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8"/>
  </p:notesMasterIdLst>
  <p:sldIdLst>
    <p:sldId id="333" r:id="rId5"/>
    <p:sldId id="343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6" r:id="rId15"/>
    <p:sldId id="357" r:id="rId16"/>
    <p:sldId id="358" r:id="rId17"/>
    <p:sldId id="363" r:id="rId18"/>
    <p:sldId id="365" r:id="rId19"/>
    <p:sldId id="364" r:id="rId20"/>
    <p:sldId id="359" r:id="rId21"/>
    <p:sldId id="366" r:id="rId22"/>
    <p:sldId id="367" r:id="rId23"/>
    <p:sldId id="360" r:id="rId24"/>
    <p:sldId id="361" r:id="rId25"/>
    <p:sldId id="368" r:id="rId26"/>
    <p:sldId id="362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F15A22"/>
    <a:srgbClr val="00AAE7"/>
    <a:srgbClr val="FFFFFF"/>
    <a:srgbClr val="E7C7C9"/>
    <a:srgbClr val="C87E82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ey Skaw" userId="316444fd-d5d1-45a4-918a-ba3be1ff64e0" providerId="ADAL" clId="{20278A43-0EFE-4D5D-BC0F-891A3F13FD6F}"/>
    <pc:docChg chg="custSel modSld">
      <pc:chgData name="Kacey Skaw" userId="316444fd-d5d1-45a4-918a-ba3be1ff64e0" providerId="ADAL" clId="{20278A43-0EFE-4D5D-BC0F-891A3F13FD6F}" dt="2025-12-30T17:32:31.086" v="30" actId="1076"/>
      <pc:docMkLst>
        <pc:docMk/>
      </pc:docMkLst>
      <pc:sldChg chg="addSp delSp modSp mod">
        <pc:chgData name="Kacey Skaw" userId="316444fd-d5d1-45a4-918a-ba3be1ff64e0" providerId="ADAL" clId="{20278A43-0EFE-4D5D-BC0F-891A3F13FD6F}" dt="2025-12-30T17:31:36.480" v="19" actId="1076"/>
        <pc:sldMkLst>
          <pc:docMk/>
          <pc:sldMk cId="4140343647" sldId="352"/>
        </pc:sldMkLst>
        <pc:picChg chg="del">
          <ac:chgData name="Kacey Skaw" userId="316444fd-d5d1-45a4-918a-ba3be1ff64e0" providerId="ADAL" clId="{20278A43-0EFE-4D5D-BC0F-891A3F13FD6F}" dt="2025-12-30T17:31:22.955" v="12" actId="478"/>
          <ac:picMkLst>
            <pc:docMk/>
            <pc:sldMk cId="4140343647" sldId="352"/>
            <ac:picMk id="5" creationId="{F99C0330-B83D-EBDC-93B4-6E28F8719149}"/>
          </ac:picMkLst>
        </pc:picChg>
        <pc:picChg chg="add mod ord">
          <ac:chgData name="Kacey Skaw" userId="316444fd-d5d1-45a4-918a-ba3be1ff64e0" providerId="ADAL" clId="{20278A43-0EFE-4D5D-BC0F-891A3F13FD6F}" dt="2025-12-30T17:31:36.480" v="19" actId="1076"/>
          <ac:picMkLst>
            <pc:docMk/>
            <pc:sldMk cId="4140343647" sldId="352"/>
            <ac:picMk id="6" creationId="{6151CC66-9E95-C77D-9845-B604EC13E203}"/>
          </ac:picMkLst>
        </pc:picChg>
      </pc:sldChg>
      <pc:sldChg chg="addSp delSp modSp mod">
        <pc:chgData name="Kacey Skaw" userId="316444fd-d5d1-45a4-918a-ba3be1ff64e0" providerId="ADAL" clId="{20278A43-0EFE-4D5D-BC0F-891A3F13FD6F}" dt="2025-12-30T17:31:10.261" v="11" actId="1076"/>
        <pc:sldMkLst>
          <pc:docMk/>
          <pc:sldMk cId="3466048440" sldId="353"/>
        </pc:sldMkLst>
        <pc:picChg chg="del mod">
          <ac:chgData name="Kacey Skaw" userId="316444fd-d5d1-45a4-918a-ba3be1ff64e0" providerId="ADAL" clId="{20278A43-0EFE-4D5D-BC0F-891A3F13FD6F}" dt="2025-12-30T17:31:06.318" v="9" actId="478"/>
          <ac:picMkLst>
            <pc:docMk/>
            <pc:sldMk cId="3466048440" sldId="353"/>
            <ac:picMk id="5" creationId="{D18D0FB7-1A0C-69C1-EB8B-3E2B2746D70E}"/>
          </ac:picMkLst>
        </pc:picChg>
        <pc:picChg chg="add del mod">
          <ac:chgData name="Kacey Skaw" userId="316444fd-d5d1-45a4-918a-ba3be1ff64e0" providerId="ADAL" clId="{20278A43-0EFE-4D5D-BC0F-891A3F13FD6F}" dt="2025-12-30T17:30:54.900" v="3" actId="478"/>
          <ac:picMkLst>
            <pc:docMk/>
            <pc:sldMk cId="3466048440" sldId="353"/>
            <ac:picMk id="6" creationId="{A699D106-1920-9EC7-C4F0-AB7841149288}"/>
          </ac:picMkLst>
        </pc:picChg>
        <pc:picChg chg="add mod ord">
          <ac:chgData name="Kacey Skaw" userId="316444fd-d5d1-45a4-918a-ba3be1ff64e0" providerId="ADAL" clId="{20278A43-0EFE-4D5D-BC0F-891A3F13FD6F}" dt="2025-12-30T17:31:10.261" v="11" actId="1076"/>
          <ac:picMkLst>
            <pc:docMk/>
            <pc:sldMk cId="3466048440" sldId="353"/>
            <ac:picMk id="8" creationId="{33B472B1-8923-B47C-7B7B-61415A7C7BC3}"/>
          </ac:picMkLst>
        </pc:picChg>
      </pc:sldChg>
      <pc:sldChg chg="addSp delSp modSp mod">
        <pc:chgData name="Kacey Skaw" userId="316444fd-d5d1-45a4-918a-ba3be1ff64e0" providerId="ADAL" clId="{20278A43-0EFE-4D5D-BC0F-891A3F13FD6F}" dt="2025-12-30T17:32:04.728" v="25" actId="1076"/>
        <pc:sldMkLst>
          <pc:docMk/>
          <pc:sldMk cId="3733984689" sldId="354"/>
        </pc:sldMkLst>
        <pc:picChg chg="del">
          <ac:chgData name="Kacey Skaw" userId="316444fd-d5d1-45a4-918a-ba3be1ff64e0" providerId="ADAL" clId="{20278A43-0EFE-4D5D-BC0F-891A3F13FD6F}" dt="2025-12-30T17:31:40.557" v="20" actId="478"/>
          <ac:picMkLst>
            <pc:docMk/>
            <pc:sldMk cId="3733984689" sldId="354"/>
            <ac:picMk id="5" creationId="{CB696985-BE78-10D7-D400-FDE4CF49E454}"/>
          </ac:picMkLst>
        </pc:picChg>
        <pc:picChg chg="add mod ord">
          <ac:chgData name="Kacey Skaw" userId="316444fd-d5d1-45a4-918a-ba3be1ff64e0" providerId="ADAL" clId="{20278A43-0EFE-4D5D-BC0F-891A3F13FD6F}" dt="2025-12-30T17:32:04.728" v="25" actId="1076"/>
          <ac:picMkLst>
            <pc:docMk/>
            <pc:sldMk cId="3733984689" sldId="354"/>
            <ac:picMk id="6" creationId="{F909D698-24C4-0D55-AE0A-E421D25746B1}"/>
          </ac:picMkLst>
        </pc:picChg>
      </pc:sldChg>
      <pc:sldChg chg="addSp delSp modSp mod">
        <pc:chgData name="Kacey Skaw" userId="316444fd-d5d1-45a4-918a-ba3be1ff64e0" providerId="ADAL" clId="{20278A43-0EFE-4D5D-BC0F-891A3F13FD6F}" dt="2025-12-30T17:32:31.086" v="30" actId="1076"/>
        <pc:sldMkLst>
          <pc:docMk/>
          <pc:sldMk cId="2602034333" sldId="357"/>
        </pc:sldMkLst>
        <pc:picChg chg="del">
          <ac:chgData name="Kacey Skaw" userId="316444fd-d5d1-45a4-918a-ba3be1ff64e0" providerId="ADAL" clId="{20278A43-0EFE-4D5D-BC0F-891A3F13FD6F}" dt="2025-12-30T17:32:07.425" v="26" actId="478"/>
          <ac:picMkLst>
            <pc:docMk/>
            <pc:sldMk cId="2602034333" sldId="357"/>
            <ac:picMk id="5" creationId="{2123E33C-1020-5DDD-8DD2-DEE0A98503FA}"/>
          </ac:picMkLst>
        </pc:picChg>
        <pc:picChg chg="add mod ord">
          <ac:chgData name="Kacey Skaw" userId="316444fd-d5d1-45a4-918a-ba3be1ff64e0" providerId="ADAL" clId="{20278A43-0EFE-4D5D-BC0F-891A3F13FD6F}" dt="2025-12-30T17:32:31.086" v="30" actId="1076"/>
          <ac:picMkLst>
            <pc:docMk/>
            <pc:sldMk cId="2602034333" sldId="357"/>
            <ac:picMk id="6" creationId="{4B28D859-BF27-E2A9-4A64-F35FE0AA2C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CC466-6B3C-4768-9406-540C66EC9E0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B5542-C6C1-4FFB-8C0D-A4E0D48E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r>
              <a:rPr lang="en-US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A4F47-B2DD-42B5-82F4-2A61270E3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2ED9F5-300D-4D77-AAE7-E05F6386C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2276B7-2EF9-4C48-8937-CF805FE5F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7"/>
          <a:stretch/>
        </p:blipFill>
        <p:spPr>
          <a:xfrm>
            <a:off x="0" y="920826"/>
            <a:ext cx="12192000" cy="5828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0826"/>
            <a:ext cx="12192000" cy="58289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07835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/>
              <a:t>Trailer Hitches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09D698-24C4-0D55-AE0A-E421D2574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94" y="1370903"/>
            <a:ext cx="7571506" cy="470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Class 5 </a:t>
            </a:r>
            <a:r>
              <a:rPr lang="en-US" sz="2000" b="1" err="1"/>
              <a:t>Xtra</a:t>
            </a:r>
            <a:r>
              <a:rPr lang="en-US" sz="2000" b="1"/>
              <a:t> Duty</a:t>
            </a:r>
          </a:p>
          <a:p>
            <a:r>
              <a:rPr lang="en-US"/>
              <a:t>GTW/TW: Up to 17,000/2,550 lbs.</a:t>
            </a:r>
          </a:p>
          <a:p>
            <a:r>
              <a:rPr lang="en-US"/>
              <a:t>WD/WDTW: Up to 17,000/2,550 lbs.</a:t>
            </a:r>
          </a:p>
          <a:p>
            <a:r>
              <a:rPr lang="en-US"/>
              <a:t>2” receiver tube opening</a:t>
            </a:r>
          </a:p>
          <a:p>
            <a:r>
              <a:rPr lang="en-US"/>
              <a:t>Applications: Full-size pickups</a:t>
            </a:r>
          </a:p>
          <a:p>
            <a:r>
              <a:rPr lang="en-US"/>
              <a:t>Made in USA with imported hardware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 b="1"/>
              <a:t>Class 5 Commercial Duty</a:t>
            </a:r>
          </a:p>
          <a:p>
            <a:r>
              <a:rPr lang="en-US"/>
              <a:t>GTW/TW: Up to 20,000/2,700 lbs.</a:t>
            </a:r>
          </a:p>
          <a:p>
            <a:r>
              <a:rPr lang="en-US"/>
              <a:t>WD/WDTW: Up to 20,000/2,700 lbs.</a:t>
            </a:r>
          </a:p>
          <a:p>
            <a:r>
              <a:rPr lang="en-US"/>
              <a:t>2-1/2” receiver tube opening</a:t>
            </a:r>
          </a:p>
          <a:p>
            <a:r>
              <a:rPr lang="en-US"/>
              <a:t>Applications: Full-size pickups</a:t>
            </a:r>
          </a:p>
          <a:p>
            <a:r>
              <a:rPr lang="en-US"/>
              <a:t>Made in USA with imported hardware</a:t>
            </a:r>
          </a:p>
        </p:txBody>
      </p:sp>
    </p:spTree>
    <p:extLst>
      <p:ext uri="{BB962C8B-B14F-4D97-AF65-F5344CB8AC3E}">
        <p14:creationId xmlns:p14="http://schemas.microsoft.com/office/powerpoint/2010/main" val="373398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6774B6-12FF-41D9-950B-895CE62DD081}"/>
              </a:ext>
            </a:extLst>
          </p:cNvPr>
          <p:cNvSpPr/>
          <p:nvPr/>
        </p:nvSpPr>
        <p:spPr>
          <a:xfrm>
            <a:off x="8218967" y="1265782"/>
            <a:ext cx="3973033" cy="1212112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Multi-Fit Trailer Hitches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Designed to fit a wide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variety of vehicle applications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Most require little or no drilling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Great for retail settings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GTW capacities from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3,500 up to 15,000 lbs.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Available in class 2, 3 and 5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1-1/4” and 2” receiver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tube size options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Robotically welded for superior strength and fit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Limited lifetime warranty</a:t>
            </a:r>
            <a:endParaRPr lang="en-US">
              <a:cs typeface="Arial"/>
            </a:endParaRPr>
          </a:p>
        </p:txBody>
      </p:sp>
      <p:pic>
        <p:nvPicPr>
          <p:cNvPr id="13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4199" y="2785143"/>
            <a:ext cx="4580192" cy="26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40" b="769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834" b="22748"/>
          <a:stretch/>
        </p:blipFill>
        <p:spPr>
          <a:xfrm>
            <a:off x="7580797" y="3648254"/>
            <a:ext cx="4446397" cy="2419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3EB8D-BA2A-4D2E-A300-22A38AC48490}"/>
              </a:ext>
            </a:extLst>
          </p:cNvPr>
          <p:cNvSpPr txBox="1"/>
          <p:nvPr/>
        </p:nvSpPr>
        <p:spPr>
          <a:xfrm>
            <a:off x="8383771" y="1405037"/>
            <a:ext cx="3643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</a:p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13902 and 13903 together provide a comprehensive retail offering, covering most full-size truck applications.</a:t>
            </a:r>
          </a:p>
        </p:txBody>
      </p:sp>
    </p:spTree>
    <p:extLst>
      <p:ext uri="{BB962C8B-B14F-4D97-AF65-F5344CB8AC3E}">
        <p14:creationId xmlns:p14="http://schemas.microsoft.com/office/powerpoint/2010/main" val="75078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28D859-BF27-E2A9-4A64-F35FE0AA2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190" y="1493087"/>
            <a:ext cx="7186264" cy="4007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Front Mount Hitches</a:t>
            </a:r>
          </a:p>
          <a:p>
            <a:pPr marL="305435" indent="-305435"/>
            <a:r>
              <a:rPr lang="en-US"/>
              <a:t>Vehicle-specific design for a custom fit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2” x 2” receiver tube opening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Up to 5,000 lbs. GTW and 500 lbs. TW, </a:t>
            </a:r>
            <a:br>
              <a:rPr lang="en-US"/>
            </a:br>
            <a:r>
              <a:rPr lang="en-US"/>
              <a:t>9,000 lbs. straight line pull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Provides a convenient mount for</a:t>
            </a:r>
            <a:br>
              <a:rPr lang="en-US"/>
            </a:br>
            <a:r>
              <a:rPr lang="en-US"/>
              <a:t>a snowplow or hitch accessory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Allows for easy maneuvering </a:t>
            </a:r>
            <a:br>
              <a:rPr lang="en-US"/>
            </a:br>
            <a:r>
              <a:rPr lang="en-US"/>
              <a:t>of a trailer into a tight spot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Tested for safety in accordance with SAE J684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Precisely welded for superior strength and fit</a:t>
            </a:r>
          </a:p>
          <a:p>
            <a:pPr marL="305435" indent="-305435"/>
            <a:r>
              <a:rPr lang="en-US"/>
              <a:t>Made in USA with imported hardware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Limited lifetime warranty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03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3"/>
          <a:stretch/>
        </p:blipFill>
        <p:spPr>
          <a:xfrm>
            <a:off x="0" y="923375"/>
            <a:ext cx="12192000" cy="58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5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1F588-9BBB-F172-B92F-BE762515F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4FAB-84F0-3A20-18B6-DFF9D45F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5579B-00F9-7475-E931-94692656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143001"/>
            <a:ext cx="5136117" cy="13969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Rubber Hitch Tube Covers</a:t>
            </a:r>
            <a:endParaRPr lang="en-US" dirty="0">
              <a:cs typeface="Arial"/>
            </a:endParaRPr>
          </a:p>
          <a:p>
            <a:pPr marL="285750" indent="-285750"/>
            <a:r>
              <a:rPr lang="en-US" dirty="0">
                <a:latin typeface="Arial"/>
                <a:cs typeface="Arial"/>
              </a:rPr>
              <a:t>Protects 1-1/4", 2" or 2-1/2" receiver tube opening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Adds a clean, finished look and keeps debris out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A pair of black plastic tags&#10;&#10;AI-generated content may be incorrect.">
            <a:extLst>
              <a:ext uri="{FF2B5EF4-FFF2-40B4-BE49-F238E27FC236}">
                <a16:creationId xmlns:a16="http://schemas.microsoft.com/office/drawing/2014/main" id="{2099B2B0-AD56-AEC4-F57D-5F9A2889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1" y="3432464"/>
            <a:ext cx="8058150" cy="2971800"/>
          </a:xfrm>
          <a:prstGeom prst="rect">
            <a:avLst/>
          </a:prstGeom>
        </p:spPr>
      </p:pic>
      <p:pic>
        <p:nvPicPr>
          <p:cNvPr id="9" name="Picture 8" descr="A close-up of a device&#10;&#10;AI-generated content may be incorrect.">
            <a:extLst>
              <a:ext uri="{FF2B5EF4-FFF2-40B4-BE49-F238E27FC236}">
                <a16:creationId xmlns:a16="http://schemas.microsoft.com/office/drawing/2014/main" id="{C549B1A5-727C-25E6-9D02-061F5382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677" y="1014557"/>
            <a:ext cx="3005282" cy="48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9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20AD8-EA76-43FE-7718-79BED7BCD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D047-F3AC-B5F8-F53D-C83A1B2E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0B14B-F73F-9EA9-8A2A-5D56D01EE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246953" cy="254028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Steel &amp; Plastic Hitch Tube Covers</a:t>
            </a:r>
            <a:endParaRPr lang="en-US" dirty="0"/>
          </a:p>
          <a:p>
            <a:pPr marL="285750" indent="-285750"/>
            <a:r>
              <a:rPr lang="en-US" dirty="0">
                <a:latin typeface="Arial"/>
                <a:cs typeface="Arial"/>
              </a:rPr>
              <a:t>Adds a clean, finished look and keeps debris out</a:t>
            </a:r>
            <a:endParaRPr lang="en-US" dirty="0">
              <a:cs typeface="Arial"/>
            </a:endParaRPr>
          </a:p>
          <a:p>
            <a:pPr marL="285750" indent="-285750"/>
            <a:r>
              <a:rPr lang="en-US" dirty="0">
                <a:latin typeface="Arial"/>
                <a:cs typeface="Arial"/>
              </a:rPr>
              <a:t>Available in high-strength steel or rust-free plastic</a:t>
            </a:r>
            <a:endParaRPr lang="en-US" dirty="0">
              <a:cs typeface="Arial"/>
            </a:endParaRPr>
          </a:p>
          <a:p>
            <a:pPr marL="285750" indent="-285750"/>
            <a:r>
              <a:rPr lang="en-US" dirty="0">
                <a:latin typeface="Arial"/>
                <a:cs typeface="Arial"/>
              </a:rPr>
              <a:t>Protected by a durable chrome-plated finish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(#22101, #22111, #22171 only)</a:t>
            </a:r>
            <a:endParaRPr lang="en-US" dirty="0">
              <a:cs typeface="Arial"/>
            </a:endParaRPr>
          </a:p>
          <a:p>
            <a:pPr marL="285750" indent="-285750"/>
            <a:r>
              <a:rPr lang="en-US" dirty="0">
                <a:latin typeface="Arial"/>
                <a:cs typeface="Arial"/>
              </a:rPr>
              <a:t>Securely mounts using a pin and clip (not included)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A black metal object with a hole&#10;&#10;AI-generated content may be incorrect.">
            <a:extLst>
              <a:ext uri="{FF2B5EF4-FFF2-40B4-BE49-F238E27FC236}">
                <a16:creationId xmlns:a16="http://schemas.microsoft.com/office/drawing/2014/main" id="{3D7084FB-FEB5-B6ED-0592-764A16A06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192" y="3584537"/>
            <a:ext cx="2610753" cy="2610753"/>
          </a:xfrm>
          <a:prstGeom prst="rect">
            <a:avLst/>
          </a:prstGeom>
        </p:spPr>
      </p:pic>
      <p:pic>
        <p:nvPicPr>
          <p:cNvPr id="6" name="Picture 5" descr="A silver metal object with a hole&#10;&#10;AI-generated content may be incorrect.">
            <a:extLst>
              <a:ext uri="{FF2B5EF4-FFF2-40B4-BE49-F238E27FC236}">
                <a16:creationId xmlns:a16="http://schemas.microsoft.com/office/drawing/2014/main" id="{852453F4-BB4E-D174-2A20-F2C4E1C5A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394" y="3584537"/>
            <a:ext cx="2540281" cy="2540281"/>
          </a:xfrm>
          <a:prstGeom prst="rect">
            <a:avLst/>
          </a:prstGeom>
        </p:spPr>
      </p:pic>
      <p:pic>
        <p:nvPicPr>
          <p:cNvPr id="7" name="Picture 6" descr="A silver metal hitch cover&#10;&#10;AI-generated content may be incorrect.">
            <a:extLst>
              <a:ext uri="{FF2B5EF4-FFF2-40B4-BE49-F238E27FC236}">
                <a16:creationId xmlns:a16="http://schemas.microsoft.com/office/drawing/2014/main" id="{33AD8F91-B8B7-EFC3-D78C-170C43AD4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425" y="2655127"/>
            <a:ext cx="3648364" cy="35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08D7-E87A-482C-6DCC-D72BA020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F3355-1632-F13B-509F-3FE8645B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D42BB-7292-2223-0916-BA59441EF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117644" cy="519237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Grip Step™ Hitch Steps</a:t>
            </a:r>
            <a:endParaRPr lang="en-US" sz="2000" b="1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Fits any 2" x 2" receiver tube opening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Provides a 26" hitch-mounted step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on the front or rear of the vehicle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Fleet-approved, expanded metal treads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for maximum traction and safety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Powder-coated aluminum construction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to be strong, lightweight and rust-free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6" drop provides easier access into larger vehicles (designed for use in drop position only - #32002)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hitch pin &amp; clip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black plastic foot rest&#10;&#10;AI-generated content may be incorrect.">
            <a:extLst>
              <a:ext uri="{FF2B5EF4-FFF2-40B4-BE49-F238E27FC236}">
                <a16:creationId xmlns:a16="http://schemas.microsoft.com/office/drawing/2014/main" id="{350E6B67-C7C8-4BBB-D9F6-CA50EA42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136" b="26282"/>
          <a:stretch>
            <a:fillRect/>
          </a:stretch>
        </p:blipFill>
        <p:spPr>
          <a:xfrm>
            <a:off x="8176220" y="1394691"/>
            <a:ext cx="3366761" cy="155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A2237-037B-500A-BDF6-6096E0A82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8621" b="18341"/>
          <a:stretch>
            <a:fillRect/>
          </a:stretch>
        </p:blipFill>
        <p:spPr>
          <a:xfrm>
            <a:off x="8187455" y="3671455"/>
            <a:ext cx="3355526" cy="211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6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23" y="1441986"/>
            <a:ext cx="1804163" cy="1804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144" y="1718801"/>
            <a:ext cx="1250532" cy="1250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751" y="1771334"/>
            <a:ext cx="1145466" cy="1145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97" y="3483243"/>
            <a:ext cx="2256814" cy="2256814"/>
          </a:xfrm>
          <a:prstGeom prst="rect">
            <a:avLst/>
          </a:prstGeom>
        </p:spPr>
      </p:pic>
      <p:pic>
        <p:nvPicPr>
          <p:cNvPr id="12" name="Picture 11" descr="A black metal bracket with holes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3274" y="3497074"/>
            <a:ext cx="2422498" cy="2471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4890" y="2916800"/>
            <a:ext cx="3919788" cy="3043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106975" cy="78201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Hitch-Mounted Accessories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0766" y="2818827"/>
            <a:ext cx="2858676" cy="42732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Step pad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45072" y="2818827"/>
            <a:ext cx="2858676" cy="42732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License plate holder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41146" y="2818827"/>
            <a:ext cx="2858676" cy="4273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Skid shield</a:t>
            </a:r>
          </a:p>
          <a:p>
            <a:pPr marL="0" indent="0" algn="ctr">
              <a:buNone/>
            </a:pPr>
            <a:endParaRPr lang="en-US"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0766" y="5722130"/>
            <a:ext cx="2858676" cy="42732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Spare tire mount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945072" y="5722130"/>
            <a:ext cx="2858676" cy="42732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Winch mount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755446" y="5722130"/>
            <a:ext cx="2858676" cy="42732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Cargo carrier</a:t>
            </a:r>
          </a:p>
        </p:txBody>
      </p:sp>
    </p:spTree>
    <p:extLst>
      <p:ext uri="{BB962C8B-B14F-4D97-AF65-F5344CB8AC3E}">
        <p14:creationId xmlns:p14="http://schemas.microsoft.com/office/powerpoint/2010/main" val="199526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434F-6953-5A9B-A9E7-3EC62811E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8F1F-11AD-2DCC-D4B1-064E806F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8EF8-0568-EB85-3828-38592C5A4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293092"/>
            <a:ext cx="4767704" cy="162482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Raw Steel Receiver Tubing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Raw finish allows for immediate welding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1/2" reinforcing collar for increased strength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Features a pre-drilled hitch pin hole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FCA99-B4AF-70A0-B4DD-28AB10B52B6C}"/>
              </a:ext>
            </a:extLst>
          </p:cNvPr>
          <p:cNvSpPr txBox="1">
            <a:spLocks/>
          </p:cNvSpPr>
          <p:nvPr/>
        </p:nvSpPr>
        <p:spPr>
          <a:xfrm>
            <a:off x="583501" y="3586019"/>
            <a:ext cx="5512499" cy="19788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Raw Steel Hitch Bars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Raw finish allows for immediate welding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Rounded corners for easier insertion into the receiver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Constructed from high-strength, hot-rolled steel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Features a pre-drilled hitch pin hole</a:t>
            </a:r>
            <a:endParaRPr lang="en-US" dirty="0">
              <a:cs typeface="Arial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A metal square object with holes&#10;&#10;AI-generated content may be incorrect.">
            <a:extLst>
              <a:ext uri="{FF2B5EF4-FFF2-40B4-BE49-F238E27FC236}">
                <a16:creationId xmlns:a16="http://schemas.microsoft.com/office/drawing/2014/main" id="{A2061519-DE52-78EE-5703-63034F034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5158" b="12461"/>
          <a:stretch>
            <a:fillRect/>
          </a:stretch>
        </p:blipFill>
        <p:spPr>
          <a:xfrm>
            <a:off x="8842666" y="1200727"/>
            <a:ext cx="2546469" cy="1879600"/>
          </a:xfrm>
          <a:prstGeom prst="rect">
            <a:avLst/>
          </a:prstGeom>
        </p:spPr>
      </p:pic>
      <p:pic>
        <p:nvPicPr>
          <p:cNvPr id="9" name="Picture 8" descr="A rectangular metal object with a hole&#10;&#10;AI-generated content may be incorrect.">
            <a:extLst>
              <a:ext uri="{FF2B5EF4-FFF2-40B4-BE49-F238E27FC236}">
                <a16:creationId xmlns:a16="http://schemas.microsoft.com/office/drawing/2014/main" id="{43485726-6DEB-0F77-1AD6-AA333367C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0217" b="19552"/>
          <a:stretch>
            <a:fillRect/>
          </a:stretch>
        </p:blipFill>
        <p:spPr>
          <a:xfrm>
            <a:off x="8689622" y="3777674"/>
            <a:ext cx="2918877" cy="17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0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78A46-F2D2-D16C-C843-9B4EEED5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A456-F5D4-CE60-53F2-7EA23F16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EE85D-E615-264E-58EC-997C58C8A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293092"/>
            <a:ext cx="6706299" cy="246764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Weld-on Accessories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Reinforcing collar provides added strength (#49770)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Accepts 2x4 studs or adds a tiedown for straps and chains (#83072)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Provides a safety chain attachment point (#49950) 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silver square object with a white background&#10;&#10;AI-generated content may be incorrect.">
            <a:extLst>
              <a:ext uri="{FF2B5EF4-FFF2-40B4-BE49-F238E27FC236}">
                <a16:creationId xmlns:a16="http://schemas.microsoft.com/office/drawing/2014/main" id="{F57352CF-18A9-5031-D182-3ADF91694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191" y="3680707"/>
            <a:ext cx="2409968" cy="2402610"/>
          </a:xfrm>
          <a:prstGeom prst="rect">
            <a:avLst/>
          </a:prstGeom>
        </p:spPr>
      </p:pic>
      <p:pic>
        <p:nvPicPr>
          <p:cNvPr id="5" name="Picture 4" descr="A metal corner piece on a white background&#10;&#10;AI-generated content may be incorrect.">
            <a:extLst>
              <a:ext uri="{FF2B5EF4-FFF2-40B4-BE49-F238E27FC236}">
                <a16:creationId xmlns:a16="http://schemas.microsoft.com/office/drawing/2014/main" id="{41240DBA-0092-C80F-8680-2886300B0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859" y="3839139"/>
            <a:ext cx="2314305" cy="2314305"/>
          </a:xfrm>
          <a:prstGeom prst="rect">
            <a:avLst/>
          </a:prstGeom>
        </p:spPr>
      </p:pic>
      <p:pic>
        <p:nvPicPr>
          <p:cNvPr id="6" name="Picture 5" descr="A silver metal link on a white background&#10;&#10;AI-generated content may be incorrect.">
            <a:extLst>
              <a:ext uri="{FF2B5EF4-FFF2-40B4-BE49-F238E27FC236}">
                <a16:creationId xmlns:a16="http://schemas.microsoft.com/office/drawing/2014/main" id="{0D0945A7-90F7-CFBB-A5BA-0621CA09F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271" y="4438746"/>
            <a:ext cx="2130338" cy="21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1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URT_Trailer_Hitches (1)">
            <a:hlinkClick r:id="" action="ppaction://media"/>
            <a:extLst>
              <a:ext uri="{FF2B5EF4-FFF2-40B4-BE49-F238E27FC236}">
                <a16:creationId xmlns:a16="http://schemas.microsoft.com/office/drawing/2014/main" id="{B21BD960-042E-AC1C-D7A7-2D8EF707FB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669"/>
            <a:ext cx="12192000" cy="6862668"/>
          </a:xfrm>
        </p:spPr>
      </p:pic>
    </p:spTree>
    <p:extLst>
      <p:ext uri="{BB962C8B-B14F-4D97-AF65-F5344CB8AC3E}">
        <p14:creationId xmlns:p14="http://schemas.microsoft.com/office/powerpoint/2010/main" val="24612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RV Trailer Hitches</a:t>
            </a:r>
          </a:p>
          <a:p>
            <a:r>
              <a:rPr lang="en-US"/>
              <a:t>Designed for towing a trailer </a:t>
            </a:r>
            <a:br>
              <a:rPr lang="en-US"/>
            </a:br>
            <a:r>
              <a:rPr lang="en-US"/>
              <a:t>or small vehicle behind an RV</a:t>
            </a:r>
          </a:p>
          <a:p>
            <a:r>
              <a:rPr lang="en-US"/>
              <a:t>Built with a 3-piece, adjustable design</a:t>
            </a:r>
          </a:p>
          <a:p>
            <a:r>
              <a:rPr lang="en-US"/>
              <a:t>Available to fit up to 72” wide frames</a:t>
            </a:r>
          </a:p>
          <a:p>
            <a:r>
              <a:rPr lang="en-US"/>
              <a:t>Bumper hitches available to fit </a:t>
            </a:r>
            <a:br>
              <a:rPr lang="en-US"/>
            </a:br>
            <a:r>
              <a:rPr lang="en-US"/>
              <a:t>2” x 4” or 4” x 4” bumper beams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15" y="3641701"/>
            <a:ext cx="5209175" cy="2349500"/>
          </a:xfrm>
          <a:prstGeom prst="rect">
            <a:avLst/>
          </a:prstGeom>
        </p:spPr>
      </p:pic>
      <p:pic>
        <p:nvPicPr>
          <p:cNvPr id="15" name="Picture 2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981" y="5207293"/>
            <a:ext cx="2218570" cy="11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246" y="3282227"/>
            <a:ext cx="5133520" cy="2967663"/>
          </a:xfrm>
          <a:prstGeom prst="rect">
            <a:avLst/>
          </a:prstGeom>
        </p:spPr>
      </p:pic>
      <p:pic>
        <p:nvPicPr>
          <p:cNvPr id="17" name="Picture 2" descr="RV Bumper Hitch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830" y="1299151"/>
            <a:ext cx="1286538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V Bumper Hitch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1057" y="1299151"/>
            <a:ext cx="1286538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0324D7-90A9-EBC8-EC3C-F0967AC2F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314"/>
          <a:stretch/>
        </p:blipFill>
        <p:spPr>
          <a:xfrm>
            <a:off x="11012041" y="1143001"/>
            <a:ext cx="838797" cy="7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91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7347" y="3957561"/>
            <a:ext cx="3527297" cy="217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Universal Weld-On Trailer Hitches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Adjustable frame fits a variety of vehicles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(side plates do not come pre-welded)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Great for use with service body trucks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Rated up to 20,000 lbs. GTW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Co-cured in a rust-resistant liquid A-coat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Drop options up to 18”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and widths up to 62”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Protected by a durable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carbide powder coat finish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Raw steel, weld-on hitch box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also available #49717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Tested for safety in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accordance with SAE J684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Limited lifetime warranty</a:t>
            </a:r>
            <a:endParaRPr lang="en-US"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707" y="3720055"/>
            <a:ext cx="2649354" cy="2649354"/>
          </a:xfrm>
          <a:prstGeom prst="rect">
            <a:avLst/>
          </a:prstGeom>
        </p:spPr>
      </p:pic>
      <p:pic>
        <p:nvPicPr>
          <p:cNvPr id="9" name="Picture 2" descr="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7073" y="1718733"/>
            <a:ext cx="2986716" cy="17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024" y="2099382"/>
            <a:ext cx="1257301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001CA-9A26-0E34-157E-9248FDA96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4"/>
          <a:stretch/>
        </p:blipFill>
        <p:spPr>
          <a:xfrm>
            <a:off x="11012041" y="1143001"/>
            <a:ext cx="838797" cy="7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5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6D2E3-71D9-B00C-4BD8-39A935FAE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3E4F-094D-8D41-3E13-E48AE953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E8CE1-37D2-BB07-7C75-C08518EBB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7516691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Safety Suite with </a:t>
            </a:r>
            <a:r>
              <a:rPr lang="en-US" sz="2000" b="1" err="1">
                <a:latin typeface="Arial"/>
                <a:cs typeface="Arial"/>
              </a:rPr>
              <a:t>OneControl</a:t>
            </a:r>
            <a:r>
              <a:rPr lang="en-US" sz="2000" b="1">
                <a:latin typeface="Arial"/>
                <a:cs typeface="Arial"/>
              </a:rPr>
              <a:t> Auto</a:t>
            </a:r>
            <a:endParaRPr lang="en-US" sz="2000" b="1">
              <a:cs typeface="Arial"/>
            </a:endParaRPr>
          </a:p>
          <a:p>
            <a:pPr marL="0" indent="0">
              <a:buNone/>
            </a:pPr>
            <a:r>
              <a:rPr lang="en-US" sz="1500">
                <a:latin typeface="Arial"/>
                <a:cs typeface="Arial"/>
              </a:rPr>
              <a:t>Powered by a Bluetooth®-enabled system and the </a:t>
            </a:r>
            <a:r>
              <a:rPr lang="en-US" sz="1500" err="1">
                <a:latin typeface="Arial"/>
                <a:cs typeface="Arial"/>
              </a:rPr>
              <a:t>OneControl</a:t>
            </a:r>
            <a:r>
              <a:rPr lang="en-US" sz="1500">
                <a:latin typeface="Arial"/>
                <a:cs typeface="Arial"/>
              </a:rPr>
              <a:t>® app, The CURT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safety suite provides ultimate protection and peace of mind for the road ahead.</a:t>
            </a: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>
                <a:latin typeface="Arial"/>
                <a:cs typeface="Arial"/>
              </a:rPr>
              <a:t>True Course Emergency Sway Control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Emergency braking system combats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sway caused by side winds, slippery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roads and sudden movement.</a:t>
            </a: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 err="1">
                <a:latin typeface="Arial"/>
                <a:cs typeface="Arial"/>
              </a:rPr>
              <a:t>TireLinc</a:t>
            </a:r>
            <a:r>
              <a:rPr lang="en-US" sz="1500" b="1">
                <a:latin typeface="Arial"/>
                <a:cs typeface="Arial"/>
              </a:rPr>
              <a:t> Auto TPMS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This system allows you to monitor tire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pressure and temperature as you tow in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real-time, helping you to stay aware and safe.</a:t>
            </a:r>
            <a:endParaRPr lang="en-US" sz="1500">
              <a:cs typeface="Arial"/>
            </a:endParaRP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>
                <a:latin typeface="Arial"/>
                <a:cs typeface="Arial"/>
              </a:rPr>
              <a:t>Echo Series Brake Controllers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The Echo brake controller family connects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through Bluetooth® and is compatible with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an array of vehicles and towing applications.</a:t>
            </a:r>
            <a:endParaRPr lang="en-US">
              <a:latin typeface="Arial"/>
            </a:endParaRPr>
          </a:p>
        </p:txBody>
      </p:sp>
      <p:pic>
        <p:nvPicPr>
          <p:cNvPr id="5" name="Picture 4" descr="A device with a phone and a device with a button&#10;&#10;AI-generated content may be incorrect.">
            <a:extLst>
              <a:ext uri="{FF2B5EF4-FFF2-40B4-BE49-F238E27FC236}">
                <a16:creationId xmlns:a16="http://schemas.microsoft.com/office/drawing/2014/main" id="{46D568E5-712C-CD02-4D8A-70E37F2B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37" y="4261895"/>
            <a:ext cx="2069250" cy="2004296"/>
          </a:xfrm>
          <a:prstGeom prst="rect">
            <a:avLst/>
          </a:prstGeom>
        </p:spPr>
      </p:pic>
      <p:pic>
        <p:nvPicPr>
          <p:cNvPr id="6" name="Picture 5" descr="A device with wires and a phone&#10;&#10;AI-generated content may be incorrect.">
            <a:extLst>
              <a:ext uri="{FF2B5EF4-FFF2-40B4-BE49-F238E27FC236}">
                <a16:creationId xmlns:a16="http://schemas.microsoft.com/office/drawing/2014/main" id="{135BA442-E02C-833B-9B90-506A1764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57" y="4265090"/>
            <a:ext cx="1704975" cy="1800225"/>
          </a:xfrm>
          <a:prstGeom prst="rect">
            <a:avLst/>
          </a:prstGeom>
        </p:spPr>
      </p:pic>
      <p:pic>
        <p:nvPicPr>
          <p:cNvPr id="7" name="Picture 6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9ACC8D38-5046-B722-5872-CDBAA79F8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02" y="4261895"/>
            <a:ext cx="1599373" cy="1655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684B5-312D-2418-D401-DBCDD12D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805" y="1422399"/>
            <a:ext cx="2138152" cy="2385189"/>
          </a:xfrm>
          <a:prstGeom prst="rect">
            <a:avLst/>
          </a:prstGeom>
        </p:spPr>
      </p:pic>
      <p:pic>
        <p:nvPicPr>
          <p:cNvPr id="13" name="Picture 12" descr="A black electrical device with a cable&#10;&#10;AI-generated content may be incorrect.">
            <a:extLst>
              <a:ext uri="{FF2B5EF4-FFF2-40B4-BE49-F238E27FC236}">
                <a16:creationId xmlns:a16="http://schemas.microsoft.com/office/drawing/2014/main" id="{3A011FA3-DDE6-62D4-B713-617C200BF2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298" b="26513"/>
          <a:stretch>
            <a:fillRect/>
          </a:stretch>
        </p:blipFill>
        <p:spPr>
          <a:xfrm>
            <a:off x="5883227" y="2469175"/>
            <a:ext cx="2857500" cy="13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>
                <a:hlinkClick r:id="rId4"/>
              </a:rPr>
              <a:t>https://storage.googleapis.com/curt-group-warranties/CURT_Warranty.pdf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8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76082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What makes our hitches unique?</a:t>
            </a:r>
            <a:endParaRPr lang="en-US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CURT trailer hitches are uniquely engineered, tested and finished right here in the USA*. With dedicated engineering teams, we manufacture over 1,000 different hitch models to provide a custom fit for your exact vehicle.</a:t>
            </a:r>
            <a:br>
              <a:rPr lang="en-US">
                <a:latin typeface="Arial"/>
                <a:cs typeface="Arial"/>
              </a:rPr>
            </a:br>
            <a:br>
              <a:rPr lang="en-US" sz="1200">
                <a:latin typeface="Arial"/>
                <a:cs typeface="Arial"/>
              </a:rPr>
            </a:br>
            <a:r>
              <a:rPr lang="en-US" sz="1200">
                <a:latin typeface="Arial"/>
                <a:cs typeface="Arial"/>
              </a:rPr>
              <a:t>*May include imported hardware</a:t>
            </a:r>
            <a:endParaRPr lang="en-US" sz="1200"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53912" y="1143001"/>
            <a:ext cx="4578875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/>
          </a:p>
          <a:p>
            <a:r>
              <a:rPr lang="en-US"/>
              <a:t>So, whether you are towing 20,000 lbs. of industrial machinery or just taking the family out for a weekend camping trip, CURT offers more than just a hitch – we offer confidence to enjoy every mile of your adventure.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60" y="3367992"/>
            <a:ext cx="10419903" cy="223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829581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Manufactured in the USA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All CURT custom-fit receiver hitches are manufactured in the USA. This means each hitch is engineered, fabricated, welded, finished, tested and finally shipped out from our headquarters in Eau Claire, Wisconsin.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Industry-leading first-to-market track record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Real vehicles brought in for prototype designs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Manual and robotic welding capabilities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ISO / TS 16949 certification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for quality manufacturing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May include imported hardware</a:t>
            </a:r>
            <a:endParaRPr lang="en-US"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729" y="2055681"/>
            <a:ext cx="6498272" cy="4350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3C8644-DE02-9B43-AFAD-8A6DC92AD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4"/>
          <a:stretch/>
        </p:blipFill>
        <p:spPr>
          <a:xfrm>
            <a:off x="11012041" y="1143001"/>
            <a:ext cx="838797" cy="7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2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728" y="2055680"/>
            <a:ext cx="6498273" cy="4350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Rigorous Safety Testing</a:t>
            </a:r>
          </a:p>
          <a:p>
            <a:pPr marL="0" indent="0">
              <a:buNone/>
            </a:pPr>
            <a:r>
              <a:rPr lang="en-US"/>
              <a:t>At our Detroit testing facility, each hitch is rigorously tested in-house for safety to SAE J684. This ensures reliability in each hitch design.</a:t>
            </a:r>
          </a:p>
          <a:p>
            <a:r>
              <a:rPr lang="en-US"/>
              <a:t>R&amp;D facility immersed in the </a:t>
            </a:r>
            <a:br>
              <a:rPr lang="en-US"/>
            </a:br>
            <a:r>
              <a:rPr lang="en-US"/>
              <a:t>heart of the automotive industry</a:t>
            </a:r>
          </a:p>
          <a:p>
            <a:r>
              <a:rPr lang="en-US"/>
              <a:t>Real-time, three-axis testing to </a:t>
            </a:r>
            <a:br>
              <a:rPr lang="en-US"/>
            </a:br>
            <a:r>
              <a:rPr lang="en-US"/>
              <a:t>simulate actual towing conditions</a:t>
            </a:r>
          </a:p>
          <a:p>
            <a:r>
              <a:rPr lang="en-US"/>
              <a:t>Unique on-vehicle capabilities</a:t>
            </a:r>
          </a:p>
        </p:txBody>
      </p:sp>
    </p:spTree>
    <p:extLst>
      <p:ext uri="{BB962C8B-B14F-4D97-AF65-F5344CB8AC3E}">
        <p14:creationId xmlns:p14="http://schemas.microsoft.com/office/powerpoint/2010/main" val="88037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728" y="2055680"/>
            <a:ext cx="6498273" cy="4350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Industry-Leading Finish</a:t>
            </a:r>
          </a:p>
          <a:p>
            <a:pPr marL="0" indent="0">
              <a:buNone/>
            </a:pPr>
            <a:r>
              <a:rPr lang="en-US"/>
              <a:t>Every one of our hitches undergoes a co-curing process, being protected inside and out with an industry-leading, rust-resistant finish.</a:t>
            </a:r>
          </a:p>
          <a:p>
            <a:r>
              <a:rPr lang="en-US"/>
              <a:t>Mechanical and chemical </a:t>
            </a:r>
            <a:br>
              <a:rPr lang="en-US"/>
            </a:br>
            <a:r>
              <a:rPr lang="en-US"/>
              <a:t>descaling for a smooth finish</a:t>
            </a:r>
          </a:p>
          <a:p>
            <a:r>
              <a:rPr lang="en-US"/>
              <a:t>Submersed in A-coat</a:t>
            </a:r>
            <a:br>
              <a:rPr lang="en-US"/>
            </a:br>
            <a:r>
              <a:rPr lang="en-US"/>
              <a:t>to coat inside and out</a:t>
            </a:r>
          </a:p>
          <a:p>
            <a:r>
              <a:rPr lang="en-US"/>
              <a:t>Covered in a durable</a:t>
            </a:r>
            <a:br>
              <a:rPr lang="en-US"/>
            </a:br>
            <a:r>
              <a:rPr lang="en-US"/>
              <a:t>black powder coat finish</a:t>
            </a:r>
          </a:p>
          <a:p>
            <a:r>
              <a:rPr lang="en-US"/>
              <a:t>Heated to cure the two finishes together </a:t>
            </a:r>
            <a:br>
              <a:rPr lang="en-US"/>
            </a:br>
            <a:r>
              <a:rPr lang="en-US"/>
              <a:t>and create industry-leading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21238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34" y="1181747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Five Custom Hitch Classes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D9B519-FDB6-9B9A-870A-0474815BA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49755"/>
              </p:ext>
            </p:extLst>
          </p:nvPr>
        </p:nvGraphicFramePr>
        <p:xfrm>
          <a:off x="193728" y="1614406"/>
          <a:ext cx="11824053" cy="443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51">
                  <a:extLst>
                    <a:ext uri="{9D8B030D-6E8A-4147-A177-3AD203B41FA5}">
                      <a16:colId xmlns:a16="http://schemas.microsoft.com/office/drawing/2014/main" val="3638969103"/>
                    </a:ext>
                  </a:extLst>
                </a:gridCol>
                <a:gridCol w="1689151">
                  <a:extLst>
                    <a:ext uri="{9D8B030D-6E8A-4147-A177-3AD203B41FA5}">
                      <a16:colId xmlns:a16="http://schemas.microsoft.com/office/drawing/2014/main" val="3551697429"/>
                    </a:ext>
                  </a:extLst>
                </a:gridCol>
                <a:gridCol w="1689151">
                  <a:extLst>
                    <a:ext uri="{9D8B030D-6E8A-4147-A177-3AD203B41FA5}">
                      <a16:colId xmlns:a16="http://schemas.microsoft.com/office/drawing/2014/main" val="2295865611"/>
                    </a:ext>
                  </a:extLst>
                </a:gridCol>
                <a:gridCol w="1689151">
                  <a:extLst>
                    <a:ext uri="{9D8B030D-6E8A-4147-A177-3AD203B41FA5}">
                      <a16:colId xmlns:a16="http://schemas.microsoft.com/office/drawing/2014/main" val="1089178029"/>
                    </a:ext>
                  </a:extLst>
                </a:gridCol>
                <a:gridCol w="1689151">
                  <a:extLst>
                    <a:ext uri="{9D8B030D-6E8A-4147-A177-3AD203B41FA5}">
                      <a16:colId xmlns:a16="http://schemas.microsoft.com/office/drawing/2014/main" val="472246651"/>
                    </a:ext>
                  </a:extLst>
                </a:gridCol>
                <a:gridCol w="1846881">
                  <a:extLst>
                    <a:ext uri="{9D8B030D-6E8A-4147-A177-3AD203B41FA5}">
                      <a16:colId xmlns:a16="http://schemas.microsoft.com/office/drawing/2014/main" val="186925098"/>
                    </a:ext>
                  </a:extLst>
                </a:gridCol>
                <a:gridCol w="1531417">
                  <a:extLst>
                    <a:ext uri="{9D8B030D-6E8A-4147-A177-3AD203B41FA5}">
                      <a16:colId xmlns:a16="http://schemas.microsoft.com/office/drawing/2014/main" val="4034743813"/>
                    </a:ext>
                  </a:extLst>
                </a:gridCol>
              </a:tblGrid>
              <a:tr h="59787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Hitch 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Class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Receiver 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Size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Gross 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Trailer Weight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Tongue 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Weight 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Weight Distribution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WD 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Tongue Weight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Powder Coat</a:t>
                      </a:r>
                      <a:br>
                        <a:rPr lang="en-US" sz="160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</a:rPr>
                        <a:t>Finish</a:t>
                      </a:r>
                    </a:p>
                  </a:txBody>
                  <a:tcPr>
                    <a:solidFill>
                      <a:srgbClr val="F15A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802343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1-1/4"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2,000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Gloss 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642007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Gill Sans MT"/>
                        </a:rPr>
                        <a:t>1-1/4"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3,500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350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Gloss black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635852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2"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8,000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800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12,000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1,200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Gloss 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76632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2"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10,000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1,000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12,000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1,200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Gloss black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63149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5 (XD)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2"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17,000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2,550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17,000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2,550 lbs.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Carbide 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396621"/>
                  </a:ext>
                </a:extLst>
              </a:tr>
              <a:tr h="617772">
                <a:tc>
                  <a:txBody>
                    <a:bodyPr/>
                    <a:lstStyle/>
                    <a:p>
                      <a:r>
                        <a:rPr lang="en-US"/>
                        <a:t>Class 5 (CD)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2-1/2"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20,000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2,700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20,000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Up to </a:t>
                      </a:r>
                      <a:br>
                        <a:rPr lang="en-US"/>
                      </a:br>
                      <a:r>
                        <a:rPr lang="en-US"/>
                        <a:t>2,700 lbs.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Carbide black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21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1CC66-9E95-C77D-9845-B604EC13E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15" y="2129719"/>
            <a:ext cx="7484685" cy="328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Class 1</a:t>
            </a:r>
          </a:p>
          <a:p>
            <a:r>
              <a:rPr lang="en-US"/>
              <a:t>GTW/TW: Up to 2,000/200 lbs.</a:t>
            </a:r>
          </a:p>
          <a:p>
            <a:r>
              <a:rPr lang="en-US"/>
              <a:t>1-1/4” receiver tube opening</a:t>
            </a:r>
          </a:p>
          <a:p>
            <a:r>
              <a:rPr lang="en-US"/>
              <a:t>Applications: Subcompact cars to crossovers</a:t>
            </a:r>
          </a:p>
          <a:p>
            <a:r>
              <a:rPr lang="en-US"/>
              <a:t>Made in USA with imported hardware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 b="1"/>
              <a:t>Class 2</a:t>
            </a:r>
          </a:p>
          <a:p>
            <a:r>
              <a:rPr lang="en-US"/>
              <a:t>GTW/TW: Up to 3,500/350 lbs.</a:t>
            </a:r>
          </a:p>
          <a:p>
            <a:r>
              <a:rPr lang="en-US"/>
              <a:t>1-1/4” receiver tube opening</a:t>
            </a:r>
          </a:p>
          <a:p>
            <a:r>
              <a:rPr lang="en-US"/>
              <a:t>Applications: Sedans to light SUVs</a:t>
            </a:r>
          </a:p>
          <a:p>
            <a:r>
              <a:rPr lang="en-US"/>
              <a:t>Made in USA with imported hardware</a:t>
            </a:r>
          </a:p>
        </p:txBody>
      </p:sp>
    </p:spTree>
    <p:extLst>
      <p:ext uri="{BB962C8B-B14F-4D97-AF65-F5344CB8AC3E}">
        <p14:creationId xmlns:p14="http://schemas.microsoft.com/office/powerpoint/2010/main" val="414034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B472B1-8923-B47C-7B7B-61415A7C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67" y="2160395"/>
            <a:ext cx="7044811" cy="3327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Class 3</a:t>
            </a:r>
          </a:p>
          <a:p>
            <a:r>
              <a:rPr lang="en-US"/>
              <a:t>GTW/TW: Up to 8,000/800 lbs.</a:t>
            </a:r>
          </a:p>
          <a:p>
            <a:r>
              <a:rPr lang="en-US"/>
              <a:t>WD/WDTW: Up to 12,000/1,200 lbs.</a:t>
            </a:r>
          </a:p>
          <a:p>
            <a:r>
              <a:rPr lang="en-US"/>
              <a:t>2” receiver tube opening</a:t>
            </a:r>
          </a:p>
          <a:p>
            <a:r>
              <a:rPr lang="en-US"/>
              <a:t>Applications: Full-size sedans to pickups</a:t>
            </a:r>
          </a:p>
          <a:p>
            <a:r>
              <a:rPr lang="en-US"/>
              <a:t>Made in USA with imported hardware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 b="1"/>
              <a:t>Class 4</a:t>
            </a:r>
          </a:p>
          <a:p>
            <a:r>
              <a:rPr lang="en-US"/>
              <a:t>GTW/TW: Up to 10,000/1,000 lbs.</a:t>
            </a:r>
          </a:p>
          <a:p>
            <a:r>
              <a:rPr lang="en-US"/>
              <a:t>WD/WDTW: Up to 12,000/1,200 lbs.</a:t>
            </a:r>
          </a:p>
          <a:p>
            <a:r>
              <a:rPr lang="en-US"/>
              <a:t>2” receiver tube opening</a:t>
            </a:r>
          </a:p>
          <a:p>
            <a:r>
              <a:rPr lang="en-US"/>
              <a:t>Applications: Large SUVs and pickups</a:t>
            </a:r>
          </a:p>
          <a:p>
            <a:r>
              <a:rPr lang="en-US"/>
              <a:t>Made in USA with imported hardware</a:t>
            </a:r>
          </a:p>
        </p:txBody>
      </p:sp>
    </p:spTree>
    <p:extLst>
      <p:ext uri="{BB962C8B-B14F-4D97-AF65-F5344CB8AC3E}">
        <p14:creationId xmlns:p14="http://schemas.microsoft.com/office/powerpoint/2010/main" val="346604844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4fea427a912acea6d0b488c37a18c134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c7e2aca6264e3431a79c26dc18fe2c4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E39A7A-5873-453E-A39C-BEB5581130E1}"/>
</file>

<file path=customXml/itemProps2.xml><?xml version="1.0" encoding="utf-8"?>
<ds:datastoreItem xmlns:ds="http://schemas.openxmlformats.org/officeDocument/2006/customXml" ds:itemID="{D81870BB-D074-4F37-9F1E-707A21EC8C67}">
  <ds:schemaRefs>
    <ds:schemaRef ds:uri="401617af-d043-48bf-946c-695b03a9a769"/>
    <ds:schemaRef ds:uri="e420ad82-5fbc-4c91-b0c9-502923a7af8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E1EBD23-AE5C-4F2D-B353-85BF8F32D8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</TotalTime>
  <Words>1453</Words>
  <Application>Microsoft Office PowerPoint</Application>
  <PresentationFormat>Widescreen</PresentationFormat>
  <Paragraphs>210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Gill Sans MT</vt:lpstr>
      <vt:lpstr>Wingdings 2</vt:lpstr>
      <vt:lpstr>Wingdings 2,Sans-Serif</vt:lpstr>
      <vt:lpstr>Dividend</vt:lpstr>
      <vt:lpstr>PowerPoint Presentation</vt:lpstr>
      <vt:lpstr>PowerPoint Presentation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  <vt:lpstr>Trailer Hitches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1</cp:revision>
  <cp:lastPrinted>2017-05-21T15:44:46Z</cp:lastPrinted>
  <dcterms:created xsi:type="dcterms:W3CDTF">2017-04-17T20:59:27Z</dcterms:created>
  <dcterms:modified xsi:type="dcterms:W3CDTF">2025-12-30T17:32:39Z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