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1" r:id="rId1"/>
  </p:sldMasterIdLst>
  <p:notesMasterIdLst>
    <p:notesMasterId r:id="rId5"/>
  </p:notesMasterIdLst>
  <p:sldIdLst>
    <p:sldId id="257" r:id="rId2"/>
    <p:sldId id="262" r:id="rId3"/>
    <p:sldId id="263" r:id="rId4"/>
  </p:sldIdLst>
  <p:sldSz cx="7772400" cy="10058400"/>
  <p:notesSz cx="6858000" cy="9296400"/>
  <p:embeddedFontLst>
    <p:embeddedFont>
      <p:font typeface="Arial Black" panose="020B0A04020102020204" pitchFamily="34" charset="0"/>
      <p:bold r:id="rId6"/>
    </p:embeddedFont>
    <p:embeddedFont>
      <p:font typeface="Georgia" panose="02040502050405020303" pitchFamily="18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448" userDrawn="1">
          <p15:clr>
            <a:srgbClr val="A4A3A4"/>
          </p15:clr>
        </p15:guide>
        <p15:guide id="2" pos="288" userDrawn="1">
          <p15:clr>
            <a:srgbClr val="A4A3A4"/>
          </p15:clr>
        </p15:guide>
        <p15:guide id="3" pos="4608" userDrawn="1">
          <p15:clr>
            <a:srgbClr val="A4A3A4"/>
          </p15:clr>
        </p15:guide>
        <p15:guide id="4" orient="horz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F90"/>
    <a:srgbClr val="F1AC2A"/>
    <a:srgbClr val="64BCEA"/>
    <a:srgbClr val="285EA6"/>
    <a:srgbClr val="636466"/>
    <a:srgbClr val="16A5E1"/>
    <a:srgbClr val="4472C4"/>
    <a:srgbClr val="FFBF3F"/>
    <a:srgbClr val="FFBF3B"/>
    <a:srgbClr val="D7C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65" autoAdjust="0"/>
    <p:restoredTop sz="96357" autoAdjust="0"/>
  </p:normalViewPr>
  <p:slideViewPr>
    <p:cSldViewPr snapToGrid="0">
      <p:cViewPr varScale="1">
        <p:scale>
          <a:sx n="66" d="100"/>
          <a:sy n="66" d="100"/>
        </p:scale>
        <p:origin x="2472" y="78"/>
      </p:cViewPr>
      <p:guideLst>
        <p:guide pos="2448"/>
        <p:guide pos="288"/>
        <p:guide pos="4608"/>
        <p:guide orient="horz"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42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CC53F3A-6DB0-4475-9839-83431F3D8118}" type="datetimeFigureOut">
              <a:rPr lang="en-US" smtClean="0"/>
              <a:pPr/>
              <a:t>7/1/2026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162050"/>
            <a:ext cx="242252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716D37D-51D9-47D1-A7E2-770A920198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468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586" rtl="0" eaLnBrk="1" latinLnBrk="0" hangingPunct="1">
      <a:defRPr sz="1337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509292" algn="l" defTabSz="1018586" rtl="0" eaLnBrk="1" latinLnBrk="0" hangingPunct="1">
      <a:defRPr sz="1337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018586" algn="l" defTabSz="1018586" rtl="0" eaLnBrk="1" latinLnBrk="0" hangingPunct="1">
      <a:defRPr sz="1337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527879" algn="l" defTabSz="1018586" rtl="0" eaLnBrk="1" latinLnBrk="0" hangingPunct="1">
      <a:defRPr sz="1337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37173" algn="l" defTabSz="1018586" rtl="0" eaLnBrk="1" latinLnBrk="0" hangingPunct="1">
      <a:defRPr sz="1337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546466" algn="l" defTabSz="1018586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6pPr>
    <a:lvl7pPr marL="3055758" algn="l" defTabSz="1018586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7pPr>
    <a:lvl8pPr marL="3565052" algn="l" defTabSz="1018586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8pPr>
    <a:lvl9pPr marL="4074344" algn="l" defTabSz="1018586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0A5E-CB96-49F7-AECF-F2C526653991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BA9B6-D1E4-4DFA-B422-9B4353E703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013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3F3CB99-3B7D-488F-91E0-3C24F88A642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9037" y="5953840"/>
            <a:ext cx="2855276" cy="1467568"/>
          </a:xfrm>
          <a:noFill/>
        </p:spPr>
        <p:txBody>
          <a:bodyPr anchor="ctr">
            <a:normAutofit/>
          </a:bodyPr>
          <a:lstStyle>
            <a:lvl1pPr marL="0" marR="0" indent="0" algn="ctr" defTabSz="754380" rtl="0" eaLnBrk="1" fontAlgn="auto" latinLnBrk="0" hangingPunct="1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 i="0" baseline="0">
                <a:solidFill>
                  <a:srgbClr val="285EA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Product Photo Here (DELETE IF NOT USED)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0018BAC8-B639-4680-A6EA-706A9C82E4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78089" y="5093925"/>
            <a:ext cx="2855277" cy="2327483"/>
          </a:xfrm>
          <a:noFill/>
        </p:spPr>
        <p:txBody>
          <a:bodyPr anchor="ctr">
            <a:normAutofit/>
          </a:bodyPr>
          <a:lstStyle>
            <a:lvl1pPr marL="0" marR="0" indent="0" algn="ctr" defTabSz="754380" rtl="0" eaLnBrk="1" fontAlgn="auto" latinLnBrk="0" hangingPunct="1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00" b="1" i="0" kern="1200" baseline="0" dirty="0">
                <a:solidFill>
                  <a:srgbClr val="285E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Case Photo Here (DELETE IF NOT USED)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621F3558-499E-4B00-8889-03C50DEA4A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98205" y="7667016"/>
            <a:ext cx="2575989" cy="1103395"/>
          </a:xfrm>
          <a:noFill/>
        </p:spPr>
        <p:txBody>
          <a:bodyPr anchor="ctr">
            <a:noAutofit/>
          </a:bodyPr>
          <a:lstStyle>
            <a:lvl1pPr marL="0" marR="0" indent="0" algn="ctr" defTabSz="754380" rtl="0" eaLnBrk="1" fontAlgn="auto" latinLnBrk="0" hangingPunct="1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00" b="1" i="0" kern="1200" baseline="0" dirty="0">
                <a:solidFill>
                  <a:srgbClr val="285EA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Customer or Broker Logo Here (DELETE IF NOT USED)</a:t>
            </a:r>
          </a:p>
        </p:txBody>
      </p:sp>
    </p:spTree>
    <p:extLst>
      <p:ext uri="{BB962C8B-B14F-4D97-AF65-F5344CB8AC3E}">
        <p14:creationId xmlns:p14="http://schemas.microsoft.com/office/powerpoint/2010/main" val="1594993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6460A5E-CB96-49F7-AECF-F2C526653991}" type="datetimeFigureOut">
              <a:rPr lang="en-US" smtClean="0"/>
              <a:pPr/>
              <a:t>7/1/2026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6ABA9B6-D1E4-4DFA-B422-9B4353E703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7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33" r:id="rId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newfrenchbakery.sharepoint.com/sites/RiseConnect/Corporate%20Marketing%20Brand%20Resources/Forms/AllItems.aspx?id=%2Fsites%2FRiseConnect%2FCorporate%20Marketing%20Brand%20Resources%2FBrand%20Style%20Guide%2FRBC%5FStyleGuide%201141v12%208%2E25%2Epdf&amp;parent=%2Fsites%2FRiseConnect%2FCorporate%20Marketing%20Brand%20Resources%2FBrand%20Style%20Guide&amp;p=true&amp;ga=1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57200" y="2057370"/>
            <a:ext cx="537576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D4F9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Product Name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199" y="3100367"/>
            <a:ext cx="5419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Frozen: 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Months // </a:t>
            </a:r>
            <a:r>
              <a:rPr lang="en-US" sz="1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 Shelf Life: 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Days once thawed</a:t>
            </a:r>
            <a:endParaRPr lang="en-US" sz="105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ED500F-2617-4F37-A427-0CD4C4C38727}"/>
              </a:ext>
            </a:extLst>
          </p:cNvPr>
          <p:cNvSpPr/>
          <p:nvPr/>
        </p:nvSpPr>
        <p:spPr>
          <a:xfrm>
            <a:off x="457200" y="1755624"/>
            <a:ext cx="685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Description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8ED580-5F17-45B5-B940-CC6A573980D9}"/>
              </a:ext>
            </a:extLst>
          </p:cNvPr>
          <p:cNvSpPr txBox="1"/>
          <p:nvPr/>
        </p:nvSpPr>
        <p:spPr>
          <a:xfrm>
            <a:off x="4282907" y="6255933"/>
            <a:ext cx="2855276" cy="431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7" b="1" dirty="0">
                <a:solidFill>
                  <a:srgbClr val="009CDE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NOW AVAILABLE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19AEC6-8D86-EE85-057B-AE60F2F62C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7772400" cy="1627632"/>
          </a:xfrm>
          <a:prstGeom prst="rect">
            <a:avLst/>
          </a:prstGeom>
          <a:solidFill>
            <a:srgbClr val="1D4F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7200" y="395543"/>
            <a:ext cx="4871925" cy="1041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00"/>
              </a:lnSpc>
            </a:pPr>
            <a:r>
              <a:rPr lang="en-US" sz="3400" b="1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Insert Headline</a:t>
            </a:r>
          </a:p>
          <a:p>
            <a:pPr>
              <a:lnSpc>
                <a:spcPts val="3700"/>
              </a:lnSpc>
            </a:pPr>
            <a:r>
              <a:rPr lang="en-US" sz="3400" b="1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Here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95B74A63-2A8D-FAA1-B837-E5B5CD9E15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33" t="-358" r="-1786" b="-4026"/>
          <a:stretch>
            <a:fillRect/>
          </a:stretch>
        </p:blipFill>
        <p:spPr>
          <a:xfrm>
            <a:off x="6656832" y="267157"/>
            <a:ext cx="658368" cy="1156199"/>
          </a:xfrm>
          <a:prstGeom prst="rect">
            <a:avLst/>
          </a:prstGeom>
          <a:noFill/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12DAD88-44A2-CFFF-168D-F052AC806C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32004"/>
            <a:ext cx="7772399" cy="440170"/>
          </a:xfrm>
          <a:prstGeom prst="rect">
            <a:avLst/>
          </a:prstGeom>
          <a:solidFill>
            <a:srgbClr val="FFBF3C"/>
          </a:solidFill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C86244D-EFF5-365A-EDE4-AB02A49CE6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9447" y="9863528"/>
            <a:ext cx="47091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u="none" strike="noStrike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3001 Broadway Street NE, Suite 400, Minneapolis, MN 55413 | 888.444.0322 | RiseBakingCompany.com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B2B4ECE-032F-577E-89C3-8869CC9791C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12159" y="9863528"/>
            <a:ext cx="7632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i="0" u="none" strike="noStrike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1132v6 06.26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A97C56-B10B-699C-9AB1-8112DA079B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166" y="8912537"/>
            <a:ext cx="354034" cy="611446"/>
          </a:xfrm>
          <a:prstGeom prst="rect">
            <a:avLst/>
          </a:prstGeom>
        </p:spPr>
      </p:pic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1FB777A5-77B7-5D40-3D9C-17CF25106F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435165"/>
              </p:ext>
            </p:extLst>
          </p:nvPr>
        </p:nvGraphicFramePr>
        <p:xfrm>
          <a:off x="557968" y="2486019"/>
          <a:ext cx="6633407" cy="499568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1209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2145305284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3682540602"/>
                    </a:ext>
                  </a:extLst>
                </a:gridCol>
              </a:tblGrid>
              <a:tr h="224638">
                <a:tc>
                  <a:txBody>
                    <a:bodyPr/>
                    <a:lstStyle/>
                    <a:p>
                      <a:pPr algn="ctr"/>
                      <a:r>
                        <a:rPr lang="en-US" sz="105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Item#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5EA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Flavor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5E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 Size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5E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Distributor#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5E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30"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rgbClr val="6364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MDM #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rgbClr val="6364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Flavor here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rgbClr val="6364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Size here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rgbClr val="6364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here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5F02249-4BDB-D82A-F9E6-8042CE93D1D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50BC77-538F-F50E-5C05-CF57A08669A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36"/>
          <a:stretch>
            <a:fillRect/>
          </a:stretch>
        </p:blipFill>
        <p:spPr>
          <a:xfrm>
            <a:off x="125254" y="9037394"/>
            <a:ext cx="5958623" cy="50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17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93333-BFF0-29D7-5559-5CA77FCAE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DE3D9AD-DE6D-0D2E-9652-3EA2157F3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1" t="19658" r="3982" b="19701"/>
          <a:stretch>
            <a:fillRect/>
          </a:stretch>
        </p:blipFill>
        <p:spPr>
          <a:xfrm flipH="1">
            <a:off x="4154509" y="5989957"/>
            <a:ext cx="3617889" cy="28789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4FC153-F500-A812-3234-F3F7374DB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252" y="4166684"/>
            <a:ext cx="2581827" cy="2581827"/>
          </a:xfrm>
          <a:prstGeom prst="rect">
            <a:avLst/>
          </a:prstGeom>
        </p:spPr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98ACFB2-E3FD-DF9B-39AC-2CA9FF75029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1" t="25859" r="3126" b="23346"/>
          <a:stretch>
            <a:fillRect/>
          </a:stretch>
        </p:blipFill>
        <p:spPr>
          <a:xfrm>
            <a:off x="0" y="5326812"/>
            <a:ext cx="3967118" cy="2728856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584FB71-7700-AC5B-53A2-E69F691243C1}"/>
              </a:ext>
            </a:extLst>
          </p:cNvPr>
          <p:cNvSpPr/>
          <p:nvPr/>
        </p:nvSpPr>
        <p:spPr>
          <a:xfrm>
            <a:off x="457200" y="2683707"/>
            <a:ext cx="53757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D4F9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Precut Crispy Bites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030226-48E6-A4F4-FAE4-285C055E6382}"/>
              </a:ext>
            </a:extLst>
          </p:cNvPr>
          <p:cNvSpPr txBox="1"/>
          <p:nvPr/>
        </p:nvSpPr>
        <p:spPr>
          <a:xfrm>
            <a:off x="457199" y="3687747"/>
            <a:ext cx="5419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Frozen Shelf Life: 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456 Days </a:t>
            </a:r>
            <a:r>
              <a:rPr lang="en-US" sz="1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 Ambient Shelf Life: 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21-28 Days</a:t>
            </a:r>
            <a:endParaRPr lang="en-US" sz="105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CBC6E2-2188-82CF-5AC6-515BA0D55F01}"/>
              </a:ext>
            </a:extLst>
          </p:cNvPr>
          <p:cNvSpPr/>
          <p:nvPr/>
        </p:nvSpPr>
        <p:spPr>
          <a:xfrm>
            <a:off x="457199" y="1739855"/>
            <a:ext cx="6680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nostalgic favorite is made with the </a:t>
            </a:r>
            <a:r>
              <a:rPr lang="en-US" sz="1210" dirty="0" err="1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marshmallowy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goodness and crisp rice your customers love. These adaptable crispy bites are a crowd-pleasing treat, perfect for retailers looking to appeal to all age groups.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256554-D434-8AC3-84D3-18A1EACAF0C1}"/>
              </a:ext>
            </a:extLst>
          </p:cNvPr>
          <p:cNvSpPr txBox="1"/>
          <p:nvPr/>
        </p:nvSpPr>
        <p:spPr>
          <a:xfrm>
            <a:off x="803332" y="4556407"/>
            <a:ext cx="2855276" cy="431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7" b="1" dirty="0">
                <a:solidFill>
                  <a:srgbClr val="009CDE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NOW AVAILABLE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B16736-0693-7018-A813-E24AA0844557}"/>
              </a:ext>
            </a:extLst>
          </p:cNvPr>
          <p:cNvSpPr/>
          <p:nvPr/>
        </p:nvSpPr>
        <p:spPr>
          <a:xfrm>
            <a:off x="-1" y="0"/>
            <a:ext cx="7772400" cy="1627632"/>
          </a:xfrm>
          <a:prstGeom prst="rect">
            <a:avLst/>
          </a:prstGeom>
          <a:solidFill>
            <a:srgbClr val="1D4F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CC74DA-4C7C-DC3C-B89E-912C6E36AF37}"/>
              </a:ext>
            </a:extLst>
          </p:cNvPr>
          <p:cNvSpPr/>
          <p:nvPr/>
        </p:nvSpPr>
        <p:spPr>
          <a:xfrm>
            <a:off x="457200" y="395543"/>
            <a:ext cx="4871925" cy="1041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00"/>
              </a:lnSpc>
            </a:pPr>
            <a:r>
              <a:rPr lang="en-US" sz="3400" b="1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Best Maid</a:t>
            </a:r>
          </a:p>
          <a:p>
            <a:pPr>
              <a:lnSpc>
                <a:spcPts val="3700"/>
              </a:lnSpc>
            </a:pPr>
            <a:r>
              <a:rPr lang="en-US" sz="3400" b="1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Crispy Bites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58534D3A-45DD-361E-E994-BE566BBD34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33" t="-358" r="-1786" b="-4026"/>
          <a:stretch>
            <a:fillRect/>
          </a:stretch>
        </p:blipFill>
        <p:spPr>
          <a:xfrm>
            <a:off x="6656832" y="267157"/>
            <a:ext cx="658368" cy="1156199"/>
          </a:xfrm>
          <a:prstGeom prst="rect">
            <a:avLst/>
          </a:prstGeom>
          <a:noFill/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E9FCF6-42A6-7611-ADC6-7E6F80CBFA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32004"/>
            <a:ext cx="7772399" cy="440170"/>
          </a:xfrm>
          <a:prstGeom prst="rect">
            <a:avLst/>
          </a:prstGeom>
          <a:solidFill>
            <a:srgbClr val="FFBF3C"/>
          </a:solidFill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57FCA1A-C757-1A18-D9B7-2DE5C6D1BA4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9447" y="9863528"/>
            <a:ext cx="47091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u="none" strike="noStrike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3001 Broadway Street NE, Suite 400, Minneapolis, MN 55413 | 888.444.0322 | RiseBakingCompany.com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E0C4B766-50EF-D547-F008-9F6D494019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166" y="8912537"/>
            <a:ext cx="354034" cy="6114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08AA523-AF2F-8E13-D2D3-03B155E079B4}"/>
              </a:ext>
            </a:extLst>
          </p:cNvPr>
          <p:cNvSpPr txBox="1"/>
          <p:nvPr/>
        </p:nvSpPr>
        <p:spPr>
          <a:xfrm rot="19374395">
            <a:off x="239418" y="3678598"/>
            <a:ext cx="9210290" cy="1531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350" dirty="0">
                <a:solidFill>
                  <a:srgbClr val="285EA6">
                    <a:alpha val="32000"/>
                  </a:srgbClr>
                </a:solidFill>
                <a:latin typeface="Arial Black" panose="020B0A04020102020204" pitchFamily="34" charset="0"/>
              </a:rPr>
              <a:t>EXAMPLE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0A928A-16EB-6C80-E3A9-EF5E76ED37F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12159" y="9863528"/>
            <a:ext cx="7632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i="0" u="none" strike="noStrike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1132v6 06.26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DD06DF8-571D-B950-AD09-86C3BF42D0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451400"/>
              </p:ext>
            </p:extLst>
          </p:nvPr>
        </p:nvGraphicFramePr>
        <p:xfrm>
          <a:off x="557968" y="3081890"/>
          <a:ext cx="6323502" cy="600152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899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2145305284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3682540602"/>
                    </a:ext>
                  </a:extLst>
                </a:gridCol>
              </a:tblGrid>
              <a:tr h="224638">
                <a:tc>
                  <a:txBody>
                    <a:bodyPr/>
                    <a:lstStyle/>
                    <a:p>
                      <a:pPr algn="ctr"/>
                      <a:r>
                        <a:rPr lang="en-US" sz="105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Item#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5EA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5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Flavor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5E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 Size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5E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Distributor#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5E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930"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rgbClr val="6364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10254493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rgbClr val="6364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Salted Caramel with Chocolate</a:t>
                      </a:r>
                    </a:p>
                    <a:p>
                      <a:pPr algn="l"/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rgbClr val="6364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Flavored Chips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rgbClr val="6364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1” x 1” – 117ct</a:t>
                      </a:r>
                    </a:p>
                    <a:p>
                      <a:pPr algn="ctr"/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rgbClr val="6364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– ½ trays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rgbClr val="63646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12345</a:t>
                      </a:r>
                    </a:p>
                  </a:txBody>
                  <a:tcPr marL="100584" marR="100584" marT="20117" marB="20117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64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301C26C-C2BC-71E2-DDD0-9E5C343A86B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36"/>
          <a:stretch>
            <a:fillRect/>
          </a:stretch>
        </p:blipFill>
        <p:spPr>
          <a:xfrm>
            <a:off x="125254" y="9037394"/>
            <a:ext cx="5958623" cy="50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17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E1EE0-593C-0503-8272-D20E1B629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6E5C69F-9238-EAC2-5AD3-59E193D41D51}"/>
              </a:ext>
            </a:extLst>
          </p:cNvPr>
          <p:cNvSpPr/>
          <p:nvPr/>
        </p:nvSpPr>
        <p:spPr>
          <a:xfrm>
            <a:off x="-1" y="0"/>
            <a:ext cx="7772400" cy="1627632"/>
          </a:xfrm>
          <a:prstGeom prst="rect">
            <a:avLst/>
          </a:prstGeom>
          <a:solidFill>
            <a:srgbClr val="1D4F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E9B6AD-489E-60D8-BFA1-E4D05FCB57CC}"/>
              </a:ext>
            </a:extLst>
          </p:cNvPr>
          <p:cNvSpPr/>
          <p:nvPr/>
        </p:nvSpPr>
        <p:spPr>
          <a:xfrm>
            <a:off x="457199" y="395543"/>
            <a:ext cx="5375763" cy="566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00"/>
              </a:lnSpc>
            </a:pPr>
            <a:r>
              <a:rPr lang="en-US" sz="3400" b="1" dirty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Brand Style Guide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4EBA03E4-CB43-BAE1-0B24-B8E2F94E56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33" t="-358" r="-1786" b="-4026"/>
          <a:stretch>
            <a:fillRect/>
          </a:stretch>
        </p:blipFill>
        <p:spPr>
          <a:xfrm>
            <a:off x="6656832" y="267157"/>
            <a:ext cx="658368" cy="1156199"/>
          </a:xfrm>
          <a:prstGeom prst="rect">
            <a:avLst/>
          </a:prstGeom>
          <a:noFill/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CF65A34-3AD7-CA4A-9FE0-EF9CD1F8C7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32004"/>
            <a:ext cx="7772399" cy="440170"/>
          </a:xfrm>
          <a:prstGeom prst="rect">
            <a:avLst/>
          </a:prstGeom>
          <a:solidFill>
            <a:srgbClr val="FFBF3C"/>
          </a:solidFill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AE63676-2E3A-6954-F946-52FBBBA5E5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9447" y="9863528"/>
            <a:ext cx="47091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u="none" strike="noStrike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3001 Broadway Street NE, Suite 400, Minneapolis, MN 55413 | 888.444.0322 | RiseBakingCompany.com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37FCFC3B-7C67-E15B-FFEB-4FA317BAB1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166" y="8912537"/>
            <a:ext cx="354034" cy="6114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C3E28BD-9906-01C0-CB8F-5D8409D0C540}"/>
              </a:ext>
            </a:extLst>
          </p:cNvPr>
          <p:cNvSpPr/>
          <p:nvPr/>
        </p:nvSpPr>
        <p:spPr>
          <a:xfrm>
            <a:off x="457198" y="2413015"/>
            <a:ext cx="53757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D4F9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Recommended Fonts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88A005-6A59-AFA9-AA48-C0446FFF1C2A}"/>
              </a:ext>
            </a:extLst>
          </p:cNvPr>
          <p:cNvSpPr/>
          <p:nvPr/>
        </p:nvSpPr>
        <p:spPr>
          <a:xfrm>
            <a:off x="457198" y="1739855"/>
            <a:ext cx="6680983" cy="650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guide clearly defines what Rise stands for and how it should come to life in the world. It assures that our brand has a clearly defined foundation, strong brand graphics, and effective brand collateral.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E237A5-8E2E-51E9-B412-5F2F55CFB6A5}"/>
              </a:ext>
            </a:extLst>
          </p:cNvPr>
          <p:cNvSpPr/>
          <p:nvPr/>
        </p:nvSpPr>
        <p:spPr>
          <a:xfrm>
            <a:off x="457198" y="2767611"/>
            <a:ext cx="6680983" cy="46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Charter and Avenir are the primary typeface for Rise Baking Company. In situations where access to Charter and Avenir are not available, Georgia and Arial should be used. </a:t>
            </a:r>
            <a:endParaRPr lang="en-US" sz="1210" dirty="0">
              <a:latin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28F8B0D-41A7-44C7-2DB8-038C06D5387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12159" y="9863528"/>
            <a:ext cx="7632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i="0" u="none" strike="noStrike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1132v6 06.26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955B8FD-8E8B-574C-9211-93AC98858E82}"/>
              </a:ext>
            </a:extLst>
          </p:cNvPr>
          <p:cNvSpPr/>
          <p:nvPr/>
        </p:nvSpPr>
        <p:spPr>
          <a:xfrm>
            <a:off x="463287" y="3340375"/>
            <a:ext cx="537576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D4F9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Primary Color Palette</a:t>
            </a:r>
          </a:p>
        </p:txBody>
      </p:sp>
      <p:sp>
        <p:nvSpPr>
          <p:cNvPr id="40" name="Rectangle 2">
            <a:extLst>
              <a:ext uri="{FF2B5EF4-FFF2-40B4-BE49-F238E27FC236}">
                <a16:creationId xmlns:a16="http://schemas.microsoft.com/office/drawing/2014/main" id="{ABCEF48B-49B1-F4C5-0617-EE455D5AC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633" y="3807496"/>
            <a:ext cx="757577" cy="758842"/>
          </a:xfrm>
          <a:prstGeom prst="rect">
            <a:avLst/>
          </a:prstGeom>
          <a:solidFill>
            <a:srgbClr val="1D4F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584" tIns="50292" rIns="100584" bIns="50292" numCol="1" anchor="t" anchorCtr="0" compatLnSpc="1">
            <a:prstTxWarp prst="textNoShape">
              <a:avLst/>
            </a:prstTxWarp>
          </a:bodyPr>
          <a:lstStyle/>
          <a:p>
            <a:endParaRPr lang="en-US" sz="2207" dirty="0">
              <a:latin typeface="Arial" panose="020B0604020202020204" pitchFamily="34" charset="0"/>
            </a:endParaRPr>
          </a:p>
        </p:txBody>
      </p:sp>
      <p:sp>
        <p:nvSpPr>
          <p:cNvPr id="41" name="Rectangle 3">
            <a:extLst>
              <a:ext uri="{FF2B5EF4-FFF2-40B4-BE49-F238E27FC236}">
                <a16:creationId xmlns:a16="http://schemas.microsoft.com/office/drawing/2014/main" id="{49FE6AF1-BFA5-9943-5696-41ECCDD26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5318" y="3807496"/>
            <a:ext cx="757577" cy="758842"/>
          </a:xfrm>
          <a:prstGeom prst="rect">
            <a:avLst/>
          </a:prstGeom>
          <a:solidFill>
            <a:srgbClr val="FFBF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584" tIns="50292" rIns="100584" bIns="50292" numCol="1" anchor="t" anchorCtr="0" compatLnSpc="1">
            <a:prstTxWarp prst="textNoShape">
              <a:avLst/>
            </a:prstTxWarp>
          </a:bodyPr>
          <a:lstStyle/>
          <a:p>
            <a:endParaRPr lang="en-US" sz="2207" dirty="0">
              <a:latin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049652-48C6-97FF-86FF-47707B1651B3}"/>
              </a:ext>
            </a:extLst>
          </p:cNvPr>
          <p:cNvSpPr txBox="1"/>
          <p:nvPr/>
        </p:nvSpPr>
        <p:spPr>
          <a:xfrm>
            <a:off x="578686" y="4607981"/>
            <a:ext cx="24764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Rise Blue</a:t>
            </a:r>
          </a:p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Pantone 7686c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145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73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1D4F91</a:t>
            </a:r>
            <a:endParaRPr lang="en-US" sz="1210" dirty="0">
              <a:latin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CB0ED90-860C-35B5-80A1-053F856C38DC}"/>
              </a:ext>
            </a:extLst>
          </p:cNvPr>
          <p:cNvSpPr txBox="1"/>
          <p:nvPr/>
        </p:nvSpPr>
        <p:spPr>
          <a:xfrm>
            <a:off x="2265012" y="4607981"/>
            <a:ext cx="228858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Rise Yellow</a:t>
            </a:r>
          </a:p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Pantone 136c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255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191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63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87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FFBF3F</a:t>
            </a:r>
            <a:endParaRPr lang="en-US" sz="1210" dirty="0">
              <a:latin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5E7DFC0-8D1C-D4C0-00CC-BC857EC69B2C}"/>
              </a:ext>
            </a:extLst>
          </p:cNvPr>
          <p:cNvSpPr/>
          <p:nvPr/>
        </p:nvSpPr>
        <p:spPr>
          <a:xfrm>
            <a:off x="463287" y="5660471"/>
            <a:ext cx="537576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D4F9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Accent Colors</a:t>
            </a: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C36DB303-8598-032E-F514-287BE1A03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634" y="6152717"/>
            <a:ext cx="757574" cy="757574"/>
          </a:xfrm>
          <a:prstGeom prst="rect">
            <a:avLst/>
          </a:prstGeom>
          <a:solidFill>
            <a:srgbClr val="2574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584" tIns="50292" rIns="100584" bIns="50292" numCol="1" anchor="t" anchorCtr="0" compatLnSpc="1">
            <a:prstTxWarp prst="textNoShape">
              <a:avLst/>
            </a:prstTxWarp>
          </a:bodyPr>
          <a:lstStyle/>
          <a:p>
            <a:endParaRPr lang="en-US" sz="2207" dirty="0">
              <a:latin typeface="Arial" panose="020B0604020202020204" pitchFamily="34" charset="0"/>
            </a:endParaRPr>
          </a:p>
        </p:txBody>
      </p:sp>
      <p:sp>
        <p:nvSpPr>
          <p:cNvPr id="47" name="Rectangle 5">
            <a:extLst>
              <a:ext uri="{FF2B5EF4-FFF2-40B4-BE49-F238E27FC236}">
                <a16:creationId xmlns:a16="http://schemas.microsoft.com/office/drawing/2014/main" id="{97D615D9-2B03-BE8D-ECC0-9A1F6BFDF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5321" y="6152717"/>
            <a:ext cx="757574" cy="757574"/>
          </a:xfrm>
          <a:prstGeom prst="rect">
            <a:avLst/>
          </a:prstGeom>
          <a:solidFill>
            <a:srgbClr val="1C9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584" tIns="50292" rIns="100584" bIns="50292" numCol="1" anchor="t" anchorCtr="0" compatLnSpc="1">
            <a:prstTxWarp prst="textNoShape">
              <a:avLst/>
            </a:prstTxWarp>
          </a:bodyPr>
          <a:lstStyle/>
          <a:p>
            <a:endParaRPr lang="en-US" sz="2207" dirty="0">
              <a:latin typeface="Arial" panose="020B0604020202020204" pitchFamily="34" charset="0"/>
            </a:endParaRPr>
          </a:p>
        </p:txBody>
      </p:sp>
      <p:sp>
        <p:nvSpPr>
          <p:cNvPr id="48" name="Rectangle 6">
            <a:extLst>
              <a:ext uri="{FF2B5EF4-FFF2-40B4-BE49-F238E27FC236}">
                <a16:creationId xmlns:a16="http://schemas.microsoft.com/office/drawing/2014/main" id="{5C12EA49-6234-B71E-70D1-0BCDEE843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3008" y="6152717"/>
            <a:ext cx="757574" cy="757574"/>
          </a:xfrm>
          <a:prstGeom prst="rect">
            <a:avLst/>
          </a:prstGeom>
          <a:solidFill>
            <a:srgbClr val="FAA2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584" tIns="50292" rIns="100584" bIns="50292" numCol="1" anchor="t" anchorCtr="0" compatLnSpc="1">
            <a:prstTxWarp prst="textNoShape">
              <a:avLst/>
            </a:prstTxWarp>
          </a:bodyPr>
          <a:lstStyle/>
          <a:p>
            <a:endParaRPr lang="en-US" sz="2207" dirty="0">
              <a:latin typeface="Arial" panose="020B0604020202020204" pitchFamily="34" charset="0"/>
            </a:endParaRPr>
          </a:p>
        </p:txBody>
      </p:sp>
      <p:sp>
        <p:nvSpPr>
          <p:cNvPr id="49" name="Rectangle 7">
            <a:extLst>
              <a:ext uri="{FF2B5EF4-FFF2-40B4-BE49-F238E27FC236}">
                <a16:creationId xmlns:a16="http://schemas.microsoft.com/office/drawing/2014/main" id="{6187BCDD-6FA7-DA51-6751-CEBB9DA97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9015" y="6152717"/>
            <a:ext cx="757574" cy="757574"/>
          </a:xfrm>
          <a:prstGeom prst="rect">
            <a:avLst/>
          </a:prstGeom>
          <a:solidFill>
            <a:srgbClr val="4040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584" tIns="50292" rIns="100584" bIns="50292" numCol="1" anchor="t" anchorCtr="0" compatLnSpc="1">
            <a:prstTxWarp prst="textNoShape">
              <a:avLst/>
            </a:prstTxWarp>
          </a:bodyPr>
          <a:lstStyle/>
          <a:p>
            <a:endParaRPr lang="en-US" sz="2207" dirty="0">
              <a:latin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C0D9D21-F75F-4E80-1A60-F724E7B82A93}"/>
              </a:ext>
            </a:extLst>
          </p:cNvPr>
          <p:cNvSpPr txBox="1"/>
          <p:nvPr/>
        </p:nvSpPr>
        <p:spPr>
          <a:xfrm>
            <a:off x="588232" y="6974224"/>
            <a:ext cx="155137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 Blue</a:t>
            </a:r>
          </a:p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Pantone 3005c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0077C8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8B8677F-A948-3FEA-BD82-52783323DF24}"/>
              </a:ext>
            </a:extLst>
          </p:cNvPr>
          <p:cNvSpPr/>
          <p:nvPr/>
        </p:nvSpPr>
        <p:spPr>
          <a:xfrm>
            <a:off x="2242771" y="6974224"/>
            <a:ext cx="1501192" cy="102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Vivid Blue</a:t>
            </a:r>
          </a:p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Pantone 2925c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156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222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009CDE</a:t>
            </a:r>
            <a:endParaRPr lang="en-US" sz="1210" dirty="0">
              <a:latin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0AE5357-8201-920C-CB4F-85642DC4012A}"/>
              </a:ext>
            </a:extLst>
          </p:cNvPr>
          <p:cNvSpPr/>
          <p:nvPr/>
        </p:nvSpPr>
        <p:spPr>
          <a:xfrm>
            <a:off x="3938694" y="6974224"/>
            <a:ext cx="1589611" cy="102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Golden Yellow</a:t>
            </a:r>
          </a:p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Pantone 137c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255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163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FFA300</a:t>
            </a:r>
            <a:endParaRPr lang="en-US" sz="1210" dirty="0">
              <a:latin typeface="Arial" panose="020B06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88CE196-9603-A913-8047-A2FC5889ED10}"/>
              </a:ext>
            </a:extLst>
          </p:cNvPr>
          <p:cNvSpPr/>
          <p:nvPr/>
        </p:nvSpPr>
        <p:spPr>
          <a:xfrm>
            <a:off x="5649613" y="6974224"/>
            <a:ext cx="1532935" cy="102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Grey (Text)</a:t>
            </a:r>
          </a:p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Pantone 75% Black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102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636466</a:t>
            </a:r>
            <a:endParaRPr lang="en-US" sz="1210" dirty="0">
              <a:latin typeface="Arial" panose="020B0604020202020204" pitchFamily="34" charset="0"/>
            </a:endParaRPr>
          </a:p>
        </p:txBody>
      </p:sp>
      <p:sp>
        <p:nvSpPr>
          <p:cNvPr id="54" name="Rectangle 2">
            <a:extLst>
              <a:ext uri="{FF2B5EF4-FFF2-40B4-BE49-F238E27FC236}">
                <a16:creationId xmlns:a16="http://schemas.microsoft.com/office/drawing/2014/main" id="{E152FB39-B122-2942-2023-B49C73800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641" y="3807496"/>
            <a:ext cx="757577" cy="758842"/>
          </a:xfrm>
          <a:prstGeom prst="rect">
            <a:avLst/>
          </a:prstGeom>
          <a:solidFill>
            <a:srgbClr val="64BCEA"/>
          </a:solidFill>
          <a:ln>
            <a:noFill/>
          </a:ln>
        </p:spPr>
        <p:txBody>
          <a:bodyPr vert="horz" wrap="square" lIns="100584" tIns="50292" rIns="100584" bIns="50292" numCol="1" anchor="t" anchorCtr="0" compatLnSpc="1">
            <a:prstTxWarp prst="textNoShape">
              <a:avLst/>
            </a:prstTxWarp>
          </a:bodyPr>
          <a:lstStyle/>
          <a:p>
            <a:endParaRPr lang="en-US" sz="2207" dirty="0">
              <a:latin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6D6A311-763F-186D-50E4-3F94A87F40F9}"/>
              </a:ext>
            </a:extLst>
          </p:cNvPr>
          <p:cNvSpPr txBox="1"/>
          <p:nvPr/>
        </p:nvSpPr>
        <p:spPr>
          <a:xfrm>
            <a:off x="3938694" y="4607981"/>
            <a:ext cx="24764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Rise Light Blue</a:t>
            </a:r>
          </a:p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Pantone 2915c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234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55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  <a:p>
            <a:r>
              <a:rPr lang="en-US" sz="1210" b="1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64BCEA</a:t>
            </a:r>
            <a:endParaRPr lang="en-US" sz="1210" dirty="0">
              <a:latin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3C6B2BD-F167-F084-9B6D-9185C52C3136}"/>
              </a:ext>
            </a:extLst>
          </p:cNvPr>
          <p:cNvSpPr/>
          <p:nvPr/>
        </p:nvSpPr>
        <p:spPr>
          <a:xfrm>
            <a:off x="5528306" y="5660471"/>
            <a:ext cx="2244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D4F9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Text &amp; Graphs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3217A0-DADE-7C99-8A06-E9335210F6E1}"/>
              </a:ext>
            </a:extLst>
          </p:cNvPr>
          <p:cNvSpPr/>
          <p:nvPr/>
        </p:nvSpPr>
        <p:spPr>
          <a:xfrm>
            <a:off x="457197" y="8158767"/>
            <a:ext cx="6680983" cy="278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examples, check out the 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Rise Baking Company Style Guide</a:t>
            </a:r>
            <a:r>
              <a:rPr lang="en-US" sz="1210" dirty="0">
                <a:solidFill>
                  <a:srgbClr val="6364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496244-9059-6F38-2559-46A9393D4F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36"/>
          <a:stretch>
            <a:fillRect/>
          </a:stretch>
        </p:blipFill>
        <p:spPr>
          <a:xfrm>
            <a:off x="125254" y="9037394"/>
            <a:ext cx="5958623" cy="50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37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3109</TotalTime>
  <Words>424</Words>
  <Application>Microsoft Office PowerPoint</Application>
  <PresentationFormat>Custom</PresentationFormat>
  <Paragraphs>80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Georgia</vt:lpstr>
      <vt:lpstr>Arial Black</vt:lpstr>
      <vt:lpstr>Arial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Hess</dc:creator>
  <cp:lastModifiedBy>So Vang</cp:lastModifiedBy>
  <cp:revision>143</cp:revision>
  <cp:lastPrinted>2017-07-18T22:06:03Z</cp:lastPrinted>
  <dcterms:created xsi:type="dcterms:W3CDTF">2017-01-10T22:53:20Z</dcterms:created>
  <dcterms:modified xsi:type="dcterms:W3CDTF">2026-07-01T21:54:35Z</dcterms:modified>
</cp:coreProperties>
</file>