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1" r:id="rId5"/>
    <p:sldId id="318" r:id="rId6"/>
    <p:sldId id="319" r:id="rId7"/>
    <p:sldId id="343" r:id="rId8"/>
    <p:sldId id="321" r:id="rId9"/>
    <p:sldId id="304" r:id="rId10"/>
    <p:sldId id="341" r:id="rId11"/>
    <p:sldId id="342" r:id="rId12"/>
    <p:sldId id="329" r:id="rId13"/>
    <p:sldId id="330" r:id="rId14"/>
    <p:sldId id="331" r:id="rId15"/>
    <p:sldId id="348" r:id="rId16"/>
    <p:sldId id="332" r:id="rId17"/>
    <p:sldId id="333" r:id="rId18"/>
    <p:sldId id="334" r:id="rId19"/>
    <p:sldId id="335" r:id="rId20"/>
    <p:sldId id="349" r:id="rId21"/>
    <p:sldId id="307" r:id="rId22"/>
    <p:sldId id="308"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BC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6" autoAdjust="0"/>
    <p:restoredTop sz="94660"/>
  </p:normalViewPr>
  <p:slideViewPr>
    <p:cSldViewPr snapToGrid="0">
      <p:cViewPr varScale="1">
        <p:scale>
          <a:sx n="86" d="100"/>
          <a:sy n="86" d="100"/>
        </p:scale>
        <p:origin x="6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DE01-ABB9-45CF-BEA0-AD58974B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3E0933-6055-49AE-8BA9-E5DA4C521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04E297-9E56-41B8-BCBE-6353BFAFA34B}"/>
              </a:ext>
            </a:extLst>
          </p:cNvPr>
          <p:cNvSpPr>
            <a:spLocks noGrp="1"/>
          </p:cNvSpPr>
          <p:nvPr>
            <p:ph type="dt" sz="half" idx="10"/>
          </p:nvPr>
        </p:nvSpPr>
        <p:spPr/>
        <p:txBody>
          <a:bodyPr/>
          <a:lstStyle/>
          <a:p>
            <a:fld id="{4B1CAAF4-78C0-48A5-9775-40295D78D1E1}" type="datetimeFigureOut">
              <a:rPr lang="en-US" smtClean="0"/>
              <a:t>11/8/2021</a:t>
            </a:fld>
            <a:endParaRPr lang="en-US"/>
          </a:p>
        </p:txBody>
      </p:sp>
      <p:sp>
        <p:nvSpPr>
          <p:cNvPr id="5" name="Footer Placeholder 4">
            <a:extLst>
              <a:ext uri="{FF2B5EF4-FFF2-40B4-BE49-F238E27FC236}">
                <a16:creationId xmlns:a16="http://schemas.microsoft.com/office/drawing/2014/main" id="{70D319A7-7B73-4A87-83E0-328AAD0F2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E2045-C3A9-443C-82FB-235838D2C694}"/>
              </a:ext>
            </a:extLst>
          </p:cNvPr>
          <p:cNvSpPr>
            <a:spLocks noGrp="1"/>
          </p:cNvSpPr>
          <p:nvPr>
            <p:ph type="sldNum" sz="quarter" idx="12"/>
          </p:nvPr>
        </p:nvSpPr>
        <p:spPr/>
        <p:txBody>
          <a:bodyPr/>
          <a:lstStyle/>
          <a:p>
            <a:fld id="{34286D92-EDA2-4C3D-93B7-14D83C365D94}" type="slidenum">
              <a:rPr lang="en-US" smtClean="0"/>
              <a:t>‹#›</a:t>
            </a:fld>
            <a:endParaRPr lang="en-US"/>
          </a:p>
        </p:txBody>
      </p:sp>
    </p:spTree>
    <p:extLst>
      <p:ext uri="{BB962C8B-B14F-4D97-AF65-F5344CB8AC3E}">
        <p14:creationId xmlns:p14="http://schemas.microsoft.com/office/powerpoint/2010/main" val="144072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759E-9A10-4856-AD00-BC88881958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6BD222-51A7-435E-B02F-8DCBFDC0F5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09CE6-85F0-49C6-AFBC-8749314A8688}"/>
              </a:ext>
            </a:extLst>
          </p:cNvPr>
          <p:cNvSpPr>
            <a:spLocks noGrp="1"/>
          </p:cNvSpPr>
          <p:nvPr>
            <p:ph type="dt" sz="half" idx="10"/>
          </p:nvPr>
        </p:nvSpPr>
        <p:spPr/>
        <p:txBody>
          <a:bodyPr/>
          <a:lstStyle/>
          <a:p>
            <a:fld id="{4B1CAAF4-78C0-48A5-9775-40295D78D1E1}" type="datetimeFigureOut">
              <a:rPr lang="en-US" smtClean="0"/>
              <a:t>11/8/2021</a:t>
            </a:fld>
            <a:endParaRPr lang="en-US"/>
          </a:p>
        </p:txBody>
      </p:sp>
      <p:sp>
        <p:nvSpPr>
          <p:cNvPr id="5" name="Footer Placeholder 4">
            <a:extLst>
              <a:ext uri="{FF2B5EF4-FFF2-40B4-BE49-F238E27FC236}">
                <a16:creationId xmlns:a16="http://schemas.microsoft.com/office/drawing/2014/main" id="{CBD43A57-6295-4E6D-B9C8-52AF6726A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EB983-47ED-4E64-BC8B-9A4325F19734}"/>
              </a:ext>
            </a:extLst>
          </p:cNvPr>
          <p:cNvSpPr>
            <a:spLocks noGrp="1"/>
          </p:cNvSpPr>
          <p:nvPr>
            <p:ph type="sldNum" sz="quarter" idx="12"/>
          </p:nvPr>
        </p:nvSpPr>
        <p:spPr/>
        <p:txBody>
          <a:bodyPr/>
          <a:lstStyle/>
          <a:p>
            <a:fld id="{34286D92-EDA2-4C3D-93B7-14D83C365D94}" type="slidenum">
              <a:rPr lang="en-US" smtClean="0"/>
              <a:t>‹#›</a:t>
            </a:fld>
            <a:endParaRPr lang="en-US"/>
          </a:p>
        </p:txBody>
      </p:sp>
    </p:spTree>
    <p:extLst>
      <p:ext uri="{BB962C8B-B14F-4D97-AF65-F5344CB8AC3E}">
        <p14:creationId xmlns:p14="http://schemas.microsoft.com/office/powerpoint/2010/main" val="286249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C93BA6-9FFF-478C-8EAC-6A045A92E8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FA38CD-AAEC-41EF-99AD-253770BA74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D3A0-442F-4CBF-933D-EAABB3015919}"/>
              </a:ext>
            </a:extLst>
          </p:cNvPr>
          <p:cNvSpPr>
            <a:spLocks noGrp="1"/>
          </p:cNvSpPr>
          <p:nvPr>
            <p:ph type="dt" sz="half" idx="10"/>
          </p:nvPr>
        </p:nvSpPr>
        <p:spPr/>
        <p:txBody>
          <a:bodyPr/>
          <a:lstStyle/>
          <a:p>
            <a:fld id="{4B1CAAF4-78C0-48A5-9775-40295D78D1E1}" type="datetimeFigureOut">
              <a:rPr lang="en-US" smtClean="0"/>
              <a:t>11/8/2021</a:t>
            </a:fld>
            <a:endParaRPr lang="en-US"/>
          </a:p>
        </p:txBody>
      </p:sp>
      <p:sp>
        <p:nvSpPr>
          <p:cNvPr id="5" name="Footer Placeholder 4">
            <a:extLst>
              <a:ext uri="{FF2B5EF4-FFF2-40B4-BE49-F238E27FC236}">
                <a16:creationId xmlns:a16="http://schemas.microsoft.com/office/drawing/2014/main" id="{7FDE8AD1-7023-4F25-A477-5C28B4BB2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6207E-CF20-449D-93CB-19CBCE134912}"/>
              </a:ext>
            </a:extLst>
          </p:cNvPr>
          <p:cNvSpPr>
            <a:spLocks noGrp="1"/>
          </p:cNvSpPr>
          <p:nvPr>
            <p:ph type="sldNum" sz="quarter" idx="12"/>
          </p:nvPr>
        </p:nvSpPr>
        <p:spPr/>
        <p:txBody>
          <a:bodyPr/>
          <a:lstStyle/>
          <a:p>
            <a:fld id="{34286D92-EDA2-4C3D-93B7-14D83C365D94}" type="slidenum">
              <a:rPr lang="en-US" smtClean="0"/>
              <a:t>‹#›</a:t>
            </a:fld>
            <a:endParaRPr lang="en-US"/>
          </a:p>
        </p:txBody>
      </p:sp>
    </p:spTree>
    <p:extLst>
      <p:ext uri="{BB962C8B-B14F-4D97-AF65-F5344CB8AC3E}">
        <p14:creationId xmlns:p14="http://schemas.microsoft.com/office/powerpoint/2010/main" val="370582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F0EC-D456-4B98-AE48-19EE6A944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D65890-4F7D-4754-83AF-0BD60D0CE2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14440-A874-45D3-A550-053D87E29E04}"/>
              </a:ext>
            </a:extLst>
          </p:cNvPr>
          <p:cNvSpPr>
            <a:spLocks noGrp="1"/>
          </p:cNvSpPr>
          <p:nvPr>
            <p:ph type="dt" sz="half" idx="10"/>
          </p:nvPr>
        </p:nvSpPr>
        <p:spPr/>
        <p:txBody>
          <a:bodyPr/>
          <a:lstStyle/>
          <a:p>
            <a:fld id="{4B1CAAF4-78C0-48A5-9775-40295D78D1E1}" type="datetimeFigureOut">
              <a:rPr lang="en-US" smtClean="0"/>
              <a:t>11/8/2021</a:t>
            </a:fld>
            <a:endParaRPr lang="en-US"/>
          </a:p>
        </p:txBody>
      </p:sp>
      <p:sp>
        <p:nvSpPr>
          <p:cNvPr id="5" name="Footer Placeholder 4">
            <a:extLst>
              <a:ext uri="{FF2B5EF4-FFF2-40B4-BE49-F238E27FC236}">
                <a16:creationId xmlns:a16="http://schemas.microsoft.com/office/drawing/2014/main" id="{55B2DB8D-B8D8-46BF-BBC1-8FF4F51C8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0FFA5-595D-43F9-89EF-7962D528B744}"/>
              </a:ext>
            </a:extLst>
          </p:cNvPr>
          <p:cNvSpPr>
            <a:spLocks noGrp="1"/>
          </p:cNvSpPr>
          <p:nvPr>
            <p:ph type="sldNum" sz="quarter" idx="12"/>
          </p:nvPr>
        </p:nvSpPr>
        <p:spPr/>
        <p:txBody>
          <a:bodyPr/>
          <a:lstStyle/>
          <a:p>
            <a:fld id="{34286D92-EDA2-4C3D-93B7-14D83C365D94}" type="slidenum">
              <a:rPr lang="en-US" smtClean="0"/>
              <a:t>‹#›</a:t>
            </a:fld>
            <a:endParaRPr lang="en-US"/>
          </a:p>
        </p:txBody>
      </p:sp>
    </p:spTree>
    <p:extLst>
      <p:ext uri="{BB962C8B-B14F-4D97-AF65-F5344CB8AC3E}">
        <p14:creationId xmlns:p14="http://schemas.microsoft.com/office/powerpoint/2010/main" val="345880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2116-69BB-4E2A-8E08-C815514D60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4BE6FD-B828-48CA-97C3-B95C6A4ECE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3A4FDF-1ADC-420A-995F-359BA81FD5CA}"/>
              </a:ext>
            </a:extLst>
          </p:cNvPr>
          <p:cNvSpPr>
            <a:spLocks noGrp="1"/>
          </p:cNvSpPr>
          <p:nvPr>
            <p:ph type="dt" sz="half" idx="10"/>
          </p:nvPr>
        </p:nvSpPr>
        <p:spPr/>
        <p:txBody>
          <a:bodyPr/>
          <a:lstStyle/>
          <a:p>
            <a:fld id="{4B1CAAF4-78C0-48A5-9775-40295D78D1E1}" type="datetimeFigureOut">
              <a:rPr lang="en-US" smtClean="0"/>
              <a:t>11/8/2021</a:t>
            </a:fld>
            <a:endParaRPr lang="en-US"/>
          </a:p>
        </p:txBody>
      </p:sp>
      <p:sp>
        <p:nvSpPr>
          <p:cNvPr id="5" name="Footer Placeholder 4">
            <a:extLst>
              <a:ext uri="{FF2B5EF4-FFF2-40B4-BE49-F238E27FC236}">
                <a16:creationId xmlns:a16="http://schemas.microsoft.com/office/drawing/2014/main" id="{6DC7B2D5-E23F-4AE8-A4CB-739E97CF0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95E18-29BA-4225-AA91-7A9448E8BD39}"/>
              </a:ext>
            </a:extLst>
          </p:cNvPr>
          <p:cNvSpPr>
            <a:spLocks noGrp="1"/>
          </p:cNvSpPr>
          <p:nvPr>
            <p:ph type="sldNum" sz="quarter" idx="12"/>
          </p:nvPr>
        </p:nvSpPr>
        <p:spPr/>
        <p:txBody>
          <a:bodyPr/>
          <a:lstStyle/>
          <a:p>
            <a:fld id="{34286D92-EDA2-4C3D-93B7-14D83C365D94}" type="slidenum">
              <a:rPr lang="en-US" smtClean="0"/>
              <a:t>‹#›</a:t>
            </a:fld>
            <a:endParaRPr lang="en-US"/>
          </a:p>
        </p:txBody>
      </p:sp>
    </p:spTree>
    <p:extLst>
      <p:ext uri="{BB962C8B-B14F-4D97-AF65-F5344CB8AC3E}">
        <p14:creationId xmlns:p14="http://schemas.microsoft.com/office/powerpoint/2010/main" val="13148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315B-9C56-4064-BC6A-7DF90EF26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417735-BADB-4734-943A-934DDA4C9A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B2D60D-C1DD-43E0-9063-21B44F026E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BCE789-D880-442A-9310-469AC3245CF7}"/>
              </a:ext>
            </a:extLst>
          </p:cNvPr>
          <p:cNvSpPr>
            <a:spLocks noGrp="1"/>
          </p:cNvSpPr>
          <p:nvPr>
            <p:ph type="dt" sz="half" idx="10"/>
          </p:nvPr>
        </p:nvSpPr>
        <p:spPr/>
        <p:txBody>
          <a:bodyPr/>
          <a:lstStyle/>
          <a:p>
            <a:fld id="{4B1CAAF4-78C0-48A5-9775-40295D78D1E1}" type="datetimeFigureOut">
              <a:rPr lang="en-US" smtClean="0"/>
              <a:t>11/8/2021</a:t>
            </a:fld>
            <a:endParaRPr lang="en-US"/>
          </a:p>
        </p:txBody>
      </p:sp>
      <p:sp>
        <p:nvSpPr>
          <p:cNvPr id="6" name="Footer Placeholder 5">
            <a:extLst>
              <a:ext uri="{FF2B5EF4-FFF2-40B4-BE49-F238E27FC236}">
                <a16:creationId xmlns:a16="http://schemas.microsoft.com/office/drawing/2014/main" id="{329DC9A9-9D73-4D12-951E-5E8D65D2D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EE3F6C-7E9C-4F9E-A640-03CC3BA47AEC}"/>
              </a:ext>
            </a:extLst>
          </p:cNvPr>
          <p:cNvSpPr>
            <a:spLocks noGrp="1"/>
          </p:cNvSpPr>
          <p:nvPr>
            <p:ph type="sldNum" sz="quarter" idx="12"/>
          </p:nvPr>
        </p:nvSpPr>
        <p:spPr/>
        <p:txBody>
          <a:bodyPr/>
          <a:lstStyle/>
          <a:p>
            <a:fld id="{34286D92-EDA2-4C3D-93B7-14D83C365D94}" type="slidenum">
              <a:rPr lang="en-US" smtClean="0"/>
              <a:t>‹#›</a:t>
            </a:fld>
            <a:endParaRPr lang="en-US"/>
          </a:p>
        </p:txBody>
      </p:sp>
    </p:spTree>
    <p:extLst>
      <p:ext uri="{BB962C8B-B14F-4D97-AF65-F5344CB8AC3E}">
        <p14:creationId xmlns:p14="http://schemas.microsoft.com/office/powerpoint/2010/main" val="179778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0EA2-3795-4D1B-B664-9F15543F45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53727-0FF1-46B9-92F2-D1CE81E24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B977CD-7006-40B0-8FC8-B633338291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D797B3-28FC-4E06-B025-9EDCA09763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AD5BE-36EF-4705-8F67-0BF4708667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950D1B-F391-413B-9DE4-5A5576358205}"/>
              </a:ext>
            </a:extLst>
          </p:cNvPr>
          <p:cNvSpPr>
            <a:spLocks noGrp="1"/>
          </p:cNvSpPr>
          <p:nvPr>
            <p:ph type="dt" sz="half" idx="10"/>
          </p:nvPr>
        </p:nvSpPr>
        <p:spPr/>
        <p:txBody>
          <a:bodyPr/>
          <a:lstStyle/>
          <a:p>
            <a:fld id="{4B1CAAF4-78C0-48A5-9775-40295D78D1E1}" type="datetimeFigureOut">
              <a:rPr lang="en-US" smtClean="0"/>
              <a:t>11/8/2021</a:t>
            </a:fld>
            <a:endParaRPr lang="en-US"/>
          </a:p>
        </p:txBody>
      </p:sp>
      <p:sp>
        <p:nvSpPr>
          <p:cNvPr id="8" name="Footer Placeholder 7">
            <a:extLst>
              <a:ext uri="{FF2B5EF4-FFF2-40B4-BE49-F238E27FC236}">
                <a16:creationId xmlns:a16="http://schemas.microsoft.com/office/drawing/2014/main" id="{12F83CF6-F317-4334-8B98-A712649CEB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E3729E-D5C1-4697-851E-9BAC8605E248}"/>
              </a:ext>
            </a:extLst>
          </p:cNvPr>
          <p:cNvSpPr>
            <a:spLocks noGrp="1"/>
          </p:cNvSpPr>
          <p:nvPr>
            <p:ph type="sldNum" sz="quarter" idx="12"/>
          </p:nvPr>
        </p:nvSpPr>
        <p:spPr/>
        <p:txBody>
          <a:bodyPr/>
          <a:lstStyle/>
          <a:p>
            <a:fld id="{34286D92-EDA2-4C3D-93B7-14D83C365D94}" type="slidenum">
              <a:rPr lang="en-US" smtClean="0"/>
              <a:t>‹#›</a:t>
            </a:fld>
            <a:endParaRPr lang="en-US"/>
          </a:p>
        </p:txBody>
      </p:sp>
    </p:spTree>
    <p:extLst>
      <p:ext uri="{BB962C8B-B14F-4D97-AF65-F5344CB8AC3E}">
        <p14:creationId xmlns:p14="http://schemas.microsoft.com/office/powerpoint/2010/main" val="222577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F698-68A4-4AB0-B2C1-9B88BA37D1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5BD211-F715-4555-BB43-D12DA41BB03A}"/>
              </a:ext>
            </a:extLst>
          </p:cNvPr>
          <p:cNvSpPr>
            <a:spLocks noGrp="1"/>
          </p:cNvSpPr>
          <p:nvPr>
            <p:ph type="dt" sz="half" idx="10"/>
          </p:nvPr>
        </p:nvSpPr>
        <p:spPr/>
        <p:txBody>
          <a:bodyPr/>
          <a:lstStyle/>
          <a:p>
            <a:fld id="{4B1CAAF4-78C0-48A5-9775-40295D78D1E1}" type="datetimeFigureOut">
              <a:rPr lang="en-US" smtClean="0"/>
              <a:t>11/8/2021</a:t>
            </a:fld>
            <a:endParaRPr lang="en-US"/>
          </a:p>
        </p:txBody>
      </p:sp>
      <p:sp>
        <p:nvSpPr>
          <p:cNvPr id="4" name="Footer Placeholder 3">
            <a:extLst>
              <a:ext uri="{FF2B5EF4-FFF2-40B4-BE49-F238E27FC236}">
                <a16:creationId xmlns:a16="http://schemas.microsoft.com/office/drawing/2014/main" id="{2174674A-D180-40C5-850A-3691FBE5E2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0C387-501F-4DEB-AA7E-1BF764B3BBB3}"/>
              </a:ext>
            </a:extLst>
          </p:cNvPr>
          <p:cNvSpPr>
            <a:spLocks noGrp="1"/>
          </p:cNvSpPr>
          <p:nvPr>
            <p:ph type="sldNum" sz="quarter" idx="12"/>
          </p:nvPr>
        </p:nvSpPr>
        <p:spPr/>
        <p:txBody>
          <a:bodyPr/>
          <a:lstStyle/>
          <a:p>
            <a:fld id="{34286D92-EDA2-4C3D-93B7-14D83C365D94}" type="slidenum">
              <a:rPr lang="en-US" smtClean="0"/>
              <a:t>‹#›</a:t>
            </a:fld>
            <a:endParaRPr lang="en-US"/>
          </a:p>
        </p:txBody>
      </p:sp>
    </p:spTree>
    <p:extLst>
      <p:ext uri="{BB962C8B-B14F-4D97-AF65-F5344CB8AC3E}">
        <p14:creationId xmlns:p14="http://schemas.microsoft.com/office/powerpoint/2010/main" val="343192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4026B-748C-4F0A-B6C4-4D11D223C845}"/>
              </a:ext>
            </a:extLst>
          </p:cNvPr>
          <p:cNvSpPr>
            <a:spLocks noGrp="1"/>
          </p:cNvSpPr>
          <p:nvPr>
            <p:ph type="dt" sz="half" idx="10"/>
          </p:nvPr>
        </p:nvSpPr>
        <p:spPr/>
        <p:txBody>
          <a:bodyPr/>
          <a:lstStyle/>
          <a:p>
            <a:fld id="{4B1CAAF4-78C0-48A5-9775-40295D78D1E1}" type="datetimeFigureOut">
              <a:rPr lang="en-US" smtClean="0"/>
              <a:t>11/8/2021</a:t>
            </a:fld>
            <a:endParaRPr lang="en-US"/>
          </a:p>
        </p:txBody>
      </p:sp>
      <p:sp>
        <p:nvSpPr>
          <p:cNvPr id="3" name="Footer Placeholder 2">
            <a:extLst>
              <a:ext uri="{FF2B5EF4-FFF2-40B4-BE49-F238E27FC236}">
                <a16:creationId xmlns:a16="http://schemas.microsoft.com/office/drawing/2014/main" id="{BCE6CB4E-E763-4661-AD65-A8A8AA8603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613C49-602F-4E6A-8047-C2A4F55C541F}"/>
              </a:ext>
            </a:extLst>
          </p:cNvPr>
          <p:cNvSpPr>
            <a:spLocks noGrp="1"/>
          </p:cNvSpPr>
          <p:nvPr>
            <p:ph type="sldNum" sz="quarter" idx="12"/>
          </p:nvPr>
        </p:nvSpPr>
        <p:spPr/>
        <p:txBody>
          <a:bodyPr/>
          <a:lstStyle/>
          <a:p>
            <a:fld id="{34286D92-EDA2-4C3D-93B7-14D83C365D94}" type="slidenum">
              <a:rPr lang="en-US" smtClean="0"/>
              <a:t>‹#›</a:t>
            </a:fld>
            <a:endParaRPr lang="en-US"/>
          </a:p>
        </p:txBody>
      </p:sp>
    </p:spTree>
    <p:extLst>
      <p:ext uri="{BB962C8B-B14F-4D97-AF65-F5344CB8AC3E}">
        <p14:creationId xmlns:p14="http://schemas.microsoft.com/office/powerpoint/2010/main" val="176212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4FB1-56EA-4802-A152-AFABF31A8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384946-DFB2-43C4-8AE3-2D6F6B96BD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A9B2F0-99CB-4C7B-BBE0-71C10183F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B868E1-80C0-4936-B54D-101BCAAD4F19}"/>
              </a:ext>
            </a:extLst>
          </p:cNvPr>
          <p:cNvSpPr>
            <a:spLocks noGrp="1"/>
          </p:cNvSpPr>
          <p:nvPr>
            <p:ph type="dt" sz="half" idx="10"/>
          </p:nvPr>
        </p:nvSpPr>
        <p:spPr/>
        <p:txBody>
          <a:bodyPr/>
          <a:lstStyle/>
          <a:p>
            <a:fld id="{4B1CAAF4-78C0-48A5-9775-40295D78D1E1}" type="datetimeFigureOut">
              <a:rPr lang="en-US" smtClean="0"/>
              <a:t>11/8/2021</a:t>
            </a:fld>
            <a:endParaRPr lang="en-US"/>
          </a:p>
        </p:txBody>
      </p:sp>
      <p:sp>
        <p:nvSpPr>
          <p:cNvPr id="6" name="Footer Placeholder 5">
            <a:extLst>
              <a:ext uri="{FF2B5EF4-FFF2-40B4-BE49-F238E27FC236}">
                <a16:creationId xmlns:a16="http://schemas.microsoft.com/office/drawing/2014/main" id="{8149F033-3026-4044-8577-09A14750D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B525E-C25C-41DB-988B-6D520C34B012}"/>
              </a:ext>
            </a:extLst>
          </p:cNvPr>
          <p:cNvSpPr>
            <a:spLocks noGrp="1"/>
          </p:cNvSpPr>
          <p:nvPr>
            <p:ph type="sldNum" sz="quarter" idx="12"/>
          </p:nvPr>
        </p:nvSpPr>
        <p:spPr/>
        <p:txBody>
          <a:bodyPr/>
          <a:lstStyle/>
          <a:p>
            <a:fld id="{34286D92-EDA2-4C3D-93B7-14D83C365D94}" type="slidenum">
              <a:rPr lang="en-US" smtClean="0"/>
              <a:t>‹#›</a:t>
            </a:fld>
            <a:endParaRPr lang="en-US"/>
          </a:p>
        </p:txBody>
      </p:sp>
    </p:spTree>
    <p:extLst>
      <p:ext uri="{BB962C8B-B14F-4D97-AF65-F5344CB8AC3E}">
        <p14:creationId xmlns:p14="http://schemas.microsoft.com/office/powerpoint/2010/main" val="401994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618D-74F3-4FB8-B708-1DFE49270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2B0A79-9097-4C50-9492-0772255ABE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43D461-CA5E-4838-AFA6-73FFAE85C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C150EF-7E16-4B44-8549-58CA7271DFF2}"/>
              </a:ext>
            </a:extLst>
          </p:cNvPr>
          <p:cNvSpPr>
            <a:spLocks noGrp="1"/>
          </p:cNvSpPr>
          <p:nvPr>
            <p:ph type="dt" sz="half" idx="10"/>
          </p:nvPr>
        </p:nvSpPr>
        <p:spPr/>
        <p:txBody>
          <a:bodyPr/>
          <a:lstStyle/>
          <a:p>
            <a:fld id="{4B1CAAF4-78C0-48A5-9775-40295D78D1E1}" type="datetimeFigureOut">
              <a:rPr lang="en-US" smtClean="0"/>
              <a:t>11/8/2021</a:t>
            </a:fld>
            <a:endParaRPr lang="en-US"/>
          </a:p>
        </p:txBody>
      </p:sp>
      <p:sp>
        <p:nvSpPr>
          <p:cNvPr id="6" name="Footer Placeholder 5">
            <a:extLst>
              <a:ext uri="{FF2B5EF4-FFF2-40B4-BE49-F238E27FC236}">
                <a16:creationId xmlns:a16="http://schemas.microsoft.com/office/drawing/2014/main" id="{1339B764-3E61-4314-8B05-69162B2E6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AA2E3-8D62-4ED3-857B-802233C06E0A}"/>
              </a:ext>
            </a:extLst>
          </p:cNvPr>
          <p:cNvSpPr>
            <a:spLocks noGrp="1"/>
          </p:cNvSpPr>
          <p:nvPr>
            <p:ph type="sldNum" sz="quarter" idx="12"/>
          </p:nvPr>
        </p:nvSpPr>
        <p:spPr/>
        <p:txBody>
          <a:bodyPr/>
          <a:lstStyle/>
          <a:p>
            <a:fld id="{34286D92-EDA2-4C3D-93B7-14D83C365D94}" type="slidenum">
              <a:rPr lang="en-US" smtClean="0"/>
              <a:t>‹#›</a:t>
            </a:fld>
            <a:endParaRPr lang="en-US"/>
          </a:p>
        </p:txBody>
      </p:sp>
    </p:spTree>
    <p:extLst>
      <p:ext uri="{BB962C8B-B14F-4D97-AF65-F5344CB8AC3E}">
        <p14:creationId xmlns:p14="http://schemas.microsoft.com/office/powerpoint/2010/main" val="6113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77D7D9-6465-45AD-8BE3-75BDC80AAF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5C3275-505F-4775-9DF9-2DDE831B6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F378F-610B-476E-BE43-BA21DB45E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CAAF4-78C0-48A5-9775-40295D78D1E1}" type="datetimeFigureOut">
              <a:rPr lang="en-US" smtClean="0"/>
              <a:t>11/8/2021</a:t>
            </a:fld>
            <a:endParaRPr lang="en-US"/>
          </a:p>
        </p:txBody>
      </p:sp>
      <p:sp>
        <p:nvSpPr>
          <p:cNvPr id="5" name="Footer Placeholder 4">
            <a:extLst>
              <a:ext uri="{FF2B5EF4-FFF2-40B4-BE49-F238E27FC236}">
                <a16:creationId xmlns:a16="http://schemas.microsoft.com/office/drawing/2014/main" id="{95A3743D-F697-41AE-AE19-0D0431D450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40CB94-FE47-43B1-A05A-E36CF1B4B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86D92-EDA2-4C3D-93B7-14D83C365D94}" type="slidenum">
              <a:rPr lang="en-US" smtClean="0"/>
              <a:t>‹#›</a:t>
            </a:fld>
            <a:endParaRPr lang="en-US"/>
          </a:p>
        </p:txBody>
      </p:sp>
    </p:spTree>
    <p:extLst>
      <p:ext uri="{BB962C8B-B14F-4D97-AF65-F5344CB8AC3E}">
        <p14:creationId xmlns:p14="http://schemas.microsoft.com/office/powerpoint/2010/main" val="2735785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602D3842-B746-4053-A403-0926AEA09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924" y="0"/>
            <a:ext cx="6140152" cy="6140152"/>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E934EE07-09D3-8B49-B3C6-A54C2170C83D}"/>
              </a:ext>
            </a:extLst>
          </p:cNvPr>
          <p:cNvPicPr>
            <a:picLocks noChangeAspect="1"/>
          </p:cNvPicPr>
          <p:nvPr/>
        </p:nvPicPr>
        <p:blipFill rotWithShape="1">
          <a:blip r:embed="rId3">
            <a:extLst>
              <a:ext uri="{28A0092B-C50C-407E-A947-70E740481C1C}">
                <a14:useLocalDpi xmlns:a14="http://schemas.microsoft.com/office/drawing/2010/main" val="0"/>
              </a:ext>
            </a:extLst>
          </a:blip>
          <a:srcRect l="16996" t="77682" r="890" b="137"/>
          <a:stretch/>
        </p:blipFill>
        <p:spPr>
          <a:xfrm>
            <a:off x="-1" y="5112499"/>
            <a:ext cx="12192001" cy="1745500"/>
          </a:xfrm>
          <a:prstGeom prst="rect">
            <a:avLst/>
          </a:prstGeom>
        </p:spPr>
      </p:pic>
      <p:grpSp>
        <p:nvGrpSpPr>
          <p:cNvPr id="9" name="Group 8">
            <a:extLst>
              <a:ext uri="{FF2B5EF4-FFF2-40B4-BE49-F238E27FC236}">
                <a16:creationId xmlns:a16="http://schemas.microsoft.com/office/drawing/2014/main" id="{B0C72672-2D79-B344-AD5D-7C244982E362}"/>
              </a:ext>
            </a:extLst>
          </p:cNvPr>
          <p:cNvGrpSpPr/>
          <p:nvPr/>
        </p:nvGrpSpPr>
        <p:grpSpPr>
          <a:xfrm>
            <a:off x="722571" y="0"/>
            <a:ext cx="9697980" cy="1930400"/>
            <a:chOff x="928311" y="0"/>
            <a:chExt cx="9697980" cy="1930400"/>
          </a:xfrm>
        </p:grpSpPr>
        <p:pic>
          <p:nvPicPr>
            <p:cNvPr id="7" name="Picture 6" descr="A picture containing text&#10;&#10;Description automatically generated">
              <a:extLst>
                <a:ext uri="{FF2B5EF4-FFF2-40B4-BE49-F238E27FC236}">
                  <a16:creationId xmlns:a16="http://schemas.microsoft.com/office/drawing/2014/main" id="{70FE2BC4-5978-F343-9631-465E6D0F5FE5}"/>
                </a:ext>
              </a:extLst>
            </p:cNvPr>
            <p:cNvPicPr>
              <a:picLocks noChangeAspect="1"/>
            </p:cNvPicPr>
            <p:nvPr/>
          </p:nvPicPr>
          <p:blipFill rotWithShape="1">
            <a:blip r:embed="rId3">
              <a:extLst>
                <a:ext uri="{28A0092B-C50C-407E-A947-70E740481C1C}">
                  <a14:useLocalDpi xmlns:a14="http://schemas.microsoft.com/office/drawing/2010/main" val="0"/>
                </a:ext>
              </a:extLst>
            </a:blip>
            <a:srcRect l="20041" r="330" b="69827"/>
            <a:stretch/>
          </p:blipFill>
          <p:spPr>
            <a:xfrm>
              <a:off x="928311" y="0"/>
              <a:ext cx="9612152" cy="1930400"/>
            </a:xfrm>
            <a:prstGeom prst="rect">
              <a:avLst/>
            </a:prstGeom>
          </p:spPr>
        </p:pic>
        <p:sp>
          <p:nvSpPr>
            <p:cNvPr id="8" name="Freeform 7">
              <a:extLst>
                <a:ext uri="{FF2B5EF4-FFF2-40B4-BE49-F238E27FC236}">
                  <a16:creationId xmlns:a16="http://schemas.microsoft.com/office/drawing/2014/main" id="{20EA075E-940F-8743-AF2A-2D2A944B563F}"/>
                </a:ext>
              </a:extLst>
            </p:cNvPr>
            <p:cNvSpPr/>
            <p:nvPr/>
          </p:nvSpPr>
          <p:spPr>
            <a:xfrm>
              <a:off x="10496349" y="0"/>
              <a:ext cx="129942" cy="514952"/>
            </a:xfrm>
            <a:custGeom>
              <a:avLst/>
              <a:gdLst>
                <a:gd name="connsiteX0" fmla="*/ 43314 w 129942"/>
                <a:gd name="connsiteY0" fmla="*/ 0 h 514952"/>
                <a:gd name="connsiteX1" fmla="*/ 0 w 129942"/>
                <a:gd name="connsiteY1" fmla="*/ 211756 h 514952"/>
                <a:gd name="connsiteX2" fmla="*/ 0 w 129942"/>
                <a:gd name="connsiteY2" fmla="*/ 457200 h 514952"/>
                <a:gd name="connsiteX3" fmla="*/ 81815 w 129942"/>
                <a:gd name="connsiteY3" fmla="*/ 514952 h 514952"/>
                <a:gd name="connsiteX4" fmla="*/ 129942 w 129942"/>
                <a:gd name="connsiteY4" fmla="*/ 129941 h 514952"/>
                <a:gd name="connsiteX5" fmla="*/ 43314 w 129942"/>
                <a:gd name="connsiteY5" fmla="*/ 0 h 51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42" h="514952">
                  <a:moveTo>
                    <a:pt x="43314" y="0"/>
                  </a:moveTo>
                  <a:lnTo>
                    <a:pt x="0" y="211756"/>
                  </a:lnTo>
                  <a:lnTo>
                    <a:pt x="0" y="457200"/>
                  </a:lnTo>
                  <a:lnTo>
                    <a:pt x="81815" y="514952"/>
                  </a:lnTo>
                  <a:lnTo>
                    <a:pt x="129942" y="129941"/>
                  </a:lnTo>
                  <a:lnTo>
                    <a:pt x="4331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266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hiteboard&#10;&#10;Description automatically generated">
            <a:extLst>
              <a:ext uri="{FF2B5EF4-FFF2-40B4-BE49-F238E27FC236}">
                <a16:creationId xmlns:a16="http://schemas.microsoft.com/office/drawing/2014/main" id="{200A1017-741B-40E2-A5CD-1C3381834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8"/>
            <a:ext cx="12953469" cy="6865339"/>
          </a:xfrm>
          <a:prstGeom prst="rect">
            <a:avLst/>
          </a:prstGeom>
        </p:spPr>
      </p:pic>
      <p:sp>
        <p:nvSpPr>
          <p:cNvPr id="5" name="Title 1">
            <a:extLst>
              <a:ext uri="{FF2B5EF4-FFF2-40B4-BE49-F238E27FC236}">
                <a16:creationId xmlns:a16="http://schemas.microsoft.com/office/drawing/2014/main" id="{C4A915A5-9FBA-A543-94F1-F8F9EAC58262}"/>
              </a:ext>
            </a:extLst>
          </p:cNvPr>
          <p:cNvSpPr txBox="1">
            <a:spLocks/>
          </p:cNvSpPr>
          <p:nvPr/>
        </p:nvSpPr>
        <p:spPr>
          <a:xfrm>
            <a:off x="5823731" y="1812768"/>
            <a:ext cx="6106501" cy="115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Gotham Black" pitchFamily="2" charset="0"/>
                <a:cs typeface="Gotham Black" pitchFamily="2" charset="0"/>
              </a:rPr>
              <a:t>TRIM BLACKBERRY</a:t>
            </a:r>
          </a:p>
          <a:p>
            <a:r>
              <a:rPr lang="en-US" sz="2200" b="1" dirty="0">
                <a:latin typeface="Gotham Black" pitchFamily="2" charset="0"/>
                <a:cs typeface="Gotham Black" pitchFamily="2" charset="0"/>
              </a:rPr>
              <a:t>+ FREE SPOON </a:t>
            </a:r>
            <a:r>
              <a:rPr lang="en-US" sz="1200" b="1" dirty="0">
                <a:latin typeface="Gotham Black" pitchFamily="2" charset="0"/>
                <a:cs typeface="Gotham Black" pitchFamily="2" charset="0"/>
              </a:rPr>
              <a:t>($5.99 VALUE)</a:t>
            </a:r>
          </a:p>
          <a:p>
            <a:pPr>
              <a:spcBef>
                <a:spcPts val="600"/>
              </a:spcBef>
            </a:pPr>
            <a:r>
              <a:rPr lang="en-US" sz="2000" dirty="0">
                <a:solidFill>
                  <a:srgbClr val="46BCBD"/>
                </a:solidFill>
                <a:latin typeface="Gotham Light" pitchFamily="2" charset="0"/>
                <a:cs typeface="Gotham Light" pitchFamily="2" charset="0"/>
              </a:rPr>
              <a:t>NEW LIMITED-TIME TRIM FLAVOR</a:t>
            </a:r>
          </a:p>
          <a:p>
            <a:endParaRPr lang="en-US" sz="2800" b="1" dirty="0">
              <a:latin typeface="Gotham Black" pitchFamily="2" charset="0"/>
              <a:cs typeface="Gotham Black" pitchFamily="2" charset="0"/>
            </a:endParaRPr>
          </a:p>
        </p:txBody>
      </p:sp>
      <p:sp>
        <p:nvSpPr>
          <p:cNvPr id="8" name="TextBox 7">
            <a:extLst>
              <a:ext uri="{FF2B5EF4-FFF2-40B4-BE49-F238E27FC236}">
                <a16:creationId xmlns:a16="http://schemas.microsoft.com/office/drawing/2014/main" id="{51DFEACF-7451-654B-AC0B-F91E31D0EB49}"/>
              </a:ext>
            </a:extLst>
          </p:cNvPr>
          <p:cNvSpPr txBox="1"/>
          <p:nvPr/>
        </p:nvSpPr>
        <p:spPr>
          <a:xfrm>
            <a:off x="5823731" y="2929056"/>
            <a:ext cx="5760961" cy="2399952"/>
          </a:xfrm>
          <a:prstGeom prst="rect">
            <a:avLst/>
          </a:prstGeom>
          <a:noFill/>
        </p:spPr>
        <p:txBody>
          <a:bodyPr wrap="square">
            <a:spAutoFit/>
          </a:bodyPr>
          <a:lstStyle/>
          <a:p>
            <a:r>
              <a:rPr lang="en-US" sz="2400" dirty="0">
                <a:latin typeface="Gotham Black" pitchFamily="50" charset="0"/>
                <a:cs typeface="Gotham Bold" pitchFamily="2" charset="0"/>
              </a:rPr>
              <a:t>REG:  $119.99 </a:t>
            </a:r>
            <a:br>
              <a:rPr lang="en-US" sz="2400" dirty="0">
                <a:latin typeface="Gotham Black" pitchFamily="50" charset="0"/>
                <a:cs typeface="Gotham Bold" pitchFamily="2" charset="0"/>
              </a:rPr>
            </a:br>
            <a:r>
              <a:rPr lang="en-US" sz="2400" dirty="0">
                <a:latin typeface="Gotham Black" pitchFamily="50" charset="0"/>
                <a:cs typeface="Gotham Bold" pitchFamily="2" charset="0"/>
              </a:rPr>
              <a:t>NOW: $107.99 </a:t>
            </a:r>
          </a:p>
          <a:p>
            <a:endParaRPr lang="en-US" sz="2000" b="1" dirty="0">
              <a:latin typeface="Gotham" panose="02000603040000020004" pitchFamily="50" charset="0"/>
              <a:cs typeface="Gotham Bold" pitchFamily="2" charset="0"/>
            </a:endParaRPr>
          </a:p>
          <a:p>
            <a:pPr>
              <a:lnSpc>
                <a:spcPct val="120000"/>
              </a:lnSpc>
            </a:pPr>
            <a:r>
              <a:rPr lang="en-US" sz="1400" dirty="0">
                <a:latin typeface="Gotham" panose="02000603040000020004" pitchFamily="50" charset="0"/>
                <a:cs typeface="Gotham Bold" pitchFamily="2" charset="0"/>
              </a:rPr>
              <a:t>Trim features an innovative, first-in-the-world combination of two leading technologies for a body transformation experience—conjugated linoleic acid (CLA) and Collagen/HA Matrix® Technology. This potent blend is designed to boost your efforts and bring your ideal shape within reach.</a:t>
            </a:r>
          </a:p>
        </p:txBody>
      </p:sp>
      <p:sp>
        <p:nvSpPr>
          <p:cNvPr id="17" name="Oval 16">
            <a:extLst>
              <a:ext uri="{FF2B5EF4-FFF2-40B4-BE49-F238E27FC236}">
                <a16:creationId xmlns:a16="http://schemas.microsoft.com/office/drawing/2014/main" id="{405FBF65-72D3-CF4D-9AE4-96256359E78B}"/>
              </a:ext>
            </a:extLst>
          </p:cNvPr>
          <p:cNvSpPr/>
          <p:nvPr/>
        </p:nvSpPr>
        <p:spPr>
          <a:xfrm>
            <a:off x="9935653" y="1719299"/>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831CF1F-1D59-DD4A-BA4E-F0638F423C56}"/>
              </a:ext>
            </a:extLst>
          </p:cNvPr>
          <p:cNvSpPr txBox="1"/>
          <p:nvPr/>
        </p:nvSpPr>
        <p:spPr>
          <a:xfrm>
            <a:off x="9904264" y="1812768"/>
            <a:ext cx="1411550" cy="1200329"/>
          </a:xfrm>
          <a:prstGeom prst="rect">
            <a:avLst/>
          </a:prstGeom>
          <a:noFill/>
        </p:spPr>
        <p:txBody>
          <a:bodyPr wrap="square" rtlCol="0">
            <a:spAutoFit/>
          </a:bodyPr>
          <a:lstStyle/>
          <a:p>
            <a:pPr algn="ctr"/>
            <a:r>
              <a:rPr lang="en-US" sz="2400" b="1" dirty="0">
                <a:solidFill>
                  <a:schemeClr val="bg1"/>
                </a:solidFill>
                <a:latin typeface="Gotham Bold" pitchFamily="2" charset="0"/>
                <a:cs typeface="Gotham Bold" pitchFamily="2" charset="0"/>
              </a:rPr>
              <a:t>#5 </a:t>
            </a:r>
          </a:p>
          <a:p>
            <a:pPr algn="ctr"/>
            <a:r>
              <a:rPr lang="en-US" sz="2400" b="1" dirty="0">
                <a:solidFill>
                  <a:schemeClr val="bg1"/>
                </a:solidFill>
                <a:latin typeface="Gotham Bold" pitchFamily="2" charset="0"/>
                <a:cs typeface="Gotham Bold" pitchFamily="2" charset="0"/>
              </a:rPr>
              <a:t>SAVE </a:t>
            </a:r>
            <a:br>
              <a:rPr lang="en-US" sz="2400" b="1" dirty="0">
                <a:solidFill>
                  <a:schemeClr val="bg1"/>
                </a:solidFill>
                <a:latin typeface="Gotham Bold" pitchFamily="2" charset="0"/>
                <a:cs typeface="Gotham Bold" pitchFamily="2" charset="0"/>
              </a:rPr>
            </a:br>
            <a:r>
              <a:rPr lang="en-US" sz="2400" b="1" dirty="0">
                <a:solidFill>
                  <a:schemeClr val="bg1"/>
                </a:solidFill>
                <a:latin typeface="Gotham Bold" pitchFamily="2" charset="0"/>
                <a:cs typeface="Gotham Bold" pitchFamily="2" charset="0"/>
              </a:rPr>
              <a:t>$17.99</a:t>
            </a:r>
          </a:p>
        </p:txBody>
      </p:sp>
      <p:cxnSp>
        <p:nvCxnSpPr>
          <p:cNvPr id="19" name="Straight Connector 18">
            <a:extLst>
              <a:ext uri="{FF2B5EF4-FFF2-40B4-BE49-F238E27FC236}">
                <a16:creationId xmlns:a16="http://schemas.microsoft.com/office/drawing/2014/main" id="{413CE814-5CA1-A14A-A054-BC93CBED002B}"/>
              </a:ext>
            </a:extLst>
          </p:cNvPr>
          <p:cNvCxnSpPr>
            <a:cxnSpLocks/>
          </p:cNvCxnSpPr>
          <p:nvPr/>
        </p:nvCxnSpPr>
        <p:spPr>
          <a:xfrm flipV="1">
            <a:off x="6916653" y="2929056"/>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BBCB95-0D90-466F-AB59-7BF4439E4F75}"/>
              </a:ext>
            </a:extLst>
          </p:cNvPr>
          <p:cNvSpPr txBox="1"/>
          <p:nvPr/>
        </p:nvSpPr>
        <p:spPr>
          <a:xfrm>
            <a:off x="1450348" y="6509219"/>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Free spoon valid through November 20 at 11:59 PM MT or while supplies last. Excludes new and existing SmartShip orders. </a:t>
            </a:r>
          </a:p>
        </p:txBody>
      </p:sp>
      <p:grpSp>
        <p:nvGrpSpPr>
          <p:cNvPr id="27" name="Group 26">
            <a:extLst>
              <a:ext uri="{FF2B5EF4-FFF2-40B4-BE49-F238E27FC236}">
                <a16:creationId xmlns:a16="http://schemas.microsoft.com/office/drawing/2014/main" id="{F3F79591-0F69-42C0-9FD8-F75DE71DCF0E}"/>
              </a:ext>
            </a:extLst>
          </p:cNvPr>
          <p:cNvGrpSpPr/>
          <p:nvPr/>
        </p:nvGrpSpPr>
        <p:grpSpPr>
          <a:xfrm>
            <a:off x="-2" y="-37939"/>
            <a:ext cx="12192001" cy="6863205"/>
            <a:chOff x="-17755" y="0"/>
            <a:chExt cx="12192001" cy="6863205"/>
          </a:xfrm>
        </p:grpSpPr>
        <p:pic>
          <p:nvPicPr>
            <p:cNvPr id="28" name="Picture 27" descr="A picture containing text&#10;&#10;Description automatically generated">
              <a:extLst>
                <a:ext uri="{FF2B5EF4-FFF2-40B4-BE49-F238E27FC236}">
                  <a16:creationId xmlns:a16="http://schemas.microsoft.com/office/drawing/2014/main" id="{D0A335A3-B060-4984-8682-E800CACE1E04}"/>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D42B3D79-89A1-49B0-9769-6162B8F83564}"/>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218906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10;&#10;Description automatically generated">
            <a:extLst>
              <a:ext uri="{FF2B5EF4-FFF2-40B4-BE49-F238E27FC236}">
                <a16:creationId xmlns:a16="http://schemas.microsoft.com/office/drawing/2014/main" id="{986E2504-EADB-4AFB-8823-C25E87365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53" y="-6806"/>
            <a:ext cx="12965306" cy="6871612"/>
          </a:xfrm>
          <a:prstGeom prst="rect">
            <a:avLst/>
          </a:prstGeom>
        </p:spPr>
      </p:pic>
      <p:sp>
        <p:nvSpPr>
          <p:cNvPr id="5" name="Title 1">
            <a:extLst>
              <a:ext uri="{FF2B5EF4-FFF2-40B4-BE49-F238E27FC236}">
                <a16:creationId xmlns:a16="http://schemas.microsoft.com/office/drawing/2014/main" id="{C4A915A5-9FBA-A543-94F1-F8F9EAC58262}"/>
              </a:ext>
            </a:extLst>
          </p:cNvPr>
          <p:cNvSpPr txBox="1">
            <a:spLocks/>
          </p:cNvSpPr>
          <p:nvPr/>
        </p:nvSpPr>
        <p:spPr>
          <a:xfrm>
            <a:off x="6213546" y="1400358"/>
            <a:ext cx="4877086" cy="115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Gotham Black" pitchFamily="2" charset="0"/>
                <a:cs typeface="Gotham Black" pitchFamily="2" charset="0"/>
              </a:rPr>
              <a:t>HOLIDAY TRIM DUO</a:t>
            </a:r>
          </a:p>
          <a:p>
            <a:r>
              <a:rPr lang="en-US" sz="2200" b="1" dirty="0">
                <a:latin typeface="Gotham Black" pitchFamily="2" charset="0"/>
                <a:cs typeface="Gotham Black" pitchFamily="2" charset="0"/>
              </a:rPr>
              <a:t>+ FREE SPOON </a:t>
            </a:r>
            <a:r>
              <a:rPr lang="en-US" sz="1200" b="1" dirty="0">
                <a:latin typeface="Gotham Black" pitchFamily="2" charset="0"/>
                <a:cs typeface="Gotham Black" pitchFamily="2" charset="0"/>
              </a:rPr>
              <a:t>($5.99 VALUE)</a:t>
            </a:r>
          </a:p>
        </p:txBody>
      </p:sp>
      <p:sp>
        <p:nvSpPr>
          <p:cNvPr id="8" name="TextBox 7">
            <a:extLst>
              <a:ext uri="{FF2B5EF4-FFF2-40B4-BE49-F238E27FC236}">
                <a16:creationId xmlns:a16="http://schemas.microsoft.com/office/drawing/2014/main" id="{51DFEACF-7451-654B-AC0B-F91E31D0EB49}"/>
              </a:ext>
            </a:extLst>
          </p:cNvPr>
          <p:cNvSpPr txBox="1"/>
          <p:nvPr/>
        </p:nvSpPr>
        <p:spPr>
          <a:xfrm>
            <a:off x="6213546" y="2855655"/>
            <a:ext cx="5971266" cy="2399952"/>
          </a:xfrm>
          <a:prstGeom prst="rect">
            <a:avLst/>
          </a:prstGeom>
          <a:noFill/>
        </p:spPr>
        <p:txBody>
          <a:bodyPr wrap="square">
            <a:spAutoFit/>
          </a:bodyPr>
          <a:lstStyle/>
          <a:p>
            <a:r>
              <a:rPr lang="en-US" sz="2400" dirty="0">
                <a:latin typeface="Gotham Black" pitchFamily="50" charset="0"/>
              </a:rPr>
              <a:t>REG:  $239.98 NOW: $191.98 </a:t>
            </a:r>
          </a:p>
          <a:p>
            <a:r>
              <a:rPr lang="en-US" sz="2400" dirty="0">
                <a:latin typeface="Gotham Black" pitchFamily="50" charset="0"/>
              </a:rPr>
              <a:t>A 20% SAVINGS</a:t>
            </a:r>
          </a:p>
          <a:p>
            <a:endParaRPr lang="en-US" sz="2000" b="1" dirty="0">
              <a:latin typeface="Gotham" panose="02000603040000020004" pitchFamily="50" charset="0"/>
              <a:cs typeface="Gotham Bold" pitchFamily="2" charset="0"/>
            </a:endParaRPr>
          </a:p>
          <a:p>
            <a:pPr>
              <a:lnSpc>
                <a:spcPct val="120000"/>
              </a:lnSpc>
            </a:pPr>
            <a:r>
              <a:rPr lang="en-US" sz="1400" dirty="0">
                <a:latin typeface="Gotham" panose="02000603040000020004" pitchFamily="50" charset="0"/>
                <a:cs typeface="Gotham Bold" pitchFamily="2" charset="0"/>
              </a:rPr>
              <a:t>Trim features an innovative, first-in-the-world combination of two leading technologies for a body transformation experience—conjugated linoleic acid (CLA) and Collagen/HA Matrix® Technology. This potent blend is designed to boost your efforts and bring your ideal shape within reach.</a:t>
            </a:r>
          </a:p>
        </p:txBody>
      </p:sp>
      <p:sp>
        <p:nvSpPr>
          <p:cNvPr id="12" name="TextBox 11">
            <a:extLst>
              <a:ext uri="{FF2B5EF4-FFF2-40B4-BE49-F238E27FC236}">
                <a16:creationId xmlns:a16="http://schemas.microsoft.com/office/drawing/2014/main" id="{276C45C9-B134-6C4F-A84A-AD36E1CB3634}"/>
              </a:ext>
            </a:extLst>
          </p:cNvPr>
          <p:cNvSpPr txBox="1"/>
          <p:nvPr/>
        </p:nvSpPr>
        <p:spPr>
          <a:xfrm>
            <a:off x="6213546" y="2390271"/>
            <a:ext cx="6097978" cy="369332"/>
          </a:xfrm>
          <a:prstGeom prst="rect">
            <a:avLst/>
          </a:prstGeom>
          <a:noFill/>
        </p:spPr>
        <p:txBody>
          <a:bodyPr wrap="square">
            <a:spAutoFit/>
          </a:bodyPr>
          <a:lstStyle/>
          <a:p>
            <a:r>
              <a:rPr lang="en-US" sz="1800" dirty="0">
                <a:solidFill>
                  <a:srgbClr val="46BCBD"/>
                </a:solidFill>
                <a:latin typeface="Gotham Book" pitchFamily="2" charset="0"/>
                <a:cs typeface="Gotham Book" pitchFamily="2" charset="0"/>
              </a:rPr>
              <a:t>TRIM BLACKBERRY &amp; CHOCOLATE</a:t>
            </a:r>
          </a:p>
        </p:txBody>
      </p:sp>
      <p:sp>
        <p:nvSpPr>
          <p:cNvPr id="17" name="Oval 16">
            <a:extLst>
              <a:ext uri="{FF2B5EF4-FFF2-40B4-BE49-F238E27FC236}">
                <a16:creationId xmlns:a16="http://schemas.microsoft.com/office/drawing/2014/main" id="{05B54981-60DD-A84B-AE45-1438A9ED13E3}"/>
              </a:ext>
            </a:extLst>
          </p:cNvPr>
          <p:cNvSpPr/>
          <p:nvPr/>
        </p:nvSpPr>
        <p:spPr>
          <a:xfrm>
            <a:off x="10011417" y="1324710"/>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D202E4C-F201-054D-9730-21DBE60C6AEC}"/>
              </a:ext>
            </a:extLst>
          </p:cNvPr>
          <p:cNvSpPr txBox="1"/>
          <p:nvPr/>
        </p:nvSpPr>
        <p:spPr>
          <a:xfrm>
            <a:off x="9953859" y="1321009"/>
            <a:ext cx="1411550" cy="1200329"/>
          </a:xfrm>
          <a:prstGeom prst="rect">
            <a:avLst/>
          </a:prstGeom>
          <a:noFill/>
        </p:spPr>
        <p:txBody>
          <a:bodyPr wrap="square" rtlCol="0">
            <a:spAutoFit/>
          </a:bodyPr>
          <a:lstStyle/>
          <a:p>
            <a:pPr algn="ctr"/>
            <a:r>
              <a:rPr lang="en-US" sz="2400" b="1" dirty="0">
                <a:solidFill>
                  <a:schemeClr val="bg1"/>
                </a:solidFill>
                <a:latin typeface="Gotham Bold" pitchFamily="2" charset="0"/>
                <a:cs typeface="Gotham Bold" pitchFamily="2" charset="0"/>
              </a:rPr>
              <a:t>#6 </a:t>
            </a:r>
          </a:p>
          <a:p>
            <a:pPr algn="ctr"/>
            <a:r>
              <a:rPr lang="en-US" sz="2400" b="1" dirty="0">
                <a:solidFill>
                  <a:schemeClr val="bg1"/>
                </a:solidFill>
                <a:latin typeface="Gotham Bold" pitchFamily="2" charset="0"/>
                <a:cs typeface="Gotham Bold" pitchFamily="2" charset="0"/>
              </a:rPr>
              <a:t>SAVE </a:t>
            </a:r>
          </a:p>
          <a:p>
            <a:pPr algn="ctr"/>
            <a:r>
              <a:rPr lang="en-US" sz="2400" b="1" dirty="0">
                <a:solidFill>
                  <a:schemeClr val="bg1"/>
                </a:solidFill>
                <a:latin typeface="Gotham Bold" pitchFamily="2" charset="0"/>
                <a:cs typeface="Gotham Bold" pitchFamily="2" charset="0"/>
              </a:rPr>
              <a:t>$53.99</a:t>
            </a:r>
          </a:p>
        </p:txBody>
      </p:sp>
      <p:cxnSp>
        <p:nvCxnSpPr>
          <p:cNvPr id="19" name="Straight Connector 18">
            <a:extLst>
              <a:ext uri="{FF2B5EF4-FFF2-40B4-BE49-F238E27FC236}">
                <a16:creationId xmlns:a16="http://schemas.microsoft.com/office/drawing/2014/main" id="{E7012DA0-00B8-D248-BF99-2106178919A4}"/>
              </a:ext>
            </a:extLst>
          </p:cNvPr>
          <p:cNvCxnSpPr>
            <a:cxnSpLocks/>
          </p:cNvCxnSpPr>
          <p:nvPr/>
        </p:nvCxnSpPr>
        <p:spPr>
          <a:xfrm flipV="1">
            <a:off x="7517791" y="2903751"/>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A6FAD04-40F7-407C-9D27-A775019609AC}"/>
              </a:ext>
            </a:extLst>
          </p:cNvPr>
          <p:cNvSpPr txBox="1"/>
          <p:nvPr/>
        </p:nvSpPr>
        <p:spPr>
          <a:xfrm>
            <a:off x="1569872" y="6440189"/>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Free spoon valid through November 20 at 11:59 PM MT or while supplies last. Excludes new and existing SmartShip orders. </a:t>
            </a:r>
          </a:p>
        </p:txBody>
      </p:sp>
      <p:grpSp>
        <p:nvGrpSpPr>
          <p:cNvPr id="29" name="Group 28">
            <a:extLst>
              <a:ext uri="{FF2B5EF4-FFF2-40B4-BE49-F238E27FC236}">
                <a16:creationId xmlns:a16="http://schemas.microsoft.com/office/drawing/2014/main" id="{1ED6ED21-5777-4DF4-861A-0328E8086442}"/>
              </a:ext>
            </a:extLst>
          </p:cNvPr>
          <p:cNvGrpSpPr/>
          <p:nvPr/>
        </p:nvGrpSpPr>
        <p:grpSpPr>
          <a:xfrm>
            <a:off x="-2" y="-37939"/>
            <a:ext cx="12192001" cy="6863205"/>
            <a:chOff x="-17755" y="0"/>
            <a:chExt cx="12192001" cy="6863205"/>
          </a:xfrm>
        </p:grpSpPr>
        <p:pic>
          <p:nvPicPr>
            <p:cNvPr id="30" name="Picture 29" descr="A picture containing text&#10;&#10;Description automatically generated">
              <a:extLst>
                <a:ext uri="{FF2B5EF4-FFF2-40B4-BE49-F238E27FC236}">
                  <a16:creationId xmlns:a16="http://schemas.microsoft.com/office/drawing/2014/main" id="{9E1C3CDA-8AD8-4593-8102-4FFDCA8B9894}"/>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31" name="Picture 30" descr="A picture containing text&#10;&#10;Description automatically generated">
              <a:extLst>
                <a:ext uri="{FF2B5EF4-FFF2-40B4-BE49-F238E27FC236}">
                  <a16:creationId xmlns:a16="http://schemas.microsoft.com/office/drawing/2014/main" id="{AB22A055-187A-413D-8783-6A409736210D}"/>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398093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1D5BF09A-B435-4FE9-BE78-2370E0EB7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95" y="-13612"/>
            <a:ext cx="13107684" cy="6947072"/>
          </a:xfrm>
          <a:prstGeom prst="rect">
            <a:avLst/>
          </a:prstGeom>
        </p:spPr>
      </p:pic>
      <p:sp>
        <p:nvSpPr>
          <p:cNvPr id="5" name="Title 1">
            <a:extLst>
              <a:ext uri="{FF2B5EF4-FFF2-40B4-BE49-F238E27FC236}">
                <a16:creationId xmlns:a16="http://schemas.microsoft.com/office/drawing/2014/main" id="{C4A915A5-9FBA-A543-94F1-F8F9EAC58262}"/>
              </a:ext>
            </a:extLst>
          </p:cNvPr>
          <p:cNvSpPr txBox="1">
            <a:spLocks/>
          </p:cNvSpPr>
          <p:nvPr/>
        </p:nvSpPr>
        <p:spPr>
          <a:xfrm>
            <a:off x="6213546" y="1400358"/>
            <a:ext cx="4877086" cy="115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Gotham Black" pitchFamily="2" charset="0"/>
                <a:cs typeface="Gotham Black" pitchFamily="2" charset="0"/>
              </a:rPr>
              <a:t>HOLIDAY TRIM DUO</a:t>
            </a:r>
          </a:p>
          <a:p>
            <a:r>
              <a:rPr lang="en-US" sz="2200" b="1" dirty="0">
                <a:latin typeface="Gotham Black" pitchFamily="2" charset="0"/>
                <a:cs typeface="Gotham Black" pitchFamily="2" charset="0"/>
              </a:rPr>
              <a:t>+ FREE SPOON </a:t>
            </a:r>
            <a:r>
              <a:rPr lang="en-US" sz="1200" b="1" dirty="0">
                <a:latin typeface="Gotham Black" pitchFamily="2" charset="0"/>
                <a:cs typeface="Gotham Black" pitchFamily="2" charset="0"/>
              </a:rPr>
              <a:t>($5.99 VALUE)</a:t>
            </a:r>
          </a:p>
        </p:txBody>
      </p:sp>
      <p:sp>
        <p:nvSpPr>
          <p:cNvPr id="8" name="TextBox 7">
            <a:extLst>
              <a:ext uri="{FF2B5EF4-FFF2-40B4-BE49-F238E27FC236}">
                <a16:creationId xmlns:a16="http://schemas.microsoft.com/office/drawing/2014/main" id="{51DFEACF-7451-654B-AC0B-F91E31D0EB49}"/>
              </a:ext>
            </a:extLst>
          </p:cNvPr>
          <p:cNvSpPr txBox="1"/>
          <p:nvPr/>
        </p:nvSpPr>
        <p:spPr>
          <a:xfrm>
            <a:off x="6213546" y="2855655"/>
            <a:ext cx="5971266" cy="2399952"/>
          </a:xfrm>
          <a:prstGeom prst="rect">
            <a:avLst/>
          </a:prstGeom>
          <a:noFill/>
        </p:spPr>
        <p:txBody>
          <a:bodyPr wrap="square">
            <a:spAutoFit/>
          </a:bodyPr>
          <a:lstStyle/>
          <a:p>
            <a:r>
              <a:rPr lang="en-US" sz="2400" dirty="0">
                <a:latin typeface="Gotham Black" pitchFamily="50" charset="0"/>
              </a:rPr>
              <a:t>REG:  $239.98 NOW: $191.98 </a:t>
            </a:r>
          </a:p>
          <a:p>
            <a:r>
              <a:rPr lang="en-US" sz="2400" dirty="0">
                <a:latin typeface="Gotham Black" pitchFamily="50" charset="0"/>
              </a:rPr>
              <a:t>A 20% SAVINGS</a:t>
            </a:r>
          </a:p>
          <a:p>
            <a:endParaRPr lang="en-US" sz="2000" b="1" dirty="0">
              <a:latin typeface="Gotham" panose="02000603040000020004" pitchFamily="50" charset="0"/>
              <a:cs typeface="Gotham Bold" pitchFamily="2" charset="0"/>
            </a:endParaRPr>
          </a:p>
          <a:p>
            <a:pPr>
              <a:lnSpc>
                <a:spcPct val="120000"/>
              </a:lnSpc>
            </a:pPr>
            <a:r>
              <a:rPr lang="en-US" sz="1400" dirty="0">
                <a:latin typeface="Gotham" panose="02000603040000020004" pitchFamily="50" charset="0"/>
                <a:cs typeface="Gotham Bold" pitchFamily="2" charset="0"/>
              </a:rPr>
              <a:t>Trim features an innovative, first-in-the-world combination of two leading technologies for a body transformation experience—conjugated linoleic acid (CLA) and Collagen/HA Matrix® Technology. This potent blend is designed to boost your efforts and bring your ideal shape within reach.</a:t>
            </a:r>
          </a:p>
        </p:txBody>
      </p:sp>
      <p:sp>
        <p:nvSpPr>
          <p:cNvPr id="12" name="TextBox 11">
            <a:extLst>
              <a:ext uri="{FF2B5EF4-FFF2-40B4-BE49-F238E27FC236}">
                <a16:creationId xmlns:a16="http://schemas.microsoft.com/office/drawing/2014/main" id="{276C45C9-B134-6C4F-A84A-AD36E1CB3634}"/>
              </a:ext>
            </a:extLst>
          </p:cNvPr>
          <p:cNvSpPr txBox="1"/>
          <p:nvPr/>
        </p:nvSpPr>
        <p:spPr>
          <a:xfrm>
            <a:off x="6213546" y="2390271"/>
            <a:ext cx="6097978" cy="369332"/>
          </a:xfrm>
          <a:prstGeom prst="rect">
            <a:avLst/>
          </a:prstGeom>
          <a:noFill/>
        </p:spPr>
        <p:txBody>
          <a:bodyPr wrap="square">
            <a:spAutoFit/>
          </a:bodyPr>
          <a:lstStyle/>
          <a:p>
            <a:r>
              <a:rPr lang="en-US" sz="1800" dirty="0">
                <a:solidFill>
                  <a:srgbClr val="46BCBD"/>
                </a:solidFill>
                <a:latin typeface="Gotham Book" pitchFamily="2" charset="0"/>
                <a:cs typeface="Gotham Book" pitchFamily="2" charset="0"/>
              </a:rPr>
              <a:t>TRIM BLACKBERRY &amp; </a:t>
            </a:r>
            <a:r>
              <a:rPr lang="en-US" dirty="0">
                <a:solidFill>
                  <a:srgbClr val="46BCBD"/>
                </a:solidFill>
                <a:latin typeface="Gotham Book" pitchFamily="2" charset="0"/>
                <a:cs typeface="Gotham Book" pitchFamily="2" charset="0"/>
              </a:rPr>
              <a:t>VANILLA</a:t>
            </a:r>
            <a:endParaRPr lang="en-US" sz="1800" dirty="0">
              <a:solidFill>
                <a:srgbClr val="46BCBD"/>
              </a:solidFill>
              <a:latin typeface="Gotham Book" pitchFamily="2" charset="0"/>
              <a:cs typeface="Gotham Book" pitchFamily="2" charset="0"/>
            </a:endParaRPr>
          </a:p>
        </p:txBody>
      </p:sp>
      <p:sp>
        <p:nvSpPr>
          <p:cNvPr id="17" name="Oval 16">
            <a:extLst>
              <a:ext uri="{FF2B5EF4-FFF2-40B4-BE49-F238E27FC236}">
                <a16:creationId xmlns:a16="http://schemas.microsoft.com/office/drawing/2014/main" id="{05B54981-60DD-A84B-AE45-1438A9ED13E3}"/>
              </a:ext>
            </a:extLst>
          </p:cNvPr>
          <p:cNvSpPr/>
          <p:nvPr/>
        </p:nvSpPr>
        <p:spPr>
          <a:xfrm>
            <a:off x="1392920" y="1299484"/>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D202E4C-F201-054D-9730-21DBE60C6AEC}"/>
              </a:ext>
            </a:extLst>
          </p:cNvPr>
          <p:cNvSpPr txBox="1"/>
          <p:nvPr/>
        </p:nvSpPr>
        <p:spPr>
          <a:xfrm>
            <a:off x="1360274" y="1299484"/>
            <a:ext cx="1411550" cy="1200329"/>
          </a:xfrm>
          <a:prstGeom prst="rect">
            <a:avLst/>
          </a:prstGeom>
          <a:noFill/>
        </p:spPr>
        <p:txBody>
          <a:bodyPr wrap="square" rtlCol="0">
            <a:spAutoFit/>
          </a:bodyPr>
          <a:lstStyle/>
          <a:p>
            <a:pPr algn="ctr"/>
            <a:r>
              <a:rPr lang="en-US" sz="2400" b="1" dirty="0">
                <a:solidFill>
                  <a:schemeClr val="bg1"/>
                </a:solidFill>
                <a:latin typeface="Gotham Bold" pitchFamily="2" charset="0"/>
                <a:cs typeface="Gotham Bold" pitchFamily="2" charset="0"/>
              </a:rPr>
              <a:t>#7 </a:t>
            </a:r>
          </a:p>
          <a:p>
            <a:pPr algn="ctr"/>
            <a:r>
              <a:rPr lang="en-US" sz="2400" b="1" dirty="0">
                <a:solidFill>
                  <a:schemeClr val="bg1"/>
                </a:solidFill>
                <a:latin typeface="Gotham Bold" pitchFamily="2" charset="0"/>
                <a:cs typeface="Gotham Bold" pitchFamily="2" charset="0"/>
              </a:rPr>
              <a:t>SAVE </a:t>
            </a:r>
          </a:p>
          <a:p>
            <a:pPr algn="ctr"/>
            <a:r>
              <a:rPr lang="en-US" sz="2400" b="1" dirty="0">
                <a:solidFill>
                  <a:schemeClr val="bg1"/>
                </a:solidFill>
                <a:latin typeface="Gotham Bold" pitchFamily="2" charset="0"/>
                <a:cs typeface="Gotham Bold" pitchFamily="2" charset="0"/>
              </a:rPr>
              <a:t>$53.99</a:t>
            </a:r>
          </a:p>
        </p:txBody>
      </p:sp>
      <p:cxnSp>
        <p:nvCxnSpPr>
          <p:cNvPr id="19" name="Straight Connector 18">
            <a:extLst>
              <a:ext uri="{FF2B5EF4-FFF2-40B4-BE49-F238E27FC236}">
                <a16:creationId xmlns:a16="http://schemas.microsoft.com/office/drawing/2014/main" id="{E7012DA0-00B8-D248-BF99-2106178919A4}"/>
              </a:ext>
            </a:extLst>
          </p:cNvPr>
          <p:cNvCxnSpPr>
            <a:cxnSpLocks/>
          </p:cNvCxnSpPr>
          <p:nvPr/>
        </p:nvCxnSpPr>
        <p:spPr>
          <a:xfrm flipV="1">
            <a:off x="7517791" y="2903751"/>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A6FAD04-40F7-407C-9D27-A775019609AC}"/>
              </a:ext>
            </a:extLst>
          </p:cNvPr>
          <p:cNvSpPr txBox="1"/>
          <p:nvPr/>
        </p:nvSpPr>
        <p:spPr>
          <a:xfrm>
            <a:off x="1135683" y="6511209"/>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Free spoon valid through November 20 at 11:59 PM MT or while supplies last. Excludes new and existing SmartShip orders. </a:t>
            </a:r>
          </a:p>
        </p:txBody>
      </p:sp>
      <p:grpSp>
        <p:nvGrpSpPr>
          <p:cNvPr id="22" name="Group 21">
            <a:extLst>
              <a:ext uri="{FF2B5EF4-FFF2-40B4-BE49-F238E27FC236}">
                <a16:creationId xmlns:a16="http://schemas.microsoft.com/office/drawing/2014/main" id="{346CD43C-6CD6-4FD5-80D1-AFB82EB52A71}"/>
              </a:ext>
            </a:extLst>
          </p:cNvPr>
          <p:cNvGrpSpPr/>
          <p:nvPr/>
        </p:nvGrpSpPr>
        <p:grpSpPr>
          <a:xfrm>
            <a:off x="-2" y="-37939"/>
            <a:ext cx="12192001" cy="6863205"/>
            <a:chOff x="-17755" y="0"/>
            <a:chExt cx="12192001" cy="6863205"/>
          </a:xfrm>
        </p:grpSpPr>
        <p:pic>
          <p:nvPicPr>
            <p:cNvPr id="23" name="Picture 22" descr="A picture containing text&#10;&#10;Description automatically generated">
              <a:extLst>
                <a:ext uri="{FF2B5EF4-FFF2-40B4-BE49-F238E27FC236}">
                  <a16:creationId xmlns:a16="http://schemas.microsoft.com/office/drawing/2014/main" id="{01FA1688-37B5-4666-9B9C-844B6DCEAAD1}"/>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A9A5561B-3EC8-4A66-81FC-C03517680E7F}"/>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320010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541F9D5C-1D8A-4A6C-B690-A22D153A0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01" y="0"/>
            <a:ext cx="12939622" cy="6858000"/>
          </a:xfrm>
          <a:prstGeom prst="rect">
            <a:avLst/>
          </a:prstGeom>
        </p:spPr>
      </p:pic>
      <p:sp>
        <p:nvSpPr>
          <p:cNvPr id="5" name="Title 1">
            <a:extLst>
              <a:ext uri="{FF2B5EF4-FFF2-40B4-BE49-F238E27FC236}">
                <a16:creationId xmlns:a16="http://schemas.microsoft.com/office/drawing/2014/main" id="{C4A915A5-9FBA-A543-94F1-F8F9EAC58262}"/>
              </a:ext>
            </a:extLst>
          </p:cNvPr>
          <p:cNvSpPr txBox="1">
            <a:spLocks/>
          </p:cNvSpPr>
          <p:nvPr/>
        </p:nvSpPr>
        <p:spPr>
          <a:xfrm>
            <a:off x="6396449" y="1555814"/>
            <a:ext cx="6172200" cy="15168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Gotham Black" pitchFamily="2" charset="0"/>
                <a:cs typeface="Gotham Black" pitchFamily="2" charset="0"/>
              </a:rPr>
              <a:t>LEAN BODY SYSTEM BLACKBERRY</a:t>
            </a:r>
          </a:p>
          <a:p>
            <a:r>
              <a:rPr lang="en-US" sz="2200" b="1" dirty="0">
                <a:latin typeface="Gotham Black" pitchFamily="2" charset="0"/>
                <a:cs typeface="Gotham Black" pitchFamily="2" charset="0"/>
              </a:rPr>
              <a:t>+ FREE SPOON </a:t>
            </a:r>
            <a:r>
              <a:rPr lang="en-US" sz="1200" b="1" dirty="0">
                <a:latin typeface="Gotham Black" pitchFamily="2" charset="0"/>
                <a:cs typeface="Gotham Black" pitchFamily="2" charset="0"/>
              </a:rPr>
              <a:t>($5.99 VALUE)</a:t>
            </a:r>
            <a:endParaRPr lang="en-US" sz="2200" b="1" dirty="0">
              <a:latin typeface="Gotham Black" pitchFamily="2" charset="0"/>
              <a:cs typeface="Gotham Black" pitchFamily="2" charset="0"/>
            </a:endParaRPr>
          </a:p>
        </p:txBody>
      </p:sp>
      <p:sp>
        <p:nvSpPr>
          <p:cNvPr id="8" name="TextBox 7">
            <a:extLst>
              <a:ext uri="{FF2B5EF4-FFF2-40B4-BE49-F238E27FC236}">
                <a16:creationId xmlns:a16="http://schemas.microsoft.com/office/drawing/2014/main" id="{51DFEACF-7451-654B-AC0B-F91E31D0EB49}"/>
              </a:ext>
            </a:extLst>
          </p:cNvPr>
          <p:cNvSpPr txBox="1"/>
          <p:nvPr/>
        </p:nvSpPr>
        <p:spPr>
          <a:xfrm>
            <a:off x="6407339" y="3237088"/>
            <a:ext cx="5329158" cy="2800767"/>
          </a:xfrm>
          <a:prstGeom prst="rect">
            <a:avLst/>
          </a:prstGeom>
          <a:noFill/>
        </p:spPr>
        <p:txBody>
          <a:bodyPr wrap="square">
            <a:spAutoFit/>
          </a:bodyPr>
          <a:lstStyle/>
          <a:p>
            <a:r>
              <a:rPr lang="en-US" sz="2400" dirty="0">
                <a:latin typeface="Gotham Black" pitchFamily="50" charset="0"/>
                <a:cs typeface="Gotham Bold" pitchFamily="2" charset="0"/>
              </a:rPr>
              <a:t>REG: $242.97 NOW: $169.99 </a:t>
            </a:r>
          </a:p>
          <a:p>
            <a:r>
              <a:rPr lang="en-US" sz="2400" dirty="0">
                <a:latin typeface="Gotham Black" pitchFamily="50" charset="0"/>
                <a:cs typeface="Gotham Bold" pitchFamily="2" charset="0"/>
              </a:rPr>
              <a:t>A 30% SAVINGS</a:t>
            </a:r>
          </a:p>
          <a:p>
            <a:endParaRPr lang="en-US" sz="2000" b="1" dirty="0">
              <a:latin typeface="Gotham" panose="02000603040000020004" pitchFamily="50" charset="0"/>
              <a:cs typeface="Gotham Bold" pitchFamily="2" charset="0"/>
            </a:endParaRPr>
          </a:p>
          <a:p>
            <a:r>
              <a:rPr lang="en-US" sz="1400" dirty="0">
                <a:latin typeface="Gotham" panose="02000603040000020004" pitchFamily="50" charset="0"/>
                <a:cs typeface="Gotham Book" pitchFamily="2" charset="0"/>
              </a:rPr>
              <a:t>The Lean Body System is an exclusive collection of scientifically designed products—Trim, Burn and Activate—to help you reduce fat, lose centimeters and promote lean body composition.</a:t>
            </a:r>
            <a:endParaRPr lang="en-US" sz="1200" dirty="0">
              <a:latin typeface="Gotham" panose="02000603040000020004" pitchFamily="50" charset="0"/>
              <a:cs typeface="Gotham Book" pitchFamily="2" charset="0"/>
            </a:endParaRPr>
          </a:p>
          <a:p>
            <a:pPr marL="342900" indent="-342900">
              <a:buFont typeface="Arial" panose="020B0604020202020204" pitchFamily="34" charset="0"/>
              <a:buChar char="•"/>
            </a:pPr>
            <a:endParaRPr lang="en-US" dirty="0">
              <a:latin typeface="Gotham" panose="02000603040000020004" pitchFamily="50" charset="0"/>
              <a:cs typeface="Gotham Book" pitchFamily="2" charset="0"/>
            </a:endParaRPr>
          </a:p>
          <a:p>
            <a:r>
              <a:rPr lang="en-US" dirty="0">
                <a:latin typeface="Gotham" panose="02000603040000020004" pitchFamily="50" charset="0"/>
                <a:cs typeface="Gotham Book" pitchFamily="2" charset="0"/>
              </a:rPr>
              <a:t> </a:t>
            </a:r>
          </a:p>
          <a:p>
            <a:endParaRPr lang="en-US" sz="1600" dirty="0">
              <a:latin typeface="Gotham" panose="02000603040000020004" pitchFamily="50" charset="0"/>
              <a:cs typeface="Gotham Book" pitchFamily="2" charset="0"/>
            </a:endParaRPr>
          </a:p>
        </p:txBody>
      </p:sp>
      <p:sp>
        <p:nvSpPr>
          <p:cNvPr id="14" name="TextBox 13">
            <a:extLst>
              <a:ext uri="{FF2B5EF4-FFF2-40B4-BE49-F238E27FC236}">
                <a16:creationId xmlns:a16="http://schemas.microsoft.com/office/drawing/2014/main" id="{7600B765-560B-5243-AE6B-DA0080773820}"/>
              </a:ext>
            </a:extLst>
          </p:cNvPr>
          <p:cNvSpPr txBox="1"/>
          <p:nvPr/>
        </p:nvSpPr>
        <p:spPr>
          <a:xfrm>
            <a:off x="6396451" y="2682599"/>
            <a:ext cx="6232070" cy="400110"/>
          </a:xfrm>
          <a:prstGeom prst="rect">
            <a:avLst/>
          </a:prstGeom>
          <a:noFill/>
        </p:spPr>
        <p:txBody>
          <a:bodyPr wrap="square">
            <a:spAutoFit/>
          </a:bodyPr>
          <a:lstStyle/>
          <a:p>
            <a:r>
              <a:rPr lang="en-US" sz="2000" dirty="0">
                <a:solidFill>
                  <a:srgbClr val="46BCBD"/>
                </a:solidFill>
                <a:latin typeface="Gotham Light" pitchFamily="2" charset="0"/>
                <a:cs typeface="Gotham Light" pitchFamily="2" charset="0"/>
              </a:rPr>
              <a:t>NEW LIMITED-TIME TRIM FLAVOR</a:t>
            </a:r>
          </a:p>
        </p:txBody>
      </p:sp>
      <p:sp>
        <p:nvSpPr>
          <p:cNvPr id="16" name="Oval 15">
            <a:extLst>
              <a:ext uri="{FF2B5EF4-FFF2-40B4-BE49-F238E27FC236}">
                <a16:creationId xmlns:a16="http://schemas.microsoft.com/office/drawing/2014/main" id="{B0DF71F2-3EAB-3C46-A2CF-2677621CBDAD}"/>
              </a:ext>
            </a:extLst>
          </p:cNvPr>
          <p:cNvSpPr/>
          <p:nvPr/>
        </p:nvSpPr>
        <p:spPr>
          <a:xfrm>
            <a:off x="2005406" y="1683571"/>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D58126C-0197-F64A-B61F-47C1363EB9A9}"/>
              </a:ext>
            </a:extLst>
          </p:cNvPr>
          <p:cNvSpPr txBox="1"/>
          <p:nvPr/>
        </p:nvSpPr>
        <p:spPr>
          <a:xfrm>
            <a:off x="1964922" y="1714071"/>
            <a:ext cx="1411550" cy="1200329"/>
          </a:xfrm>
          <a:prstGeom prst="rect">
            <a:avLst/>
          </a:prstGeom>
          <a:noFill/>
        </p:spPr>
        <p:txBody>
          <a:bodyPr wrap="square" rtlCol="0">
            <a:spAutoFit/>
          </a:bodyPr>
          <a:lstStyle/>
          <a:p>
            <a:pPr algn="ctr"/>
            <a:r>
              <a:rPr lang="en-US" sz="2400" b="1" dirty="0">
                <a:solidFill>
                  <a:schemeClr val="bg1"/>
                </a:solidFill>
                <a:latin typeface="Gotham Bold" pitchFamily="2" charset="0"/>
                <a:cs typeface="Gotham Bold" pitchFamily="2" charset="0"/>
              </a:rPr>
              <a:t>#8 </a:t>
            </a:r>
          </a:p>
          <a:p>
            <a:pPr algn="ctr"/>
            <a:r>
              <a:rPr lang="en-US" sz="2400" b="1" dirty="0">
                <a:solidFill>
                  <a:schemeClr val="bg1"/>
                </a:solidFill>
                <a:latin typeface="Gotham Bold" pitchFamily="2" charset="0"/>
                <a:cs typeface="Gotham Bold" pitchFamily="2" charset="0"/>
              </a:rPr>
              <a:t>SAVE </a:t>
            </a:r>
          </a:p>
          <a:p>
            <a:pPr algn="ctr"/>
            <a:r>
              <a:rPr lang="en-US" sz="2400" b="1" dirty="0">
                <a:solidFill>
                  <a:schemeClr val="bg1"/>
                </a:solidFill>
                <a:latin typeface="Gotham Bold" pitchFamily="2" charset="0"/>
                <a:cs typeface="Gotham Bold" pitchFamily="2" charset="0"/>
              </a:rPr>
              <a:t>$78.97</a:t>
            </a:r>
          </a:p>
        </p:txBody>
      </p:sp>
      <p:cxnSp>
        <p:nvCxnSpPr>
          <p:cNvPr id="21" name="Straight Connector 20">
            <a:extLst>
              <a:ext uri="{FF2B5EF4-FFF2-40B4-BE49-F238E27FC236}">
                <a16:creationId xmlns:a16="http://schemas.microsoft.com/office/drawing/2014/main" id="{EA8592F8-4ED7-3B42-98FA-693D0A351079}"/>
              </a:ext>
            </a:extLst>
          </p:cNvPr>
          <p:cNvCxnSpPr>
            <a:cxnSpLocks/>
          </p:cNvCxnSpPr>
          <p:nvPr/>
        </p:nvCxnSpPr>
        <p:spPr>
          <a:xfrm flipV="1">
            <a:off x="7350851" y="3268552"/>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28CDD42-1A65-48B7-9764-8A177FA01588}"/>
              </a:ext>
            </a:extLst>
          </p:cNvPr>
          <p:cNvSpPr txBox="1"/>
          <p:nvPr/>
        </p:nvSpPr>
        <p:spPr>
          <a:xfrm>
            <a:off x="1338354" y="6516777"/>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Free gift valid through November 20 at 11:59 PM MT or while supplies last. Excludes new and existing SmartShip orders. </a:t>
            </a:r>
          </a:p>
        </p:txBody>
      </p:sp>
      <p:grpSp>
        <p:nvGrpSpPr>
          <p:cNvPr id="28" name="Group 27">
            <a:extLst>
              <a:ext uri="{FF2B5EF4-FFF2-40B4-BE49-F238E27FC236}">
                <a16:creationId xmlns:a16="http://schemas.microsoft.com/office/drawing/2014/main" id="{541A8C74-B4A4-430B-87AA-409F4022432B}"/>
              </a:ext>
            </a:extLst>
          </p:cNvPr>
          <p:cNvGrpSpPr/>
          <p:nvPr/>
        </p:nvGrpSpPr>
        <p:grpSpPr>
          <a:xfrm>
            <a:off x="-2" y="-37939"/>
            <a:ext cx="12192001" cy="6863205"/>
            <a:chOff x="-17755" y="0"/>
            <a:chExt cx="12192001" cy="6863205"/>
          </a:xfrm>
        </p:grpSpPr>
        <p:pic>
          <p:nvPicPr>
            <p:cNvPr id="29" name="Picture 28" descr="A picture containing text&#10;&#10;Description automatically generated">
              <a:extLst>
                <a:ext uri="{FF2B5EF4-FFF2-40B4-BE49-F238E27FC236}">
                  <a16:creationId xmlns:a16="http://schemas.microsoft.com/office/drawing/2014/main" id="{A05D3CAA-97BC-458A-BFED-306619836D3D}"/>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327A2AB4-9F61-4B89-BABA-165C0AA79339}"/>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37154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indoor&#10;&#10;Description automatically generated">
            <a:extLst>
              <a:ext uri="{FF2B5EF4-FFF2-40B4-BE49-F238E27FC236}">
                <a16:creationId xmlns:a16="http://schemas.microsoft.com/office/drawing/2014/main" id="{5F2F655E-F574-430D-8598-E1A1D73C6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3" y="-4202"/>
            <a:ext cx="12947551" cy="6862202"/>
          </a:xfrm>
          <a:prstGeom prst="rect">
            <a:avLst/>
          </a:prstGeom>
        </p:spPr>
      </p:pic>
      <p:sp>
        <p:nvSpPr>
          <p:cNvPr id="5" name="Title 1">
            <a:extLst>
              <a:ext uri="{FF2B5EF4-FFF2-40B4-BE49-F238E27FC236}">
                <a16:creationId xmlns:a16="http://schemas.microsoft.com/office/drawing/2014/main" id="{C4A915A5-9FBA-A543-94F1-F8F9EAC58262}"/>
              </a:ext>
            </a:extLst>
          </p:cNvPr>
          <p:cNvSpPr txBox="1">
            <a:spLocks/>
          </p:cNvSpPr>
          <p:nvPr/>
        </p:nvSpPr>
        <p:spPr>
          <a:xfrm>
            <a:off x="7598445" y="1207040"/>
            <a:ext cx="3576752" cy="25254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Gotham Black"/>
                <a:cs typeface="Gotham Black" pitchFamily="2" charset="0"/>
              </a:rPr>
              <a:t>HOLIDAY TRIM </a:t>
            </a:r>
            <a:endParaRPr lang="en-US" dirty="0">
              <a:latin typeface="Gotham Black"/>
            </a:endParaRPr>
          </a:p>
          <a:p>
            <a:r>
              <a:rPr lang="en-US" sz="2200" b="1" dirty="0">
                <a:latin typeface="Gotham Black"/>
                <a:cs typeface="Gotham Black" pitchFamily="2" charset="0"/>
              </a:rPr>
              <a:t>VARIETY COLLECTION</a:t>
            </a:r>
            <a:endParaRPr lang="en-US" dirty="0">
              <a:latin typeface="Gotham Black"/>
            </a:endParaRPr>
          </a:p>
          <a:p>
            <a:r>
              <a:rPr lang="en-US" sz="2200" b="1" dirty="0">
                <a:latin typeface="Gotham Black" pitchFamily="2" charset="0"/>
                <a:cs typeface="Gotham Black" pitchFamily="2" charset="0"/>
              </a:rPr>
              <a:t>+ FREE SPOON</a:t>
            </a:r>
          </a:p>
          <a:p>
            <a:r>
              <a:rPr lang="en-US" sz="1200" b="1" dirty="0">
                <a:latin typeface="Gotham Black" pitchFamily="2" charset="0"/>
                <a:cs typeface="Gotham Black" pitchFamily="2" charset="0"/>
              </a:rPr>
              <a:t>($5.99 VALUE)</a:t>
            </a:r>
          </a:p>
        </p:txBody>
      </p:sp>
      <p:sp>
        <p:nvSpPr>
          <p:cNvPr id="8" name="TextBox 7">
            <a:extLst>
              <a:ext uri="{FF2B5EF4-FFF2-40B4-BE49-F238E27FC236}">
                <a16:creationId xmlns:a16="http://schemas.microsoft.com/office/drawing/2014/main" id="{51DFEACF-7451-654B-AC0B-F91E31D0EB49}"/>
              </a:ext>
            </a:extLst>
          </p:cNvPr>
          <p:cNvSpPr txBox="1"/>
          <p:nvPr/>
        </p:nvSpPr>
        <p:spPr>
          <a:xfrm>
            <a:off x="7627932" y="3277510"/>
            <a:ext cx="4172712" cy="4188839"/>
          </a:xfrm>
          <a:prstGeom prst="rect">
            <a:avLst/>
          </a:prstGeom>
          <a:noFill/>
        </p:spPr>
        <p:txBody>
          <a:bodyPr wrap="square">
            <a:spAutoFit/>
          </a:bodyPr>
          <a:lstStyle/>
          <a:p>
            <a:r>
              <a:rPr lang="en-US" sz="2000" dirty="0">
                <a:latin typeface="Gotham Black" pitchFamily="50" charset="0"/>
                <a:cs typeface="Gotham Bold" pitchFamily="2" charset="0"/>
              </a:rPr>
              <a:t>REG: $599.95  NOW: $479.96 </a:t>
            </a:r>
          </a:p>
          <a:p>
            <a:endParaRPr lang="en-US" sz="1400" b="1" dirty="0">
              <a:solidFill>
                <a:srgbClr val="46BCBD"/>
              </a:solidFill>
              <a:latin typeface="Gotham" panose="02000603040000020004" pitchFamily="50" charset="0"/>
              <a:cs typeface="Gotham Bold" pitchFamily="2" charset="0"/>
            </a:endParaRPr>
          </a:p>
          <a:p>
            <a:r>
              <a:rPr lang="en-US" sz="1200" b="1" dirty="0">
                <a:latin typeface="Gotham" panose="02000603040000020004" pitchFamily="50" charset="0"/>
                <a:cs typeface="Gotham Book" pitchFamily="2" charset="0"/>
              </a:rPr>
              <a:t>Vanilla / Chocolate / Mango / Lemon / Blackberry </a:t>
            </a:r>
          </a:p>
          <a:p>
            <a:pPr>
              <a:lnSpc>
                <a:spcPct val="120000"/>
              </a:lnSpc>
            </a:pPr>
            <a:endParaRPr lang="en-US" sz="1400" dirty="0">
              <a:latin typeface="Gotham" panose="02000603040000020004" pitchFamily="50" charset="0"/>
              <a:cs typeface="Gotham Bold" pitchFamily="2" charset="0"/>
            </a:endParaRPr>
          </a:p>
          <a:p>
            <a:pPr>
              <a:lnSpc>
                <a:spcPct val="120000"/>
              </a:lnSpc>
            </a:pPr>
            <a:r>
              <a:rPr lang="en-US" sz="1400" dirty="0">
                <a:latin typeface="Gotham" panose="02000603040000020004" pitchFamily="50" charset="0"/>
                <a:cs typeface="Gotham Bold" pitchFamily="2" charset="0"/>
              </a:rPr>
              <a:t>Trim features an innovative, first-in-the-world combination of two leading technologies for a body transformation experience—conjugated linoleic acid (CLA) and Collagen/HA Matrix® Technology. This potent blend is designed to boost your efforts and bring your ideal shape within reach.</a:t>
            </a:r>
          </a:p>
          <a:p>
            <a:pPr>
              <a:spcBef>
                <a:spcPts val="600"/>
              </a:spcBef>
            </a:pPr>
            <a:endParaRPr lang="en-US" sz="1200" dirty="0">
              <a:latin typeface="Gotham" panose="02000603040000020004" pitchFamily="50" charset="0"/>
              <a:cs typeface="Gotham Book" pitchFamily="2" charset="0"/>
            </a:endParaRPr>
          </a:p>
          <a:p>
            <a:endParaRPr lang="en-US" sz="1200" dirty="0">
              <a:latin typeface="Gotham" panose="02000603040000020004" pitchFamily="50" charset="0"/>
              <a:cs typeface="Gotham Book" pitchFamily="2" charset="0"/>
            </a:endParaRPr>
          </a:p>
          <a:p>
            <a:endParaRPr lang="en-US" sz="1200" dirty="0">
              <a:latin typeface="Gotham" panose="02000603040000020004" pitchFamily="50" charset="0"/>
              <a:cs typeface="Gotham Book" pitchFamily="2" charset="0"/>
            </a:endParaRPr>
          </a:p>
          <a:p>
            <a:r>
              <a:rPr lang="en-US" sz="1200" dirty="0">
                <a:latin typeface="Gotham" panose="02000603040000020004" pitchFamily="50" charset="0"/>
                <a:cs typeface="Gotham Book" pitchFamily="2" charset="0"/>
              </a:rPr>
              <a:t> </a:t>
            </a:r>
          </a:p>
          <a:p>
            <a:endParaRPr lang="en-US" sz="1600" dirty="0">
              <a:latin typeface="Gotham" panose="02000603040000020004" pitchFamily="50" charset="0"/>
              <a:cs typeface="Gotham Book" pitchFamily="2" charset="0"/>
            </a:endParaRPr>
          </a:p>
        </p:txBody>
      </p:sp>
      <p:sp>
        <p:nvSpPr>
          <p:cNvPr id="16" name="Oval 15">
            <a:extLst>
              <a:ext uri="{FF2B5EF4-FFF2-40B4-BE49-F238E27FC236}">
                <a16:creationId xmlns:a16="http://schemas.microsoft.com/office/drawing/2014/main" id="{B4B09311-09EC-2C46-8C4A-3054787F5C15}"/>
              </a:ext>
            </a:extLst>
          </p:cNvPr>
          <p:cNvSpPr/>
          <p:nvPr/>
        </p:nvSpPr>
        <p:spPr>
          <a:xfrm>
            <a:off x="9920015" y="842371"/>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01000F-36C5-CA40-8BD6-494F685AD6A2}"/>
              </a:ext>
            </a:extLst>
          </p:cNvPr>
          <p:cNvSpPr txBox="1"/>
          <p:nvPr/>
        </p:nvSpPr>
        <p:spPr>
          <a:xfrm>
            <a:off x="9887369" y="1007668"/>
            <a:ext cx="1411550" cy="1015663"/>
          </a:xfrm>
          <a:prstGeom prst="rect">
            <a:avLst/>
          </a:prstGeom>
          <a:noFill/>
        </p:spPr>
        <p:txBody>
          <a:bodyPr wrap="square" rtlCol="0">
            <a:spAutoFit/>
          </a:bodyPr>
          <a:lstStyle/>
          <a:p>
            <a:pPr algn="ctr"/>
            <a:r>
              <a:rPr lang="en-US" sz="2000" b="1" dirty="0">
                <a:solidFill>
                  <a:schemeClr val="bg1"/>
                </a:solidFill>
                <a:latin typeface="Gotham" panose="02000603040000020004" pitchFamily="50" charset="0"/>
                <a:cs typeface="Gotham Bold" pitchFamily="2" charset="0"/>
              </a:rPr>
              <a:t>#9 </a:t>
            </a:r>
          </a:p>
          <a:p>
            <a:pPr algn="ctr"/>
            <a:r>
              <a:rPr lang="en-US" sz="2000" b="1" dirty="0">
                <a:solidFill>
                  <a:schemeClr val="bg1"/>
                </a:solidFill>
                <a:latin typeface="Gotham" panose="02000603040000020004" pitchFamily="50" charset="0"/>
                <a:cs typeface="Gotham Bold" pitchFamily="2" charset="0"/>
              </a:rPr>
              <a:t>SAVE $125.98</a:t>
            </a:r>
          </a:p>
        </p:txBody>
      </p:sp>
      <p:cxnSp>
        <p:nvCxnSpPr>
          <p:cNvPr id="18" name="Straight Connector 17">
            <a:extLst>
              <a:ext uri="{FF2B5EF4-FFF2-40B4-BE49-F238E27FC236}">
                <a16:creationId xmlns:a16="http://schemas.microsoft.com/office/drawing/2014/main" id="{381E6523-0B59-AF48-B3B2-2C8AE3BE0772}"/>
              </a:ext>
            </a:extLst>
          </p:cNvPr>
          <p:cNvCxnSpPr>
            <a:cxnSpLocks/>
          </p:cNvCxnSpPr>
          <p:nvPr/>
        </p:nvCxnSpPr>
        <p:spPr>
          <a:xfrm flipV="1">
            <a:off x="8719015" y="3271260"/>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709CCD7-4886-4C8C-86BC-CCC55334A63F}"/>
              </a:ext>
            </a:extLst>
          </p:cNvPr>
          <p:cNvSpPr txBox="1"/>
          <p:nvPr/>
        </p:nvSpPr>
        <p:spPr>
          <a:xfrm>
            <a:off x="1660124" y="6512516"/>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Free gift valid through November 20 at 11:59 PM MT or while supplies last. Excludes new and existing SmartShip orders. </a:t>
            </a:r>
          </a:p>
        </p:txBody>
      </p:sp>
      <p:grpSp>
        <p:nvGrpSpPr>
          <p:cNvPr id="29" name="Group 28">
            <a:extLst>
              <a:ext uri="{FF2B5EF4-FFF2-40B4-BE49-F238E27FC236}">
                <a16:creationId xmlns:a16="http://schemas.microsoft.com/office/drawing/2014/main" id="{9C313BFF-A3CB-44B4-91D6-50618D31C515}"/>
              </a:ext>
            </a:extLst>
          </p:cNvPr>
          <p:cNvGrpSpPr/>
          <p:nvPr/>
        </p:nvGrpSpPr>
        <p:grpSpPr>
          <a:xfrm>
            <a:off x="-2" y="-37939"/>
            <a:ext cx="12192001" cy="6863205"/>
            <a:chOff x="-17755" y="0"/>
            <a:chExt cx="12192001" cy="6863205"/>
          </a:xfrm>
        </p:grpSpPr>
        <p:pic>
          <p:nvPicPr>
            <p:cNvPr id="30" name="Picture 29" descr="A picture containing text&#10;&#10;Description automatically generated">
              <a:extLst>
                <a:ext uri="{FF2B5EF4-FFF2-40B4-BE49-F238E27FC236}">
                  <a16:creationId xmlns:a16="http://schemas.microsoft.com/office/drawing/2014/main" id="{F6D45001-C5F5-4DF6-9A68-5C22C791EB14}"/>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31" name="Picture 30" descr="A picture containing text&#10;&#10;Description automatically generated">
              <a:extLst>
                <a:ext uri="{FF2B5EF4-FFF2-40B4-BE49-F238E27FC236}">
                  <a16:creationId xmlns:a16="http://schemas.microsoft.com/office/drawing/2014/main" id="{F46D05EE-4D37-4DA8-911B-1F59D2C7C7D1}"/>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171513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3C67CB25-CFB5-42A8-99CD-B725661FF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89" y="26763"/>
            <a:ext cx="12939622" cy="6858000"/>
          </a:xfrm>
          <a:prstGeom prst="rect">
            <a:avLst/>
          </a:prstGeom>
        </p:spPr>
      </p:pic>
      <p:sp>
        <p:nvSpPr>
          <p:cNvPr id="5" name="Title 1">
            <a:extLst>
              <a:ext uri="{FF2B5EF4-FFF2-40B4-BE49-F238E27FC236}">
                <a16:creationId xmlns:a16="http://schemas.microsoft.com/office/drawing/2014/main" id="{C4A915A5-9FBA-A543-94F1-F8F9EAC58262}"/>
              </a:ext>
            </a:extLst>
          </p:cNvPr>
          <p:cNvSpPr txBox="1">
            <a:spLocks/>
          </p:cNvSpPr>
          <p:nvPr/>
        </p:nvSpPr>
        <p:spPr>
          <a:xfrm>
            <a:off x="7565047" y="1772417"/>
            <a:ext cx="3123203" cy="11006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Gotham Black" pitchFamily="2" charset="0"/>
                <a:cs typeface="Gotham Black" pitchFamily="2" charset="0"/>
              </a:rPr>
              <a:t>HOLIDAY SPARKLE &amp; SHINE SAMPLER</a:t>
            </a:r>
          </a:p>
        </p:txBody>
      </p:sp>
      <p:sp>
        <p:nvSpPr>
          <p:cNvPr id="8" name="TextBox 7">
            <a:extLst>
              <a:ext uri="{FF2B5EF4-FFF2-40B4-BE49-F238E27FC236}">
                <a16:creationId xmlns:a16="http://schemas.microsoft.com/office/drawing/2014/main" id="{51DFEACF-7451-654B-AC0B-F91E31D0EB49}"/>
              </a:ext>
            </a:extLst>
          </p:cNvPr>
          <p:cNvSpPr txBox="1"/>
          <p:nvPr/>
        </p:nvSpPr>
        <p:spPr>
          <a:xfrm>
            <a:off x="7600560" y="2740128"/>
            <a:ext cx="4642586" cy="4639219"/>
          </a:xfrm>
          <a:prstGeom prst="rect">
            <a:avLst/>
          </a:prstGeom>
          <a:noFill/>
        </p:spPr>
        <p:txBody>
          <a:bodyPr wrap="square" lIns="91440" tIns="45720" rIns="91440" bIns="45720" anchor="t">
            <a:spAutoFit/>
          </a:bodyPr>
          <a:lstStyle/>
          <a:p>
            <a:pPr>
              <a:spcAft>
                <a:spcPts val="1200"/>
              </a:spcAft>
            </a:pPr>
            <a:r>
              <a:rPr lang="en-US" sz="2400" dirty="0">
                <a:latin typeface="Gotham Black" pitchFamily="50" charset="0"/>
                <a:cs typeface="Gotham Bold" pitchFamily="2" charset="0"/>
              </a:rPr>
              <a:t>REG: $434.45 </a:t>
            </a:r>
            <a:br>
              <a:rPr lang="en-US" sz="2400" dirty="0">
                <a:latin typeface="Gotham Black" pitchFamily="50" charset="0"/>
                <a:cs typeface="Gotham Bold" pitchFamily="2" charset="0"/>
              </a:rPr>
            </a:br>
            <a:r>
              <a:rPr lang="en-US" sz="2400" dirty="0">
                <a:latin typeface="Gotham Black" pitchFamily="50" charset="0"/>
                <a:cs typeface="Gotham Bold" pitchFamily="2" charset="0"/>
              </a:rPr>
              <a:t>NOW: $324.99 </a:t>
            </a:r>
          </a:p>
          <a:p>
            <a:pPr marL="342900" indent="-342900">
              <a:lnSpc>
                <a:spcPct val="120000"/>
              </a:lnSpc>
              <a:buFont typeface="Arial" panose="020B0604020202020204" pitchFamily="34" charset="0"/>
              <a:buChar char="•"/>
            </a:pPr>
            <a:r>
              <a:rPr lang="en-US" sz="1400" dirty="0" err="1">
                <a:latin typeface="Gotham" panose="02000603040000020004" pitchFamily="50" charset="0"/>
                <a:cs typeface="Gotham Book" pitchFamily="2" charset="0"/>
              </a:rPr>
              <a:t>CellProof</a:t>
            </a:r>
            <a:r>
              <a:rPr lang="en-US" sz="1400" dirty="0">
                <a:latin typeface="Gotham" panose="02000603040000020004" pitchFamily="50" charset="0"/>
                <a:cs typeface="Gotham Book" pitchFamily="2" charset="0"/>
              </a:rPr>
              <a:t> Serum</a:t>
            </a:r>
          </a:p>
          <a:p>
            <a:pPr marL="342900" indent="-342900">
              <a:lnSpc>
                <a:spcPct val="120000"/>
              </a:lnSpc>
              <a:buFont typeface="Arial" panose="020B0604020202020204" pitchFamily="34" charset="0"/>
              <a:buChar char="•"/>
            </a:pPr>
            <a:r>
              <a:rPr lang="en-US" sz="1400" dirty="0">
                <a:latin typeface="Gotham" panose="02000603040000020004" pitchFamily="50" charset="0"/>
                <a:cs typeface="Gotham Book" pitchFamily="2" charset="0"/>
              </a:rPr>
              <a:t>Trim Chocolate </a:t>
            </a:r>
          </a:p>
          <a:p>
            <a:pPr marL="342900" indent="-342900">
              <a:lnSpc>
                <a:spcPct val="120000"/>
              </a:lnSpc>
              <a:buFont typeface="Arial" panose="020B0604020202020204" pitchFamily="34" charset="0"/>
              <a:buChar char="•"/>
            </a:pPr>
            <a:r>
              <a:rPr lang="en-US" sz="1400" dirty="0" err="1">
                <a:latin typeface="Gotham" panose="02000603040000020004" pitchFamily="50" charset="0"/>
                <a:cs typeface="Gotham Book" pitchFamily="2" charset="0"/>
              </a:rPr>
              <a:t>Logiq</a:t>
            </a:r>
            <a:endParaRPr lang="en-US" sz="1400" dirty="0">
              <a:latin typeface="Gotham" panose="02000603040000020004" pitchFamily="50" charset="0"/>
              <a:cs typeface="Gotham Book" pitchFamily="2" charset="0"/>
            </a:endParaRPr>
          </a:p>
          <a:p>
            <a:pPr marL="342900" indent="-342900">
              <a:lnSpc>
                <a:spcPct val="120000"/>
              </a:lnSpc>
              <a:buFont typeface="Arial" panose="020B0604020202020204" pitchFamily="34" charset="0"/>
              <a:buChar char="•"/>
            </a:pPr>
            <a:r>
              <a:rPr lang="en-US" sz="1400" dirty="0">
                <a:latin typeface="Gotham" panose="02000603040000020004" pitchFamily="50" charset="0"/>
                <a:cs typeface="Gotham Book" pitchFamily="2" charset="0"/>
              </a:rPr>
              <a:t>CellProof Body Firming Foam</a:t>
            </a:r>
          </a:p>
          <a:p>
            <a:pPr marL="342900" indent="-342900">
              <a:lnSpc>
                <a:spcPct val="120000"/>
              </a:lnSpc>
              <a:buFont typeface="Arial" panose="020B0604020202020204" pitchFamily="34" charset="0"/>
              <a:buChar char="•"/>
            </a:pPr>
            <a:r>
              <a:rPr lang="en-US" sz="1400" dirty="0">
                <a:latin typeface="Gotham" panose="02000603040000020004" pitchFamily="50" charset="0"/>
                <a:cs typeface="Gotham Book" pitchFamily="2" charset="0"/>
              </a:rPr>
              <a:t>Liquid </a:t>
            </a:r>
            <a:r>
              <a:rPr lang="en-US" sz="1400" dirty="0" err="1">
                <a:latin typeface="Gotham" panose="02000603040000020004" pitchFamily="50" charset="0"/>
                <a:cs typeface="Gotham Book" pitchFamily="2" charset="0"/>
              </a:rPr>
              <a:t>BioCell</a:t>
            </a:r>
            <a:r>
              <a:rPr lang="en-US" sz="1400" dirty="0">
                <a:latin typeface="Gotham" panose="02000603040000020004" pitchFamily="50" charset="0"/>
                <a:cs typeface="Gotham Book" pitchFamily="2" charset="0"/>
              </a:rPr>
              <a:t> Pure</a:t>
            </a:r>
          </a:p>
          <a:p>
            <a:pPr>
              <a:lnSpc>
                <a:spcPct val="120000"/>
              </a:lnSpc>
              <a:spcBef>
                <a:spcPts val="800"/>
              </a:spcBef>
            </a:pPr>
            <a:r>
              <a:rPr lang="en-US" sz="1400" dirty="0">
                <a:latin typeface="Gotham" panose="02000603040000020004" pitchFamily="50" charset="0"/>
                <a:cs typeface="Gotham Book" pitchFamily="2" charset="0"/>
              </a:rPr>
              <a:t>Feel good and look even better with your favorite Modere products in one unique holiday bundle!</a:t>
            </a:r>
          </a:p>
          <a:p>
            <a:pPr marL="342900" indent="-342900">
              <a:lnSpc>
                <a:spcPct val="120000"/>
              </a:lnSpc>
              <a:buFont typeface="Arial" panose="020B0604020202020204" pitchFamily="34" charset="0"/>
              <a:buChar char="•"/>
            </a:pPr>
            <a:endParaRPr lang="en-US" sz="1200" dirty="0">
              <a:latin typeface="Gotham" panose="02000603040000020004" pitchFamily="50" charset="0"/>
              <a:cs typeface="Gotham Book" pitchFamily="2" charset="0"/>
            </a:endParaRPr>
          </a:p>
          <a:p>
            <a:pPr marL="342900" indent="-342900">
              <a:lnSpc>
                <a:spcPct val="120000"/>
              </a:lnSpc>
              <a:buFont typeface="Arial" panose="020B0604020202020204" pitchFamily="34" charset="0"/>
              <a:buChar char="•"/>
            </a:pPr>
            <a:endParaRPr lang="en-US" sz="1200" dirty="0">
              <a:latin typeface="Gotham" panose="02000603040000020004" pitchFamily="50" charset="0"/>
              <a:cs typeface="Gotham Book" pitchFamily="2" charset="0"/>
            </a:endParaRPr>
          </a:p>
          <a:p>
            <a:pPr marL="342900" indent="-342900">
              <a:lnSpc>
                <a:spcPct val="120000"/>
              </a:lnSpc>
              <a:buFont typeface="Arial" panose="020B0604020202020204" pitchFamily="34" charset="0"/>
              <a:buChar char="•"/>
            </a:pPr>
            <a:endParaRPr lang="en-US" sz="1200" dirty="0">
              <a:latin typeface="Gotham" panose="02000603040000020004" pitchFamily="50" charset="0"/>
              <a:cs typeface="Gotham Book" pitchFamily="2" charset="0"/>
            </a:endParaRPr>
          </a:p>
          <a:p>
            <a:pPr marL="342900" indent="-342900">
              <a:buFont typeface="Arial" panose="020B0604020202020204" pitchFamily="34" charset="0"/>
              <a:buChar char="•"/>
            </a:pPr>
            <a:endParaRPr lang="en-US" dirty="0">
              <a:latin typeface="Gotham" panose="02000603040000020004" pitchFamily="50" charset="0"/>
              <a:cs typeface="Gotham Book" pitchFamily="2" charset="0"/>
            </a:endParaRPr>
          </a:p>
          <a:p>
            <a:pPr marL="342900" indent="-342900">
              <a:buFont typeface="Arial" panose="020B0604020202020204" pitchFamily="34" charset="0"/>
              <a:buChar char="•"/>
            </a:pPr>
            <a:endParaRPr lang="en-US" dirty="0">
              <a:latin typeface="Gotham" panose="02000603040000020004" pitchFamily="50" charset="0"/>
              <a:cs typeface="Gotham Book" pitchFamily="2" charset="0"/>
            </a:endParaRPr>
          </a:p>
          <a:p>
            <a:r>
              <a:rPr lang="en-US" dirty="0">
                <a:latin typeface="Gotham" panose="02000603040000020004" pitchFamily="50" charset="0"/>
                <a:cs typeface="Gotham Book" pitchFamily="2" charset="0"/>
              </a:rPr>
              <a:t> </a:t>
            </a:r>
          </a:p>
          <a:p>
            <a:endParaRPr lang="en-US" sz="1600" dirty="0">
              <a:latin typeface="Gotham" panose="02000603040000020004" pitchFamily="50" charset="0"/>
              <a:cs typeface="Gotham Book" pitchFamily="2" charset="0"/>
            </a:endParaRPr>
          </a:p>
        </p:txBody>
      </p:sp>
      <p:sp>
        <p:nvSpPr>
          <p:cNvPr id="13" name="Oval 12">
            <a:extLst>
              <a:ext uri="{FF2B5EF4-FFF2-40B4-BE49-F238E27FC236}">
                <a16:creationId xmlns:a16="http://schemas.microsoft.com/office/drawing/2014/main" id="{1DAA82E4-6A60-9B45-8F2C-41D54DD9EAAA}"/>
              </a:ext>
            </a:extLst>
          </p:cNvPr>
          <p:cNvSpPr/>
          <p:nvPr/>
        </p:nvSpPr>
        <p:spPr>
          <a:xfrm>
            <a:off x="10555088" y="1915882"/>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A523E14-9B83-974C-B0FB-CAC7F7425897}"/>
              </a:ext>
            </a:extLst>
          </p:cNvPr>
          <p:cNvSpPr txBox="1"/>
          <p:nvPr/>
        </p:nvSpPr>
        <p:spPr>
          <a:xfrm>
            <a:off x="10539648" y="1993315"/>
            <a:ext cx="1411550" cy="1015663"/>
          </a:xfrm>
          <a:prstGeom prst="rect">
            <a:avLst/>
          </a:prstGeom>
          <a:noFill/>
        </p:spPr>
        <p:txBody>
          <a:bodyPr wrap="square" rtlCol="0">
            <a:spAutoFit/>
          </a:bodyPr>
          <a:lstStyle/>
          <a:p>
            <a:pPr algn="ctr"/>
            <a:r>
              <a:rPr lang="en-US" sz="2000" b="1" dirty="0">
                <a:solidFill>
                  <a:schemeClr val="bg1"/>
                </a:solidFill>
                <a:latin typeface="Gotham Bold" pitchFamily="2" charset="0"/>
                <a:cs typeface="Gotham Bold" pitchFamily="2" charset="0"/>
              </a:rPr>
              <a:t>#10 </a:t>
            </a:r>
          </a:p>
          <a:p>
            <a:pPr algn="ctr"/>
            <a:r>
              <a:rPr lang="en-US" sz="2000" b="1" dirty="0">
                <a:solidFill>
                  <a:schemeClr val="bg1"/>
                </a:solidFill>
                <a:latin typeface="Gotham Bold" pitchFamily="2" charset="0"/>
                <a:cs typeface="Gotham Bold" pitchFamily="2" charset="0"/>
              </a:rPr>
              <a:t>SAVE </a:t>
            </a:r>
          </a:p>
          <a:p>
            <a:pPr algn="ctr"/>
            <a:r>
              <a:rPr lang="en-US" sz="2000" b="1" dirty="0">
                <a:solidFill>
                  <a:schemeClr val="bg1"/>
                </a:solidFill>
                <a:latin typeface="Gotham Bold" pitchFamily="2" charset="0"/>
                <a:cs typeface="Gotham Bold" pitchFamily="2" charset="0"/>
              </a:rPr>
              <a:t>$109.46</a:t>
            </a:r>
          </a:p>
        </p:txBody>
      </p:sp>
      <p:cxnSp>
        <p:nvCxnSpPr>
          <p:cNvPr id="15" name="Straight Connector 14">
            <a:extLst>
              <a:ext uri="{FF2B5EF4-FFF2-40B4-BE49-F238E27FC236}">
                <a16:creationId xmlns:a16="http://schemas.microsoft.com/office/drawing/2014/main" id="{7B720FCA-7A05-134F-90AE-4697EF168525}"/>
              </a:ext>
            </a:extLst>
          </p:cNvPr>
          <p:cNvCxnSpPr>
            <a:cxnSpLocks/>
          </p:cNvCxnSpPr>
          <p:nvPr/>
        </p:nvCxnSpPr>
        <p:spPr>
          <a:xfrm flipV="1">
            <a:off x="8813816" y="2766219"/>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4AD276-A693-4B14-B758-55F576BE0FE0}"/>
              </a:ext>
            </a:extLst>
          </p:cNvPr>
          <p:cNvSpPr txBox="1"/>
          <p:nvPr/>
        </p:nvSpPr>
        <p:spPr>
          <a:xfrm>
            <a:off x="1450348" y="6451353"/>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Excludes new and existing SmartShip orders. </a:t>
            </a:r>
          </a:p>
        </p:txBody>
      </p:sp>
      <p:grpSp>
        <p:nvGrpSpPr>
          <p:cNvPr id="20" name="Group 19">
            <a:extLst>
              <a:ext uri="{FF2B5EF4-FFF2-40B4-BE49-F238E27FC236}">
                <a16:creationId xmlns:a16="http://schemas.microsoft.com/office/drawing/2014/main" id="{A6A44781-E0BB-4101-9DA8-90A78B2F915A}"/>
              </a:ext>
            </a:extLst>
          </p:cNvPr>
          <p:cNvGrpSpPr/>
          <p:nvPr/>
        </p:nvGrpSpPr>
        <p:grpSpPr>
          <a:xfrm>
            <a:off x="-2" y="-37939"/>
            <a:ext cx="12192001" cy="6863205"/>
            <a:chOff x="-17755" y="0"/>
            <a:chExt cx="12192001" cy="6863205"/>
          </a:xfrm>
        </p:grpSpPr>
        <p:pic>
          <p:nvPicPr>
            <p:cNvPr id="23" name="Picture 22" descr="A picture containing text&#10;&#10;Description automatically generated">
              <a:extLst>
                <a:ext uri="{FF2B5EF4-FFF2-40B4-BE49-F238E27FC236}">
                  <a16:creationId xmlns:a16="http://schemas.microsoft.com/office/drawing/2014/main" id="{E84AB38E-A1DA-4892-810A-7C4960C96408}"/>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BBC2ACC7-FBBC-42EF-A6BC-78B2DECDC9A1}"/>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248194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up&#10;&#10;Description automatically generated">
            <a:extLst>
              <a:ext uri="{FF2B5EF4-FFF2-40B4-BE49-F238E27FC236}">
                <a16:creationId xmlns:a16="http://schemas.microsoft.com/office/drawing/2014/main" id="{0F552FA6-CBA1-4ED7-B711-87E4875D8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78" y="0"/>
            <a:ext cx="12939622" cy="6858000"/>
          </a:xfrm>
          <a:prstGeom prst="rect">
            <a:avLst/>
          </a:prstGeom>
        </p:spPr>
      </p:pic>
      <p:sp>
        <p:nvSpPr>
          <p:cNvPr id="5" name="Title 1">
            <a:extLst>
              <a:ext uri="{FF2B5EF4-FFF2-40B4-BE49-F238E27FC236}">
                <a16:creationId xmlns:a16="http://schemas.microsoft.com/office/drawing/2014/main" id="{C4A915A5-9FBA-A543-94F1-F8F9EAC58262}"/>
              </a:ext>
            </a:extLst>
          </p:cNvPr>
          <p:cNvSpPr txBox="1">
            <a:spLocks/>
          </p:cNvSpPr>
          <p:nvPr/>
        </p:nvSpPr>
        <p:spPr>
          <a:xfrm>
            <a:off x="6692193" y="1762009"/>
            <a:ext cx="5700706" cy="113548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b="1" dirty="0">
                <a:latin typeface="Gotham Black" pitchFamily="2" charset="0"/>
                <a:cs typeface="Gotham Black" pitchFamily="2" charset="0"/>
              </a:rPr>
              <a:t>HOLIDAY CHEER LOGIQ</a:t>
            </a:r>
            <a:r>
              <a:rPr lang="en-US" sz="2400" b="1" dirty="0">
                <a:effectLst/>
                <a:latin typeface="GothamBlack" pitchFamily="50" charset="0"/>
                <a:ea typeface="Times New Roman" panose="02020603050405020304" pitchFamily="18" charset="0"/>
                <a:cs typeface="Segoe UI" panose="020B0502040204020203" pitchFamily="34" charset="0"/>
              </a:rPr>
              <a:t>™</a:t>
            </a:r>
            <a:r>
              <a:rPr lang="en-US" sz="2400" b="1" dirty="0">
                <a:latin typeface="Gotham Black" pitchFamily="2" charset="0"/>
                <a:cs typeface="Gotham Black" pitchFamily="2" charset="0"/>
              </a:rPr>
              <a:t> COLLECTION + FREE INSULATED 16OZ TUMBLER </a:t>
            </a:r>
            <a:r>
              <a:rPr lang="en-US" sz="1300" b="1" dirty="0">
                <a:latin typeface="Gotham Black" pitchFamily="2" charset="0"/>
                <a:cs typeface="Gotham Black" pitchFamily="2" charset="0"/>
              </a:rPr>
              <a:t>($15.99 VALUE)</a:t>
            </a:r>
          </a:p>
        </p:txBody>
      </p:sp>
      <p:sp>
        <p:nvSpPr>
          <p:cNvPr id="8" name="TextBox 7">
            <a:extLst>
              <a:ext uri="{FF2B5EF4-FFF2-40B4-BE49-F238E27FC236}">
                <a16:creationId xmlns:a16="http://schemas.microsoft.com/office/drawing/2014/main" id="{51DFEACF-7451-654B-AC0B-F91E31D0EB49}"/>
              </a:ext>
            </a:extLst>
          </p:cNvPr>
          <p:cNvSpPr txBox="1"/>
          <p:nvPr/>
        </p:nvSpPr>
        <p:spPr>
          <a:xfrm>
            <a:off x="6692193" y="3226832"/>
            <a:ext cx="5334948" cy="2551468"/>
          </a:xfrm>
          <a:prstGeom prst="rect">
            <a:avLst/>
          </a:prstGeom>
          <a:noFill/>
        </p:spPr>
        <p:txBody>
          <a:bodyPr wrap="square" lIns="91440" tIns="45720" rIns="91440" bIns="45720" anchor="t">
            <a:spAutoFit/>
          </a:bodyPr>
          <a:lstStyle/>
          <a:p>
            <a:endParaRPr lang="en-US" sz="2000" b="1" dirty="0">
              <a:latin typeface="Gotham" panose="02000603040000020004" pitchFamily="50" charset="0"/>
              <a:cs typeface="Gotham Bold" pitchFamily="2" charset="0"/>
            </a:endParaRPr>
          </a:p>
          <a:p>
            <a:r>
              <a:rPr lang="en-US" sz="1400" b="1" dirty="0">
                <a:latin typeface="Gotham" panose="02000603040000020004" pitchFamily="50" charset="0"/>
                <a:cs typeface="Gotham Bold" pitchFamily="2" charset="0"/>
              </a:rPr>
              <a:t>Logiq   /  MCTs  /  Trim Vanilla</a:t>
            </a:r>
          </a:p>
          <a:p>
            <a:pPr>
              <a:lnSpc>
                <a:spcPct val="120000"/>
              </a:lnSpc>
              <a:spcBef>
                <a:spcPts val="600"/>
              </a:spcBef>
            </a:pPr>
            <a:endParaRPr lang="en-US" sz="1400" dirty="0">
              <a:latin typeface="Gotham" panose="02000603040000020004" pitchFamily="50" charset="0"/>
              <a:cs typeface="Gotham Book" pitchFamily="2" charset="0"/>
            </a:endParaRPr>
          </a:p>
          <a:p>
            <a:r>
              <a:rPr lang="en-US" sz="1400" dirty="0">
                <a:solidFill>
                  <a:srgbClr val="333333"/>
                </a:solidFill>
                <a:effectLst/>
                <a:latin typeface="Gotham" panose="02000603040000020004" pitchFamily="50" charset="0"/>
                <a:cs typeface="Gotham Book" pitchFamily="2" charset="0"/>
              </a:rPr>
              <a:t>This collection features our revolutionary Modere </a:t>
            </a:r>
            <a:r>
              <a:rPr lang="en-US" sz="1400" dirty="0" err="1">
                <a:solidFill>
                  <a:srgbClr val="333333"/>
                </a:solidFill>
                <a:effectLst/>
                <a:latin typeface="Gotham" panose="02000603040000020004" pitchFamily="50" charset="0"/>
                <a:cs typeface="Gotham Book" pitchFamily="2" charset="0"/>
              </a:rPr>
              <a:t>Logiq</a:t>
            </a:r>
            <a:r>
              <a:rPr lang="en-US" sz="1400" dirty="0">
                <a:solidFill>
                  <a:srgbClr val="333333"/>
                </a:solidFill>
                <a:effectLst/>
                <a:latin typeface="Gotham" panose="02000603040000020004" pitchFamily="50" charset="0"/>
                <a:cs typeface="Gotham Book" pitchFamily="2" charset="0"/>
              </a:rPr>
              <a:t> with </a:t>
            </a:r>
            <a:r>
              <a:rPr lang="en-US" sz="1400" dirty="0" err="1">
                <a:solidFill>
                  <a:srgbClr val="333333"/>
                </a:solidFill>
                <a:effectLst/>
                <a:latin typeface="Gotham" panose="02000603040000020004" pitchFamily="50" charset="0"/>
                <a:cs typeface="Gotham Book" pitchFamily="2" charset="0"/>
              </a:rPr>
              <a:t>TetraBlend</a:t>
            </a:r>
            <a:r>
              <a:rPr lang="en-US" sz="1400" dirty="0">
                <a:solidFill>
                  <a:srgbClr val="333333"/>
                </a:solidFill>
                <a:effectLst/>
                <a:latin typeface="Gotham" panose="02000603040000020004" pitchFamily="50" charset="0"/>
                <a:cs typeface="Gotham Book" pitchFamily="2" charset="0"/>
              </a:rPr>
              <a:t>™ Coffee and keto-friendly Modere </a:t>
            </a:r>
            <a:r>
              <a:rPr lang="en-US" sz="1400" dirty="0" err="1">
                <a:solidFill>
                  <a:srgbClr val="333333"/>
                </a:solidFill>
                <a:effectLst/>
                <a:latin typeface="Gotham" panose="02000603040000020004" pitchFamily="50" charset="0"/>
                <a:cs typeface="Gotham Book" pitchFamily="2" charset="0"/>
              </a:rPr>
              <a:t>Logiq</a:t>
            </a:r>
            <a:r>
              <a:rPr lang="en-US" sz="1400" dirty="0">
                <a:solidFill>
                  <a:srgbClr val="333333"/>
                </a:solidFill>
                <a:effectLst/>
                <a:latin typeface="Gotham" panose="02000603040000020004" pitchFamily="50" charset="0"/>
                <a:cs typeface="Gotham Book" pitchFamily="2" charset="0"/>
              </a:rPr>
              <a:t> </a:t>
            </a:r>
            <a:r>
              <a:rPr lang="en-US" sz="1400" dirty="0" err="1">
                <a:solidFill>
                  <a:srgbClr val="333333"/>
                </a:solidFill>
                <a:effectLst/>
                <a:latin typeface="Gotham" panose="02000603040000020004" pitchFamily="50" charset="0"/>
                <a:cs typeface="Gotham Book" pitchFamily="2" charset="0"/>
              </a:rPr>
              <a:t>Logiq</a:t>
            </a:r>
            <a:r>
              <a:rPr lang="en-US" sz="1400" dirty="0">
                <a:solidFill>
                  <a:srgbClr val="333333"/>
                </a:solidFill>
                <a:effectLst/>
                <a:latin typeface="Gotham" panose="02000603040000020004" pitchFamily="50" charset="0"/>
                <a:cs typeface="Gotham Book" pitchFamily="2" charset="0"/>
              </a:rPr>
              <a:t> MCTs. This product duo enhances cognitive performance and bolsters natural energy production, so you can stop coping, and start conquering.</a:t>
            </a:r>
            <a:endParaRPr lang="en-US" sz="1400" dirty="0">
              <a:latin typeface="Gotham" panose="02000603040000020004" pitchFamily="50" charset="0"/>
              <a:cs typeface="Gotham Book" pitchFamily="2" charset="0"/>
            </a:endParaRPr>
          </a:p>
          <a:p>
            <a:r>
              <a:rPr lang="en-US" dirty="0">
                <a:latin typeface="Gotham" panose="02000603040000020004" pitchFamily="50" charset="0"/>
                <a:cs typeface="Gotham Book" pitchFamily="2" charset="0"/>
              </a:rPr>
              <a:t> </a:t>
            </a:r>
          </a:p>
          <a:p>
            <a:endParaRPr lang="en-US" sz="1600" dirty="0">
              <a:latin typeface="Gotham" panose="02000603040000020004" pitchFamily="50" charset="0"/>
              <a:cs typeface="Gotham Book" pitchFamily="2" charset="0"/>
            </a:endParaRPr>
          </a:p>
        </p:txBody>
      </p:sp>
      <p:sp>
        <p:nvSpPr>
          <p:cNvPr id="11" name="TextBox 10">
            <a:extLst>
              <a:ext uri="{FF2B5EF4-FFF2-40B4-BE49-F238E27FC236}">
                <a16:creationId xmlns:a16="http://schemas.microsoft.com/office/drawing/2014/main" id="{7B6358A0-697C-FB4A-9A08-AD76AFA19E60}"/>
              </a:ext>
            </a:extLst>
          </p:cNvPr>
          <p:cNvSpPr txBox="1"/>
          <p:nvPr/>
        </p:nvSpPr>
        <p:spPr>
          <a:xfrm>
            <a:off x="6692193" y="2990822"/>
            <a:ext cx="6248399" cy="677108"/>
          </a:xfrm>
          <a:prstGeom prst="rect">
            <a:avLst/>
          </a:prstGeom>
          <a:noFill/>
        </p:spPr>
        <p:txBody>
          <a:bodyPr wrap="square">
            <a:spAutoFit/>
          </a:bodyPr>
          <a:lstStyle/>
          <a:p>
            <a:r>
              <a:rPr lang="en-US" sz="2400" dirty="0">
                <a:latin typeface="Gotham Black" pitchFamily="50" charset="0"/>
                <a:cs typeface="Gotham Bold" pitchFamily="2" charset="0"/>
              </a:rPr>
              <a:t>REG: $251.97 NOW: $187.49 </a:t>
            </a:r>
          </a:p>
          <a:p>
            <a:endParaRPr lang="en-US" sz="1400" b="1" dirty="0">
              <a:solidFill>
                <a:srgbClr val="46BCBD"/>
              </a:solidFill>
              <a:latin typeface="Gotham Bold" pitchFamily="2" charset="0"/>
              <a:cs typeface="Gotham Bold" pitchFamily="2" charset="0"/>
            </a:endParaRPr>
          </a:p>
        </p:txBody>
      </p:sp>
      <p:sp>
        <p:nvSpPr>
          <p:cNvPr id="12" name="Oval 11">
            <a:extLst>
              <a:ext uri="{FF2B5EF4-FFF2-40B4-BE49-F238E27FC236}">
                <a16:creationId xmlns:a16="http://schemas.microsoft.com/office/drawing/2014/main" id="{4E45A2C5-FBF4-194B-A8CA-93E8F4026EF9}"/>
              </a:ext>
            </a:extLst>
          </p:cNvPr>
          <p:cNvSpPr/>
          <p:nvPr/>
        </p:nvSpPr>
        <p:spPr>
          <a:xfrm>
            <a:off x="936103" y="1110556"/>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3DDF6B-4523-754A-979D-FFBDE7FE4AF4}"/>
              </a:ext>
            </a:extLst>
          </p:cNvPr>
          <p:cNvSpPr txBox="1"/>
          <p:nvPr/>
        </p:nvSpPr>
        <p:spPr>
          <a:xfrm>
            <a:off x="909781" y="1200668"/>
            <a:ext cx="1411550" cy="1200329"/>
          </a:xfrm>
          <a:prstGeom prst="rect">
            <a:avLst/>
          </a:prstGeom>
          <a:noFill/>
        </p:spPr>
        <p:txBody>
          <a:bodyPr wrap="square" rtlCol="0">
            <a:spAutoFit/>
          </a:bodyPr>
          <a:lstStyle/>
          <a:p>
            <a:pPr algn="ctr"/>
            <a:r>
              <a:rPr lang="en-US" sz="2400" b="1" dirty="0">
                <a:solidFill>
                  <a:schemeClr val="bg1"/>
                </a:solidFill>
                <a:latin typeface="Gotham Bold" pitchFamily="2" charset="0"/>
                <a:cs typeface="Gotham Bold" pitchFamily="2" charset="0"/>
              </a:rPr>
              <a:t>#11 </a:t>
            </a:r>
          </a:p>
          <a:p>
            <a:pPr algn="ctr"/>
            <a:r>
              <a:rPr lang="en-US" sz="2400" b="1" dirty="0">
                <a:solidFill>
                  <a:schemeClr val="bg1"/>
                </a:solidFill>
                <a:latin typeface="Gotham Bold" pitchFamily="2" charset="0"/>
                <a:cs typeface="Gotham Bold" pitchFamily="2" charset="0"/>
              </a:rPr>
              <a:t>SAVE </a:t>
            </a:r>
          </a:p>
          <a:p>
            <a:pPr algn="ctr"/>
            <a:r>
              <a:rPr lang="en-US" sz="2400" b="1" dirty="0">
                <a:solidFill>
                  <a:schemeClr val="bg1"/>
                </a:solidFill>
                <a:latin typeface="Gotham Bold" pitchFamily="2" charset="0"/>
                <a:cs typeface="Gotham Bold" pitchFamily="2" charset="0"/>
              </a:rPr>
              <a:t>$80.47</a:t>
            </a:r>
          </a:p>
        </p:txBody>
      </p:sp>
      <p:cxnSp>
        <p:nvCxnSpPr>
          <p:cNvPr id="19" name="Straight Connector 18">
            <a:extLst>
              <a:ext uri="{FF2B5EF4-FFF2-40B4-BE49-F238E27FC236}">
                <a16:creationId xmlns:a16="http://schemas.microsoft.com/office/drawing/2014/main" id="{61EED197-A123-6541-B0B9-A5D1E4CC476B}"/>
              </a:ext>
            </a:extLst>
          </p:cNvPr>
          <p:cNvCxnSpPr>
            <a:cxnSpLocks/>
          </p:cNvCxnSpPr>
          <p:nvPr/>
        </p:nvCxnSpPr>
        <p:spPr>
          <a:xfrm flipV="1">
            <a:off x="7687542" y="3081626"/>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E5EDD09-C820-4ACC-A4AD-83D1D070C4BC}"/>
              </a:ext>
            </a:extLst>
          </p:cNvPr>
          <p:cNvSpPr txBox="1"/>
          <p:nvPr/>
        </p:nvSpPr>
        <p:spPr>
          <a:xfrm>
            <a:off x="1651247" y="6209482"/>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Excludes new and existing SmartShip orders. </a:t>
            </a:r>
          </a:p>
        </p:txBody>
      </p:sp>
      <p:grpSp>
        <p:nvGrpSpPr>
          <p:cNvPr id="30" name="Group 29">
            <a:extLst>
              <a:ext uri="{FF2B5EF4-FFF2-40B4-BE49-F238E27FC236}">
                <a16:creationId xmlns:a16="http://schemas.microsoft.com/office/drawing/2014/main" id="{BEC57BE2-95A2-40C9-921D-F6DA62EBCE9C}"/>
              </a:ext>
            </a:extLst>
          </p:cNvPr>
          <p:cNvGrpSpPr/>
          <p:nvPr/>
        </p:nvGrpSpPr>
        <p:grpSpPr>
          <a:xfrm>
            <a:off x="-2" y="-37939"/>
            <a:ext cx="12192001" cy="6863205"/>
            <a:chOff x="-17755" y="0"/>
            <a:chExt cx="12192001" cy="6863205"/>
          </a:xfrm>
        </p:grpSpPr>
        <p:pic>
          <p:nvPicPr>
            <p:cNvPr id="31" name="Picture 30" descr="A picture containing text&#10;&#10;Description automatically generated">
              <a:extLst>
                <a:ext uri="{FF2B5EF4-FFF2-40B4-BE49-F238E27FC236}">
                  <a16:creationId xmlns:a16="http://schemas.microsoft.com/office/drawing/2014/main" id="{FF09E65D-D025-408C-964F-E1038E151D63}"/>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BD48D1C9-045D-4BB4-A655-BA5C9D096DED}"/>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422700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up&#10;&#10;Description automatically generated">
            <a:extLst>
              <a:ext uri="{FF2B5EF4-FFF2-40B4-BE49-F238E27FC236}">
                <a16:creationId xmlns:a16="http://schemas.microsoft.com/office/drawing/2014/main" id="{F869044D-81CA-488A-8A7B-4747E5239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52" y="-4202"/>
            <a:ext cx="12947551" cy="6862202"/>
          </a:xfrm>
          <a:prstGeom prst="rect">
            <a:avLst/>
          </a:prstGeom>
        </p:spPr>
      </p:pic>
      <p:sp>
        <p:nvSpPr>
          <p:cNvPr id="5" name="Title 1">
            <a:extLst>
              <a:ext uri="{FF2B5EF4-FFF2-40B4-BE49-F238E27FC236}">
                <a16:creationId xmlns:a16="http://schemas.microsoft.com/office/drawing/2014/main" id="{C4A915A5-9FBA-A543-94F1-F8F9EAC58262}"/>
              </a:ext>
            </a:extLst>
          </p:cNvPr>
          <p:cNvSpPr txBox="1">
            <a:spLocks/>
          </p:cNvSpPr>
          <p:nvPr/>
        </p:nvSpPr>
        <p:spPr>
          <a:xfrm>
            <a:off x="6594091" y="1753131"/>
            <a:ext cx="5700706" cy="113548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b="1" dirty="0">
                <a:latin typeface="Gotham Black" pitchFamily="2" charset="0"/>
                <a:cs typeface="Gotham Black" pitchFamily="2" charset="0"/>
              </a:rPr>
              <a:t>HOLIDAY CHEER LOGIQ</a:t>
            </a:r>
            <a:r>
              <a:rPr lang="en-US" sz="2400" b="1" dirty="0">
                <a:effectLst/>
                <a:latin typeface="GothamBlack" pitchFamily="50" charset="0"/>
                <a:ea typeface="Times New Roman" panose="02020603050405020304" pitchFamily="18" charset="0"/>
                <a:cs typeface="Segoe UI" panose="020B0502040204020203" pitchFamily="34" charset="0"/>
              </a:rPr>
              <a:t>™</a:t>
            </a:r>
            <a:r>
              <a:rPr lang="en-US" sz="2400" b="1" dirty="0">
                <a:latin typeface="Gotham Black" pitchFamily="2" charset="0"/>
                <a:cs typeface="Gotham Black" pitchFamily="2" charset="0"/>
              </a:rPr>
              <a:t> COLLECTION + FREE INSULATED 16OZ TUMBLER </a:t>
            </a:r>
            <a:r>
              <a:rPr lang="en-US" sz="1300" b="1" dirty="0">
                <a:latin typeface="Gotham Black" pitchFamily="2" charset="0"/>
                <a:cs typeface="Gotham Black" pitchFamily="2" charset="0"/>
              </a:rPr>
              <a:t>($15.99 VALUE)</a:t>
            </a:r>
          </a:p>
        </p:txBody>
      </p:sp>
      <p:sp>
        <p:nvSpPr>
          <p:cNvPr id="8" name="TextBox 7">
            <a:extLst>
              <a:ext uri="{FF2B5EF4-FFF2-40B4-BE49-F238E27FC236}">
                <a16:creationId xmlns:a16="http://schemas.microsoft.com/office/drawing/2014/main" id="{51DFEACF-7451-654B-AC0B-F91E31D0EB49}"/>
              </a:ext>
            </a:extLst>
          </p:cNvPr>
          <p:cNvSpPr txBox="1"/>
          <p:nvPr/>
        </p:nvSpPr>
        <p:spPr>
          <a:xfrm>
            <a:off x="6620322" y="3284634"/>
            <a:ext cx="5334948" cy="2551468"/>
          </a:xfrm>
          <a:prstGeom prst="rect">
            <a:avLst/>
          </a:prstGeom>
          <a:noFill/>
        </p:spPr>
        <p:txBody>
          <a:bodyPr wrap="square" lIns="91440" tIns="45720" rIns="91440" bIns="45720" anchor="t">
            <a:spAutoFit/>
          </a:bodyPr>
          <a:lstStyle/>
          <a:p>
            <a:endParaRPr lang="en-US" sz="2000" b="1" dirty="0">
              <a:latin typeface="Gotham" panose="02000603040000020004" pitchFamily="50" charset="0"/>
              <a:cs typeface="Gotham Bold" pitchFamily="2" charset="0"/>
            </a:endParaRPr>
          </a:p>
          <a:p>
            <a:r>
              <a:rPr lang="en-US" sz="1400" b="1" dirty="0">
                <a:latin typeface="Gotham" panose="02000603040000020004" pitchFamily="50" charset="0"/>
                <a:cs typeface="Gotham Bold" pitchFamily="2" charset="0"/>
              </a:rPr>
              <a:t>Logiq   /  MCTs  /  Trim Chocolate</a:t>
            </a:r>
          </a:p>
          <a:p>
            <a:pPr>
              <a:lnSpc>
                <a:spcPct val="120000"/>
              </a:lnSpc>
              <a:spcBef>
                <a:spcPts val="600"/>
              </a:spcBef>
            </a:pPr>
            <a:endParaRPr lang="en-US" sz="1400" dirty="0">
              <a:latin typeface="Gotham" panose="02000603040000020004" pitchFamily="50" charset="0"/>
              <a:cs typeface="Gotham Book" pitchFamily="2" charset="0"/>
            </a:endParaRPr>
          </a:p>
          <a:p>
            <a:r>
              <a:rPr lang="en-US" sz="1400" dirty="0">
                <a:solidFill>
                  <a:srgbClr val="333333"/>
                </a:solidFill>
                <a:effectLst/>
                <a:latin typeface="Gotham" panose="02000603040000020004" pitchFamily="50" charset="0"/>
                <a:cs typeface="Gotham Book" pitchFamily="2" charset="0"/>
              </a:rPr>
              <a:t>This collection features our revolutionary Modere </a:t>
            </a:r>
            <a:r>
              <a:rPr lang="en-US" sz="1400" dirty="0" err="1">
                <a:solidFill>
                  <a:srgbClr val="333333"/>
                </a:solidFill>
                <a:effectLst/>
                <a:latin typeface="Gotham" panose="02000603040000020004" pitchFamily="50" charset="0"/>
                <a:cs typeface="Gotham Book" pitchFamily="2" charset="0"/>
              </a:rPr>
              <a:t>Logiq</a:t>
            </a:r>
            <a:r>
              <a:rPr lang="en-US" sz="1400" dirty="0">
                <a:solidFill>
                  <a:srgbClr val="333333"/>
                </a:solidFill>
                <a:effectLst/>
                <a:latin typeface="Gotham" panose="02000603040000020004" pitchFamily="50" charset="0"/>
                <a:cs typeface="Gotham Book" pitchFamily="2" charset="0"/>
              </a:rPr>
              <a:t> with </a:t>
            </a:r>
            <a:r>
              <a:rPr lang="en-US" sz="1400" dirty="0" err="1">
                <a:solidFill>
                  <a:srgbClr val="333333"/>
                </a:solidFill>
                <a:effectLst/>
                <a:latin typeface="Gotham" panose="02000603040000020004" pitchFamily="50" charset="0"/>
                <a:cs typeface="Gotham Book" pitchFamily="2" charset="0"/>
              </a:rPr>
              <a:t>TetraBlend</a:t>
            </a:r>
            <a:r>
              <a:rPr lang="en-US" sz="1400" dirty="0">
                <a:solidFill>
                  <a:srgbClr val="333333"/>
                </a:solidFill>
                <a:effectLst/>
                <a:latin typeface="Gotham" panose="02000603040000020004" pitchFamily="50" charset="0"/>
                <a:cs typeface="Gotham Book" pitchFamily="2" charset="0"/>
              </a:rPr>
              <a:t>™ Coffee and keto-friendly Modere </a:t>
            </a:r>
            <a:r>
              <a:rPr lang="en-US" sz="1400" dirty="0" err="1">
                <a:solidFill>
                  <a:srgbClr val="333333"/>
                </a:solidFill>
                <a:effectLst/>
                <a:latin typeface="Gotham" panose="02000603040000020004" pitchFamily="50" charset="0"/>
                <a:cs typeface="Gotham Book" pitchFamily="2" charset="0"/>
              </a:rPr>
              <a:t>Logiq</a:t>
            </a:r>
            <a:r>
              <a:rPr lang="en-US" sz="1400" dirty="0">
                <a:solidFill>
                  <a:srgbClr val="333333"/>
                </a:solidFill>
                <a:effectLst/>
                <a:latin typeface="Gotham" panose="02000603040000020004" pitchFamily="50" charset="0"/>
                <a:cs typeface="Gotham Book" pitchFamily="2" charset="0"/>
              </a:rPr>
              <a:t> </a:t>
            </a:r>
            <a:r>
              <a:rPr lang="en-US" sz="1400" dirty="0" err="1">
                <a:solidFill>
                  <a:srgbClr val="333333"/>
                </a:solidFill>
                <a:effectLst/>
                <a:latin typeface="Gotham" panose="02000603040000020004" pitchFamily="50" charset="0"/>
                <a:cs typeface="Gotham Book" pitchFamily="2" charset="0"/>
              </a:rPr>
              <a:t>Logiq</a:t>
            </a:r>
            <a:r>
              <a:rPr lang="en-US" sz="1400" dirty="0">
                <a:solidFill>
                  <a:srgbClr val="333333"/>
                </a:solidFill>
                <a:effectLst/>
                <a:latin typeface="Gotham" panose="02000603040000020004" pitchFamily="50" charset="0"/>
                <a:cs typeface="Gotham Book" pitchFamily="2" charset="0"/>
              </a:rPr>
              <a:t> MCTs. This product duo enhances cognitive performance and bolsters natural energy production, so you can stop coping, and start conquering.</a:t>
            </a:r>
            <a:endParaRPr lang="en-US" sz="1400" dirty="0">
              <a:latin typeface="Gotham" panose="02000603040000020004" pitchFamily="50" charset="0"/>
              <a:cs typeface="Gotham Book" pitchFamily="2" charset="0"/>
            </a:endParaRPr>
          </a:p>
          <a:p>
            <a:r>
              <a:rPr lang="en-US" dirty="0">
                <a:latin typeface="Gotham" panose="02000603040000020004" pitchFamily="50" charset="0"/>
                <a:cs typeface="Gotham Book" pitchFamily="2" charset="0"/>
              </a:rPr>
              <a:t> </a:t>
            </a:r>
          </a:p>
          <a:p>
            <a:endParaRPr lang="en-US" sz="1600" dirty="0">
              <a:latin typeface="Gotham" panose="02000603040000020004" pitchFamily="50" charset="0"/>
              <a:cs typeface="Gotham Book" pitchFamily="2" charset="0"/>
            </a:endParaRPr>
          </a:p>
        </p:txBody>
      </p:sp>
      <p:sp>
        <p:nvSpPr>
          <p:cNvPr id="11" name="TextBox 10">
            <a:extLst>
              <a:ext uri="{FF2B5EF4-FFF2-40B4-BE49-F238E27FC236}">
                <a16:creationId xmlns:a16="http://schemas.microsoft.com/office/drawing/2014/main" id="{7B6358A0-697C-FB4A-9A08-AD76AFA19E60}"/>
              </a:ext>
            </a:extLst>
          </p:cNvPr>
          <p:cNvSpPr txBox="1"/>
          <p:nvPr/>
        </p:nvSpPr>
        <p:spPr>
          <a:xfrm>
            <a:off x="6620322" y="2930689"/>
            <a:ext cx="6248399" cy="677108"/>
          </a:xfrm>
          <a:prstGeom prst="rect">
            <a:avLst/>
          </a:prstGeom>
          <a:noFill/>
        </p:spPr>
        <p:txBody>
          <a:bodyPr wrap="square">
            <a:spAutoFit/>
          </a:bodyPr>
          <a:lstStyle/>
          <a:p>
            <a:r>
              <a:rPr lang="en-US" sz="2400" dirty="0">
                <a:latin typeface="Gotham Black" pitchFamily="50" charset="0"/>
                <a:cs typeface="Gotham Bold" pitchFamily="2" charset="0"/>
              </a:rPr>
              <a:t>REG: $251.97 NOW: $187.49 </a:t>
            </a:r>
          </a:p>
          <a:p>
            <a:endParaRPr lang="en-US" sz="1400" b="1" dirty="0">
              <a:solidFill>
                <a:srgbClr val="46BCBD"/>
              </a:solidFill>
              <a:latin typeface="Gotham Bold" pitchFamily="2" charset="0"/>
              <a:cs typeface="Gotham Bold" pitchFamily="2" charset="0"/>
            </a:endParaRPr>
          </a:p>
        </p:txBody>
      </p:sp>
      <p:sp>
        <p:nvSpPr>
          <p:cNvPr id="12" name="Oval 11">
            <a:extLst>
              <a:ext uri="{FF2B5EF4-FFF2-40B4-BE49-F238E27FC236}">
                <a16:creationId xmlns:a16="http://schemas.microsoft.com/office/drawing/2014/main" id="{4E45A2C5-FBF4-194B-A8CA-93E8F4026EF9}"/>
              </a:ext>
            </a:extLst>
          </p:cNvPr>
          <p:cNvSpPr/>
          <p:nvPr/>
        </p:nvSpPr>
        <p:spPr>
          <a:xfrm>
            <a:off x="936103" y="1110556"/>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3DDF6B-4523-754A-979D-FFBDE7FE4AF4}"/>
              </a:ext>
            </a:extLst>
          </p:cNvPr>
          <p:cNvSpPr txBox="1"/>
          <p:nvPr/>
        </p:nvSpPr>
        <p:spPr>
          <a:xfrm>
            <a:off x="909781" y="1200668"/>
            <a:ext cx="1411550" cy="1200329"/>
          </a:xfrm>
          <a:prstGeom prst="rect">
            <a:avLst/>
          </a:prstGeom>
          <a:noFill/>
        </p:spPr>
        <p:txBody>
          <a:bodyPr wrap="square" rtlCol="0">
            <a:spAutoFit/>
          </a:bodyPr>
          <a:lstStyle/>
          <a:p>
            <a:pPr algn="ctr"/>
            <a:r>
              <a:rPr lang="en-US" sz="2400" b="1" dirty="0">
                <a:solidFill>
                  <a:schemeClr val="bg1"/>
                </a:solidFill>
                <a:latin typeface="Gotham Bold" pitchFamily="2" charset="0"/>
                <a:cs typeface="Gotham Bold" pitchFamily="2" charset="0"/>
              </a:rPr>
              <a:t>#12 </a:t>
            </a:r>
          </a:p>
          <a:p>
            <a:pPr algn="ctr"/>
            <a:r>
              <a:rPr lang="en-US" sz="2400" b="1" dirty="0">
                <a:solidFill>
                  <a:schemeClr val="bg1"/>
                </a:solidFill>
                <a:latin typeface="Gotham Bold" pitchFamily="2" charset="0"/>
                <a:cs typeface="Gotham Bold" pitchFamily="2" charset="0"/>
              </a:rPr>
              <a:t>SAVE </a:t>
            </a:r>
          </a:p>
          <a:p>
            <a:pPr algn="ctr"/>
            <a:r>
              <a:rPr lang="en-US" sz="2400" b="1" dirty="0">
                <a:solidFill>
                  <a:schemeClr val="bg1"/>
                </a:solidFill>
                <a:latin typeface="Gotham Bold" pitchFamily="2" charset="0"/>
                <a:cs typeface="Gotham Bold" pitchFamily="2" charset="0"/>
              </a:rPr>
              <a:t>$80.47</a:t>
            </a:r>
          </a:p>
        </p:txBody>
      </p:sp>
      <p:cxnSp>
        <p:nvCxnSpPr>
          <p:cNvPr id="19" name="Straight Connector 18">
            <a:extLst>
              <a:ext uri="{FF2B5EF4-FFF2-40B4-BE49-F238E27FC236}">
                <a16:creationId xmlns:a16="http://schemas.microsoft.com/office/drawing/2014/main" id="{61EED197-A123-6541-B0B9-A5D1E4CC476B}"/>
              </a:ext>
            </a:extLst>
          </p:cNvPr>
          <p:cNvCxnSpPr>
            <a:cxnSpLocks/>
          </p:cNvCxnSpPr>
          <p:nvPr/>
        </p:nvCxnSpPr>
        <p:spPr>
          <a:xfrm flipV="1">
            <a:off x="7687542" y="3081626"/>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E5EDD09-C820-4ACC-A4AD-83D1D070C4BC}"/>
              </a:ext>
            </a:extLst>
          </p:cNvPr>
          <p:cNvSpPr txBox="1"/>
          <p:nvPr/>
        </p:nvSpPr>
        <p:spPr>
          <a:xfrm>
            <a:off x="1651247" y="6209482"/>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Excludes new and existing SmartShip orders. </a:t>
            </a:r>
          </a:p>
        </p:txBody>
      </p:sp>
      <p:grpSp>
        <p:nvGrpSpPr>
          <p:cNvPr id="22" name="Group 21">
            <a:extLst>
              <a:ext uri="{FF2B5EF4-FFF2-40B4-BE49-F238E27FC236}">
                <a16:creationId xmlns:a16="http://schemas.microsoft.com/office/drawing/2014/main" id="{740CC6AB-86EF-4E40-B4A5-97DBC8466143}"/>
              </a:ext>
            </a:extLst>
          </p:cNvPr>
          <p:cNvGrpSpPr/>
          <p:nvPr/>
        </p:nvGrpSpPr>
        <p:grpSpPr>
          <a:xfrm>
            <a:off x="-2" y="-37939"/>
            <a:ext cx="12192001" cy="6863205"/>
            <a:chOff x="-17755" y="0"/>
            <a:chExt cx="12192001" cy="6863205"/>
          </a:xfrm>
        </p:grpSpPr>
        <p:pic>
          <p:nvPicPr>
            <p:cNvPr id="23" name="Picture 22" descr="A picture containing text&#10;&#10;Description automatically generated">
              <a:extLst>
                <a:ext uri="{FF2B5EF4-FFF2-40B4-BE49-F238E27FC236}">
                  <a16:creationId xmlns:a16="http://schemas.microsoft.com/office/drawing/2014/main" id="{E953D1E0-9688-4D21-A2F7-3637121D85E5}"/>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68C5016-B9A2-4F5A-96FE-0CD032B830C6}"/>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49379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iletry, lotion&#10;&#10;Description automatically generated">
            <a:extLst>
              <a:ext uri="{FF2B5EF4-FFF2-40B4-BE49-F238E27FC236}">
                <a16:creationId xmlns:a16="http://schemas.microsoft.com/office/drawing/2014/main" id="{9407B3C1-C7A6-5A4A-8A64-59033D87EC53}"/>
              </a:ext>
            </a:extLst>
          </p:cNvPr>
          <p:cNvPicPr>
            <a:picLocks noChangeAspect="1"/>
          </p:cNvPicPr>
          <p:nvPr/>
        </p:nvPicPr>
        <p:blipFill rotWithShape="1">
          <a:blip r:embed="rId2">
            <a:extLst>
              <a:ext uri="{28A0092B-C50C-407E-A947-70E740481C1C}">
                <a14:useLocalDpi xmlns:a14="http://schemas.microsoft.com/office/drawing/2010/main" val="0"/>
              </a:ext>
            </a:extLst>
          </a:blip>
          <a:srcRect l="4851" r="1190"/>
          <a:stretch/>
        </p:blipFill>
        <p:spPr>
          <a:xfrm>
            <a:off x="0" y="-9580"/>
            <a:ext cx="12192000" cy="6877159"/>
          </a:xfrm>
          <a:prstGeom prst="rect">
            <a:avLst/>
          </a:prstGeom>
        </p:spPr>
      </p:pic>
      <p:sp>
        <p:nvSpPr>
          <p:cNvPr id="8" name="TextBox 7">
            <a:extLst>
              <a:ext uri="{FF2B5EF4-FFF2-40B4-BE49-F238E27FC236}">
                <a16:creationId xmlns:a16="http://schemas.microsoft.com/office/drawing/2014/main" id="{51DFEACF-7451-654B-AC0B-F91E31D0EB49}"/>
              </a:ext>
            </a:extLst>
          </p:cNvPr>
          <p:cNvSpPr txBox="1"/>
          <p:nvPr/>
        </p:nvSpPr>
        <p:spPr>
          <a:xfrm>
            <a:off x="6401905" y="2979778"/>
            <a:ext cx="6272590" cy="1138773"/>
          </a:xfrm>
          <a:prstGeom prst="rect">
            <a:avLst/>
          </a:prstGeom>
          <a:noFill/>
        </p:spPr>
        <p:txBody>
          <a:bodyPr wrap="square">
            <a:spAutoFit/>
          </a:bodyPr>
          <a:lstStyle/>
          <a:p>
            <a:r>
              <a:rPr lang="en-US" sz="2400" dirty="0">
                <a:latin typeface="Gotham Black" pitchFamily="50" charset="0"/>
              </a:rPr>
              <a:t>REG: $71.94 </a:t>
            </a:r>
          </a:p>
          <a:p>
            <a:r>
              <a:rPr lang="en-US" sz="2400" dirty="0">
                <a:latin typeface="Gotham Black" pitchFamily="50" charset="0"/>
              </a:rPr>
              <a:t>NOW: $64.49 </a:t>
            </a:r>
            <a:endParaRPr lang="en-US" sz="2400" b="1" dirty="0">
              <a:latin typeface="Gotham Black" pitchFamily="50" charset="0"/>
              <a:cs typeface="Gotham Bold" pitchFamily="2" charset="0"/>
            </a:endParaRPr>
          </a:p>
          <a:p>
            <a:r>
              <a:rPr lang="en-US" sz="2000" b="1" dirty="0">
                <a:latin typeface="Gotham Bold" pitchFamily="2" charset="0"/>
                <a:cs typeface="Gotham Bold" pitchFamily="2" charset="0"/>
              </a:rPr>
              <a:t> </a:t>
            </a:r>
          </a:p>
        </p:txBody>
      </p:sp>
      <p:sp>
        <p:nvSpPr>
          <p:cNvPr id="5" name="Title 1">
            <a:extLst>
              <a:ext uri="{FF2B5EF4-FFF2-40B4-BE49-F238E27FC236}">
                <a16:creationId xmlns:a16="http://schemas.microsoft.com/office/drawing/2014/main" id="{C4A915A5-9FBA-A543-94F1-F8F9EAC58262}"/>
              </a:ext>
            </a:extLst>
          </p:cNvPr>
          <p:cNvSpPr txBox="1">
            <a:spLocks/>
          </p:cNvSpPr>
          <p:nvPr/>
        </p:nvSpPr>
        <p:spPr>
          <a:xfrm>
            <a:off x="6401905" y="1573486"/>
            <a:ext cx="5234369" cy="1346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200" b="1" dirty="0">
                <a:latin typeface="Gotham Black" pitchFamily="2" charset="0"/>
                <a:cs typeface="Gotham Black" pitchFamily="2" charset="0"/>
              </a:rPr>
              <a:t>HOLIDAY HOME COLLECTION + FREE MODERE LIVE CLEAN KITCHEN TOWEL</a:t>
            </a:r>
            <a:r>
              <a:rPr lang="en-US" sz="1200" b="1" dirty="0">
                <a:latin typeface="Gotham Black" pitchFamily="2" charset="0"/>
                <a:cs typeface="Gotham Black" pitchFamily="2" charset="0"/>
              </a:rPr>
              <a:t> </a:t>
            </a:r>
            <a:br>
              <a:rPr lang="en-US" sz="1200" b="1" dirty="0">
                <a:latin typeface="Gotham Black" pitchFamily="2" charset="0"/>
                <a:cs typeface="Gotham Black" pitchFamily="2" charset="0"/>
              </a:rPr>
            </a:br>
            <a:r>
              <a:rPr lang="en-US" sz="1200" b="1" dirty="0">
                <a:latin typeface="Gotham Black" pitchFamily="2" charset="0"/>
                <a:cs typeface="Gotham Black" pitchFamily="2" charset="0"/>
              </a:rPr>
              <a:t>($12.99 VALUE)</a:t>
            </a:r>
          </a:p>
        </p:txBody>
      </p:sp>
      <p:sp>
        <p:nvSpPr>
          <p:cNvPr id="16" name="TextBox 15">
            <a:extLst>
              <a:ext uri="{FF2B5EF4-FFF2-40B4-BE49-F238E27FC236}">
                <a16:creationId xmlns:a16="http://schemas.microsoft.com/office/drawing/2014/main" id="{C703BA7E-222C-AD4C-85A0-A68D0A663CA5}"/>
              </a:ext>
            </a:extLst>
          </p:cNvPr>
          <p:cNvSpPr txBox="1"/>
          <p:nvPr/>
        </p:nvSpPr>
        <p:spPr>
          <a:xfrm>
            <a:off x="6401905" y="3840441"/>
            <a:ext cx="2530325" cy="1104918"/>
          </a:xfrm>
          <a:prstGeom prst="rect">
            <a:avLst/>
          </a:prstGeom>
          <a:noFill/>
        </p:spPr>
        <p:txBody>
          <a:bodyPr wrap="square" lIns="91440" tIns="45720" rIns="91440" bIns="45720" anchor="t">
            <a:spAutoFit/>
          </a:bodyPr>
          <a:lstStyle/>
          <a:p>
            <a:pPr>
              <a:lnSpc>
                <a:spcPct val="120000"/>
              </a:lnSpc>
            </a:pPr>
            <a:r>
              <a:rPr lang="en-US" sz="1400" b="1" dirty="0">
                <a:latin typeface="Gotham Bold" pitchFamily="2" charset="0"/>
                <a:cs typeface="Gotham Bold" pitchFamily="2" charset="0"/>
              </a:rPr>
              <a:t>Dish Soap</a:t>
            </a:r>
          </a:p>
          <a:p>
            <a:pPr>
              <a:lnSpc>
                <a:spcPct val="120000"/>
              </a:lnSpc>
            </a:pPr>
            <a:r>
              <a:rPr lang="en-US" sz="1400" b="1" dirty="0">
                <a:latin typeface="Gotham Bold"/>
                <a:cs typeface="Gotham Bold" pitchFamily="2" charset="0"/>
              </a:rPr>
              <a:t>Multi-Surface Cleaner</a:t>
            </a:r>
          </a:p>
          <a:p>
            <a:pPr>
              <a:lnSpc>
                <a:spcPct val="120000"/>
              </a:lnSpc>
            </a:pPr>
            <a:r>
              <a:rPr lang="en-US" sz="1400" b="1" dirty="0">
                <a:latin typeface="Gotham Bold" pitchFamily="2" charset="0"/>
                <a:cs typeface="Gotham Bold" pitchFamily="2" charset="0"/>
              </a:rPr>
              <a:t>Fresh Space</a:t>
            </a:r>
          </a:p>
          <a:p>
            <a:pPr>
              <a:lnSpc>
                <a:spcPct val="120000"/>
              </a:lnSpc>
            </a:pPr>
            <a:endParaRPr lang="en-US" sz="1400" dirty="0">
              <a:latin typeface="Gotham Book" pitchFamily="2" charset="0"/>
              <a:cs typeface="Gotham Book" pitchFamily="2" charset="0"/>
            </a:endParaRPr>
          </a:p>
        </p:txBody>
      </p:sp>
      <p:sp>
        <p:nvSpPr>
          <p:cNvPr id="10" name="TextBox 9">
            <a:extLst>
              <a:ext uri="{FF2B5EF4-FFF2-40B4-BE49-F238E27FC236}">
                <a16:creationId xmlns:a16="http://schemas.microsoft.com/office/drawing/2014/main" id="{4BCBF6D8-9A60-7C43-81E8-0015D2234639}"/>
              </a:ext>
            </a:extLst>
          </p:cNvPr>
          <p:cNvSpPr txBox="1"/>
          <p:nvPr/>
        </p:nvSpPr>
        <p:spPr>
          <a:xfrm>
            <a:off x="8700926" y="3853442"/>
            <a:ext cx="3508828" cy="846386"/>
          </a:xfrm>
          <a:prstGeom prst="rect">
            <a:avLst/>
          </a:prstGeom>
          <a:noFill/>
        </p:spPr>
        <p:txBody>
          <a:bodyPr wrap="square">
            <a:spAutoFit/>
          </a:bodyPr>
          <a:lstStyle/>
          <a:p>
            <a:pPr>
              <a:lnSpc>
                <a:spcPct val="120000"/>
              </a:lnSpc>
            </a:pPr>
            <a:r>
              <a:rPr lang="en-US" sz="1400" b="1" dirty="0">
                <a:latin typeface="Gotham Bold" pitchFamily="2" charset="0"/>
                <a:cs typeface="Gotham Bold" pitchFamily="2" charset="0"/>
              </a:rPr>
              <a:t>Liquid Laundry Detergent</a:t>
            </a:r>
          </a:p>
          <a:p>
            <a:pPr>
              <a:lnSpc>
                <a:spcPct val="120000"/>
              </a:lnSpc>
            </a:pPr>
            <a:r>
              <a:rPr lang="en-US" sz="1400" b="1" dirty="0">
                <a:latin typeface="Gotham Bold" pitchFamily="2" charset="0"/>
                <a:cs typeface="Gotham Bold" pitchFamily="2" charset="0"/>
              </a:rPr>
              <a:t>Hand Wash</a:t>
            </a:r>
          </a:p>
          <a:p>
            <a:pPr>
              <a:lnSpc>
                <a:spcPct val="120000"/>
              </a:lnSpc>
            </a:pPr>
            <a:r>
              <a:rPr lang="en-US" sz="1400" b="1" dirty="0">
                <a:latin typeface="Gotham Bold" pitchFamily="2" charset="0"/>
                <a:cs typeface="Gotham Bold" pitchFamily="2" charset="0"/>
              </a:rPr>
              <a:t>Fabric softener</a:t>
            </a:r>
          </a:p>
        </p:txBody>
      </p:sp>
      <p:sp>
        <p:nvSpPr>
          <p:cNvPr id="11" name="TextBox 10">
            <a:extLst>
              <a:ext uri="{FF2B5EF4-FFF2-40B4-BE49-F238E27FC236}">
                <a16:creationId xmlns:a16="http://schemas.microsoft.com/office/drawing/2014/main" id="{4502D403-8DF3-C741-9092-19F62B685D25}"/>
              </a:ext>
            </a:extLst>
          </p:cNvPr>
          <p:cNvSpPr txBox="1"/>
          <p:nvPr/>
        </p:nvSpPr>
        <p:spPr>
          <a:xfrm>
            <a:off x="6342289" y="5015124"/>
            <a:ext cx="5382056" cy="1052596"/>
          </a:xfrm>
          <a:prstGeom prst="rect">
            <a:avLst/>
          </a:prstGeom>
          <a:noFill/>
        </p:spPr>
        <p:txBody>
          <a:bodyPr wrap="square">
            <a:spAutoFit/>
          </a:bodyPr>
          <a:lstStyle/>
          <a:p>
            <a:pPr>
              <a:lnSpc>
                <a:spcPct val="120000"/>
              </a:lnSpc>
            </a:pPr>
            <a:r>
              <a:rPr lang="en-US" sz="1400" dirty="0">
                <a:latin typeface="Gotham" panose="02000603040000020004" pitchFamily="50" charset="0"/>
                <a:cs typeface="Gotham Book" pitchFamily="2" charset="0"/>
              </a:rPr>
              <a:t>From the kitchen to the laundry to the bathroom, transform your entire home into a live-clean haven with this special holiday collection.</a:t>
            </a:r>
          </a:p>
          <a:p>
            <a:endParaRPr lang="en-US" sz="1200" dirty="0">
              <a:latin typeface="Gotham" panose="02000603040000020004" pitchFamily="50" charset="0"/>
              <a:cs typeface="Gotham Book" pitchFamily="2" charset="0"/>
            </a:endParaRPr>
          </a:p>
        </p:txBody>
      </p:sp>
      <p:sp>
        <p:nvSpPr>
          <p:cNvPr id="17" name="Oval 16">
            <a:extLst>
              <a:ext uri="{FF2B5EF4-FFF2-40B4-BE49-F238E27FC236}">
                <a16:creationId xmlns:a16="http://schemas.microsoft.com/office/drawing/2014/main" id="{06153890-9D7B-F64E-AB89-FEF3DEC5B242}"/>
              </a:ext>
            </a:extLst>
          </p:cNvPr>
          <p:cNvSpPr/>
          <p:nvPr/>
        </p:nvSpPr>
        <p:spPr>
          <a:xfrm>
            <a:off x="1379584" y="888511"/>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CD3AB00-9C93-2046-803E-B5AED91BFD3D}"/>
              </a:ext>
            </a:extLst>
          </p:cNvPr>
          <p:cNvSpPr txBox="1"/>
          <p:nvPr/>
        </p:nvSpPr>
        <p:spPr>
          <a:xfrm>
            <a:off x="1346938" y="888511"/>
            <a:ext cx="1411550" cy="1200329"/>
          </a:xfrm>
          <a:prstGeom prst="rect">
            <a:avLst/>
          </a:prstGeom>
          <a:noFill/>
        </p:spPr>
        <p:txBody>
          <a:bodyPr wrap="square" rtlCol="0">
            <a:spAutoFit/>
          </a:bodyPr>
          <a:lstStyle/>
          <a:p>
            <a:pPr algn="ctr"/>
            <a:r>
              <a:rPr lang="en-US" sz="2400" b="1" dirty="0">
                <a:solidFill>
                  <a:schemeClr val="bg1"/>
                </a:solidFill>
                <a:latin typeface="Gotham Bold" pitchFamily="2" charset="0"/>
                <a:cs typeface="Gotham Bold" pitchFamily="2" charset="0"/>
              </a:rPr>
              <a:t>#13 </a:t>
            </a:r>
          </a:p>
          <a:p>
            <a:pPr algn="ctr"/>
            <a:r>
              <a:rPr lang="en-US" sz="2400" b="1" dirty="0">
                <a:solidFill>
                  <a:schemeClr val="bg1"/>
                </a:solidFill>
                <a:latin typeface="Gotham Bold" pitchFamily="2" charset="0"/>
                <a:cs typeface="Gotham Bold" pitchFamily="2" charset="0"/>
              </a:rPr>
              <a:t>SAVE </a:t>
            </a:r>
          </a:p>
          <a:p>
            <a:pPr algn="ctr"/>
            <a:r>
              <a:rPr lang="en-US" sz="2400" b="1" dirty="0">
                <a:solidFill>
                  <a:schemeClr val="bg1"/>
                </a:solidFill>
                <a:latin typeface="Gotham Bold" pitchFamily="2" charset="0"/>
                <a:cs typeface="Gotham Bold" pitchFamily="2" charset="0"/>
              </a:rPr>
              <a:t>$20.44</a:t>
            </a:r>
          </a:p>
        </p:txBody>
      </p:sp>
      <p:cxnSp>
        <p:nvCxnSpPr>
          <p:cNvPr id="19" name="Straight Connector 18">
            <a:extLst>
              <a:ext uri="{FF2B5EF4-FFF2-40B4-BE49-F238E27FC236}">
                <a16:creationId xmlns:a16="http://schemas.microsoft.com/office/drawing/2014/main" id="{D9849845-AB3B-154F-91F2-BADC64433594}"/>
              </a:ext>
            </a:extLst>
          </p:cNvPr>
          <p:cNvCxnSpPr>
            <a:cxnSpLocks/>
          </p:cNvCxnSpPr>
          <p:nvPr/>
        </p:nvCxnSpPr>
        <p:spPr>
          <a:xfrm flipV="1">
            <a:off x="7529131" y="3028269"/>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1B80A3A-FC19-4926-A6DA-68319DD50D47}"/>
              </a:ext>
            </a:extLst>
          </p:cNvPr>
          <p:cNvSpPr txBox="1"/>
          <p:nvPr/>
        </p:nvSpPr>
        <p:spPr>
          <a:xfrm>
            <a:off x="1450348" y="6451353"/>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Excludes new and existing SmartShip orders. </a:t>
            </a:r>
          </a:p>
        </p:txBody>
      </p:sp>
      <p:grpSp>
        <p:nvGrpSpPr>
          <p:cNvPr id="29" name="Group 28">
            <a:extLst>
              <a:ext uri="{FF2B5EF4-FFF2-40B4-BE49-F238E27FC236}">
                <a16:creationId xmlns:a16="http://schemas.microsoft.com/office/drawing/2014/main" id="{65BB6610-1C8D-4123-9C31-7ECA621EF9A9}"/>
              </a:ext>
            </a:extLst>
          </p:cNvPr>
          <p:cNvGrpSpPr/>
          <p:nvPr/>
        </p:nvGrpSpPr>
        <p:grpSpPr>
          <a:xfrm>
            <a:off x="-2" y="-37939"/>
            <a:ext cx="12192001" cy="6863205"/>
            <a:chOff x="-17755" y="0"/>
            <a:chExt cx="12192001" cy="6863205"/>
          </a:xfrm>
        </p:grpSpPr>
        <p:pic>
          <p:nvPicPr>
            <p:cNvPr id="30" name="Picture 29" descr="A picture containing text&#10;&#10;Description automatically generated">
              <a:extLst>
                <a:ext uri="{FF2B5EF4-FFF2-40B4-BE49-F238E27FC236}">
                  <a16:creationId xmlns:a16="http://schemas.microsoft.com/office/drawing/2014/main" id="{BE6FAEEF-A144-4EBF-A6AE-BA19F6FEF334}"/>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31" name="Picture 30" descr="A picture containing text&#10;&#10;Description automatically generated">
              <a:extLst>
                <a:ext uri="{FF2B5EF4-FFF2-40B4-BE49-F238E27FC236}">
                  <a16:creationId xmlns:a16="http://schemas.microsoft.com/office/drawing/2014/main" id="{2E68009B-CE27-476D-B1CC-5B72C1C66CF0}"/>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4063932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ottle, indoor, kitchen appliance&#10;&#10;Description automatically generated">
            <a:extLst>
              <a:ext uri="{FF2B5EF4-FFF2-40B4-BE49-F238E27FC236}">
                <a16:creationId xmlns:a16="http://schemas.microsoft.com/office/drawing/2014/main" id="{E0A9FE03-CA77-49EF-8816-0854EB399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13" y="-71021"/>
            <a:ext cx="13073624" cy="6929021"/>
          </a:xfrm>
          <a:prstGeom prst="rect">
            <a:avLst/>
          </a:prstGeom>
        </p:spPr>
      </p:pic>
      <p:sp>
        <p:nvSpPr>
          <p:cNvPr id="5" name="Title 1">
            <a:extLst>
              <a:ext uri="{FF2B5EF4-FFF2-40B4-BE49-F238E27FC236}">
                <a16:creationId xmlns:a16="http://schemas.microsoft.com/office/drawing/2014/main" id="{C4A915A5-9FBA-A543-94F1-F8F9EAC58262}"/>
              </a:ext>
            </a:extLst>
          </p:cNvPr>
          <p:cNvSpPr txBox="1">
            <a:spLocks/>
          </p:cNvSpPr>
          <p:nvPr/>
        </p:nvSpPr>
        <p:spPr>
          <a:xfrm>
            <a:off x="5992427" y="2137374"/>
            <a:ext cx="5484599" cy="630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2200" b="1" dirty="0">
                <a:latin typeface="Gotham Black"/>
                <a:cs typeface="Gotham Black" pitchFamily="2" charset="0"/>
              </a:rPr>
              <a:t>HOLIDAY PET BUNDLE + </a:t>
            </a:r>
            <a:endParaRPr lang="en-US" dirty="0">
              <a:latin typeface="Gotham Black"/>
            </a:endParaRPr>
          </a:p>
          <a:p>
            <a:pPr>
              <a:lnSpc>
                <a:spcPct val="110000"/>
              </a:lnSpc>
            </a:pPr>
            <a:r>
              <a:rPr lang="en-US" sz="2200" b="1" dirty="0">
                <a:latin typeface="Gotham Black"/>
                <a:cs typeface="Gotham Black" pitchFamily="2" charset="0"/>
              </a:rPr>
              <a:t>FREE “I DRINK COLLAGEN TOO” </a:t>
            </a:r>
          </a:p>
          <a:p>
            <a:pPr>
              <a:lnSpc>
                <a:spcPct val="110000"/>
              </a:lnSpc>
            </a:pPr>
            <a:r>
              <a:rPr lang="en-US" sz="2200" b="1" dirty="0">
                <a:latin typeface="Gotham Black"/>
                <a:cs typeface="Gotham Black" pitchFamily="2" charset="0"/>
              </a:rPr>
              <a:t>PET TAG </a:t>
            </a:r>
            <a:r>
              <a:rPr lang="en-US" sz="1200" b="1" dirty="0">
                <a:latin typeface="Gotham Black"/>
                <a:cs typeface="Gotham Black" pitchFamily="2" charset="0"/>
              </a:rPr>
              <a:t>($8.99 VALUE)</a:t>
            </a:r>
            <a:endParaRPr lang="en-US" sz="1200" dirty="0">
              <a:latin typeface="Gotham Black"/>
            </a:endParaRPr>
          </a:p>
        </p:txBody>
      </p:sp>
      <p:sp>
        <p:nvSpPr>
          <p:cNvPr id="8" name="TextBox 7">
            <a:extLst>
              <a:ext uri="{FF2B5EF4-FFF2-40B4-BE49-F238E27FC236}">
                <a16:creationId xmlns:a16="http://schemas.microsoft.com/office/drawing/2014/main" id="{51DFEACF-7451-654B-AC0B-F91E31D0EB49}"/>
              </a:ext>
            </a:extLst>
          </p:cNvPr>
          <p:cNvSpPr txBox="1"/>
          <p:nvPr/>
        </p:nvSpPr>
        <p:spPr>
          <a:xfrm>
            <a:off x="6899796" y="3235674"/>
            <a:ext cx="5146387" cy="2068259"/>
          </a:xfrm>
          <a:prstGeom prst="rect">
            <a:avLst/>
          </a:prstGeom>
          <a:noFill/>
        </p:spPr>
        <p:txBody>
          <a:bodyPr wrap="square" lIns="91440" tIns="45720" rIns="91440" bIns="45720" anchor="t">
            <a:spAutoFit/>
          </a:bodyPr>
          <a:lstStyle/>
          <a:p>
            <a:r>
              <a:rPr lang="en-US" sz="2400" dirty="0">
                <a:latin typeface="Gotham Black" pitchFamily="50" charset="0"/>
              </a:rPr>
              <a:t>REG: $179.97 </a:t>
            </a:r>
          </a:p>
          <a:p>
            <a:r>
              <a:rPr lang="en-US" sz="2400" dirty="0">
                <a:latin typeface="Gotham Black" pitchFamily="50" charset="0"/>
              </a:rPr>
              <a:t>NOW: $119.98 </a:t>
            </a:r>
          </a:p>
          <a:p>
            <a:endParaRPr lang="en-US" sz="1400" b="1" dirty="0">
              <a:latin typeface="Gotham" panose="02000603040000020004" pitchFamily="50" charset="0"/>
              <a:cs typeface="Gotham Bold" pitchFamily="2" charset="0"/>
            </a:endParaRPr>
          </a:p>
          <a:p>
            <a:pPr marL="171450" indent="-171450" algn="l" fontAlgn="base">
              <a:lnSpc>
                <a:spcPct val="120000"/>
              </a:lnSpc>
              <a:buFont typeface="Arial" panose="020B0604020202020204" pitchFamily="34" charset="0"/>
              <a:buChar char="•"/>
            </a:pPr>
            <a:r>
              <a:rPr lang="en-US" sz="1400" dirty="0">
                <a:solidFill>
                  <a:srgbClr val="414141"/>
                </a:solidFill>
                <a:effectLst/>
                <a:latin typeface="Gotham" panose="02000603040000020004" pitchFamily="50" charset="0"/>
                <a:cs typeface="Gotham Book" pitchFamily="2" charset="0"/>
              </a:rPr>
              <a:t>Supports the function of the joints and hips</a:t>
            </a:r>
          </a:p>
          <a:p>
            <a:pPr marL="171450" indent="-171450" algn="l" fontAlgn="base">
              <a:lnSpc>
                <a:spcPct val="120000"/>
              </a:lnSpc>
              <a:buFont typeface="Arial" panose="020B0604020202020204" pitchFamily="34" charset="0"/>
              <a:buChar char="•"/>
            </a:pPr>
            <a:r>
              <a:rPr lang="en-US" sz="1400" dirty="0">
                <a:solidFill>
                  <a:srgbClr val="414141"/>
                </a:solidFill>
                <a:effectLst/>
                <a:latin typeface="Gotham" panose="02000603040000020004" pitchFamily="50" charset="0"/>
                <a:cs typeface="Gotham Book" pitchFamily="2" charset="0"/>
              </a:rPr>
              <a:t>Helps maintain a healthy, shiny coat</a:t>
            </a:r>
          </a:p>
          <a:p>
            <a:pPr marL="171450" indent="-171450" algn="l" fontAlgn="base">
              <a:lnSpc>
                <a:spcPct val="120000"/>
              </a:lnSpc>
              <a:buFont typeface="Arial" panose="020B0604020202020204" pitchFamily="34" charset="0"/>
              <a:buChar char="•"/>
            </a:pPr>
            <a:r>
              <a:rPr lang="en-US" sz="1400" dirty="0">
                <a:solidFill>
                  <a:srgbClr val="414141"/>
                </a:solidFill>
                <a:effectLst/>
                <a:latin typeface="Gotham" panose="02000603040000020004" pitchFamily="50" charset="0"/>
                <a:cs typeface="Gotham Book" pitchFamily="2" charset="0"/>
              </a:rPr>
              <a:t>Great-tasting natural flavor</a:t>
            </a:r>
            <a:endParaRPr lang="en-US" sz="1200" dirty="0">
              <a:latin typeface="Gotham" panose="02000603040000020004" pitchFamily="50" charset="0"/>
              <a:cs typeface="Gotham Book" pitchFamily="2" charset="0"/>
            </a:endParaRPr>
          </a:p>
          <a:p>
            <a:endParaRPr lang="en-US" sz="1600" dirty="0">
              <a:latin typeface="Gotham" panose="02000603040000020004" pitchFamily="50" charset="0"/>
              <a:cs typeface="Gotham Book" pitchFamily="2" charset="0"/>
            </a:endParaRPr>
          </a:p>
        </p:txBody>
      </p:sp>
      <p:sp>
        <p:nvSpPr>
          <p:cNvPr id="14" name="Oval 13">
            <a:extLst>
              <a:ext uri="{FF2B5EF4-FFF2-40B4-BE49-F238E27FC236}">
                <a16:creationId xmlns:a16="http://schemas.microsoft.com/office/drawing/2014/main" id="{1D202291-F804-224F-A507-64423A44046F}"/>
              </a:ext>
            </a:extLst>
          </p:cNvPr>
          <p:cNvSpPr/>
          <p:nvPr/>
        </p:nvSpPr>
        <p:spPr>
          <a:xfrm>
            <a:off x="2135194" y="470604"/>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CA2AE93-23ED-9E40-BD67-A7AC2B45423A}"/>
              </a:ext>
            </a:extLst>
          </p:cNvPr>
          <p:cNvSpPr txBox="1"/>
          <p:nvPr/>
        </p:nvSpPr>
        <p:spPr>
          <a:xfrm>
            <a:off x="2102548" y="604828"/>
            <a:ext cx="1411550" cy="954107"/>
          </a:xfrm>
          <a:prstGeom prst="rect">
            <a:avLst/>
          </a:prstGeom>
          <a:noFill/>
        </p:spPr>
        <p:txBody>
          <a:bodyPr wrap="square" rtlCol="0">
            <a:spAutoFit/>
          </a:bodyPr>
          <a:lstStyle/>
          <a:p>
            <a:pPr algn="ctr"/>
            <a:r>
              <a:rPr lang="en-US" sz="2400" b="1" dirty="0">
                <a:solidFill>
                  <a:schemeClr val="bg1"/>
                </a:solidFill>
                <a:latin typeface="Gotham Bold" pitchFamily="2" charset="0"/>
                <a:cs typeface="Gotham Bold" pitchFamily="2" charset="0"/>
              </a:rPr>
              <a:t>#14 </a:t>
            </a:r>
          </a:p>
          <a:p>
            <a:pPr algn="ctr"/>
            <a:r>
              <a:rPr lang="en-US" sz="1600" b="1" dirty="0">
                <a:solidFill>
                  <a:schemeClr val="bg1"/>
                </a:solidFill>
                <a:latin typeface="Gotham Bold" pitchFamily="2" charset="0"/>
                <a:cs typeface="Gotham Bold" pitchFamily="2" charset="0"/>
              </a:rPr>
              <a:t>BUY 2 </a:t>
            </a:r>
            <a:br>
              <a:rPr lang="en-US" sz="1600" b="1" dirty="0">
                <a:solidFill>
                  <a:schemeClr val="bg1"/>
                </a:solidFill>
                <a:latin typeface="Gotham Bold" pitchFamily="2" charset="0"/>
                <a:cs typeface="Gotham Bold" pitchFamily="2" charset="0"/>
              </a:rPr>
            </a:br>
            <a:r>
              <a:rPr lang="en-US" sz="1600" b="1" dirty="0">
                <a:solidFill>
                  <a:schemeClr val="bg1"/>
                </a:solidFill>
                <a:latin typeface="Gotham Bold" pitchFamily="2" charset="0"/>
                <a:cs typeface="Gotham Bold" pitchFamily="2" charset="0"/>
              </a:rPr>
              <a:t>GET 1 FREE</a:t>
            </a:r>
          </a:p>
        </p:txBody>
      </p:sp>
      <p:cxnSp>
        <p:nvCxnSpPr>
          <p:cNvPr id="16" name="Straight Connector 15">
            <a:extLst>
              <a:ext uri="{FF2B5EF4-FFF2-40B4-BE49-F238E27FC236}">
                <a16:creationId xmlns:a16="http://schemas.microsoft.com/office/drawing/2014/main" id="{53C401EB-416A-9F43-B011-EB61E4C95013}"/>
              </a:ext>
            </a:extLst>
          </p:cNvPr>
          <p:cNvCxnSpPr>
            <a:cxnSpLocks/>
          </p:cNvCxnSpPr>
          <p:nvPr/>
        </p:nvCxnSpPr>
        <p:spPr>
          <a:xfrm flipV="1">
            <a:off x="7911722" y="3235674"/>
            <a:ext cx="458872" cy="40068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421B912-5382-454F-9444-9CE322B31839}"/>
              </a:ext>
            </a:extLst>
          </p:cNvPr>
          <p:cNvSpPr txBox="1"/>
          <p:nvPr/>
        </p:nvSpPr>
        <p:spPr>
          <a:xfrm>
            <a:off x="1450348" y="6451353"/>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Excludes new and existing SmartShip orders. </a:t>
            </a:r>
          </a:p>
        </p:txBody>
      </p:sp>
      <p:pic>
        <p:nvPicPr>
          <p:cNvPr id="24" name="Picture 23" descr="A picture containing text&#10;&#10;Description automatically generated">
            <a:extLst>
              <a:ext uri="{FF2B5EF4-FFF2-40B4-BE49-F238E27FC236}">
                <a16:creationId xmlns:a16="http://schemas.microsoft.com/office/drawing/2014/main" id="{81410EE6-83B2-40CD-A21B-A19E9CACFB89}"/>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6011" y="2883439"/>
            <a:ext cx="1500327" cy="3941827"/>
          </a:xfrm>
          <a:prstGeom prst="rect">
            <a:avLst/>
          </a:prstGeom>
        </p:spPr>
      </p:pic>
      <p:grpSp>
        <p:nvGrpSpPr>
          <p:cNvPr id="25" name="Group 24">
            <a:extLst>
              <a:ext uri="{FF2B5EF4-FFF2-40B4-BE49-F238E27FC236}">
                <a16:creationId xmlns:a16="http://schemas.microsoft.com/office/drawing/2014/main" id="{971185E6-C2EE-4DE0-8E85-BD96C585EEDD}"/>
              </a:ext>
            </a:extLst>
          </p:cNvPr>
          <p:cNvGrpSpPr/>
          <p:nvPr/>
        </p:nvGrpSpPr>
        <p:grpSpPr>
          <a:xfrm>
            <a:off x="-2" y="-37939"/>
            <a:ext cx="12192001" cy="6863205"/>
            <a:chOff x="-17755" y="0"/>
            <a:chExt cx="12192001" cy="6863205"/>
          </a:xfrm>
        </p:grpSpPr>
        <p:pic>
          <p:nvPicPr>
            <p:cNvPr id="26" name="Picture 25" descr="A picture containing text&#10;&#10;Description automatically generated">
              <a:extLst>
                <a:ext uri="{FF2B5EF4-FFF2-40B4-BE49-F238E27FC236}">
                  <a16:creationId xmlns:a16="http://schemas.microsoft.com/office/drawing/2014/main" id="{5FCB7983-75FA-401E-BE14-81FA4435E380}"/>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9E3483AA-35EA-44EF-A719-BD81E6AC8E9B}"/>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134172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602D3842-B746-4053-A403-0926AEA09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162" y="3429000"/>
            <a:ext cx="2917676" cy="2917676"/>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E934EE07-09D3-8B49-B3C6-A54C2170C83D}"/>
              </a:ext>
            </a:extLst>
          </p:cNvPr>
          <p:cNvPicPr>
            <a:picLocks noChangeAspect="1"/>
          </p:cNvPicPr>
          <p:nvPr/>
        </p:nvPicPr>
        <p:blipFill rotWithShape="1">
          <a:blip r:embed="rId3">
            <a:extLst>
              <a:ext uri="{28A0092B-C50C-407E-A947-70E740481C1C}">
                <a14:useLocalDpi xmlns:a14="http://schemas.microsoft.com/office/drawing/2010/main" val="0"/>
              </a:ext>
            </a:extLst>
          </a:blip>
          <a:srcRect l="16996" t="77682" r="890" b="137"/>
          <a:stretch/>
        </p:blipFill>
        <p:spPr>
          <a:xfrm>
            <a:off x="-1" y="5112499"/>
            <a:ext cx="12192001" cy="1745500"/>
          </a:xfrm>
          <a:prstGeom prst="rect">
            <a:avLst/>
          </a:prstGeom>
        </p:spPr>
      </p:pic>
      <p:grpSp>
        <p:nvGrpSpPr>
          <p:cNvPr id="9" name="Group 8">
            <a:extLst>
              <a:ext uri="{FF2B5EF4-FFF2-40B4-BE49-F238E27FC236}">
                <a16:creationId xmlns:a16="http://schemas.microsoft.com/office/drawing/2014/main" id="{B0C72672-2D79-B344-AD5D-7C244982E362}"/>
              </a:ext>
            </a:extLst>
          </p:cNvPr>
          <p:cNvGrpSpPr/>
          <p:nvPr/>
        </p:nvGrpSpPr>
        <p:grpSpPr>
          <a:xfrm>
            <a:off x="722571" y="0"/>
            <a:ext cx="9697980" cy="1930400"/>
            <a:chOff x="928311" y="0"/>
            <a:chExt cx="9697980" cy="1930400"/>
          </a:xfrm>
        </p:grpSpPr>
        <p:pic>
          <p:nvPicPr>
            <p:cNvPr id="7" name="Picture 6" descr="A picture containing text&#10;&#10;Description automatically generated">
              <a:extLst>
                <a:ext uri="{FF2B5EF4-FFF2-40B4-BE49-F238E27FC236}">
                  <a16:creationId xmlns:a16="http://schemas.microsoft.com/office/drawing/2014/main" id="{70FE2BC4-5978-F343-9631-465E6D0F5FE5}"/>
                </a:ext>
              </a:extLst>
            </p:cNvPr>
            <p:cNvPicPr>
              <a:picLocks noChangeAspect="1"/>
            </p:cNvPicPr>
            <p:nvPr/>
          </p:nvPicPr>
          <p:blipFill rotWithShape="1">
            <a:blip r:embed="rId3">
              <a:extLst>
                <a:ext uri="{28A0092B-C50C-407E-A947-70E740481C1C}">
                  <a14:useLocalDpi xmlns:a14="http://schemas.microsoft.com/office/drawing/2010/main" val="0"/>
                </a:ext>
              </a:extLst>
            </a:blip>
            <a:srcRect l="20041" r="330" b="69827"/>
            <a:stretch/>
          </p:blipFill>
          <p:spPr>
            <a:xfrm>
              <a:off x="928311" y="0"/>
              <a:ext cx="9612152" cy="1930400"/>
            </a:xfrm>
            <a:prstGeom prst="rect">
              <a:avLst/>
            </a:prstGeom>
          </p:spPr>
        </p:pic>
        <p:sp>
          <p:nvSpPr>
            <p:cNvPr id="8" name="Freeform 7">
              <a:extLst>
                <a:ext uri="{FF2B5EF4-FFF2-40B4-BE49-F238E27FC236}">
                  <a16:creationId xmlns:a16="http://schemas.microsoft.com/office/drawing/2014/main" id="{20EA075E-940F-8743-AF2A-2D2A944B563F}"/>
                </a:ext>
              </a:extLst>
            </p:cNvPr>
            <p:cNvSpPr/>
            <p:nvPr/>
          </p:nvSpPr>
          <p:spPr>
            <a:xfrm>
              <a:off x="10496349" y="0"/>
              <a:ext cx="129942" cy="514952"/>
            </a:xfrm>
            <a:custGeom>
              <a:avLst/>
              <a:gdLst>
                <a:gd name="connsiteX0" fmla="*/ 43314 w 129942"/>
                <a:gd name="connsiteY0" fmla="*/ 0 h 514952"/>
                <a:gd name="connsiteX1" fmla="*/ 0 w 129942"/>
                <a:gd name="connsiteY1" fmla="*/ 211756 h 514952"/>
                <a:gd name="connsiteX2" fmla="*/ 0 w 129942"/>
                <a:gd name="connsiteY2" fmla="*/ 457200 h 514952"/>
                <a:gd name="connsiteX3" fmla="*/ 81815 w 129942"/>
                <a:gd name="connsiteY3" fmla="*/ 514952 h 514952"/>
                <a:gd name="connsiteX4" fmla="*/ 129942 w 129942"/>
                <a:gd name="connsiteY4" fmla="*/ 129941 h 514952"/>
                <a:gd name="connsiteX5" fmla="*/ 43314 w 129942"/>
                <a:gd name="connsiteY5" fmla="*/ 0 h 51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42" h="514952">
                  <a:moveTo>
                    <a:pt x="43314" y="0"/>
                  </a:moveTo>
                  <a:lnTo>
                    <a:pt x="0" y="211756"/>
                  </a:lnTo>
                  <a:lnTo>
                    <a:pt x="0" y="457200"/>
                  </a:lnTo>
                  <a:lnTo>
                    <a:pt x="81815" y="514952"/>
                  </a:lnTo>
                  <a:lnTo>
                    <a:pt x="129942" y="129941"/>
                  </a:lnTo>
                  <a:lnTo>
                    <a:pt x="4331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B0D47A1D-DB4F-4146-94EE-F5E02DDDF70E}"/>
              </a:ext>
            </a:extLst>
          </p:cNvPr>
          <p:cNvSpPr>
            <a:spLocks noGrp="1"/>
          </p:cNvSpPr>
          <p:nvPr>
            <p:ph type="title"/>
          </p:nvPr>
        </p:nvSpPr>
        <p:spPr>
          <a:xfrm>
            <a:off x="-1" y="1638286"/>
            <a:ext cx="12192001" cy="2620448"/>
          </a:xfrm>
        </p:spPr>
        <p:txBody>
          <a:bodyPr>
            <a:noAutofit/>
          </a:bodyPr>
          <a:lstStyle/>
          <a:p>
            <a:pPr algn="ctr"/>
            <a:r>
              <a:rPr lang="en-US" b="1" dirty="0">
                <a:latin typeface="Gotham Black" pitchFamily="2" charset="0"/>
                <a:cs typeface="Gotham Black" pitchFamily="2" charset="0"/>
              </a:rPr>
              <a:t>BLACK FRIDAY SPECIALS</a:t>
            </a:r>
            <a:br>
              <a:rPr lang="en-US" sz="4000" b="1" dirty="0">
                <a:latin typeface="Gotham Black" pitchFamily="2" charset="0"/>
                <a:cs typeface="Gotham Black" pitchFamily="2" charset="0"/>
              </a:rPr>
            </a:br>
            <a:br>
              <a:rPr lang="en-US" sz="4000" b="1" dirty="0">
                <a:latin typeface="Gotham Black" pitchFamily="2" charset="0"/>
                <a:cs typeface="Gotham Black" pitchFamily="2" charset="0"/>
              </a:rPr>
            </a:br>
            <a:r>
              <a:rPr lang="en-US" sz="3200" b="1" dirty="0">
                <a:solidFill>
                  <a:srgbClr val="46BCBD"/>
                </a:solidFill>
                <a:latin typeface="Gotham Bold" pitchFamily="2" charset="0"/>
                <a:cs typeface="Gotham Bold" pitchFamily="2" charset="0"/>
              </a:rPr>
              <a:t>GET THE VIP TREATMENT</a:t>
            </a:r>
            <a:br>
              <a:rPr lang="en-US" sz="4000" b="1" dirty="0">
                <a:latin typeface="Gotham Black" pitchFamily="2" charset="0"/>
                <a:cs typeface="Gotham Black" pitchFamily="2" charset="0"/>
              </a:rPr>
            </a:br>
            <a:r>
              <a:rPr lang="en-US" sz="2000" dirty="0">
                <a:latin typeface="Gotham Book" pitchFamily="2" charset="0"/>
                <a:cs typeface="Gotham Book" pitchFamily="2" charset="0"/>
              </a:rPr>
              <a:t>Swipe to see our limited-time deals</a:t>
            </a:r>
          </a:p>
        </p:txBody>
      </p:sp>
    </p:spTree>
    <p:extLst>
      <p:ext uri="{BB962C8B-B14F-4D97-AF65-F5344CB8AC3E}">
        <p14:creationId xmlns:p14="http://schemas.microsoft.com/office/powerpoint/2010/main" val="3453266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602D3842-B746-4053-A403-0926AEA09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924" y="0"/>
            <a:ext cx="6140152" cy="6140152"/>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E934EE07-09D3-8B49-B3C6-A54C2170C83D}"/>
              </a:ext>
            </a:extLst>
          </p:cNvPr>
          <p:cNvPicPr>
            <a:picLocks noChangeAspect="1"/>
          </p:cNvPicPr>
          <p:nvPr/>
        </p:nvPicPr>
        <p:blipFill rotWithShape="1">
          <a:blip r:embed="rId3">
            <a:extLst>
              <a:ext uri="{28A0092B-C50C-407E-A947-70E740481C1C}">
                <a14:useLocalDpi xmlns:a14="http://schemas.microsoft.com/office/drawing/2010/main" val="0"/>
              </a:ext>
            </a:extLst>
          </a:blip>
          <a:srcRect l="16996" t="77682" r="890" b="137"/>
          <a:stretch/>
        </p:blipFill>
        <p:spPr>
          <a:xfrm>
            <a:off x="-1" y="5112499"/>
            <a:ext cx="12192001" cy="1745500"/>
          </a:xfrm>
          <a:prstGeom prst="rect">
            <a:avLst/>
          </a:prstGeom>
        </p:spPr>
      </p:pic>
      <p:grpSp>
        <p:nvGrpSpPr>
          <p:cNvPr id="9" name="Group 8">
            <a:extLst>
              <a:ext uri="{FF2B5EF4-FFF2-40B4-BE49-F238E27FC236}">
                <a16:creationId xmlns:a16="http://schemas.microsoft.com/office/drawing/2014/main" id="{B0C72672-2D79-B344-AD5D-7C244982E362}"/>
              </a:ext>
            </a:extLst>
          </p:cNvPr>
          <p:cNvGrpSpPr/>
          <p:nvPr/>
        </p:nvGrpSpPr>
        <p:grpSpPr>
          <a:xfrm>
            <a:off x="722571" y="0"/>
            <a:ext cx="9697980" cy="1930400"/>
            <a:chOff x="928311" y="0"/>
            <a:chExt cx="9697980" cy="1930400"/>
          </a:xfrm>
        </p:grpSpPr>
        <p:pic>
          <p:nvPicPr>
            <p:cNvPr id="7" name="Picture 6" descr="A picture containing text&#10;&#10;Description automatically generated">
              <a:extLst>
                <a:ext uri="{FF2B5EF4-FFF2-40B4-BE49-F238E27FC236}">
                  <a16:creationId xmlns:a16="http://schemas.microsoft.com/office/drawing/2014/main" id="{70FE2BC4-5978-F343-9631-465E6D0F5FE5}"/>
                </a:ext>
              </a:extLst>
            </p:cNvPr>
            <p:cNvPicPr>
              <a:picLocks noChangeAspect="1"/>
            </p:cNvPicPr>
            <p:nvPr/>
          </p:nvPicPr>
          <p:blipFill rotWithShape="1">
            <a:blip r:embed="rId3">
              <a:extLst>
                <a:ext uri="{28A0092B-C50C-407E-A947-70E740481C1C}">
                  <a14:useLocalDpi xmlns:a14="http://schemas.microsoft.com/office/drawing/2010/main" val="0"/>
                </a:ext>
              </a:extLst>
            </a:blip>
            <a:srcRect l="20041" r="330" b="69827"/>
            <a:stretch/>
          </p:blipFill>
          <p:spPr>
            <a:xfrm>
              <a:off x="928311" y="0"/>
              <a:ext cx="9612152" cy="1930400"/>
            </a:xfrm>
            <a:prstGeom prst="rect">
              <a:avLst/>
            </a:prstGeom>
          </p:spPr>
        </p:pic>
        <p:sp>
          <p:nvSpPr>
            <p:cNvPr id="8" name="Freeform 7">
              <a:extLst>
                <a:ext uri="{FF2B5EF4-FFF2-40B4-BE49-F238E27FC236}">
                  <a16:creationId xmlns:a16="http://schemas.microsoft.com/office/drawing/2014/main" id="{20EA075E-940F-8743-AF2A-2D2A944B563F}"/>
                </a:ext>
              </a:extLst>
            </p:cNvPr>
            <p:cNvSpPr/>
            <p:nvPr/>
          </p:nvSpPr>
          <p:spPr>
            <a:xfrm>
              <a:off x="10496349" y="0"/>
              <a:ext cx="129942" cy="514952"/>
            </a:xfrm>
            <a:custGeom>
              <a:avLst/>
              <a:gdLst>
                <a:gd name="connsiteX0" fmla="*/ 43314 w 129942"/>
                <a:gd name="connsiteY0" fmla="*/ 0 h 514952"/>
                <a:gd name="connsiteX1" fmla="*/ 0 w 129942"/>
                <a:gd name="connsiteY1" fmla="*/ 211756 h 514952"/>
                <a:gd name="connsiteX2" fmla="*/ 0 w 129942"/>
                <a:gd name="connsiteY2" fmla="*/ 457200 h 514952"/>
                <a:gd name="connsiteX3" fmla="*/ 81815 w 129942"/>
                <a:gd name="connsiteY3" fmla="*/ 514952 h 514952"/>
                <a:gd name="connsiteX4" fmla="*/ 129942 w 129942"/>
                <a:gd name="connsiteY4" fmla="*/ 129941 h 514952"/>
                <a:gd name="connsiteX5" fmla="*/ 43314 w 129942"/>
                <a:gd name="connsiteY5" fmla="*/ 0 h 51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42" h="514952">
                  <a:moveTo>
                    <a:pt x="43314" y="0"/>
                  </a:moveTo>
                  <a:lnTo>
                    <a:pt x="0" y="211756"/>
                  </a:lnTo>
                  <a:lnTo>
                    <a:pt x="0" y="457200"/>
                  </a:lnTo>
                  <a:lnTo>
                    <a:pt x="81815" y="514952"/>
                  </a:lnTo>
                  <a:lnTo>
                    <a:pt x="129942" y="129941"/>
                  </a:lnTo>
                  <a:lnTo>
                    <a:pt x="4331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636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602D3842-B746-4053-A403-0926AEA09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162" y="3715662"/>
            <a:ext cx="2917676" cy="2917676"/>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E934EE07-09D3-8B49-B3C6-A54C2170C83D}"/>
              </a:ext>
            </a:extLst>
          </p:cNvPr>
          <p:cNvPicPr>
            <a:picLocks noChangeAspect="1"/>
          </p:cNvPicPr>
          <p:nvPr/>
        </p:nvPicPr>
        <p:blipFill rotWithShape="1">
          <a:blip r:embed="rId3">
            <a:extLst>
              <a:ext uri="{28A0092B-C50C-407E-A947-70E740481C1C}">
                <a14:useLocalDpi xmlns:a14="http://schemas.microsoft.com/office/drawing/2010/main" val="0"/>
              </a:ext>
            </a:extLst>
          </a:blip>
          <a:srcRect l="16996" t="77682" r="890" b="137"/>
          <a:stretch/>
        </p:blipFill>
        <p:spPr>
          <a:xfrm>
            <a:off x="-1" y="5112499"/>
            <a:ext cx="12192001" cy="1745500"/>
          </a:xfrm>
          <a:prstGeom prst="rect">
            <a:avLst/>
          </a:prstGeom>
        </p:spPr>
      </p:pic>
      <p:grpSp>
        <p:nvGrpSpPr>
          <p:cNvPr id="9" name="Group 8">
            <a:extLst>
              <a:ext uri="{FF2B5EF4-FFF2-40B4-BE49-F238E27FC236}">
                <a16:creationId xmlns:a16="http://schemas.microsoft.com/office/drawing/2014/main" id="{B0C72672-2D79-B344-AD5D-7C244982E362}"/>
              </a:ext>
            </a:extLst>
          </p:cNvPr>
          <p:cNvGrpSpPr/>
          <p:nvPr/>
        </p:nvGrpSpPr>
        <p:grpSpPr>
          <a:xfrm>
            <a:off x="722571" y="0"/>
            <a:ext cx="9697980" cy="1930400"/>
            <a:chOff x="928311" y="0"/>
            <a:chExt cx="9697980" cy="1930400"/>
          </a:xfrm>
        </p:grpSpPr>
        <p:pic>
          <p:nvPicPr>
            <p:cNvPr id="7" name="Picture 6" descr="A picture containing text&#10;&#10;Description automatically generated">
              <a:extLst>
                <a:ext uri="{FF2B5EF4-FFF2-40B4-BE49-F238E27FC236}">
                  <a16:creationId xmlns:a16="http://schemas.microsoft.com/office/drawing/2014/main" id="{70FE2BC4-5978-F343-9631-465E6D0F5FE5}"/>
                </a:ext>
              </a:extLst>
            </p:cNvPr>
            <p:cNvPicPr>
              <a:picLocks noChangeAspect="1"/>
            </p:cNvPicPr>
            <p:nvPr/>
          </p:nvPicPr>
          <p:blipFill rotWithShape="1">
            <a:blip r:embed="rId3">
              <a:extLst>
                <a:ext uri="{28A0092B-C50C-407E-A947-70E740481C1C}">
                  <a14:useLocalDpi xmlns:a14="http://schemas.microsoft.com/office/drawing/2010/main" val="0"/>
                </a:ext>
              </a:extLst>
            </a:blip>
            <a:srcRect l="20041" r="330" b="69827"/>
            <a:stretch/>
          </p:blipFill>
          <p:spPr>
            <a:xfrm>
              <a:off x="928311" y="0"/>
              <a:ext cx="9612152" cy="1930400"/>
            </a:xfrm>
            <a:prstGeom prst="rect">
              <a:avLst/>
            </a:prstGeom>
          </p:spPr>
        </p:pic>
        <p:sp>
          <p:nvSpPr>
            <p:cNvPr id="8" name="Freeform 7">
              <a:extLst>
                <a:ext uri="{FF2B5EF4-FFF2-40B4-BE49-F238E27FC236}">
                  <a16:creationId xmlns:a16="http://schemas.microsoft.com/office/drawing/2014/main" id="{20EA075E-940F-8743-AF2A-2D2A944B563F}"/>
                </a:ext>
              </a:extLst>
            </p:cNvPr>
            <p:cNvSpPr/>
            <p:nvPr/>
          </p:nvSpPr>
          <p:spPr>
            <a:xfrm>
              <a:off x="10496349" y="0"/>
              <a:ext cx="129942" cy="514952"/>
            </a:xfrm>
            <a:custGeom>
              <a:avLst/>
              <a:gdLst>
                <a:gd name="connsiteX0" fmla="*/ 43314 w 129942"/>
                <a:gd name="connsiteY0" fmla="*/ 0 h 514952"/>
                <a:gd name="connsiteX1" fmla="*/ 0 w 129942"/>
                <a:gd name="connsiteY1" fmla="*/ 211756 h 514952"/>
                <a:gd name="connsiteX2" fmla="*/ 0 w 129942"/>
                <a:gd name="connsiteY2" fmla="*/ 457200 h 514952"/>
                <a:gd name="connsiteX3" fmla="*/ 81815 w 129942"/>
                <a:gd name="connsiteY3" fmla="*/ 514952 h 514952"/>
                <a:gd name="connsiteX4" fmla="*/ 129942 w 129942"/>
                <a:gd name="connsiteY4" fmla="*/ 129941 h 514952"/>
                <a:gd name="connsiteX5" fmla="*/ 43314 w 129942"/>
                <a:gd name="connsiteY5" fmla="*/ 0 h 51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42" h="514952">
                  <a:moveTo>
                    <a:pt x="43314" y="0"/>
                  </a:moveTo>
                  <a:lnTo>
                    <a:pt x="0" y="211756"/>
                  </a:lnTo>
                  <a:lnTo>
                    <a:pt x="0" y="457200"/>
                  </a:lnTo>
                  <a:lnTo>
                    <a:pt x="81815" y="514952"/>
                  </a:lnTo>
                  <a:lnTo>
                    <a:pt x="129942" y="129941"/>
                  </a:lnTo>
                  <a:lnTo>
                    <a:pt x="4331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A8212F26-D688-A442-AC2B-85AEEAA3A08A}"/>
              </a:ext>
            </a:extLst>
          </p:cNvPr>
          <p:cNvSpPr txBox="1">
            <a:spLocks/>
          </p:cNvSpPr>
          <p:nvPr/>
        </p:nvSpPr>
        <p:spPr>
          <a:xfrm>
            <a:off x="0" y="1342103"/>
            <a:ext cx="12192000" cy="3770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Gotham Black" pitchFamily="2" charset="0"/>
                <a:cs typeface="Gotham Black" pitchFamily="2" charset="0"/>
              </a:rPr>
              <a:t>HOLIDAY SHOPPING MADE EASY </a:t>
            </a:r>
          </a:p>
          <a:p>
            <a:pPr algn="ctr"/>
            <a:endParaRPr lang="en-US" sz="1600" dirty="0">
              <a:latin typeface="Gotham Book" pitchFamily="2" charset="0"/>
              <a:cs typeface="Gotham Book" pitchFamily="2" charset="0"/>
            </a:endParaRPr>
          </a:p>
          <a:p>
            <a:pPr algn="ctr"/>
            <a:r>
              <a:rPr lang="en-US" sz="2000" dirty="0">
                <a:latin typeface="Gotham Book"/>
                <a:cs typeface="Gotham Book" pitchFamily="2" charset="0"/>
              </a:rPr>
              <a:t>We’re rolling out the red </a:t>
            </a:r>
            <a:r>
              <a:rPr lang="en-US" sz="2000" dirty="0">
                <a:latin typeface="Goth"/>
                <a:cs typeface="Gotham Book" pitchFamily="2" charset="0"/>
              </a:rPr>
              <a:t>carpet to make your holiday shopping effortless!</a:t>
            </a:r>
          </a:p>
          <a:p>
            <a:pPr algn="ctr"/>
            <a:endParaRPr lang="en-US" sz="2000" dirty="0">
              <a:latin typeface="Goth"/>
              <a:cs typeface="Gotham Book" pitchFamily="2" charset="0"/>
            </a:endParaRPr>
          </a:p>
          <a:p>
            <a:pPr algn="ctr"/>
            <a:r>
              <a:rPr lang="en-US" sz="2000" dirty="0">
                <a:latin typeface="Goth"/>
                <a:ea typeface="+mj-lt"/>
                <a:cs typeface="+mj-lt"/>
              </a:rPr>
              <a:t>Simply select the offers you like and let your Black Friday concierge know. </a:t>
            </a:r>
          </a:p>
          <a:p>
            <a:pPr algn="ctr"/>
            <a:endParaRPr lang="en-US" sz="2000" dirty="0">
              <a:latin typeface="Goth"/>
              <a:ea typeface="+mj-lt"/>
              <a:cs typeface="+mj-lt"/>
            </a:endParaRPr>
          </a:p>
          <a:p>
            <a:pPr algn="ctr"/>
            <a:r>
              <a:rPr lang="en-US" sz="2000" dirty="0">
                <a:latin typeface="Goth"/>
                <a:ea typeface="+mj-lt"/>
                <a:cs typeface="+mj-lt"/>
              </a:rPr>
              <a:t>You can even shop Modere products not listed here, and your concierge will help you save as much as possible!</a:t>
            </a:r>
            <a:endParaRPr lang="en-US" sz="5400" dirty="0">
              <a:latin typeface="Goth"/>
              <a:ea typeface="+mj-lt"/>
              <a:cs typeface="+mj-lt"/>
            </a:endParaRPr>
          </a:p>
          <a:p>
            <a:pPr algn="ctr"/>
            <a:endParaRPr lang="en-US" sz="2000" dirty="0">
              <a:latin typeface="Goth"/>
              <a:cs typeface="Gotham Book" pitchFamily="2" charset="0"/>
            </a:endParaRPr>
          </a:p>
          <a:p>
            <a:pPr algn="ctr"/>
            <a:endParaRPr lang="en-US" sz="2000" dirty="0">
              <a:latin typeface="Goth"/>
              <a:cs typeface="Gotham Book" pitchFamily="2" charset="0"/>
            </a:endParaRPr>
          </a:p>
          <a:p>
            <a:pPr algn="ctr"/>
            <a:r>
              <a:rPr lang="en-US" sz="2000" dirty="0">
                <a:latin typeface="Goth"/>
                <a:cs typeface="Gotham Book" pitchFamily="2" charset="0"/>
              </a:rPr>
              <a:t>We value you and appreciate you! Happy shopping!</a:t>
            </a:r>
            <a:r>
              <a:rPr lang="en-US" sz="2000" dirty="0">
                <a:latin typeface="Gotham Book"/>
                <a:cs typeface="Gotham Book" pitchFamily="2" charset="0"/>
              </a:rPr>
              <a:t> </a:t>
            </a:r>
            <a:endParaRPr lang="en-US" sz="2000" dirty="0">
              <a:latin typeface="Gotham Book" pitchFamily="2" charset="0"/>
              <a:cs typeface="Gotham Book" pitchFamily="2" charset="0"/>
            </a:endParaRPr>
          </a:p>
          <a:p>
            <a:pPr algn="ctr"/>
            <a:endParaRPr lang="en-US" sz="1600" dirty="0">
              <a:latin typeface="Gotham Book" pitchFamily="2" charset="0"/>
              <a:cs typeface="Gotham Book" pitchFamily="2" charset="0"/>
            </a:endParaRPr>
          </a:p>
        </p:txBody>
      </p:sp>
    </p:spTree>
    <p:extLst>
      <p:ext uri="{BB962C8B-B14F-4D97-AF65-F5344CB8AC3E}">
        <p14:creationId xmlns:p14="http://schemas.microsoft.com/office/powerpoint/2010/main" val="196719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934EE07-09D3-8B49-B3C6-A54C2170C83D}"/>
              </a:ext>
            </a:extLst>
          </p:cNvPr>
          <p:cNvPicPr>
            <a:picLocks noChangeAspect="1"/>
          </p:cNvPicPr>
          <p:nvPr/>
        </p:nvPicPr>
        <p:blipFill rotWithShape="1">
          <a:blip r:embed="rId2">
            <a:extLst>
              <a:ext uri="{28A0092B-C50C-407E-A947-70E740481C1C}">
                <a14:useLocalDpi xmlns:a14="http://schemas.microsoft.com/office/drawing/2010/main" val="0"/>
              </a:ext>
            </a:extLst>
          </a:blip>
          <a:srcRect l="16996" t="77682" r="890" b="137"/>
          <a:stretch/>
        </p:blipFill>
        <p:spPr>
          <a:xfrm>
            <a:off x="-1" y="5112499"/>
            <a:ext cx="12192001" cy="1745500"/>
          </a:xfrm>
          <a:prstGeom prst="rect">
            <a:avLst/>
          </a:prstGeom>
        </p:spPr>
      </p:pic>
      <p:grpSp>
        <p:nvGrpSpPr>
          <p:cNvPr id="9" name="Group 8">
            <a:extLst>
              <a:ext uri="{FF2B5EF4-FFF2-40B4-BE49-F238E27FC236}">
                <a16:creationId xmlns:a16="http://schemas.microsoft.com/office/drawing/2014/main" id="{B0C72672-2D79-B344-AD5D-7C244982E362}"/>
              </a:ext>
            </a:extLst>
          </p:cNvPr>
          <p:cNvGrpSpPr/>
          <p:nvPr/>
        </p:nvGrpSpPr>
        <p:grpSpPr>
          <a:xfrm>
            <a:off x="722571" y="0"/>
            <a:ext cx="9697980" cy="1930400"/>
            <a:chOff x="928311" y="0"/>
            <a:chExt cx="9697980" cy="1930400"/>
          </a:xfrm>
        </p:grpSpPr>
        <p:pic>
          <p:nvPicPr>
            <p:cNvPr id="7" name="Picture 6" descr="A picture containing text&#10;&#10;Description automatically generated">
              <a:extLst>
                <a:ext uri="{FF2B5EF4-FFF2-40B4-BE49-F238E27FC236}">
                  <a16:creationId xmlns:a16="http://schemas.microsoft.com/office/drawing/2014/main" id="{70FE2BC4-5978-F343-9631-465E6D0F5FE5}"/>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r="330" b="69827"/>
            <a:stretch/>
          </p:blipFill>
          <p:spPr>
            <a:xfrm>
              <a:off x="928311" y="0"/>
              <a:ext cx="9612152" cy="1930400"/>
            </a:xfrm>
            <a:prstGeom prst="rect">
              <a:avLst/>
            </a:prstGeom>
          </p:spPr>
        </p:pic>
        <p:sp>
          <p:nvSpPr>
            <p:cNvPr id="8" name="Freeform 7">
              <a:extLst>
                <a:ext uri="{FF2B5EF4-FFF2-40B4-BE49-F238E27FC236}">
                  <a16:creationId xmlns:a16="http://schemas.microsoft.com/office/drawing/2014/main" id="{20EA075E-940F-8743-AF2A-2D2A944B563F}"/>
                </a:ext>
              </a:extLst>
            </p:cNvPr>
            <p:cNvSpPr/>
            <p:nvPr/>
          </p:nvSpPr>
          <p:spPr>
            <a:xfrm>
              <a:off x="10496349" y="0"/>
              <a:ext cx="129942" cy="514952"/>
            </a:xfrm>
            <a:custGeom>
              <a:avLst/>
              <a:gdLst>
                <a:gd name="connsiteX0" fmla="*/ 43314 w 129942"/>
                <a:gd name="connsiteY0" fmla="*/ 0 h 514952"/>
                <a:gd name="connsiteX1" fmla="*/ 0 w 129942"/>
                <a:gd name="connsiteY1" fmla="*/ 211756 h 514952"/>
                <a:gd name="connsiteX2" fmla="*/ 0 w 129942"/>
                <a:gd name="connsiteY2" fmla="*/ 457200 h 514952"/>
                <a:gd name="connsiteX3" fmla="*/ 81815 w 129942"/>
                <a:gd name="connsiteY3" fmla="*/ 514952 h 514952"/>
                <a:gd name="connsiteX4" fmla="*/ 129942 w 129942"/>
                <a:gd name="connsiteY4" fmla="*/ 129941 h 514952"/>
                <a:gd name="connsiteX5" fmla="*/ 43314 w 129942"/>
                <a:gd name="connsiteY5" fmla="*/ 0 h 51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42" h="514952">
                  <a:moveTo>
                    <a:pt x="43314" y="0"/>
                  </a:moveTo>
                  <a:lnTo>
                    <a:pt x="0" y="211756"/>
                  </a:lnTo>
                  <a:lnTo>
                    <a:pt x="0" y="457200"/>
                  </a:lnTo>
                  <a:lnTo>
                    <a:pt x="81815" y="514952"/>
                  </a:lnTo>
                  <a:lnTo>
                    <a:pt x="129942" y="129941"/>
                  </a:lnTo>
                  <a:lnTo>
                    <a:pt x="4331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3E598BF0-21CF-1A48-96F6-9D367F20420C}"/>
              </a:ext>
            </a:extLst>
          </p:cNvPr>
          <p:cNvSpPr txBox="1">
            <a:spLocks/>
          </p:cNvSpPr>
          <p:nvPr/>
        </p:nvSpPr>
        <p:spPr>
          <a:xfrm>
            <a:off x="5325528" y="1657952"/>
            <a:ext cx="3318938" cy="3159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600" dirty="0">
              <a:latin typeface="Gotham Book" pitchFamily="2" charset="0"/>
              <a:cs typeface="Gotham Book" pitchFamily="2" charset="0"/>
            </a:endParaRPr>
          </a:p>
          <a:p>
            <a:r>
              <a:rPr lang="en-US" sz="1600" b="1" dirty="0">
                <a:solidFill>
                  <a:srgbClr val="46BCBD"/>
                </a:solidFill>
                <a:latin typeface="Gotham" panose="02000603040000020004" pitchFamily="50" charset="0"/>
                <a:cs typeface="Gotham Black" pitchFamily="2" charset="0"/>
              </a:rPr>
              <a:t>LIVE CLEAN ON YOUR BODY</a:t>
            </a:r>
          </a:p>
          <a:p>
            <a:pPr>
              <a:spcBef>
                <a:spcPts val="600"/>
              </a:spcBef>
            </a:pPr>
            <a:r>
              <a:rPr lang="en-US" sz="1600" dirty="0">
                <a:latin typeface="Gotham Book"/>
                <a:cs typeface="Gotham Book" pitchFamily="2" charset="0"/>
              </a:rPr>
              <a:t>Modere Personal Care</a:t>
            </a:r>
            <a:endParaRPr lang="en-US" sz="1600" dirty="0">
              <a:latin typeface="Gotham Book" pitchFamily="2" charset="0"/>
              <a:cs typeface="Gotham Book" pitchFamily="2" charset="0"/>
            </a:endParaRPr>
          </a:p>
          <a:p>
            <a:endParaRPr lang="en-US" sz="1600" dirty="0">
              <a:latin typeface="Gotham Book" pitchFamily="2" charset="0"/>
              <a:cs typeface="Gotham Book" pitchFamily="2" charset="0"/>
            </a:endParaRPr>
          </a:p>
          <a:p>
            <a:endParaRPr lang="en-US" sz="1600" b="1" dirty="0">
              <a:latin typeface="Gotham Bold" pitchFamily="2" charset="0"/>
              <a:cs typeface="Gotham Bold" pitchFamily="2" charset="0"/>
            </a:endParaRPr>
          </a:p>
          <a:p>
            <a:r>
              <a:rPr lang="en-US" sz="1600" b="1" dirty="0">
                <a:solidFill>
                  <a:srgbClr val="46BCBD"/>
                </a:solidFill>
                <a:latin typeface="Gotham Bold" pitchFamily="2" charset="0"/>
                <a:cs typeface="Gotham Bold" pitchFamily="2" charset="0"/>
              </a:rPr>
              <a:t>LIVE CLEAN IN YOUR BODY</a:t>
            </a:r>
          </a:p>
          <a:p>
            <a:pPr>
              <a:lnSpc>
                <a:spcPct val="120000"/>
              </a:lnSpc>
              <a:spcBef>
                <a:spcPts val="600"/>
              </a:spcBef>
            </a:pPr>
            <a:r>
              <a:rPr lang="en-US" sz="1600" dirty="0">
                <a:latin typeface="Gotham Book" pitchFamily="2" charset="0"/>
                <a:cs typeface="Gotham Book" pitchFamily="2" charset="0"/>
              </a:rPr>
              <a:t>Liquid </a:t>
            </a:r>
            <a:r>
              <a:rPr lang="en-US" sz="1600" dirty="0" err="1">
                <a:latin typeface="Gotham Book" pitchFamily="2" charset="0"/>
                <a:cs typeface="Gotham Book" pitchFamily="2" charset="0"/>
              </a:rPr>
              <a:t>BioCell</a:t>
            </a:r>
            <a:r>
              <a:rPr lang="en-US" sz="1800" dirty="0">
                <a:effectLst/>
                <a:latin typeface="Times New Roman" panose="02020603050405020304" pitchFamily="18" charset="0"/>
                <a:ea typeface="Times New Roman" panose="02020603050405020304" pitchFamily="18" charset="0"/>
              </a:rPr>
              <a:t>®</a:t>
            </a:r>
            <a:r>
              <a:rPr lang="en-US" sz="1600" dirty="0">
                <a:latin typeface="Gotham Book" pitchFamily="2" charset="0"/>
                <a:cs typeface="Gotham Book" pitchFamily="2" charset="0"/>
              </a:rPr>
              <a:t> Collagen</a:t>
            </a:r>
          </a:p>
          <a:p>
            <a:pPr>
              <a:lnSpc>
                <a:spcPct val="120000"/>
              </a:lnSpc>
            </a:pPr>
            <a:r>
              <a:rPr lang="en-US" sz="1600" dirty="0">
                <a:latin typeface="Gotham Book" pitchFamily="2" charset="0"/>
                <a:cs typeface="Gotham Book" pitchFamily="2" charset="0"/>
              </a:rPr>
              <a:t>Weight Management</a:t>
            </a:r>
          </a:p>
          <a:p>
            <a:endParaRPr lang="en-US" sz="1600" dirty="0">
              <a:latin typeface="Gotham Book" pitchFamily="2" charset="0"/>
              <a:cs typeface="Gotham Book" pitchFamily="2" charset="0"/>
            </a:endParaRPr>
          </a:p>
          <a:p>
            <a:endParaRPr lang="en-US" sz="1600" b="1" dirty="0">
              <a:latin typeface="Gotham Bold" pitchFamily="2" charset="0"/>
              <a:cs typeface="Gotham Bold" pitchFamily="2" charset="0"/>
            </a:endParaRPr>
          </a:p>
          <a:p>
            <a:r>
              <a:rPr lang="en-US" sz="1600" b="1" dirty="0">
                <a:solidFill>
                  <a:srgbClr val="46BCBD"/>
                </a:solidFill>
                <a:latin typeface="Gotham Bold" pitchFamily="2" charset="0"/>
                <a:cs typeface="Gotham Bold" pitchFamily="2" charset="0"/>
              </a:rPr>
              <a:t>LIVE CLEAN IN YOUR HOME</a:t>
            </a:r>
          </a:p>
          <a:p>
            <a:pPr algn="ctr"/>
            <a:endParaRPr lang="en-US" sz="1600" dirty="0">
              <a:latin typeface="Gotham Book" pitchFamily="2" charset="0"/>
              <a:cs typeface="Gotham Book" pitchFamily="2" charset="0"/>
            </a:endParaRPr>
          </a:p>
          <a:p>
            <a:pPr algn="ctr"/>
            <a:endParaRPr lang="en-US" sz="1600" dirty="0">
              <a:latin typeface="Gotham Book" pitchFamily="2" charset="0"/>
              <a:cs typeface="Gotham Book" pitchFamily="2" charset="0"/>
            </a:endParaRPr>
          </a:p>
        </p:txBody>
      </p:sp>
      <p:sp>
        <p:nvSpPr>
          <p:cNvPr id="11" name="TextBox 10">
            <a:extLst>
              <a:ext uri="{FF2B5EF4-FFF2-40B4-BE49-F238E27FC236}">
                <a16:creationId xmlns:a16="http://schemas.microsoft.com/office/drawing/2014/main" id="{15B1EA79-924C-F642-A112-CBE6BE089F93}"/>
              </a:ext>
            </a:extLst>
          </p:cNvPr>
          <p:cNvSpPr txBox="1"/>
          <p:nvPr/>
        </p:nvSpPr>
        <p:spPr>
          <a:xfrm>
            <a:off x="2388365" y="1618392"/>
            <a:ext cx="2549753" cy="954107"/>
          </a:xfrm>
          <a:prstGeom prst="rect">
            <a:avLst/>
          </a:prstGeom>
          <a:noFill/>
        </p:spPr>
        <p:txBody>
          <a:bodyPr wrap="square">
            <a:spAutoFit/>
          </a:bodyPr>
          <a:lstStyle/>
          <a:p>
            <a:r>
              <a:rPr lang="en-US" sz="2800" b="1" dirty="0">
                <a:latin typeface="Gotham Black" pitchFamily="2" charset="0"/>
                <a:cs typeface="Gotham Black" pitchFamily="2" charset="0"/>
              </a:rPr>
              <a:t>TABLE OF</a:t>
            </a:r>
          </a:p>
          <a:p>
            <a:r>
              <a:rPr lang="en-US" sz="2800" b="1" dirty="0">
                <a:latin typeface="Gotham Black" pitchFamily="2" charset="0"/>
                <a:cs typeface="Gotham Black" pitchFamily="2" charset="0"/>
              </a:rPr>
              <a:t>CONTENTS</a:t>
            </a:r>
          </a:p>
        </p:txBody>
      </p:sp>
      <p:cxnSp>
        <p:nvCxnSpPr>
          <p:cNvPr id="6" name="Straight Connector 5">
            <a:extLst>
              <a:ext uri="{FF2B5EF4-FFF2-40B4-BE49-F238E27FC236}">
                <a16:creationId xmlns:a16="http://schemas.microsoft.com/office/drawing/2014/main" id="{311E67CA-7B08-BA48-8213-D0A0E4804A1F}"/>
              </a:ext>
            </a:extLst>
          </p:cNvPr>
          <p:cNvCxnSpPr>
            <a:cxnSpLocks/>
          </p:cNvCxnSpPr>
          <p:nvPr/>
        </p:nvCxnSpPr>
        <p:spPr>
          <a:xfrm flipV="1">
            <a:off x="4902198" y="1752600"/>
            <a:ext cx="0" cy="27093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Shape&#10;&#10;Description automatically generated with low confidence">
            <a:extLst>
              <a:ext uri="{FF2B5EF4-FFF2-40B4-BE49-F238E27FC236}">
                <a16:creationId xmlns:a16="http://schemas.microsoft.com/office/drawing/2014/main" id="{829DBA25-162B-6B49-888E-9783FE62D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894" y="3903137"/>
            <a:ext cx="2917676" cy="2917676"/>
          </a:xfrm>
          <a:prstGeom prst="rect">
            <a:avLst/>
          </a:prstGeom>
        </p:spPr>
      </p:pic>
    </p:spTree>
    <p:extLst>
      <p:ext uri="{BB962C8B-B14F-4D97-AF65-F5344CB8AC3E}">
        <p14:creationId xmlns:p14="http://schemas.microsoft.com/office/powerpoint/2010/main" val="220046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0C72672-2D79-B344-AD5D-7C244982E362}"/>
              </a:ext>
            </a:extLst>
          </p:cNvPr>
          <p:cNvGrpSpPr/>
          <p:nvPr/>
        </p:nvGrpSpPr>
        <p:grpSpPr>
          <a:xfrm>
            <a:off x="819233" y="-10825"/>
            <a:ext cx="9697980" cy="1930400"/>
            <a:chOff x="928311" y="0"/>
            <a:chExt cx="9697980" cy="1930400"/>
          </a:xfrm>
        </p:grpSpPr>
        <p:pic>
          <p:nvPicPr>
            <p:cNvPr id="7" name="Picture 6" descr="A picture containing text&#10;&#10;Description automatically generated">
              <a:extLst>
                <a:ext uri="{FF2B5EF4-FFF2-40B4-BE49-F238E27FC236}">
                  <a16:creationId xmlns:a16="http://schemas.microsoft.com/office/drawing/2014/main" id="{70FE2BC4-5978-F343-9631-465E6D0F5FE5}"/>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r="330" b="69827"/>
            <a:stretch/>
          </p:blipFill>
          <p:spPr>
            <a:xfrm>
              <a:off x="928311" y="0"/>
              <a:ext cx="9612152" cy="1930400"/>
            </a:xfrm>
            <a:prstGeom prst="rect">
              <a:avLst/>
            </a:prstGeom>
          </p:spPr>
        </p:pic>
        <p:sp>
          <p:nvSpPr>
            <p:cNvPr id="8" name="Freeform 7">
              <a:extLst>
                <a:ext uri="{FF2B5EF4-FFF2-40B4-BE49-F238E27FC236}">
                  <a16:creationId xmlns:a16="http://schemas.microsoft.com/office/drawing/2014/main" id="{20EA075E-940F-8743-AF2A-2D2A944B563F}"/>
                </a:ext>
              </a:extLst>
            </p:cNvPr>
            <p:cNvSpPr/>
            <p:nvPr/>
          </p:nvSpPr>
          <p:spPr>
            <a:xfrm>
              <a:off x="10496349" y="0"/>
              <a:ext cx="129942" cy="514952"/>
            </a:xfrm>
            <a:custGeom>
              <a:avLst/>
              <a:gdLst>
                <a:gd name="connsiteX0" fmla="*/ 43314 w 129942"/>
                <a:gd name="connsiteY0" fmla="*/ 0 h 514952"/>
                <a:gd name="connsiteX1" fmla="*/ 0 w 129942"/>
                <a:gd name="connsiteY1" fmla="*/ 211756 h 514952"/>
                <a:gd name="connsiteX2" fmla="*/ 0 w 129942"/>
                <a:gd name="connsiteY2" fmla="*/ 457200 h 514952"/>
                <a:gd name="connsiteX3" fmla="*/ 81815 w 129942"/>
                <a:gd name="connsiteY3" fmla="*/ 514952 h 514952"/>
                <a:gd name="connsiteX4" fmla="*/ 129942 w 129942"/>
                <a:gd name="connsiteY4" fmla="*/ 129941 h 514952"/>
                <a:gd name="connsiteX5" fmla="*/ 43314 w 129942"/>
                <a:gd name="connsiteY5" fmla="*/ 0 h 51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42" h="514952">
                  <a:moveTo>
                    <a:pt x="43314" y="0"/>
                  </a:moveTo>
                  <a:lnTo>
                    <a:pt x="0" y="211756"/>
                  </a:lnTo>
                  <a:lnTo>
                    <a:pt x="0" y="457200"/>
                  </a:lnTo>
                  <a:lnTo>
                    <a:pt x="81815" y="514952"/>
                  </a:lnTo>
                  <a:lnTo>
                    <a:pt x="129942" y="129941"/>
                  </a:lnTo>
                  <a:lnTo>
                    <a:pt x="4331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3163758A-75E6-644B-A7D1-45C61E3505CC}"/>
              </a:ext>
            </a:extLst>
          </p:cNvPr>
          <p:cNvSpPr txBox="1">
            <a:spLocks/>
          </p:cNvSpPr>
          <p:nvPr/>
        </p:nvSpPr>
        <p:spPr>
          <a:xfrm>
            <a:off x="-19125" y="1126881"/>
            <a:ext cx="12192000" cy="1093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Gotham Black" pitchFamily="2" charset="0"/>
                <a:cs typeface="Gotham Black" pitchFamily="2" charset="0"/>
              </a:rPr>
              <a:t>FREE GIFT WITH PURCHASE</a:t>
            </a:r>
          </a:p>
        </p:txBody>
      </p:sp>
      <p:sp>
        <p:nvSpPr>
          <p:cNvPr id="10" name="TextBox 9">
            <a:extLst>
              <a:ext uri="{FF2B5EF4-FFF2-40B4-BE49-F238E27FC236}">
                <a16:creationId xmlns:a16="http://schemas.microsoft.com/office/drawing/2014/main" id="{92F69B45-F075-9842-BFD4-9E2C3397A0B5}"/>
              </a:ext>
            </a:extLst>
          </p:cNvPr>
          <p:cNvSpPr txBox="1"/>
          <p:nvPr/>
        </p:nvSpPr>
        <p:spPr>
          <a:xfrm>
            <a:off x="0" y="2504509"/>
            <a:ext cx="12192000" cy="2123658"/>
          </a:xfrm>
          <a:prstGeom prst="rect">
            <a:avLst/>
          </a:prstGeom>
          <a:noFill/>
        </p:spPr>
        <p:txBody>
          <a:bodyPr wrap="square">
            <a:spAutoFit/>
          </a:bodyPr>
          <a:lstStyle/>
          <a:p>
            <a:pPr algn="ctr"/>
            <a:r>
              <a:rPr lang="en-US" sz="2400" dirty="0">
                <a:latin typeface="Gotham" panose="02000603040000020004" pitchFamily="50" charset="0"/>
                <a:cs typeface="Gotham Book" pitchFamily="2" charset="0"/>
              </a:rPr>
              <a:t>Spend $99** get a </a:t>
            </a:r>
            <a:r>
              <a:rPr lang="en-US" sz="2400" b="1" dirty="0">
                <a:latin typeface="Gotham" panose="02000603040000020004" pitchFamily="50" charset="0"/>
                <a:cs typeface="Gotham Book" pitchFamily="2" charset="0"/>
              </a:rPr>
              <a:t>FREE</a:t>
            </a:r>
            <a:r>
              <a:rPr lang="en-US" sz="2400" b="1" dirty="0">
                <a:latin typeface="Gotham" panose="02000603040000020004" pitchFamily="50" charset="0"/>
                <a:cs typeface="Gotham Bold" pitchFamily="2" charset="0"/>
              </a:rPr>
              <a:t> Body Butter </a:t>
            </a:r>
          </a:p>
          <a:p>
            <a:pPr algn="ctr"/>
            <a:r>
              <a:rPr lang="en-US" sz="1200" b="1" dirty="0">
                <a:latin typeface="Gotham" panose="02000603040000020004" pitchFamily="50" charset="0"/>
                <a:cs typeface="Gotham Bold" pitchFamily="2" charset="0"/>
              </a:rPr>
              <a:t>($26.99 value)</a:t>
            </a:r>
            <a:br>
              <a:rPr lang="en-US" sz="1200" b="1" dirty="0">
                <a:latin typeface="Gotham" panose="02000603040000020004" pitchFamily="50" charset="0"/>
                <a:cs typeface="Gotham Bold" pitchFamily="2" charset="0"/>
              </a:rPr>
            </a:br>
            <a:endParaRPr lang="en-US" sz="1200" b="1" dirty="0">
              <a:latin typeface="Gotham" panose="02000603040000020004" pitchFamily="50" charset="0"/>
              <a:cs typeface="Gotham Bold" pitchFamily="2" charset="0"/>
            </a:endParaRPr>
          </a:p>
          <a:p>
            <a:pPr algn="ctr"/>
            <a:r>
              <a:rPr lang="en-US" sz="2400" b="1" i="1" dirty="0">
                <a:latin typeface="Gotham" panose="02000603040000020004" pitchFamily="50" charset="0"/>
                <a:cs typeface="Gotham Book" pitchFamily="2" charset="0"/>
              </a:rPr>
              <a:t>OR</a:t>
            </a:r>
            <a:br>
              <a:rPr lang="en-US" sz="2400" b="1" i="1" dirty="0">
                <a:latin typeface="Gotham" panose="02000603040000020004" pitchFamily="50" charset="0"/>
                <a:cs typeface="Gotham Book" pitchFamily="2" charset="0"/>
              </a:rPr>
            </a:br>
            <a:endParaRPr lang="en-US" sz="2400" b="1" dirty="0">
              <a:latin typeface="Gotham" panose="02000603040000020004" pitchFamily="50" charset="0"/>
              <a:cs typeface="Gotham Book" pitchFamily="2" charset="0"/>
            </a:endParaRPr>
          </a:p>
          <a:p>
            <a:pPr algn="ctr"/>
            <a:r>
              <a:rPr lang="en-US" sz="2400" dirty="0">
                <a:latin typeface="Gotham" panose="02000603040000020004" pitchFamily="50" charset="0"/>
                <a:cs typeface="Gotham Book" pitchFamily="2" charset="0"/>
              </a:rPr>
              <a:t>Spend $199** get </a:t>
            </a:r>
            <a:r>
              <a:rPr lang="en-US" sz="2400" b="1" dirty="0">
                <a:latin typeface="Gotham" panose="02000603040000020004" pitchFamily="50" charset="0"/>
                <a:cs typeface="Gotham Book" pitchFamily="2" charset="0"/>
              </a:rPr>
              <a:t>FREE</a:t>
            </a:r>
            <a:r>
              <a:rPr lang="en-US" sz="2400" b="1" dirty="0">
                <a:latin typeface="Gotham" panose="02000603040000020004" pitchFamily="50" charset="0"/>
                <a:cs typeface="Gotham Bold" pitchFamily="2" charset="0"/>
              </a:rPr>
              <a:t> Modere CellProof Lip Complex &amp; Eye Cream </a:t>
            </a:r>
          </a:p>
          <a:p>
            <a:pPr algn="ctr"/>
            <a:r>
              <a:rPr lang="en-US" sz="1200" b="1" dirty="0">
                <a:latin typeface="Gotham" panose="02000603040000020004" pitchFamily="50" charset="0"/>
                <a:cs typeface="Gotham Bold" pitchFamily="2" charset="0"/>
              </a:rPr>
              <a:t>($71.98 value)</a:t>
            </a:r>
          </a:p>
        </p:txBody>
      </p:sp>
      <p:sp>
        <p:nvSpPr>
          <p:cNvPr id="14" name="TextBox 13">
            <a:extLst>
              <a:ext uri="{FF2B5EF4-FFF2-40B4-BE49-F238E27FC236}">
                <a16:creationId xmlns:a16="http://schemas.microsoft.com/office/drawing/2014/main" id="{75F157DA-D60E-4D44-8B76-45AC7961ADDD}"/>
              </a:ext>
            </a:extLst>
          </p:cNvPr>
          <p:cNvSpPr txBox="1"/>
          <p:nvPr/>
        </p:nvSpPr>
        <p:spPr>
          <a:xfrm>
            <a:off x="-19125" y="1966695"/>
            <a:ext cx="12192000" cy="369332"/>
          </a:xfrm>
          <a:prstGeom prst="rect">
            <a:avLst/>
          </a:prstGeom>
          <a:noFill/>
        </p:spPr>
        <p:txBody>
          <a:bodyPr wrap="square" lIns="91440" tIns="45720" rIns="91440" bIns="45720" anchor="t">
            <a:spAutoFit/>
          </a:bodyPr>
          <a:lstStyle/>
          <a:p>
            <a:pPr algn="ctr">
              <a:spcBef>
                <a:spcPts val="600"/>
              </a:spcBef>
            </a:pPr>
            <a:r>
              <a:rPr lang="en-US" b="1" dirty="0">
                <a:solidFill>
                  <a:srgbClr val="46BCBD"/>
                </a:solidFill>
                <a:latin typeface="Gotham" panose="02000603040000020004" pitchFamily="50" charset="0"/>
                <a:cs typeface="Gotham Book" pitchFamily="2" charset="0"/>
              </a:rPr>
              <a:t>HOLIDAY FAVORITES!</a:t>
            </a:r>
          </a:p>
        </p:txBody>
      </p:sp>
      <p:sp>
        <p:nvSpPr>
          <p:cNvPr id="16" name="TextBox 15">
            <a:extLst>
              <a:ext uri="{FF2B5EF4-FFF2-40B4-BE49-F238E27FC236}">
                <a16:creationId xmlns:a16="http://schemas.microsoft.com/office/drawing/2014/main" id="{0C34950D-9BDB-432A-9609-1F6141C6C8C7}"/>
              </a:ext>
            </a:extLst>
          </p:cNvPr>
          <p:cNvSpPr txBox="1"/>
          <p:nvPr/>
        </p:nvSpPr>
        <p:spPr>
          <a:xfrm>
            <a:off x="0" y="6501698"/>
            <a:ext cx="12192000" cy="492443"/>
          </a:xfrm>
          <a:prstGeom prst="rect">
            <a:avLst/>
          </a:prstGeom>
          <a:noFill/>
        </p:spPr>
        <p:txBody>
          <a:bodyPr wrap="square">
            <a:spAutoFit/>
          </a:bodyPr>
          <a:lstStyle/>
          <a:p>
            <a:pPr algn="ctr">
              <a:spcAft>
                <a:spcPts val="1200"/>
              </a:spcAft>
            </a:pPr>
            <a:r>
              <a:rPr lang="en-US" sz="800" dirty="0">
                <a:latin typeface="Gotham" panose="02000603040000020004" pitchFamily="50" charset="0"/>
                <a:ea typeface="Times New Roman" panose="02020603050405020304" pitchFamily="18" charset="0"/>
              </a:rPr>
              <a:t>**</a:t>
            </a:r>
            <a:r>
              <a:rPr lang="en-US" sz="800" dirty="0">
                <a:effectLst/>
                <a:latin typeface="Gotham" panose="02000603040000020004" pitchFamily="50" charset="0"/>
                <a:ea typeface="Times New Roman" panose="02020603050405020304" pitchFamily="18" charset="0"/>
              </a:rPr>
              <a:t>Offer ends November 27 at 11:59 PM MT. While supplies last. Excludes new and existing SmartShip orders. </a:t>
            </a:r>
            <a:r>
              <a:rPr lang="en-US" sz="800" dirty="0">
                <a:latin typeface="Gotham" panose="02000603040000020004" pitchFamily="50" charset="0"/>
                <a:ea typeface="Calibri" panose="020F0502020204030204" pitchFamily="34" charset="0"/>
                <a:cs typeface="Gotham Medium" pitchFamily="2" charset="0"/>
              </a:rPr>
              <a:t>Subtotal before tax and shipping</a:t>
            </a:r>
          </a:p>
          <a:p>
            <a:pPr marL="0" marR="0">
              <a:spcBef>
                <a:spcPts val="0"/>
              </a:spcBef>
              <a:spcAft>
                <a:spcPts val="1200"/>
              </a:spcAft>
            </a:pPr>
            <a:r>
              <a:rPr lang="en-US" sz="800" dirty="0">
                <a:effectLst/>
                <a:latin typeface="Gotham" panose="02000603040000020004" pitchFamily="50" charset="0"/>
                <a:ea typeface="Times New Roman" panose="02020603050405020304" pitchFamily="18" charset="0"/>
              </a:rPr>
              <a:t> </a:t>
            </a:r>
          </a:p>
        </p:txBody>
      </p:sp>
      <p:sp>
        <p:nvSpPr>
          <p:cNvPr id="18" name="TextBox 17">
            <a:extLst>
              <a:ext uri="{FF2B5EF4-FFF2-40B4-BE49-F238E27FC236}">
                <a16:creationId xmlns:a16="http://schemas.microsoft.com/office/drawing/2014/main" id="{06AD3926-E122-6E4E-A127-4908C4A4526B}"/>
              </a:ext>
            </a:extLst>
          </p:cNvPr>
          <p:cNvSpPr txBox="1"/>
          <p:nvPr/>
        </p:nvSpPr>
        <p:spPr>
          <a:xfrm>
            <a:off x="665825" y="4796649"/>
            <a:ext cx="11324261" cy="2361929"/>
          </a:xfrm>
          <a:prstGeom prst="rect">
            <a:avLst/>
          </a:prstGeom>
          <a:noFill/>
        </p:spPr>
        <p:txBody>
          <a:bodyPr wrap="square">
            <a:spAutoFit/>
          </a:bodyPr>
          <a:lstStyle/>
          <a:p>
            <a:pPr>
              <a:lnSpc>
                <a:spcPct val="107000"/>
              </a:lnSpc>
              <a:spcBef>
                <a:spcPts val="400"/>
              </a:spcBef>
            </a:pPr>
            <a:r>
              <a:rPr lang="en-US" sz="1400" b="1" dirty="0">
                <a:latin typeface="Gotham Bold"/>
                <a:ea typeface="Calibri" panose="020F0502020204030204" pitchFamily="34" charset="0"/>
                <a:cs typeface="Gotham Bold" pitchFamily="2" charset="0"/>
              </a:rPr>
              <a:t>Body Butter</a:t>
            </a:r>
            <a:r>
              <a:rPr lang="en-US" sz="1400" b="1" dirty="0">
                <a:effectLst/>
                <a:latin typeface="Gotham Bold"/>
                <a:ea typeface="Calibri" panose="020F0502020204030204" pitchFamily="34" charset="0"/>
                <a:cs typeface="Gotham Bold" pitchFamily="2" charset="0"/>
              </a:rPr>
              <a:t>: </a:t>
            </a:r>
            <a:r>
              <a:rPr lang="en-US" sz="1400" dirty="0">
                <a:effectLst/>
                <a:latin typeface="Gotham Book"/>
                <a:ea typeface="Calibri" panose="020F0502020204030204" pitchFamily="34" charset="0"/>
                <a:cs typeface="Gotham Book" pitchFamily="2" charset="0"/>
              </a:rPr>
              <a:t>Luxurious, smooth lotion to help rescue dry skin . Cocoa butter, Jojoba, and avocado oil provide soothing relief, and a neutral fragrance.</a:t>
            </a:r>
          </a:p>
          <a:p>
            <a:pPr>
              <a:lnSpc>
                <a:spcPct val="107000"/>
              </a:lnSpc>
              <a:spcBef>
                <a:spcPts val="400"/>
              </a:spcBef>
            </a:pPr>
            <a:br>
              <a:rPr lang="en-US" sz="1400" b="1" dirty="0">
                <a:latin typeface="Gotham Bold"/>
                <a:ea typeface="Calibri" panose="020F0502020204030204" pitchFamily="34" charset="0"/>
                <a:cs typeface="Gotham Bold" pitchFamily="2" charset="0"/>
              </a:rPr>
            </a:br>
            <a:r>
              <a:rPr lang="en-US" sz="1400" b="1" dirty="0">
                <a:latin typeface="Gotham Bold"/>
                <a:ea typeface="Calibri" panose="020F0502020204030204" pitchFamily="34" charset="0"/>
                <a:cs typeface="Gotham Bold" pitchFamily="2" charset="0"/>
              </a:rPr>
              <a:t>CellProof Lip Complex</a:t>
            </a:r>
            <a:r>
              <a:rPr lang="en-US" sz="1400" b="1" dirty="0">
                <a:effectLst/>
                <a:latin typeface="Gotham Bold"/>
                <a:ea typeface="Calibri" panose="020F0502020204030204" pitchFamily="34" charset="0"/>
                <a:cs typeface="Gotham Bold" pitchFamily="2" charset="0"/>
              </a:rPr>
              <a:t>: </a:t>
            </a:r>
            <a:r>
              <a:rPr lang="en-US" sz="1400" dirty="0">
                <a:effectLst/>
                <a:latin typeface="Gotham Book"/>
                <a:ea typeface="Calibri" panose="020F0502020204030204" pitchFamily="34" charset="0"/>
                <a:cs typeface="Gotham Book" pitchFamily="2" charset="0"/>
              </a:rPr>
              <a:t>Our exclusive multi-tasking lip treatment serum will leave your lips looking smooth, plump and </a:t>
            </a:r>
            <a:r>
              <a:rPr lang="en-US" sz="1400" dirty="0" err="1">
                <a:effectLst/>
                <a:latin typeface="Gotham Book"/>
                <a:ea typeface="Calibri" panose="020F0502020204030204" pitchFamily="34" charset="0"/>
                <a:cs typeface="Gotham Book" pitchFamily="2" charset="0"/>
              </a:rPr>
              <a:t>kissably</a:t>
            </a:r>
            <a:r>
              <a:rPr lang="en-US" sz="1400" dirty="0">
                <a:effectLst/>
                <a:latin typeface="Gotham Book"/>
                <a:ea typeface="Calibri" panose="020F0502020204030204" pitchFamily="34" charset="0"/>
                <a:cs typeface="Gotham Book" pitchFamily="2" charset="0"/>
              </a:rPr>
              <a:t> soft.</a:t>
            </a:r>
            <a:br>
              <a:rPr lang="en-US" sz="1400" dirty="0">
                <a:effectLst/>
                <a:latin typeface="Gotham Book"/>
                <a:ea typeface="Calibri" panose="020F0502020204030204" pitchFamily="34" charset="0"/>
                <a:cs typeface="Gotham Book" pitchFamily="2" charset="0"/>
              </a:rPr>
            </a:br>
            <a:br>
              <a:rPr lang="en-US" sz="1400" dirty="0">
                <a:effectLst/>
                <a:latin typeface="Gotham Book"/>
                <a:ea typeface="Calibri" panose="020F0502020204030204" pitchFamily="34" charset="0"/>
                <a:cs typeface="Gotham Book" pitchFamily="2" charset="0"/>
              </a:rPr>
            </a:br>
            <a:r>
              <a:rPr lang="en-US" sz="1400" b="1" dirty="0">
                <a:latin typeface="Gotham Bold"/>
                <a:ea typeface="Calibri" panose="020F0502020204030204" pitchFamily="34" charset="0"/>
                <a:cs typeface="Gotham Bold" pitchFamily="2" charset="0"/>
              </a:rPr>
              <a:t>CellProof Eye Cream</a:t>
            </a:r>
            <a:r>
              <a:rPr lang="en-US" sz="1400" b="1" dirty="0">
                <a:effectLst/>
                <a:latin typeface="Gotham Bold"/>
                <a:ea typeface="Calibri" panose="020F0502020204030204" pitchFamily="34" charset="0"/>
                <a:cs typeface="Gotham Bold" pitchFamily="2" charset="0"/>
              </a:rPr>
              <a:t>: </a:t>
            </a:r>
            <a:r>
              <a:rPr lang="en-US" sz="1400" dirty="0">
                <a:effectLst/>
                <a:latin typeface="Gotham Book"/>
                <a:ea typeface="Calibri" panose="020F0502020204030204" pitchFamily="34" charset="0"/>
                <a:cs typeface="Gotham Book" pitchFamily="2" charset="0"/>
              </a:rPr>
              <a:t>Keep your eyes looking youthful with patented </a:t>
            </a:r>
            <a:r>
              <a:rPr lang="en-US" sz="1400" dirty="0" err="1">
                <a:effectLst/>
                <a:latin typeface="Gotham Book"/>
                <a:ea typeface="Calibri" panose="020F0502020204030204" pitchFamily="34" charset="0"/>
                <a:cs typeface="Gotham Book" pitchFamily="2" charset="0"/>
              </a:rPr>
              <a:t>BioCell</a:t>
            </a:r>
            <a:r>
              <a:rPr lang="en-US" sz="1400" dirty="0">
                <a:effectLst/>
                <a:latin typeface="Gotham Book"/>
                <a:ea typeface="Calibri" panose="020F0502020204030204" pitchFamily="34" charset="0"/>
                <a:cs typeface="Gotham Book" pitchFamily="2" charset="0"/>
              </a:rPr>
              <a:t> Collagen® CG plus energizing ginger, pomegranate and natural caffeine to gently hydrate, visibly firm and de-puff.</a:t>
            </a:r>
          </a:p>
          <a:p>
            <a:pPr>
              <a:lnSpc>
                <a:spcPct val="107000"/>
              </a:lnSpc>
              <a:spcBef>
                <a:spcPts val="400"/>
              </a:spcBef>
            </a:pPr>
            <a:endParaRPr lang="en-US" sz="1400" dirty="0">
              <a:latin typeface="Gotham Book"/>
              <a:ea typeface="Calibri" panose="020F0502020204030204" pitchFamily="34" charset="0"/>
              <a:cs typeface="Gotham Book" pitchFamily="2" charset="0"/>
            </a:endParaRPr>
          </a:p>
          <a:p>
            <a:pPr>
              <a:lnSpc>
                <a:spcPct val="107000"/>
              </a:lnSpc>
              <a:spcBef>
                <a:spcPts val="400"/>
              </a:spcBef>
            </a:pPr>
            <a:endParaRPr lang="en-US" sz="1400" dirty="0">
              <a:latin typeface="Gotham Book"/>
              <a:ea typeface="Calibri" panose="020F0502020204030204" pitchFamily="34" charset="0"/>
              <a:cs typeface="Gotham Book" pitchFamily="2" charset="0"/>
            </a:endParaRPr>
          </a:p>
          <a:p>
            <a:pPr>
              <a:lnSpc>
                <a:spcPct val="107000"/>
              </a:lnSpc>
              <a:spcBef>
                <a:spcPts val="400"/>
              </a:spcBef>
            </a:pPr>
            <a:endParaRPr lang="en-US" sz="1400" dirty="0">
              <a:effectLst/>
              <a:latin typeface="Gotham Book"/>
              <a:ea typeface="Calibri" panose="020F0502020204030204" pitchFamily="34" charset="0"/>
              <a:cs typeface="Gotham Book" pitchFamily="2" charset="0"/>
            </a:endParaRPr>
          </a:p>
        </p:txBody>
      </p:sp>
    </p:spTree>
    <p:extLst>
      <p:ext uri="{BB962C8B-B14F-4D97-AF65-F5344CB8AC3E}">
        <p14:creationId xmlns:p14="http://schemas.microsoft.com/office/powerpoint/2010/main" val="197277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6942AA53-31D8-1D4F-B6CC-5EFAC2CE874E}"/>
              </a:ext>
            </a:extLst>
          </p:cNvPr>
          <p:cNvPicPr>
            <a:picLocks noChangeAspect="1"/>
          </p:cNvPicPr>
          <p:nvPr/>
        </p:nvPicPr>
        <p:blipFill rotWithShape="1">
          <a:blip r:embed="rId2">
            <a:extLst>
              <a:ext uri="{28A0092B-C50C-407E-A947-70E740481C1C}">
                <a14:useLocalDpi xmlns:a14="http://schemas.microsoft.com/office/drawing/2010/main" val="0"/>
              </a:ext>
            </a:extLst>
          </a:blip>
          <a:srcRect r="5778"/>
          <a:stretch/>
        </p:blipFill>
        <p:spPr>
          <a:xfrm>
            <a:off x="0" y="0"/>
            <a:ext cx="12192000" cy="6858000"/>
          </a:xfrm>
          <a:prstGeom prst="rect">
            <a:avLst/>
          </a:prstGeom>
        </p:spPr>
      </p:pic>
      <p:sp>
        <p:nvSpPr>
          <p:cNvPr id="8" name="TextBox 7">
            <a:extLst>
              <a:ext uri="{FF2B5EF4-FFF2-40B4-BE49-F238E27FC236}">
                <a16:creationId xmlns:a16="http://schemas.microsoft.com/office/drawing/2014/main" id="{51DFEACF-7451-654B-AC0B-F91E31D0EB49}"/>
              </a:ext>
            </a:extLst>
          </p:cNvPr>
          <p:cNvSpPr txBox="1"/>
          <p:nvPr/>
        </p:nvSpPr>
        <p:spPr>
          <a:xfrm>
            <a:off x="8297062" y="2979501"/>
            <a:ext cx="3396343" cy="830997"/>
          </a:xfrm>
          <a:prstGeom prst="rect">
            <a:avLst/>
          </a:prstGeom>
          <a:noFill/>
        </p:spPr>
        <p:txBody>
          <a:bodyPr wrap="square">
            <a:spAutoFit/>
          </a:bodyPr>
          <a:lstStyle/>
          <a:p>
            <a:r>
              <a:rPr lang="en-US" sz="2400" dirty="0">
                <a:latin typeface="Gotham Black" pitchFamily="50" charset="0"/>
              </a:rPr>
              <a:t>REG:  $451.93 </a:t>
            </a:r>
          </a:p>
          <a:p>
            <a:r>
              <a:rPr lang="en-US" sz="2400" dirty="0">
                <a:latin typeface="Gotham Black" pitchFamily="50" charset="0"/>
              </a:rPr>
              <a:t>NOW: $339.49</a:t>
            </a:r>
            <a:endParaRPr lang="en-US" sz="2400" b="1" dirty="0">
              <a:latin typeface="Gotham Black" pitchFamily="50" charset="0"/>
              <a:cs typeface="Gotham Bold" pitchFamily="2" charset="0"/>
            </a:endParaRPr>
          </a:p>
        </p:txBody>
      </p:sp>
      <p:sp>
        <p:nvSpPr>
          <p:cNvPr id="5" name="Title 1">
            <a:extLst>
              <a:ext uri="{FF2B5EF4-FFF2-40B4-BE49-F238E27FC236}">
                <a16:creationId xmlns:a16="http://schemas.microsoft.com/office/drawing/2014/main" id="{C4A915A5-9FBA-A543-94F1-F8F9EAC58262}"/>
              </a:ext>
            </a:extLst>
          </p:cNvPr>
          <p:cNvSpPr txBox="1">
            <a:spLocks/>
          </p:cNvSpPr>
          <p:nvPr/>
        </p:nvSpPr>
        <p:spPr>
          <a:xfrm>
            <a:off x="8297062" y="642678"/>
            <a:ext cx="3065753" cy="2332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2000" b="1" dirty="0">
                <a:latin typeface="Gotham Black" pitchFamily="50" charset="0"/>
              </a:rPr>
              <a:t>HOLIDAY CELLPROOF </a:t>
            </a:r>
          </a:p>
          <a:p>
            <a:pPr>
              <a:lnSpc>
                <a:spcPct val="110000"/>
              </a:lnSpc>
            </a:pPr>
            <a:r>
              <a:rPr lang="en-US" sz="2000" b="1" dirty="0">
                <a:latin typeface="Gotham Black" pitchFamily="50" charset="0"/>
                <a:cs typeface="Gotham Black" pitchFamily="2" charset="0"/>
              </a:rPr>
              <a:t>GIFT SET + </a:t>
            </a:r>
            <a:endParaRPr lang="en-US" sz="2000" b="1" dirty="0">
              <a:latin typeface="Gotham Black" pitchFamily="50" charset="0"/>
            </a:endParaRPr>
          </a:p>
          <a:p>
            <a:pPr>
              <a:lnSpc>
                <a:spcPct val="110000"/>
              </a:lnSpc>
            </a:pPr>
            <a:r>
              <a:rPr lang="en-US" sz="2000" b="1" dirty="0">
                <a:latin typeface="Gotham Black" pitchFamily="50" charset="0"/>
                <a:cs typeface="Gotham Black" pitchFamily="2" charset="0"/>
              </a:rPr>
              <a:t>FREE HANGING TRAVEL ORGANIZER </a:t>
            </a:r>
            <a:r>
              <a:rPr lang="en-US" sz="1200" b="1" dirty="0">
                <a:latin typeface="Gotham Black" pitchFamily="50" charset="0"/>
                <a:cs typeface="Gotham Black" pitchFamily="2" charset="0"/>
              </a:rPr>
              <a:t>($26.99 VALUE)</a:t>
            </a:r>
          </a:p>
        </p:txBody>
      </p:sp>
      <p:sp>
        <p:nvSpPr>
          <p:cNvPr id="16" name="TextBox 15">
            <a:extLst>
              <a:ext uri="{FF2B5EF4-FFF2-40B4-BE49-F238E27FC236}">
                <a16:creationId xmlns:a16="http://schemas.microsoft.com/office/drawing/2014/main" id="{C703BA7E-222C-AD4C-85A0-A68D0A663CA5}"/>
              </a:ext>
            </a:extLst>
          </p:cNvPr>
          <p:cNvSpPr txBox="1"/>
          <p:nvPr/>
        </p:nvSpPr>
        <p:spPr>
          <a:xfrm>
            <a:off x="8288169" y="3855368"/>
            <a:ext cx="2173094" cy="2236894"/>
          </a:xfrm>
          <a:prstGeom prst="rect">
            <a:avLst/>
          </a:prstGeom>
          <a:noFill/>
        </p:spPr>
        <p:txBody>
          <a:bodyPr wrap="square" lIns="91440" tIns="45720" rIns="91440" bIns="45720" anchor="t">
            <a:spAutoFit/>
          </a:bodyPr>
          <a:lstStyle/>
          <a:p>
            <a:pPr>
              <a:lnSpc>
                <a:spcPct val="120000"/>
              </a:lnSpc>
            </a:pPr>
            <a:r>
              <a:rPr lang="en-US" sz="1300" b="1" dirty="0">
                <a:latin typeface="Gotham" panose="02000603040000020004" pitchFamily="50" charset="0"/>
                <a:cs typeface="Gotham Bold" pitchFamily="2" charset="0"/>
              </a:rPr>
              <a:t>Modere CellProof Collection:</a:t>
            </a:r>
          </a:p>
          <a:p>
            <a:pPr>
              <a:lnSpc>
                <a:spcPct val="120000"/>
              </a:lnSpc>
            </a:pPr>
            <a:r>
              <a:rPr lang="en-US" sz="1300" dirty="0">
                <a:latin typeface="Gotham" panose="02000603040000020004" pitchFamily="50" charset="0"/>
                <a:cs typeface="Gotham Book" pitchFamily="2" charset="0"/>
              </a:rPr>
              <a:t>Serum</a:t>
            </a:r>
          </a:p>
          <a:p>
            <a:pPr>
              <a:lnSpc>
                <a:spcPct val="120000"/>
              </a:lnSpc>
            </a:pPr>
            <a:r>
              <a:rPr lang="en-US" sz="1300" dirty="0">
                <a:latin typeface="Gotham" panose="02000603040000020004" pitchFamily="50" charset="0"/>
                <a:cs typeface="Gotham Book" pitchFamily="2" charset="0"/>
              </a:rPr>
              <a:t>Moisturizer</a:t>
            </a:r>
          </a:p>
          <a:p>
            <a:pPr>
              <a:lnSpc>
                <a:spcPct val="120000"/>
              </a:lnSpc>
            </a:pPr>
            <a:r>
              <a:rPr lang="en-US" sz="1300" dirty="0">
                <a:latin typeface="Gotham" panose="02000603040000020004" pitchFamily="50" charset="0"/>
                <a:cs typeface="Gotham Book" pitchFamily="2" charset="0"/>
              </a:rPr>
              <a:t>Double Cleanser</a:t>
            </a:r>
          </a:p>
          <a:p>
            <a:pPr>
              <a:lnSpc>
                <a:spcPct val="120000"/>
              </a:lnSpc>
            </a:pPr>
            <a:r>
              <a:rPr lang="en-US" sz="1300" dirty="0">
                <a:latin typeface="Gotham" panose="02000603040000020004" pitchFamily="50" charset="0"/>
                <a:cs typeface="Gotham Book" pitchFamily="2" charset="0"/>
              </a:rPr>
              <a:t>Infusion Mask</a:t>
            </a:r>
          </a:p>
          <a:p>
            <a:pPr>
              <a:lnSpc>
                <a:spcPct val="120000"/>
              </a:lnSpc>
            </a:pPr>
            <a:r>
              <a:rPr lang="en-US" sz="1300" dirty="0">
                <a:latin typeface="Gotham" panose="02000603040000020004" pitchFamily="50" charset="0"/>
                <a:cs typeface="Gotham Book" pitchFamily="2" charset="0"/>
              </a:rPr>
              <a:t>Body Firming Foam</a:t>
            </a:r>
          </a:p>
          <a:p>
            <a:pPr>
              <a:lnSpc>
                <a:spcPct val="120000"/>
              </a:lnSpc>
            </a:pPr>
            <a:r>
              <a:rPr lang="en-US" sz="1300" dirty="0">
                <a:latin typeface="Gotham" panose="02000603040000020004" pitchFamily="50" charset="0"/>
                <a:cs typeface="Gotham Book" pitchFamily="2" charset="0"/>
              </a:rPr>
              <a:t>Lip Complex</a:t>
            </a:r>
          </a:p>
          <a:p>
            <a:pPr>
              <a:lnSpc>
                <a:spcPct val="120000"/>
              </a:lnSpc>
            </a:pPr>
            <a:r>
              <a:rPr lang="en-US" sz="1300" dirty="0">
                <a:latin typeface="Gotham" panose="02000603040000020004" pitchFamily="50" charset="0"/>
                <a:cs typeface="Gotham Book" pitchFamily="2" charset="0"/>
              </a:rPr>
              <a:t>Eye Cream</a:t>
            </a:r>
          </a:p>
        </p:txBody>
      </p:sp>
      <p:sp>
        <p:nvSpPr>
          <p:cNvPr id="2" name="Oval 1">
            <a:extLst>
              <a:ext uri="{FF2B5EF4-FFF2-40B4-BE49-F238E27FC236}">
                <a16:creationId xmlns:a16="http://schemas.microsoft.com/office/drawing/2014/main" id="{167E3224-0CBE-FA48-902A-E91527A5595E}"/>
              </a:ext>
            </a:extLst>
          </p:cNvPr>
          <p:cNvSpPr/>
          <p:nvPr/>
        </p:nvSpPr>
        <p:spPr>
          <a:xfrm>
            <a:off x="6459769" y="1487745"/>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F9AA9B2-1626-4CDF-88F9-479058262C5E}"/>
              </a:ext>
            </a:extLst>
          </p:cNvPr>
          <p:cNvSpPr txBox="1"/>
          <p:nvPr/>
        </p:nvSpPr>
        <p:spPr>
          <a:xfrm>
            <a:off x="6427123" y="1487745"/>
            <a:ext cx="1411550" cy="1200329"/>
          </a:xfrm>
          <a:prstGeom prst="rect">
            <a:avLst/>
          </a:prstGeom>
          <a:noFill/>
        </p:spPr>
        <p:txBody>
          <a:bodyPr wrap="square" rtlCol="0">
            <a:spAutoFit/>
          </a:bodyPr>
          <a:lstStyle/>
          <a:p>
            <a:pPr algn="ctr"/>
            <a:r>
              <a:rPr lang="en-US" sz="2400" b="1" dirty="0">
                <a:solidFill>
                  <a:schemeClr val="bg1"/>
                </a:solidFill>
                <a:latin typeface="Gotham" panose="02000603040000020004" pitchFamily="50" charset="0"/>
                <a:cs typeface="Gotham Bold" pitchFamily="2" charset="0"/>
              </a:rPr>
              <a:t>#1 </a:t>
            </a:r>
          </a:p>
          <a:p>
            <a:pPr algn="ctr"/>
            <a:r>
              <a:rPr lang="en-US" sz="2400" b="1" dirty="0">
                <a:solidFill>
                  <a:schemeClr val="bg1"/>
                </a:solidFill>
                <a:latin typeface="Gotham" panose="02000603040000020004" pitchFamily="50" charset="0"/>
                <a:cs typeface="Gotham Bold" pitchFamily="2" charset="0"/>
              </a:rPr>
              <a:t>SAVE </a:t>
            </a:r>
          </a:p>
          <a:p>
            <a:pPr algn="ctr"/>
            <a:r>
              <a:rPr lang="en-US" sz="2400" b="1" dirty="0">
                <a:solidFill>
                  <a:schemeClr val="bg1"/>
                </a:solidFill>
                <a:latin typeface="Gotham" panose="02000603040000020004" pitchFamily="50" charset="0"/>
                <a:cs typeface="Gotham Bold" pitchFamily="2" charset="0"/>
              </a:rPr>
              <a:t>$139.43</a:t>
            </a:r>
          </a:p>
        </p:txBody>
      </p:sp>
      <p:cxnSp>
        <p:nvCxnSpPr>
          <p:cNvPr id="13" name="Straight Connector 12">
            <a:extLst>
              <a:ext uri="{FF2B5EF4-FFF2-40B4-BE49-F238E27FC236}">
                <a16:creationId xmlns:a16="http://schemas.microsoft.com/office/drawing/2014/main" id="{28FB358D-93FB-4273-908D-61674D61E4F9}"/>
              </a:ext>
            </a:extLst>
          </p:cNvPr>
          <p:cNvCxnSpPr>
            <a:cxnSpLocks/>
          </p:cNvCxnSpPr>
          <p:nvPr/>
        </p:nvCxnSpPr>
        <p:spPr>
          <a:xfrm flipV="1">
            <a:off x="9374716" y="3038698"/>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979438-F488-4A2A-97C3-730A2F354C53}"/>
              </a:ext>
            </a:extLst>
          </p:cNvPr>
          <p:cNvSpPr txBox="1"/>
          <p:nvPr/>
        </p:nvSpPr>
        <p:spPr>
          <a:xfrm>
            <a:off x="1518081" y="6510316"/>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Excludes new and existing SmartShip orders. </a:t>
            </a:r>
          </a:p>
        </p:txBody>
      </p:sp>
      <p:pic>
        <p:nvPicPr>
          <p:cNvPr id="9" name="Picture 8">
            <a:extLst>
              <a:ext uri="{FF2B5EF4-FFF2-40B4-BE49-F238E27FC236}">
                <a16:creationId xmlns:a16="http://schemas.microsoft.com/office/drawing/2014/main" id="{20C00D62-8120-1043-851F-E99205D16A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20854" y1="56960" x2="9799" y2="69963"/>
                        <a14:backgroundMark x1="9799" y1="69963" x2="17588" y2="60989"/>
                        <a14:backgroundMark x1="20352" y1="59890" x2="18090" y2="63004"/>
                        <a14:backgroundMark x1="26884" y1="82601" x2="46482" y2="82967"/>
                        <a14:backgroundMark x1="46482" y1="82967" x2="65829" y2="81868"/>
                        <a14:backgroundMark x1="65829" y1="81868" x2="35427" y2="85165"/>
                        <a14:backgroundMark x1="35427" y1="85165" x2="68593" y2="84249"/>
                        <a14:backgroundMark x1="68593" y1="84249" x2="39447" y2="87179"/>
                        <a14:backgroundMark x1="39447" y1="87179" x2="58040" y2="86081"/>
                        <a14:backgroundMark x1="58040" y1="86081" x2="36935" y2="88095"/>
                        <a14:backgroundMark x1="36935" y1="88095" x2="58543" y2="86081"/>
                        <a14:backgroundMark x1="58543" y1="86081" x2="37186" y2="87912"/>
                        <a14:backgroundMark x1="37186" y1="87912" x2="56030" y2="86081"/>
                        <a14:backgroundMark x1="56030" y1="86081" x2="32663" y2="89194"/>
                        <a14:backgroundMark x1="32663" y1="89194" x2="49246" y2="81868"/>
                        <a14:backgroundMark x1="49246" y1="81868" x2="71608" y2="81868"/>
                        <a14:backgroundMark x1="71608" y1="81868" x2="37940" y2="87912"/>
                        <a14:backgroundMark x1="37940" y1="87912" x2="58040" y2="89377"/>
                        <a14:backgroundMark x1="58040" y1="89377" x2="38191" y2="89194"/>
                        <a14:backgroundMark x1="38191" y1="89194" x2="67085" y2="88462"/>
                        <a14:backgroundMark x1="67085" y1="88462" x2="25377" y2="89377"/>
                        <a14:backgroundMark x1="25377" y1="89377" x2="28643" y2="83700"/>
                      </a14:backgroundRemoval>
                    </a14:imgEffect>
                  </a14:imgLayer>
                </a14:imgProps>
              </a:ext>
            </a:extLst>
          </a:blip>
          <a:stretch>
            <a:fillRect/>
          </a:stretch>
        </p:blipFill>
        <p:spPr>
          <a:xfrm>
            <a:off x="9646076" y="3810498"/>
            <a:ext cx="2333268" cy="3200915"/>
          </a:xfrm>
          <a:prstGeom prst="rect">
            <a:avLst/>
          </a:prstGeom>
        </p:spPr>
      </p:pic>
      <p:grpSp>
        <p:nvGrpSpPr>
          <p:cNvPr id="15" name="Group 14">
            <a:extLst>
              <a:ext uri="{FF2B5EF4-FFF2-40B4-BE49-F238E27FC236}">
                <a16:creationId xmlns:a16="http://schemas.microsoft.com/office/drawing/2014/main" id="{46F5F5E7-2653-4209-9E23-A6BF15F8D6CD}"/>
              </a:ext>
            </a:extLst>
          </p:cNvPr>
          <p:cNvGrpSpPr/>
          <p:nvPr/>
        </p:nvGrpSpPr>
        <p:grpSpPr>
          <a:xfrm>
            <a:off x="-2" y="-37939"/>
            <a:ext cx="12192001" cy="6863205"/>
            <a:chOff x="-17755" y="0"/>
            <a:chExt cx="12192001" cy="6863205"/>
          </a:xfrm>
        </p:grpSpPr>
        <p:pic>
          <p:nvPicPr>
            <p:cNvPr id="21" name="Picture 20" descr="A picture containing text&#10;&#10;Description automatically generated">
              <a:extLst>
                <a:ext uri="{FF2B5EF4-FFF2-40B4-BE49-F238E27FC236}">
                  <a16:creationId xmlns:a16="http://schemas.microsoft.com/office/drawing/2014/main" id="{8D1B857E-CC33-4422-9089-BAA9FC97DAFA}"/>
                </a:ext>
              </a:extLst>
            </p:cNvPr>
            <p:cNvPicPr>
              <a:picLocks noChangeAspect="1"/>
            </p:cNvPicPr>
            <p:nvPr/>
          </p:nvPicPr>
          <p:blipFill rotWithShape="1">
            <a:blip r:embed="rId5">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2D5BE8D-1F50-4840-AB33-E4848FB71BD3}"/>
                </a:ext>
              </a:extLst>
            </p:cNvPr>
            <p:cNvPicPr>
              <a:picLocks noChangeAspect="1"/>
            </p:cNvPicPr>
            <p:nvPr/>
          </p:nvPicPr>
          <p:blipFill rotWithShape="1">
            <a:blip r:embed="rId5">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327099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indoor, toiletry&#10;&#10;Description automatically generated">
            <a:extLst>
              <a:ext uri="{FF2B5EF4-FFF2-40B4-BE49-F238E27FC236}">
                <a16:creationId xmlns:a16="http://schemas.microsoft.com/office/drawing/2014/main" id="{1C3F82CB-F7A7-D14F-A495-3D9A288A4B1E}"/>
              </a:ext>
            </a:extLst>
          </p:cNvPr>
          <p:cNvPicPr>
            <a:picLocks noChangeAspect="1"/>
          </p:cNvPicPr>
          <p:nvPr/>
        </p:nvPicPr>
        <p:blipFill rotWithShape="1">
          <a:blip r:embed="rId2">
            <a:extLst>
              <a:ext uri="{28A0092B-C50C-407E-A947-70E740481C1C}">
                <a14:useLocalDpi xmlns:a14="http://schemas.microsoft.com/office/drawing/2010/main" val="0"/>
              </a:ext>
            </a:extLst>
          </a:blip>
          <a:srcRect l="5778"/>
          <a:stretch/>
        </p:blipFill>
        <p:spPr>
          <a:xfrm>
            <a:off x="-1" y="0"/>
            <a:ext cx="12192001" cy="6858000"/>
          </a:xfrm>
          <a:prstGeom prst="rect">
            <a:avLst/>
          </a:prstGeom>
        </p:spPr>
      </p:pic>
      <p:sp>
        <p:nvSpPr>
          <p:cNvPr id="8" name="TextBox 7">
            <a:extLst>
              <a:ext uri="{FF2B5EF4-FFF2-40B4-BE49-F238E27FC236}">
                <a16:creationId xmlns:a16="http://schemas.microsoft.com/office/drawing/2014/main" id="{51DFEACF-7451-654B-AC0B-F91E31D0EB49}"/>
              </a:ext>
            </a:extLst>
          </p:cNvPr>
          <p:cNvSpPr txBox="1"/>
          <p:nvPr/>
        </p:nvSpPr>
        <p:spPr>
          <a:xfrm>
            <a:off x="6678142" y="3429000"/>
            <a:ext cx="5709239" cy="2063322"/>
          </a:xfrm>
          <a:prstGeom prst="rect">
            <a:avLst/>
          </a:prstGeom>
          <a:noFill/>
        </p:spPr>
        <p:txBody>
          <a:bodyPr wrap="square" lIns="91440" tIns="45720" rIns="91440" bIns="45720" anchor="t">
            <a:spAutoFit/>
          </a:bodyPr>
          <a:lstStyle/>
          <a:p>
            <a:r>
              <a:rPr lang="en-US" sz="2400" dirty="0">
                <a:latin typeface="Gotham Black" pitchFamily="50" charset="0"/>
                <a:cs typeface="Gotham Bold" pitchFamily="2" charset="0"/>
              </a:rPr>
              <a:t>REG: $81.97  </a:t>
            </a:r>
          </a:p>
          <a:p>
            <a:r>
              <a:rPr lang="en-US" sz="2400" dirty="0">
                <a:latin typeface="Gotham Black" pitchFamily="50" charset="0"/>
                <a:cs typeface="Gotham Bold" pitchFamily="2" charset="0"/>
              </a:rPr>
              <a:t>NOW: $68.99 </a:t>
            </a:r>
          </a:p>
          <a:p>
            <a:endParaRPr lang="en-US" sz="1400" b="1" dirty="0">
              <a:solidFill>
                <a:srgbClr val="46BCBD"/>
              </a:solidFill>
              <a:latin typeface="Gotham Bold" pitchFamily="2" charset="0"/>
              <a:cs typeface="Gotham Bold" pitchFamily="2" charset="0"/>
            </a:endParaRPr>
          </a:p>
          <a:p>
            <a:pPr marL="171450" indent="-171450">
              <a:lnSpc>
                <a:spcPct val="120000"/>
              </a:lnSpc>
              <a:buFont typeface="Arial" panose="020B0604020202020204" pitchFamily="34" charset="0"/>
              <a:buChar char="•"/>
            </a:pPr>
            <a:r>
              <a:rPr lang="en-US" sz="1400" dirty="0">
                <a:latin typeface="Gotham" panose="02000603040000020004" pitchFamily="50" charset="0"/>
                <a:cs typeface="Gotham Book" pitchFamily="2" charset="0"/>
              </a:rPr>
              <a:t>Modere CellProof Double Cleanser</a:t>
            </a:r>
          </a:p>
          <a:p>
            <a:pPr marL="171450" indent="-171450">
              <a:lnSpc>
                <a:spcPct val="120000"/>
              </a:lnSpc>
              <a:buFont typeface="Arial" panose="020B0604020202020204" pitchFamily="34" charset="0"/>
              <a:buChar char="•"/>
            </a:pPr>
            <a:r>
              <a:rPr lang="en-US" sz="1400" dirty="0">
                <a:latin typeface="Gotham" panose="02000603040000020004" pitchFamily="50" charset="0"/>
                <a:cs typeface="Gotham Book" pitchFamily="2" charset="0"/>
              </a:rPr>
              <a:t>Toner</a:t>
            </a:r>
          </a:p>
          <a:p>
            <a:pPr marL="171450" indent="-171450">
              <a:lnSpc>
                <a:spcPct val="120000"/>
              </a:lnSpc>
              <a:buFont typeface="Arial" panose="020B0604020202020204" pitchFamily="34" charset="0"/>
              <a:buChar char="•"/>
            </a:pPr>
            <a:r>
              <a:rPr lang="en-US" sz="1400" dirty="0">
                <a:latin typeface="Gotham" panose="02000603040000020004" pitchFamily="50" charset="0"/>
                <a:cs typeface="Gotham Book" pitchFamily="2" charset="0"/>
              </a:rPr>
              <a:t>Eye Makeup Remover</a:t>
            </a:r>
          </a:p>
          <a:p>
            <a:pPr>
              <a:lnSpc>
                <a:spcPct val="120000"/>
              </a:lnSpc>
            </a:pPr>
            <a:endParaRPr lang="en-US" sz="1400" dirty="0">
              <a:latin typeface="Gotham Book" pitchFamily="2" charset="0"/>
              <a:cs typeface="Gotham Book" pitchFamily="2" charset="0"/>
            </a:endParaRPr>
          </a:p>
        </p:txBody>
      </p:sp>
      <p:sp>
        <p:nvSpPr>
          <p:cNvPr id="5" name="Title 1">
            <a:extLst>
              <a:ext uri="{FF2B5EF4-FFF2-40B4-BE49-F238E27FC236}">
                <a16:creationId xmlns:a16="http://schemas.microsoft.com/office/drawing/2014/main" id="{C4A915A5-9FBA-A543-94F1-F8F9EAC58262}"/>
              </a:ext>
            </a:extLst>
          </p:cNvPr>
          <p:cNvSpPr txBox="1">
            <a:spLocks/>
          </p:cNvSpPr>
          <p:nvPr/>
        </p:nvSpPr>
        <p:spPr>
          <a:xfrm>
            <a:off x="6642566" y="2047406"/>
            <a:ext cx="5818097" cy="1346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2200" b="1" dirty="0">
                <a:latin typeface="Gotham Black" pitchFamily="2" charset="0"/>
                <a:cs typeface="Gotham Black" pitchFamily="2" charset="0"/>
              </a:rPr>
              <a:t>HOLIDAY FACE CARE</a:t>
            </a:r>
          </a:p>
          <a:p>
            <a:pPr>
              <a:lnSpc>
                <a:spcPct val="110000"/>
              </a:lnSpc>
            </a:pPr>
            <a:r>
              <a:rPr lang="en-US" sz="2200" b="1" dirty="0">
                <a:latin typeface="Gotham Black" pitchFamily="2" charset="0"/>
                <a:cs typeface="Gotham Black" pitchFamily="2" charset="0"/>
              </a:rPr>
              <a:t>+ FREE FACIAL SCRUBBIES</a:t>
            </a:r>
          </a:p>
          <a:p>
            <a:pPr>
              <a:lnSpc>
                <a:spcPct val="110000"/>
              </a:lnSpc>
            </a:pPr>
            <a:r>
              <a:rPr lang="en-US" sz="1200" b="1" dirty="0">
                <a:latin typeface="Gotham Black" pitchFamily="2" charset="0"/>
                <a:cs typeface="Gotham Black" pitchFamily="2" charset="0"/>
              </a:rPr>
              <a:t>($6.99 VALUE)</a:t>
            </a:r>
          </a:p>
        </p:txBody>
      </p:sp>
      <p:sp>
        <p:nvSpPr>
          <p:cNvPr id="14" name="Oval 13">
            <a:extLst>
              <a:ext uri="{FF2B5EF4-FFF2-40B4-BE49-F238E27FC236}">
                <a16:creationId xmlns:a16="http://schemas.microsoft.com/office/drawing/2014/main" id="{3D11BDCF-3A94-AC4D-B93D-04E1A47A3252}"/>
              </a:ext>
            </a:extLst>
          </p:cNvPr>
          <p:cNvSpPr/>
          <p:nvPr/>
        </p:nvSpPr>
        <p:spPr>
          <a:xfrm>
            <a:off x="5004426" y="2040101"/>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1E8F18-4960-8E4E-BE86-217D911C3F70}"/>
              </a:ext>
            </a:extLst>
          </p:cNvPr>
          <p:cNvSpPr txBox="1"/>
          <p:nvPr/>
        </p:nvSpPr>
        <p:spPr>
          <a:xfrm>
            <a:off x="4971231" y="2056848"/>
            <a:ext cx="1411550" cy="1200329"/>
          </a:xfrm>
          <a:prstGeom prst="rect">
            <a:avLst/>
          </a:prstGeom>
          <a:noFill/>
        </p:spPr>
        <p:txBody>
          <a:bodyPr wrap="square" rtlCol="0">
            <a:spAutoFit/>
          </a:bodyPr>
          <a:lstStyle/>
          <a:p>
            <a:pPr algn="ctr"/>
            <a:r>
              <a:rPr lang="en-US" sz="2400" b="1" dirty="0">
                <a:solidFill>
                  <a:schemeClr val="bg1"/>
                </a:solidFill>
                <a:latin typeface="Gotham" panose="02000603040000020004" pitchFamily="50" charset="0"/>
                <a:cs typeface="Gotham Bold" pitchFamily="2" charset="0"/>
              </a:rPr>
              <a:t>#2 </a:t>
            </a:r>
          </a:p>
          <a:p>
            <a:pPr algn="ctr"/>
            <a:r>
              <a:rPr lang="en-US" sz="2400" b="1" dirty="0">
                <a:solidFill>
                  <a:schemeClr val="bg1"/>
                </a:solidFill>
                <a:latin typeface="Gotham" panose="02000603040000020004" pitchFamily="50" charset="0"/>
                <a:cs typeface="Gotham Bold" pitchFamily="2" charset="0"/>
              </a:rPr>
              <a:t>SAVE </a:t>
            </a:r>
          </a:p>
          <a:p>
            <a:pPr algn="ctr"/>
            <a:r>
              <a:rPr lang="en-US" sz="2400" b="1" dirty="0">
                <a:solidFill>
                  <a:schemeClr val="bg1"/>
                </a:solidFill>
                <a:latin typeface="Gotham" panose="02000603040000020004" pitchFamily="50" charset="0"/>
                <a:cs typeface="Gotham Bold" pitchFamily="2" charset="0"/>
              </a:rPr>
              <a:t>$19.97</a:t>
            </a:r>
          </a:p>
        </p:txBody>
      </p:sp>
      <p:cxnSp>
        <p:nvCxnSpPr>
          <p:cNvPr id="10" name="Straight Connector 9">
            <a:extLst>
              <a:ext uri="{FF2B5EF4-FFF2-40B4-BE49-F238E27FC236}">
                <a16:creationId xmlns:a16="http://schemas.microsoft.com/office/drawing/2014/main" id="{8E4E09C7-12B5-461B-BD54-405E345A50CF}"/>
              </a:ext>
            </a:extLst>
          </p:cNvPr>
          <p:cNvCxnSpPr>
            <a:cxnSpLocks/>
          </p:cNvCxnSpPr>
          <p:nvPr/>
        </p:nvCxnSpPr>
        <p:spPr>
          <a:xfrm flipV="1">
            <a:off x="7948250" y="3449058"/>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67780E6-BCF6-4A17-9171-CCF6C9F1EE32}"/>
              </a:ext>
            </a:extLst>
          </p:cNvPr>
          <p:cNvSpPr txBox="1"/>
          <p:nvPr/>
        </p:nvSpPr>
        <p:spPr>
          <a:xfrm>
            <a:off x="1518081" y="6510316"/>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Excludes new and existing SmartShip orders. </a:t>
            </a:r>
          </a:p>
        </p:txBody>
      </p:sp>
      <p:grpSp>
        <p:nvGrpSpPr>
          <p:cNvPr id="16" name="Group 15">
            <a:extLst>
              <a:ext uri="{FF2B5EF4-FFF2-40B4-BE49-F238E27FC236}">
                <a16:creationId xmlns:a16="http://schemas.microsoft.com/office/drawing/2014/main" id="{600BC241-9D7D-42EC-9EFD-94ED10F73E71}"/>
              </a:ext>
            </a:extLst>
          </p:cNvPr>
          <p:cNvGrpSpPr/>
          <p:nvPr/>
        </p:nvGrpSpPr>
        <p:grpSpPr>
          <a:xfrm>
            <a:off x="-2" y="-37939"/>
            <a:ext cx="12192001" cy="6863205"/>
            <a:chOff x="-17755" y="0"/>
            <a:chExt cx="12192001" cy="6863205"/>
          </a:xfrm>
        </p:grpSpPr>
        <p:pic>
          <p:nvPicPr>
            <p:cNvPr id="17" name="Picture 16" descr="A picture containing text&#10;&#10;Description automatically generated">
              <a:extLst>
                <a:ext uri="{FF2B5EF4-FFF2-40B4-BE49-F238E27FC236}">
                  <a16:creationId xmlns:a16="http://schemas.microsoft.com/office/drawing/2014/main" id="{838597FD-684A-4D6A-9FFF-27098DE9BB3B}"/>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0F1FBBF7-472C-4BFA-8E65-39FAB30EB034}"/>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1855024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toiletry, lotion&#10;&#10;Description automatically generated">
            <a:extLst>
              <a:ext uri="{FF2B5EF4-FFF2-40B4-BE49-F238E27FC236}">
                <a16:creationId xmlns:a16="http://schemas.microsoft.com/office/drawing/2014/main" id="{773D07DD-4593-EA41-B743-06D9F4B86CB5}"/>
              </a:ext>
            </a:extLst>
          </p:cNvPr>
          <p:cNvPicPr>
            <a:picLocks noChangeAspect="1"/>
          </p:cNvPicPr>
          <p:nvPr/>
        </p:nvPicPr>
        <p:blipFill rotWithShape="1">
          <a:blip r:embed="rId2">
            <a:extLst>
              <a:ext uri="{28A0092B-C50C-407E-A947-70E740481C1C}">
                <a14:useLocalDpi xmlns:a14="http://schemas.microsoft.com/office/drawing/2010/main" val="0"/>
              </a:ext>
            </a:extLst>
          </a:blip>
          <a:srcRect l="2889" r="2889"/>
          <a:stretch/>
        </p:blipFill>
        <p:spPr>
          <a:xfrm>
            <a:off x="-1" y="0"/>
            <a:ext cx="12192001" cy="6858000"/>
          </a:xfrm>
          <a:prstGeom prst="rect">
            <a:avLst/>
          </a:prstGeom>
        </p:spPr>
      </p:pic>
      <p:sp>
        <p:nvSpPr>
          <p:cNvPr id="5" name="Title 1">
            <a:extLst>
              <a:ext uri="{FF2B5EF4-FFF2-40B4-BE49-F238E27FC236}">
                <a16:creationId xmlns:a16="http://schemas.microsoft.com/office/drawing/2014/main" id="{C4A915A5-9FBA-A543-94F1-F8F9EAC58262}"/>
              </a:ext>
            </a:extLst>
          </p:cNvPr>
          <p:cNvSpPr txBox="1">
            <a:spLocks/>
          </p:cNvSpPr>
          <p:nvPr/>
        </p:nvSpPr>
        <p:spPr>
          <a:xfrm>
            <a:off x="5615530" y="2183390"/>
            <a:ext cx="5818097" cy="630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Gotham Black" pitchFamily="2" charset="0"/>
                <a:cs typeface="Gotham Black" pitchFamily="2" charset="0"/>
              </a:rPr>
              <a:t>HOLIDAY HEALTHY HANDS</a:t>
            </a:r>
          </a:p>
        </p:txBody>
      </p:sp>
      <p:sp>
        <p:nvSpPr>
          <p:cNvPr id="8" name="TextBox 7">
            <a:extLst>
              <a:ext uri="{FF2B5EF4-FFF2-40B4-BE49-F238E27FC236}">
                <a16:creationId xmlns:a16="http://schemas.microsoft.com/office/drawing/2014/main" id="{51DFEACF-7451-654B-AC0B-F91E31D0EB49}"/>
              </a:ext>
            </a:extLst>
          </p:cNvPr>
          <p:cNvSpPr txBox="1"/>
          <p:nvPr/>
        </p:nvSpPr>
        <p:spPr>
          <a:xfrm>
            <a:off x="5623998" y="2892716"/>
            <a:ext cx="5980398" cy="3754874"/>
          </a:xfrm>
          <a:prstGeom prst="rect">
            <a:avLst/>
          </a:prstGeom>
          <a:noFill/>
        </p:spPr>
        <p:txBody>
          <a:bodyPr wrap="square" lIns="91440" tIns="45720" rIns="91440" bIns="45720" anchor="t">
            <a:spAutoFit/>
          </a:bodyPr>
          <a:lstStyle/>
          <a:p>
            <a:r>
              <a:rPr lang="en-US" sz="2400" dirty="0">
                <a:latin typeface="Gotham Black" pitchFamily="50" charset="0"/>
                <a:cs typeface="Gotham Bold" pitchFamily="2" charset="0"/>
              </a:rPr>
              <a:t>REG:  $44.98 </a:t>
            </a:r>
          </a:p>
          <a:p>
            <a:r>
              <a:rPr lang="en-US" sz="2400" dirty="0">
                <a:latin typeface="Gotham Black" pitchFamily="50" charset="0"/>
                <a:cs typeface="Gotham Bold" pitchFamily="2" charset="0"/>
              </a:rPr>
              <a:t>NOW: $37.99  </a:t>
            </a:r>
          </a:p>
          <a:p>
            <a:endParaRPr lang="en-US" sz="2000" b="1" dirty="0">
              <a:latin typeface="Gotham" panose="02000603040000020004" pitchFamily="50" charset="0"/>
              <a:cs typeface="Gotham Bold" pitchFamily="2" charset="0"/>
            </a:endParaRPr>
          </a:p>
          <a:p>
            <a:r>
              <a:rPr lang="en-US" sz="1400" b="1" dirty="0">
                <a:latin typeface="Gotham" panose="02000603040000020004" pitchFamily="50" charset="0"/>
                <a:cs typeface="Gotham Bold" pitchFamily="2" charset="0"/>
              </a:rPr>
              <a:t>Body Butter: </a:t>
            </a:r>
            <a:r>
              <a:rPr lang="en-US" sz="1400" dirty="0">
                <a:latin typeface="Gotham" panose="02000603040000020004" pitchFamily="50" charset="0"/>
                <a:cs typeface="Gotham Book" pitchFamily="2" charset="0"/>
              </a:rPr>
              <a:t>Luxurious, smooth lotion to help rescue dry skin. Cocoa butter, jojoba, and avocado oil provide soothing relief, and a neutral fragrance.</a:t>
            </a:r>
          </a:p>
          <a:p>
            <a:endParaRPr lang="en-US" sz="1400" b="1" dirty="0">
              <a:latin typeface="Gotham" panose="02000603040000020004" pitchFamily="50" charset="0"/>
              <a:cs typeface="Gotham Bold" pitchFamily="2" charset="0"/>
            </a:endParaRPr>
          </a:p>
          <a:p>
            <a:r>
              <a:rPr lang="en-US" sz="1400" b="1" dirty="0">
                <a:latin typeface="Gotham" panose="02000603040000020004" pitchFamily="50" charset="0"/>
                <a:cs typeface="Gotham Bold" pitchFamily="2" charset="0"/>
              </a:rPr>
              <a:t>Exfoliant: </a:t>
            </a:r>
            <a:r>
              <a:rPr lang="en-US" sz="1400" dirty="0">
                <a:latin typeface="Gotham" panose="02000603040000020004" pitchFamily="50" charset="0"/>
                <a:cs typeface="Gotham Book" pitchFamily="2" charset="0"/>
              </a:rPr>
              <a:t>Sweeps away dead skin cells and surface impurities without scrubbing or harsh enzymatic chemicals. Massages and polishes skin surface with jojoba beads, olive oil and amino acids, leaving it smooth and luminous.</a:t>
            </a:r>
          </a:p>
          <a:p>
            <a:endParaRPr lang="en-US" sz="1200" dirty="0">
              <a:latin typeface="Gotham" panose="02000603040000020004" pitchFamily="50" charset="0"/>
              <a:cs typeface="Gotham Book" pitchFamily="2" charset="0"/>
            </a:endParaRPr>
          </a:p>
          <a:p>
            <a:endParaRPr lang="en-US" sz="1200" dirty="0">
              <a:latin typeface="Gotham" panose="02000603040000020004" pitchFamily="50" charset="0"/>
              <a:cs typeface="Gotham Book" pitchFamily="2" charset="0"/>
            </a:endParaRPr>
          </a:p>
          <a:p>
            <a:r>
              <a:rPr lang="en-US" dirty="0">
                <a:latin typeface="Gotham" panose="02000603040000020004" pitchFamily="50" charset="0"/>
                <a:cs typeface="Gotham Book" pitchFamily="2" charset="0"/>
              </a:rPr>
              <a:t> </a:t>
            </a:r>
          </a:p>
          <a:p>
            <a:endParaRPr lang="en-US" sz="1600" dirty="0">
              <a:latin typeface="Gotham" panose="02000603040000020004" pitchFamily="50" charset="0"/>
              <a:cs typeface="Gotham Book" pitchFamily="2" charset="0"/>
            </a:endParaRPr>
          </a:p>
        </p:txBody>
      </p:sp>
      <p:sp>
        <p:nvSpPr>
          <p:cNvPr id="12" name="Oval 11">
            <a:extLst>
              <a:ext uri="{FF2B5EF4-FFF2-40B4-BE49-F238E27FC236}">
                <a16:creationId xmlns:a16="http://schemas.microsoft.com/office/drawing/2014/main" id="{772996F9-789A-8646-843A-BC7C8A2296D0}"/>
              </a:ext>
            </a:extLst>
          </p:cNvPr>
          <p:cNvSpPr/>
          <p:nvPr/>
        </p:nvSpPr>
        <p:spPr>
          <a:xfrm>
            <a:off x="1424627" y="2050468"/>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1F4A187-8DD7-B04D-98CE-0FCA5500F1EF}"/>
              </a:ext>
            </a:extLst>
          </p:cNvPr>
          <p:cNvSpPr txBox="1"/>
          <p:nvPr/>
        </p:nvSpPr>
        <p:spPr>
          <a:xfrm>
            <a:off x="1409875" y="2090565"/>
            <a:ext cx="1411550" cy="1200329"/>
          </a:xfrm>
          <a:prstGeom prst="rect">
            <a:avLst/>
          </a:prstGeom>
          <a:noFill/>
        </p:spPr>
        <p:txBody>
          <a:bodyPr wrap="square" rtlCol="0">
            <a:spAutoFit/>
          </a:bodyPr>
          <a:lstStyle/>
          <a:p>
            <a:pPr algn="ctr"/>
            <a:r>
              <a:rPr lang="en-US" sz="2400" b="1" dirty="0">
                <a:solidFill>
                  <a:schemeClr val="bg1"/>
                </a:solidFill>
                <a:latin typeface="Gotham" panose="02000603040000020004" pitchFamily="50" charset="0"/>
                <a:cs typeface="Gotham Bold" pitchFamily="2" charset="0"/>
              </a:rPr>
              <a:t>#3 </a:t>
            </a:r>
          </a:p>
          <a:p>
            <a:pPr algn="ctr"/>
            <a:r>
              <a:rPr lang="en-US" sz="2400" b="1" dirty="0">
                <a:solidFill>
                  <a:schemeClr val="bg1"/>
                </a:solidFill>
                <a:latin typeface="Gotham" panose="02000603040000020004" pitchFamily="50" charset="0"/>
                <a:cs typeface="Gotham Bold" pitchFamily="2" charset="0"/>
              </a:rPr>
              <a:t>SAVE </a:t>
            </a:r>
          </a:p>
          <a:p>
            <a:pPr algn="ctr"/>
            <a:r>
              <a:rPr lang="en-US" sz="2400" b="1" dirty="0">
                <a:solidFill>
                  <a:schemeClr val="bg1"/>
                </a:solidFill>
                <a:latin typeface="Gotham" panose="02000603040000020004" pitchFamily="50" charset="0"/>
                <a:cs typeface="Gotham Bold" pitchFamily="2" charset="0"/>
              </a:rPr>
              <a:t>$6.99</a:t>
            </a:r>
          </a:p>
        </p:txBody>
      </p:sp>
      <p:cxnSp>
        <p:nvCxnSpPr>
          <p:cNvPr id="16" name="Straight Connector 15">
            <a:extLst>
              <a:ext uri="{FF2B5EF4-FFF2-40B4-BE49-F238E27FC236}">
                <a16:creationId xmlns:a16="http://schemas.microsoft.com/office/drawing/2014/main" id="{6C76C901-C5B5-E444-A104-87FC07ED9530}"/>
              </a:ext>
            </a:extLst>
          </p:cNvPr>
          <p:cNvCxnSpPr>
            <a:cxnSpLocks/>
          </p:cNvCxnSpPr>
          <p:nvPr/>
        </p:nvCxnSpPr>
        <p:spPr>
          <a:xfrm flipV="1">
            <a:off x="6750392" y="2971899"/>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E3E744-FF87-4F29-8F1E-A0D4002632F3}"/>
              </a:ext>
            </a:extLst>
          </p:cNvPr>
          <p:cNvSpPr txBox="1"/>
          <p:nvPr/>
        </p:nvSpPr>
        <p:spPr>
          <a:xfrm>
            <a:off x="1518081" y="6510316"/>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Excludes new and existing SmartShip orders. </a:t>
            </a:r>
          </a:p>
        </p:txBody>
      </p:sp>
      <p:grpSp>
        <p:nvGrpSpPr>
          <p:cNvPr id="17" name="Group 16">
            <a:extLst>
              <a:ext uri="{FF2B5EF4-FFF2-40B4-BE49-F238E27FC236}">
                <a16:creationId xmlns:a16="http://schemas.microsoft.com/office/drawing/2014/main" id="{9CF8EA92-050D-4FC3-BD96-1CF1CF5EE18A}"/>
              </a:ext>
            </a:extLst>
          </p:cNvPr>
          <p:cNvGrpSpPr/>
          <p:nvPr/>
        </p:nvGrpSpPr>
        <p:grpSpPr>
          <a:xfrm>
            <a:off x="-2" y="-37939"/>
            <a:ext cx="12192001" cy="6863205"/>
            <a:chOff x="-17755" y="0"/>
            <a:chExt cx="12192001" cy="6863205"/>
          </a:xfrm>
        </p:grpSpPr>
        <p:pic>
          <p:nvPicPr>
            <p:cNvPr id="18" name="Picture 17" descr="A picture containing text&#10;&#10;Description automatically generated">
              <a:extLst>
                <a:ext uri="{FF2B5EF4-FFF2-40B4-BE49-F238E27FC236}">
                  <a16:creationId xmlns:a16="http://schemas.microsoft.com/office/drawing/2014/main" id="{070C9642-45B1-4796-B74B-8725F78C17C5}"/>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FE25D6E-B05F-4760-A04A-3CCBA28D33C2}"/>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330554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88B251C6-8473-41EC-9BD8-E3A3ADD50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22" y="0"/>
            <a:ext cx="12939622" cy="6858000"/>
          </a:xfrm>
          <a:prstGeom prst="rect">
            <a:avLst/>
          </a:prstGeom>
        </p:spPr>
      </p:pic>
      <p:sp>
        <p:nvSpPr>
          <p:cNvPr id="5" name="Title 1">
            <a:extLst>
              <a:ext uri="{FF2B5EF4-FFF2-40B4-BE49-F238E27FC236}">
                <a16:creationId xmlns:a16="http://schemas.microsoft.com/office/drawing/2014/main" id="{C4A915A5-9FBA-A543-94F1-F8F9EAC58262}"/>
              </a:ext>
            </a:extLst>
          </p:cNvPr>
          <p:cNvSpPr txBox="1">
            <a:spLocks/>
          </p:cNvSpPr>
          <p:nvPr/>
        </p:nvSpPr>
        <p:spPr>
          <a:xfrm>
            <a:off x="7202774" y="1339423"/>
            <a:ext cx="4989226" cy="18086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Gotham Black" pitchFamily="2" charset="0"/>
                <a:cs typeface="Gotham Black" pitchFamily="2" charset="0"/>
              </a:rPr>
              <a:t>HOLIDAY LIQUID BIOCELL</a:t>
            </a:r>
            <a:r>
              <a:rPr lang="en-US" sz="1800" dirty="0">
                <a:effectLst/>
                <a:latin typeface="Times New Roman" panose="02020603050405020304" pitchFamily="18" charset="0"/>
                <a:ea typeface="Times New Roman" panose="02020603050405020304" pitchFamily="18" charset="0"/>
              </a:rPr>
              <a:t>®</a:t>
            </a:r>
            <a:r>
              <a:rPr lang="en-US" sz="2200" b="1" dirty="0">
                <a:latin typeface="Gotham Black" pitchFamily="2" charset="0"/>
                <a:cs typeface="Gotham Black" pitchFamily="2" charset="0"/>
              </a:rPr>
              <a:t> LIFE &amp; PURE COLLECTION </a:t>
            </a:r>
            <a:br>
              <a:rPr lang="en-US" sz="2200" b="1" dirty="0">
                <a:latin typeface="Gotham Black" pitchFamily="2" charset="0"/>
                <a:cs typeface="Gotham Black" pitchFamily="2" charset="0"/>
              </a:rPr>
            </a:br>
            <a:endParaRPr lang="en-US" sz="2200" b="1" dirty="0">
              <a:latin typeface="Gotham Black" pitchFamily="2" charset="0"/>
              <a:cs typeface="Gotham Black" pitchFamily="2" charset="0"/>
            </a:endParaRPr>
          </a:p>
          <a:p>
            <a:r>
              <a:rPr lang="en-US" sz="2200" b="1" dirty="0">
                <a:latin typeface="Gotham Black"/>
                <a:cs typeface="Gotham Black" pitchFamily="2" charset="0"/>
              </a:rPr>
              <a:t>+ FREE #COLLAGENLIFE BEAKER </a:t>
            </a:r>
            <a:r>
              <a:rPr lang="en-US" sz="1200" b="1" dirty="0">
                <a:latin typeface="Gotham Black"/>
                <a:cs typeface="Gotham Black" pitchFamily="2" charset="0"/>
              </a:rPr>
              <a:t>($8.99 VALUE)</a:t>
            </a:r>
          </a:p>
        </p:txBody>
      </p:sp>
      <p:sp>
        <p:nvSpPr>
          <p:cNvPr id="8" name="TextBox 7">
            <a:extLst>
              <a:ext uri="{FF2B5EF4-FFF2-40B4-BE49-F238E27FC236}">
                <a16:creationId xmlns:a16="http://schemas.microsoft.com/office/drawing/2014/main" id="{51DFEACF-7451-654B-AC0B-F91E31D0EB49}"/>
              </a:ext>
            </a:extLst>
          </p:cNvPr>
          <p:cNvSpPr txBox="1"/>
          <p:nvPr/>
        </p:nvSpPr>
        <p:spPr>
          <a:xfrm>
            <a:off x="7202774" y="3066101"/>
            <a:ext cx="5014791" cy="5492273"/>
          </a:xfrm>
          <a:prstGeom prst="rect">
            <a:avLst/>
          </a:prstGeom>
          <a:noFill/>
        </p:spPr>
        <p:txBody>
          <a:bodyPr wrap="square">
            <a:spAutoFit/>
          </a:bodyPr>
          <a:lstStyle/>
          <a:p>
            <a:pPr>
              <a:spcAft>
                <a:spcPts val="1500"/>
              </a:spcAft>
            </a:pPr>
            <a:r>
              <a:rPr lang="en-US" sz="2400" dirty="0">
                <a:latin typeface="Gotham Black" pitchFamily="50" charset="0"/>
                <a:cs typeface="Gotham Bold" pitchFamily="2" charset="0"/>
              </a:rPr>
              <a:t>REG: $329.96 </a:t>
            </a:r>
            <a:br>
              <a:rPr lang="en-US" sz="2400" dirty="0">
                <a:latin typeface="Gotham Black" pitchFamily="50" charset="0"/>
                <a:cs typeface="Gotham Bold" pitchFamily="2" charset="0"/>
              </a:rPr>
            </a:br>
            <a:r>
              <a:rPr lang="en-US" sz="2400" dirty="0">
                <a:latin typeface="Gotham Black" pitchFamily="50" charset="0"/>
                <a:cs typeface="Gotham Bold" pitchFamily="2" charset="0"/>
              </a:rPr>
              <a:t>NOW: $230.99 </a:t>
            </a:r>
            <a:br>
              <a:rPr lang="en-US" sz="2400" dirty="0">
                <a:latin typeface="Gotham Black" pitchFamily="50" charset="0"/>
                <a:cs typeface="Gotham Bold" pitchFamily="2" charset="0"/>
              </a:rPr>
            </a:br>
            <a:r>
              <a:rPr lang="en-US" sz="2400" dirty="0">
                <a:latin typeface="Gotham Black" pitchFamily="50" charset="0"/>
                <a:cs typeface="Gotham Bold" pitchFamily="2" charset="0"/>
              </a:rPr>
              <a:t>A 30% SAVINGS</a:t>
            </a:r>
          </a:p>
          <a:p>
            <a:pPr marL="171450" indent="-171450">
              <a:lnSpc>
                <a:spcPct val="120000"/>
              </a:lnSpc>
              <a:buFont typeface="Arial" panose="020B0604020202020204" pitchFamily="34" charset="0"/>
              <a:buChar char="•"/>
            </a:pPr>
            <a:r>
              <a:rPr lang="en-US" sz="1200" dirty="0">
                <a:latin typeface="Gotham" panose="02000603040000020004" pitchFamily="50" charset="0"/>
                <a:cs typeface="Gotham Book" pitchFamily="2" charset="0"/>
              </a:rPr>
              <a:t>Helps to relieve joint pain associated with osteoarthritis of the hip and knee</a:t>
            </a:r>
          </a:p>
          <a:p>
            <a:pPr marL="171450" indent="-171450">
              <a:lnSpc>
                <a:spcPct val="120000"/>
              </a:lnSpc>
              <a:buFont typeface="Arial" panose="020B0604020202020204" pitchFamily="34" charset="0"/>
              <a:buChar char="•"/>
            </a:pPr>
            <a:r>
              <a:rPr lang="en-US" sz="1200" dirty="0">
                <a:latin typeface="Gotham" panose="02000603040000020004" pitchFamily="50" charset="0"/>
                <a:cs typeface="Gotham Book" pitchFamily="2" charset="0"/>
              </a:rPr>
              <a:t>Helps to reduce the number of deep wrinkles and</a:t>
            </a:r>
            <a:br>
              <a:rPr lang="en-US" sz="1200" dirty="0">
                <a:latin typeface="Gotham" panose="02000603040000020004" pitchFamily="50" charset="0"/>
                <a:cs typeface="Gotham Book" pitchFamily="2" charset="0"/>
              </a:rPr>
            </a:br>
            <a:r>
              <a:rPr lang="en-US" sz="1200" dirty="0">
                <a:latin typeface="Gotham" panose="02000603040000020004" pitchFamily="50" charset="0"/>
                <a:cs typeface="Gotham Book" pitchFamily="2" charset="0"/>
              </a:rPr>
              <a:t>fine facial lines</a:t>
            </a:r>
          </a:p>
          <a:p>
            <a:pPr marL="171450" indent="-171450">
              <a:lnSpc>
                <a:spcPct val="120000"/>
              </a:lnSpc>
              <a:buFont typeface="Arial" panose="020B0604020202020204" pitchFamily="34" charset="0"/>
              <a:buChar char="•"/>
            </a:pPr>
            <a:r>
              <a:rPr lang="en-US" sz="1200" dirty="0">
                <a:latin typeface="Gotham" panose="02000603040000020004" pitchFamily="50" charset="0"/>
                <a:cs typeface="Gotham Book" pitchFamily="2" charset="0"/>
              </a:rPr>
              <a:t>Helps to maintain healthy skin</a:t>
            </a:r>
          </a:p>
          <a:p>
            <a:pPr marL="171450" indent="-171450">
              <a:lnSpc>
                <a:spcPct val="120000"/>
              </a:lnSpc>
              <a:buFont typeface="Arial" panose="020B0604020202020204" pitchFamily="34" charset="0"/>
              <a:buChar char="•"/>
            </a:pPr>
            <a:r>
              <a:rPr lang="en-US" sz="1200" dirty="0">
                <a:latin typeface="Gotham" panose="02000603040000020004" pitchFamily="50" charset="0"/>
                <a:cs typeface="Gotham Book" pitchFamily="2" charset="0"/>
              </a:rPr>
              <a:t>Helps improve skin elasticity</a:t>
            </a:r>
          </a:p>
          <a:p>
            <a:endParaRPr lang="en-US" sz="1200" dirty="0">
              <a:latin typeface="Gotham" panose="02000603040000020004" pitchFamily="50" charset="0"/>
              <a:cs typeface="Gotham Book" pitchFamily="2" charset="0"/>
            </a:endParaRPr>
          </a:p>
          <a:p>
            <a:endParaRPr lang="en-US" sz="1200" dirty="0">
              <a:latin typeface="Gotham" panose="02000603040000020004" pitchFamily="50" charset="0"/>
              <a:cs typeface="Gotham Book" pitchFamily="2" charset="0"/>
            </a:endParaRPr>
          </a:p>
          <a:p>
            <a:endParaRPr lang="en-US" sz="2000" b="1" dirty="0">
              <a:latin typeface="Gotham" panose="02000603040000020004" pitchFamily="50" charset="0"/>
              <a:cs typeface="Gotham Bold" pitchFamily="2" charset="0"/>
            </a:endParaRPr>
          </a:p>
          <a:p>
            <a:endParaRPr lang="en-US" sz="2000" b="1" dirty="0">
              <a:latin typeface="Gotham" panose="02000603040000020004" pitchFamily="50" charset="0"/>
              <a:cs typeface="Gotham Bold" pitchFamily="2" charset="0"/>
            </a:endParaRPr>
          </a:p>
          <a:p>
            <a:endParaRPr lang="en-US" sz="2000" b="1" dirty="0">
              <a:solidFill>
                <a:srgbClr val="46BCBD"/>
              </a:solidFill>
              <a:latin typeface="Gotham" panose="02000603040000020004" pitchFamily="50" charset="0"/>
              <a:cs typeface="Gotham Bold" pitchFamily="2" charset="0"/>
            </a:endParaRPr>
          </a:p>
          <a:p>
            <a:endParaRPr lang="en-US" sz="2000" b="1" dirty="0">
              <a:latin typeface="Gotham" panose="02000603040000020004" pitchFamily="50" charset="0"/>
              <a:cs typeface="Gotham Bold" pitchFamily="2" charset="0"/>
            </a:endParaRPr>
          </a:p>
          <a:p>
            <a:endParaRPr lang="en-US" sz="2000" b="1" dirty="0">
              <a:latin typeface="Gotham" panose="02000603040000020004" pitchFamily="50" charset="0"/>
              <a:cs typeface="Gotham Bold" pitchFamily="2" charset="0"/>
            </a:endParaRPr>
          </a:p>
          <a:p>
            <a:endParaRPr lang="en-US" sz="2000" b="1" dirty="0">
              <a:latin typeface="Gotham" panose="02000603040000020004" pitchFamily="50" charset="0"/>
              <a:cs typeface="Gotham Bold" pitchFamily="2" charset="0"/>
            </a:endParaRPr>
          </a:p>
          <a:p>
            <a:endParaRPr lang="en-US" sz="2000" b="1" dirty="0">
              <a:solidFill>
                <a:srgbClr val="46BCBD"/>
              </a:solidFill>
              <a:latin typeface="Gotham" panose="02000603040000020004" pitchFamily="50" charset="0"/>
              <a:cs typeface="Gotham Bold" pitchFamily="2" charset="0"/>
            </a:endParaRPr>
          </a:p>
          <a:p>
            <a:endParaRPr lang="en-US" sz="1600" dirty="0">
              <a:latin typeface="Gotham" panose="02000603040000020004" pitchFamily="50" charset="0"/>
              <a:cs typeface="Gotham Book" pitchFamily="2" charset="0"/>
            </a:endParaRPr>
          </a:p>
        </p:txBody>
      </p:sp>
      <p:sp>
        <p:nvSpPr>
          <p:cNvPr id="12" name="Oval 11">
            <a:extLst>
              <a:ext uri="{FF2B5EF4-FFF2-40B4-BE49-F238E27FC236}">
                <a16:creationId xmlns:a16="http://schemas.microsoft.com/office/drawing/2014/main" id="{F269D89C-285D-6448-A8DA-BCA1A53C7263}"/>
              </a:ext>
            </a:extLst>
          </p:cNvPr>
          <p:cNvSpPr/>
          <p:nvPr/>
        </p:nvSpPr>
        <p:spPr>
          <a:xfrm>
            <a:off x="2222483" y="565759"/>
            <a:ext cx="1346258" cy="1346258"/>
          </a:xfrm>
          <a:prstGeom prst="ellipse">
            <a:avLst/>
          </a:prstGeom>
          <a:solidFill>
            <a:srgbClr val="46BCBD"/>
          </a:solidFill>
          <a:ln>
            <a:noFill/>
          </a:ln>
          <a:effectLst>
            <a:outerShdw blurRad="50800" dist="38100" dir="2700000" algn="tl" rotWithShape="0">
              <a:prstClr val="black">
                <a:alpha val="296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E9CF901-0E92-DC4D-80F4-71B7986AB3FD}"/>
              </a:ext>
            </a:extLst>
          </p:cNvPr>
          <p:cNvSpPr txBox="1"/>
          <p:nvPr/>
        </p:nvSpPr>
        <p:spPr>
          <a:xfrm>
            <a:off x="2189837" y="576577"/>
            <a:ext cx="1411550" cy="1200329"/>
          </a:xfrm>
          <a:prstGeom prst="rect">
            <a:avLst/>
          </a:prstGeom>
          <a:noFill/>
        </p:spPr>
        <p:txBody>
          <a:bodyPr wrap="square" rtlCol="0">
            <a:spAutoFit/>
          </a:bodyPr>
          <a:lstStyle/>
          <a:p>
            <a:pPr algn="ctr"/>
            <a:r>
              <a:rPr lang="en-US" sz="2400" b="1" dirty="0">
                <a:solidFill>
                  <a:schemeClr val="bg1"/>
                </a:solidFill>
                <a:latin typeface="Gotham Bold" pitchFamily="2" charset="0"/>
                <a:cs typeface="Gotham Bold" pitchFamily="2" charset="0"/>
              </a:rPr>
              <a:t>#4 </a:t>
            </a:r>
          </a:p>
          <a:p>
            <a:pPr algn="ctr"/>
            <a:r>
              <a:rPr lang="en-US" sz="2400" b="1" dirty="0">
                <a:solidFill>
                  <a:schemeClr val="bg1"/>
                </a:solidFill>
                <a:latin typeface="Gotham Bold" pitchFamily="2" charset="0"/>
                <a:cs typeface="Gotham Bold" pitchFamily="2" charset="0"/>
              </a:rPr>
              <a:t>SAVE </a:t>
            </a:r>
          </a:p>
          <a:p>
            <a:pPr algn="ctr"/>
            <a:r>
              <a:rPr lang="en-US" sz="2400" b="1" dirty="0">
                <a:solidFill>
                  <a:schemeClr val="bg1"/>
                </a:solidFill>
                <a:latin typeface="Gotham Bold" pitchFamily="2" charset="0"/>
                <a:cs typeface="Gotham Bold" pitchFamily="2" charset="0"/>
              </a:rPr>
              <a:t>$107.96</a:t>
            </a:r>
          </a:p>
        </p:txBody>
      </p:sp>
      <p:cxnSp>
        <p:nvCxnSpPr>
          <p:cNvPr id="16" name="Straight Connector 15">
            <a:extLst>
              <a:ext uri="{FF2B5EF4-FFF2-40B4-BE49-F238E27FC236}">
                <a16:creationId xmlns:a16="http://schemas.microsoft.com/office/drawing/2014/main" id="{8114329E-5836-524D-8177-AEE6CBF93C5F}"/>
              </a:ext>
            </a:extLst>
          </p:cNvPr>
          <p:cNvCxnSpPr>
            <a:cxnSpLocks/>
          </p:cNvCxnSpPr>
          <p:nvPr/>
        </p:nvCxnSpPr>
        <p:spPr>
          <a:xfrm flipV="1">
            <a:off x="8383266" y="3087059"/>
            <a:ext cx="515142" cy="375234"/>
          </a:xfrm>
          <a:prstGeom prst="line">
            <a:avLst/>
          </a:prstGeom>
          <a:ln w="19050">
            <a:solidFill>
              <a:srgbClr val="46BCBD"/>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7594148-C533-4B82-82A8-7CE6808D0450}"/>
              </a:ext>
            </a:extLst>
          </p:cNvPr>
          <p:cNvSpPr txBox="1"/>
          <p:nvPr/>
        </p:nvSpPr>
        <p:spPr>
          <a:xfrm>
            <a:off x="1651247" y="6209482"/>
            <a:ext cx="10741652" cy="230832"/>
          </a:xfrm>
          <a:prstGeom prst="rect">
            <a:avLst/>
          </a:prstGeom>
          <a:noFill/>
        </p:spPr>
        <p:txBody>
          <a:bodyPr wrap="square">
            <a:spAutoFit/>
          </a:bodyPr>
          <a:lstStyle/>
          <a:p>
            <a:pPr marL="0" marR="0">
              <a:spcBef>
                <a:spcPts val="0"/>
              </a:spcBef>
              <a:spcAft>
                <a:spcPts val="1200"/>
              </a:spcAft>
            </a:pPr>
            <a:r>
              <a:rPr lang="en-US" sz="900" dirty="0">
                <a:effectLst/>
                <a:latin typeface="Gotham" panose="02000603040000020004" pitchFamily="50" charset="0"/>
                <a:ea typeface="Times New Roman" panose="02020603050405020304" pitchFamily="18" charset="0"/>
              </a:rPr>
              <a:t>^*Offer ends November 27 at 11:59 PM MT. While supplies last. Excludes new and existing SmartShip orders. </a:t>
            </a:r>
          </a:p>
        </p:txBody>
      </p:sp>
      <p:grpSp>
        <p:nvGrpSpPr>
          <p:cNvPr id="24" name="Group 23">
            <a:extLst>
              <a:ext uri="{FF2B5EF4-FFF2-40B4-BE49-F238E27FC236}">
                <a16:creationId xmlns:a16="http://schemas.microsoft.com/office/drawing/2014/main" id="{430535C8-6118-4A15-869B-44571295D893}"/>
              </a:ext>
            </a:extLst>
          </p:cNvPr>
          <p:cNvGrpSpPr/>
          <p:nvPr/>
        </p:nvGrpSpPr>
        <p:grpSpPr>
          <a:xfrm>
            <a:off x="-2" y="-37939"/>
            <a:ext cx="12192001" cy="6863205"/>
            <a:chOff x="-17755" y="0"/>
            <a:chExt cx="12192001" cy="6863205"/>
          </a:xfrm>
        </p:grpSpPr>
        <p:pic>
          <p:nvPicPr>
            <p:cNvPr id="26" name="Picture 25" descr="A picture containing text&#10;&#10;Description automatically generated">
              <a:extLst>
                <a:ext uri="{FF2B5EF4-FFF2-40B4-BE49-F238E27FC236}">
                  <a16:creationId xmlns:a16="http://schemas.microsoft.com/office/drawing/2014/main" id="{E0F8B37D-8A28-4331-8441-EF39C04B71AC}"/>
                </a:ext>
              </a:extLst>
            </p:cNvPr>
            <p:cNvPicPr>
              <a:picLocks noChangeAspect="1"/>
            </p:cNvPicPr>
            <p:nvPr/>
          </p:nvPicPr>
          <p:blipFill rotWithShape="1">
            <a:blip r:embed="rId3">
              <a:extLst>
                <a:ext uri="{28A0092B-C50C-407E-A947-70E740481C1C}">
                  <a14:useLocalDpi xmlns:a14="http://schemas.microsoft.com/office/drawing/2010/main" val="0"/>
                </a:ext>
              </a:extLst>
            </a:blip>
            <a:srcRect r="5778" b="56375"/>
            <a:stretch/>
          </p:blipFill>
          <p:spPr>
            <a:xfrm>
              <a:off x="-17755" y="0"/>
              <a:ext cx="12192001" cy="2991775"/>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CA010F1D-0231-4AE8-B7DE-05E3F461D69C}"/>
                </a:ext>
              </a:extLst>
            </p:cNvPr>
            <p:cNvPicPr>
              <a:picLocks noChangeAspect="1"/>
            </p:cNvPicPr>
            <p:nvPr/>
          </p:nvPicPr>
          <p:blipFill rotWithShape="1">
            <a:blip r:embed="rId3">
              <a:extLst>
                <a:ext uri="{28A0092B-C50C-407E-A947-70E740481C1C}">
                  <a14:useLocalDpi xmlns:a14="http://schemas.microsoft.com/office/drawing/2010/main" val="0"/>
                </a:ext>
              </a:extLst>
            </a:blip>
            <a:srcRect t="42522" r="88405"/>
            <a:stretch/>
          </p:blipFill>
          <p:spPr>
            <a:xfrm>
              <a:off x="-11742" y="2921378"/>
              <a:ext cx="1500327" cy="3941827"/>
            </a:xfrm>
            <a:prstGeom prst="rect">
              <a:avLst/>
            </a:prstGeom>
          </p:spPr>
        </p:pic>
      </p:grpSp>
    </p:spTree>
    <p:extLst>
      <p:ext uri="{BB962C8B-B14F-4D97-AF65-F5344CB8AC3E}">
        <p14:creationId xmlns:p14="http://schemas.microsoft.com/office/powerpoint/2010/main" val="1914300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19161B24BFCB4F98B62270A1824F19" ma:contentTypeVersion="13" ma:contentTypeDescription="Create a new document." ma:contentTypeScope="" ma:versionID="70dce49f59eb6ef08920e29c6d7c1e0e">
  <xsd:schema xmlns:xsd="http://www.w3.org/2001/XMLSchema" xmlns:xs="http://www.w3.org/2001/XMLSchema" xmlns:p="http://schemas.microsoft.com/office/2006/metadata/properties" xmlns:ns3="12b30618-0c73-4613-a5eb-93b9383efa56" xmlns:ns4="7b62e450-1ddb-418d-b039-ce728844b161" targetNamespace="http://schemas.microsoft.com/office/2006/metadata/properties" ma:root="true" ma:fieldsID="542729ef3c956578ceccba30d4b92ed5" ns3:_="" ns4:_="">
    <xsd:import namespace="12b30618-0c73-4613-a5eb-93b9383efa56"/>
    <xsd:import namespace="7b62e450-1ddb-418d-b039-ce728844b16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30618-0c73-4613-a5eb-93b9383efa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62e450-1ddb-418d-b039-ce728844b16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0E9ACE-48DD-4646-9ED4-342B121F07D2}">
  <ds:schemaRefs>
    <ds:schemaRef ds:uri="12b30618-0c73-4613-a5eb-93b9383efa56"/>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7b62e450-1ddb-418d-b039-ce728844b161"/>
    <ds:schemaRef ds:uri="http://purl.org/dc/dcmitype/"/>
  </ds:schemaRefs>
</ds:datastoreItem>
</file>

<file path=customXml/itemProps2.xml><?xml version="1.0" encoding="utf-8"?>
<ds:datastoreItem xmlns:ds="http://schemas.openxmlformats.org/officeDocument/2006/customXml" ds:itemID="{6041D6F4-D957-4ADB-B0CA-ADA0BC73A749}">
  <ds:schemaRefs>
    <ds:schemaRef ds:uri="http://schemas.microsoft.com/sharepoint/v3/contenttype/forms"/>
  </ds:schemaRefs>
</ds:datastoreItem>
</file>

<file path=customXml/itemProps3.xml><?xml version="1.0" encoding="utf-8"?>
<ds:datastoreItem xmlns:ds="http://schemas.openxmlformats.org/officeDocument/2006/customXml" ds:itemID="{8E9151C2-7DA7-4301-AB91-954B7EDB36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b30618-0c73-4613-a5eb-93b9383efa56"/>
    <ds:schemaRef ds:uri="7b62e450-1ddb-418d-b039-ce728844b1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98210</TotalTime>
  <Words>1557</Words>
  <Application>Microsoft Office PowerPoint</Application>
  <PresentationFormat>Widescreen</PresentationFormat>
  <Paragraphs>226</Paragraphs>
  <Slides>20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Calibri</vt:lpstr>
      <vt:lpstr>Calibri Light</vt:lpstr>
      <vt:lpstr>Goth</vt:lpstr>
      <vt:lpstr>Gotham</vt:lpstr>
      <vt:lpstr>Gotham Black</vt:lpstr>
      <vt:lpstr>Gotham Bold</vt:lpstr>
      <vt:lpstr>Gotham Book</vt:lpstr>
      <vt:lpstr>Gotham Light</vt:lpstr>
      <vt:lpstr>GothamBlack</vt:lpstr>
      <vt:lpstr>Times New Roman</vt:lpstr>
      <vt:lpstr>Office Theme</vt:lpstr>
      <vt:lpstr>PowerPoint Presentation</vt:lpstr>
      <vt:lpstr>BLACK FRIDAY SPECIALS  GET THE VIP TREATMENT Swipe to see our limited-time deals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Holiday 2021</dc:title>
  <dc:creator>TJ Schiess</dc:creator>
  <cp:lastModifiedBy>Kelsey Keller</cp:lastModifiedBy>
  <cp:revision>362</cp:revision>
  <dcterms:created xsi:type="dcterms:W3CDTF">2021-05-03T21:15:19Z</dcterms:created>
  <dcterms:modified xsi:type="dcterms:W3CDTF">2021-11-08T19:57:04Z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0x0101008C19161B24BFCB4F98B62270A1824F19</vt:lpwstr>
  </property>
</Properties>
</file>