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3"/>
  </p:notesMasterIdLst>
  <p:sldIdLst>
    <p:sldId id="263" r:id="rId2"/>
    <p:sldId id="287" r:id="rId3"/>
    <p:sldId id="288" r:id="rId4"/>
    <p:sldId id="286" r:id="rId5"/>
    <p:sldId id="256" r:id="rId6"/>
    <p:sldId id="281" r:id="rId7"/>
    <p:sldId id="273" r:id="rId8"/>
    <p:sldId id="279" r:id="rId9"/>
    <p:sldId id="276" r:id="rId10"/>
    <p:sldId id="277" r:id="rId11"/>
    <p:sldId id="280" r:id="rId1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D0BD"/>
    <a:srgbClr val="E8BDBC"/>
    <a:srgbClr val="F0D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CEA61C-47E8-45AE-831F-62830A8DC7DC}" v="20" dt="2021-05-22T04:49:41.370"/>
    <p1510:client id="{92397A4B-CAF4-452B-A043-762EC1EEBFC3}" v="18" dt="2021-05-22T05:27:45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834"/>
    <p:restoredTop sz="94591"/>
  </p:normalViewPr>
  <p:slideViewPr>
    <p:cSldViewPr snapToGrid="0" snapToObjects="1" showGuides="1">
      <p:cViewPr varScale="1">
        <p:scale>
          <a:sx n="86" d="100"/>
          <a:sy n="86" d="100"/>
        </p:scale>
        <p:origin x="2736" y="200"/>
      </p:cViewPr>
      <p:guideLst>
        <p:guide orient="horz" pos="1623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s V- VA Team" userId="9CJPbz80GMHqyQ7HVx9H9y3AIt++awygl0OCKW6XZPs=" providerId="None" clId="Web-{75CEA61C-47E8-45AE-831F-62830A8DC7DC}"/>
    <pc:docChg chg="modSld">
      <pc:chgData name="Mrs V- VA Team" userId="9CJPbz80GMHqyQ7HVx9H9y3AIt++awygl0OCKW6XZPs=" providerId="None" clId="Web-{75CEA61C-47E8-45AE-831F-62830A8DC7DC}" dt="2021-05-22T04:49:37.495" v="15" actId="20577"/>
      <pc:docMkLst>
        <pc:docMk/>
      </pc:docMkLst>
      <pc:sldChg chg="modSp">
        <pc:chgData name="Mrs V- VA Team" userId="9CJPbz80GMHqyQ7HVx9H9y3AIt++awygl0OCKW6XZPs=" providerId="None" clId="Web-{75CEA61C-47E8-45AE-831F-62830A8DC7DC}" dt="2021-05-22T04:49:37.495" v="15" actId="20577"/>
        <pc:sldMkLst>
          <pc:docMk/>
          <pc:sldMk cId="2098232190" sldId="280"/>
        </pc:sldMkLst>
        <pc:spChg chg="mod">
          <ac:chgData name="Mrs V- VA Team" userId="9CJPbz80GMHqyQ7HVx9H9y3AIt++awygl0OCKW6XZPs=" providerId="None" clId="Web-{75CEA61C-47E8-45AE-831F-62830A8DC7DC}" dt="2021-05-22T04:49:37.495" v="15" actId="20577"/>
          <ac:spMkLst>
            <pc:docMk/>
            <pc:sldMk cId="2098232190" sldId="280"/>
            <ac:spMk id="22" creationId="{00000000-0000-0000-0000-000000000000}"/>
          </ac:spMkLst>
        </pc:spChg>
      </pc:sldChg>
    </pc:docChg>
  </pc:docChgLst>
  <pc:docChgLst>
    <pc:chgData name="Mrs V- VA Team" clId="Web-{92397A4B-CAF4-452B-A043-762EC1EEBFC3}"/>
    <pc:docChg chg="modSld">
      <pc:chgData name="Mrs V- VA Team" userId="" providerId="" clId="Web-{92397A4B-CAF4-452B-A043-762EC1EEBFC3}" dt="2021-05-22T05:27:40.963" v="7" actId="20577"/>
      <pc:docMkLst>
        <pc:docMk/>
      </pc:docMkLst>
      <pc:sldChg chg="modSp">
        <pc:chgData name="Mrs V- VA Team" userId="" providerId="" clId="Web-{92397A4B-CAF4-452B-A043-762EC1EEBFC3}" dt="2021-05-22T05:27:40.963" v="7" actId="20577"/>
        <pc:sldMkLst>
          <pc:docMk/>
          <pc:sldMk cId="2098232190" sldId="280"/>
        </pc:sldMkLst>
        <pc:spChg chg="mod">
          <ac:chgData name="Mrs V- VA Team" userId="" providerId="" clId="Web-{92397A4B-CAF4-452B-A043-762EC1EEBFC3}" dt="2021-05-22T05:27:40.963" v="7" actId="20577"/>
          <ac:spMkLst>
            <pc:docMk/>
            <pc:sldMk cId="2098232190" sldId="280"/>
            <ac:spMk id="1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9018E-B33F-2A4B-BA1C-0B0C7BDFAC6D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56379-78F8-CC44-B7DC-78AF332C36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94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04D42-1BBA-2D40-B2C4-B99246C6B60F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131C5-33FB-3E47-AAC4-2342A76D47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70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rsv.com.au/lets-play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566956"/>
            <a:ext cx="6858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spc="100" dirty="0">
                <a:solidFill>
                  <a:schemeClr val="bg1">
                    <a:lumMod val="8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DEMO LOGO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3473" y="5959438"/>
            <a:ext cx="2691053" cy="40102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Calibri" charset="0"/>
                <a:ea typeface="Calibri" charset="0"/>
                <a:cs typeface="Calibri" charset="0"/>
              </a:rPr>
              <a:t>2020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4943" y="6907609"/>
            <a:ext cx="586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pc="100" dirty="0">
                <a:latin typeface="Didot" charset="0"/>
                <a:ea typeface="Didot" charset="0"/>
                <a:cs typeface="Didot" charset="0"/>
              </a:rPr>
              <a:t>Branding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93235" y="6529535"/>
            <a:ext cx="471529" cy="837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729777" y="8742881"/>
            <a:ext cx="3398446" cy="5009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spc="100" dirty="0">
                <a:latin typeface="Didot LT Std" charset="0"/>
                <a:ea typeface="Didot LT Std" charset="0"/>
                <a:cs typeface="Didot LT Std" charset="0"/>
              </a:rPr>
              <a:t>As at 23 November 2020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57044" y="8007502"/>
            <a:ext cx="23439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pc="100" dirty="0">
                <a:latin typeface="Didot" charset="0"/>
                <a:ea typeface="Didot" charset="0"/>
                <a:cs typeface="Didot" charset="0"/>
              </a:rPr>
              <a:t>What </a:t>
            </a:r>
            <a:r>
              <a:rPr lang="en-US" sz="2000" i="1" spc="100" dirty="0">
                <a:latin typeface="Didot" charset="0"/>
                <a:ea typeface="Didot" charset="0"/>
                <a:cs typeface="Didot" charset="0"/>
              </a:rPr>
              <a:t>is</a:t>
            </a:r>
            <a:r>
              <a:rPr lang="en-US" sz="2000" spc="100" dirty="0">
                <a:latin typeface="Didot" charset="0"/>
                <a:ea typeface="Didot" charset="0"/>
                <a:cs typeface="Didot" charset="0"/>
              </a:rPr>
              <a:t> a brand?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1801906"/>
            <a:ext cx="6858000" cy="35903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48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6858000" cy="16539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640540"/>
            <a:ext cx="6858000" cy="82654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4943" y="239028"/>
            <a:ext cx="5868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100" dirty="0">
                <a:solidFill>
                  <a:schemeClr val="bg1">
                    <a:lumMod val="95000"/>
                  </a:schemeClr>
                </a:solidFill>
                <a:latin typeface="Didot" charset="0"/>
                <a:ea typeface="Didot" charset="0"/>
                <a:cs typeface="Didot" charset="0"/>
              </a:rPr>
              <a:t>Communication Framework: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520913" y="1773815"/>
            <a:ext cx="1816174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BRAND DRIVERS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401200" y="2576513"/>
            <a:ext cx="2055600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215153" y="2203102"/>
            <a:ext cx="2030506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#1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625788" y="2576513"/>
            <a:ext cx="2055600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91621" y="2576513"/>
            <a:ext cx="2055600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2413747" y="2203102"/>
            <a:ext cx="2030506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#2 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4630270" y="2203102"/>
            <a:ext cx="2030506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#3 </a:t>
            </a: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2520913" y="3633992"/>
            <a:ext cx="1816174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PROOF POINTS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401200" y="4436690"/>
            <a:ext cx="2055600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215153" y="4063279"/>
            <a:ext cx="2030506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#1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625788" y="4436690"/>
            <a:ext cx="2055600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91621" y="4436690"/>
            <a:ext cx="2055600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2413747" y="4063279"/>
            <a:ext cx="2030506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#2 </a:t>
            </a:r>
          </a:p>
        </p:txBody>
      </p:sp>
      <p:sp>
        <p:nvSpPr>
          <p:cNvPr id="34" name="Subtitle 2"/>
          <p:cNvSpPr txBox="1">
            <a:spLocks/>
          </p:cNvSpPr>
          <p:nvPr/>
        </p:nvSpPr>
        <p:spPr>
          <a:xfrm>
            <a:off x="4630270" y="4063279"/>
            <a:ext cx="2030506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#3 </a:t>
            </a:r>
          </a:p>
        </p:txBody>
      </p:sp>
      <p:sp>
        <p:nvSpPr>
          <p:cNvPr id="35" name="Subtitle 2"/>
          <p:cNvSpPr txBox="1">
            <a:spLocks/>
          </p:cNvSpPr>
          <p:nvPr/>
        </p:nvSpPr>
        <p:spPr>
          <a:xfrm>
            <a:off x="2520913" y="5476238"/>
            <a:ext cx="1816174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KEY MESSAGES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401200" y="6278936"/>
            <a:ext cx="2055600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Subtitle 2"/>
          <p:cNvSpPr txBox="1">
            <a:spLocks/>
          </p:cNvSpPr>
          <p:nvPr/>
        </p:nvSpPr>
        <p:spPr>
          <a:xfrm>
            <a:off x="215153" y="5905525"/>
            <a:ext cx="2030506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#1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625788" y="6278936"/>
            <a:ext cx="2055600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191621" y="6278936"/>
            <a:ext cx="2055600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Subtitle 2"/>
          <p:cNvSpPr txBox="1">
            <a:spLocks/>
          </p:cNvSpPr>
          <p:nvPr/>
        </p:nvSpPr>
        <p:spPr>
          <a:xfrm>
            <a:off x="2413747" y="5905525"/>
            <a:ext cx="2030506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#2 </a:t>
            </a:r>
          </a:p>
        </p:txBody>
      </p:sp>
      <p:sp>
        <p:nvSpPr>
          <p:cNvPr id="41" name="Subtitle 2"/>
          <p:cNvSpPr txBox="1">
            <a:spLocks/>
          </p:cNvSpPr>
          <p:nvPr/>
        </p:nvSpPr>
        <p:spPr>
          <a:xfrm>
            <a:off x="4630270" y="5905525"/>
            <a:ext cx="2030506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#3 </a:t>
            </a:r>
          </a:p>
        </p:txBody>
      </p:sp>
      <p:sp>
        <p:nvSpPr>
          <p:cNvPr id="42" name="Subtitle 2"/>
          <p:cNvSpPr txBox="1">
            <a:spLocks/>
          </p:cNvSpPr>
          <p:nvPr/>
        </p:nvSpPr>
        <p:spPr>
          <a:xfrm>
            <a:off x="268941" y="2675965"/>
            <a:ext cx="1882588" cy="73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Leader in Counselling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43" name="Subtitle 2"/>
          <p:cNvSpPr txBox="1">
            <a:spLocks/>
          </p:cNvSpPr>
          <p:nvPr/>
        </p:nvSpPr>
        <p:spPr>
          <a:xfrm>
            <a:off x="2487706" y="2670643"/>
            <a:ext cx="1882588" cy="73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Unique Methods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44" name="Subtitle 2"/>
          <p:cNvSpPr txBox="1">
            <a:spLocks/>
          </p:cNvSpPr>
          <p:nvPr/>
        </p:nvSpPr>
        <p:spPr>
          <a:xfrm>
            <a:off x="4710952" y="2670643"/>
            <a:ext cx="1882588" cy="73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Approachable Manner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45" name="Subtitle 2"/>
          <p:cNvSpPr txBox="1">
            <a:spLocks/>
          </p:cNvSpPr>
          <p:nvPr/>
        </p:nvSpPr>
        <p:spPr>
          <a:xfrm>
            <a:off x="286871" y="4536141"/>
            <a:ext cx="1882588" cy="73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Articles in Publishing Platforms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46" name="Subtitle 2"/>
          <p:cNvSpPr txBox="1">
            <a:spLocks/>
          </p:cNvSpPr>
          <p:nvPr/>
        </p:nvSpPr>
        <p:spPr>
          <a:xfrm>
            <a:off x="2505636" y="4530819"/>
            <a:ext cx="1882588" cy="73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Testimonials</a:t>
            </a: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47" name="Subtitle 2"/>
          <p:cNvSpPr txBox="1">
            <a:spLocks/>
          </p:cNvSpPr>
          <p:nvPr/>
        </p:nvSpPr>
        <p:spPr>
          <a:xfrm>
            <a:off x="4728882" y="4530819"/>
            <a:ext cx="1882588" cy="73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Video Footage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48" name="Subtitle 2"/>
          <p:cNvSpPr txBox="1">
            <a:spLocks/>
          </p:cNvSpPr>
          <p:nvPr/>
        </p:nvSpPr>
        <p:spPr>
          <a:xfrm>
            <a:off x="282388" y="6378389"/>
            <a:ext cx="1882588" cy="73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Stats on why Counselling is so needed in today’s tech world.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49" name="Subtitle 2"/>
          <p:cNvSpPr txBox="1">
            <a:spLocks/>
          </p:cNvSpPr>
          <p:nvPr/>
        </p:nvSpPr>
        <p:spPr>
          <a:xfrm>
            <a:off x="2501153" y="6373067"/>
            <a:ext cx="1882588" cy="73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Why it’s needed</a:t>
            </a:r>
            <a:b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</a:b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The Impact</a:t>
            </a:r>
            <a:b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</a:b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The Results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4724399" y="6373067"/>
            <a:ext cx="1882588" cy="7395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People will feel comfortable.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54" name="Subtitle 2"/>
          <p:cNvSpPr txBox="1">
            <a:spLocks/>
          </p:cNvSpPr>
          <p:nvPr/>
        </p:nvSpPr>
        <p:spPr>
          <a:xfrm>
            <a:off x="2520913" y="7403650"/>
            <a:ext cx="1816174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OTHER NOTES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236223" y="7829830"/>
            <a:ext cx="6406623" cy="1690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Subtitle 2"/>
          <p:cNvSpPr txBox="1">
            <a:spLocks/>
          </p:cNvSpPr>
          <p:nvPr/>
        </p:nvSpPr>
        <p:spPr>
          <a:xfrm>
            <a:off x="389964" y="7960659"/>
            <a:ext cx="6064623" cy="10794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</p:spTree>
    <p:extLst>
      <p:ext uri="{BB962C8B-B14F-4D97-AF65-F5344CB8AC3E}">
        <p14:creationId xmlns:p14="http://schemas.microsoft.com/office/powerpoint/2010/main" val="173311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08" y="1232327"/>
            <a:ext cx="6070706" cy="1201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1100" spc="100" dirty="0">
                <a:latin typeface="Calibri" charset="0"/>
                <a:ea typeface="Calibri" charset="0"/>
                <a:cs typeface="Calibri" charset="0"/>
              </a:rPr>
              <a:t>THE IDEA OF CREATING A BRAND STRATEGY IS GET FURTHER CLARITY ON HOW TO ARTICULATE YOUR BRAND IN THE WORLD </a:t>
            </a:r>
            <a:r>
              <a:rPr lang="mr-IN" sz="1100" spc="100" dirty="0">
                <a:latin typeface="Calibri" charset="0"/>
                <a:ea typeface="Calibri" charset="0"/>
                <a:cs typeface="Calibri" charset="0"/>
              </a:rPr>
              <a:t>–</a:t>
            </a:r>
            <a:r>
              <a:rPr lang="en-GB" sz="1100" spc="100" dirty="0">
                <a:latin typeface="Calibri" charset="0"/>
                <a:ea typeface="Calibri" charset="0"/>
                <a:cs typeface="Calibri" charset="0"/>
              </a:rPr>
              <a:t> THROUGH YOUR BRAND ASSETS, YOUR WEBSITE, SOCIAL MEDIA, YOUR LANGUAGE. THE MORE IT IS A LIVING AND BREATHING ENTITY, IT WILL BE EASIER TO COMMUNICATE WHAT YOU ARE OFFERING. MOST BUSINESS BLOCKS ARE FROM A LACK OF CLARITY IN THEIR BRAND MESSAGING. </a:t>
            </a:r>
            <a:endParaRPr lang="en-GB" sz="900" i="1" spc="1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endParaRPr lang="en-GB" sz="1100" spc="1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endParaRPr lang="en-GB" sz="1100" spc="1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endParaRPr lang="en-GB" sz="1100" spc="10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-1"/>
            <a:ext cx="6860955" cy="1011021"/>
          </a:xfrm>
          <a:prstGeom prst="rect">
            <a:avLst/>
          </a:prstGeom>
          <a:solidFill>
            <a:srgbClr val="E9D0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80150" y="2731381"/>
            <a:ext cx="18976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300" dirty="0">
                <a:latin typeface="Aquilone Thin" charset="0"/>
                <a:ea typeface="Aquilone Thin" charset="0"/>
                <a:cs typeface="Aquilone Thin" charset="0"/>
              </a:rPr>
              <a:t>YOUR FINAL STRATEGY</a:t>
            </a:r>
          </a:p>
        </p:txBody>
      </p:sp>
      <p:sp>
        <p:nvSpPr>
          <p:cNvPr id="12" name="Rectangle 11"/>
          <p:cNvSpPr/>
          <p:nvPr/>
        </p:nvSpPr>
        <p:spPr>
          <a:xfrm flipV="1">
            <a:off x="5154125" y="2280557"/>
            <a:ext cx="415912" cy="3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flipV="1">
            <a:off x="5164289" y="3288874"/>
            <a:ext cx="415912" cy="3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V="1">
            <a:off x="5154125" y="5341080"/>
            <a:ext cx="415912" cy="3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 flipV="1">
            <a:off x="5171699" y="6649569"/>
            <a:ext cx="415912" cy="3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154125" y="7994404"/>
            <a:ext cx="415912" cy="3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154125" y="9171244"/>
            <a:ext cx="415912" cy="3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61951" y="229151"/>
            <a:ext cx="65340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100" dirty="0">
                <a:latin typeface="Didot" charset="0"/>
                <a:ea typeface="Didot" charset="0"/>
                <a:cs typeface="Didot" charset="0"/>
              </a:rPr>
              <a:t>THE OUTCOME</a:t>
            </a:r>
            <a:endParaRPr lang="en-US" sz="3600" spc="100" dirty="0">
              <a:latin typeface="Didot LT Std" charset="0"/>
              <a:ea typeface="Didot LT Std" charset="0"/>
              <a:cs typeface="Didot LT Std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4870" y="9494274"/>
            <a:ext cx="6696049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900" dirty="0">
                <a:latin typeface="Didot"/>
                <a:cs typeface="Didot"/>
              </a:rPr>
              <a:t>Property of Mrs V Brand &amp; Marketing Company and not to be distributed in any way other than for own purposes ©2020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2868" y="3739074"/>
            <a:ext cx="58922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pc="100" dirty="0">
                <a:latin typeface="Didot" charset="0"/>
                <a:ea typeface="Didot" charset="0"/>
                <a:cs typeface="Didot" charset="0"/>
              </a:rPr>
              <a:t>#1: Educate people on the important of counselling in today’s world </a:t>
            </a:r>
          </a:p>
          <a:p>
            <a:pPr algn="ctr"/>
            <a:endParaRPr lang="en-US" spc="100" dirty="0">
              <a:latin typeface="Didot" charset="0"/>
              <a:ea typeface="Didot" charset="0"/>
              <a:cs typeface="Didot" charset="0"/>
            </a:endParaRPr>
          </a:p>
          <a:p>
            <a:pPr algn="ctr"/>
            <a:r>
              <a:rPr lang="en-US" spc="100" dirty="0">
                <a:latin typeface="Didot" charset="0"/>
                <a:ea typeface="Didot" charset="0"/>
                <a:cs typeface="Didot" charset="0"/>
              </a:rPr>
              <a:t>#2: Share the results, impact and method in which you work</a:t>
            </a:r>
          </a:p>
          <a:p>
            <a:pPr algn="ctr"/>
            <a:br>
              <a:rPr lang="en-US" spc="100" dirty="0">
                <a:latin typeface="Didot" charset="0"/>
                <a:ea typeface="Didot" charset="0"/>
                <a:cs typeface="Didot" charset="0"/>
              </a:rPr>
            </a:br>
            <a:r>
              <a:rPr lang="en-US" spc="100" dirty="0">
                <a:latin typeface="Didot" charset="0"/>
                <a:ea typeface="Didot" charset="0"/>
                <a:cs typeface="Didot" charset="0"/>
              </a:rPr>
              <a:t>#3: Showcase tone and personality in video in order to express approachability </a:t>
            </a:r>
            <a:endParaRPr lang="en-US" spc="100" dirty="0">
              <a:latin typeface="Didot LT Std" charset="0"/>
              <a:ea typeface="Didot LT Std" charset="0"/>
              <a:cs typeface="Didot LT Std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75263" y="8803553"/>
            <a:ext cx="1422184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algn="ctr"/>
            <a:r>
              <a:rPr lang="en-AU" sz="1000" b="1" spc="300" dirty="0">
                <a:latin typeface="Brandon Grotesque Bold"/>
                <a:ea typeface="Brandon Grotesque Bold" charset="0"/>
                <a:cs typeface="Brandon Grotesque Bold" charset="0"/>
              </a:rPr>
              <a:t>MRSV.COM.AU</a:t>
            </a:r>
          </a:p>
        </p:txBody>
      </p:sp>
      <p:sp>
        <p:nvSpPr>
          <p:cNvPr id="26" name="Rectangle 25">
            <a:hlinkClick r:id="rId2"/>
          </p:cNvPr>
          <p:cNvSpPr/>
          <p:nvPr/>
        </p:nvSpPr>
        <p:spPr>
          <a:xfrm>
            <a:off x="2353643" y="7738922"/>
            <a:ext cx="2178423" cy="53813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Oswald" charset="0"/>
                <a:ea typeface="Oswald" charset="0"/>
                <a:cs typeface="Oswald" charset="0"/>
              </a:rPr>
              <a:t>NEXT STEP</a:t>
            </a: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1361836" y="6763551"/>
            <a:ext cx="3922859" cy="1201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AU" sz="1100" spc="100" dirty="0">
                <a:latin typeface="Calibri" charset="0"/>
                <a:ea typeface="Calibri" charset="0"/>
                <a:cs typeface="Calibri" charset="0"/>
              </a:rPr>
              <a:t>These 3 steps will drive your MARKETING strategy in order to bring these goals to life</a:t>
            </a:r>
            <a:r>
              <a:rPr lang="en-GB" sz="1100" spc="100" dirty="0">
                <a:latin typeface="Calibri" charset="0"/>
                <a:ea typeface="Calibri" charset="0"/>
                <a:cs typeface="Calibri" charset="0"/>
              </a:rPr>
              <a:t>. </a:t>
            </a:r>
            <a:endParaRPr lang="en-GB" sz="900" i="1" spc="1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endParaRPr lang="en-GB" sz="1100" spc="1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endParaRPr lang="en-GB" sz="1100" spc="1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ct val="120000"/>
              </a:lnSpc>
            </a:pPr>
            <a:endParaRPr lang="en-GB" sz="1100" spc="100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232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539091" y="1485678"/>
            <a:ext cx="37798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pc="100" dirty="0">
                <a:latin typeface="Didot" charset="0"/>
                <a:ea typeface="Didot" charset="0"/>
                <a:cs typeface="Didot" charset="0"/>
              </a:rPr>
              <a:t>It all starts with </a:t>
            </a:r>
            <a:r>
              <a:rPr lang="en-US" sz="2800" i="1" spc="100" dirty="0">
                <a:latin typeface="Didot" charset="0"/>
                <a:ea typeface="Didot" charset="0"/>
                <a:cs typeface="Didot" charset="0"/>
              </a:rPr>
              <a:t>you.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75972" y="2091972"/>
            <a:ext cx="706056" cy="81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52282" y="541490"/>
            <a:ext cx="3953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pc="100" dirty="0">
                <a:solidFill>
                  <a:schemeClr val="bg1">
                    <a:lumMod val="6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BRANDING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78224" y="2267231"/>
            <a:ext cx="5701552" cy="25885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200" b="1" dirty="0">
                <a:latin typeface="Avenir LT Std 35 Light" charset="0"/>
                <a:ea typeface="Avenir LT Std 35 Light" charset="0"/>
                <a:cs typeface="Avenir LT Std 35 Light" charset="0"/>
              </a:rPr>
              <a:t>BUT FIRST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 is a brand?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It’s how someone FEELS about you, your product or service. It’s emotional. When we buy a kitchen, we are actually buying a happy family life, a better relationship with your partner or a new body (better kitchen to cook!). We buy emotionally.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AU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That means we have to build TRUST. In order to do that we need to express our brand authentically and with clarity.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Here are some brand differentiators and what successful brands look like.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AU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8" name="Rectangle 7"/>
          <p:cNvSpPr/>
          <p:nvPr/>
        </p:nvSpPr>
        <p:spPr>
          <a:xfrm>
            <a:off x="0" y="5432613"/>
            <a:ext cx="6858000" cy="44733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430307" y="5727250"/>
            <a:ext cx="2541494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600" b="1" spc="100" dirty="0">
                <a:latin typeface="DIN Condensed" charset="0"/>
                <a:ea typeface="DIN Condensed" charset="0"/>
                <a:cs typeface="DIN Condensed" charset="0"/>
              </a:rPr>
              <a:t>BRAND DIFFERATION</a:t>
            </a:r>
            <a:endParaRPr lang="en-US" sz="1600" b="1" spc="100" dirty="0">
              <a:latin typeface="DIN Condensed" charset="0"/>
              <a:ea typeface="DIN Condensed" charset="0"/>
              <a:cs typeface="DIN Condense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989" y="6225986"/>
            <a:ext cx="2719623" cy="314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738282" y="5731732"/>
            <a:ext cx="2622177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600" b="1" spc="100" dirty="0">
                <a:latin typeface="DIN Condensed" charset="0"/>
                <a:ea typeface="DIN Condensed" charset="0"/>
                <a:cs typeface="DIN Condensed" charset="0"/>
              </a:rPr>
              <a:t>SUCCESSFUL BRANDS</a:t>
            </a:r>
            <a:endParaRPr lang="en-US" sz="1600" b="1" spc="100" dirty="0">
              <a:latin typeface="DIN Condensed" charset="0"/>
              <a:ea typeface="DIN Condensed" charset="0"/>
              <a:cs typeface="DIN Condense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24836" y="6230468"/>
            <a:ext cx="2640106" cy="314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531239" y="6438900"/>
            <a:ext cx="2507795" cy="25885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WHO are you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 do you do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WHAT’S unique about you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WHO are your prospects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 do you pledge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WHY do people care about you?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 problem do you solve?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3870593" y="6429936"/>
            <a:ext cx="2355395" cy="25885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Specialised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Authority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Credibility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Consistency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Persistence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They stand for something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Authentic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AU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AU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AU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AU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</p:spTree>
    <p:extLst>
      <p:ext uri="{BB962C8B-B14F-4D97-AF65-F5344CB8AC3E}">
        <p14:creationId xmlns:p14="http://schemas.microsoft.com/office/powerpoint/2010/main" val="1317663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539091" y="1485678"/>
            <a:ext cx="37852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pc="100" dirty="0">
                <a:latin typeface="Didot" charset="0"/>
                <a:ea typeface="Didot" charset="0"/>
                <a:cs typeface="Didot" charset="0"/>
              </a:rPr>
              <a:t>Starting the process.</a:t>
            </a:r>
            <a:endParaRPr lang="en-US" sz="2800" i="1" spc="100" dirty="0">
              <a:latin typeface="Didot" charset="0"/>
              <a:ea typeface="Didot" charset="0"/>
              <a:cs typeface="Didot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75972" y="2091972"/>
            <a:ext cx="706056" cy="81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52282" y="541490"/>
            <a:ext cx="3953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pc="100" dirty="0">
                <a:solidFill>
                  <a:schemeClr val="bg1">
                    <a:lumMod val="6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YOUR BRAND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78224" y="2267231"/>
            <a:ext cx="5701552" cy="25885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200" b="1" dirty="0">
                <a:latin typeface="Avenir LT Std 35 Light" charset="0"/>
                <a:ea typeface="Avenir LT Std 35 Light" charset="0"/>
                <a:cs typeface="Avenir LT Std 35 Light" charset="0"/>
              </a:rPr>
              <a:t>YOUR BRAND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Write down what you think below, but we will explore that at greater depth later, just start the thinking now. 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158253" y="3333674"/>
            <a:ext cx="2541494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600" b="1" spc="100" dirty="0">
                <a:latin typeface="DIN Condensed" charset="0"/>
                <a:ea typeface="DIN Condensed" charset="0"/>
                <a:cs typeface="DIN Condensed" charset="0"/>
              </a:rPr>
              <a:t>BRAND DIFFERATION</a:t>
            </a:r>
            <a:endParaRPr lang="en-US" sz="1600" b="1" spc="100" dirty="0">
              <a:latin typeface="DIN Condensed" charset="0"/>
              <a:ea typeface="DIN Condensed" charset="0"/>
              <a:cs typeface="DIN Condensed" charset="0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2188549" y="3493994"/>
            <a:ext cx="2480902" cy="25885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40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WHO are you</a:t>
            </a:r>
          </a:p>
          <a:p>
            <a:pPr>
              <a:lnSpc>
                <a:spcPct val="40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 do you do</a:t>
            </a:r>
          </a:p>
          <a:p>
            <a:pPr>
              <a:lnSpc>
                <a:spcPct val="40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WHAT’S unique about you</a:t>
            </a:r>
          </a:p>
          <a:p>
            <a:pPr>
              <a:lnSpc>
                <a:spcPct val="40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WHO are your prospects</a:t>
            </a:r>
          </a:p>
          <a:p>
            <a:pPr>
              <a:lnSpc>
                <a:spcPct val="40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 do you pledge</a:t>
            </a:r>
          </a:p>
          <a:p>
            <a:pPr>
              <a:lnSpc>
                <a:spcPct val="40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WHY do people care about you?</a:t>
            </a:r>
          </a:p>
          <a:p>
            <a:pPr>
              <a:lnSpc>
                <a:spcPct val="40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 problem do you solve?</a:t>
            </a:r>
          </a:p>
          <a:p>
            <a:pPr>
              <a:lnSpc>
                <a:spcPct val="40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40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40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40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800100" y="4639235"/>
            <a:ext cx="525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00100" y="5490882"/>
            <a:ext cx="525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00100" y="6351494"/>
            <a:ext cx="525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00100" y="7198658"/>
            <a:ext cx="525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800100" y="8045824"/>
            <a:ext cx="525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00100" y="8879542"/>
            <a:ext cx="525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276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0" y="566956"/>
            <a:ext cx="68580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500" spc="100" dirty="0">
                <a:solidFill>
                  <a:schemeClr val="bg1">
                    <a:lumMod val="8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DEMO LOGO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3473" y="5959438"/>
            <a:ext cx="2691053" cy="40102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Calibri" charset="0"/>
                <a:ea typeface="Calibri" charset="0"/>
                <a:cs typeface="Calibri" charset="0"/>
              </a:rPr>
              <a:t>2020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4943" y="6907609"/>
            <a:ext cx="586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pc="100" dirty="0">
                <a:latin typeface="Didot" charset="0"/>
                <a:ea typeface="Didot" charset="0"/>
                <a:cs typeface="Didot" charset="0"/>
              </a:rPr>
              <a:t>Brand Strategy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93235" y="6529535"/>
            <a:ext cx="471529" cy="8372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729777" y="8742881"/>
            <a:ext cx="3398446" cy="5009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spc="100" dirty="0">
                <a:latin typeface="Didot LT Std" charset="0"/>
                <a:ea typeface="Didot LT Std" charset="0"/>
                <a:cs typeface="Didot LT Std" charset="0"/>
              </a:rPr>
              <a:t>As at 23 November 2020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3401" y="8222655"/>
            <a:ext cx="36711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pc="100" dirty="0">
                <a:latin typeface="Didot" charset="0"/>
                <a:ea typeface="Didot" charset="0"/>
                <a:cs typeface="Didot" charset="0"/>
              </a:rPr>
              <a:t>The Heart of Your Business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1801906"/>
            <a:ext cx="6858000" cy="35903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3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9777" y="6282070"/>
            <a:ext cx="3398446" cy="50093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spc="100" dirty="0">
                <a:latin typeface="Didot LT Std" charset="0"/>
                <a:ea typeface="Didot LT Std" charset="0"/>
                <a:cs typeface="Didot LT Std" charset="0"/>
              </a:rPr>
              <a:t>As at 23 November 2020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70294" y="6676243"/>
            <a:ext cx="2791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pc="100" dirty="0">
                <a:latin typeface="Didot" charset="0"/>
                <a:ea typeface="Didot" charset="0"/>
                <a:cs typeface="Didot" charset="0"/>
              </a:rPr>
              <a:t>Brand Strategy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75972" y="6136169"/>
            <a:ext cx="706056" cy="81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52282" y="5086596"/>
            <a:ext cx="3953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pc="100" dirty="0">
                <a:solidFill>
                  <a:schemeClr val="bg1">
                    <a:lumMod val="6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BUSINESS NAME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07756" y="7510184"/>
            <a:ext cx="5042488" cy="25885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200" dirty="0">
                <a:latin typeface="Avenir LT Std 35 Light" charset="0"/>
                <a:ea typeface="Avenir LT Std 35 Light" charset="0"/>
                <a:cs typeface="Avenir LT Std 35 Light" charset="0"/>
              </a:rPr>
              <a:t>Brand Strategy is about providing focus so that it can step into the future with confidence. It articulates your ambition as a business and provides clear direction and insight into what needs to happen to make the change. It also informs internal brand behaviour / ethos as well as a structure through which communications can be developed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8" name="Rectangle 7"/>
          <p:cNvSpPr/>
          <p:nvPr/>
        </p:nvSpPr>
        <p:spPr>
          <a:xfrm>
            <a:off x="753035" y="781330"/>
            <a:ext cx="5244353" cy="35903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660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9777" y="2326047"/>
            <a:ext cx="3398446" cy="50093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spc="100" dirty="0">
                <a:latin typeface="Didot LT Std" charset="0"/>
                <a:ea typeface="Didot LT Std" charset="0"/>
                <a:cs typeface="Didot LT Std" charset="0"/>
              </a:rPr>
              <a:t>As at 23 November 2020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78314" y="1458784"/>
            <a:ext cx="29013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pc="100" dirty="0">
                <a:latin typeface="Didot" charset="0"/>
                <a:ea typeface="Didot" charset="0"/>
                <a:cs typeface="Didot" charset="0"/>
              </a:rPr>
              <a:t>Where are you?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75972" y="2199549"/>
            <a:ext cx="706056" cy="81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52282" y="541490"/>
            <a:ext cx="3953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pc="100" dirty="0">
                <a:solidFill>
                  <a:schemeClr val="bg1">
                    <a:lumMod val="65000"/>
                  </a:schemeClr>
                </a:solidFill>
                <a:latin typeface="DIN Condensed" charset="0"/>
                <a:ea typeface="DIN Condensed" charset="0"/>
                <a:cs typeface="DIN Condensed" charset="0"/>
              </a:rPr>
              <a:t>NOW to FUTURE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907756" y="2857501"/>
            <a:ext cx="5042488" cy="25885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200" dirty="0">
                <a:latin typeface="Avenir LT Std 35 Light" charset="0"/>
                <a:ea typeface="Avenir LT Std 35 Light" charset="0"/>
                <a:cs typeface="Avenir LT Std 35 Light" charset="0"/>
              </a:rPr>
              <a:t>TODAY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200" dirty="0">
                <a:latin typeface="Avenir LT Std 35 Light" charset="0"/>
                <a:ea typeface="Avenir LT Std 35 Light" charset="0"/>
                <a:cs typeface="Avenir LT Std 35 Light" charset="0"/>
              </a:rPr>
              <a:t>What are you today?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200" dirty="0">
                <a:latin typeface="Avenir LT Std 35 Light" charset="0"/>
                <a:ea typeface="Avenir LT Std 35 Light" charset="0"/>
                <a:cs typeface="Avenir LT Std 35 Light" charset="0"/>
              </a:rPr>
              <a:t>Explore the ideas you have for your business and if you have a business or side-hustle already, ask yourself the questions?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200" dirty="0">
                <a:latin typeface="Avenir LT Std 35 Light" charset="0"/>
                <a:ea typeface="Avenir LT Std 35 Light" charset="0"/>
                <a:cs typeface="Avenir LT Std 35 Light" charset="0"/>
              </a:rPr>
              <a:t>TODAY I am</a:t>
            </a:r>
            <a:r>
              <a:rPr lang="mr-IN" sz="1200" dirty="0">
                <a:latin typeface="Avenir LT Std 35 Light" charset="0"/>
                <a:ea typeface="Avenir LT Std 35 Light" charset="0"/>
                <a:cs typeface="Avenir LT Std 35 Light" charset="0"/>
              </a:rPr>
              <a:t>…</a:t>
            </a:r>
            <a:endParaRPr lang="en-AU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Ready to take the next step? Innovative? Championed by others? Excited about change? OR are you Fearful? Weak? Lost? Or Unsupported? It’s important to NAME ’what is’.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AU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 algn="just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8" name="Rectangle 7"/>
          <p:cNvSpPr/>
          <p:nvPr/>
        </p:nvSpPr>
        <p:spPr>
          <a:xfrm>
            <a:off x="0" y="5432613"/>
            <a:ext cx="6858000" cy="44733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430307" y="5727250"/>
            <a:ext cx="2541494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TODAY (BRAND NAME) IS</a:t>
            </a:r>
            <a:r>
              <a:rPr lang="mr-IN" sz="1600" b="1" spc="100" dirty="0">
                <a:latin typeface="DIN Condensed" charset="0"/>
                <a:ea typeface="DIN Condensed" charset="0"/>
                <a:cs typeface="DIN Condensed" charset="0"/>
              </a:rPr>
              <a:t>…</a:t>
            </a:r>
            <a:endParaRPr lang="en-US" sz="1600" b="1" spc="100" dirty="0">
              <a:latin typeface="DIN Condensed" charset="0"/>
              <a:ea typeface="DIN Condensed" charset="0"/>
              <a:cs typeface="DIN Condensed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989" y="6225986"/>
            <a:ext cx="2544811" cy="314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738282" y="5731732"/>
            <a:ext cx="2864224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TOMORROW (BRAND NAME) IS</a:t>
            </a:r>
            <a:r>
              <a:rPr lang="mr-IN" sz="1600" b="1" spc="100" dirty="0">
                <a:latin typeface="DIN Condensed" charset="0"/>
                <a:ea typeface="DIN Condensed" charset="0"/>
                <a:cs typeface="DIN Condensed" charset="0"/>
              </a:rPr>
              <a:t>…</a:t>
            </a:r>
            <a:endParaRPr lang="en-US" sz="1600" b="1" spc="100" dirty="0">
              <a:latin typeface="DIN Condensed" charset="0"/>
              <a:ea typeface="DIN Condensed" charset="0"/>
              <a:cs typeface="DIN Condensed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0130" y="6230468"/>
            <a:ext cx="2544811" cy="31466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665710" y="6425453"/>
            <a:ext cx="2077490" cy="25885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Fearful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Excited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Supported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Self Funded (saved $)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Need help to do first step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Needed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Unknown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 algn="l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 algn="l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4058851" y="6456830"/>
            <a:ext cx="2005773" cy="25885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Confident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Excited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Supported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Funding itself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Clear on the future path with a great strategy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Growing 200% each year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Known &amp; championed by others</a:t>
            </a: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endParaRPr lang="en-AU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 algn="l"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 algn="l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 algn="l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</p:spTree>
    <p:extLst>
      <p:ext uri="{BB962C8B-B14F-4D97-AF65-F5344CB8AC3E}">
        <p14:creationId xmlns:p14="http://schemas.microsoft.com/office/powerpoint/2010/main" val="1301095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6858000" cy="16539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546411"/>
            <a:ext cx="6858000" cy="8359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4943" y="532268"/>
            <a:ext cx="586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100" dirty="0">
                <a:solidFill>
                  <a:schemeClr val="bg1">
                    <a:lumMod val="95000"/>
                  </a:schemeClr>
                </a:solidFill>
                <a:latin typeface="Didot" charset="0"/>
                <a:ea typeface="Didot" charset="0"/>
                <a:cs typeface="Didot" charset="0"/>
              </a:rPr>
              <a:t>Self Audit: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083473" y="1854497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WHAT ARE YOU ACTUALLY DOING?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2083473" y="3418900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WHY ARE YOU DOING IT?</a:t>
            </a: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430306" y="6769191"/>
            <a:ext cx="5997387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And therefore WHO ARE YOU?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70742" y="7395883"/>
            <a:ext cx="5116516" cy="18960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2083473" y="4998662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HOW ARE YOU DOING IT?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70742" y="5468470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70742" y="3926540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70742" y="2312894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1096015" y="2418229"/>
            <a:ext cx="4632431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Helping people have better relationships at home and at work.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1112784" y="4076699"/>
            <a:ext cx="4632431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I am passionate about helping people discover their confidence and I LOVE coaching. I also had my own trauma around divorce.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1112784" y="5587252"/>
            <a:ext cx="4632431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I am coaching using my coaching via Myer Briggs and I use Feng Shui methods as well.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1112784" y="7617758"/>
            <a:ext cx="4632431" cy="11093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I am Coaching people on how to have a great relationship in the workplace and at home because I know what it’s like to be in a bad relationship. </a:t>
            </a:r>
          </a:p>
          <a:p>
            <a:pPr>
              <a:lnSpc>
                <a:spcPct val="100000"/>
              </a:lnSpc>
              <a:spcBef>
                <a:spcPts val="900"/>
              </a:spcBef>
            </a:pPr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I am coaching using skills as a coach, lawyer and Feng </a:t>
            </a:r>
            <a:r>
              <a:rPr lang="en-US" sz="1200" spc="100" dirty="0" err="1">
                <a:latin typeface="Calibri" charset="0"/>
                <a:ea typeface="Calibri" charset="0"/>
                <a:cs typeface="Calibri" charset="0"/>
              </a:rPr>
              <a:t>Shui</a:t>
            </a:r>
            <a:r>
              <a:rPr lang="en-US" sz="1200" spc="100" dirty="0">
                <a:latin typeface="Calibri" charset="0"/>
                <a:ea typeface="Calibri" charset="0"/>
                <a:cs typeface="Calibri" charset="0"/>
              </a:rPr>
              <a:t>.</a:t>
            </a: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</p:spTree>
    <p:extLst>
      <p:ext uri="{BB962C8B-B14F-4D97-AF65-F5344CB8AC3E}">
        <p14:creationId xmlns:p14="http://schemas.microsoft.com/office/powerpoint/2010/main" val="1825996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6858000" cy="16539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640540"/>
            <a:ext cx="6858000" cy="82654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4943" y="155751"/>
            <a:ext cx="586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100" dirty="0">
                <a:solidFill>
                  <a:schemeClr val="bg1">
                    <a:lumMod val="95000"/>
                  </a:schemeClr>
                </a:solidFill>
                <a:latin typeface="Didot" charset="0"/>
                <a:ea typeface="Didot" charset="0"/>
                <a:cs typeface="Didot" charset="0"/>
              </a:rPr>
              <a:t>My Dream: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083473" y="1854497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CHALLENGE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2083473" y="3418900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FOCUS</a:t>
            </a: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2083473" y="6607826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CHARACTER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70742" y="8565776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2083473" y="8142762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SPIRIT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70742" y="7037293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2083473" y="4998662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BELIEFS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70742" y="5468470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70742" y="3926540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70742" y="2312894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870742" y="864830"/>
            <a:ext cx="5116516" cy="56055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1116107" y="871817"/>
            <a:ext cx="4424082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To be running Successful Workshops and create a profitable online course and to be an expert in my field.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1096015" y="2418229"/>
            <a:ext cx="4632431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Educate people about the importance of personal development and how my unique offering can make MASSIVE transformation.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1112784" y="4117040"/>
            <a:ext cx="4632431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Confidence and Personal Brand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1112784" y="5654487"/>
            <a:ext cx="4632431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Personal Development is THE most important self-care factor in relationships. 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1112784" y="7191933"/>
            <a:ext cx="4632431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Trusted, Inspired, Authentic, Spiritual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1112784" y="8751793"/>
            <a:ext cx="4632431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Committed to creating long term solutions for my clients.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</p:spTree>
    <p:extLst>
      <p:ext uri="{BB962C8B-B14F-4D97-AF65-F5344CB8AC3E}">
        <p14:creationId xmlns:p14="http://schemas.microsoft.com/office/powerpoint/2010/main" val="1261642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6858000" cy="16539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640540"/>
            <a:ext cx="6858000" cy="82654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4943" y="561757"/>
            <a:ext cx="586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pc="100" dirty="0">
                <a:solidFill>
                  <a:schemeClr val="bg1">
                    <a:lumMod val="95000"/>
                  </a:schemeClr>
                </a:solidFill>
                <a:latin typeface="Didot" charset="0"/>
                <a:ea typeface="Didot" charset="0"/>
                <a:cs typeface="Didot" charset="0"/>
              </a:rPr>
              <a:t>Brand Blueprint: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083473" y="1854497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TAG LINE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2083473" y="3418900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TARGET</a:t>
            </a: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2083473" y="6607826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POSITIONING STATEMENT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70742" y="7234518"/>
            <a:ext cx="5116516" cy="22060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2083473" y="4998662"/>
            <a:ext cx="2691053" cy="3734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US" sz="1600" b="1" spc="100" dirty="0">
                <a:latin typeface="DIN Condensed" charset="0"/>
                <a:ea typeface="DIN Condensed" charset="0"/>
                <a:cs typeface="DIN Condensed" charset="0"/>
              </a:rPr>
              <a:t>TONE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70742" y="5468470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70742" y="3926540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70742" y="2312894"/>
            <a:ext cx="5116516" cy="8747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Subtitle 2"/>
          <p:cNvSpPr txBox="1">
            <a:spLocks/>
          </p:cNvSpPr>
          <p:nvPr/>
        </p:nvSpPr>
        <p:spPr>
          <a:xfrm>
            <a:off x="1112784" y="2482384"/>
            <a:ext cx="4632431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Great Relationships are the key to a GREAT life.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982796" y="4140855"/>
            <a:ext cx="4933910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Transform, inspire and educate.</a:t>
            </a: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962045" y="5691749"/>
            <a:ext cx="4933910" cy="58046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Nurturing and self-assured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1812281" y="7632607"/>
            <a:ext cx="3233437" cy="12424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900"/>
              </a:spcBef>
            </a:pPr>
            <a:r>
              <a:rPr lang="en-AU" sz="1200" dirty="0">
                <a:latin typeface="Avenir LT Std 35 Light" charset="0"/>
                <a:ea typeface="Avenir LT Std 35 Light" charset="0"/>
                <a:cs typeface="Avenir LT Std 35 Light" charset="0"/>
              </a:rPr>
              <a:t>I am at the forefront of transforming Relationships by implementing change through ancient methods of counselling in Feng Shui and traditional counselling Processes. </a:t>
            </a:r>
            <a:endParaRPr lang="en-US" sz="1200" dirty="0">
              <a:latin typeface="Avenir LT Std 35 Light" charset="0"/>
              <a:ea typeface="Avenir LT Std 35 Light" charset="0"/>
              <a:cs typeface="Avenir LT Std 35 Light" charset="0"/>
            </a:endParaRPr>
          </a:p>
          <a:p>
            <a:pPr>
              <a:lnSpc>
                <a:spcPct val="120000"/>
              </a:lnSpc>
              <a:spcBef>
                <a:spcPts val="900"/>
              </a:spcBef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  <a:p>
            <a:pPr marL="171450" indent="-171450">
              <a:lnSpc>
                <a:spcPct val="120000"/>
              </a:lnSpc>
              <a:spcBef>
                <a:spcPts val="900"/>
              </a:spcBef>
              <a:buFontTx/>
              <a:buChar char="-"/>
            </a:pPr>
            <a:endParaRPr lang="en-US" sz="1200" spc="120" dirty="0"/>
          </a:p>
        </p:txBody>
      </p:sp>
    </p:spTree>
    <p:extLst>
      <p:ext uri="{BB962C8B-B14F-4D97-AF65-F5344CB8AC3E}">
        <p14:creationId xmlns:p14="http://schemas.microsoft.com/office/powerpoint/2010/main" val="5372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1942</TotalTime>
  <Words>927</Words>
  <Application>Microsoft Office PowerPoint</Application>
  <PresentationFormat>A4 Paper (210x297 mm)</PresentationFormat>
  <Paragraphs>194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Scarlett Vespa</dc:creator>
  <cp:lastModifiedBy>Maurizio Vespa</cp:lastModifiedBy>
  <cp:revision>91</cp:revision>
  <cp:lastPrinted>2019-01-13T13:26:18Z</cp:lastPrinted>
  <dcterms:created xsi:type="dcterms:W3CDTF">2019-01-05T03:34:14Z</dcterms:created>
  <dcterms:modified xsi:type="dcterms:W3CDTF">2021-05-22T05:27:49Z</dcterms:modified>
</cp:coreProperties>
</file>