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4360" r:id="rId6"/>
    <p:sldMasterId id="2147484375" r:id="rId7"/>
  </p:sldMasterIdLst>
  <p:notesMasterIdLst>
    <p:notesMasterId r:id="rId25"/>
  </p:notesMasterIdLst>
  <p:sldIdLst>
    <p:sldId id="281" r:id="rId8"/>
    <p:sldId id="257" r:id="rId9"/>
    <p:sldId id="282" r:id="rId10"/>
    <p:sldId id="259" r:id="rId11"/>
    <p:sldId id="260" r:id="rId12"/>
    <p:sldId id="283" r:id="rId13"/>
    <p:sldId id="265" r:id="rId14"/>
    <p:sldId id="276" r:id="rId15"/>
    <p:sldId id="280" r:id="rId16"/>
    <p:sldId id="267" r:id="rId17"/>
    <p:sldId id="268" r:id="rId18"/>
    <p:sldId id="277" r:id="rId19"/>
    <p:sldId id="274" r:id="rId20"/>
    <p:sldId id="273" r:id="rId21"/>
    <p:sldId id="271" r:id="rId22"/>
    <p:sldId id="284" r:id="rId23"/>
    <p:sldId id="272" r:id="rId24"/>
  </p:sldIdLst>
  <p:sldSz cx="9145588" cy="6859588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92C"/>
    <a:srgbClr val="FAF9F9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143C4-9F0F-41FC-BC47-C0E36FE385B3}" v="8" dt="2022-09-29T09:02:58.666"/>
    <p1510:client id="{8357C228-7293-CBDF-D8C3-5A70F88C3A6E}" v="2" dt="2022-10-12T10:28:40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20" autoAdjust="0"/>
  </p:normalViewPr>
  <p:slideViewPr>
    <p:cSldViewPr snapToObjects="1" showGuides="1">
      <p:cViewPr varScale="1">
        <p:scale>
          <a:sx n="45" d="100"/>
          <a:sy n="45" d="100"/>
        </p:scale>
        <p:origin x="1828" y="48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-19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.madsen@naf.no" userId="S::urn:spo:guest#marianne.madsen@naf.no::" providerId="AD" clId="Web-{B0C3AB24-2DA8-4577-B93D-7987CDBE5CAB}"/>
    <pc:docChg chg="modSld">
      <pc:chgData name="marianne.madsen@naf.no" userId="S::urn:spo:guest#marianne.madsen@naf.no::" providerId="AD" clId="Web-{B0C3AB24-2DA8-4577-B93D-7987CDBE5CAB}" dt="2022-09-28T09:04:34.797" v="165" actId="20577"/>
      <pc:docMkLst>
        <pc:docMk/>
      </pc:docMkLst>
      <pc:sldChg chg="modSp">
        <pc:chgData name="marianne.madsen@naf.no" userId="S::urn:spo:guest#marianne.madsen@naf.no::" providerId="AD" clId="Web-{B0C3AB24-2DA8-4577-B93D-7987CDBE5CAB}" dt="2022-09-28T08:55:07.087" v="154" actId="1076"/>
        <pc:sldMkLst>
          <pc:docMk/>
          <pc:sldMk cId="0" sldId="274"/>
        </pc:sldMkLst>
        <pc:spChg chg="mod">
          <ac:chgData name="marianne.madsen@naf.no" userId="S::urn:spo:guest#marianne.madsen@naf.no::" providerId="AD" clId="Web-{B0C3AB24-2DA8-4577-B93D-7987CDBE5CAB}" dt="2022-09-28T08:51:47.318" v="101" actId="20577"/>
          <ac:spMkLst>
            <pc:docMk/>
            <pc:sldMk cId="0" sldId="274"/>
            <ac:spMk id="7" creationId="{00000000-0000-0000-0000-000000000000}"/>
          </ac:spMkLst>
        </pc:spChg>
        <pc:spChg chg="mod">
          <ac:chgData name="marianne.madsen@naf.no" userId="S::urn:spo:guest#marianne.madsen@naf.no::" providerId="AD" clId="Web-{B0C3AB24-2DA8-4577-B93D-7987CDBE5CAB}" dt="2022-09-28T08:55:04.790" v="153" actId="1076"/>
          <ac:spMkLst>
            <pc:docMk/>
            <pc:sldMk cId="0" sldId="274"/>
            <ac:spMk id="8" creationId="{00000000-0000-0000-0000-000000000000}"/>
          </ac:spMkLst>
        </pc:spChg>
        <pc:picChg chg="mod">
          <ac:chgData name="marianne.madsen@naf.no" userId="S::urn:spo:guest#marianne.madsen@naf.no::" providerId="AD" clId="Web-{B0C3AB24-2DA8-4577-B93D-7987CDBE5CAB}" dt="2022-09-28T08:55:07.087" v="154" actId="1076"/>
          <ac:picMkLst>
            <pc:docMk/>
            <pc:sldMk cId="0" sldId="274"/>
            <ac:picMk id="6" creationId="{00000000-0000-0000-0000-000000000000}"/>
          </ac:picMkLst>
        </pc:picChg>
      </pc:sldChg>
      <pc:sldChg chg="modSp">
        <pc:chgData name="marianne.madsen@naf.no" userId="S::urn:spo:guest#marianne.madsen@naf.no::" providerId="AD" clId="Web-{B0C3AB24-2DA8-4577-B93D-7987CDBE5CAB}" dt="2022-09-28T09:04:34.797" v="165" actId="20577"/>
        <pc:sldMkLst>
          <pc:docMk/>
          <pc:sldMk cId="4162600033" sldId="282"/>
        </pc:sldMkLst>
        <pc:spChg chg="mod">
          <ac:chgData name="marianne.madsen@naf.no" userId="S::urn:spo:guest#marianne.madsen@naf.no::" providerId="AD" clId="Web-{B0C3AB24-2DA8-4577-B93D-7987CDBE5CAB}" dt="2022-09-28T09:04:34.797" v="165" actId="20577"/>
          <ac:spMkLst>
            <pc:docMk/>
            <pc:sldMk cId="4162600033" sldId="282"/>
            <ac:spMk id="6" creationId="{7A201F55-0A3A-41AF-BBAC-0B16E3F45ACD}"/>
          </ac:spMkLst>
        </pc:spChg>
      </pc:sldChg>
      <pc:sldChg chg="modSp">
        <pc:chgData name="marianne.madsen@naf.no" userId="S::urn:spo:guest#marianne.madsen@naf.no::" providerId="AD" clId="Web-{B0C3AB24-2DA8-4577-B93D-7987CDBE5CAB}" dt="2022-09-28T08:36:42.619" v="43" actId="20577"/>
        <pc:sldMkLst>
          <pc:docMk/>
          <pc:sldMk cId="1282026454" sldId="283"/>
        </pc:sldMkLst>
        <pc:spChg chg="mod">
          <ac:chgData name="marianne.madsen@naf.no" userId="S::urn:spo:guest#marianne.madsen@naf.no::" providerId="AD" clId="Web-{B0C3AB24-2DA8-4577-B93D-7987CDBE5CAB}" dt="2022-09-28T08:36:42.619" v="43" actId="20577"/>
          <ac:spMkLst>
            <pc:docMk/>
            <pc:sldMk cId="1282026454" sldId="283"/>
            <ac:spMk id="3" creationId="{00000000-0000-0000-0000-000000000000}"/>
          </ac:spMkLst>
        </pc:spChg>
      </pc:sldChg>
    </pc:docChg>
  </pc:docChgLst>
  <pc:docChgLst>
    <pc:chgData name="marianne.madsen@naf.no" userId="S::urn:spo:guest#marianne.madsen@naf.no::" providerId="AD" clId="Web-{8357C228-7293-CBDF-D8C3-5A70F88C3A6E}"/>
    <pc:docChg chg="modSld">
      <pc:chgData name="marianne.madsen@naf.no" userId="S::urn:spo:guest#marianne.madsen@naf.no::" providerId="AD" clId="Web-{8357C228-7293-CBDF-D8C3-5A70F88C3A6E}" dt="2022-10-12T10:28:40.395" v="1" actId="20577"/>
      <pc:docMkLst>
        <pc:docMk/>
      </pc:docMkLst>
      <pc:sldChg chg="modSp">
        <pc:chgData name="marianne.madsen@naf.no" userId="S::urn:spo:guest#marianne.madsen@naf.no::" providerId="AD" clId="Web-{8357C228-7293-CBDF-D8C3-5A70F88C3A6E}" dt="2022-10-12T10:28:40.395" v="1" actId="20577"/>
        <pc:sldMkLst>
          <pc:docMk/>
          <pc:sldMk cId="1282026454" sldId="283"/>
        </pc:sldMkLst>
        <pc:spChg chg="mod">
          <ac:chgData name="marianne.madsen@naf.no" userId="S::urn:spo:guest#marianne.madsen@naf.no::" providerId="AD" clId="Web-{8357C228-7293-CBDF-D8C3-5A70F88C3A6E}" dt="2022-10-12T10:28:40.395" v="1" actId="20577"/>
          <ac:spMkLst>
            <pc:docMk/>
            <pc:sldMk cId="1282026454" sldId="283"/>
            <ac:spMk id="6" creationId="{00000000-0000-0000-0000-000000000000}"/>
          </ac:spMkLst>
        </pc:spChg>
      </pc:sldChg>
    </pc:docChg>
  </pc:docChgLst>
  <pc:docChgLst>
    <pc:chgData name="Marianne Søhagen" userId="bb77a81d-be25-47a9-9db2-c6484cccc422" providerId="ADAL" clId="{DE94B04F-E219-4C31-9076-9C2BDD676C8D}"/>
    <pc:docChg chg="modSld">
      <pc:chgData name="Marianne Søhagen" userId="bb77a81d-be25-47a9-9db2-c6484cccc422" providerId="ADAL" clId="{DE94B04F-E219-4C31-9076-9C2BDD676C8D}" dt="2021-02-16T07:50:22.472" v="19" actId="20577"/>
      <pc:docMkLst>
        <pc:docMk/>
      </pc:docMkLst>
      <pc:sldChg chg="modSp">
        <pc:chgData name="Marianne Søhagen" userId="bb77a81d-be25-47a9-9db2-c6484cccc422" providerId="ADAL" clId="{DE94B04F-E219-4C31-9076-9C2BDD676C8D}" dt="2021-02-16T07:50:22.472" v="19" actId="20577"/>
        <pc:sldMkLst>
          <pc:docMk/>
          <pc:sldMk cId="1282026454" sldId="283"/>
        </pc:sldMkLst>
        <pc:spChg chg="mod">
          <ac:chgData name="Marianne Søhagen" userId="bb77a81d-be25-47a9-9db2-c6484cccc422" providerId="ADAL" clId="{DE94B04F-E219-4C31-9076-9C2BDD676C8D}" dt="2021-02-16T07:50:22.472" v="19" actId="20577"/>
          <ac:spMkLst>
            <pc:docMk/>
            <pc:sldMk cId="1282026454" sldId="283"/>
            <ac:spMk id="3" creationId="{00000000-0000-0000-0000-000000000000}"/>
          </ac:spMkLst>
        </pc:spChg>
      </pc:sldChg>
    </pc:docChg>
  </pc:docChgLst>
  <pc:docChgLst>
    <pc:chgData name="Marianne Søhagen" userId="S::marianne.sohagen@naf.no::bb77a81d-be25-47a9-9db2-c6484cccc422" providerId="AD" clId="Web-{F21F73D8-1912-4394-81F0-175EA9F971CB}"/>
    <pc:docChg chg="modSld">
      <pc:chgData name="Marianne Søhagen" userId="S::marianne.sohagen@naf.no::bb77a81d-be25-47a9-9db2-c6484cccc422" providerId="AD" clId="Web-{F21F73D8-1912-4394-81F0-175EA9F971CB}" dt="2021-02-16T07:48:26.909" v="112" actId="20577"/>
      <pc:docMkLst>
        <pc:docMk/>
      </pc:docMkLst>
      <pc:sldChg chg="modSp addAnim delAnim">
        <pc:chgData name="Marianne Søhagen" userId="S::marianne.sohagen@naf.no::bb77a81d-be25-47a9-9db2-c6484cccc422" providerId="AD" clId="Web-{F21F73D8-1912-4394-81F0-175EA9F971CB}" dt="2021-02-16T07:48:26.909" v="112" actId="20577"/>
        <pc:sldMkLst>
          <pc:docMk/>
          <pc:sldMk cId="1282026454" sldId="283"/>
        </pc:sldMkLst>
        <pc:spChg chg="mod">
          <ac:chgData name="Marianne Søhagen" userId="S::marianne.sohagen@naf.no::bb77a81d-be25-47a9-9db2-c6484cccc422" providerId="AD" clId="Web-{F21F73D8-1912-4394-81F0-175EA9F971CB}" dt="2021-02-16T07:48:26.909" v="112" actId="20577"/>
          <ac:spMkLst>
            <pc:docMk/>
            <pc:sldMk cId="1282026454" sldId="283"/>
            <ac:spMk id="3" creationId="{00000000-0000-0000-0000-000000000000}"/>
          </ac:spMkLst>
        </pc:spChg>
      </pc:sldChg>
    </pc:docChg>
  </pc:docChgLst>
  <pc:docChgLst>
    <pc:chgData name="Marianne Søhagen" userId="bb77a81d-be25-47a9-9db2-c6484cccc422" providerId="ADAL" clId="{6AF143C4-9F0F-41FC-BC47-C0E36FE385B3}"/>
    <pc:docChg chg="custSel modSld">
      <pc:chgData name="Marianne Søhagen" userId="bb77a81d-be25-47a9-9db2-c6484cccc422" providerId="ADAL" clId="{6AF143C4-9F0F-41FC-BC47-C0E36FE385B3}" dt="2022-09-29T09:07:05.835" v="77" actId="20577"/>
      <pc:docMkLst>
        <pc:docMk/>
      </pc:docMkLst>
      <pc:sldChg chg="modSp mod">
        <pc:chgData name="Marianne Søhagen" userId="bb77a81d-be25-47a9-9db2-c6484cccc422" providerId="ADAL" clId="{6AF143C4-9F0F-41FC-BC47-C0E36FE385B3}" dt="2022-09-29T07:01:52.975" v="23" actId="20577"/>
        <pc:sldMkLst>
          <pc:docMk/>
          <pc:sldMk cId="978864188" sldId="281"/>
        </pc:sldMkLst>
        <pc:spChg chg="mod">
          <ac:chgData name="Marianne Søhagen" userId="bb77a81d-be25-47a9-9db2-c6484cccc422" providerId="ADAL" clId="{6AF143C4-9F0F-41FC-BC47-C0E36FE385B3}" dt="2022-09-29T07:01:52.975" v="23" actId="20577"/>
          <ac:spMkLst>
            <pc:docMk/>
            <pc:sldMk cId="978864188" sldId="281"/>
            <ac:spMk id="14" creationId="{D1B3E135-B6FF-4D1C-92B2-E6427B9151A7}"/>
          </ac:spMkLst>
        </pc:spChg>
      </pc:sldChg>
      <pc:sldChg chg="addSp delSp modSp mod modClrScheme chgLayout">
        <pc:chgData name="Marianne Søhagen" userId="bb77a81d-be25-47a9-9db2-c6484cccc422" providerId="ADAL" clId="{6AF143C4-9F0F-41FC-BC47-C0E36FE385B3}" dt="2022-09-29T09:04:24.175" v="74" actId="20577"/>
        <pc:sldMkLst>
          <pc:docMk/>
          <pc:sldMk cId="4162600033" sldId="282"/>
        </pc:sldMkLst>
        <pc:spChg chg="mod">
          <ac:chgData name="Marianne Søhagen" userId="bb77a81d-be25-47a9-9db2-c6484cccc422" providerId="ADAL" clId="{6AF143C4-9F0F-41FC-BC47-C0E36FE385B3}" dt="2022-09-29T07:00:49.032" v="3" actId="26606"/>
          <ac:spMkLst>
            <pc:docMk/>
            <pc:sldMk cId="4162600033" sldId="282"/>
            <ac:spMk id="2" creationId="{00000000-0000-0000-0000-000000000000}"/>
          </ac:spMkLst>
        </pc:spChg>
        <pc:spChg chg="mod ord">
          <ac:chgData name="Marianne Søhagen" userId="bb77a81d-be25-47a9-9db2-c6484cccc422" providerId="ADAL" clId="{6AF143C4-9F0F-41FC-BC47-C0E36FE385B3}" dt="2022-09-29T09:04:24.175" v="74" actId="20577"/>
          <ac:spMkLst>
            <pc:docMk/>
            <pc:sldMk cId="4162600033" sldId="282"/>
            <ac:spMk id="3" creationId="{00000000-0000-0000-0000-000000000000}"/>
          </ac:spMkLst>
        </pc:spChg>
        <pc:spChg chg="mod">
          <ac:chgData name="Marianne Søhagen" userId="bb77a81d-be25-47a9-9db2-c6484cccc422" providerId="ADAL" clId="{6AF143C4-9F0F-41FC-BC47-C0E36FE385B3}" dt="2022-09-29T07:00:49.058" v="4" actId="27636"/>
          <ac:spMkLst>
            <pc:docMk/>
            <pc:sldMk cId="4162600033" sldId="282"/>
            <ac:spMk id="6" creationId="{7A201F55-0A3A-41AF-BBAC-0B16E3F45ACD}"/>
          </ac:spMkLst>
        </pc:spChg>
        <pc:picChg chg="add mod">
          <ac:chgData name="Marianne Søhagen" userId="bb77a81d-be25-47a9-9db2-c6484cccc422" providerId="ADAL" clId="{6AF143C4-9F0F-41FC-BC47-C0E36FE385B3}" dt="2022-09-29T07:00:54.952" v="5" actId="27614"/>
          <ac:picMkLst>
            <pc:docMk/>
            <pc:sldMk cId="4162600033" sldId="282"/>
            <ac:picMk id="4" creationId="{E5D05D13-ED43-B82E-7FD0-786BCABF452A}"/>
          </ac:picMkLst>
        </pc:picChg>
        <pc:picChg chg="del">
          <ac:chgData name="Marianne Søhagen" userId="bb77a81d-be25-47a9-9db2-c6484cccc422" providerId="ADAL" clId="{6AF143C4-9F0F-41FC-BC47-C0E36FE385B3}" dt="2022-09-29T07:00:34.225" v="0" actId="478"/>
          <ac:picMkLst>
            <pc:docMk/>
            <pc:sldMk cId="4162600033" sldId="282"/>
            <ac:picMk id="9" creationId="{A4C7720D-5A19-45BF-B553-A32B2C15C97F}"/>
          </ac:picMkLst>
        </pc:picChg>
      </pc:sldChg>
      <pc:sldChg chg="delSp modSp mod modAnim modNotesTx">
        <pc:chgData name="Marianne Søhagen" userId="bb77a81d-be25-47a9-9db2-c6484cccc422" providerId="ADAL" clId="{6AF143C4-9F0F-41FC-BC47-C0E36FE385B3}" dt="2022-09-29T09:07:05.835" v="77" actId="20577"/>
        <pc:sldMkLst>
          <pc:docMk/>
          <pc:sldMk cId="1282026454" sldId="283"/>
        </pc:sldMkLst>
        <pc:spChg chg="mod">
          <ac:chgData name="Marianne Søhagen" userId="bb77a81d-be25-47a9-9db2-c6484cccc422" providerId="ADAL" clId="{6AF143C4-9F0F-41FC-BC47-C0E36FE385B3}" dt="2022-09-29T09:02:44.172" v="63" actId="20577"/>
          <ac:spMkLst>
            <pc:docMk/>
            <pc:sldMk cId="1282026454" sldId="283"/>
            <ac:spMk id="2" creationId="{00000000-0000-0000-0000-000000000000}"/>
          </ac:spMkLst>
        </pc:spChg>
        <pc:spChg chg="del mod">
          <ac:chgData name="Marianne Søhagen" userId="bb77a81d-be25-47a9-9db2-c6484cccc422" providerId="ADAL" clId="{6AF143C4-9F0F-41FC-BC47-C0E36FE385B3}" dt="2022-09-29T09:02:53.149" v="66" actId="478"/>
          <ac:spMkLst>
            <pc:docMk/>
            <pc:sldMk cId="1282026454" sldId="283"/>
            <ac:spMk id="3" creationId="{00000000-0000-0000-0000-000000000000}"/>
          </ac:spMkLst>
        </pc:spChg>
        <pc:spChg chg="mod">
          <ac:chgData name="Marianne Søhagen" userId="bb77a81d-be25-47a9-9db2-c6484cccc422" providerId="ADAL" clId="{6AF143C4-9F0F-41FC-BC47-C0E36FE385B3}" dt="2022-09-29T09:02:58.666" v="67" actId="1076"/>
          <ac:spMkLst>
            <pc:docMk/>
            <pc:sldMk cId="1282026454" sldId="283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001585-7277-4B77-BA3E-BBB07E137766}" type="datetimeFigureOut">
              <a:rPr lang="nb-NO"/>
              <a:pPr>
                <a:defRPr/>
              </a:pPr>
              <a:t>12.10.2022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8B513-D30E-466A-9BFE-ADF65AA6176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327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b="1" dirty="0">
              <a:latin typeface="Arial" pitchFamily="34" charset="0"/>
            </a:endParaRPr>
          </a:p>
        </p:txBody>
      </p:sp>
      <p:sp>
        <p:nvSpPr>
          <p:cNvPr id="53252" name="Plassholder for bunntekst 1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Om du er i tvil. Du kommer alltid lengre med et smil.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3253" name="Plassholder for dato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49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/>
              <a:t>Dette blir første øvelse.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NB! Her er det jo et kjent hinder så vi måler ikke evnen til å oppfatte forsvinningspunkt eller din reaksjonslengde.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Vi får kun mål bilens fysiske bremselengde og din evne til å beregne denne bremselengden.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Og vi skal erfare å beregne to bremsemetoder.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Behagelig brems og nødbrems.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Behagelig, hva legger dere i det? …. Ta imot svarene… Skal ABS bremsene slå inn når en bremser behagelig??? NEI!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Hva legger dere i nødbrems? … ta imot svarene … Bremse så hardt at bilen stopper raskest mulig – FULLT TRYGG (ABS skal slå inn)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C259EF-60FE-4D2A-B109-83AE8C08185A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/>
              <a:t>Få deltagerne til å fortelle hva de mener førerstøtte er. Kan de det ikke, forklar.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La dem fortelle hva bilen deres har av slikt utstyr. Noter dette på tavle eller flippover.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Spør så hvilke av disse som hjelper oss ved bremsing, gassing eller skrens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Etter teksten kan du KLIKKE frem bilde av ESP </a:t>
            </a:r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AED0DF0-BCF9-4712-8E0D-66552F6D1AD3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8B513-D30E-466A-9BFE-ADF65AA61762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06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/>
              <a:t>Bilbeltet – dette skal vi demonstrere i Sikkerhetshallen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Alle MÅ lære å bruke SIN stol riktig, kontakt utsalgsted.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I Norge er vi flinke til å sikre barna våre.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Men forskning viser at ca. 50% sikres feil. Det slurves.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Et eksempel fra virkeligheten: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Frontulykke i ca. 90 km/t mot lastebil.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Mor og 2 barn i baksetet i bakovervendte barnestoler.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Mor: Drept momentant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Barn 1: Helt uskadd. Satt optimalt sikret slik som barnet i blått sete (beskriv beltet)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Barn 2 Alvorlig skadd. Beltene var ikke stramme nok, slik som jenta med hvit hatt.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Barnets skled mellombeltstroppene, slo hodet i mors hodestøtte, ble slengt fremover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og slo hodet i bøylen til barnesetet.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Barnesetet = opplæring og nøye bruk = meget trygt barn.</a:t>
            </a:r>
            <a:endParaRPr lang="nb-NO" altLang="nb-NO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704CF63-75A4-4003-AA10-33ECE98E6034}" type="slidenum">
              <a:rPr lang="en-US" altLang="nb-NO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Sikkerheten er alltid i fokus, så før vi begynner kurset må vi gjennom disse punktene.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Angående skader.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Hvem av dere har kompetanse i å bistå med førstehjelp om vi skulle trenge det?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Om det skulle oppstå skader undrer kjøring på banen har vi noen viktige rutiner dere MÅ ta hensyn til: 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</a:rPr>
              <a:t>KLIKK: ….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</a:endParaRPr>
          </a:p>
        </p:txBody>
      </p:sp>
      <p:sp>
        <p:nvSpPr>
          <p:cNvPr id="71684" name="Plassholder for bunntekst 1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/>
              <a:t>Om du er i tvil. Du kommer alltid lengre med et smil. </a:t>
            </a:r>
            <a:endParaRPr lang="en-US" altLang="nb-NO"/>
          </a:p>
        </p:txBody>
      </p:sp>
      <p:sp>
        <p:nvSpPr>
          <p:cNvPr id="71685" name="Plassholder for dato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/>
              <a:t>Oppsummeringen – viktig å få kursdeltakerne til å fortelle .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Be dem tenke igjennom hva den viktigste opplevelsen for dagen var.</a:t>
            </a:r>
          </a:p>
          <a:p>
            <a:pPr eaLnBrk="1" hangingPunct="1">
              <a:spcBef>
                <a:spcPct val="0"/>
              </a:spcBef>
            </a:pPr>
            <a:endParaRPr lang="nb-NO" altLang="nb-NO" b="1"/>
          </a:p>
          <a:p>
            <a:pPr eaLnBrk="1" hangingPunct="1">
              <a:spcBef>
                <a:spcPct val="0"/>
              </a:spcBef>
            </a:pPr>
            <a:r>
              <a:rPr lang="nb-NO" altLang="nb-NO" b="1"/>
              <a:t>Evalueringen – be de fylle i for å gi oss en tilbakemelding på det som var bra og det som var dårlig</a:t>
            </a:r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455805-375E-4F47-869E-3FCD6D6242D1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Som vi har erfart, er det krevende å beregne presist, selv her på en lukket kjent bane med definerte oppgaver.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 kommer kjørende i 30 km/t på sommerføre.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 har 1 sek. Reaksjonstid, … og ca. 13 m foran deg løper et barn ut. Hva skjer da?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KLIKK: 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 vil kunne stanse helt. 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KLIKK: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Hva om du kom i 40 km/t?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KLIKK: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 vil treffe i mellom 37 og 38 km/t !! Så stor betydning har farten i en reell faresituasjon.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FILM: Barn ut bak buss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Formel på bremselengde: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V</a:t>
            </a:r>
            <a:r>
              <a:rPr kumimoji="0" lang="nb-NO" sz="10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2xgxf      (V = fart i m/s, g = tyngdens akselerasjon (9,8 m/s</a:t>
            </a:r>
            <a:r>
              <a:rPr kumimoji="0" lang="nb-NO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f = friksjonskoeffisient (veggrep)</a:t>
            </a: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å beregne Stopplenge må en legge reaksjonslengden.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Den varierer jo veldig, men i eksempelet er den på 1 sekund.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40 km/t = 40 000 m / 3 600 sekunder : 11, 11 m (40/3,6)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33 km/t = 30 000m / 3 600 sekunder  : 8,33 m (30/3,6)</a:t>
            </a:r>
            <a:endParaRPr kumimoji="0" lang="nb-NO" sz="1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 du er i tvil. Du kommer alltid lengre med et smil.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AB9F-CA7B-45D6-AF4B-902DDE83D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33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02041E0-6896-441F-84AE-00AE5149FC5A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8B513-D30E-466A-9BFE-ADF65AA61762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06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b="1" baseline="0" dirty="0"/>
              <a:t>Hvorfor driver NAF med slike kurs?</a:t>
            </a:r>
          </a:p>
          <a:p>
            <a:pPr eaLnBrk="1" hangingPunct="1"/>
            <a:endParaRPr lang="nb-NO" b="1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232AC-1432-48EE-B624-618B08E0732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3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8B513-D30E-466A-9BFE-ADF65AA61762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7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8B513-D30E-466A-9BFE-ADF65AA61762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62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altLang="nb-NO" b="1" dirty="0">
                <a:latin typeface="Arial" charset="0"/>
                <a:cs typeface="Arial" charset="0"/>
              </a:rPr>
              <a:t>Dette er jo en helt rett og flat strekning. Allikevel har føreren a denne 4-hjulstrekkeren havnet i grøfta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b="1" dirty="0">
                <a:latin typeface="Arial" charset="0"/>
                <a:cs typeface="Arial" charset="0"/>
              </a:rPr>
              <a:t>Behersker ikke vanskelig føre.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b="1" dirty="0">
                <a:latin typeface="Arial" charset="0"/>
                <a:cs typeface="Arial" charset="0"/>
              </a:rPr>
              <a:t>Distraksjoner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b="1" dirty="0">
                <a:latin typeface="Arial" charset="0"/>
                <a:cs typeface="Arial" charset="0"/>
              </a:rPr>
              <a:t>Feil fart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b="1" dirty="0">
                <a:latin typeface="Arial" charset="0"/>
                <a:cs typeface="Arial" charset="0"/>
              </a:rPr>
              <a:t>Feil bruk av bil i nødsituasjoner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b="1" dirty="0">
                <a:latin typeface="Arial" charset="0"/>
                <a:cs typeface="Arial" charset="0"/>
              </a:rPr>
              <a:t>4 hjulstrekk. Flere utforkjøringer med 4-hjulstrekk enn tilsvarende modell med 2-hjulstrekk. OG de kommer enda lenger ut i skauen.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fleste blir drept og skadd helt alene i såkalte singelulykker, utforkjøring.</a:t>
            </a:r>
          </a:p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 du i tvil? Gi dem et smil. De vet ikke hva du vet. Bruk I D P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Prater jeg med eller til? Ser jeg på publikum? Spør eller forteller jeg?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A728E-371F-493A-B7FF-59DE375DF2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9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/>
              <a:t>Spørre kursdeltagerne og få frem svar, føre du klikker frem de hvite ringene</a:t>
            </a:r>
          </a:p>
        </p:txBody>
      </p:sp>
      <p:sp>
        <p:nvSpPr>
          <p:cNvPr id="655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F3CAA0-5541-44F8-A95A-7647DE1CFEA2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  <a:cs typeface="Arial" charset="0"/>
              </a:rPr>
              <a:t>Hensikten med dette er å få frem at tankenes fokus bestemmer hvor øynene fokuserer.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  <a:cs typeface="Arial" charset="0"/>
              </a:rPr>
              <a:t>Ord og tanker har betydning for hva vi velger å gjøre.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  <a:cs typeface="Arial" charset="0"/>
              </a:rPr>
              <a:t>Er blikket i horisont vil en jo oppleve at her er det godplass og vi kan holde farta.</a:t>
            </a:r>
          </a:p>
          <a:p>
            <a:pPr eaLnBrk="1" hangingPunct="1">
              <a:spcBef>
                <a:spcPct val="0"/>
              </a:spcBef>
            </a:pPr>
            <a:endParaRPr lang="nb-NO" altLang="nb-NO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>
                <a:latin typeface="Arial" charset="0"/>
                <a:cs typeface="Arial" charset="0"/>
              </a:rPr>
              <a:t>Er blikket på husveggen og tankene om dette gjelder … </a:t>
            </a:r>
            <a:r>
              <a:rPr lang="nb-NO" altLang="nb-NO" b="1" u="sng">
                <a:latin typeface="Arial" charset="0"/>
                <a:cs typeface="Arial" charset="0"/>
              </a:rPr>
              <a:t>KLIKK</a:t>
            </a:r>
            <a:r>
              <a:rPr lang="nb-NO" altLang="nb-NO" b="1">
                <a:latin typeface="Arial" charset="0"/>
                <a:cs typeface="Arial" charset="0"/>
              </a:rPr>
              <a:t>: og barnet dukker opp.</a:t>
            </a:r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2E842C-D08A-4CB7-ABB9-8529990F51F0}" type="slidenum">
              <a:rPr lang="en-US" altLang="nb-NO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b="1">
              <a:latin typeface="Arial" charset="0"/>
            </a:endParaRPr>
          </a:p>
          <a:p>
            <a:pPr eaLnBrk="1" hangingPunct="1"/>
            <a:r>
              <a:rPr lang="nb-NO" altLang="nb-NO" b="1">
                <a:latin typeface="Arial" charset="0"/>
              </a:rPr>
              <a:t>Moralen er: Tror du på at noe kan skje vil du sannsynligvis ha en mer aktiv fartsavpassing enn om du at dette ikke skjer.</a:t>
            </a:r>
          </a:p>
          <a:p>
            <a:pPr eaLnBrk="1" hangingPunct="1"/>
            <a:endParaRPr lang="nb-NO" altLang="nb-NO" b="1">
              <a:latin typeface="Arial" charset="0"/>
            </a:endParaRPr>
          </a:p>
          <a:p>
            <a:pPr eaLnBrk="1" hangingPunct="1"/>
            <a:r>
              <a:rPr lang="nb-NO" altLang="nb-NO" b="1">
                <a:latin typeface="Arial" charset="0"/>
              </a:rPr>
              <a:t>Er du i tillegg god på å beregne egen bremselengde når du plukker ut forsvinningspunktene, vil du kunne kjøre mye tryggere.</a:t>
            </a:r>
          </a:p>
          <a:p>
            <a:pPr eaLnBrk="1" hangingPunct="1"/>
            <a:r>
              <a:rPr lang="nb-NO" altLang="nb-NO" b="1">
                <a:latin typeface="Arial" charset="0"/>
              </a:rPr>
              <a:t>Men det krever en mer aktiv fartsavpassing enn det mange har. </a:t>
            </a:r>
          </a:p>
          <a:p>
            <a:pPr eaLnBrk="1" hangingPunct="1"/>
            <a:endParaRPr lang="nb-NO" altLang="nb-NO" b="1">
              <a:latin typeface="Arial" charset="0"/>
            </a:endParaRPr>
          </a:p>
          <a:p>
            <a:pPr eaLnBrk="1" hangingPunct="1"/>
            <a:r>
              <a:rPr lang="nb-NO" altLang="nb-NO" b="1">
                <a:latin typeface="Arial" charset="0"/>
              </a:rPr>
              <a:t>Derfor skal  vi ut og prøve dette i praksis. Hvordan er det å kunne beregne egen stopplengde i forhold til fart og veggrep.</a:t>
            </a:r>
          </a:p>
          <a:p>
            <a:pPr eaLnBrk="1" hangingPunct="1"/>
            <a:endParaRPr lang="nb-NO" altLang="nb-NO" b="1">
              <a:latin typeface="Arial" charset="0"/>
            </a:endParaRPr>
          </a:p>
          <a:p>
            <a:pPr eaLnBrk="1" hangingPunct="1"/>
            <a:r>
              <a:rPr lang="nb-NO" altLang="nb-NO" b="1" u="sng">
                <a:latin typeface="Arial" charset="0"/>
              </a:rPr>
              <a:t>KLIKK</a:t>
            </a:r>
            <a:r>
              <a:rPr lang="nb-NO" altLang="nb-NO" b="1">
                <a:latin typeface="Arial" charset="0"/>
              </a:rPr>
              <a:t>: og øvelsen dukker opp</a:t>
            </a:r>
          </a:p>
          <a:p>
            <a:pPr eaLnBrk="1" hangingPunct="1"/>
            <a:endParaRPr lang="nb-NO" altLang="nb-NO" b="1">
              <a:latin typeface="Arial" charset="0"/>
            </a:endParaRPr>
          </a:p>
          <a:p>
            <a:pPr eaLnBrk="1" hangingPunct="1"/>
            <a:endParaRPr lang="nb-NO" altLang="nb-NO" b="1">
              <a:latin typeface="Arial" charset="0"/>
            </a:endParaRPr>
          </a:p>
          <a:p>
            <a:pPr eaLnBrk="1" hangingPunct="1"/>
            <a:endParaRPr lang="nb-NO" altLang="nb-NO">
              <a:latin typeface="Arial" charset="0"/>
            </a:endParaRPr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B92CD9F0-BF49-4541-9485-4B86EFFB8F47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65" name="Plassholder for bunntekst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b-NO" dirty="0">
                <a:solidFill>
                  <a:prstClr val="black"/>
                </a:solidFill>
                <a:latin typeface="Arial" pitchFamily="34" charset="0"/>
              </a:rPr>
              <a:t>Om du er i tvil. Du kommer alltid lengre med et smil. 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66" name="Plassholder for dato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nb-NO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3498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14938"/>
            <a:ext cx="806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869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449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417638"/>
            <a:ext cx="541337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3706133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10084" y="1770020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1"/>
          </p:nvPr>
        </p:nvSpPr>
        <p:spPr>
          <a:xfrm>
            <a:off x="4981765" y="870834"/>
            <a:ext cx="3706633" cy="3462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2015" y="1770021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72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327" y="929634"/>
            <a:ext cx="3483360" cy="46396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578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655" y="880960"/>
            <a:ext cx="3858024" cy="4688326"/>
          </a:xfrm>
          <a:prstGeom prst="rect">
            <a:avLst/>
          </a:prstGeom>
          <a:solidFill>
            <a:srgbClr val="F1F1F1"/>
          </a:solidFill>
        </p:spPr>
        <p:txBody>
          <a:bodyPr lIns="273326" tIns="850349" rIns="273326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759538" y="1268560"/>
            <a:ext cx="3408219" cy="2923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121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0141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27775" y="6310313"/>
            <a:ext cx="2133600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9EEF84-52DB-4BD7-B15D-B2F7EC85716B}" type="datetime1">
              <a:rPr lang="nb-NO"/>
              <a:pPr>
                <a:defRPr/>
              </a:pPr>
              <a:t>12.10.2022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5288" y="6310313"/>
            <a:ext cx="4394200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10313"/>
            <a:ext cx="430213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DE4A84-BC5D-4A9E-83AB-FB592776D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6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3498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14938"/>
            <a:ext cx="806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869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514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53243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214938"/>
            <a:ext cx="8048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6524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2086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977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3329" y="2319294"/>
            <a:ext cx="3256029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749" y="3828571"/>
            <a:ext cx="3243190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533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4633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986" y="1770020"/>
            <a:ext cx="6885616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5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53243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214938"/>
            <a:ext cx="8048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6524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2086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0474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541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614" y="1108246"/>
            <a:ext cx="4050361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4402" y="2048596"/>
            <a:ext cx="3673573" cy="2931826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9766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504" y="777675"/>
            <a:ext cx="3292579" cy="32925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54082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642" y="820437"/>
            <a:ext cx="3402304" cy="3250877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19372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605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417638"/>
            <a:ext cx="541337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3706133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10084" y="1770020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1"/>
          </p:nvPr>
        </p:nvSpPr>
        <p:spPr>
          <a:xfrm>
            <a:off x="4981765" y="870834"/>
            <a:ext cx="3706633" cy="3462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2015" y="1770021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8144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327" y="929634"/>
            <a:ext cx="3483360" cy="46396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17790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655" y="880960"/>
            <a:ext cx="3858024" cy="4688326"/>
          </a:xfrm>
          <a:prstGeom prst="rect">
            <a:avLst/>
          </a:prstGeom>
          <a:solidFill>
            <a:srgbClr val="F1F1F1"/>
          </a:solidFill>
        </p:spPr>
        <p:txBody>
          <a:bodyPr lIns="273326" tIns="850349" rIns="273326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759538" y="1268560"/>
            <a:ext cx="3408219" cy="2923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8196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200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27775" y="6310313"/>
            <a:ext cx="2133600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72C4A-81D2-406E-9E15-BCE44F92D217}" type="datetime1">
              <a:rPr lang="nb-NO"/>
              <a:pPr>
                <a:defRPr/>
              </a:pPr>
              <a:t>12.10.2022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5288" y="6310313"/>
            <a:ext cx="4394200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10313"/>
            <a:ext cx="430213" cy="215900"/>
          </a:xfrm>
          <a:prstGeom prst="rect">
            <a:avLst/>
          </a:prstGeom>
        </p:spPr>
        <p:txBody>
          <a:bodyPr lIns="91449" tIns="45725" rIns="91449" bIns="45725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342C1-D688-45BF-AEF5-CE1BF0045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7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3498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14938"/>
            <a:ext cx="806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869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235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3329" y="2319294"/>
            <a:ext cx="3256029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749" y="3828571"/>
            <a:ext cx="3243190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784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532438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214938"/>
            <a:ext cx="8048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2924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6524" y="2112969"/>
            <a:ext cx="2820888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2086" y="3683682"/>
            <a:ext cx="2809764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6906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3329" y="2319294"/>
            <a:ext cx="3256029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749" y="3828571"/>
            <a:ext cx="3243190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274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332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986" y="1770020"/>
            <a:ext cx="6885616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8142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541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614" y="1108246"/>
            <a:ext cx="4050361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4402" y="2048596"/>
            <a:ext cx="3673573" cy="2931826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49951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504" y="777675"/>
            <a:ext cx="3292579" cy="32925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94245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642" y="820437"/>
            <a:ext cx="3402304" cy="3250877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34429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78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417638"/>
            <a:ext cx="541337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3706133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10084" y="1770020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1"/>
          </p:nvPr>
        </p:nvSpPr>
        <p:spPr>
          <a:xfrm>
            <a:off x="4981765" y="870834"/>
            <a:ext cx="3706633" cy="34623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2015" y="1770021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1921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327" y="929634"/>
            <a:ext cx="3483360" cy="46396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89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9073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82245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655" y="880960"/>
            <a:ext cx="3858024" cy="4688326"/>
          </a:xfrm>
          <a:prstGeom prst="rect">
            <a:avLst/>
          </a:prstGeom>
          <a:solidFill>
            <a:srgbClr val="F1F1F1"/>
          </a:solidFill>
        </p:spPr>
        <p:txBody>
          <a:bodyPr lIns="273326" tIns="850349" rIns="273326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2015" y="1275872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2015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759538" y="1268560"/>
            <a:ext cx="3408219" cy="2923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4140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64760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614"/>
            <a:ext cx="8231188" cy="276999"/>
          </a:xfrm>
        </p:spPr>
        <p:txBody>
          <a:bodyPr/>
          <a:lstStyle>
            <a:lvl1pPr>
              <a:defRPr sz="18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27775" y="6310313"/>
            <a:ext cx="2133600" cy="215900"/>
          </a:xfrm>
          <a:prstGeom prst="rect">
            <a:avLst/>
          </a:prstGeom>
        </p:spPr>
        <p:txBody>
          <a:bodyPr lIns="91449" tIns="45725" rIns="91449" bIns="45725"/>
          <a:lstStyle>
            <a:lvl1pPr>
              <a:defRPr dirty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5288" y="6310313"/>
            <a:ext cx="4394200" cy="215900"/>
          </a:xfrm>
          <a:prstGeom prst="rect">
            <a:avLst/>
          </a:prstGeom>
        </p:spPr>
        <p:txBody>
          <a:bodyPr lIns="91449" tIns="45725" rIns="91449" bIns="45725"/>
          <a:lstStyle>
            <a:lvl1pPr>
              <a:defRPr dirty="0"/>
            </a:lvl1pPr>
          </a:lstStyle>
          <a:p>
            <a:pPr>
              <a:defRPr/>
            </a:pPr>
            <a:r>
              <a:rPr lang="nb-NO"/>
              <a:t>NAF - Norges Automobil-Forbund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0" y="6310313"/>
            <a:ext cx="430213" cy="215900"/>
          </a:xfrm>
          <a:prstGeom prst="rect">
            <a:avLst/>
          </a:prstGeom>
        </p:spPr>
        <p:txBody>
          <a:bodyPr lIns="91449" tIns="45725" rIns="91449" bIns="45725"/>
          <a:lstStyle>
            <a:lvl1pPr>
              <a:defRPr/>
            </a:lvl1pPr>
          </a:lstStyle>
          <a:p>
            <a:pPr>
              <a:defRPr/>
            </a:pPr>
            <a:fld id="{8FB4F3EB-6C7A-477C-9ED8-4B71E888154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1547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34989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2" rIns="51425" bIns="25712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14938"/>
            <a:ext cx="806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292476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8307" y="2112970"/>
            <a:ext cx="2820888" cy="813661"/>
          </a:xfrm>
        </p:spPr>
        <p:txBody>
          <a:bodyPr lIns="80970" rIns="80970"/>
          <a:lstStyle>
            <a:lvl1pPr>
              <a:defRPr sz="26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63869" y="3683682"/>
            <a:ext cx="2809764" cy="1342776"/>
          </a:xfrm>
          <a:prstGeom prst="rect">
            <a:avLst/>
          </a:prstGeom>
        </p:spPr>
        <p:txBody>
          <a:bodyPr lIns="80970" rIns="8097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316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 userDrawn="1"/>
        </p:nvSpPr>
        <p:spPr>
          <a:xfrm>
            <a:off x="5532439" y="528638"/>
            <a:ext cx="3068637" cy="587216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2" rIns="51425" bIns="25712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5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6" y="5214938"/>
            <a:ext cx="8048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292476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56524" y="2112970"/>
            <a:ext cx="2820888" cy="813661"/>
          </a:xfrm>
        </p:spPr>
        <p:txBody>
          <a:bodyPr lIns="80970" rIns="80970"/>
          <a:lstStyle>
            <a:lvl1pPr>
              <a:defRPr sz="26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62086" y="3683682"/>
            <a:ext cx="2809764" cy="1342776"/>
          </a:xfrm>
          <a:prstGeom prst="rect">
            <a:avLst/>
          </a:prstGeom>
        </p:spPr>
        <p:txBody>
          <a:bodyPr lIns="80970" rIns="8097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8348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1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43329" y="2319295"/>
            <a:ext cx="3256029" cy="813661"/>
          </a:xfrm>
        </p:spPr>
        <p:txBody>
          <a:bodyPr lIns="80970" rIns="80970"/>
          <a:lstStyle>
            <a:lvl1pPr>
              <a:defRPr sz="26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49750" y="3828572"/>
            <a:ext cx="3243190" cy="1342776"/>
          </a:xfrm>
          <a:prstGeom prst="rect">
            <a:avLst/>
          </a:prstGeom>
        </p:spPr>
        <p:txBody>
          <a:bodyPr lIns="80970" rIns="8097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3845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 [uten bil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1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02665" y="2319295"/>
            <a:ext cx="3337357" cy="813661"/>
          </a:xfrm>
        </p:spPr>
        <p:txBody>
          <a:bodyPr lIns="80970" rIns="80970"/>
          <a:lstStyle>
            <a:lvl1pPr>
              <a:defRPr sz="26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2"/>
            <a:ext cx="3324197" cy="1342776"/>
          </a:xfrm>
          <a:prstGeom prst="rect">
            <a:avLst/>
          </a:prstGeom>
        </p:spPr>
        <p:txBody>
          <a:bodyPr lIns="80970" rIns="8097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299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986" y="1770021"/>
            <a:ext cx="6885616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0996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54176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615" y="1108247"/>
            <a:ext cx="4050361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4403" y="2048597"/>
            <a:ext cx="3673573" cy="2931826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0241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5397501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3"/>
            <a:ext cx="4296284" cy="813661"/>
          </a:xfrm>
        </p:spPr>
        <p:txBody>
          <a:bodyPr lIns="80970" rIns="80970"/>
          <a:lstStyle>
            <a:lvl1pPr>
              <a:defRPr sz="26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506" y="777676"/>
            <a:ext cx="3292579" cy="32925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881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9986" y="1770020"/>
            <a:ext cx="6885616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8464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5397501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3"/>
            <a:ext cx="4296284" cy="813661"/>
          </a:xfrm>
        </p:spPr>
        <p:txBody>
          <a:bodyPr lIns="80970" rIns="80970"/>
          <a:lstStyle>
            <a:lvl1pPr>
              <a:defRPr sz="26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643" y="820438"/>
            <a:ext cx="3402304" cy="3250877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13901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665" y="2319295"/>
            <a:ext cx="3337357" cy="813661"/>
          </a:xfrm>
        </p:spPr>
        <p:txBody>
          <a:bodyPr lIns="80970" rIns="80970"/>
          <a:lstStyle>
            <a:lvl1pPr>
              <a:defRPr sz="26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2"/>
            <a:ext cx="3324197" cy="1342776"/>
          </a:xfrm>
          <a:prstGeom prst="rect">
            <a:avLst/>
          </a:prstGeom>
        </p:spPr>
        <p:txBody>
          <a:bodyPr lIns="80970" rIns="80970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5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417638"/>
            <a:ext cx="5397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4" y="1417638"/>
            <a:ext cx="541337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1" y="870835"/>
            <a:ext cx="3706133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10085" y="1770021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1"/>
          </p:nvPr>
        </p:nvSpPr>
        <p:spPr>
          <a:xfrm>
            <a:off x="4981766" y="447473"/>
            <a:ext cx="3706633" cy="769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982016" y="1770022"/>
            <a:ext cx="3321343" cy="3799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79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9" y="1822451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982016" y="1275873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4982016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749328" y="929634"/>
            <a:ext cx="3483360" cy="46396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480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9" y="1822451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34655" y="880961"/>
            <a:ext cx="3858024" cy="4688326"/>
          </a:xfrm>
          <a:prstGeom prst="rect">
            <a:avLst/>
          </a:prstGeom>
          <a:solidFill>
            <a:srgbClr val="F1F1F1"/>
          </a:solidFill>
        </p:spPr>
        <p:txBody>
          <a:bodyPr lIns="273271" tIns="850179" rIns="273271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4982016" y="1275873"/>
            <a:ext cx="3706133" cy="34623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4982016" y="2174234"/>
            <a:ext cx="3321343" cy="339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759539" y="1268560"/>
            <a:ext cx="3408219" cy="2923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9246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69178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27775" y="6310313"/>
            <a:ext cx="2133600" cy="215900"/>
          </a:xfrm>
          <a:prstGeom prst="rect">
            <a:avLst/>
          </a:prstGeom>
        </p:spPr>
        <p:txBody>
          <a:bodyPr lIns="91431" tIns="45716" rIns="91431" bIns="45716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85CE90-B845-48D6-B7F7-17CA67A2DEEB}" type="datetime1">
              <a:rPr lang="nb-NO">
                <a:solidFill>
                  <a:prstClr val="black"/>
                </a:solidFill>
              </a:rPr>
              <a:pPr>
                <a:defRPr/>
              </a:pPr>
              <a:t>12.10.2022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5288" y="6310313"/>
            <a:ext cx="4394200" cy="215900"/>
          </a:xfrm>
          <a:prstGeom prst="rect">
            <a:avLst/>
          </a:prstGeom>
        </p:spPr>
        <p:txBody>
          <a:bodyPr lIns="91431" tIns="45716" rIns="91431" bIns="45716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1" y="6310313"/>
            <a:ext cx="430213" cy="215900"/>
          </a:xfrm>
          <a:prstGeom prst="rect">
            <a:avLst/>
          </a:prstGeom>
        </p:spPr>
        <p:txBody>
          <a:bodyPr lIns="91431" tIns="45716" rIns="91431" bIns="45716"/>
          <a:lstStyle>
            <a:lvl1pPr defTabSz="91440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3504D1-2D5E-4BDB-948F-364F8D90DB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93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40615"/>
            <a:ext cx="8231188" cy="276999"/>
          </a:xfrm>
        </p:spPr>
        <p:txBody>
          <a:bodyPr/>
          <a:lstStyle>
            <a:lvl1pPr>
              <a:defRPr sz="18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27775" y="6310313"/>
            <a:ext cx="2133600" cy="2159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dirty="0"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5288" y="6310313"/>
            <a:ext cx="4394200" cy="2159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dirty="0"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  <a:latin typeface="Arial"/>
              </a:rPr>
              <a:t>NAF - Norges Automobil-Forbund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64551" y="6310313"/>
            <a:ext cx="430213" cy="2159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/>
            </a:lvl1pPr>
          </a:lstStyle>
          <a:p>
            <a:pPr>
              <a:defRPr/>
            </a:pPr>
            <a:fld id="{8FB4F3EB-6C7A-477C-9ED8-4B71E888154A}" type="slidenum">
              <a:rPr lang="nb-NO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8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28998" y="1703444"/>
            <a:ext cx="7487950" cy="33855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1187658" y="2086459"/>
            <a:ext cx="3788433" cy="4115753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28517" y="2086459"/>
            <a:ext cx="3788433" cy="4115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4789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54175"/>
            <a:ext cx="539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614" y="1108246"/>
            <a:ext cx="4050361" cy="34623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924402" y="2048596"/>
            <a:ext cx="3673573" cy="2931826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386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926504" y="777675"/>
            <a:ext cx="3292579" cy="32925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1280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97500"/>
            <a:ext cx="541337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423202" y="4285082"/>
            <a:ext cx="4296284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2871642" y="820437"/>
            <a:ext cx="3402304" cy="3250877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7625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55988"/>
            <a:ext cx="5413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902665" y="2319294"/>
            <a:ext cx="3337357" cy="813661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909245" y="3828571"/>
            <a:ext cx="3324197" cy="1342776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16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871538"/>
            <a:ext cx="8231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8" name="Plassholder for tekst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17" r:id="rId13"/>
    <p:sldLayoutId id="21474843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9pPr>
    </p:titleStyle>
    <p:bodyStyle>
      <a:lvl1pPr marL="247650" indent="-2476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871538"/>
            <a:ext cx="8231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2052" name="Plassholder for tekst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18" r:id="rId13"/>
    <p:sldLayoutId id="214748434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charset="0"/>
        </a:defRPr>
      </a:lvl9pPr>
    </p:titleStyle>
    <p:bodyStyle>
      <a:lvl1pPr marL="247650" indent="-2476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0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871538"/>
            <a:ext cx="8231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Plassholder for tekst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4911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  <p:sldLayoutId id="21474843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9pPr>
    </p:titleStyle>
    <p:bodyStyle>
      <a:lvl1pPr marL="247650" indent="-2476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5943601"/>
            <a:ext cx="6778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1" y="871539"/>
            <a:ext cx="82311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Plassholder for tekst 3"/>
          <p:cNvSpPr>
            <a:spLocks noGrp="1"/>
          </p:cNvSpPr>
          <p:nvPr>
            <p:ph type="body" idx="1"/>
          </p:nvPr>
        </p:nvSpPr>
        <p:spPr bwMode="auto">
          <a:xfrm>
            <a:off x="457201" y="1600200"/>
            <a:ext cx="82311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890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4B392C"/>
          </a:solidFill>
          <a:latin typeface="Arial" pitchFamily="34" charset="0"/>
        </a:defRPr>
      </a:lvl9pPr>
    </p:titleStyle>
    <p:bodyStyle>
      <a:lvl1pPr marL="247650" indent="-2476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2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2015%20Volvo%20XC90%20City%20Safety%20with%20Auto%20Brake.mp4" TargetMode="External"/><Relationship Id="rId4" Type="http://schemas.openxmlformats.org/officeDocument/2006/relationships/hyperlink" Target="DSC%20Mazda%202014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3KXZQu4ni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youtube.com/watch?v=QMFVmVn76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Barn%20ut%20bak%20buss%202017.%20Herad%20rett%20s&#248;r%20for%20Gol..mp4" TargetMode="External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kstSylinder 15"/>
          <p:cNvSpPr txBox="1">
            <a:spLocks noChangeArrowheads="1"/>
          </p:cNvSpPr>
          <p:nvPr/>
        </p:nvSpPr>
        <p:spPr bwMode="auto">
          <a:xfrm>
            <a:off x="604838" y="-2043113"/>
            <a:ext cx="3319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NAF Kjørekurs bane</a:t>
            </a:r>
          </a:p>
        </p:txBody>
      </p:sp>
      <p:pic>
        <p:nvPicPr>
          <p:cNvPr id="16387" name="Picture 10" descr="plakat økonomi copy"/>
          <p:cNvPicPr>
            <a:picLocks noChangeAspect="1" noChangeArrowheads="1"/>
          </p:cNvPicPr>
          <p:nvPr/>
        </p:nvPicPr>
        <p:blipFill>
          <a:blip r:embed="rId4">
            <a:lum bright="-18000" contrast="-3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739900"/>
            <a:ext cx="19034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plakat økonomi copy"/>
          <p:cNvPicPr>
            <a:picLocks noChangeAspect="1" noChangeArrowheads="1"/>
          </p:cNvPicPr>
          <p:nvPr/>
        </p:nvPicPr>
        <p:blipFill>
          <a:blip r:embed="rId4">
            <a:lum bright="-18000" contrast="-3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955800"/>
            <a:ext cx="19034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plakat økonomi copy"/>
          <p:cNvPicPr>
            <a:picLocks noChangeAspect="1" noChangeArrowheads="1"/>
          </p:cNvPicPr>
          <p:nvPr/>
        </p:nvPicPr>
        <p:blipFill>
          <a:blip r:embed="rId4">
            <a:lum bright="-18000" contrast="-3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286000"/>
            <a:ext cx="19034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84450"/>
            <a:ext cx="191611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kstSylinder 1"/>
          <p:cNvSpPr txBox="1">
            <a:spLocks noChangeArrowheads="1"/>
          </p:cNvSpPr>
          <p:nvPr/>
        </p:nvSpPr>
        <p:spPr bwMode="auto">
          <a:xfrm>
            <a:off x="5819775" y="3148013"/>
            <a:ext cx="1477963" cy="2460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Kjørekurs i NAF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3F2895E8-06F2-4A6E-8F95-3876086DF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459" y="2183606"/>
            <a:ext cx="2820987" cy="801687"/>
          </a:xfrm>
        </p:spPr>
        <p:txBody>
          <a:bodyPr/>
          <a:lstStyle/>
          <a:p>
            <a:pPr eaLnBrk="1" hangingPunct="1"/>
            <a:r>
              <a:rPr lang="nb-NO" altLang="nb-NO" dirty="0"/>
              <a:t>TRYGG PÅ GLATTA</a:t>
            </a:r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D1B3E135-B6FF-4D1C-92B2-E6427B915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575" y="3683000"/>
            <a:ext cx="2809875" cy="134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z="1800" b="1" dirty="0"/>
          </a:p>
          <a:p>
            <a:pPr eaLnBrk="1" hangingPunct="1">
              <a:spcBef>
                <a:spcPct val="0"/>
              </a:spcBef>
            </a:pPr>
            <a:endParaRPr lang="nb-NO" altLang="nb-NO" sz="1800" b="1" dirty="0"/>
          </a:p>
          <a:p>
            <a:pPr eaLnBrk="1" hangingPunct="1">
              <a:spcBef>
                <a:spcPct val="0"/>
              </a:spcBef>
            </a:pPr>
            <a:r>
              <a:rPr lang="nb-NO" altLang="nb-NO" sz="1800" b="1" dirty="0"/>
              <a:t>VELKOMMEN</a:t>
            </a:r>
          </a:p>
          <a:p>
            <a:pPr eaLnBrk="1" hangingPunct="1">
              <a:spcBef>
                <a:spcPct val="0"/>
              </a:spcBef>
            </a:pPr>
            <a:endParaRPr lang="nb-NO" altLang="nb-NO" dirty="0"/>
          </a:p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97886418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vrundet rektangel 8"/>
          <p:cNvSpPr/>
          <p:nvPr/>
        </p:nvSpPr>
        <p:spPr>
          <a:xfrm>
            <a:off x="5437188" y="333375"/>
            <a:ext cx="2206625" cy="5878513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4275" name="Plassholder for innhold 2"/>
          <p:cNvSpPr>
            <a:spLocks noGrp="1"/>
          </p:cNvSpPr>
          <p:nvPr>
            <p:ph idx="1"/>
          </p:nvPr>
        </p:nvSpPr>
        <p:spPr>
          <a:xfrm>
            <a:off x="395288" y="1773238"/>
            <a:ext cx="4683125" cy="23050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b-NO" altLang="nb-NO" sz="2000" b="1"/>
              <a:t>For å trene på dette,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altLang="nb-NO" sz="2000" b="1"/>
              <a:t>skal vi kjøre på banen.</a:t>
            </a:r>
          </a:p>
          <a:p>
            <a:pPr marL="0" indent="0" eaLnBrk="1" hangingPunct="1">
              <a:buFont typeface="Arial" charset="0"/>
              <a:buNone/>
            </a:pPr>
            <a:endParaRPr lang="nb-NO" altLang="nb-NO" sz="2000" b="1"/>
          </a:p>
          <a:p>
            <a:pPr marL="0" indent="0" eaLnBrk="1" hangingPunct="1">
              <a:buFont typeface="Arial" charset="0"/>
              <a:buNone/>
            </a:pPr>
            <a:r>
              <a:rPr lang="nb-NO" altLang="nb-NO" sz="2000" b="1"/>
              <a:t>Øvelse 1: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altLang="nb-NO" sz="2000" b="1"/>
              <a:t>Med bråbrems, stanse på 40 m</a:t>
            </a:r>
          </a:p>
          <a:p>
            <a:pPr marL="0" indent="0" eaLnBrk="1" hangingPunct="1">
              <a:buFont typeface="Arial" charset="0"/>
              <a:buNone/>
            </a:pPr>
            <a:r>
              <a:rPr lang="nb-NO" altLang="nb-NO" sz="2000" b="1"/>
              <a:t>Start bremsing ved kjegle</a:t>
            </a:r>
          </a:p>
          <a:p>
            <a:pPr marL="0" indent="0" eaLnBrk="1" hangingPunct="1">
              <a:buFont typeface="Arial" charset="0"/>
              <a:buNone/>
            </a:pPr>
            <a:endParaRPr lang="nb-NO" altLang="nb-NO" sz="2000" b="1"/>
          </a:p>
          <a:p>
            <a:pPr marL="0" indent="0" eaLnBrk="1" hangingPunct="1">
              <a:buFont typeface="Arial" charset="0"/>
              <a:buNone/>
            </a:pPr>
            <a:endParaRPr lang="nb-NO" altLang="nb-NO" sz="2000" b="1"/>
          </a:p>
        </p:txBody>
      </p:sp>
      <p:cxnSp>
        <p:nvCxnSpPr>
          <p:cNvPr id="8" name="Rett linje 7"/>
          <p:cNvCxnSpPr/>
          <p:nvPr/>
        </p:nvCxnSpPr>
        <p:spPr>
          <a:xfrm>
            <a:off x="6540500" y="490538"/>
            <a:ext cx="0" cy="556418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kebent trekant 11"/>
          <p:cNvSpPr/>
          <p:nvPr/>
        </p:nvSpPr>
        <p:spPr>
          <a:xfrm>
            <a:off x="6753225" y="5399088"/>
            <a:ext cx="144463" cy="271462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Likebent trekant 12"/>
          <p:cNvSpPr/>
          <p:nvPr/>
        </p:nvSpPr>
        <p:spPr>
          <a:xfrm>
            <a:off x="7381106" y="5399088"/>
            <a:ext cx="142875" cy="271462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Bildeforklaring formet som Pil venstre 13"/>
          <p:cNvSpPr/>
          <p:nvPr/>
        </p:nvSpPr>
        <p:spPr>
          <a:xfrm>
            <a:off x="7742238" y="5286375"/>
            <a:ext cx="1055687" cy="498475"/>
          </a:xfrm>
          <a:prstGeom prst="leftArrowCallou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b="1" dirty="0">
                <a:solidFill>
                  <a:schemeClr val="tx1"/>
                </a:solidFill>
              </a:rPr>
              <a:t>Brems</a:t>
            </a:r>
          </a:p>
        </p:txBody>
      </p:sp>
      <p:sp>
        <p:nvSpPr>
          <p:cNvPr id="54281" name="Tittel 1"/>
          <p:cNvSpPr>
            <a:spLocks noGrp="1"/>
          </p:cNvSpPr>
          <p:nvPr>
            <p:ph type="title"/>
          </p:nvPr>
        </p:nvSpPr>
        <p:spPr>
          <a:xfrm>
            <a:off x="3348038" y="985838"/>
            <a:ext cx="2378075" cy="369887"/>
          </a:xfrm>
        </p:spPr>
        <p:txBody>
          <a:bodyPr/>
          <a:lstStyle/>
          <a:p>
            <a:pPr eaLnBrk="1" hangingPunct="1"/>
            <a:r>
              <a:rPr lang="nb-NO" altLang="nb-NO" sz="2400"/>
              <a:t>Trafikant</a:t>
            </a:r>
          </a:p>
        </p:txBody>
      </p:sp>
      <p:sp>
        <p:nvSpPr>
          <p:cNvPr id="2" name="Rektangel 1"/>
          <p:cNvSpPr/>
          <p:nvPr/>
        </p:nvSpPr>
        <p:spPr>
          <a:xfrm>
            <a:off x="6805042" y="1485900"/>
            <a:ext cx="796925" cy="4572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b="1" u="sng" dirty="0">
                <a:solidFill>
                  <a:schemeClr val="tx1"/>
                </a:solidFill>
              </a:rPr>
              <a:t>40 m</a:t>
            </a:r>
          </a:p>
        </p:txBody>
      </p:sp>
      <p:sp>
        <p:nvSpPr>
          <p:cNvPr id="11" name="Bildeforklaring formet som Pil venstre 10"/>
          <p:cNvSpPr/>
          <p:nvPr/>
        </p:nvSpPr>
        <p:spPr>
          <a:xfrm>
            <a:off x="7737624" y="1524000"/>
            <a:ext cx="1055687" cy="498475"/>
          </a:xfrm>
          <a:prstGeom prst="leftArrowCallou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b="1" dirty="0">
                <a:solidFill>
                  <a:schemeClr val="tx1"/>
                </a:solidFill>
              </a:rPr>
              <a:t>Stans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96" y="1635125"/>
            <a:ext cx="4565650" cy="46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>
          <a:xfrm>
            <a:off x="395288" y="1635125"/>
            <a:ext cx="5113337" cy="2946400"/>
          </a:xfrm>
        </p:spPr>
        <p:txBody>
          <a:bodyPr rtlCol="0">
            <a:normAutofit/>
          </a:bodyPr>
          <a:lstStyle/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000" b="1" dirty="0"/>
              <a:t>Moderne biler har førerstøtte systemer. 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1100" b="1" dirty="0"/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000" b="1" dirty="0"/>
              <a:t>Hva er bilen din utstyrt med?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1100" b="1" dirty="0"/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000" b="1" dirty="0"/>
              <a:t>Hvilke systemer hjelper oss ved:</a:t>
            </a:r>
          </a:p>
          <a:p>
            <a:pPr marL="897028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2000" b="1" dirty="0"/>
              <a:t>Brems</a:t>
            </a:r>
          </a:p>
          <a:p>
            <a:pPr marL="897028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2000" b="1" dirty="0"/>
              <a:t>Gass</a:t>
            </a:r>
          </a:p>
          <a:p>
            <a:pPr marL="897028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2000" b="1" dirty="0"/>
              <a:t>Skrens</a:t>
            </a:r>
          </a:p>
        </p:txBody>
      </p:sp>
      <p:sp>
        <p:nvSpPr>
          <p:cNvPr id="55301" name="Tittel 1"/>
          <p:cNvSpPr>
            <a:spLocks noGrp="1"/>
          </p:cNvSpPr>
          <p:nvPr>
            <p:ph type="title"/>
          </p:nvPr>
        </p:nvSpPr>
        <p:spPr>
          <a:xfrm>
            <a:off x="827088" y="996950"/>
            <a:ext cx="7412037" cy="369888"/>
          </a:xfrm>
        </p:spPr>
        <p:txBody>
          <a:bodyPr/>
          <a:lstStyle/>
          <a:p>
            <a:pPr eaLnBrk="1" hangingPunct="1"/>
            <a:r>
              <a:rPr lang="nb-NO" altLang="nb-NO" sz="2400"/>
              <a:t>Førerstøtte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0"/>
          </p:nvPr>
        </p:nvSpPr>
        <p:spPr>
          <a:xfrm>
            <a:off x="252413" y="1630363"/>
            <a:ext cx="4824412" cy="4175125"/>
          </a:xfrm>
        </p:spPr>
        <p:txBody>
          <a:bodyPr rtlCol="0">
            <a:normAutofit/>
          </a:bodyPr>
          <a:lstStyle/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b-NO" sz="1900" b="1" dirty="0"/>
              <a:t>ABS-bremser: </a:t>
            </a:r>
            <a:r>
              <a:rPr lang="nb-NO" sz="1900" dirty="0"/>
              <a:t>Blokkeringsfrie bremser</a:t>
            </a:r>
            <a:br>
              <a:rPr lang="nb-NO" sz="1900" b="1" dirty="0"/>
            </a:br>
            <a:r>
              <a:rPr lang="nb-NO" sz="1900" dirty="0"/>
              <a:t>Blokkeringsfrie bremser og dets sensorer/dioder er grunnlaget for mange av de andre førerstøttesystemene. 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1900" dirty="0"/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900" b="1" dirty="0"/>
              <a:t>ASR/Antispinn: </a:t>
            </a:r>
            <a:r>
              <a:rPr lang="en-US" sz="1900" dirty="0"/>
              <a:t>Hindrer hjulspinn. Reduserer motoreffekt og/eller bremser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/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b-NO" sz="1900" b="1" dirty="0"/>
              <a:t>ESP:</a:t>
            </a:r>
            <a:r>
              <a:rPr lang="nb-NO" sz="1900" dirty="0"/>
              <a:t> Reduserer sleng ved skrens. Benytter seg av sensorene i ABS- og ASR-systemet, men har i tillegg sensorer som registrerer rotasjon og rattutslag</a:t>
            </a:r>
            <a:endParaRPr lang="nb-NO" dirty="0"/>
          </a:p>
        </p:txBody>
      </p:sp>
      <p:sp>
        <p:nvSpPr>
          <p:cNvPr id="56324" name="Tittel 1"/>
          <p:cNvSpPr txBox="1">
            <a:spLocks/>
          </p:cNvSpPr>
          <p:nvPr/>
        </p:nvSpPr>
        <p:spPr bwMode="auto">
          <a:xfrm>
            <a:off x="827088" y="996950"/>
            <a:ext cx="7412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nb-NO" altLang="nb-NO" sz="2400" b="1"/>
              <a:t>Førerstøtte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96" y="1635125"/>
            <a:ext cx="4565650" cy="46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emkant 1">
            <a:hlinkClick r:id="rId4" action="ppaction://hlinkfile"/>
            <a:extLst>
              <a:ext uri="{FF2B5EF4-FFF2-40B4-BE49-F238E27FC236}">
                <a16:creationId xmlns:a16="http://schemas.microsoft.com/office/drawing/2014/main" id="{A61860CE-1F8B-4955-925F-9A22FC84A798}"/>
              </a:ext>
            </a:extLst>
          </p:cNvPr>
          <p:cNvSpPr/>
          <p:nvPr/>
        </p:nvSpPr>
        <p:spPr>
          <a:xfrm>
            <a:off x="323850" y="6021388"/>
            <a:ext cx="936625" cy="19197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</a:t>
            </a:r>
          </a:p>
        </p:txBody>
      </p:sp>
      <p:sp>
        <p:nvSpPr>
          <p:cNvPr id="8" name="Femkant 2">
            <a:hlinkClick r:id="rId5" action="ppaction://hlinkfile"/>
            <a:extLst>
              <a:ext uri="{FF2B5EF4-FFF2-40B4-BE49-F238E27FC236}">
                <a16:creationId xmlns:a16="http://schemas.microsoft.com/office/drawing/2014/main" id="{6C748B47-E073-4E75-8FFC-E968D2A635F3}"/>
              </a:ext>
            </a:extLst>
          </p:cNvPr>
          <p:cNvSpPr/>
          <p:nvPr/>
        </p:nvSpPr>
        <p:spPr>
          <a:xfrm>
            <a:off x="2087563" y="6021388"/>
            <a:ext cx="792162" cy="19197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XC90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23850" y="1450975"/>
            <a:ext cx="7202488" cy="230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 anchor="t">
            <a:spAutoFit/>
          </a:bodyPr>
          <a:lstStyle>
            <a:lvl1pPr marL="190500" indent="-1905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u="sng" dirty="0">
                <a:solidFill>
                  <a:srgbClr val="4B392C"/>
                </a:solidFill>
                <a:latin typeface="Arial"/>
                <a:cs typeface="+mn-cs"/>
              </a:rPr>
              <a:t>Bilbeltet</a:t>
            </a:r>
            <a:endParaRPr lang="nb-NO" sz="1800" b="1" u="sng" dirty="0">
              <a:solidFill>
                <a:srgbClr val="4B392C"/>
              </a:solidFill>
              <a:latin typeface="Arial"/>
              <a:cs typeface="Arial"/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Det absolutt mest effektive hjelpemiddel som er laget for å redusere antall skadde og drepte i bil.</a:t>
            </a:r>
            <a:endParaRPr lang="nb-NO" sz="1800" b="1" dirty="0">
              <a:solidFill>
                <a:srgbClr val="4B392C"/>
              </a:solidFill>
              <a:latin typeface="Arial"/>
              <a:cs typeface="Arial"/>
            </a:endParaRP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 b="1" dirty="0">
              <a:solidFill>
                <a:srgbClr val="4B392C"/>
              </a:solidFill>
              <a:latin typeface="Arial"/>
              <a:cs typeface="Arial"/>
            </a:endParaRPr>
          </a:p>
          <a:p>
            <a:pPr marL="342900" indent="-34290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Bilbeltebruken i Norge ligger på ca. 95 %</a:t>
            </a:r>
            <a:endParaRPr lang="nb-NO" sz="1800" b="1" dirty="0">
              <a:solidFill>
                <a:srgbClr val="4B392C"/>
              </a:solidFill>
              <a:latin typeface="Arial"/>
              <a:cs typeface="Arial"/>
            </a:endParaRPr>
          </a:p>
          <a:p>
            <a:pPr marL="342900" indent="-342900" defTabSz="914403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Nær 45 % av de drepte i trafikken har ikke belte på</a:t>
            </a:r>
            <a:endParaRPr lang="nb-NO" sz="1800" b="1">
              <a:solidFill>
                <a:srgbClr val="4B392C"/>
              </a:solidFill>
              <a:latin typeface="Arial"/>
              <a:cs typeface="Arial"/>
            </a:endParaRPr>
          </a:p>
          <a:p>
            <a:pPr marL="342900" indent="-342900" defTabSz="914403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Kollidere i 50 km/t tilsvarer å hoppe fra 10 m </a:t>
            </a:r>
            <a:endParaRPr lang="nb-NO" sz="1800" b="1">
              <a:solidFill>
                <a:srgbClr val="4B392C"/>
              </a:solidFill>
              <a:latin typeface="Arial"/>
              <a:cs typeface="Arial"/>
            </a:endParaRPr>
          </a:p>
          <a:p>
            <a:pPr marL="342900" indent="-342900" defTabSz="914403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Bruk det riktig</a:t>
            </a:r>
            <a:endParaRPr lang="nb-NO" sz="1800" b="1" dirty="0">
              <a:solidFill>
                <a:srgbClr val="4B392C"/>
              </a:solidFill>
              <a:latin typeface="Arial"/>
              <a:cs typeface="Arial"/>
            </a:endParaRPr>
          </a:p>
        </p:txBody>
      </p:sp>
      <p:sp>
        <p:nvSpPr>
          <p:cNvPr id="8" name="TekstSylinder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3850" y="3684025"/>
            <a:ext cx="5219246" cy="25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 anchor="t">
            <a:spAutoFit/>
          </a:bodyPr>
          <a:lstStyle>
            <a:lvl1pPr marL="190500" indent="-1905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u="sng" dirty="0">
                <a:solidFill>
                  <a:srgbClr val="4B392C"/>
                </a:solidFill>
                <a:latin typeface="Arial"/>
                <a:cs typeface="+mn-cs"/>
              </a:rPr>
              <a:t>Barnesete</a:t>
            </a:r>
            <a:endParaRPr lang="nb-NO" sz="1800" b="1" u="sng" dirty="0">
              <a:solidFill>
                <a:srgbClr val="4B392C"/>
              </a:solidFill>
              <a:latin typeface="Arial"/>
              <a:cs typeface="Arial"/>
            </a:endParaRPr>
          </a:p>
          <a:p>
            <a:pPr marL="342900" indent="-34290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Undersøkelser på Ullevål akuttmottak viser at ca. 50 % er feil montert</a:t>
            </a:r>
            <a:endParaRPr lang="nb-NO" sz="1800" b="1" dirty="0">
              <a:solidFill>
                <a:srgbClr val="4B392C"/>
              </a:solidFill>
              <a:latin typeface="Arial"/>
              <a:cs typeface="Arial"/>
            </a:endParaRPr>
          </a:p>
          <a:p>
            <a:pPr marL="342900" indent="-342900" defTabSz="914403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Bruk</a:t>
            </a:r>
            <a:r>
              <a:rPr lang="nb-NO" sz="1800" b="1" dirty="0">
                <a:solidFill>
                  <a:srgbClr val="4B392C"/>
                </a:solidFill>
                <a:latin typeface="Arial"/>
                <a:cs typeface="Arial"/>
              </a:rPr>
              <a:t> beltesamler for å holde beltet på plass og for å unngå at barnet "bryter seg ut".</a:t>
            </a: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NB!</a:t>
            </a:r>
            <a:endParaRPr lang="nb-NO" sz="1800" b="1" dirty="0">
              <a:solidFill>
                <a:srgbClr val="4B392C"/>
              </a:solidFill>
              <a:latin typeface="Arial"/>
              <a:cs typeface="Arial"/>
            </a:endParaRPr>
          </a:p>
          <a:p>
            <a:pPr marL="342900" indent="-34290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b="1" dirty="0">
                <a:solidFill>
                  <a:srgbClr val="4B392C"/>
                </a:solidFill>
                <a:latin typeface="Arial"/>
                <a:cs typeface="+mn-cs"/>
              </a:rPr>
              <a:t>Viktig med bakovervendt barnesete de 3-5 første årene</a:t>
            </a:r>
            <a:endParaRPr lang="nb-NO" sz="1800" b="1" dirty="0">
              <a:solidFill>
                <a:srgbClr val="4B392C"/>
              </a:solidFill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26" y="2183728"/>
            <a:ext cx="2195736" cy="2470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31" y="4503220"/>
            <a:ext cx="3272981" cy="1847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ultipliser 1"/>
          <p:cNvSpPr/>
          <p:nvPr/>
        </p:nvSpPr>
        <p:spPr>
          <a:xfrm>
            <a:off x="6822952" y="5662043"/>
            <a:ext cx="702170" cy="651879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10" name="Rett pil 9"/>
          <p:cNvCxnSpPr/>
          <p:nvPr/>
        </p:nvCxnSpPr>
        <p:spPr>
          <a:xfrm>
            <a:off x="7021513" y="5589588"/>
            <a:ext cx="36036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H="1">
            <a:off x="7758113" y="2925763"/>
            <a:ext cx="890587" cy="4937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Pluss 2"/>
          <p:cNvSpPr/>
          <p:nvPr/>
        </p:nvSpPr>
        <p:spPr>
          <a:xfrm>
            <a:off x="8288056" y="2565698"/>
            <a:ext cx="719962" cy="648072"/>
          </a:xfrm>
          <a:prstGeom prst="mathPlus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16" name="Rett pil 15"/>
          <p:cNvCxnSpPr/>
          <p:nvPr/>
        </p:nvCxnSpPr>
        <p:spPr>
          <a:xfrm flipV="1">
            <a:off x="8701088" y="5446713"/>
            <a:ext cx="77787" cy="5413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Pluss 8"/>
          <p:cNvSpPr/>
          <p:nvPr/>
        </p:nvSpPr>
        <p:spPr>
          <a:xfrm>
            <a:off x="8341353" y="5699949"/>
            <a:ext cx="719962" cy="648072"/>
          </a:xfrm>
          <a:prstGeom prst="mathPlus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57362" name="Tittel 1"/>
          <p:cNvSpPr txBox="1">
            <a:spLocks/>
          </p:cNvSpPr>
          <p:nvPr/>
        </p:nvSpPr>
        <p:spPr bwMode="auto">
          <a:xfrm>
            <a:off x="2844800" y="909638"/>
            <a:ext cx="33797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447675" indent="-200025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590550" indent="-1524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809625" indent="-200025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990600" indent="-180975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14478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19050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23622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281940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b-NO" altLang="nb-NO" sz="2400" b="1"/>
              <a:t>Personlig verneutstyr </a:t>
            </a:r>
          </a:p>
          <a:p>
            <a:pPr eaLnBrk="1" hangingPunct="1">
              <a:buFontTx/>
              <a:buNone/>
            </a:pPr>
            <a:endParaRPr lang="nb-NO" altLang="nb-NO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e 11" descr="2008 02 01 002.jpg"/>
          <p:cNvPicPr>
            <a:picLocks noChangeAspect="1" noChangeArrowheads="1"/>
          </p:cNvPicPr>
          <p:nvPr/>
        </p:nvPicPr>
        <p:blipFill>
          <a:blip r:embed="rId3">
            <a:lum bright="50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2" y="1521178"/>
            <a:ext cx="6590856" cy="4476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Plassholder for bunntekst 2"/>
          <p:cNvSpPr txBox="1">
            <a:spLocks noGrp="1"/>
          </p:cNvSpPr>
          <p:nvPr/>
        </p:nvSpPr>
        <p:spPr bwMode="auto">
          <a:xfrm>
            <a:off x="395288" y="6310313"/>
            <a:ext cx="4394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nb-NO" sz="900" b="1">
              <a:solidFill>
                <a:srgbClr val="8D674E"/>
              </a:solidFill>
              <a:latin typeface="Verdana" pitchFamily="34" charset="0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25450" y="212725"/>
            <a:ext cx="2084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nb-NO" altLang="nb-NO" sz="1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50938" y="1125538"/>
            <a:ext cx="6878637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marL="190500" indent="-1905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>
                <a:solidFill>
                  <a:srgbClr val="4B392C"/>
                </a:solidFill>
                <a:cs typeface="+mn-cs"/>
              </a:rPr>
              <a:t>Sikkerhet på banen</a:t>
            </a:r>
            <a:endParaRPr lang="nb-NO" sz="2400" dirty="0">
              <a:solidFill>
                <a:srgbClr val="4B392C"/>
              </a:solidFill>
              <a:cs typeface="+mn-cs"/>
            </a:endParaRP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800" dirty="0">
              <a:solidFill>
                <a:srgbClr val="4B392C"/>
              </a:solidFill>
              <a:cs typeface="+mn-cs"/>
            </a:endParaRP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dirty="0">
                <a:solidFill>
                  <a:srgbClr val="4B392C"/>
                </a:solidFill>
                <a:cs typeface="+mn-cs"/>
              </a:rPr>
              <a:t>Hvis det skulle oppstå et uhell eller skade: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000" b="1" dirty="0">
              <a:solidFill>
                <a:srgbClr val="4B392C"/>
              </a:solidFill>
              <a:cs typeface="+mn-cs"/>
            </a:endParaRPr>
          </a:p>
          <a:p>
            <a:pPr marL="285920" algn="ctr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dirty="0">
                <a:solidFill>
                  <a:srgbClr val="4B392C"/>
                </a:solidFill>
                <a:cs typeface="+mn-cs"/>
              </a:rPr>
              <a:t>LA BILEN STÅ!</a:t>
            </a: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000" b="1" dirty="0">
              <a:solidFill>
                <a:srgbClr val="4B392C"/>
              </a:solidFill>
              <a:cs typeface="+mn-cs"/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000" b="1" dirty="0">
              <a:solidFill>
                <a:srgbClr val="4B392C"/>
              </a:solidFill>
              <a:cs typeface="+mn-cs"/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000" b="1" dirty="0">
              <a:solidFill>
                <a:srgbClr val="4B392C"/>
              </a:solidFill>
              <a:cs typeface="+mn-cs"/>
            </a:endParaRP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000" b="1" dirty="0">
              <a:solidFill>
                <a:srgbClr val="4B392C"/>
              </a:solidFill>
              <a:cs typeface="+mn-cs"/>
            </a:endParaRPr>
          </a:p>
          <a:p>
            <a:pPr marL="285779" indent="-285779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dirty="0">
                <a:solidFill>
                  <a:srgbClr val="4B392C"/>
                </a:solidFill>
                <a:cs typeface="+mn-cs"/>
              </a:rPr>
              <a:t>Banens maksimumfart:</a:t>
            </a: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600" dirty="0">
              <a:solidFill>
                <a:srgbClr val="4B392C"/>
              </a:solidFill>
              <a:cs typeface="+mn-cs"/>
            </a:endParaRPr>
          </a:p>
          <a:p>
            <a:pPr defTabSz="9144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600" b="1" dirty="0">
              <a:solidFill>
                <a:srgbClr val="4B392C"/>
              </a:solidFill>
              <a:cs typeface="+mn-cs"/>
            </a:endParaRPr>
          </a:p>
        </p:txBody>
      </p:sp>
      <p:cxnSp>
        <p:nvCxnSpPr>
          <p:cNvPr id="3" name="Rett linje 2"/>
          <p:cNvCxnSpPr/>
          <p:nvPr/>
        </p:nvCxnSpPr>
        <p:spPr>
          <a:xfrm>
            <a:off x="6057900" y="4470400"/>
            <a:ext cx="0" cy="80962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www.trafikkskilt.no/images/forbudsskilt/fartsgren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89" y="3736056"/>
            <a:ext cx="773813" cy="773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5012" cy="3529012"/>
          </a:xfrm>
        </p:spPr>
        <p:txBody>
          <a:bodyPr rtlCol="0">
            <a:normAutofit/>
          </a:bodyPr>
          <a:lstStyle/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b-NO" altLang="nb-NO" sz="2000" b="1" dirty="0"/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b-NO" altLang="nb-NO" sz="2000" b="1" dirty="0"/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b-NO" altLang="nb-NO" sz="2000" b="1" dirty="0"/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nb-NO" altLang="nb-NO" sz="2000" b="1" dirty="0"/>
              <a:t>Oppgave: IDP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b-NO" altLang="nb-NO" sz="2000" b="1" dirty="0"/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altLang="nb-NO" sz="2000" b="1" dirty="0"/>
              <a:t>Hva har du opplevd og erfart i dag?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b-NO" altLang="nb-NO" sz="2000" b="1" dirty="0"/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altLang="nb-NO" sz="2000" b="1" dirty="0"/>
          </a:p>
        </p:txBody>
      </p:sp>
      <p:sp>
        <p:nvSpPr>
          <p:cNvPr id="59395" name="Tittel 1"/>
          <p:cNvSpPr>
            <a:spLocks noGrp="1"/>
          </p:cNvSpPr>
          <p:nvPr>
            <p:ph type="title"/>
          </p:nvPr>
        </p:nvSpPr>
        <p:spPr>
          <a:xfrm>
            <a:off x="833438" y="971550"/>
            <a:ext cx="7412037" cy="369888"/>
          </a:xfrm>
        </p:spPr>
        <p:txBody>
          <a:bodyPr/>
          <a:lstStyle/>
          <a:p>
            <a:pPr eaLnBrk="1" hangingPunct="1"/>
            <a:r>
              <a:rPr lang="nb-NO" altLang="nb-NO" sz="2400"/>
              <a:t>Oppsummering</a:t>
            </a:r>
          </a:p>
        </p:txBody>
      </p:sp>
      <p:pic>
        <p:nvPicPr>
          <p:cNvPr id="7" name="Bilde 6" descr="2008 02 01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157" y="3935351"/>
            <a:ext cx="3618130" cy="271359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Bilde 7" descr="2008 02 01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4561" y="3827353"/>
            <a:ext cx="3694857" cy="27707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/>
        </p:nvSpPr>
        <p:spPr bwMode="auto">
          <a:xfrm>
            <a:off x="176244" y="1637092"/>
            <a:ext cx="6225668" cy="3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Tenk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deg at du kommer kjørende i 30 km/t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7597130" y="-98598"/>
            <a:ext cx="1008112" cy="7200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4039" name="Bilde 15" descr="glattbil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638" y="1845618"/>
            <a:ext cx="244604" cy="48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40" name="Bilde 15" descr="glattbil.png"/>
          <p:cNvPicPr>
            <a:picLocks noChangeAspect="1"/>
          </p:cNvPicPr>
          <p:nvPr/>
        </p:nvPicPr>
        <p:blipFill>
          <a:blip r:embed="rId5" cstate="print">
            <a:lum bright="-40000" contrast="4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33" y="981522"/>
            <a:ext cx="212209" cy="42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7" descr="glattbi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98" y="6865423"/>
            <a:ext cx="227404" cy="45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ramor\AppData\Local\Microsoft\Windows\Temporary Internet Files\Content.IE5\FQP1ALB7\MC900441886[1].wmf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82" y="1424318"/>
            <a:ext cx="187184" cy="21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Sylinder 14"/>
          <p:cNvSpPr txBox="1">
            <a:spLocks noChangeArrowheads="1"/>
          </p:cNvSpPr>
          <p:nvPr/>
        </p:nvSpPr>
        <p:spPr bwMode="auto">
          <a:xfrm>
            <a:off x="179544" y="3151434"/>
            <a:ext cx="4901264" cy="33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Dagen etter kommer du i 40 km/t</a:t>
            </a:r>
          </a:p>
        </p:txBody>
      </p:sp>
      <p:sp>
        <p:nvSpPr>
          <p:cNvPr id="16" name="TekstSylinder 15"/>
          <p:cNvSpPr txBox="1">
            <a:spLocks noChangeArrowheads="1"/>
          </p:cNvSpPr>
          <p:nvPr/>
        </p:nvSpPr>
        <p:spPr bwMode="auto">
          <a:xfrm>
            <a:off x="171480" y="3537620"/>
            <a:ext cx="5925579" cy="58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Du vet du ikke kan stoppe,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med hvilken fart treffer du Lille Ole?</a:t>
            </a:r>
          </a:p>
        </p:txBody>
      </p:sp>
      <p:pic>
        <p:nvPicPr>
          <p:cNvPr id="17" name="Bilde 17" descr="glattbi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75" y="6865424"/>
            <a:ext cx="227403" cy="4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Sylinder 13"/>
          <p:cNvSpPr txBox="1">
            <a:spLocks noChangeArrowheads="1"/>
          </p:cNvSpPr>
          <p:nvPr/>
        </p:nvSpPr>
        <p:spPr bwMode="auto">
          <a:xfrm>
            <a:off x="2340546" y="2186638"/>
            <a:ext cx="2232248" cy="584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9" tIns="45725" rIns="91449" bIns="45725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Ca. </a:t>
            </a: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38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km/t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" name="Tittel 1"/>
          <p:cNvSpPr txBox="1">
            <a:spLocks/>
          </p:cNvSpPr>
          <p:nvPr/>
        </p:nvSpPr>
        <p:spPr>
          <a:xfrm>
            <a:off x="171480" y="981522"/>
            <a:ext cx="4603209" cy="465146"/>
          </a:xfrm>
          <a:prstGeom prst="rect">
            <a:avLst/>
          </a:prstGeom>
        </p:spPr>
        <p:txBody>
          <a:bodyPr lIns="91449" tIns="45725" rIns="91449" bIns="45725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Fartens b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</a:rPr>
              <a:t>etydning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8"/>
          <a:srcRect l="11559" t="56398" r="8356" b="37205"/>
          <a:stretch/>
        </p:blipFill>
        <p:spPr>
          <a:xfrm rot="5400000">
            <a:off x="6023746" y="4160667"/>
            <a:ext cx="5400601" cy="33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7556" y="-48499"/>
            <a:ext cx="335309" cy="1452688"/>
          </a:xfrm>
          <a:prstGeom prst="rect">
            <a:avLst/>
          </a:prstGeom>
        </p:spPr>
      </p:pic>
      <p:pic>
        <p:nvPicPr>
          <p:cNvPr id="18" name="Bilde 15" descr="glattbil.png"/>
          <p:cNvPicPr>
            <a:picLocks noChangeAspect="1"/>
          </p:cNvPicPr>
          <p:nvPr/>
        </p:nvPicPr>
        <p:blipFill>
          <a:blip r:embed="rId5" cstate="print">
            <a:lum bright="-40000" contrast="4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706" y="2728767"/>
            <a:ext cx="212209" cy="42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emkant 1">
            <a:hlinkClick r:id="rId10" action="ppaction://hlinkfile"/>
            <a:extLst>
              <a:ext uri="{FF2B5EF4-FFF2-40B4-BE49-F238E27FC236}">
                <a16:creationId xmlns:a16="http://schemas.microsoft.com/office/drawing/2014/main" id="{60583D4A-5BD5-49B6-B131-A5D6ACEBC001}"/>
              </a:ext>
            </a:extLst>
          </p:cNvPr>
          <p:cNvSpPr/>
          <p:nvPr/>
        </p:nvSpPr>
        <p:spPr>
          <a:xfrm>
            <a:off x="323850" y="6021388"/>
            <a:ext cx="1152600" cy="191970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 bak buss</a:t>
            </a:r>
          </a:p>
        </p:txBody>
      </p:sp>
    </p:spTree>
    <p:extLst>
      <p:ext uri="{BB962C8B-B14F-4D97-AF65-F5344CB8AC3E}">
        <p14:creationId xmlns:p14="http://schemas.microsoft.com/office/powerpoint/2010/main" val="35519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1.52511E-6 L 0.00139 -0.764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82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635E-6 3.49456E-6 L -0.11369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397E-6 1.52511E-6 L -0.00312 -1.033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17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62963" y="6310313"/>
            <a:ext cx="4318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5" rIns="91449" bIns="45725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nb-NO" sz="1800">
              <a:solidFill>
                <a:srgbClr val="8D674E"/>
              </a:solidFill>
              <a:latin typeface="Verdana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846263"/>
            <a:ext cx="2808288" cy="1944687"/>
          </a:xfrm>
        </p:spPr>
        <p:txBody>
          <a:bodyPr rtlCol="0"/>
          <a:lstStyle/>
          <a:p>
            <a:pPr defTabSz="914403"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nb-NO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80" name="Picture 8" descr="http://www.naf-trafikksenter.no/images/img0019k001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47" y="404758"/>
            <a:ext cx="2806094" cy="1879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64" y="4366115"/>
            <a:ext cx="2988914" cy="1765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83" y="2416921"/>
            <a:ext cx="3116941" cy="2025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 rot="20650903">
            <a:off x="1741419" y="2339706"/>
            <a:ext cx="5583194" cy="7342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9" tIns="45725" rIns="91449" bIns="45725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D674E"/>
                </a:solidFill>
                <a:latin typeface="Verdana" pitchFamily="34" charset="0"/>
              </a:defRPr>
            </a:lvl9pPr>
          </a:lstStyle>
          <a:p>
            <a:pPr algn="ctr" defTabSz="914403" eaLnBrk="1" hangingPunct="1">
              <a:defRPr/>
            </a:pPr>
            <a:r>
              <a:rPr lang="nb-NO" dirty="0"/>
              <a:t>TAKK FOR I DAG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3.bp.blogspot.com/-p991H3HI5-o/TskTlh9J5II/AAAAAAAABgU/9D5iJKWBrxY/s1600/ATT_N_%257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66" y="1413570"/>
            <a:ext cx="3528392" cy="454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ittel 1"/>
          <p:cNvSpPr>
            <a:spLocks noGrp="1"/>
          </p:cNvSpPr>
          <p:nvPr>
            <p:ph type="title"/>
          </p:nvPr>
        </p:nvSpPr>
        <p:spPr>
          <a:xfrm>
            <a:off x="457200" y="847725"/>
            <a:ext cx="8231188" cy="369888"/>
          </a:xfrm>
        </p:spPr>
        <p:txBody>
          <a:bodyPr/>
          <a:lstStyle/>
          <a:p>
            <a:pPr eaLnBrk="1" hangingPunct="1"/>
            <a:r>
              <a:rPr lang="nb-NO" altLang="nb-NO" sz="2400"/>
              <a:t>DAGEN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300" y="1770063"/>
            <a:ext cx="4451350" cy="2595562"/>
          </a:xfrm>
        </p:spPr>
        <p:txBody>
          <a:bodyPr rtlCol="0">
            <a:normAutofit/>
          </a:bodyPr>
          <a:lstStyle/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2000" b="1" dirty="0"/>
              <a:t>30 min innledning/teori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2000" b="1" dirty="0"/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b-NO" sz="2000" b="1" dirty="0"/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2000" b="1" dirty="0"/>
              <a:t>120 min kjøring på banen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2000" b="1" dirty="0"/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b-NO" sz="2000" b="1" dirty="0"/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2000" b="1" dirty="0"/>
              <a:t>30 min oppsummering/refleksjon</a:t>
            </a:r>
          </a:p>
        </p:txBody>
      </p:sp>
      <p:sp>
        <p:nvSpPr>
          <p:cNvPr id="4" name="Avrundet rektangel 3"/>
          <p:cNvSpPr/>
          <p:nvPr/>
        </p:nvSpPr>
        <p:spPr>
          <a:xfrm rot="20904860">
            <a:off x="5978525" y="4149725"/>
            <a:ext cx="863600" cy="431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/>
              <a:t>Pause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870834"/>
            <a:ext cx="3706133" cy="346239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700" b="1" kern="1200">
                <a:latin typeface="+mj-lt"/>
                <a:ea typeface="+mj-ea"/>
                <a:cs typeface="+mj-cs"/>
              </a:rPr>
              <a:t>NAF, Norges Automobil-Forbund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0084" y="1770020"/>
            <a:ext cx="3321343" cy="379926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nb-NO" b="1" dirty="0"/>
              <a:t>NAF</a:t>
            </a:r>
            <a:r>
              <a:rPr lang="nb-NO" dirty="0"/>
              <a:t> er en uavhengig, medlemsstyrt forbruker- og interesseorganisasjon som ivaretar medlemmets behov som trafikant.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nb-NO" dirty="0"/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nb-NO" b="1" dirty="0" err="1"/>
              <a:t>Ca</a:t>
            </a:r>
            <a:r>
              <a:rPr lang="nb-NO" b="1" dirty="0"/>
              <a:t> 500 000 </a:t>
            </a:r>
            <a:r>
              <a:rPr lang="nb-NO" dirty="0"/>
              <a:t>medlemmer, uten offentlig støtte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A201F55-0A3A-41AF-BBAC-0B16E3F45ACD}"/>
              </a:ext>
            </a:extLst>
          </p:cNvPr>
          <p:cNvSpPr txBox="1"/>
          <p:nvPr/>
        </p:nvSpPr>
        <p:spPr bwMode="auto">
          <a:xfrm>
            <a:off x="4981765" y="870834"/>
            <a:ext cx="3706633" cy="346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600" b="1" kern="1200" baseline="0">
                <a:solidFill>
                  <a:srgbClr val="4B392C"/>
                </a:solidFill>
                <a:latin typeface="+mn-lt"/>
                <a:ea typeface="+mn-ea"/>
                <a:cs typeface="+mn-cs"/>
              </a:rPr>
              <a:t>Lokalavdelinger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600" b="1" kern="1200" baseline="0">
                <a:solidFill>
                  <a:srgbClr val="4B392C"/>
                </a:solidFill>
                <a:latin typeface="+mn-lt"/>
                <a:ea typeface="+mn-ea"/>
                <a:cs typeface="+mn-cs"/>
              </a:rPr>
              <a:t>67 avdelinger med ca. 1100 tillitsvalgte og frivillige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600" b="1" kern="1200" baseline="0">
                <a:solidFill>
                  <a:srgbClr val="4B392C"/>
                </a:solidFill>
                <a:latin typeface="+mn-lt"/>
                <a:ea typeface="+mn-ea"/>
                <a:cs typeface="+mn-cs"/>
              </a:rPr>
              <a:t>25 MC klubber med ca. 9 800 medlemmer</a:t>
            </a:r>
          </a:p>
        </p:txBody>
      </p:sp>
      <p:pic>
        <p:nvPicPr>
          <p:cNvPr id="4" name="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E5D05D13-ED43-B82E-7FD0-786BCABF4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242" y="1770021"/>
            <a:ext cx="3162888" cy="379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60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>
          <a:xfrm>
            <a:off x="457200" y="847725"/>
            <a:ext cx="8231188" cy="369888"/>
          </a:xfrm>
        </p:spPr>
        <p:txBody>
          <a:bodyPr/>
          <a:lstStyle/>
          <a:p>
            <a:pPr eaLnBrk="1" hangingPunct="1"/>
            <a:r>
              <a:rPr lang="nb-NO" altLang="nb-NO" sz="2400"/>
              <a:t>MÅL</a:t>
            </a: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>
          <a:xfrm>
            <a:off x="973138" y="1989138"/>
            <a:ext cx="7199312" cy="1660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nb-NO" altLang="nb-NO" sz="2000" b="1"/>
              <a:t>I løpet av kurset skal du:</a:t>
            </a:r>
          </a:p>
          <a:p>
            <a:pPr eaLnBrk="1" hangingPunct="1">
              <a:buFont typeface="Wingdings" pitchFamily="2" charset="2"/>
              <a:buChar char="§"/>
            </a:pPr>
            <a:endParaRPr lang="nb-NO" altLang="nb-NO" sz="2000" b="1"/>
          </a:p>
          <a:p>
            <a:pPr lvl="1" eaLnBrk="1" hangingPunct="1">
              <a:buFont typeface="Wingdings" pitchFamily="2" charset="2"/>
              <a:buChar char="§"/>
            </a:pPr>
            <a:r>
              <a:rPr lang="nb-NO" altLang="nb-NO" sz="2000" b="1"/>
              <a:t>Bli kjent med bilen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nb-NO" altLang="nb-NO" sz="2000" b="1"/>
              <a:t>Bli kjent med utfordringene med kjøring på glatt føre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nb-NO" altLang="nb-NO" sz="2000" b="1"/>
              <a:t>Lære deg å finne gode løsninger</a:t>
            </a:r>
          </a:p>
          <a:p>
            <a:pPr eaLnBrk="1" hangingPunct="1">
              <a:buFont typeface="Wingdings" pitchFamily="2" charset="2"/>
              <a:buChar char="§"/>
            </a:pPr>
            <a:endParaRPr lang="nb-NO" altLang="nb-NO" sz="2000" b="1"/>
          </a:p>
          <a:p>
            <a:pPr eaLnBrk="1" hangingPunct="1"/>
            <a:endParaRPr lang="nb-NO" altLang="nb-NO" sz="2000"/>
          </a:p>
        </p:txBody>
      </p:sp>
      <p:pic>
        <p:nvPicPr>
          <p:cNvPr id="6" name="Bilde 5" descr="2008 02 01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157" y="3935351"/>
            <a:ext cx="3618130" cy="271359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Bilde 6" descr="2008 02 01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4561" y="3827353"/>
            <a:ext cx="3694857" cy="27707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/>
          </p:nvPr>
        </p:nvSpPr>
        <p:spPr>
          <a:xfrm>
            <a:off x="457200" y="847725"/>
            <a:ext cx="8231188" cy="369888"/>
          </a:xfrm>
        </p:spPr>
        <p:txBody>
          <a:bodyPr/>
          <a:lstStyle/>
          <a:p>
            <a:pPr eaLnBrk="1" hangingPunct="1"/>
            <a:r>
              <a:rPr lang="nb-NO" altLang="nb-NO" sz="2400"/>
              <a:t>Forventninger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3138" y="1985963"/>
            <a:ext cx="6970712" cy="1660525"/>
          </a:xfrm>
        </p:spPr>
        <p:txBody>
          <a:bodyPr rtlCol="0">
            <a:normAutofit/>
          </a:bodyPr>
          <a:lstStyle/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2000" b="1" dirty="0"/>
              <a:t>Hvilke forventninger har du til kurset?</a:t>
            </a:r>
          </a:p>
          <a:p>
            <a:pPr marL="0" indent="0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b-NO" sz="2000" b="1" dirty="0"/>
          </a:p>
          <a:p>
            <a:pPr lvl="2" defTabSz="91440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b-NO" sz="1600" b="1" dirty="0"/>
              <a:t>Bruk 2 min. for deg selv. Noter stikkord</a:t>
            </a:r>
          </a:p>
          <a:p>
            <a:pPr marL="249094" indent="-249094" defTabSz="91440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nb-NO" sz="2000" dirty="0"/>
          </a:p>
        </p:txBody>
      </p:sp>
      <p:pic>
        <p:nvPicPr>
          <p:cNvPr id="6" name="Bilde 5" descr="2008 02 01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157" y="3935351"/>
            <a:ext cx="3618130" cy="271359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Bilde 6" descr="2008 02 01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4561" y="3827353"/>
            <a:ext cx="3694857" cy="27707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82017" y="945107"/>
            <a:ext cx="3706132" cy="677108"/>
          </a:xfrm>
        </p:spPr>
        <p:txBody>
          <a:bodyPr/>
          <a:lstStyle/>
          <a:p>
            <a:r>
              <a:rPr lang="nb-NO" dirty="0"/>
              <a:t>De vanligste ulykkestypene: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r="249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4543054" y="2205658"/>
            <a:ext cx="4393282" cy="19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  <a:noAutofit/>
          </a:bodyPr>
          <a:lstStyle>
            <a:lvl1pPr marL="247650" indent="-2476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1pPr>
            <a:lvl2pPr marL="447675" indent="-2000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2pPr>
            <a:lvl3pPr marL="590550" indent="-152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3pPr>
            <a:lvl4pPr marL="809625" indent="-2000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4pPr>
            <a:lvl5pPr marL="990600" indent="-1809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1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5pPr>
            <a:lvl6pPr marL="2514609" indent="-228601" algn="l" defTabSz="9144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0" indent="-228601" algn="l" defTabSz="9144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12" indent="-228601" algn="l" defTabSz="9144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13" indent="-228601" algn="l" defTabSz="9144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4B39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Personskader</a:t>
            </a:r>
          </a:p>
          <a:p>
            <a:pPr marL="247650" marR="0" lvl="0" indent="-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4B39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Utforkjøring rett vei og kurver</a:t>
            </a:r>
          </a:p>
          <a:p>
            <a:pPr marL="247650" marR="0" lvl="0" indent="-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4B39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Påkjøring bakfra</a:t>
            </a:r>
          </a:p>
          <a:p>
            <a:pPr marL="247650" marR="0" lvl="0" indent="-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4B39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Møteulykker rett oversiktlig vei</a:t>
            </a:r>
          </a:p>
          <a:p>
            <a:pPr marL="247650" marR="0" lvl="0" indent="-247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4B39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Påkjøring i mørket/skumring av gående og vilt</a:t>
            </a:r>
          </a:p>
        </p:txBody>
      </p:sp>
    </p:spTree>
    <p:extLst>
      <p:ext uri="{BB962C8B-B14F-4D97-AF65-F5344CB8AC3E}">
        <p14:creationId xmlns:p14="http://schemas.microsoft.com/office/powerpoint/2010/main" val="12820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lassholder for innhold 6" descr="Hushjørnet 6.jpg"/>
          <p:cNvPicPr>
            <a:picLocks noChangeAspect="1"/>
          </p:cNvPicPr>
          <p:nvPr/>
        </p:nvPicPr>
        <p:blipFill>
          <a:blip r:embed="rId3"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081213"/>
            <a:ext cx="9650413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076825" y="4654550"/>
            <a:ext cx="504825" cy="314325"/>
          </a:xfrm>
          <a:prstGeom prst="ellipse">
            <a:avLst/>
          </a:prstGeom>
          <a:noFill/>
          <a:ln w="444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nb-NO" altLang="nb-NO" sz="1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1204" name="TekstSylinder 13"/>
          <p:cNvSpPr txBox="1">
            <a:spLocks noChangeArrowheads="1"/>
          </p:cNvSpPr>
          <p:nvPr/>
        </p:nvSpPr>
        <p:spPr bwMode="auto">
          <a:xfrm>
            <a:off x="250825" y="1416050"/>
            <a:ext cx="8283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9" tIns="45725" rIns="91449" bIns="45725" anchor="b">
            <a:spAutoFit/>
          </a:bodyPr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b-NO" altLang="nb-NO" sz="2000" b="1">
                <a:solidFill>
                  <a:schemeClr val="bg1"/>
                </a:solidFill>
                <a:latin typeface="Verdana" pitchFamily="34" charset="0"/>
              </a:rPr>
              <a:t>Hvor lang sikt har du?</a:t>
            </a:r>
          </a:p>
          <a:p>
            <a:pPr eaLnBrk="1" hangingPunct="1">
              <a:buFontTx/>
              <a:buNone/>
            </a:pPr>
            <a:r>
              <a:rPr lang="nb-NO" altLang="nb-NO" sz="1600" b="1">
                <a:solidFill>
                  <a:schemeClr val="bg1"/>
                </a:solidFill>
                <a:latin typeface="Verdana" pitchFamily="34" charset="0"/>
              </a:rPr>
              <a:t>Hvor ser du da?</a:t>
            </a: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763713" y="4406900"/>
            <a:ext cx="720725" cy="390525"/>
          </a:xfrm>
          <a:prstGeom prst="ellipse">
            <a:avLst/>
          </a:prstGeom>
          <a:noFill/>
          <a:ln w="444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nb-NO" altLang="nb-NO" sz="1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1206" name="Tittel 1"/>
          <p:cNvSpPr>
            <a:spLocks noGrp="1"/>
          </p:cNvSpPr>
          <p:nvPr>
            <p:ph type="title"/>
          </p:nvPr>
        </p:nvSpPr>
        <p:spPr>
          <a:xfrm>
            <a:off x="457200" y="847725"/>
            <a:ext cx="8231188" cy="369888"/>
          </a:xfrm>
        </p:spPr>
        <p:txBody>
          <a:bodyPr/>
          <a:lstStyle/>
          <a:p>
            <a:pPr eaLnBrk="1" hangingPunct="1"/>
            <a:r>
              <a:rPr lang="nb-NO" altLang="nb-NO" sz="2400">
                <a:solidFill>
                  <a:schemeClr val="bg1"/>
                </a:solidFill>
              </a:rPr>
              <a:t>Risiko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lassholder for innhold 6" descr="Hushjørnet 6.jpg"/>
          <p:cNvPicPr>
            <a:picLocks noChangeAspect="1"/>
          </p:cNvPicPr>
          <p:nvPr/>
        </p:nvPicPr>
        <p:blipFill>
          <a:blip r:embed="rId3"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081213"/>
            <a:ext cx="9650413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kstSylinder 13"/>
          <p:cNvSpPr txBox="1">
            <a:spLocks noChangeArrowheads="1"/>
          </p:cNvSpPr>
          <p:nvPr/>
        </p:nvSpPr>
        <p:spPr bwMode="auto">
          <a:xfrm>
            <a:off x="250825" y="1416050"/>
            <a:ext cx="8283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9" tIns="45725" rIns="91449" bIns="45725" anchor="b">
            <a:spAutoFit/>
          </a:bodyPr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b-NO" altLang="nb-NO" sz="2000" b="1">
                <a:solidFill>
                  <a:schemeClr val="bg1"/>
                </a:solidFill>
                <a:latin typeface="Verdana" pitchFamily="34" charset="0"/>
              </a:rPr>
              <a:t>Hvor er nærmeste forsvinningspunkt</a:t>
            </a:r>
          </a:p>
          <a:p>
            <a:pPr eaLnBrk="1" hangingPunct="1">
              <a:buFontTx/>
              <a:buNone/>
            </a:pPr>
            <a:r>
              <a:rPr lang="nb-NO" altLang="nb-NO" sz="1600" b="1">
                <a:solidFill>
                  <a:schemeClr val="bg1"/>
                </a:solidFill>
                <a:latin typeface="Verdana" pitchFamily="34" charset="0"/>
              </a:rPr>
              <a:t>Hvor ser du da?</a:t>
            </a: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6588125" y="4654550"/>
            <a:ext cx="1081088" cy="971550"/>
          </a:xfrm>
          <a:prstGeom prst="ellipse">
            <a:avLst/>
          </a:prstGeom>
          <a:noFill/>
          <a:ln w="444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nb-NO" altLang="nb-NO" sz="1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2229" name="Tittel 1"/>
          <p:cNvSpPr>
            <a:spLocks noGrp="1"/>
          </p:cNvSpPr>
          <p:nvPr>
            <p:ph type="title"/>
          </p:nvPr>
        </p:nvSpPr>
        <p:spPr>
          <a:xfrm>
            <a:off x="457200" y="847725"/>
            <a:ext cx="8231188" cy="369888"/>
          </a:xfrm>
        </p:spPr>
        <p:txBody>
          <a:bodyPr/>
          <a:lstStyle/>
          <a:p>
            <a:pPr eaLnBrk="1" hangingPunct="1"/>
            <a:r>
              <a:rPr lang="nb-NO" altLang="nb-NO" sz="2400">
                <a:solidFill>
                  <a:schemeClr val="bg1"/>
                </a:solidFill>
              </a:rPr>
              <a:t>Risiko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Bilde 2" descr="SKT 9.jpg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8929688" cy="4700588"/>
          </a:xfrm>
        </p:spPr>
      </p:pic>
      <p:sp>
        <p:nvSpPr>
          <p:cNvPr id="53251" name="Oval 20"/>
          <p:cNvSpPr>
            <a:spLocks noChangeArrowheads="1"/>
          </p:cNvSpPr>
          <p:nvPr/>
        </p:nvSpPr>
        <p:spPr bwMode="auto">
          <a:xfrm>
            <a:off x="6450013" y="4005263"/>
            <a:ext cx="787400" cy="6270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nb-NO" altLang="nb-NO" sz="1800">
              <a:solidFill>
                <a:srgbClr val="000000"/>
              </a:solidFill>
            </a:endParaRPr>
          </a:p>
        </p:txBody>
      </p:sp>
      <p:sp>
        <p:nvSpPr>
          <p:cNvPr id="53252" name="Oval 21"/>
          <p:cNvSpPr>
            <a:spLocks noChangeArrowheads="1"/>
          </p:cNvSpPr>
          <p:nvPr/>
        </p:nvSpPr>
        <p:spPr bwMode="auto">
          <a:xfrm>
            <a:off x="5222875" y="3862388"/>
            <a:ext cx="501650" cy="30797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nb-NO" altLang="nb-NO" sz="1800">
              <a:solidFill>
                <a:srgbClr val="000000"/>
              </a:solidFill>
            </a:endParaRPr>
          </a:p>
        </p:txBody>
      </p:sp>
      <p:sp>
        <p:nvSpPr>
          <p:cNvPr id="53253" name="Oval 22"/>
          <p:cNvSpPr>
            <a:spLocks noChangeArrowheads="1"/>
          </p:cNvSpPr>
          <p:nvPr/>
        </p:nvSpPr>
        <p:spPr bwMode="auto">
          <a:xfrm>
            <a:off x="4579938" y="3856038"/>
            <a:ext cx="352425" cy="2222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nb-NO" altLang="nb-NO" sz="1800">
              <a:solidFill>
                <a:srgbClr val="000000"/>
              </a:solidFill>
            </a:endParaRPr>
          </a:p>
        </p:txBody>
      </p:sp>
      <p:sp>
        <p:nvSpPr>
          <p:cNvPr id="53254" name="Tittel 1"/>
          <p:cNvSpPr>
            <a:spLocks noGrp="1"/>
          </p:cNvSpPr>
          <p:nvPr>
            <p:ph type="title"/>
          </p:nvPr>
        </p:nvSpPr>
        <p:spPr>
          <a:xfrm>
            <a:off x="457200" y="847725"/>
            <a:ext cx="8231188" cy="369888"/>
          </a:xfrm>
        </p:spPr>
        <p:txBody>
          <a:bodyPr/>
          <a:lstStyle/>
          <a:p>
            <a:pPr eaLnBrk="1" hangingPunct="1"/>
            <a:r>
              <a:rPr lang="nb-NO" altLang="nb-NO" sz="2400">
                <a:solidFill>
                  <a:schemeClr val="bg1"/>
                </a:solidFill>
              </a:rPr>
              <a:t>Risiko</a:t>
            </a:r>
          </a:p>
        </p:txBody>
      </p:sp>
      <p:sp>
        <p:nvSpPr>
          <p:cNvPr id="53255" name="TekstSylinder 13"/>
          <p:cNvSpPr txBox="1">
            <a:spLocks noChangeArrowheads="1"/>
          </p:cNvSpPr>
          <p:nvPr/>
        </p:nvSpPr>
        <p:spPr bwMode="auto">
          <a:xfrm>
            <a:off x="250825" y="1662113"/>
            <a:ext cx="8283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9" tIns="45725" rIns="91449" bIns="45725" anchor="b">
            <a:spAutoFit/>
          </a:bodyPr>
          <a:lstStyle>
            <a:lvl1pPr eaLnBrk="0" hangingPunct="0">
              <a:buFont typeface="Arial" charset="0"/>
              <a:buChar char="–"/>
              <a:defRPr sz="1700">
                <a:solidFill>
                  <a:srgbClr val="4B392C"/>
                </a:solidFill>
                <a:latin typeface="Arial" charset="0"/>
              </a:defRPr>
            </a:lvl1pPr>
            <a:lvl2pPr marL="742950" indent="-285750" eaLnBrk="0" hangingPunct="0">
              <a:buFont typeface="Arial" charset="0"/>
              <a:buChar char="•"/>
              <a:defRPr sz="1500">
                <a:solidFill>
                  <a:srgbClr val="4B392C"/>
                </a:solidFill>
                <a:latin typeface="Arial" charset="0"/>
              </a:defRPr>
            </a:lvl2pPr>
            <a:lvl3pPr marL="1143000" indent="-228600" eaLnBrk="0" hangingPunct="0">
              <a:buFont typeface="Arial" charset="0"/>
              <a:buChar char="•"/>
              <a:defRPr sz="1300">
                <a:solidFill>
                  <a:srgbClr val="4B392C"/>
                </a:solidFill>
                <a:latin typeface="Arial" charset="0"/>
              </a:defRPr>
            </a:lvl3pPr>
            <a:lvl4pPr marL="1600200" indent="-228600" eaLnBrk="0" hangingPunct="0">
              <a:buFont typeface="Arial" charset="0"/>
              <a:buChar char="–"/>
              <a:defRPr sz="1100">
                <a:solidFill>
                  <a:srgbClr val="4B392C"/>
                </a:solidFill>
                <a:latin typeface="Arial" charset="0"/>
              </a:defRPr>
            </a:lvl4pPr>
            <a:lvl5pPr marL="2057400" indent="-228600" eaLnBrk="0" hangingPunct="0"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100">
                <a:solidFill>
                  <a:srgbClr val="4B392C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nb-NO" altLang="nb-NO" sz="2000" b="1">
                <a:solidFill>
                  <a:schemeClr val="bg1"/>
                </a:solidFill>
                <a:latin typeface="Verdana" pitchFamily="34" charset="0"/>
              </a:rPr>
              <a:t>Du må kunne stanse foran ethvert forsvinningspunkt</a:t>
            </a:r>
            <a:endParaRPr lang="nb-NO" altLang="nb-NO" sz="16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sentasjon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sjon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sjon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resentasjon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8BF22F43B6AD419D9271768456E328" ma:contentTypeVersion="12" ma:contentTypeDescription="Opprett et nytt dokument." ma:contentTypeScope="" ma:versionID="ba6e7c069434b5cdceb093e2c44cbd40">
  <xsd:schema xmlns:xsd="http://www.w3.org/2001/XMLSchema" xmlns:xs="http://www.w3.org/2001/XMLSchema" xmlns:p="http://schemas.microsoft.com/office/2006/metadata/properties" xmlns:ns2="99ad9c47-daba-46c1-b8be-3d1192a880a5" xmlns:ns3="7bb1a7bd-9dcc-4f02-9938-12898e20148f" targetNamespace="http://schemas.microsoft.com/office/2006/metadata/properties" ma:root="true" ma:fieldsID="8d0a15adbf5ac9a7918c29ab9141d6bd" ns2:_="" ns3:_="">
    <xsd:import namespace="99ad9c47-daba-46c1-b8be-3d1192a880a5"/>
    <xsd:import namespace="7bb1a7bd-9dcc-4f02-9938-12898e2014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d9c47-daba-46c1-b8be-3d1192a880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1a7bd-9dcc-4f02-9938-12898e201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39CD0-67A5-4511-B4B8-48886C57C2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713FD-3D60-4CBE-81D1-C5741222E55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1b1b14c-11f6-45d5-8657-d79d1f3b045a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F391B7-0A20-47B4-88ED-DAA43D367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d9c47-daba-46c1-b8be-3d1192a880a5"/>
    <ds:schemaRef ds:uri="7bb1a7bd-9dcc-4f02-9938-12898e201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</Template>
  <TotalTime>300</TotalTime>
  <Words>1446</Words>
  <Application>Microsoft Office PowerPoint</Application>
  <PresentationFormat>Custom</PresentationFormat>
  <Paragraphs>218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Presentasjon</vt:lpstr>
      <vt:lpstr>1_Presentasjon</vt:lpstr>
      <vt:lpstr>2_Presentasjon</vt:lpstr>
      <vt:lpstr>4_Presentasjon</vt:lpstr>
      <vt:lpstr>TRYGG PÅ GLATTA</vt:lpstr>
      <vt:lpstr>DAGEN I DAG</vt:lpstr>
      <vt:lpstr>NAF, Norges Automobil-Forbund</vt:lpstr>
      <vt:lpstr>MÅL</vt:lpstr>
      <vt:lpstr>Forventninger</vt:lpstr>
      <vt:lpstr>De vanligste ulykkestypene:</vt:lpstr>
      <vt:lpstr>Risiko</vt:lpstr>
      <vt:lpstr>Risiko</vt:lpstr>
      <vt:lpstr>Risiko</vt:lpstr>
      <vt:lpstr>Trafikant</vt:lpstr>
      <vt:lpstr>Førerstøtte</vt:lpstr>
      <vt:lpstr>PowerPoint Presentation</vt:lpstr>
      <vt:lpstr>PowerPoint Presentation</vt:lpstr>
      <vt:lpstr>PowerPoint Presentation</vt:lpstr>
      <vt:lpstr>Oppsummering</vt:lpstr>
      <vt:lpstr>PowerPoint Presentation</vt:lpstr>
      <vt:lpstr>  </vt:lpstr>
    </vt:vector>
  </TitlesOfParts>
  <Company>NAF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TRYGG PÅ GLATTA</dc:title>
  <dc:creator>Schjerpen Mary Svartdahl</dc:creator>
  <cp:lastModifiedBy>Marianne Søhagen</cp:lastModifiedBy>
  <cp:revision>123</cp:revision>
  <cp:lastPrinted>2017-02-14T06:54:58Z</cp:lastPrinted>
  <dcterms:created xsi:type="dcterms:W3CDTF">2013-11-06T13:44:31Z</dcterms:created>
  <dcterms:modified xsi:type="dcterms:W3CDTF">2022-10-12T10:28:40Z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0x010100888BF22F43B6AD419D9271768456E328</vt:lpwstr>
  </property>
</Properties>
</file>