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2" r:id="rId5"/>
    <p:sldId id="269" r:id="rId6"/>
    <p:sldId id="257" r:id="rId7"/>
    <p:sldId id="258" r:id="rId8"/>
    <p:sldId id="262" r:id="rId9"/>
    <p:sldId id="278" r:id="rId10"/>
    <p:sldId id="277" r:id="rId11"/>
    <p:sldId id="276" r:id="rId12"/>
    <p:sldId id="261" r:id="rId13"/>
    <p:sldId id="279" r:id="rId14"/>
    <p:sldId id="280" r:id="rId15"/>
    <p:sldId id="281" r:id="rId16"/>
    <p:sldId id="282" r:id="rId17"/>
    <p:sldId id="283" r:id="rId18"/>
    <p:sldId id="291" r:id="rId19"/>
    <p:sldId id="284" r:id="rId20"/>
    <p:sldId id="285" r:id="rId21"/>
    <p:sldId id="290" r:id="rId22"/>
    <p:sldId id="268" r:id="rId23"/>
    <p:sldId id="267"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3566109A-6409-3C42-B317-A708E11746E8}">
          <p14:sldIdLst>
            <p14:sldId id="292"/>
            <p14:sldId id="269"/>
          </p14:sldIdLst>
        </p14:section>
        <p14:section name="Kurset- Trygg på glatta" id="{EA7889D5-B007-8D4F-B7A0-9E65A1D2CF07}">
          <p14:sldIdLst>
            <p14:sldId id="257"/>
            <p14:sldId id="258"/>
            <p14:sldId id="262"/>
            <p14:sldId id="278"/>
            <p14:sldId id="277"/>
            <p14:sldId id="276"/>
            <p14:sldId id="261"/>
            <p14:sldId id="279"/>
            <p14:sldId id="280"/>
            <p14:sldId id="281"/>
            <p14:sldId id="282"/>
            <p14:sldId id="283"/>
            <p14:sldId id="291"/>
            <p14:sldId id="284"/>
            <p14:sldId id="285"/>
            <p14:sldId id="290"/>
            <p14:sldId id="268"/>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65358"/>
  </p:normalViewPr>
  <p:slideViewPr>
    <p:cSldViewPr snapToGrid="0">
      <p:cViewPr varScale="1">
        <p:scale>
          <a:sx n="115" d="100"/>
          <a:sy n="115" d="100"/>
        </p:scale>
        <p:origin x="8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3D9E4-B690-D04B-A803-EF63C2B68F29}" type="datetimeFigureOut">
              <a:rPr lang="nb-NO" smtClean="0"/>
              <a:t>18.02.2026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BB5F7-167D-4145-B76C-68358118F493}" type="slidenum">
              <a:rPr lang="nb-NO" smtClean="0"/>
              <a:t>‹#›</a:t>
            </a:fld>
            <a:endParaRPr lang="nb-NO"/>
          </a:p>
        </p:txBody>
      </p:sp>
    </p:spTree>
    <p:extLst>
      <p:ext uri="{BB962C8B-B14F-4D97-AF65-F5344CB8AC3E}">
        <p14:creationId xmlns:p14="http://schemas.microsoft.com/office/powerpoint/2010/main" val="4709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7049-4726-C3DC-1778-4DD192D410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BDA2AF6-829C-E332-8C69-0F38DE9B5E5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37DFA74-043C-A79A-2DA6-C7669B6BC4B9}"/>
              </a:ext>
            </a:extLst>
          </p:cNvPr>
          <p:cNvSpPr>
            <a:spLocks noGrp="1"/>
          </p:cNvSpPr>
          <p:nvPr>
            <p:ph type="body" idx="1"/>
          </p:nvPr>
        </p:nvSpPr>
        <p:spPr/>
        <p:txBody>
          <a:bodyPr/>
          <a:lstStyle/>
          <a:p>
            <a:r>
              <a:rPr lang="nb-NO" dirty="0"/>
              <a:t>For å fremstå som profesjonell og som en god representant for NAF nasjonalt, ønsker vi att dere som tilretteleggere leverer de samme kursene over det ganske land med det samme innholdet.</a:t>
            </a:r>
          </a:p>
        </p:txBody>
      </p:sp>
      <p:sp>
        <p:nvSpPr>
          <p:cNvPr id="4" name="Plassholder for lysbildenummer 3">
            <a:extLst>
              <a:ext uri="{FF2B5EF4-FFF2-40B4-BE49-F238E27FC236}">
                <a16:creationId xmlns:a16="http://schemas.microsoft.com/office/drawing/2014/main" id="{A827C25E-31DE-6F3E-EAD6-CEF74333A614}"/>
              </a:ext>
            </a:extLst>
          </p:cNvPr>
          <p:cNvSpPr>
            <a:spLocks noGrp="1"/>
          </p:cNvSpPr>
          <p:nvPr>
            <p:ph type="sldNum" sz="quarter" idx="5"/>
          </p:nvPr>
        </p:nvSpPr>
        <p:spPr/>
        <p:txBody>
          <a:bodyPr/>
          <a:lstStyle/>
          <a:p>
            <a:fld id="{1D7BB5F7-167D-4145-B76C-68358118F493}" type="slidenum">
              <a:rPr lang="nb-NO" smtClean="0"/>
              <a:t>1</a:t>
            </a:fld>
            <a:endParaRPr lang="nb-NO"/>
          </a:p>
        </p:txBody>
      </p:sp>
    </p:spTree>
    <p:extLst>
      <p:ext uri="{BB962C8B-B14F-4D97-AF65-F5344CB8AC3E}">
        <p14:creationId xmlns:p14="http://schemas.microsoft.com/office/powerpoint/2010/main" val="345523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b="0" dirty="0">
                <a:latin typeface="Calibri" panose="020F0502020204030204" pitchFamily="34" charset="0"/>
                <a:cs typeface="Calibri" panose="020F0502020204030204" pitchFamily="34" charset="0"/>
              </a:rPr>
              <a:t>Se på bildet i ett minutt- hva ser du?</a:t>
            </a:r>
          </a:p>
          <a:p>
            <a:pPr eaLnBrk="1" hangingPunct="1">
              <a:spcBef>
                <a:spcPct val="0"/>
              </a:spcBef>
            </a:pPr>
            <a:r>
              <a:rPr lang="nb-NO" altLang="nb-NO" b="0" dirty="0">
                <a:latin typeface="Calibri" panose="020F0502020204030204" pitchFamily="34" charset="0"/>
                <a:cs typeface="Calibri" panose="020F0502020204030204" pitchFamily="34" charset="0"/>
              </a:rPr>
              <a:t>Diskuter med sidepersonen i ett minutt.</a:t>
            </a:r>
          </a:p>
          <a:p>
            <a:pPr eaLnBrk="1" hangingPunct="1">
              <a:spcBef>
                <a:spcPct val="0"/>
              </a:spcBef>
            </a:pPr>
            <a:r>
              <a:rPr lang="nb-NO" altLang="nb-NO" b="0" dirty="0">
                <a:latin typeface="Calibri" panose="020F0502020204030204" pitchFamily="34" charset="0"/>
                <a:cs typeface="Calibri" panose="020F0502020204030204" pitchFamily="34" charset="0"/>
              </a:rPr>
              <a:t>Del i plenum.</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0" dirty="0">
                <a:latin typeface="Calibri" panose="020F0502020204030204" pitchFamily="34" charset="0"/>
                <a:cs typeface="Calibri" panose="020F0502020204030204" pitchFamily="34" charset="0"/>
              </a:rPr>
              <a:t>Hva styrer fartsvalget ditt? (Forventningene dine og selvfølgelig trafikkreglene.)</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sz="1600" b="0" dirty="0">
                <a:latin typeface="Calibri" panose="020F0502020204030204" pitchFamily="34" charset="0"/>
                <a:cs typeface="Calibri" panose="020F0502020204030204" pitchFamily="34" charset="0"/>
              </a:rPr>
              <a:t>Hva forteller reglene om dette?</a:t>
            </a:r>
          </a:p>
          <a:p>
            <a:pPr eaLnBrk="1" hangingPunct="1">
              <a:spcBef>
                <a:spcPct val="0"/>
              </a:spcBef>
            </a:pPr>
            <a:endParaRPr lang="nb-NO" altLang="nb-NO" b="1" dirty="0">
              <a:latin typeface="Calibri" panose="020F0502020204030204" pitchFamily="34" charset="0"/>
              <a:cs typeface="Calibri" panose="020F0502020204030204" pitchFamily="34" charset="0"/>
            </a:endParaRPr>
          </a:p>
          <a:p>
            <a:pPr eaLnBrk="1" hangingPunct="1">
              <a:spcBef>
                <a:spcPct val="0"/>
              </a:spcBef>
            </a:pPr>
            <a:r>
              <a:rPr lang="nb-NO" altLang="nb-NO" b="1" dirty="0">
                <a:latin typeface="Calibri" panose="020F0502020204030204" pitchFamily="34" charset="0"/>
                <a:cs typeface="Calibri" panose="020F0502020204030204" pitchFamily="34" charset="0"/>
              </a:rPr>
              <a:t>Veitrafikklovens § 6 om Fartsregler</a:t>
            </a:r>
          </a:p>
          <a:p>
            <a:pPr eaLnBrk="1" hangingPunct="1">
              <a:spcBef>
                <a:spcPct val="0"/>
              </a:spcBef>
            </a:pPr>
            <a:endParaRPr lang="nb-NO" altLang="nb-NO" b="1" dirty="0">
              <a:latin typeface="Calibri" panose="020F0502020204030204" pitchFamily="34" charset="0"/>
              <a:cs typeface="Calibri" panose="020F0502020204030204" pitchFamily="34" charset="0"/>
            </a:endParaRPr>
          </a:p>
          <a:p>
            <a:pPr eaLnBrk="1" hangingPunct="1">
              <a:spcBef>
                <a:spcPct val="0"/>
              </a:spcBef>
            </a:pPr>
            <a:r>
              <a:rPr lang="nb-NO" sz="1200" b="0" i="0" kern="1200" dirty="0">
                <a:solidFill>
                  <a:schemeClr val="tx1"/>
                </a:solidFill>
                <a:effectLst/>
                <a:latin typeface="Calibri" panose="020F0502020204030204" pitchFamily="34" charset="0"/>
                <a:ea typeface="+mn-ea"/>
                <a:cs typeface="Calibri" panose="020F0502020204030204" pitchFamily="34" charset="0"/>
              </a:rPr>
              <a:t>Fører av kjøretøy skal avpasse farten etter sted, føre-, sikt- og trafikkforholdene slik at det ikke kan oppstå fare eller voldes ulempe for andre, og slik at annen trafikk blir minst mulig hindret eller forstyrret. Føreren skal alltid ha fullt herredømme over kjøretøyet.</a:t>
            </a:r>
          </a:p>
          <a:p>
            <a:pPr eaLnBrk="1" hangingPunct="1">
              <a:spcBef>
                <a:spcPct val="0"/>
              </a:spcBef>
            </a:pPr>
            <a:endParaRPr lang="nb-NO" altLang="nb-NO" sz="1200" b="0" i="0" kern="1200" dirty="0">
              <a:solidFill>
                <a:schemeClr val="tx1"/>
              </a:solidFill>
              <a:effectLst/>
              <a:latin typeface="Calibri" panose="020F0502020204030204" pitchFamily="34" charset="0"/>
              <a:ea typeface="+mn-ea"/>
              <a:cs typeface="Calibri" panose="020F0502020204030204" pitchFamily="34" charset="0"/>
            </a:endParaRPr>
          </a:p>
          <a:p>
            <a:pPr eaLnBrk="1" hangingPunct="1">
              <a:spcBef>
                <a:spcPct val="0"/>
              </a:spcBef>
            </a:pPr>
            <a:r>
              <a:rPr lang="nb-NO" altLang="nb-NO" sz="1200" b="1" i="0" kern="1200" dirty="0">
                <a:solidFill>
                  <a:schemeClr val="tx1"/>
                </a:solidFill>
                <a:effectLst/>
                <a:latin typeface="Calibri" panose="020F0502020204030204" pitchFamily="34" charset="0"/>
                <a:ea typeface="+mn-ea"/>
                <a:cs typeface="Calibri" panose="020F0502020204030204" pitchFamily="34" charset="0"/>
              </a:rPr>
              <a:t>Trafikkreglenes § 13- Særlige bestemmelser om kjørefarten</a:t>
            </a:r>
          </a:p>
          <a:p>
            <a:pPr eaLnBrk="1" hangingPunct="1">
              <a:spcBef>
                <a:spcPct val="0"/>
              </a:spcBef>
            </a:pPr>
            <a:endParaRPr lang="nb-NO" altLang="nb-NO" sz="1200" b="1" i="0" kern="1200" dirty="0">
              <a:solidFill>
                <a:schemeClr val="tx1"/>
              </a:solidFill>
              <a:effectLst/>
              <a:latin typeface="Calibri" panose="020F0502020204030204" pitchFamily="34" charset="0"/>
              <a:ea typeface="+mn-ea"/>
              <a:cs typeface="Calibri" panose="020F0502020204030204" pitchFamily="34" charset="0"/>
            </a:endParaRPr>
          </a:p>
          <a:p>
            <a:pPr eaLnBrk="1" hangingPunct="1">
              <a:spcBef>
                <a:spcPct val="0"/>
              </a:spcBef>
            </a:pPr>
            <a:r>
              <a:rPr lang="nb-NO" sz="1200" b="0" i="0" kern="1200" dirty="0">
                <a:solidFill>
                  <a:schemeClr val="tx1"/>
                </a:solidFill>
                <a:effectLst/>
                <a:latin typeface="Calibri" panose="020F0502020204030204" pitchFamily="34" charset="0"/>
                <a:ea typeface="+mn-ea"/>
                <a:cs typeface="Calibri" panose="020F0502020204030204" pitchFamily="34" charset="0"/>
              </a:rPr>
              <a:t>1. Kjørende må kunne stanse på den vegstrekning som den kjørende har oversikt over, og foran enhver påregnelig hindring.</a:t>
            </a:r>
          </a:p>
          <a:p>
            <a:pPr eaLnBrk="1" hangingPunct="1">
              <a:spcBef>
                <a:spcPct val="0"/>
              </a:spcBef>
            </a:pPr>
            <a:endParaRPr lang="nb-NO" altLang="nb-NO" sz="1200" b="0" i="0" kern="1200" dirty="0">
              <a:solidFill>
                <a:schemeClr val="tx1"/>
              </a:solidFill>
              <a:effectLst/>
              <a:latin typeface="Calibri" panose="020F0502020204030204" pitchFamily="34" charset="0"/>
              <a:ea typeface="+mn-ea"/>
              <a:cs typeface="Calibri" panose="020F0502020204030204" pitchFamily="34" charset="0"/>
            </a:endParaRPr>
          </a:p>
          <a:p>
            <a:pPr eaLnBrk="1" hangingPunct="1">
              <a:spcBef>
                <a:spcPct val="0"/>
              </a:spcBef>
            </a:pPr>
            <a:r>
              <a:rPr lang="nb-NO" altLang="nb-NO" sz="1200" b="0" i="0" kern="1200" dirty="0">
                <a:solidFill>
                  <a:schemeClr val="tx1"/>
                </a:solidFill>
                <a:effectLst/>
                <a:latin typeface="Calibri" panose="020F0502020204030204" pitchFamily="34" charset="0"/>
                <a:ea typeface="+mn-ea"/>
                <a:cs typeface="Calibri" panose="020F0502020204030204" pitchFamily="34" charset="0"/>
              </a:rPr>
              <a:t>Hva er en påregnelig hindring? Spørsmål i plenum.</a:t>
            </a:r>
            <a:endParaRPr lang="nb-NO" altLang="nb-NO" b="1" dirty="0">
              <a:latin typeface="Calibri" panose="020F0502020204030204" pitchFamily="34" charset="0"/>
              <a:cs typeface="Calibri" panose="020F0502020204030204" pitchFamily="34" charset="0"/>
            </a:endParaRPr>
          </a:p>
        </p:txBody>
      </p:sp>
      <p:sp>
        <p:nvSpPr>
          <p:cNvPr id="65540"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400" fontAlgn="base">
              <a:spcBef>
                <a:spcPct val="0"/>
              </a:spcBef>
              <a:spcAft>
                <a:spcPct val="0"/>
              </a:spcAft>
              <a:defRPr/>
            </a:pPr>
            <a:fld id="{C1F3CAA0-5541-44F8-A95A-7647DE1CFEA2}" type="slidenum">
              <a:rPr lang="en-US" altLang="nb-NO" smtClean="0"/>
              <a:pPr defTabSz="914400" fontAlgn="base">
                <a:spcBef>
                  <a:spcPct val="0"/>
                </a:spcBef>
                <a:spcAft>
                  <a:spcPct val="0"/>
                </a:spcAft>
                <a:defRPr/>
              </a:pPr>
              <a:t>10</a:t>
            </a:fld>
            <a:endParaRPr lang="en-US" alt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b-NO" altLang="nb-NO" b="1" dirty="0">
                <a:latin typeface="Arial" charset="0"/>
              </a:rPr>
              <a:t>Fartsvalget styres av dine forventninger.</a:t>
            </a:r>
          </a:p>
          <a:p>
            <a:pPr eaLnBrk="1" hangingPunct="1"/>
            <a:endParaRPr lang="nb-NO" altLang="nb-NO" b="1" dirty="0">
              <a:latin typeface="Arial" charset="0"/>
            </a:endParaRPr>
          </a:p>
          <a:p>
            <a:pPr eaLnBrk="1" hangingPunct="1"/>
            <a:r>
              <a:rPr lang="nb-NO" altLang="nb-NO" b="1" dirty="0">
                <a:latin typeface="Arial" charset="0"/>
              </a:rPr>
              <a:t>Ta stilling til og diskuter følgende utsagn:</a:t>
            </a:r>
          </a:p>
          <a:p>
            <a:pPr eaLnBrk="1" hangingPunct="1"/>
            <a:endParaRPr lang="nb-NO" altLang="nb-NO" b="1" dirty="0">
              <a:latin typeface="Arial" charset="0"/>
            </a:endParaRPr>
          </a:p>
          <a:p>
            <a:pPr eaLnBrk="1" hangingPunct="1"/>
            <a:r>
              <a:rPr lang="nb-NO" altLang="nb-NO" b="0" dirty="0">
                <a:latin typeface="Arial" charset="0"/>
              </a:rPr>
              <a:t>-Jeg skal stanse hvis det kommer noen.</a:t>
            </a:r>
          </a:p>
          <a:p>
            <a:pPr eaLnBrk="1" hangingPunct="1"/>
            <a:r>
              <a:rPr lang="nb-NO" altLang="nb-NO" b="0" dirty="0">
                <a:latin typeface="Arial" charset="0"/>
              </a:rPr>
              <a:t>-Jeg skal stanse fordi det kommer noen.</a:t>
            </a:r>
          </a:p>
          <a:p>
            <a:pPr eaLnBrk="1" hangingPunct="1"/>
            <a:endParaRPr lang="nb-NO" altLang="nb-NO" b="0" dirty="0">
              <a:latin typeface="Arial" charset="0"/>
            </a:endParaRPr>
          </a:p>
          <a:p>
            <a:pPr eaLnBrk="1" hangingPunct="1"/>
            <a:r>
              <a:rPr lang="nb-NO" altLang="nb-NO" b="0" dirty="0">
                <a:latin typeface="Arial" charset="0"/>
              </a:rPr>
              <a:t>Spørsmål i plenum: Hvilken forskjell er det på innstillingen, -</a:t>
            </a:r>
            <a:r>
              <a:rPr lang="nb-NO" altLang="nb-NO" b="0" i="1" dirty="0">
                <a:latin typeface="Arial" charset="0"/>
              </a:rPr>
              <a:t>hvis det kommer noen</a:t>
            </a:r>
            <a:r>
              <a:rPr lang="nb-NO" altLang="nb-NO" b="0" dirty="0">
                <a:latin typeface="Arial" charset="0"/>
              </a:rPr>
              <a:t>, og innstillingen, </a:t>
            </a:r>
            <a:r>
              <a:rPr lang="nb-NO" altLang="nb-NO" b="0" i="1" dirty="0">
                <a:latin typeface="Arial" charset="0"/>
              </a:rPr>
              <a:t>-fordi det kommer noen?</a:t>
            </a:r>
          </a:p>
          <a:p>
            <a:pPr eaLnBrk="1" hangingPunct="1"/>
            <a:endParaRPr lang="nb-NO" altLang="nb-NO" b="1" i="1" dirty="0">
              <a:latin typeface="Arial" charset="0"/>
            </a:endParaRPr>
          </a:p>
          <a:p>
            <a:pPr eaLnBrk="1" hangingPunct="1"/>
            <a:endParaRPr lang="nb-NO" altLang="nb-NO" b="1" dirty="0">
              <a:latin typeface="Arial" charset="0"/>
            </a:endParaRPr>
          </a:p>
          <a:p>
            <a:pPr eaLnBrk="1" hangingPunct="1"/>
            <a:r>
              <a:rPr lang="nb-NO" altLang="nb-NO" b="1" dirty="0">
                <a:latin typeface="Arial" charset="0"/>
              </a:rPr>
              <a:t>Moralen er: </a:t>
            </a:r>
            <a:r>
              <a:rPr lang="nb-NO" altLang="nb-NO" b="0" dirty="0">
                <a:latin typeface="Arial" charset="0"/>
              </a:rPr>
              <a:t>Hvis du vet at det kommer noen vil din fartstilpasning være vesentlig tydeligere. Din beregning av bremselengden kan være et av dine bidrag.</a:t>
            </a:r>
          </a:p>
          <a:p>
            <a:pPr eaLnBrk="1" hangingPunct="1"/>
            <a:endParaRPr lang="nb-NO" altLang="nb-NO" b="0" dirty="0">
              <a:latin typeface="Arial" charset="0"/>
            </a:endParaRPr>
          </a:p>
          <a:p>
            <a:pPr eaLnBrk="1" hangingPunct="1"/>
            <a:r>
              <a:rPr lang="nb-NO" altLang="nb-NO" b="0" dirty="0">
                <a:latin typeface="Arial" charset="0"/>
              </a:rPr>
              <a:t>Dette er utgangspunktet for første øvelse.</a:t>
            </a:r>
          </a:p>
          <a:p>
            <a:pPr eaLnBrk="1" hangingPunct="1"/>
            <a:endParaRPr lang="nb-NO" altLang="nb-NO" b="1" dirty="0">
              <a:latin typeface="Arial" charset="0"/>
            </a:endParaRPr>
          </a:p>
          <a:p>
            <a:pPr eaLnBrk="1" hangingPunct="1"/>
            <a:endParaRPr lang="nb-NO" altLang="nb-NO" b="1" dirty="0">
              <a:latin typeface="Arial" charset="0"/>
            </a:endParaRPr>
          </a:p>
          <a:p>
            <a:pPr eaLnBrk="1" hangingPunct="1"/>
            <a:endParaRPr lang="nb-NO" altLang="nb-NO" b="1" dirty="0">
              <a:latin typeface="Arial" charset="0"/>
            </a:endParaRPr>
          </a:p>
          <a:p>
            <a:pPr eaLnBrk="1" hangingPunct="1"/>
            <a:endParaRPr lang="nb-NO" altLang="nb-NO" dirty="0">
              <a:latin typeface="Arial" charset="0"/>
            </a:endParaRPr>
          </a:p>
        </p:txBody>
      </p:sp>
      <p:sp>
        <p:nvSpPr>
          <p:cNvPr id="66564" name="Plassholder for lysbilde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92CD9F0-BF49-4541-9485-4B86EFFB8F47}" type="slidenum">
              <a:rPr lang="en-US" smtClean="0">
                <a:solidFill>
                  <a:prstClr val="black"/>
                </a:solidFill>
                <a:latin typeface="Arial" pitchFamily="34" charset="0"/>
              </a:rPr>
              <a:pPr eaLnBrk="1" hangingPunct="1">
                <a:defRPr/>
              </a:pPr>
              <a:t>11</a:t>
            </a:fld>
            <a:endParaRPr lang="en-US" dirty="0">
              <a:solidFill>
                <a:prstClr val="black"/>
              </a:solidFill>
              <a:latin typeface="Arial" pitchFamily="34" charset="0"/>
            </a:endParaRPr>
          </a:p>
        </p:txBody>
      </p:sp>
      <p:sp>
        <p:nvSpPr>
          <p:cNvPr id="66565" name="Plassholder for bunntekst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nb-NO" dirty="0">
                <a:solidFill>
                  <a:prstClr val="black"/>
                </a:solidFill>
                <a:latin typeface="Arial" pitchFamily="34" charset="0"/>
              </a:rPr>
              <a:t>Om du er i tvil. Du kommer alltid lengre med et smil. </a:t>
            </a:r>
            <a:endParaRPr lang="en-US" dirty="0">
              <a:solidFill>
                <a:prstClr val="black"/>
              </a:solidFill>
              <a:latin typeface="Arial" pitchFamily="34" charset="0"/>
            </a:endParaRPr>
          </a:p>
        </p:txBody>
      </p:sp>
      <p:sp>
        <p:nvSpPr>
          <p:cNvPr id="66566" name="Plassholder for dato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nb-NO" dirty="0">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b="1" dirty="0"/>
          </a:p>
          <a:p>
            <a:pPr eaLnBrk="1" hangingPunct="1">
              <a:spcBef>
                <a:spcPct val="0"/>
              </a:spcBef>
            </a:pPr>
            <a:r>
              <a:rPr lang="nb-NO" altLang="nb-NO" b="0" dirty="0"/>
              <a:t>Spørsmål til deltagerne. La de få 1 minutt på egenhånd, deretter 1 minutt i plenum.</a:t>
            </a:r>
          </a:p>
          <a:p>
            <a:pPr eaLnBrk="1" hangingPunct="1">
              <a:spcBef>
                <a:spcPct val="0"/>
              </a:spcBef>
            </a:pPr>
            <a:endParaRPr lang="nb-NO" altLang="nb-NO" b="0" dirty="0"/>
          </a:p>
          <a:p>
            <a:pPr eaLnBrk="1" hangingPunct="1">
              <a:spcBef>
                <a:spcPct val="0"/>
              </a:spcBef>
            </a:pPr>
            <a:r>
              <a:rPr lang="nb-NO" altLang="nb-NO" b="0" dirty="0"/>
              <a:t>Hva er normalbrems?</a:t>
            </a:r>
          </a:p>
          <a:p>
            <a:pPr eaLnBrk="1" hangingPunct="1">
              <a:spcBef>
                <a:spcPct val="0"/>
              </a:spcBef>
            </a:pPr>
            <a:r>
              <a:rPr lang="nb-NO" altLang="nb-NO" b="0" dirty="0"/>
              <a:t>Hva er nødbrems?</a:t>
            </a:r>
          </a:p>
          <a:p>
            <a:pPr eaLnBrk="1" hangingPunct="1">
              <a:spcBef>
                <a:spcPct val="0"/>
              </a:spcBef>
            </a:pPr>
            <a:endParaRPr lang="nb-NO" altLang="nb-NO" b="1" dirty="0"/>
          </a:p>
          <a:p>
            <a:pPr eaLnBrk="1" hangingPunct="1">
              <a:spcBef>
                <a:spcPct val="0"/>
              </a:spcBef>
            </a:pPr>
            <a:endParaRPr lang="nb-NO" altLang="nb-NO" b="1" dirty="0"/>
          </a:p>
          <a:p>
            <a:pPr eaLnBrk="1" hangingPunct="1">
              <a:spcBef>
                <a:spcPct val="0"/>
              </a:spcBef>
            </a:pPr>
            <a:r>
              <a:rPr lang="nb-NO" altLang="nb-NO" b="1" dirty="0"/>
              <a:t>Øvelse 1</a:t>
            </a:r>
          </a:p>
          <a:p>
            <a:pPr eaLnBrk="1" hangingPunct="1">
              <a:spcBef>
                <a:spcPct val="0"/>
              </a:spcBef>
            </a:pPr>
            <a:endParaRPr lang="nb-NO" altLang="nb-NO" b="1" dirty="0"/>
          </a:p>
          <a:p>
            <a:pPr eaLnBrk="1" hangingPunct="1">
              <a:spcBef>
                <a:spcPct val="0"/>
              </a:spcBef>
            </a:pPr>
            <a:r>
              <a:rPr lang="nb-NO" altLang="nb-NO" b="0" dirty="0"/>
              <a:t>Ved å ta utgangspunkt i de to forrige lysarkene vil denne oppgaven, nemlig det å beregne hastigheten med påfølgende bremselengde inn mot et antatt stoppepunkt, både ved nødbrems og normalbrems, kunne forsterke deltagerens forståelse av vanskeligheten med å beregne hastigheten.</a:t>
            </a:r>
          </a:p>
          <a:p>
            <a:pPr eaLnBrk="1" hangingPunct="1">
              <a:spcBef>
                <a:spcPct val="0"/>
              </a:spcBef>
            </a:pPr>
            <a:endParaRPr lang="nb-NO" altLang="nb-NO" b="0" dirty="0"/>
          </a:p>
          <a:p>
            <a:pPr eaLnBrk="1" hangingPunct="1">
              <a:spcBef>
                <a:spcPct val="0"/>
              </a:spcBef>
            </a:pPr>
            <a:r>
              <a:rPr lang="nb-NO" altLang="nb-NO" b="0" dirty="0"/>
              <a:t>I hvilken grad lyktes du med oppgaven? Dette betyr, hvor mange ganger måtte du forsøke før du stoppet ved stansepunktet. Og hvor mange forsøk får vi egentlig???</a:t>
            </a:r>
          </a:p>
          <a:p>
            <a:pPr eaLnBrk="1" hangingPunct="1">
              <a:spcBef>
                <a:spcPct val="0"/>
              </a:spcBef>
            </a:pPr>
            <a:endParaRPr lang="nb-NO" altLang="nb-NO" b="0" dirty="0"/>
          </a:p>
          <a:p>
            <a:pPr eaLnBrk="1" hangingPunct="1">
              <a:spcBef>
                <a:spcPct val="0"/>
              </a:spcBef>
            </a:pPr>
            <a:endParaRPr lang="nb-NO" altLang="nb-NO" b="0" dirty="0"/>
          </a:p>
          <a:p>
            <a:pPr eaLnBrk="1" hangingPunct="1">
              <a:spcBef>
                <a:spcPct val="0"/>
              </a:spcBef>
            </a:pPr>
            <a:endParaRPr lang="nb-NO" altLang="nb-NO" b="0" dirty="0"/>
          </a:p>
          <a:p>
            <a:pPr eaLnBrk="1" hangingPunct="1">
              <a:spcBef>
                <a:spcPct val="0"/>
              </a:spcBef>
            </a:pPr>
            <a:endParaRPr lang="nb-NO" altLang="nb-NO" b="1" dirty="0"/>
          </a:p>
        </p:txBody>
      </p:sp>
      <p:sp>
        <p:nvSpPr>
          <p:cNvPr id="6758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400" fontAlgn="base">
              <a:spcBef>
                <a:spcPct val="0"/>
              </a:spcBef>
              <a:spcAft>
                <a:spcPct val="0"/>
              </a:spcAft>
              <a:defRPr/>
            </a:pPr>
            <a:fld id="{1CC259EF-60FE-4D2A-B109-83AE8C08185A}" type="slidenum">
              <a:rPr lang="en-US" altLang="nb-NO" smtClean="0"/>
              <a:pPr defTabSz="914400" fontAlgn="base">
                <a:spcBef>
                  <a:spcPct val="0"/>
                </a:spcBef>
                <a:spcAft>
                  <a:spcPct val="0"/>
                </a:spcAft>
                <a:defRPr/>
              </a:pPr>
              <a:t>12</a:t>
            </a:fld>
            <a:endParaRPr lang="en-US" alt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b="0" dirty="0">
                <a:latin typeface="Calibri" panose="020F0502020204030204" pitchFamily="34" charset="0"/>
                <a:cs typeface="Calibri" panose="020F0502020204030204" pitchFamily="34" charset="0"/>
              </a:rPr>
              <a:t>1 minutt alene</a:t>
            </a:r>
          </a:p>
          <a:p>
            <a:pPr eaLnBrk="1" hangingPunct="1">
              <a:spcBef>
                <a:spcPct val="0"/>
              </a:spcBef>
            </a:pPr>
            <a:r>
              <a:rPr lang="nb-NO" altLang="nb-NO" b="0" dirty="0">
                <a:latin typeface="Calibri" panose="020F0502020204030204" pitchFamily="34" charset="0"/>
                <a:cs typeface="Calibri" panose="020F0502020204030204" pitchFamily="34" charset="0"/>
              </a:rPr>
              <a:t>1 minutt med sidemannen</a:t>
            </a:r>
          </a:p>
          <a:p>
            <a:pPr eaLnBrk="1" hangingPunct="1">
              <a:spcBef>
                <a:spcPct val="0"/>
              </a:spcBef>
            </a:pPr>
            <a:r>
              <a:rPr lang="nb-NO" altLang="nb-NO" b="0" dirty="0">
                <a:latin typeface="Calibri" panose="020F0502020204030204" pitchFamily="34" charset="0"/>
                <a:cs typeface="Calibri" panose="020F0502020204030204" pitchFamily="34" charset="0"/>
              </a:rPr>
              <a:t>Del i plenum</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0" dirty="0">
                <a:latin typeface="Calibri" panose="020F0502020204030204" pitchFamily="34" charset="0"/>
                <a:cs typeface="Calibri" panose="020F0502020204030204" pitchFamily="34" charset="0"/>
              </a:rPr>
              <a:t>Har deltagerne oversikt over hvilke systemer de har og hvilket forhold de har til disse?</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0" dirty="0">
                <a:latin typeface="Calibri" panose="020F0502020204030204" pitchFamily="34" charset="0"/>
                <a:cs typeface="Calibri" panose="020F0502020204030204" pitchFamily="34" charset="0"/>
              </a:rPr>
              <a:t>Er det et aktivt eller passivt forhold og hvor mye vet de om hva disse bidrar med?</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0" dirty="0">
                <a:latin typeface="Calibri" panose="020F0502020204030204" pitchFamily="34" charset="0"/>
                <a:cs typeface="Calibri" panose="020F0502020204030204" pitchFamily="34" charset="0"/>
              </a:rPr>
              <a:t>Her kan det være store forskjeller blant deltagerne. </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0" dirty="0">
                <a:latin typeface="Calibri" panose="020F0502020204030204" pitchFamily="34" charset="0"/>
                <a:cs typeface="Calibri" panose="020F0502020204030204" pitchFamily="34" charset="0"/>
              </a:rPr>
              <a:t>Neste lysbilde- kort introduksjon og oversikt over noen av dagens førerstøttesystemer</a:t>
            </a:r>
          </a:p>
        </p:txBody>
      </p:sp>
      <p:sp>
        <p:nvSpPr>
          <p:cNvPr id="68612"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400" fontAlgn="base">
              <a:spcBef>
                <a:spcPct val="0"/>
              </a:spcBef>
              <a:spcAft>
                <a:spcPct val="0"/>
              </a:spcAft>
              <a:defRPr/>
            </a:pPr>
            <a:fld id="{AAED0DF0-BCF9-4712-8E0D-66552F6D1AD3}" type="slidenum">
              <a:rPr lang="en-US" altLang="nb-NO" smtClean="0"/>
              <a:pPr defTabSz="914400" fontAlgn="base">
                <a:spcBef>
                  <a:spcPct val="0"/>
                </a:spcBef>
                <a:spcAft>
                  <a:spcPct val="0"/>
                </a:spcAft>
                <a:defRPr/>
              </a:pPr>
              <a:t>13</a:t>
            </a:fld>
            <a:endParaRPr lang="en-US" alt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Effekt på trafikksikkerhet</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Automatisk nødbrems</a:t>
            </a:r>
            <a:r>
              <a:rPr lang="nb-NO" sz="1200" kern="1200" dirty="0">
                <a:solidFill>
                  <a:schemeClr val="tx1"/>
                </a:solidFill>
                <a:effectLst/>
                <a:latin typeface="+mn-lt"/>
                <a:ea typeface="+mn-ea"/>
                <a:cs typeface="+mn-cs"/>
              </a:rPr>
              <a:t> kan redusere påkjørsler bakfra med over 50 %.</a:t>
            </a:r>
          </a:p>
          <a:p>
            <a:r>
              <a:rPr lang="nb-NO" sz="1200" b="1" kern="1200" dirty="0">
                <a:solidFill>
                  <a:schemeClr val="tx1"/>
                </a:solidFill>
                <a:effectLst/>
                <a:latin typeface="+mn-lt"/>
                <a:ea typeface="+mn-ea"/>
                <a:cs typeface="+mn-cs"/>
              </a:rPr>
              <a:t>• Filholderassistent</a:t>
            </a:r>
            <a:r>
              <a:rPr lang="nb-NO" sz="1200" kern="1200" dirty="0">
                <a:solidFill>
                  <a:schemeClr val="tx1"/>
                </a:solidFill>
                <a:effectLst/>
                <a:latin typeface="+mn-lt"/>
                <a:ea typeface="+mn-ea"/>
                <a:cs typeface="+mn-cs"/>
              </a:rPr>
              <a:t> reduserer ulykker med ca. 19 %.</a:t>
            </a:r>
          </a:p>
          <a:p>
            <a:r>
              <a:rPr lang="nb-NO" sz="1200" b="1" kern="1200" dirty="0">
                <a:solidFill>
                  <a:schemeClr val="tx1"/>
                </a:solidFill>
                <a:effectLst/>
                <a:latin typeface="+mn-lt"/>
                <a:ea typeface="+mn-ea"/>
                <a:cs typeface="+mn-cs"/>
              </a:rPr>
              <a:t>• Trøtthetsvarsler</a:t>
            </a:r>
            <a:r>
              <a:rPr lang="nb-NO" sz="1200" kern="1200" dirty="0">
                <a:solidFill>
                  <a:schemeClr val="tx1"/>
                </a:solidFill>
                <a:effectLst/>
                <a:latin typeface="+mn-lt"/>
                <a:ea typeface="+mn-ea"/>
                <a:cs typeface="+mn-cs"/>
              </a:rPr>
              <a:t> gir ca. 14 % reduksjon i ulykker.</a:t>
            </a:r>
          </a:p>
          <a:p>
            <a:r>
              <a:rPr lang="nb-NO" sz="1200" b="1" kern="1200" dirty="0">
                <a:solidFill>
                  <a:schemeClr val="tx1"/>
                </a:solidFill>
                <a:effectLst/>
                <a:latin typeface="+mn-lt"/>
                <a:ea typeface="+mn-ea"/>
                <a:cs typeface="+mn-cs"/>
              </a:rPr>
              <a:t>• Cruisekontroll (gammeldags)</a:t>
            </a:r>
            <a:r>
              <a:rPr lang="nb-NO" sz="1200" kern="1200" dirty="0">
                <a:solidFill>
                  <a:schemeClr val="tx1"/>
                </a:solidFill>
                <a:effectLst/>
                <a:latin typeface="+mn-lt"/>
                <a:ea typeface="+mn-ea"/>
                <a:cs typeface="+mn-cs"/>
              </a:rPr>
              <a:t> kan faktisk øke risikoen med ca. 12 %, mens adaptiv versjon er tryggere. Hvorfor? Den tar ikke hensyn til bilen foran!!!!!</a:t>
            </a:r>
          </a:p>
          <a:p>
            <a:endParaRPr lang="nb-NO" dirty="0"/>
          </a:p>
          <a:p>
            <a:r>
              <a:rPr lang="nb-NO" sz="1200" b="1" kern="1200" dirty="0">
                <a:solidFill>
                  <a:schemeClr val="tx1"/>
                </a:solidFill>
                <a:effectLst/>
                <a:latin typeface="+mn-lt"/>
                <a:ea typeface="+mn-ea"/>
                <a:cs typeface="+mn-cs"/>
              </a:rPr>
              <a:t>Utfordringer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Overdreven tillit til systemene kan føre til uoppmerksomhet.</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Systemene varierer mellom bilmerker, noe som skaper behov for standardisering og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Fra 2024 er flere systemer (AEB, ISA intelligent fartsmåler (via kamera eller kartdata), trøtthetsvarsling) obligatoriske i nye biler i EU. Studier viser at ISA kan redusere dødsulykker med opptil </a:t>
            </a:r>
            <a:r>
              <a:rPr lang="nb-NO" sz="1200" b="1" kern="1200" dirty="0">
                <a:solidFill>
                  <a:schemeClr val="tx1"/>
                </a:solidFill>
                <a:effectLst/>
                <a:latin typeface="+mn-lt"/>
                <a:ea typeface="+mn-ea"/>
                <a:cs typeface="+mn-cs"/>
              </a:rPr>
              <a:t>20 %</a:t>
            </a:r>
            <a:r>
              <a:rPr lang="nb-NO" sz="1200" kern="1200" dirty="0">
                <a:solidFill>
                  <a:schemeClr val="tx1"/>
                </a:solidFill>
                <a:effectLst/>
                <a:latin typeface="+mn-lt"/>
                <a:ea typeface="+mn-ea"/>
                <a:cs typeface="+mn-cs"/>
              </a:rPr>
              <a:t> og alvorlige skader med </a:t>
            </a:r>
            <a:r>
              <a:rPr lang="nb-NO" sz="1200" b="1" kern="1200" dirty="0">
                <a:solidFill>
                  <a:schemeClr val="tx1"/>
                </a:solidFill>
                <a:effectLst/>
                <a:latin typeface="+mn-lt"/>
                <a:ea typeface="+mn-ea"/>
                <a:cs typeface="+mn-cs"/>
              </a:rPr>
              <a:t>30 %</a:t>
            </a:r>
            <a:r>
              <a:rPr lang="nb-NO" sz="1200" kern="1200" dirty="0">
                <a:solidFill>
                  <a:schemeClr val="tx1"/>
                </a:solidFill>
                <a:effectLst/>
                <a:latin typeface="+mn-lt"/>
                <a:ea typeface="+mn-ea"/>
                <a:cs typeface="+mn-cs"/>
              </a:rPr>
              <a:t>.</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DA68B513-D30E-466A-9BFE-ADF65AA61762}" type="slidenum">
              <a:rPr lang="nb-NO" smtClean="0"/>
              <a:pPr>
                <a:defRPr/>
              </a:pPr>
              <a:t>14</a:t>
            </a:fld>
            <a:endParaRPr lang="nb-NO"/>
          </a:p>
        </p:txBody>
      </p:sp>
    </p:spTree>
    <p:extLst>
      <p:ext uri="{BB962C8B-B14F-4D97-AF65-F5344CB8AC3E}">
        <p14:creationId xmlns:p14="http://schemas.microsoft.com/office/powerpoint/2010/main" val="243406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Vær </a:t>
            </a:r>
            <a:r>
              <a:rPr lang="nb-NO" b="1" dirty="0"/>
              <a:t>tydelig </a:t>
            </a:r>
            <a:r>
              <a:rPr lang="nb-NO" b="0" dirty="0"/>
              <a:t>når du presenterer oppgaven!</a:t>
            </a:r>
          </a:p>
          <a:p>
            <a:r>
              <a:rPr lang="nb-NO" b="0" dirty="0"/>
              <a:t>Det kan ofte være nødvendig å presisere hva man legger i </a:t>
            </a:r>
            <a:r>
              <a:rPr lang="nb-NO" b="1" dirty="0"/>
              <a:t>«trygg fart», hva som er grensen, og hva som skal til før systemet trer i kraft.</a:t>
            </a:r>
            <a:endParaRPr lang="nb-NO" b="1" dirty="0">
              <a:ea typeface="Calibri"/>
              <a:cs typeface="Calibri"/>
            </a:endParaRPr>
          </a:p>
          <a:p>
            <a:r>
              <a:rPr lang="nb-NO" dirty="0">
                <a:ea typeface="Calibri"/>
                <a:cs typeface="Calibri"/>
              </a:rPr>
              <a:t>Oppfølgingsspørsmål bør være:</a:t>
            </a:r>
          </a:p>
          <a:p>
            <a:r>
              <a:rPr lang="nb-NO" dirty="0">
                <a:ea typeface="Calibri"/>
                <a:cs typeface="Calibri"/>
              </a:rPr>
              <a:t>-Hvordan opplevde du bilens styrbarhet? Deltageren bør her komme frem til hva kjøretøyet </a:t>
            </a:r>
            <a:r>
              <a:rPr lang="nb-NO">
                <a:ea typeface="Calibri"/>
                <a:cs typeface="Calibri"/>
              </a:rPr>
              <a:t>ueltbidro</a:t>
            </a:r>
            <a:r>
              <a:rPr lang="nb-NO" dirty="0">
                <a:ea typeface="Calibri"/>
                <a:cs typeface="Calibri"/>
              </a:rPr>
              <a:t> med.</a:t>
            </a:r>
            <a:endParaRPr lang="nb-NO" dirty="0"/>
          </a:p>
          <a:p>
            <a:r>
              <a:rPr lang="nb-NO" dirty="0">
                <a:ea typeface="Calibri"/>
                <a:cs typeface="Calibri"/>
              </a:rPr>
              <a:t>-Hva kan </a:t>
            </a:r>
            <a:r>
              <a:rPr lang="nb-NO" b="1" dirty="0">
                <a:ea typeface="Calibri"/>
                <a:cs typeface="Calibri"/>
              </a:rPr>
              <a:t>du </a:t>
            </a:r>
            <a:r>
              <a:rPr lang="nb-NO" dirty="0">
                <a:ea typeface="Calibri"/>
                <a:cs typeface="Calibri"/>
              </a:rPr>
              <a:t>bidra med for at styringen skal virke optimalt? Personliggjøring skaper mer vilje!</a:t>
            </a:r>
          </a:p>
          <a:p>
            <a:endParaRPr lang="nb-NO" dirty="0">
              <a:ea typeface="Calibri"/>
              <a:cs typeface="Calibri"/>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2CBD0DD3-2498-41C4-989E-13FDDDC4BC78}" type="slidenum">
              <a:rPr lang="no-NB" smtClean="0"/>
              <a:t>15</a:t>
            </a:fld>
            <a:endParaRPr lang="no-NB"/>
          </a:p>
        </p:txBody>
      </p:sp>
    </p:spTree>
    <p:extLst>
      <p:ext uri="{BB962C8B-B14F-4D97-AF65-F5344CB8AC3E}">
        <p14:creationId xmlns:p14="http://schemas.microsoft.com/office/powerpoint/2010/main" val="190119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b="1" dirty="0"/>
          </a:p>
          <a:p>
            <a:pPr eaLnBrk="1" hangingPunct="1">
              <a:spcBef>
                <a:spcPct val="0"/>
              </a:spcBef>
            </a:pPr>
            <a:endParaRPr lang="nb-NO" altLang="nb-NO" b="1" dirty="0"/>
          </a:p>
          <a:p>
            <a:pPr eaLnBrk="1" hangingPunct="1">
              <a:spcBef>
                <a:spcPct val="0"/>
              </a:spcBef>
            </a:pPr>
            <a:r>
              <a:rPr lang="nb-NO" altLang="nb-NO" b="1" dirty="0">
                <a:latin typeface="Calibri" panose="020F0502020204030204" pitchFamily="34" charset="0"/>
                <a:cs typeface="Calibri" panose="020F0502020204030204" pitchFamily="34" charset="0"/>
              </a:rPr>
              <a:t>Øvelse </a:t>
            </a:r>
            <a:r>
              <a:rPr lang="nb-NO" altLang="nb-NO" b="1">
                <a:latin typeface="Calibri" panose="020F0502020204030204" pitchFamily="34" charset="0"/>
                <a:cs typeface="Calibri" panose="020F0502020204030204" pitchFamily="34" charset="0"/>
              </a:rPr>
              <a:t>i Sikkerhetshallen</a:t>
            </a:r>
            <a:r>
              <a:rPr lang="nb-NO" altLang="nb-NO" b="0">
                <a:latin typeface="Calibri" panose="020F0502020204030204" pitchFamily="34" charset="0"/>
                <a:cs typeface="Calibri" panose="020F0502020204030204" pitchFamily="34" charset="0"/>
              </a:rPr>
              <a:t>: </a:t>
            </a:r>
            <a:r>
              <a:rPr lang="nb-NO" altLang="nb-NO" b="0" dirty="0">
                <a:latin typeface="Calibri" panose="020F0502020204030204" pitchFamily="34" charset="0"/>
                <a:cs typeface="Calibri" panose="020F0502020204030204" pitchFamily="34" charset="0"/>
              </a:rPr>
              <a:t>Sikkerhetshallen/ Bråstoppen med bade- vekter. </a:t>
            </a:r>
          </a:p>
          <a:p>
            <a:pPr eaLnBrk="1" hangingPunct="1">
              <a:spcBef>
                <a:spcPct val="0"/>
              </a:spcBef>
            </a:pPr>
            <a:r>
              <a:rPr lang="nb-NO" altLang="nb-NO" b="0" dirty="0">
                <a:latin typeface="Calibri" panose="020F0502020204030204" pitchFamily="34" charset="0"/>
                <a:cs typeface="Calibri" panose="020F0502020204030204" pitchFamily="34" charset="0"/>
              </a:rPr>
              <a:t>Bråstopp først uten forklaring annet enn at deltagerne skal på biltur. Fokus er energi og hvor denne kjennes best. Noen sier at det kjennes godt andre sier at de får vondt. Hvordan tror de det føles i 40- 60- 80 km/ t?. Frivillig, men hvordan allikevel skape forståelse gjennom opplevelse? La de få sette seg i setet med beltet på, trekk i føttene lett mot deg og så vekter etterpå. La deltagerne få fortelle hva de tror kan skje.</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sz="1200" b="1" dirty="0">
                <a:solidFill>
                  <a:srgbClr val="4B392C"/>
                </a:solidFill>
                <a:latin typeface="Arial"/>
              </a:rPr>
              <a:t>Bilbeltebruken i Norge ligger på ca. 95 %</a:t>
            </a:r>
          </a:p>
          <a:p>
            <a:pPr eaLnBrk="1" hangingPunct="1">
              <a:spcBef>
                <a:spcPct val="0"/>
              </a:spcBef>
            </a:pPr>
            <a:r>
              <a:rPr lang="nb-NO" sz="1200" b="1" dirty="0">
                <a:solidFill>
                  <a:srgbClr val="4B392C"/>
                </a:solidFill>
                <a:latin typeface="Arial"/>
              </a:rPr>
              <a:t>Nær 45 % av de drepte i trafikken har ikke belte på</a:t>
            </a:r>
          </a:p>
          <a:p>
            <a:pPr eaLnBrk="1" hangingPunct="1">
              <a:spcBef>
                <a:spcPct val="0"/>
              </a:spcBef>
            </a:pPr>
            <a:r>
              <a:rPr lang="nb-NO" sz="1200" b="1" dirty="0">
                <a:solidFill>
                  <a:srgbClr val="4B392C"/>
                </a:solidFill>
                <a:latin typeface="Arial"/>
              </a:rPr>
              <a:t>Kollidere i 50 km/t tilsvarer å hoppe fra 10 m </a:t>
            </a:r>
          </a:p>
          <a:p>
            <a:pPr eaLnBrk="1" hangingPunct="1">
              <a:spcBef>
                <a:spcPct val="0"/>
              </a:spcBef>
            </a:pPr>
            <a:r>
              <a:rPr lang="nb-NO" sz="1200" b="1" dirty="0">
                <a:solidFill>
                  <a:srgbClr val="4B392C"/>
                </a:solidFill>
                <a:latin typeface="Arial"/>
              </a:rPr>
              <a:t>Bruk det riktig</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0" dirty="0">
                <a:latin typeface="Calibri" panose="020F0502020204030204" pitchFamily="34" charset="0"/>
                <a:cs typeface="Calibri" panose="020F0502020204030204" pitchFamily="34" charset="0"/>
              </a:rPr>
              <a:t>Alle MÅ lære å bruke SIN stol riktig, kontakt utsalgsted.</a:t>
            </a:r>
          </a:p>
          <a:p>
            <a:pPr eaLnBrk="1" hangingPunct="1">
              <a:spcBef>
                <a:spcPct val="0"/>
              </a:spcBef>
            </a:pPr>
            <a:r>
              <a:rPr lang="nb-NO" altLang="nb-NO" b="0" dirty="0">
                <a:latin typeface="Calibri" panose="020F0502020204030204" pitchFamily="34" charset="0"/>
                <a:cs typeface="Calibri" panose="020F0502020204030204" pitchFamily="34" charset="0"/>
              </a:rPr>
              <a:t>I Norge er vi flinke til å sikre barna våre.</a:t>
            </a: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0" dirty="0">
                <a:latin typeface="Calibri" panose="020F0502020204030204" pitchFamily="34" charset="0"/>
                <a:cs typeface="Calibri" panose="020F0502020204030204" pitchFamily="34" charset="0"/>
              </a:rPr>
              <a:t>Men forskning viser at ca. 50% sikres feil. Det slurves.</a:t>
            </a:r>
          </a:p>
          <a:p>
            <a:pPr eaLnBrk="1" hangingPunct="1">
              <a:spcBef>
                <a:spcPct val="0"/>
              </a:spcBef>
            </a:pPr>
            <a:endParaRPr lang="nb-NO" altLang="nb-NO" b="0" dirty="0">
              <a:latin typeface="Calibri" panose="020F0502020204030204" pitchFamily="34" charset="0"/>
              <a:cs typeface="Calibri" panose="020F0502020204030204" pitchFamily="34" charset="0"/>
            </a:endParaRPr>
          </a:p>
          <a:p>
            <a:r>
              <a:rPr lang="nb-NO" sz="1200" kern="1200" dirty="0">
                <a:solidFill>
                  <a:schemeClr val="tx1"/>
                </a:solidFill>
                <a:effectLst/>
                <a:latin typeface="+mn-lt"/>
                <a:ea typeface="+mn-ea"/>
                <a:cs typeface="+mn-cs"/>
              </a:rPr>
              <a:t>Kun </a:t>
            </a:r>
            <a:r>
              <a:rPr lang="nb-NO" sz="1200" b="1" kern="1200" dirty="0">
                <a:solidFill>
                  <a:schemeClr val="tx1"/>
                </a:solidFill>
                <a:effectLst/>
                <a:latin typeface="+mn-lt"/>
                <a:ea typeface="+mn-ea"/>
                <a:cs typeface="+mn-cs"/>
              </a:rPr>
              <a:t>41 % av småbarnsforeldre</a:t>
            </a:r>
            <a:r>
              <a:rPr lang="nb-NO" sz="1200" kern="1200" dirty="0">
                <a:solidFill>
                  <a:schemeClr val="tx1"/>
                </a:solidFill>
                <a:effectLst/>
                <a:latin typeface="+mn-lt"/>
                <a:ea typeface="+mn-ea"/>
                <a:cs typeface="+mn-cs"/>
              </a:rPr>
              <a:t> i Norge kan reglene for sikring av barn i bil. Mange tror barnet kan sitte uten sikring tidligere enn loven tillater.</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Regelen: Barn skal bruke godkjent sikringsutstyr til </a:t>
            </a:r>
            <a:r>
              <a:rPr lang="nb-NO" sz="1200" b="1" kern="1200" dirty="0">
                <a:solidFill>
                  <a:schemeClr val="tx1"/>
                </a:solidFill>
                <a:effectLst/>
                <a:latin typeface="+mn-lt"/>
                <a:ea typeface="+mn-ea"/>
                <a:cs typeface="+mn-cs"/>
              </a:rPr>
              <a:t>150 cm</a:t>
            </a:r>
            <a:r>
              <a:rPr lang="nb-NO" sz="1200" kern="1200" dirty="0">
                <a:solidFill>
                  <a:schemeClr val="tx1"/>
                </a:solidFill>
                <a:effectLst/>
                <a:latin typeface="+mn-lt"/>
                <a:ea typeface="+mn-ea"/>
                <a:cs typeface="+mn-cs"/>
              </a:rPr>
              <a:t>, og minimum til </a:t>
            </a:r>
            <a:r>
              <a:rPr lang="nb-NO" sz="1200" b="1" kern="1200" dirty="0">
                <a:solidFill>
                  <a:schemeClr val="tx1"/>
                </a:solidFill>
                <a:effectLst/>
                <a:latin typeface="+mn-lt"/>
                <a:ea typeface="+mn-ea"/>
                <a:cs typeface="+mn-cs"/>
              </a:rPr>
              <a:t>135 cm</a:t>
            </a:r>
            <a:r>
              <a:rPr lang="nb-NO" sz="1200" kern="1200" dirty="0">
                <a:solidFill>
                  <a:schemeClr val="tx1"/>
                </a:solidFill>
                <a:effectLst/>
                <a:latin typeface="+mn-lt"/>
                <a:ea typeface="+mn-ea"/>
                <a:cs typeface="+mn-cs"/>
              </a:rPr>
              <a:t> hvis utstyr ikke er tilgjengelig.</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Bruk av bakovervendt sete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78 % av ettåringer sitter bakovervendt, men andelen faller til </a:t>
            </a:r>
            <a:r>
              <a:rPr lang="nb-NO" sz="1200" b="1" kern="1200" dirty="0">
                <a:solidFill>
                  <a:schemeClr val="tx1"/>
                </a:solidFill>
                <a:effectLst/>
                <a:latin typeface="+mn-lt"/>
                <a:ea typeface="+mn-ea"/>
                <a:cs typeface="+mn-cs"/>
              </a:rPr>
              <a:t>41 % for toåringer</a:t>
            </a:r>
            <a:r>
              <a:rPr lang="nb-NO" sz="1200" kern="1200" dirty="0">
                <a:solidFill>
                  <a:schemeClr val="tx1"/>
                </a:solidFill>
                <a:effectLst/>
                <a:latin typeface="+mn-lt"/>
                <a:ea typeface="+mn-ea"/>
                <a:cs typeface="+mn-cs"/>
              </a:rPr>
              <a:t> og </a:t>
            </a:r>
            <a:r>
              <a:rPr lang="nb-NO" sz="1200" b="1" kern="1200" dirty="0">
                <a:solidFill>
                  <a:schemeClr val="tx1"/>
                </a:solidFill>
                <a:effectLst/>
                <a:latin typeface="+mn-lt"/>
                <a:ea typeface="+mn-ea"/>
                <a:cs typeface="+mn-cs"/>
              </a:rPr>
              <a:t>11 % for treåringer</a:t>
            </a:r>
            <a:r>
              <a:rPr lang="nb-NO" sz="1200" kern="1200" dirty="0">
                <a:solidFill>
                  <a:schemeClr val="tx1"/>
                </a:solidFill>
                <a:effectLst/>
                <a:latin typeface="+mn-lt"/>
                <a:ea typeface="+mn-ea"/>
                <a:cs typeface="+mn-cs"/>
              </a:rPr>
              <a:t>.</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Bakovervendt sikring gir </a:t>
            </a:r>
            <a:r>
              <a:rPr lang="nb-NO" sz="1200" b="1" kern="1200" dirty="0">
                <a:solidFill>
                  <a:schemeClr val="tx1"/>
                </a:solidFill>
                <a:effectLst/>
                <a:latin typeface="+mn-lt"/>
                <a:ea typeface="+mn-ea"/>
                <a:cs typeface="+mn-cs"/>
              </a:rPr>
              <a:t>betydelig lavere risiko for nakkeskader</a:t>
            </a:r>
            <a:r>
              <a:rPr lang="nb-NO" sz="1200" kern="1200" dirty="0">
                <a:solidFill>
                  <a:schemeClr val="tx1"/>
                </a:solidFill>
                <a:effectLst/>
                <a:latin typeface="+mn-lt"/>
                <a:ea typeface="+mn-ea"/>
                <a:cs typeface="+mn-cs"/>
              </a:rPr>
              <a:t> enn forovervendt.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Barn som er korrekt sikret har </a:t>
            </a:r>
            <a:r>
              <a:rPr lang="nb-NO" sz="1200" b="1" kern="1200" dirty="0">
                <a:solidFill>
                  <a:schemeClr val="tx1"/>
                </a:solidFill>
                <a:effectLst/>
                <a:latin typeface="+mn-lt"/>
                <a:ea typeface="+mn-ea"/>
                <a:cs typeface="+mn-cs"/>
              </a:rPr>
              <a:t>65 % lavere risiko for skade</a:t>
            </a:r>
            <a:r>
              <a:rPr lang="nb-NO" sz="1200" kern="1200" dirty="0">
                <a:solidFill>
                  <a:schemeClr val="tx1"/>
                </a:solidFill>
                <a:effectLst/>
                <a:latin typeface="+mn-lt"/>
                <a:ea typeface="+mn-ea"/>
                <a:cs typeface="+mn-cs"/>
              </a:rPr>
              <a:t> enn usikrede barn. For barn under to år er reduksjonen </a:t>
            </a:r>
            <a:r>
              <a:rPr lang="nb-NO" sz="1200" b="1" kern="1200" dirty="0">
                <a:solidFill>
                  <a:schemeClr val="tx1"/>
                </a:solidFill>
                <a:effectLst/>
                <a:latin typeface="+mn-lt"/>
                <a:ea typeface="+mn-ea"/>
                <a:cs typeface="+mn-cs"/>
              </a:rPr>
              <a:t>88 %</a:t>
            </a:r>
            <a:r>
              <a:rPr lang="nb-NO" sz="1200" kern="1200" dirty="0">
                <a:solidFill>
                  <a:schemeClr val="tx1"/>
                </a:solidFill>
                <a:effectLst/>
                <a:latin typeface="+mn-lt"/>
                <a:ea typeface="+mn-ea"/>
                <a:cs typeface="+mn-cs"/>
              </a:rPr>
              <a:t>.</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Baksetet gir i snitt </a:t>
            </a:r>
            <a:r>
              <a:rPr lang="nb-NO" sz="1200" b="1" kern="1200" dirty="0">
                <a:solidFill>
                  <a:schemeClr val="tx1"/>
                </a:solidFill>
                <a:effectLst/>
                <a:latin typeface="+mn-lt"/>
                <a:ea typeface="+mn-ea"/>
                <a:cs typeface="+mn-cs"/>
              </a:rPr>
              <a:t>25 % lavere skaderisiko</a:t>
            </a:r>
            <a:r>
              <a:rPr lang="nb-NO" sz="1200" kern="1200" dirty="0">
                <a:solidFill>
                  <a:schemeClr val="tx1"/>
                </a:solidFill>
                <a:effectLst/>
                <a:latin typeface="+mn-lt"/>
                <a:ea typeface="+mn-ea"/>
                <a:cs typeface="+mn-cs"/>
              </a:rPr>
              <a:t> enn forsetet, og for barn under to år er forskjellen </a:t>
            </a:r>
            <a:r>
              <a:rPr lang="nb-NO" sz="1200" b="1" kern="1200" dirty="0">
                <a:solidFill>
                  <a:schemeClr val="tx1"/>
                </a:solidFill>
                <a:effectLst/>
                <a:latin typeface="+mn-lt"/>
                <a:ea typeface="+mn-ea"/>
                <a:cs typeface="+mn-cs"/>
              </a:rPr>
              <a:t>70 % lavere risiko</a:t>
            </a:r>
            <a:r>
              <a:rPr lang="nb-NO" sz="1200" kern="1200" dirty="0">
                <a:solidFill>
                  <a:schemeClr val="tx1"/>
                </a:solidFill>
                <a:effectLst/>
                <a:latin typeface="+mn-lt"/>
                <a:ea typeface="+mn-ea"/>
                <a:cs typeface="+mn-cs"/>
              </a:rPr>
              <a:t>.</a:t>
            </a:r>
          </a:p>
          <a:p>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Langtidstrend</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Antall barn under 10 år som ble skadd eller drept i bilulykker i Norge har gått ned med </a:t>
            </a:r>
            <a:r>
              <a:rPr lang="nb-NO" sz="1200" b="1" kern="1200" dirty="0">
                <a:solidFill>
                  <a:schemeClr val="tx1"/>
                </a:solidFill>
                <a:effectLst/>
                <a:latin typeface="+mn-lt"/>
                <a:ea typeface="+mn-ea"/>
                <a:cs typeface="+mn-cs"/>
              </a:rPr>
              <a:t>67 % fra 2001–2010 til 2011–2021</a:t>
            </a:r>
            <a:r>
              <a:rPr lang="nb-NO" sz="1200" kern="1200" dirty="0">
                <a:solidFill>
                  <a:schemeClr val="tx1"/>
                </a:solidFill>
                <a:effectLst/>
                <a:latin typeface="+mn-lt"/>
                <a:ea typeface="+mn-ea"/>
                <a:cs typeface="+mn-cs"/>
              </a:rPr>
              <a:t>.</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endParaRPr lang="nb-NO" altLang="nb-NO" b="0" dirty="0">
              <a:latin typeface="Calibri" panose="020F0502020204030204" pitchFamily="34" charset="0"/>
              <a:cs typeface="Calibri" panose="020F0502020204030204" pitchFamily="34" charset="0"/>
            </a:endParaRPr>
          </a:p>
          <a:p>
            <a:pPr eaLnBrk="1" hangingPunct="1">
              <a:spcBef>
                <a:spcPct val="0"/>
              </a:spcBef>
            </a:pPr>
            <a:r>
              <a:rPr lang="nb-NO" altLang="nb-NO" b="1" dirty="0">
                <a:latin typeface="Arial" charset="0"/>
              </a:rPr>
              <a:t>Et eksempel fra virkeligheten:</a:t>
            </a:r>
          </a:p>
          <a:p>
            <a:pPr eaLnBrk="1" hangingPunct="1">
              <a:spcBef>
                <a:spcPct val="0"/>
              </a:spcBef>
            </a:pPr>
            <a:r>
              <a:rPr lang="nb-NO" altLang="nb-NO" b="1" dirty="0">
                <a:latin typeface="Arial" charset="0"/>
              </a:rPr>
              <a:t>Frontulykke i ca. 90 km/t mot lastebil.</a:t>
            </a:r>
          </a:p>
          <a:p>
            <a:pPr eaLnBrk="1" hangingPunct="1">
              <a:spcBef>
                <a:spcPct val="0"/>
              </a:spcBef>
            </a:pPr>
            <a:r>
              <a:rPr lang="nb-NO" altLang="nb-NO" b="1" dirty="0">
                <a:latin typeface="Arial" charset="0"/>
              </a:rPr>
              <a:t>Mor og 2 barn i baksetet i bakovervendte barnestoler.</a:t>
            </a:r>
          </a:p>
          <a:p>
            <a:pPr eaLnBrk="1" hangingPunct="1">
              <a:spcBef>
                <a:spcPct val="0"/>
              </a:spcBef>
            </a:pPr>
            <a:r>
              <a:rPr lang="nb-NO" altLang="nb-NO" b="1" dirty="0">
                <a:latin typeface="Arial" charset="0"/>
              </a:rPr>
              <a:t>Mor: Drept momentant</a:t>
            </a:r>
          </a:p>
          <a:p>
            <a:pPr eaLnBrk="1" hangingPunct="1">
              <a:spcBef>
                <a:spcPct val="0"/>
              </a:spcBef>
            </a:pPr>
            <a:r>
              <a:rPr lang="nb-NO" altLang="nb-NO" b="1" dirty="0">
                <a:latin typeface="Arial" charset="0"/>
              </a:rPr>
              <a:t>Barn 1: Helt uskadd. Satt optimalt sikret slik som barnet i blått sete (beskriv beltet)</a:t>
            </a:r>
          </a:p>
          <a:p>
            <a:pPr eaLnBrk="1" hangingPunct="1">
              <a:spcBef>
                <a:spcPct val="0"/>
              </a:spcBef>
            </a:pPr>
            <a:r>
              <a:rPr lang="nb-NO" altLang="nb-NO" b="1" dirty="0">
                <a:latin typeface="Arial" charset="0"/>
              </a:rPr>
              <a:t>Barn 2 Alvorlig skadd. Beltene var ikke stramme nok, slik som jenta med hvit hatt.</a:t>
            </a:r>
          </a:p>
          <a:p>
            <a:pPr eaLnBrk="1" hangingPunct="1">
              <a:spcBef>
                <a:spcPct val="0"/>
              </a:spcBef>
            </a:pPr>
            <a:r>
              <a:rPr lang="nb-NO" altLang="nb-NO" b="1" dirty="0">
                <a:latin typeface="Arial" charset="0"/>
              </a:rPr>
              <a:t>Barnets skled mellombeltstroppene, slo hodet i mors hodestøtte, ble slengt fremover </a:t>
            </a:r>
          </a:p>
          <a:p>
            <a:pPr eaLnBrk="1" hangingPunct="1">
              <a:spcBef>
                <a:spcPct val="0"/>
              </a:spcBef>
            </a:pPr>
            <a:r>
              <a:rPr lang="nb-NO" altLang="nb-NO" b="1" dirty="0">
                <a:latin typeface="Arial" charset="0"/>
              </a:rPr>
              <a:t>og slo hodet i bøylen til barnesetet.</a:t>
            </a:r>
          </a:p>
          <a:p>
            <a:pPr eaLnBrk="1" hangingPunct="1">
              <a:spcBef>
                <a:spcPct val="0"/>
              </a:spcBef>
            </a:pPr>
            <a:r>
              <a:rPr lang="nb-NO" altLang="nb-NO" b="1" dirty="0">
                <a:latin typeface="Arial" charset="0"/>
              </a:rPr>
              <a:t>Barnesetet = opplæring og nøye bruk = meget trygt barn.</a:t>
            </a:r>
            <a:endParaRPr lang="nb-NO" altLang="nb-NO" dirty="0">
              <a:latin typeface="Arial" charset="0"/>
            </a:endParaRPr>
          </a:p>
          <a:p>
            <a:pPr eaLnBrk="1" hangingPunct="1">
              <a:spcBef>
                <a:spcPct val="0"/>
              </a:spcBef>
            </a:pPr>
            <a:endParaRPr lang="nb-NO" altLang="nb-NO" b="1" dirty="0"/>
          </a:p>
        </p:txBody>
      </p:sp>
      <p:sp>
        <p:nvSpPr>
          <p:cNvPr id="69636"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400" fontAlgn="base">
              <a:spcBef>
                <a:spcPct val="0"/>
              </a:spcBef>
              <a:spcAft>
                <a:spcPct val="0"/>
              </a:spcAft>
              <a:defRPr/>
            </a:pPr>
            <a:fld id="{6704CF63-75A4-4003-AA10-33ECE98E6034}" type="slidenum">
              <a:rPr lang="en-US" altLang="nb-NO" smtClean="0">
                <a:solidFill>
                  <a:srgbClr val="000000"/>
                </a:solidFill>
              </a:rPr>
              <a:pPr defTabSz="914400" fontAlgn="base">
                <a:spcBef>
                  <a:spcPct val="0"/>
                </a:spcBef>
                <a:spcAft>
                  <a:spcPct val="0"/>
                </a:spcAft>
                <a:defRPr/>
              </a:pPr>
              <a:t>16</a:t>
            </a:fld>
            <a:endParaRPr lang="en-US" altLang="nb-NO">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p:cNvSpPr>
            <a:spLocks noGrp="1" noRot="1" noChangeAspect="1" noTextEdit="1"/>
          </p:cNvSpPr>
          <p:nvPr>
            <p:ph type="sldImg"/>
          </p:nvPr>
        </p:nvSpPr>
        <p:spPr>
          <a:ln/>
        </p:spPr>
      </p:sp>
      <p:sp>
        <p:nvSpPr>
          <p:cNvPr id="8806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Arial" pitchFamily="34" charset="0"/>
                <a:ea typeface="+mn-ea"/>
                <a:cs typeface="+mn-cs"/>
              </a:rPr>
              <a:t>Hvilket forhold har du til en fartsøkning på 10 kilometer i timen? Sparer vi tid, hvordan blir energien, hvor mye øker bremselengden </a:t>
            </a:r>
            <a:r>
              <a:rPr kumimoji="0" lang="nb-NO" sz="1100" b="1" i="0" u="none" strike="noStrike" kern="1200" cap="none" spc="0" normalizeH="0" baseline="0" noProof="0" dirty="0" err="1">
                <a:ln>
                  <a:noFill/>
                </a:ln>
                <a:solidFill>
                  <a:prstClr val="black"/>
                </a:solidFill>
                <a:effectLst/>
                <a:uLnTx/>
                <a:uFillTx/>
                <a:latin typeface="Arial" pitchFamily="34" charset="0"/>
                <a:ea typeface="+mn-ea"/>
                <a:cs typeface="+mn-cs"/>
              </a:rPr>
              <a:t>osv</a:t>
            </a:r>
            <a:r>
              <a:rPr kumimoji="0" lang="nb-NO" sz="1100" b="1"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b-NO" sz="1100"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Arial" pitchFamily="34" charset="0"/>
                <a:ea typeface="+mn-ea"/>
                <a:cs typeface="+mn-cs"/>
              </a:rPr>
              <a:t>Som vi har erfart, er det krevende å beregne presist, selv her på en lukket kjent bane med definerte oppgaver.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Arial" pitchFamily="34" charset="0"/>
                <a:ea typeface="+mn-ea"/>
                <a:cs typeface="+mn-cs"/>
              </a:rPr>
              <a:t>Du kommer kjørende i 30 km/t på sommerføre.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Arial" pitchFamily="34" charset="0"/>
                <a:ea typeface="+mn-ea"/>
                <a:cs typeface="+mn-cs"/>
              </a:rPr>
              <a:t>Du har 1 sek. Reaksjonstid, … og ca. 13 m foran deg løper et barn ut. Hva skjer da?</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Arial" pitchFamily="34" charset="0"/>
                <a:ea typeface="+mn-ea"/>
                <a:cs typeface="+mn-cs"/>
              </a:rPr>
              <a:t>KLIKK: </a:t>
            </a:r>
            <a:r>
              <a:rPr kumimoji="0" lang="nb-NO" sz="1100" b="0" i="0" u="none" strike="noStrike" kern="1200" cap="none" spc="0" normalizeH="0" baseline="0" noProof="0" dirty="0">
                <a:ln>
                  <a:noFill/>
                </a:ln>
                <a:solidFill>
                  <a:prstClr val="black"/>
                </a:solidFill>
                <a:effectLst/>
                <a:uLnTx/>
                <a:uFillTx/>
                <a:latin typeface="Arial" pitchFamily="34" charset="0"/>
                <a:ea typeface="+mn-ea"/>
                <a:cs typeface="+mn-cs"/>
              </a:rPr>
              <a:t>Du vil kunne stanse helt. </a:t>
            </a:r>
            <a:endParaRPr kumimoji="0" lang="nb-NO"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Arial" pitchFamily="34" charset="0"/>
                <a:ea typeface="+mn-ea"/>
                <a:cs typeface="+mn-cs"/>
              </a:rPr>
              <a:t>KLIKK: </a:t>
            </a:r>
            <a:r>
              <a:rPr kumimoji="0" lang="nb-NO" sz="1200" b="0" i="0" u="none" strike="noStrike" kern="1200" cap="none" spc="0" normalizeH="0" baseline="0" noProof="0" dirty="0">
                <a:ln>
                  <a:noFill/>
                </a:ln>
                <a:solidFill>
                  <a:prstClr val="black"/>
                </a:solidFill>
                <a:effectLst/>
                <a:uLnTx/>
                <a:uFillTx/>
                <a:latin typeface="Arial" pitchFamily="34" charset="0"/>
                <a:ea typeface="+mn-ea"/>
                <a:cs typeface="+mn-cs"/>
              </a:rPr>
              <a:t>Hva om du kom i 40 km/t?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Arial" pitchFamily="34" charset="0"/>
                <a:ea typeface="+mn-ea"/>
                <a:cs typeface="+mn-cs"/>
              </a:rPr>
              <a:t>KLIKK: </a:t>
            </a:r>
            <a:r>
              <a:rPr kumimoji="0" lang="nb-NO" sz="1200" b="0" i="0" u="none" strike="noStrike" kern="1200" cap="none" spc="0" normalizeH="0" baseline="0" noProof="0" dirty="0">
                <a:ln>
                  <a:noFill/>
                </a:ln>
                <a:solidFill>
                  <a:prstClr val="black"/>
                </a:solidFill>
                <a:effectLst/>
                <a:uLnTx/>
                <a:uFillTx/>
                <a:latin typeface="Arial" pitchFamily="34" charset="0"/>
                <a:ea typeface="+mn-ea"/>
                <a:cs typeface="+mn-cs"/>
              </a:rPr>
              <a:t>Du vil treffe i mellom 37 og 38 km/t !! Så stor betydning har farten i en reell faresituasjon.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Arial"/>
                <a:cs typeface="Arial"/>
              </a:rPr>
              <a:t>FILM: Barn ut bak buss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Arial" pitchFamily="34" charset="0"/>
                <a:ea typeface="+mn-ea"/>
                <a:cs typeface="+mn-cs"/>
              </a:rPr>
              <a:t>Formel på bremselengde: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000" b="0" i="0" u="sng" strike="noStrike" kern="1200" cap="none" spc="0" normalizeH="0" baseline="0" noProof="0" dirty="0">
                <a:ln>
                  <a:noFill/>
                </a:ln>
                <a:solidFill>
                  <a:prstClr val="black"/>
                </a:solidFill>
                <a:effectLst/>
                <a:uLnTx/>
                <a:uFillTx/>
                <a:latin typeface="Arial" pitchFamily="34" charset="0"/>
                <a:ea typeface="+mn-ea"/>
                <a:cs typeface="+mn-cs"/>
              </a:rPr>
              <a:t>    V</a:t>
            </a:r>
            <a:r>
              <a:rPr kumimoji="0" lang="nb-NO" sz="1000" b="0" i="0" u="sng" strike="noStrike" kern="1200" cap="none" spc="0" normalizeH="0" baseline="30000" noProof="0" dirty="0">
                <a:ln>
                  <a:noFill/>
                </a:ln>
                <a:solidFill>
                  <a:prstClr val="black"/>
                </a:solidFill>
                <a:effectLst/>
                <a:uLnTx/>
                <a:uFillTx/>
                <a:latin typeface="Arial" pitchFamily="34" charset="0"/>
                <a:ea typeface="+mn-ea"/>
                <a:cs typeface="+mn-cs"/>
              </a:rPr>
              <a:t>2</a:t>
            </a:r>
            <a:r>
              <a:rPr kumimoji="0" lang="nb-NO" sz="1000" b="0" i="0" u="sng" strike="noStrike" kern="1200" cap="none" spc="0" normalizeH="0" baseline="0" noProof="0" dirty="0">
                <a:ln>
                  <a:noFill/>
                </a:ln>
                <a:solidFill>
                  <a:prstClr val="black"/>
                </a:solidFill>
                <a:effectLst/>
                <a:uLnTx/>
                <a:uFillTx/>
                <a:latin typeface="Arial" pitchFamily="34" charset="0"/>
                <a:ea typeface="+mn-ea"/>
                <a:cs typeface="+mn-cs"/>
              </a:rPr>
              <a:t>  </a:t>
            </a:r>
            <a:endParaRPr kumimoji="0" lang="nb-NO" sz="10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Arial" pitchFamily="34" charset="0"/>
                <a:ea typeface="+mn-ea"/>
                <a:cs typeface="+mn-cs"/>
              </a:rPr>
              <a:t>2xgxf      (V = fart i m/s, g = tyngdens akselerasjon (9,8 m/s</a:t>
            </a:r>
            <a:r>
              <a:rPr kumimoji="0" lang="nb-NO" sz="1000" b="0" i="0" u="none" strike="noStrike" kern="1200" cap="none" spc="0" normalizeH="0" baseline="30000" noProof="0" dirty="0">
                <a:ln>
                  <a:noFill/>
                </a:ln>
                <a:solidFill>
                  <a:prstClr val="black"/>
                </a:solidFill>
                <a:effectLst/>
                <a:uLnTx/>
                <a:uFillTx/>
                <a:latin typeface="Arial" pitchFamily="34" charset="0"/>
                <a:ea typeface="+mn-ea"/>
                <a:cs typeface="+mn-cs"/>
              </a:rPr>
              <a:t>2</a:t>
            </a:r>
            <a:r>
              <a:rPr kumimoji="0" lang="nb-NO" sz="1000" b="0" i="0" u="none" strike="noStrike" kern="1200" cap="none" spc="0" normalizeH="0" baseline="0" noProof="0" dirty="0">
                <a:ln>
                  <a:noFill/>
                </a:ln>
                <a:solidFill>
                  <a:prstClr val="black"/>
                </a:solidFill>
                <a:effectLst/>
                <a:uLnTx/>
                <a:uFillTx/>
                <a:latin typeface="Arial" pitchFamily="34" charset="0"/>
                <a:ea typeface="+mn-ea"/>
                <a:cs typeface="+mn-cs"/>
              </a:rPr>
              <a:t>, f = friksjonskoeffisient (veggrep)</a:t>
            </a:r>
            <a:endParaRPr kumimoji="0" lang="nb-NO" sz="1000" b="1" i="0" u="none" strike="noStrike" kern="1200" cap="none" spc="0" normalizeH="0" baseline="0" noProof="0" dirty="0">
              <a:ln>
                <a:noFill/>
              </a:ln>
              <a:solidFill>
                <a:prstClr val="black"/>
              </a:solidFill>
              <a:effectLst/>
              <a:uLnTx/>
              <a:uFillTx/>
              <a:latin typeface="Arial" pitchFamily="34" charset="0"/>
              <a:ea typeface="+mn-ea"/>
              <a:cs typeface="+mn-cs"/>
            </a:endParaRPr>
          </a:p>
          <a:p>
            <a:pPr eaLnBrk="1" hangingPunct="1">
              <a:defRPr/>
            </a:pPr>
            <a:r>
              <a:rPr kumimoji="0" lang="nb-NO" sz="1000" b="0" i="0" u="none" strike="noStrike" kern="1200" cap="none" spc="0" normalizeH="0" baseline="0" noProof="0" dirty="0">
                <a:ln>
                  <a:noFill/>
                </a:ln>
                <a:solidFill>
                  <a:prstClr val="black"/>
                </a:solidFill>
                <a:effectLst/>
                <a:uLnTx/>
                <a:uFillTx/>
                <a:latin typeface="Arial"/>
                <a:cs typeface="Arial"/>
              </a:rPr>
              <a:t>For å beregne Stopplenge må en legge </a:t>
            </a:r>
            <a:r>
              <a:rPr lang="nb-NO" sz="1000" dirty="0">
                <a:solidFill>
                  <a:prstClr val="black"/>
                </a:solidFill>
                <a:latin typeface="Arial"/>
                <a:cs typeface="Arial"/>
              </a:rPr>
              <a:t>til reaksjonslengden</a:t>
            </a:r>
            <a:r>
              <a:rPr kumimoji="0" lang="nb-NO" sz="1000" b="0" i="0" u="none" strike="noStrike" kern="1200" cap="none" spc="0" normalizeH="0" baseline="0" noProof="0" dirty="0">
                <a:ln>
                  <a:noFill/>
                </a:ln>
                <a:solidFill>
                  <a:prstClr val="black"/>
                </a:solidFill>
                <a:effectLst/>
                <a:uLnTx/>
                <a:uFillTx/>
                <a:latin typeface="Arial"/>
                <a:cs typeface="Arial"/>
              </a:rPr>
              <a:t>.</a:t>
            </a:r>
            <a:endParaRPr lang="nb-NO" sz="10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Arial" pitchFamily="34" charset="0"/>
                <a:ea typeface="+mn-ea"/>
                <a:cs typeface="+mn-cs"/>
              </a:rPr>
              <a:t>Den varierer jo veldig, men i eksempelet er den på 1 sekund.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Arial" pitchFamily="34" charset="0"/>
                <a:ea typeface="+mn-ea"/>
                <a:cs typeface="+mn-cs"/>
              </a:rPr>
              <a:t>40 km/t = 40 000 m / 3 600 sekunder : 11, 11 m (40/3,6)</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Arial" pitchFamily="34" charset="0"/>
                <a:ea typeface="+mn-ea"/>
                <a:cs typeface="+mn-cs"/>
              </a:rPr>
              <a:t>33 km/t = 30 000m / 3 600 sekunder  : 8,33 m (30/3,6)</a:t>
            </a:r>
            <a:endParaRPr kumimoji="0" lang="nb-NO" sz="1000" b="0" i="0" u="sng" strike="noStrike" kern="1200" cap="none" spc="0" normalizeH="0" baseline="0" noProof="0" dirty="0">
              <a:ln>
                <a:noFill/>
              </a:ln>
              <a:solidFill>
                <a:prstClr val="black"/>
              </a:solidFill>
              <a:effectLst/>
              <a:uLnTx/>
              <a:uFillTx/>
              <a:latin typeface="Arial" pitchFamily="34" charset="0"/>
              <a:ea typeface="+mn-ea"/>
              <a:cs typeface="+mn-cs"/>
            </a:endParaRPr>
          </a:p>
          <a:p>
            <a:endParaRPr lang="nb-NO" dirty="0"/>
          </a:p>
        </p:txBody>
      </p:sp>
      <p:sp>
        <p:nvSpPr>
          <p:cNvPr id="4" name="Plassholder for dato 3"/>
          <p:cNvSpPr>
            <a:spLocks noGrp="1"/>
          </p:cNvSpPr>
          <p:nvPr>
            <p:ph type="dt" sz="quarter" idx="1"/>
          </p:nvPr>
        </p:nvSpPr>
        <p:spPr/>
        <p:txBody>
          <a:bodyPr/>
          <a:lstStyle/>
          <a:p>
            <a:pPr marL="0" marR="0" lvl="0" indent="0" algn="r" defTabSz="9144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Plassholder for bunntekst 4"/>
          <p:cNvSpPr>
            <a:spLocks noGrp="1"/>
          </p:cNvSpPr>
          <p:nvPr>
            <p:ph type="ftr" sz="quarter" idx="4"/>
          </p:nvPr>
        </p:nvSpPr>
        <p:spPr/>
        <p:txBody>
          <a:bodyPr/>
          <a:lstStyle/>
          <a:p>
            <a:pPr marL="0" marR="0" lvl="0" indent="0" algn="l" defTabSz="91440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Om du er i tvil. Du kommer alltid lengre med et smil.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lassholder for lysbildenummer 5"/>
          <p:cNvSpPr>
            <a:spLocks noGrp="1"/>
          </p:cNvSpPr>
          <p:nvPr>
            <p:ph type="sldNum" sz="quarter" idx="5"/>
          </p:nvPr>
        </p:nvSpPr>
        <p:spPr/>
        <p:txBody>
          <a:bodyPr/>
          <a:lstStyle/>
          <a:p>
            <a:pPr marL="0" marR="0" lvl="0" indent="0" algn="r" defTabSz="914403" rtl="0" eaLnBrk="1" fontAlgn="auto" latinLnBrk="0" hangingPunct="1">
              <a:lnSpc>
                <a:spcPct val="100000"/>
              </a:lnSpc>
              <a:spcBef>
                <a:spcPts val="0"/>
              </a:spcBef>
              <a:spcAft>
                <a:spcPts val="0"/>
              </a:spcAft>
              <a:buClrTx/>
              <a:buSzTx/>
              <a:buFontTx/>
              <a:buNone/>
              <a:tabLst/>
              <a:defRPr/>
            </a:pPr>
            <a:fld id="{6B55AB9F-CA7B-45D6-AF4B-902DDE83D91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33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ea typeface="Calibri"/>
                <a:cs typeface="Calibri"/>
              </a:rPr>
              <a:t>Hvilket</a:t>
            </a:r>
            <a:r>
              <a:rPr lang="en-US" dirty="0">
                <a:ea typeface="Calibri"/>
                <a:cs typeface="Calibri"/>
              </a:rPr>
              <a:t> forhold </a:t>
            </a:r>
            <a:r>
              <a:rPr lang="en-US" dirty="0" err="1">
                <a:ea typeface="Calibri"/>
                <a:cs typeface="Calibri"/>
              </a:rPr>
              <a:t>har</a:t>
            </a:r>
            <a:r>
              <a:rPr lang="en-US" dirty="0">
                <a:ea typeface="Calibri"/>
                <a:cs typeface="Calibri"/>
              </a:rPr>
              <a:t> du </a:t>
            </a:r>
            <a:r>
              <a:rPr lang="en-US" dirty="0" err="1">
                <a:ea typeface="Calibri"/>
                <a:cs typeface="Calibri"/>
              </a:rPr>
              <a:t>til</a:t>
            </a:r>
            <a:r>
              <a:rPr lang="en-US" dirty="0">
                <a:ea typeface="Calibri"/>
                <a:cs typeface="Calibri"/>
              </a:rPr>
              <a:t> 10 km/ t?</a:t>
            </a:r>
          </a:p>
          <a:p>
            <a:r>
              <a:rPr lang="en-US" dirty="0" err="1">
                <a:ea typeface="Calibri"/>
                <a:cs typeface="Calibri"/>
              </a:rPr>
              <a:t>Hvor</a:t>
            </a:r>
            <a:r>
              <a:rPr lang="en-US" dirty="0">
                <a:ea typeface="Calibri"/>
                <a:cs typeface="Calibri"/>
              </a:rPr>
              <a:t> </a:t>
            </a:r>
            <a:r>
              <a:rPr lang="en-US" dirty="0" err="1">
                <a:ea typeface="Calibri"/>
                <a:cs typeface="Calibri"/>
              </a:rPr>
              <a:t>nøye</a:t>
            </a:r>
            <a:r>
              <a:rPr lang="en-US" dirty="0">
                <a:ea typeface="Calibri"/>
                <a:cs typeface="Calibri"/>
              </a:rPr>
              <a:t> er du med </a:t>
            </a:r>
            <a:r>
              <a:rPr lang="en-US" dirty="0" err="1">
                <a:ea typeface="Calibri"/>
                <a:cs typeface="Calibri"/>
              </a:rPr>
              <a:t>å</a:t>
            </a:r>
            <a:r>
              <a:rPr lang="en-US" dirty="0">
                <a:ea typeface="Calibri"/>
                <a:cs typeface="Calibri"/>
              </a:rPr>
              <a:t> </a:t>
            </a:r>
            <a:r>
              <a:rPr lang="en-US" dirty="0" err="1">
                <a:ea typeface="Calibri"/>
                <a:cs typeface="Calibri"/>
              </a:rPr>
              <a:t>ikke</a:t>
            </a:r>
            <a:r>
              <a:rPr lang="en-US" dirty="0">
                <a:ea typeface="Calibri"/>
                <a:cs typeface="Calibri"/>
              </a:rPr>
              <a:t> </a:t>
            </a:r>
            <a:r>
              <a:rPr lang="en-US" dirty="0" err="1">
                <a:ea typeface="Calibri"/>
                <a:cs typeface="Calibri"/>
              </a:rPr>
              <a:t>kjøre</a:t>
            </a:r>
            <a:r>
              <a:rPr lang="en-US" dirty="0">
                <a:ea typeface="Calibri"/>
                <a:cs typeface="Calibri"/>
              </a:rPr>
              <a:t> 10 km/ t for fort?</a:t>
            </a:r>
          </a:p>
          <a:p>
            <a:r>
              <a:rPr lang="en-US" dirty="0" err="1">
                <a:ea typeface="Calibri"/>
                <a:cs typeface="Calibri"/>
              </a:rPr>
              <a:t>Hvor</a:t>
            </a:r>
            <a:r>
              <a:rPr lang="en-US" dirty="0">
                <a:ea typeface="Calibri"/>
                <a:cs typeface="Calibri"/>
              </a:rPr>
              <a:t> </a:t>
            </a:r>
            <a:r>
              <a:rPr lang="en-US" dirty="0" err="1">
                <a:ea typeface="Calibri"/>
                <a:cs typeface="Calibri"/>
              </a:rPr>
              <a:t>bevisst</a:t>
            </a:r>
            <a:r>
              <a:rPr lang="en-US" dirty="0">
                <a:ea typeface="Calibri"/>
                <a:cs typeface="Calibri"/>
              </a:rPr>
              <a:t> er du med </a:t>
            </a:r>
            <a:r>
              <a:rPr lang="en-US" dirty="0" err="1">
                <a:ea typeface="Calibri"/>
                <a:cs typeface="Calibri"/>
              </a:rPr>
              <a:t>å</a:t>
            </a:r>
            <a:r>
              <a:rPr lang="en-US" dirty="0">
                <a:ea typeface="Calibri"/>
                <a:cs typeface="Calibri"/>
              </a:rPr>
              <a:t> </a:t>
            </a:r>
            <a:r>
              <a:rPr lang="en-US" dirty="0" err="1">
                <a:ea typeface="Calibri"/>
                <a:cs typeface="Calibri"/>
              </a:rPr>
              <a:t>kjøre</a:t>
            </a:r>
            <a:r>
              <a:rPr lang="en-US" dirty="0">
                <a:ea typeface="Calibri"/>
                <a:cs typeface="Calibri"/>
              </a:rPr>
              <a:t> 10 km/ t </a:t>
            </a:r>
            <a:r>
              <a:rPr lang="en-US" dirty="0" err="1">
                <a:ea typeface="Calibri"/>
                <a:cs typeface="Calibri"/>
              </a:rPr>
              <a:t>saktere</a:t>
            </a:r>
            <a:r>
              <a:rPr lang="en-US" dirty="0">
                <a:ea typeface="Calibri"/>
                <a:cs typeface="Calibri"/>
              </a:rPr>
              <a:t> </a:t>
            </a:r>
            <a:r>
              <a:rPr lang="en-US" dirty="0" err="1">
                <a:ea typeface="Calibri"/>
                <a:cs typeface="Calibri"/>
              </a:rPr>
              <a:t>fordi</a:t>
            </a:r>
            <a:r>
              <a:rPr lang="en-US" dirty="0">
                <a:ea typeface="Calibri"/>
                <a:cs typeface="Calibri"/>
              </a:rPr>
              <a:t> du </a:t>
            </a:r>
            <a:r>
              <a:rPr lang="en-US" dirty="0" err="1">
                <a:ea typeface="Calibri"/>
                <a:cs typeface="Calibri"/>
              </a:rPr>
              <a:t>kjenner</a:t>
            </a:r>
            <a:r>
              <a:rPr lang="en-US" dirty="0">
                <a:ea typeface="Calibri"/>
                <a:cs typeface="Calibri"/>
              </a:rPr>
              <a:t> </a:t>
            </a:r>
            <a:r>
              <a:rPr lang="en-US" dirty="0" err="1">
                <a:ea typeface="Calibri"/>
                <a:cs typeface="Calibri"/>
              </a:rPr>
              <a:t>til</a:t>
            </a:r>
            <a:r>
              <a:rPr lang="en-US" dirty="0">
                <a:ea typeface="Calibri"/>
                <a:cs typeface="Calibri"/>
              </a:rPr>
              <a:t> </a:t>
            </a:r>
            <a:r>
              <a:rPr lang="en-US" dirty="0" err="1">
                <a:ea typeface="Calibri"/>
                <a:cs typeface="Calibri"/>
              </a:rPr>
              <a:t>bakgrunnen</a:t>
            </a:r>
            <a:r>
              <a:rPr lang="en-US" dirty="0">
                <a:ea typeface="Calibri"/>
                <a:cs typeface="Calibri"/>
              </a:rPr>
              <a:t> for </a:t>
            </a:r>
            <a:r>
              <a:rPr lang="en-US" dirty="0" err="1">
                <a:ea typeface="Calibri"/>
                <a:cs typeface="Calibri"/>
              </a:rPr>
              <a:t>forskjellen</a:t>
            </a:r>
            <a:r>
              <a:rPr lang="en-US" dirty="0">
                <a:ea typeface="Calibri"/>
                <a:cs typeface="Calibri"/>
              </a:rPr>
              <a:t>?</a:t>
            </a:r>
          </a:p>
        </p:txBody>
      </p:sp>
      <p:sp>
        <p:nvSpPr>
          <p:cNvPr id="4" name="Plassholder for lysbildenummer 3"/>
          <p:cNvSpPr>
            <a:spLocks noGrp="1"/>
          </p:cNvSpPr>
          <p:nvPr>
            <p:ph type="sldNum" sz="quarter" idx="5"/>
          </p:nvPr>
        </p:nvSpPr>
        <p:spPr/>
        <p:txBody>
          <a:bodyPr/>
          <a:lstStyle/>
          <a:p>
            <a:fld id="{2CBD0DD3-2498-41C4-989E-13FDDDC4BC78}" type="slidenum">
              <a:rPr lang="no-NB" smtClean="0"/>
              <a:t>18</a:t>
            </a:fld>
            <a:endParaRPr lang="no-NB"/>
          </a:p>
        </p:txBody>
      </p:sp>
    </p:spTree>
    <p:extLst>
      <p:ext uri="{BB962C8B-B14F-4D97-AF65-F5344CB8AC3E}">
        <p14:creationId xmlns:p14="http://schemas.microsoft.com/office/powerpoint/2010/main" val="233897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Opplevelser </a:t>
            </a:r>
            <a:r>
              <a:rPr lang="nb-NO" dirty="0" err="1"/>
              <a:t>idag</a:t>
            </a:r>
            <a:endParaRPr lang="nb-NO" dirty="0"/>
          </a:p>
          <a:p>
            <a:endParaRPr lang="nb-NO" dirty="0"/>
          </a:p>
          <a:p>
            <a:r>
              <a:rPr lang="nb-NO" dirty="0"/>
              <a:t>Erfaringer </a:t>
            </a:r>
            <a:r>
              <a:rPr lang="nb-NO" dirty="0" err="1"/>
              <a:t>idag</a:t>
            </a:r>
            <a:r>
              <a:rPr lang="nb-NO" dirty="0"/>
              <a:t>?</a:t>
            </a:r>
          </a:p>
          <a:p>
            <a:endParaRPr lang="nb-NO" dirty="0"/>
          </a:p>
          <a:p>
            <a:r>
              <a:rPr lang="nb-NO" dirty="0"/>
              <a:t>Hvordan kan disse opplevelsene og erfaringene bidra til at ulykker unngås?</a:t>
            </a:r>
          </a:p>
          <a:p>
            <a:endParaRPr lang="nb-NO" dirty="0"/>
          </a:p>
          <a:p>
            <a:r>
              <a:rPr lang="nb-NO" dirty="0"/>
              <a:t>Avgjørende at deltagerne omfavner opplevelsene og kunnskapen i disse.</a:t>
            </a:r>
          </a:p>
        </p:txBody>
      </p:sp>
      <p:sp>
        <p:nvSpPr>
          <p:cNvPr id="4" name="Plassholder for lysbildenummer 3"/>
          <p:cNvSpPr>
            <a:spLocks noGrp="1"/>
          </p:cNvSpPr>
          <p:nvPr>
            <p:ph type="sldNum" sz="quarter" idx="5"/>
          </p:nvPr>
        </p:nvSpPr>
        <p:spPr/>
        <p:txBody>
          <a:bodyPr/>
          <a:lstStyle/>
          <a:p>
            <a:fld id="{1D7BB5F7-167D-4145-B76C-68358118F493}" type="slidenum">
              <a:rPr lang="nb-NO" smtClean="0"/>
              <a:t>19</a:t>
            </a:fld>
            <a:endParaRPr lang="nb-NO"/>
          </a:p>
        </p:txBody>
      </p:sp>
    </p:spTree>
    <p:extLst>
      <p:ext uri="{BB962C8B-B14F-4D97-AF65-F5344CB8AC3E}">
        <p14:creationId xmlns:p14="http://schemas.microsoft.com/office/powerpoint/2010/main" val="187601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D7BB5F7-167D-4145-B76C-68358118F493}" type="slidenum">
              <a:rPr lang="nb-NO" smtClean="0"/>
              <a:t>2</a:t>
            </a:fld>
            <a:endParaRPr lang="nb-NO"/>
          </a:p>
        </p:txBody>
      </p:sp>
    </p:spTree>
    <p:extLst>
      <p:ext uri="{BB962C8B-B14F-4D97-AF65-F5344CB8AC3E}">
        <p14:creationId xmlns:p14="http://schemas.microsoft.com/office/powerpoint/2010/main" val="267129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Velkommen og litt om meg og min/ din  bakgrunn.</a:t>
            </a:r>
          </a:p>
          <a:p>
            <a:endParaRPr lang="nb-NO" dirty="0"/>
          </a:p>
          <a:p>
            <a:r>
              <a:rPr lang="nb-NO" dirty="0"/>
              <a:t>Arbeidsform </a:t>
            </a:r>
            <a:r>
              <a:rPr lang="nb-NO" dirty="0" err="1"/>
              <a:t>idag</a:t>
            </a:r>
            <a:r>
              <a:rPr lang="nb-NO" dirty="0"/>
              <a:t> vil være I- D- P (Individuelt, delt og plenum)</a:t>
            </a:r>
          </a:p>
        </p:txBody>
      </p:sp>
      <p:sp>
        <p:nvSpPr>
          <p:cNvPr id="4" name="Plassholder for lysbildenummer 3"/>
          <p:cNvSpPr>
            <a:spLocks noGrp="1"/>
          </p:cNvSpPr>
          <p:nvPr>
            <p:ph type="sldNum" sz="quarter" idx="5"/>
          </p:nvPr>
        </p:nvSpPr>
        <p:spPr/>
        <p:txBody>
          <a:bodyPr/>
          <a:lstStyle/>
          <a:p>
            <a:fld id="{1D7BB5F7-167D-4145-B76C-68358118F493}" type="slidenum">
              <a:rPr lang="nb-NO" smtClean="0"/>
              <a:t>3</a:t>
            </a:fld>
            <a:endParaRPr lang="nb-NO"/>
          </a:p>
        </p:txBody>
      </p:sp>
    </p:spTree>
    <p:extLst>
      <p:ext uri="{BB962C8B-B14F-4D97-AF65-F5344CB8AC3E}">
        <p14:creationId xmlns:p14="http://schemas.microsoft.com/office/powerpoint/2010/main" val="297241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D7BB5F7-167D-4145-B76C-68358118F493}" type="slidenum">
              <a:rPr lang="nb-NO" smtClean="0"/>
              <a:t>4</a:t>
            </a:fld>
            <a:endParaRPr lang="nb-NO"/>
          </a:p>
        </p:txBody>
      </p:sp>
    </p:spTree>
    <p:extLst>
      <p:ext uri="{BB962C8B-B14F-4D97-AF65-F5344CB8AC3E}">
        <p14:creationId xmlns:p14="http://schemas.microsoft.com/office/powerpoint/2010/main" val="104932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400" b="0" i="0" kern="1200" dirty="0">
                <a:solidFill>
                  <a:schemeClr val="tx1"/>
                </a:solidFill>
                <a:effectLst/>
                <a:latin typeface="Calibri" panose="020F0502020204030204" pitchFamily="34" charset="0"/>
                <a:ea typeface="+mn-ea"/>
                <a:cs typeface="Calibri" panose="020F0502020204030204" pitchFamily="34" charset="0"/>
              </a:rPr>
              <a:t>Ved skade må ikke kjøretøy flyttes fra skadested før banemannskap har gitt klarsignal</a:t>
            </a:r>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Dette må presiseres tydelig. LES HØYT.</a:t>
            </a:r>
          </a:p>
          <a:p>
            <a:pPr rtl="0" fontAlgn="base"/>
            <a:endParaRPr lang="nb-NO" sz="1200" b="0" i="0" u="none" strike="noStrike" kern="1200" dirty="0">
              <a:solidFill>
                <a:schemeClr val="tx1"/>
              </a:solidFill>
              <a:effectLst/>
              <a:latin typeface="+mn-lt"/>
              <a:ea typeface="+mn-ea"/>
              <a:cs typeface="+mn-cs"/>
            </a:endParaRPr>
          </a:p>
          <a:p>
            <a:pPr rtl="0" fontAlgn="base"/>
            <a:r>
              <a:rPr lang="nb-NO" sz="1200" b="0" i="0" kern="1200" dirty="0">
                <a:solidFill>
                  <a:schemeClr val="tx1"/>
                </a:solidFill>
                <a:effectLst/>
                <a:latin typeface="+mn-lt"/>
                <a:ea typeface="+mn-ea"/>
                <a:cs typeface="+mn-cs"/>
              </a:rPr>
              <a:t>-Kjøring på banen skal ikke påbegynnes før banemannskap har klarert banen for bruk. Trafikklærer/kursleder skal gjøre seg kjent med gjeldende friksjonsforhold før kurs igangsettes gjennom samtale med banemannskap eller ved egen kontroll.</a:t>
            </a:r>
          </a:p>
          <a:p>
            <a:pPr rtl="0" fontAlgn="base"/>
            <a:endParaRPr lang="nb-NO" sz="1200" b="0" i="0" u="none" strike="noStrike" kern="1200" dirty="0">
              <a:solidFill>
                <a:schemeClr val="tx1"/>
              </a:solidFill>
              <a:effectLst/>
              <a:latin typeface="+mn-lt"/>
              <a:ea typeface="+mn-ea"/>
              <a:cs typeface="+mn-cs"/>
            </a:endParaRPr>
          </a:p>
          <a:p>
            <a:pPr rtl="0" fontAlgn="base"/>
            <a:r>
              <a:rPr lang="nb-NO" sz="1200" b="0" i="0" kern="1200" dirty="0">
                <a:solidFill>
                  <a:schemeClr val="tx1"/>
                </a:solidFill>
                <a:effectLst/>
                <a:latin typeface="+mn-lt"/>
                <a:ea typeface="+mn-ea"/>
                <a:cs typeface="+mn-cs"/>
              </a:rPr>
              <a:t>-Det må tas særlig hensyn til at atferden på øvingsfeltene er svært uforutsigbar. Passering av annet kjøretøy på øvingsfeltene kan ikke skje uten konkret avtale mellom partene.</a:t>
            </a:r>
          </a:p>
          <a:p>
            <a:pPr rtl="0" fontAlgn="base"/>
            <a:endParaRPr lang="nb-NO" sz="1200" b="0" i="0" u="none" strike="noStrike" kern="1200" dirty="0">
              <a:solidFill>
                <a:schemeClr val="tx1"/>
              </a:solidFill>
              <a:effectLst/>
              <a:latin typeface="+mn-lt"/>
              <a:ea typeface="+mn-ea"/>
              <a:cs typeface="+mn-cs"/>
            </a:endParaRPr>
          </a:p>
          <a:p>
            <a:pPr rtl="0" fontAlgn="base"/>
            <a:r>
              <a:rPr lang="nb-NO" sz="1200" b="0" i="0" kern="1200" dirty="0">
                <a:solidFill>
                  <a:schemeClr val="tx1"/>
                </a:solidFill>
                <a:effectLst/>
                <a:latin typeface="+mn-lt"/>
                <a:ea typeface="+mn-ea"/>
                <a:cs typeface="+mn-cs"/>
              </a:rPr>
              <a:t>-Det er stans forbudt i alle øvingsfelt med tilhørende tilfartsveier og sikkerhetssoner. Dette gjelder ikke stans som er nødvendig for å utføre øvelser og oppgaver i henhold til kursets mål eller intensjon.</a:t>
            </a:r>
          </a:p>
          <a:p>
            <a:pPr rtl="0" fontAlgn="base"/>
            <a:endParaRPr lang="nb-NO" sz="1200" b="0" i="0" u="none" strike="noStrike" kern="1200" dirty="0">
              <a:solidFill>
                <a:schemeClr val="tx1"/>
              </a:solidFill>
              <a:effectLst/>
              <a:latin typeface="+mn-lt"/>
              <a:ea typeface="+mn-ea"/>
              <a:cs typeface="+mn-cs"/>
            </a:endParaRPr>
          </a:p>
          <a:p>
            <a:pPr rtl="0" fontAlgn="base"/>
            <a:r>
              <a:rPr lang="nb-NO" sz="1200" b="0" i="0" u="none" strike="noStrike" kern="1200">
                <a:solidFill>
                  <a:schemeClr val="tx1"/>
                </a:solidFill>
                <a:effectLst/>
                <a:latin typeface="+mn-lt"/>
                <a:ea typeface="+mn-ea"/>
                <a:cs typeface="+mn-cs"/>
              </a:rPr>
              <a:t>Hva forteller egentlig </a:t>
            </a:r>
            <a:r>
              <a:rPr lang="nb-NO" sz="1200" b="0" i="0" u="none" strike="noStrike" kern="1200" dirty="0">
                <a:solidFill>
                  <a:schemeClr val="tx1"/>
                </a:solidFill>
                <a:effectLst/>
                <a:latin typeface="+mn-lt"/>
                <a:ea typeface="+mn-ea"/>
                <a:cs typeface="+mn-cs"/>
              </a:rPr>
              <a:t>60 skiltet? La deltagerne diskutere med sidepersonen i 1 minutt deretter dele i plenum.</a:t>
            </a:r>
            <a:endParaRPr lang="nb-NO" sz="1200" b="1" i="0" u="none" strike="noStrike" kern="1200" dirty="0">
              <a:solidFill>
                <a:schemeClr val="tx1"/>
              </a:solidFill>
              <a:effectLst/>
              <a:latin typeface="+mn-lt"/>
              <a:ea typeface="+mn-ea"/>
              <a:cs typeface="+mn-cs"/>
            </a:endParaRPr>
          </a:p>
          <a:p>
            <a:pPr rtl="0" fontAlgn="base"/>
            <a:endParaRPr lang="nb-NO" sz="1200" b="1" i="0" u="none" strike="noStrike"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1D7BB5F7-167D-4145-B76C-68358118F493}" type="slidenum">
              <a:rPr lang="nb-NO" smtClean="0"/>
              <a:t>5</a:t>
            </a:fld>
            <a:endParaRPr lang="nb-NO"/>
          </a:p>
        </p:txBody>
      </p:sp>
    </p:spTree>
    <p:extLst>
      <p:ext uri="{BB962C8B-B14F-4D97-AF65-F5344CB8AC3E}">
        <p14:creationId xmlns:p14="http://schemas.microsoft.com/office/powerpoint/2010/main" val="33678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2 minutter og noter ned egne forventninger.</a:t>
            </a:r>
          </a:p>
          <a:p>
            <a:r>
              <a:rPr lang="nb-NO" dirty="0"/>
              <a:t>Bruk så 2 minutter med sidemann for å sammenligne.</a:t>
            </a:r>
          </a:p>
          <a:p>
            <a:r>
              <a:rPr lang="nb-NO" dirty="0"/>
              <a:t>Bruk 2 minutter på å dele i plenum hvis ønskelig.</a:t>
            </a:r>
          </a:p>
          <a:p>
            <a:endParaRPr lang="nb-NO" dirty="0"/>
          </a:p>
          <a:p>
            <a:r>
              <a:rPr lang="nb-NO" dirty="0"/>
              <a:t>Forklar kursholderne forskjellen på -Forventninger og –Ønsker. </a:t>
            </a:r>
          </a:p>
          <a:p>
            <a:endParaRPr lang="nb-NO" dirty="0"/>
          </a:p>
          <a:p>
            <a:r>
              <a:rPr lang="nb-NO" dirty="0"/>
              <a:t>Forventninger er starten på dagen/ kurset, ønsker er der du vil være når kurset er ferdig. Altså målet</a:t>
            </a:r>
          </a:p>
        </p:txBody>
      </p:sp>
      <p:sp>
        <p:nvSpPr>
          <p:cNvPr id="4" name="Plassholder for lysbildenummer 3"/>
          <p:cNvSpPr>
            <a:spLocks noGrp="1"/>
          </p:cNvSpPr>
          <p:nvPr>
            <p:ph type="sldNum" sz="quarter" idx="5"/>
          </p:nvPr>
        </p:nvSpPr>
        <p:spPr/>
        <p:txBody>
          <a:bodyPr/>
          <a:lstStyle/>
          <a:p>
            <a:fld id="{1D7BB5F7-167D-4145-B76C-68358118F493}" type="slidenum">
              <a:rPr lang="nb-NO" smtClean="0"/>
              <a:t>6</a:t>
            </a:fld>
            <a:endParaRPr lang="nb-NO"/>
          </a:p>
        </p:txBody>
      </p:sp>
    </p:spTree>
    <p:extLst>
      <p:ext uri="{BB962C8B-B14F-4D97-AF65-F5344CB8AC3E}">
        <p14:creationId xmlns:p14="http://schemas.microsoft.com/office/powerpoint/2010/main" val="27777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Hvilken kompetanse skal videreutvikles? Viktig å påpeke at det er eksisterende kompetanse per </a:t>
            </a:r>
            <a:r>
              <a:rPr lang="nb-NO" dirty="0" err="1"/>
              <a:t>idag</a:t>
            </a:r>
            <a:r>
              <a:rPr lang="nb-NO" dirty="0"/>
              <a:t>..</a:t>
            </a:r>
          </a:p>
        </p:txBody>
      </p:sp>
      <p:sp>
        <p:nvSpPr>
          <p:cNvPr id="4" name="Plassholder for lysbildenummer 3"/>
          <p:cNvSpPr>
            <a:spLocks noGrp="1"/>
          </p:cNvSpPr>
          <p:nvPr>
            <p:ph type="sldNum" sz="quarter" idx="5"/>
          </p:nvPr>
        </p:nvSpPr>
        <p:spPr/>
        <p:txBody>
          <a:bodyPr/>
          <a:lstStyle/>
          <a:p>
            <a:fld id="{1D7BB5F7-167D-4145-B76C-68358118F493}" type="slidenum">
              <a:rPr lang="nb-NO" smtClean="0"/>
              <a:t>7</a:t>
            </a:fld>
            <a:endParaRPr lang="nb-NO"/>
          </a:p>
        </p:txBody>
      </p:sp>
    </p:spTree>
    <p:extLst>
      <p:ext uri="{BB962C8B-B14F-4D97-AF65-F5344CB8AC3E}">
        <p14:creationId xmlns:p14="http://schemas.microsoft.com/office/powerpoint/2010/main" val="425199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Kort om din NAF historie og NAF sitt samfunnsoppdrag. Inn mot neste lysark som omhandler ulykkesbildet per </a:t>
            </a:r>
            <a:r>
              <a:rPr lang="nb-NO" dirty="0" err="1"/>
              <a:t>idag</a:t>
            </a:r>
            <a:r>
              <a:rPr lang="nb-NO" dirty="0"/>
              <a:t>.</a:t>
            </a:r>
          </a:p>
        </p:txBody>
      </p:sp>
      <p:sp>
        <p:nvSpPr>
          <p:cNvPr id="4" name="Plassholder for lysbildenummer 3"/>
          <p:cNvSpPr>
            <a:spLocks noGrp="1"/>
          </p:cNvSpPr>
          <p:nvPr>
            <p:ph type="sldNum" sz="quarter" idx="5"/>
          </p:nvPr>
        </p:nvSpPr>
        <p:spPr/>
        <p:txBody>
          <a:bodyPr/>
          <a:lstStyle/>
          <a:p>
            <a:fld id="{1D7BB5F7-167D-4145-B76C-68358118F493}" type="slidenum">
              <a:rPr lang="nb-NO" smtClean="0"/>
              <a:t>8</a:t>
            </a:fld>
            <a:endParaRPr lang="nb-NO"/>
          </a:p>
        </p:txBody>
      </p:sp>
    </p:spTree>
    <p:extLst>
      <p:ext uri="{BB962C8B-B14F-4D97-AF65-F5344CB8AC3E}">
        <p14:creationId xmlns:p14="http://schemas.microsoft.com/office/powerpoint/2010/main" val="223910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er de viktigste årsakene til ulykker? Deltagerne får 1 minutt med sidepersonen, deretter dele i plenum.</a:t>
            </a:r>
          </a:p>
          <a:p>
            <a:endParaRPr lang="nb-NO" dirty="0"/>
          </a:p>
          <a:p>
            <a:r>
              <a:rPr lang="nb-NO" dirty="0"/>
              <a:t>FART- 62 prosent holder fartsgrensen- hvorfor ikke flere? Målet var 72 % innen 2026, dette ble flytt til 2030.</a:t>
            </a:r>
          </a:p>
          <a:p>
            <a:endParaRPr lang="nb-NO" dirty="0"/>
          </a:p>
          <a:p>
            <a:r>
              <a:rPr lang="nb-NO" dirty="0"/>
              <a:t>UOPPMERKSOMHET- 1/3 av ulykkene skyldes uoppmerksomhet. Hva er det vi i tillegg bruker oppmerksomheten på og hvor lang tid tar dette? Skifte sang på Spotify eller på radioen, 10- 15 sekunder.</a:t>
            </a:r>
          </a:p>
          <a:p>
            <a:endParaRPr lang="nb-NO" dirty="0"/>
          </a:p>
          <a:p>
            <a:r>
              <a:rPr lang="nb-NO" dirty="0"/>
              <a:t>RUS- ikke bare alkohol, men også narkotika og medisiner</a:t>
            </a:r>
          </a:p>
          <a:p>
            <a:endParaRPr lang="nb-NO" dirty="0"/>
          </a:p>
          <a:p>
            <a:r>
              <a:rPr lang="nb-NO" dirty="0"/>
              <a:t>BILBELTEBRUK- </a:t>
            </a:r>
            <a:r>
              <a:rPr lang="nb-NO" sz="1200" kern="1200" dirty="0">
                <a:solidFill>
                  <a:schemeClr val="tx1"/>
                </a:solidFill>
                <a:effectLst/>
                <a:latin typeface="+mn-lt"/>
                <a:ea typeface="+mn-ea"/>
                <a:cs typeface="+mn-cs"/>
              </a:rPr>
              <a:t>Rundt to tredjedeler av de omkomne uten bilbelte, eller omtrent 11 personer per år, hadde hatt en sjanse til å overleve med bilbelte.</a:t>
            </a:r>
          </a:p>
          <a:p>
            <a:r>
              <a:rPr lang="nb-NO" sz="1200" kern="1200" dirty="0">
                <a:solidFill>
                  <a:schemeClr val="tx1"/>
                </a:solidFill>
                <a:effectLst/>
                <a:latin typeface="+mn-lt"/>
                <a:ea typeface="+mn-ea"/>
                <a:cs typeface="+mn-cs"/>
              </a:rPr>
              <a:t>Det er flest uten bilbelte blant unge og menn, mens det er flest med feil bilbeltebruk blant eldre og blant kvinner.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Overgang til neste bildet- hva kan du gjøre med dette? SAMFUNNSOPPDRAGET vi alle har.</a:t>
            </a:r>
          </a:p>
          <a:p>
            <a:endParaRPr lang="nb-NO" dirty="0"/>
          </a:p>
        </p:txBody>
      </p:sp>
      <p:sp>
        <p:nvSpPr>
          <p:cNvPr id="4" name="Plassholder for lysbildenummer 3"/>
          <p:cNvSpPr>
            <a:spLocks noGrp="1"/>
          </p:cNvSpPr>
          <p:nvPr>
            <p:ph type="sldNum" sz="quarter" idx="5"/>
          </p:nvPr>
        </p:nvSpPr>
        <p:spPr/>
        <p:txBody>
          <a:bodyPr/>
          <a:lstStyle/>
          <a:p>
            <a:fld id="{1D7BB5F7-167D-4145-B76C-68358118F493}" type="slidenum">
              <a:rPr lang="nb-NO" smtClean="0"/>
              <a:t>9</a:t>
            </a:fld>
            <a:endParaRPr lang="nb-NO"/>
          </a:p>
        </p:txBody>
      </p:sp>
    </p:spTree>
    <p:extLst>
      <p:ext uri="{BB962C8B-B14F-4D97-AF65-F5344CB8AC3E}">
        <p14:creationId xmlns:p14="http://schemas.microsoft.com/office/powerpoint/2010/main" val="182808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271AA4-7EA0-4A36-AEDD-44BE0936A7D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B71B57F-87C3-415D-A057-03E49902A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B33721F-738A-4BB1-B52C-3D021D0F7651}"/>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5" name="Plassholder for bunntekst 4">
            <a:extLst>
              <a:ext uri="{FF2B5EF4-FFF2-40B4-BE49-F238E27FC236}">
                <a16:creationId xmlns:a16="http://schemas.microsoft.com/office/drawing/2014/main" id="{F49B2E8F-FEC2-4330-808A-60B117D28AF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0A1312-37AD-42BD-86C1-46707B702F18}"/>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65145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5E865B-33E2-49E9-A6EA-2D548C586CE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397240E-8A93-4181-909C-1DF81A42D73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90B1833-9BC6-47AA-B7E2-4BBC248F9BC7}"/>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5" name="Plassholder for bunntekst 4">
            <a:extLst>
              <a:ext uri="{FF2B5EF4-FFF2-40B4-BE49-F238E27FC236}">
                <a16:creationId xmlns:a16="http://schemas.microsoft.com/office/drawing/2014/main" id="{71476BC9-A191-47FE-9F8E-ED18F2194E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169EFDD-81FD-4CEF-BA36-45F97CDD4C62}"/>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256362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D562C3D-BE6F-48B0-A326-F4FB73BE632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CB5BDAE-B463-4EDF-B08E-1B1755036E2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FD15E3E-B53A-4DAF-B001-1C36E0C0004B}"/>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5" name="Plassholder for bunntekst 4">
            <a:extLst>
              <a:ext uri="{FF2B5EF4-FFF2-40B4-BE49-F238E27FC236}">
                <a16:creationId xmlns:a16="http://schemas.microsoft.com/office/drawing/2014/main" id="{37B06861-FD97-4233-A439-298FB55736F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331258E-6354-424E-8830-5542412EF6AA}"/>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168700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 tekst og bil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38201" y="1822029"/>
            <a:ext cx="721657" cy="9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tel 1"/>
          <p:cNvSpPr>
            <a:spLocks noGrp="1"/>
          </p:cNvSpPr>
          <p:nvPr>
            <p:ph type="title"/>
          </p:nvPr>
        </p:nvSpPr>
        <p:spPr>
          <a:xfrm>
            <a:off x="6641534" y="1275577"/>
            <a:ext cx="4940653" cy="346159"/>
          </a:xfrm>
        </p:spPr>
        <p:txBody>
          <a:bodyPr/>
          <a:lstStyle>
            <a:lvl1pPr>
              <a:defRPr/>
            </a:lvl1pPr>
          </a:lstStyle>
          <a:p>
            <a:r>
              <a:rPr lang="nb-NO"/>
              <a:t>Klikk for å redigere tittelstil</a:t>
            </a:r>
            <a:endParaRPr lang="nb-NO" dirty="0"/>
          </a:p>
        </p:txBody>
      </p:sp>
      <p:sp>
        <p:nvSpPr>
          <p:cNvPr id="18" name="Plassholder for innhold 2"/>
          <p:cNvSpPr>
            <a:spLocks noGrp="1"/>
          </p:cNvSpPr>
          <p:nvPr>
            <p:ph idx="10"/>
          </p:nvPr>
        </p:nvSpPr>
        <p:spPr>
          <a:xfrm>
            <a:off x="6641534" y="2173731"/>
            <a:ext cx="4427688" cy="3394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9" name="Plassholder for bilde 3"/>
          <p:cNvSpPr>
            <a:spLocks noGrp="1"/>
          </p:cNvSpPr>
          <p:nvPr>
            <p:ph type="pic" sz="quarter" idx="11"/>
          </p:nvPr>
        </p:nvSpPr>
        <p:spPr>
          <a:xfrm>
            <a:off x="998929" y="929419"/>
            <a:ext cx="4643674" cy="4638578"/>
          </a:xfrm>
          <a:prstGeom prst="rect">
            <a:avLst/>
          </a:prstGeom>
        </p:spPr>
        <p:txBody>
          <a:bodyPr rtlCol="0">
            <a:normAutofit/>
          </a:bodyPr>
          <a:lstStyle/>
          <a:p>
            <a:pPr lvl="0"/>
            <a:r>
              <a:rPr lang="nb-NO" noProof="0"/>
              <a:t>Klikk ikonet for å legge til et bilde</a:t>
            </a:r>
          </a:p>
        </p:txBody>
      </p:sp>
    </p:spTree>
    <p:extLst>
      <p:ext uri="{BB962C8B-B14F-4D97-AF65-F5344CB8AC3E}">
        <p14:creationId xmlns:p14="http://schemas.microsoft.com/office/powerpoint/2010/main" val="227829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2/18/2026</a:t>
            </a:fld>
            <a:endParaRPr lang="en-US"/>
          </a:p>
        </p:txBody>
      </p:sp>
      <p:sp>
        <p:nvSpPr>
          <p:cNvPr id="4" name="Holder 4"/>
          <p:cNvSpPr>
            <a:spLocks noGrp="1"/>
          </p:cNvSpPr>
          <p:nvPr>
            <p:ph type="sldNum" sz="quarter" idx="7"/>
          </p:nvPr>
        </p:nvSpPr>
        <p:spPr/>
        <p:txBody>
          <a:bodyPr lIns="0" tIns="0" rIns="0" bIns="0"/>
          <a:lstStyle>
            <a:lvl1pPr>
              <a:defRPr sz="600" b="1" i="0">
                <a:solidFill>
                  <a:srgbClr val="020203"/>
                </a:solidFill>
                <a:latin typeface="Arial"/>
                <a:cs typeface="Arial"/>
              </a:defRPr>
            </a:lvl1pPr>
          </a:lstStyle>
          <a:p>
            <a:pPr marL="29051">
              <a:spcBef>
                <a:spcPts val="60"/>
              </a:spcBef>
            </a:pPr>
            <a:fld id="{81D60167-4931-47E6-BA6A-407CBD079E47}" type="slidenum">
              <a:rPr lang="nb-NO" spc="-11" smtClean="0"/>
              <a:pPr marL="29051">
                <a:spcBef>
                  <a:spcPts val="60"/>
                </a:spcBef>
              </a:pPr>
              <a:t>‹#›</a:t>
            </a:fld>
            <a:endParaRPr lang="nb-NO" spc="-11"/>
          </a:p>
        </p:txBody>
      </p:sp>
    </p:spTree>
    <p:extLst>
      <p:ext uri="{BB962C8B-B14F-4D97-AF65-F5344CB8AC3E}">
        <p14:creationId xmlns:p14="http://schemas.microsoft.com/office/powerpoint/2010/main" val="354990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86BCB7-B26B-4F4A-A728-3E16DE3C4FB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B7CF513-A29F-47F8-AC3C-90E7C2F9B05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70C00D8-05FD-4767-97E8-0C047CD56DE0}"/>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5" name="Plassholder for bunntekst 4">
            <a:extLst>
              <a:ext uri="{FF2B5EF4-FFF2-40B4-BE49-F238E27FC236}">
                <a16:creationId xmlns:a16="http://schemas.microsoft.com/office/drawing/2014/main" id="{1BB3EBD2-FD06-45C2-9112-4C26BFF1E2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4C7EA5-8E37-4876-AAF7-3BD8959ABAC8}"/>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269491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5D2FB8-F087-46B4-A9E7-3F7733414D4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96ABC89-B7C1-45A1-9A1E-5F99655A1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3138EDA-4256-4115-85B3-24A54DC866AF}"/>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5" name="Plassholder for bunntekst 4">
            <a:extLst>
              <a:ext uri="{FF2B5EF4-FFF2-40B4-BE49-F238E27FC236}">
                <a16:creationId xmlns:a16="http://schemas.microsoft.com/office/drawing/2014/main" id="{77A4EC84-32B7-4A3B-A888-DFA15AB15F0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21C9E3-0D49-49C9-AB15-194DBAF33F07}"/>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85449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A01071-2ACB-41BF-B682-B84720449C4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88CC18D-7D78-4497-B5DC-2660717FA69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D1B4518-55EC-415E-9365-648BA234315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76CA64B-A168-4856-9E5A-BAEEAD1CB4A8}"/>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6" name="Plassholder for bunntekst 5">
            <a:extLst>
              <a:ext uri="{FF2B5EF4-FFF2-40B4-BE49-F238E27FC236}">
                <a16:creationId xmlns:a16="http://schemas.microsoft.com/office/drawing/2014/main" id="{0F99780A-CD02-494E-94C9-AF404B40F54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F3B42C9-4575-4603-8775-A1A5731DA87E}"/>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339519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6F5498-6F04-446D-A08F-3CAD74D4A80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2D5D222-AAF2-4A7F-ABDA-3B1404CF8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EC7305B-8982-44F2-B747-B2343A463B8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F6D025A-5816-4681-BFC1-892DC2FDA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0DED615-A29D-4A3A-8855-77B785A663DA}"/>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22B504D-9C72-44B7-ACA5-69B771F10580}"/>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8" name="Plassholder for bunntekst 7">
            <a:extLst>
              <a:ext uri="{FF2B5EF4-FFF2-40B4-BE49-F238E27FC236}">
                <a16:creationId xmlns:a16="http://schemas.microsoft.com/office/drawing/2014/main" id="{54A077B6-8056-4346-926B-B2FA40E3471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FB11C91-081F-4511-AE4C-9A3D76148778}"/>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40843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1B840E-C1F8-4AA6-B414-F38D573E5BB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0A54659-8771-407C-B88F-C6A211E8863D}"/>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4" name="Plassholder for bunntekst 3">
            <a:extLst>
              <a:ext uri="{FF2B5EF4-FFF2-40B4-BE49-F238E27FC236}">
                <a16:creationId xmlns:a16="http://schemas.microsoft.com/office/drawing/2014/main" id="{FF750CA6-C67D-4D02-BBF8-34C2BCE8699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212946D-B326-4B13-B618-2E24354E1342}"/>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358594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F15325E-99F4-4FA0-A68D-A474C00D1D2E}"/>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3" name="Plassholder for bunntekst 2">
            <a:extLst>
              <a:ext uri="{FF2B5EF4-FFF2-40B4-BE49-F238E27FC236}">
                <a16:creationId xmlns:a16="http://schemas.microsoft.com/office/drawing/2014/main" id="{635A6B46-5C83-4955-9752-DC53DA1A42F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F38D139-6AF5-4233-A6CA-E86744CE052A}"/>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232974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AC4C33-2E22-4635-BA29-0FF63E41029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92841A5-89C3-4AAE-BB18-15D4B55D0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3540E27-7DCC-48A2-984A-58AB61501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1F1687B-F951-4720-9B19-0463C2BC0C0D}"/>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6" name="Plassholder for bunntekst 5">
            <a:extLst>
              <a:ext uri="{FF2B5EF4-FFF2-40B4-BE49-F238E27FC236}">
                <a16:creationId xmlns:a16="http://schemas.microsoft.com/office/drawing/2014/main" id="{EC7A0801-CDD1-4179-9B1C-DEBEC494E3C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56FB55D-377D-4EDF-99DD-693923EB044D}"/>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374277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469B5-5C07-4F8B-AF9E-64C303C2839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786F1F2-4491-4FEE-B2CE-BC2885E02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59C616CC-8222-4C40-86AE-E79A7B7A0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5382EA9-35B8-45CA-89DE-FDBFC2587FDA}"/>
              </a:ext>
            </a:extLst>
          </p:cNvPr>
          <p:cNvSpPr>
            <a:spLocks noGrp="1"/>
          </p:cNvSpPr>
          <p:nvPr>
            <p:ph type="dt" sz="half" idx="10"/>
          </p:nvPr>
        </p:nvSpPr>
        <p:spPr/>
        <p:txBody>
          <a:bodyPr/>
          <a:lstStyle/>
          <a:p>
            <a:fld id="{B81DAFED-5055-4CA8-8F33-48E29DE05947}" type="datetimeFigureOut">
              <a:rPr lang="nb-NO" smtClean="0"/>
              <a:t>18.02.2026</a:t>
            </a:fld>
            <a:endParaRPr lang="nb-NO"/>
          </a:p>
        </p:txBody>
      </p:sp>
      <p:sp>
        <p:nvSpPr>
          <p:cNvPr id="6" name="Plassholder for bunntekst 5">
            <a:extLst>
              <a:ext uri="{FF2B5EF4-FFF2-40B4-BE49-F238E27FC236}">
                <a16:creationId xmlns:a16="http://schemas.microsoft.com/office/drawing/2014/main" id="{4736DEF1-84F5-4600-A494-2731E726C5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38CDD2B-BF05-429A-A82B-BC5627AB2CE0}"/>
              </a:ext>
            </a:extLst>
          </p:cNvPr>
          <p:cNvSpPr>
            <a:spLocks noGrp="1"/>
          </p:cNvSpPr>
          <p:nvPr>
            <p:ph type="sldNum" sz="quarter" idx="12"/>
          </p:nvPr>
        </p:nvSpPr>
        <p:spPr/>
        <p:txBody>
          <a:bodyPr/>
          <a:lstStyle/>
          <a:p>
            <a:fld id="{2857338A-8FCB-497F-86A1-A2B7E4DCB5AE}" type="slidenum">
              <a:rPr lang="nb-NO" smtClean="0"/>
              <a:t>‹#›</a:t>
            </a:fld>
            <a:endParaRPr lang="nb-NO"/>
          </a:p>
        </p:txBody>
      </p:sp>
    </p:spTree>
    <p:extLst>
      <p:ext uri="{BB962C8B-B14F-4D97-AF65-F5344CB8AC3E}">
        <p14:creationId xmlns:p14="http://schemas.microsoft.com/office/powerpoint/2010/main" val="215582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C1586C5-7728-494E-8EAC-15355F95E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50104B6-232A-42A8-B2EB-A71F29FD15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31C040-8BD3-407D-BE25-31204E7FF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AFED-5055-4CA8-8F33-48E29DE05947}" type="datetimeFigureOut">
              <a:rPr lang="nb-NO" smtClean="0"/>
              <a:t>18.02.2026</a:t>
            </a:fld>
            <a:endParaRPr lang="nb-NO"/>
          </a:p>
        </p:txBody>
      </p:sp>
      <p:sp>
        <p:nvSpPr>
          <p:cNvPr id="5" name="Plassholder for bunntekst 4">
            <a:extLst>
              <a:ext uri="{FF2B5EF4-FFF2-40B4-BE49-F238E27FC236}">
                <a16:creationId xmlns:a16="http://schemas.microsoft.com/office/drawing/2014/main" id="{C0E37AEC-6A3C-48D2-BDD0-F46D6D459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EEBAB70-5941-47CF-8340-A836920C0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7338A-8FCB-497F-86A1-A2B7E4DCB5AE}" type="slidenum">
              <a:rPr lang="nb-NO" smtClean="0"/>
              <a:t>‹#›</a:t>
            </a:fld>
            <a:endParaRPr lang="nb-NO"/>
          </a:p>
        </p:txBody>
      </p:sp>
    </p:spTree>
    <p:extLst>
      <p:ext uri="{BB962C8B-B14F-4D97-AF65-F5344CB8AC3E}">
        <p14:creationId xmlns:p14="http://schemas.microsoft.com/office/powerpoint/2010/main" val="39062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s3KXZQu4niA" TargetMode="External"/><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youtube.com/watch?v=QMFVmVn76RU"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7.jpeg"/><Relationship Id="rId5" Type="http://schemas.openxmlformats.org/officeDocument/2006/relationships/image" Target="../media/image15.png"/><Relationship Id="rId10" Type="http://schemas.openxmlformats.org/officeDocument/2006/relationships/hyperlink" Target="Filmer/Barn%20ut%20bak%20buss%202017.%20Herad%20rett%20s&#248;r%20for%20Gol..mp4" TargetMode="External"/><Relationship Id="rId4" Type="http://schemas.microsoft.com/office/2007/relationships/hdphoto" Target="../media/hdphoto1.wdp"/><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ideo" Target="https://www.youtube.com/embed/AwgAV9CzKkM?feature=oembed"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2654F-0EFB-E176-97A6-4281FAD93971}"/>
            </a:ext>
          </a:extLst>
        </p:cNvPr>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E284FCA7-6653-3567-A951-53B616185084}"/>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9B1FBC4B-3B63-B32A-C747-5AA1ADA75C03}"/>
              </a:ext>
            </a:extLst>
          </p:cNvPr>
          <p:cNvSpPr>
            <a:spLocks noGrp="1"/>
          </p:cNvSpPr>
          <p:nvPr>
            <p:ph type="title"/>
          </p:nvPr>
        </p:nvSpPr>
        <p:spPr/>
        <p:txBody>
          <a:bodyPr>
            <a:normAutofit/>
          </a:bodyPr>
          <a:lstStyle/>
          <a:p>
            <a:r>
              <a:rPr lang="nb-NO" sz="3600" dirty="0">
                <a:latin typeface="Calibri" panose="020F0502020204030204" pitchFamily="34" charset="0"/>
                <a:cs typeface="Calibri" panose="020F0502020204030204" pitchFamily="34" charset="0"/>
              </a:rPr>
              <a:t>Din rolle som tilrettelegger</a:t>
            </a:r>
          </a:p>
        </p:txBody>
      </p:sp>
      <p:sp>
        <p:nvSpPr>
          <p:cNvPr id="3" name="Plassholder for innhold 2">
            <a:extLst>
              <a:ext uri="{FF2B5EF4-FFF2-40B4-BE49-F238E27FC236}">
                <a16:creationId xmlns:a16="http://schemas.microsoft.com/office/drawing/2014/main" id="{E8DBFD3B-FA1D-CDCA-1769-AC9631000BDE}"/>
              </a:ext>
            </a:extLst>
          </p:cNvPr>
          <p:cNvSpPr>
            <a:spLocks noGrp="1"/>
          </p:cNvSpPr>
          <p:nvPr>
            <p:ph idx="1"/>
          </p:nvPr>
        </p:nvSpPr>
        <p:spPr/>
        <p:txBody>
          <a:bodyPr>
            <a:normAutofit fontScale="92500" lnSpcReduction="20000"/>
          </a:bodyPr>
          <a:lstStyle/>
          <a:p>
            <a:r>
              <a:rPr lang="nb-NO" dirty="0"/>
              <a:t>Som tilrettelegger for kurset -Trygg på «glatta», ønsker vi at du skal være trygg i din rolle og at kurset du leverer forhåpentligvis skal føre til progresjon for dine deltagere. Vi ønsker også en helhetlig kursleveranse over det ganske land.</a:t>
            </a:r>
          </a:p>
          <a:p>
            <a:r>
              <a:rPr lang="nb-NO" dirty="0"/>
              <a:t>På bakgrunn av dette inviteres du herved til kurs hos NAF hvor følgende tema vil bli problematisert:</a:t>
            </a:r>
          </a:p>
          <a:p>
            <a:endParaRPr lang="nb-NO" dirty="0"/>
          </a:p>
          <a:p>
            <a:r>
              <a:rPr lang="nb-NO" dirty="0"/>
              <a:t>Gjennomgang av kurset, -Trygg på glatta- ny utgave!</a:t>
            </a:r>
          </a:p>
          <a:p>
            <a:pPr marL="0" indent="0">
              <a:buNone/>
            </a:pPr>
            <a:r>
              <a:rPr lang="nb-NO" dirty="0"/>
              <a:t> </a:t>
            </a:r>
          </a:p>
          <a:p>
            <a:r>
              <a:rPr lang="nb-NO" dirty="0"/>
              <a:t>Væremåte- hvem er du som tilrettelegger?</a:t>
            </a:r>
          </a:p>
          <a:p>
            <a:r>
              <a:rPr lang="nb-NO" dirty="0"/>
              <a:t>Metodikk. Fortelle, spørre eller diskutere?</a:t>
            </a:r>
          </a:p>
          <a:p>
            <a:r>
              <a:rPr lang="nb-NO" dirty="0"/>
              <a:t>Spørsmålsformulering- hvilke spørsmål ønsker du å stille?</a:t>
            </a:r>
          </a:p>
          <a:p>
            <a:endParaRPr lang="nb-NO" dirty="0"/>
          </a:p>
        </p:txBody>
      </p:sp>
      <p:pic>
        <p:nvPicPr>
          <p:cNvPr id="5" name="Bilde 4">
            <a:extLst>
              <a:ext uri="{FF2B5EF4-FFF2-40B4-BE49-F238E27FC236}">
                <a16:creationId xmlns:a16="http://schemas.microsoft.com/office/drawing/2014/main" id="{1AFBA499-4CAF-F96B-A71C-3B9A07E58EB9}"/>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19718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lassholder for innhold 6" descr="Hushjørnet 6.jpg"/>
          <p:cNvPicPr>
            <a:picLocks noChangeAspect="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0" y="-29817"/>
            <a:ext cx="12192000" cy="6887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TekstSylinder 13"/>
          <p:cNvSpPr txBox="1">
            <a:spLocks noChangeArrowheads="1"/>
          </p:cNvSpPr>
          <p:nvPr/>
        </p:nvSpPr>
        <p:spPr bwMode="auto">
          <a:xfrm>
            <a:off x="1775032" y="1415723"/>
            <a:ext cx="8281658" cy="64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spAutoFit/>
          </a:bodyPr>
          <a:lstStyle>
            <a:lvl1pPr eaLnBrk="0" hangingPunct="0">
              <a:buFont typeface="Arial" charset="0"/>
              <a:buChar char="–"/>
              <a:defRPr sz="1700">
                <a:solidFill>
                  <a:srgbClr val="4B392C"/>
                </a:solidFill>
                <a:latin typeface="Arial" charset="0"/>
              </a:defRPr>
            </a:lvl1pPr>
            <a:lvl2pPr marL="742950" indent="-285750" eaLnBrk="0" hangingPunct="0">
              <a:buFont typeface="Arial" charset="0"/>
              <a:buChar char="•"/>
              <a:defRPr sz="1500">
                <a:solidFill>
                  <a:srgbClr val="4B392C"/>
                </a:solidFill>
                <a:latin typeface="Arial" charset="0"/>
              </a:defRPr>
            </a:lvl2pPr>
            <a:lvl3pPr marL="1143000" indent="-228600" eaLnBrk="0" hangingPunct="0">
              <a:buFont typeface="Arial" charset="0"/>
              <a:buChar char="•"/>
              <a:defRPr sz="1300">
                <a:solidFill>
                  <a:srgbClr val="4B392C"/>
                </a:solidFill>
                <a:latin typeface="Arial" charset="0"/>
              </a:defRPr>
            </a:lvl3pPr>
            <a:lvl4pPr marL="1600200" indent="-228600" eaLnBrk="0" hangingPunct="0">
              <a:buFont typeface="Arial" charset="0"/>
              <a:buChar char="–"/>
              <a:defRPr sz="1100">
                <a:solidFill>
                  <a:srgbClr val="4B392C"/>
                </a:solidFill>
                <a:latin typeface="Arial" charset="0"/>
              </a:defRPr>
            </a:lvl4pPr>
            <a:lvl5pPr marL="2057400" indent="-228600" eaLnBrk="0" hangingPunct="0">
              <a:buFont typeface="Arial" charset="0"/>
              <a:buChar char="»"/>
              <a:defRPr sz="1100">
                <a:solidFill>
                  <a:srgbClr val="4B392C"/>
                </a:solidFill>
                <a:latin typeface="Arial" charset="0"/>
              </a:defRPr>
            </a:lvl5pPr>
            <a:lvl6pPr marL="2514600" indent="-228600" eaLnBrk="0" fontAlgn="base" hangingPunct="0">
              <a:spcBef>
                <a:spcPct val="0"/>
              </a:spcBef>
              <a:spcAft>
                <a:spcPct val="0"/>
              </a:spcAft>
              <a:buFont typeface="Arial" charset="0"/>
              <a:buChar char="»"/>
              <a:defRPr sz="1100">
                <a:solidFill>
                  <a:srgbClr val="4B392C"/>
                </a:solidFill>
                <a:latin typeface="Arial" charset="0"/>
              </a:defRPr>
            </a:lvl6pPr>
            <a:lvl7pPr marL="2971800" indent="-228600" eaLnBrk="0" fontAlgn="base" hangingPunct="0">
              <a:spcBef>
                <a:spcPct val="0"/>
              </a:spcBef>
              <a:spcAft>
                <a:spcPct val="0"/>
              </a:spcAft>
              <a:buFont typeface="Arial" charset="0"/>
              <a:buChar char="»"/>
              <a:defRPr sz="1100">
                <a:solidFill>
                  <a:srgbClr val="4B392C"/>
                </a:solidFill>
                <a:latin typeface="Arial" charset="0"/>
              </a:defRPr>
            </a:lvl7pPr>
            <a:lvl8pPr marL="3429000" indent="-228600" eaLnBrk="0" fontAlgn="base" hangingPunct="0">
              <a:spcBef>
                <a:spcPct val="0"/>
              </a:spcBef>
              <a:spcAft>
                <a:spcPct val="0"/>
              </a:spcAft>
              <a:buFont typeface="Arial" charset="0"/>
              <a:buChar char="»"/>
              <a:defRPr sz="1100">
                <a:solidFill>
                  <a:srgbClr val="4B392C"/>
                </a:solidFill>
                <a:latin typeface="Arial" charset="0"/>
              </a:defRPr>
            </a:lvl8pPr>
            <a:lvl9pPr marL="3886200" indent="-228600" eaLnBrk="0" fontAlgn="base" hangingPunct="0">
              <a:spcBef>
                <a:spcPct val="0"/>
              </a:spcBef>
              <a:spcAft>
                <a:spcPct val="0"/>
              </a:spcAft>
              <a:buFont typeface="Arial" charset="0"/>
              <a:buChar char="»"/>
              <a:defRPr sz="1100">
                <a:solidFill>
                  <a:srgbClr val="4B392C"/>
                </a:solidFill>
                <a:latin typeface="Arial" charset="0"/>
              </a:defRPr>
            </a:lvl9pPr>
          </a:lstStyle>
          <a:p>
            <a:pPr eaLnBrk="1" hangingPunct="1">
              <a:buFontTx/>
              <a:buNone/>
            </a:pPr>
            <a:endParaRPr lang="nb-NO" altLang="nb-NO" sz="2000" b="1" dirty="0">
              <a:solidFill>
                <a:schemeClr val="bg1"/>
              </a:solidFill>
              <a:latin typeface="Verdana" pitchFamily="34" charset="0"/>
            </a:endParaRPr>
          </a:p>
          <a:p>
            <a:pPr eaLnBrk="1" hangingPunct="1">
              <a:buFontTx/>
              <a:buNone/>
            </a:pPr>
            <a:endParaRPr lang="nb-NO" altLang="nb-NO" sz="1600" b="1" dirty="0">
              <a:solidFill>
                <a:schemeClr val="bg1"/>
              </a:solidFill>
              <a:latin typeface="Verdana" pitchFamily="34" charset="0"/>
            </a:endParaRPr>
          </a:p>
        </p:txBody>
      </p:sp>
      <p:sp>
        <p:nvSpPr>
          <p:cNvPr id="51206" name="Tittel 1"/>
          <p:cNvSpPr>
            <a:spLocks noGrp="1"/>
          </p:cNvSpPr>
          <p:nvPr>
            <p:ph type="title"/>
          </p:nvPr>
        </p:nvSpPr>
        <p:spPr>
          <a:xfrm>
            <a:off x="1981359" y="847529"/>
            <a:ext cx="8229283" cy="369802"/>
          </a:xfrm>
        </p:spPr>
        <p:txBody>
          <a:bodyPr>
            <a:noAutofit/>
          </a:bodyPr>
          <a:lstStyle/>
          <a:p>
            <a:pPr eaLnBrk="1" hangingPunct="1"/>
            <a:r>
              <a:rPr lang="nb-NO" altLang="nb-NO" sz="3200" dirty="0">
                <a:latin typeface="Calibri" panose="020F0502020204030204" pitchFamily="34" charset="0"/>
                <a:cs typeface="Calibri" panose="020F0502020204030204" pitchFamily="34" charset="0"/>
              </a:rPr>
              <a:t>Hva ser du?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Bilde 2" descr="SKT 9.jpg"/>
          <p:cNvPicPr>
            <a:picLocks noGrp="1" noChangeAspect="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53251" name="Oval 20"/>
          <p:cNvSpPr>
            <a:spLocks noChangeArrowheads="1"/>
          </p:cNvSpPr>
          <p:nvPr/>
        </p:nvSpPr>
        <p:spPr bwMode="auto">
          <a:xfrm>
            <a:off x="7972784" y="4004336"/>
            <a:ext cx="787218" cy="626917"/>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eaLnBrk="0" hangingPunct="0">
              <a:buFont typeface="Arial" charset="0"/>
              <a:buChar char="–"/>
              <a:defRPr sz="1700">
                <a:solidFill>
                  <a:srgbClr val="4B392C"/>
                </a:solidFill>
                <a:latin typeface="Arial" charset="0"/>
              </a:defRPr>
            </a:lvl1pPr>
            <a:lvl2pPr marL="742950" indent="-285750" eaLnBrk="0" hangingPunct="0">
              <a:buFont typeface="Arial" charset="0"/>
              <a:buChar char="•"/>
              <a:defRPr sz="1500">
                <a:solidFill>
                  <a:srgbClr val="4B392C"/>
                </a:solidFill>
                <a:latin typeface="Arial" charset="0"/>
              </a:defRPr>
            </a:lvl2pPr>
            <a:lvl3pPr marL="1143000" indent="-228600" eaLnBrk="0" hangingPunct="0">
              <a:buFont typeface="Arial" charset="0"/>
              <a:buChar char="•"/>
              <a:defRPr sz="1300">
                <a:solidFill>
                  <a:srgbClr val="4B392C"/>
                </a:solidFill>
                <a:latin typeface="Arial" charset="0"/>
              </a:defRPr>
            </a:lvl3pPr>
            <a:lvl4pPr marL="1600200" indent="-228600" eaLnBrk="0" hangingPunct="0">
              <a:buFont typeface="Arial" charset="0"/>
              <a:buChar char="–"/>
              <a:defRPr sz="1100">
                <a:solidFill>
                  <a:srgbClr val="4B392C"/>
                </a:solidFill>
                <a:latin typeface="Arial" charset="0"/>
              </a:defRPr>
            </a:lvl4pPr>
            <a:lvl5pPr marL="2057400" indent="-228600" eaLnBrk="0" hangingPunct="0">
              <a:buFont typeface="Arial" charset="0"/>
              <a:buChar char="»"/>
              <a:defRPr sz="1100">
                <a:solidFill>
                  <a:srgbClr val="4B392C"/>
                </a:solidFill>
                <a:latin typeface="Arial" charset="0"/>
              </a:defRPr>
            </a:lvl5pPr>
            <a:lvl6pPr marL="2514600" indent="-228600" eaLnBrk="0" fontAlgn="base" hangingPunct="0">
              <a:spcBef>
                <a:spcPct val="0"/>
              </a:spcBef>
              <a:spcAft>
                <a:spcPct val="0"/>
              </a:spcAft>
              <a:buFont typeface="Arial" charset="0"/>
              <a:buChar char="»"/>
              <a:defRPr sz="1100">
                <a:solidFill>
                  <a:srgbClr val="4B392C"/>
                </a:solidFill>
                <a:latin typeface="Arial" charset="0"/>
              </a:defRPr>
            </a:lvl6pPr>
            <a:lvl7pPr marL="2971800" indent="-228600" eaLnBrk="0" fontAlgn="base" hangingPunct="0">
              <a:spcBef>
                <a:spcPct val="0"/>
              </a:spcBef>
              <a:spcAft>
                <a:spcPct val="0"/>
              </a:spcAft>
              <a:buFont typeface="Arial" charset="0"/>
              <a:buChar char="»"/>
              <a:defRPr sz="1100">
                <a:solidFill>
                  <a:srgbClr val="4B392C"/>
                </a:solidFill>
                <a:latin typeface="Arial" charset="0"/>
              </a:defRPr>
            </a:lvl7pPr>
            <a:lvl8pPr marL="3429000" indent="-228600" eaLnBrk="0" fontAlgn="base" hangingPunct="0">
              <a:spcBef>
                <a:spcPct val="0"/>
              </a:spcBef>
              <a:spcAft>
                <a:spcPct val="0"/>
              </a:spcAft>
              <a:buFont typeface="Arial" charset="0"/>
              <a:buChar char="»"/>
              <a:defRPr sz="1100">
                <a:solidFill>
                  <a:srgbClr val="4B392C"/>
                </a:solidFill>
                <a:latin typeface="Arial" charset="0"/>
              </a:defRPr>
            </a:lvl8pPr>
            <a:lvl9pPr marL="3886200" indent="-228600" eaLnBrk="0" fontAlgn="base" hangingPunct="0">
              <a:spcBef>
                <a:spcPct val="0"/>
              </a:spcBef>
              <a:spcAft>
                <a:spcPct val="0"/>
              </a:spcAft>
              <a:buFont typeface="Arial" charset="0"/>
              <a:buChar char="»"/>
              <a:defRPr sz="1100">
                <a:solidFill>
                  <a:srgbClr val="4B392C"/>
                </a:solidFill>
                <a:latin typeface="Arial" charset="0"/>
              </a:defRPr>
            </a:lvl9pPr>
          </a:lstStyle>
          <a:p>
            <a:pPr eaLnBrk="1" hangingPunct="1">
              <a:buFontTx/>
              <a:buNone/>
            </a:pPr>
            <a:endParaRPr lang="nb-NO" altLang="nb-NO" sz="1800">
              <a:solidFill>
                <a:srgbClr val="000000"/>
              </a:solidFill>
            </a:endParaRPr>
          </a:p>
        </p:txBody>
      </p:sp>
      <p:sp>
        <p:nvSpPr>
          <p:cNvPr id="53252" name="Oval 21"/>
          <p:cNvSpPr>
            <a:spLocks noChangeArrowheads="1"/>
          </p:cNvSpPr>
          <p:nvPr/>
        </p:nvSpPr>
        <p:spPr bwMode="auto">
          <a:xfrm>
            <a:off x="6745931" y="3861494"/>
            <a:ext cx="501534" cy="307904"/>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eaLnBrk="0" hangingPunct="0">
              <a:buFont typeface="Arial" charset="0"/>
              <a:buChar char="–"/>
              <a:defRPr sz="1700">
                <a:solidFill>
                  <a:srgbClr val="4B392C"/>
                </a:solidFill>
                <a:latin typeface="Arial" charset="0"/>
              </a:defRPr>
            </a:lvl1pPr>
            <a:lvl2pPr marL="742950" indent="-285750" eaLnBrk="0" hangingPunct="0">
              <a:buFont typeface="Arial" charset="0"/>
              <a:buChar char="•"/>
              <a:defRPr sz="1500">
                <a:solidFill>
                  <a:srgbClr val="4B392C"/>
                </a:solidFill>
                <a:latin typeface="Arial" charset="0"/>
              </a:defRPr>
            </a:lvl2pPr>
            <a:lvl3pPr marL="1143000" indent="-228600" eaLnBrk="0" hangingPunct="0">
              <a:buFont typeface="Arial" charset="0"/>
              <a:buChar char="•"/>
              <a:defRPr sz="1300">
                <a:solidFill>
                  <a:srgbClr val="4B392C"/>
                </a:solidFill>
                <a:latin typeface="Arial" charset="0"/>
              </a:defRPr>
            </a:lvl3pPr>
            <a:lvl4pPr marL="1600200" indent="-228600" eaLnBrk="0" hangingPunct="0">
              <a:buFont typeface="Arial" charset="0"/>
              <a:buChar char="–"/>
              <a:defRPr sz="1100">
                <a:solidFill>
                  <a:srgbClr val="4B392C"/>
                </a:solidFill>
                <a:latin typeface="Arial" charset="0"/>
              </a:defRPr>
            </a:lvl4pPr>
            <a:lvl5pPr marL="2057400" indent="-228600" eaLnBrk="0" hangingPunct="0">
              <a:buFont typeface="Arial" charset="0"/>
              <a:buChar char="»"/>
              <a:defRPr sz="1100">
                <a:solidFill>
                  <a:srgbClr val="4B392C"/>
                </a:solidFill>
                <a:latin typeface="Arial" charset="0"/>
              </a:defRPr>
            </a:lvl5pPr>
            <a:lvl6pPr marL="2514600" indent="-228600" eaLnBrk="0" fontAlgn="base" hangingPunct="0">
              <a:spcBef>
                <a:spcPct val="0"/>
              </a:spcBef>
              <a:spcAft>
                <a:spcPct val="0"/>
              </a:spcAft>
              <a:buFont typeface="Arial" charset="0"/>
              <a:buChar char="»"/>
              <a:defRPr sz="1100">
                <a:solidFill>
                  <a:srgbClr val="4B392C"/>
                </a:solidFill>
                <a:latin typeface="Arial" charset="0"/>
              </a:defRPr>
            </a:lvl6pPr>
            <a:lvl7pPr marL="2971800" indent="-228600" eaLnBrk="0" fontAlgn="base" hangingPunct="0">
              <a:spcBef>
                <a:spcPct val="0"/>
              </a:spcBef>
              <a:spcAft>
                <a:spcPct val="0"/>
              </a:spcAft>
              <a:buFont typeface="Arial" charset="0"/>
              <a:buChar char="»"/>
              <a:defRPr sz="1100">
                <a:solidFill>
                  <a:srgbClr val="4B392C"/>
                </a:solidFill>
                <a:latin typeface="Arial" charset="0"/>
              </a:defRPr>
            </a:lvl7pPr>
            <a:lvl8pPr marL="3429000" indent="-228600" eaLnBrk="0" fontAlgn="base" hangingPunct="0">
              <a:spcBef>
                <a:spcPct val="0"/>
              </a:spcBef>
              <a:spcAft>
                <a:spcPct val="0"/>
              </a:spcAft>
              <a:buFont typeface="Arial" charset="0"/>
              <a:buChar char="»"/>
              <a:defRPr sz="1100">
                <a:solidFill>
                  <a:srgbClr val="4B392C"/>
                </a:solidFill>
                <a:latin typeface="Arial" charset="0"/>
              </a:defRPr>
            </a:lvl8pPr>
            <a:lvl9pPr marL="3886200" indent="-228600" eaLnBrk="0" fontAlgn="base" hangingPunct="0">
              <a:spcBef>
                <a:spcPct val="0"/>
              </a:spcBef>
              <a:spcAft>
                <a:spcPct val="0"/>
              </a:spcAft>
              <a:buFont typeface="Arial" charset="0"/>
              <a:buChar char="»"/>
              <a:defRPr sz="1100">
                <a:solidFill>
                  <a:srgbClr val="4B392C"/>
                </a:solidFill>
                <a:latin typeface="Arial" charset="0"/>
              </a:defRPr>
            </a:lvl9pPr>
          </a:lstStyle>
          <a:p>
            <a:pPr eaLnBrk="1" hangingPunct="1">
              <a:buFontTx/>
              <a:buNone/>
            </a:pPr>
            <a:endParaRPr lang="nb-NO" altLang="nb-NO" sz="1800">
              <a:solidFill>
                <a:srgbClr val="000000"/>
              </a:solidFill>
            </a:endParaRPr>
          </a:p>
        </p:txBody>
      </p:sp>
      <p:sp>
        <p:nvSpPr>
          <p:cNvPr id="53253" name="Oval 22"/>
          <p:cNvSpPr>
            <a:spLocks noChangeArrowheads="1"/>
          </p:cNvSpPr>
          <p:nvPr/>
        </p:nvSpPr>
        <p:spPr bwMode="auto">
          <a:xfrm>
            <a:off x="6103143" y="3855145"/>
            <a:ext cx="352343" cy="222199"/>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eaLnBrk="0" hangingPunct="0">
              <a:buFont typeface="Arial" charset="0"/>
              <a:buChar char="–"/>
              <a:defRPr sz="1700">
                <a:solidFill>
                  <a:srgbClr val="4B392C"/>
                </a:solidFill>
                <a:latin typeface="Arial" charset="0"/>
              </a:defRPr>
            </a:lvl1pPr>
            <a:lvl2pPr marL="742950" indent="-285750" eaLnBrk="0" hangingPunct="0">
              <a:buFont typeface="Arial" charset="0"/>
              <a:buChar char="•"/>
              <a:defRPr sz="1500">
                <a:solidFill>
                  <a:srgbClr val="4B392C"/>
                </a:solidFill>
                <a:latin typeface="Arial" charset="0"/>
              </a:defRPr>
            </a:lvl2pPr>
            <a:lvl3pPr marL="1143000" indent="-228600" eaLnBrk="0" hangingPunct="0">
              <a:buFont typeface="Arial" charset="0"/>
              <a:buChar char="•"/>
              <a:defRPr sz="1300">
                <a:solidFill>
                  <a:srgbClr val="4B392C"/>
                </a:solidFill>
                <a:latin typeface="Arial" charset="0"/>
              </a:defRPr>
            </a:lvl3pPr>
            <a:lvl4pPr marL="1600200" indent="-228600" eaLnBrk="0" hangingPunct="0">
              <a:buFont typeface="Arial" charset="0"/>
              <a:buChar char="–"/>
              <a:defRPr sz="1100">
                <a:solidFill>
                  <a:srgbClr val="4B392C"/>
                </a:solidFill>
                <a:latin typeface="Arial" charset="0"/>
              </a:defRPr>
            </a:lvl4pPr>
            <a:lvl5pPr marL="2057400" indent="-228600" eaLnBrk="0" hangingPunct="0">
              <a:buFont typeface="Arial" charset="0"/>
              <a:buChar char="»"/>
              <a:defRPr sz="1100">
                <a:solidFill>
                  <a:srgbClr val="4B392C"/>
                </a:solidFill>
                <a:latin typeface="Arial" charset="0"/>
              </a:defRPr>
            </a:lvl5pPr>
            <a:lvl6pPr marL="2514600" indent="-228600" eaLnBrk="0" fontAlgn="base" hangingPunct="0">
              <a:spcBef>
                <a:spcPct val="0"/>
              </a:spcBef>
              <a:spcAft>
                <a:spcPct val="0"/>
              </a:spcAft>
              <a:buFont typeface="Arial" charset="0"/>
              <a:buChar char="»"/>
              <a:defRPr sz="1100">
                <a:solidFill>
                  <a:srgbClr val="4B392C"/>
                </a:solidFill>
                <a:latin typeface="Arial" charset="0"/>
              </a:defRPr>
            </a:lvl6pPr>
            <a:lvl7pPr marL="2971800" indent="-228600" eaLnBrk="0" fontAlgn="base" hangingPunct="0">
              <a:spcBef>
                <a:spcPct val="0"/>
              </a:spcBef>
              <a:spcAft>
                <a:spcPct val="0"/>
              </a:spcAft>
              <a:buFont typeface="Arial" charset="0"/>
              <a:buChar char="»"/>
              <a:defRPr sz="1100">
                <a:solidFill>
                  <a:srgbClr val="4B392C"/>
                </a:solidFill>
                <a:latin typeface="Arial" charset="0"/>
              </a:defRPr>
            </a:lvl7pPr>
            <a:lvl8pPr marL="3429000" indent="-228600" eaLnBrk="0" fontAlgn="base" hangingPunct="0">
              <a:spcBef>
                <a:spcPct val="0"/>
              </a:spcBef>
              <a:spcAft>
                <a:spcPct val="0"/>
              </a:spcAft>
              <a:buFont typeface="Arial" charset="0"/>
              <a:buChar char="»"/>
              <a:defRPr sz="1100">
                <a:solidFill>
                  <a:srgbClr val="4B392C"/>
                </a:solidFill>
                <a:latin typeface="Arial" charset="0"/>
              </a:defRPr>
            </a:lvl8pPr>
            <a:lvl9pPr marL="3886200" indent="-228600" eaLnBrk="0" fontAlgn="base" hangingPunct="0">
              <a:spcBef>
                <a:spcPct val="0"/>
              </a:spcBef>
              <a:spcAft>
                <a:spcPct val="0"/>
              </a:spcAft>
              <a:buFont typeface="Arial" charset="0"/>
              <a:buChar char="»"/>
              <a:defRPr sz="1100">
                <a:solidFill>
                  <a:srgbClr val="4B392C"/>
                </a:solidFill>
                <a:latin typeface="Arial" charset="0"/>
              </a:defRPr>
            </a:lvl9pPr>
          </a:lstStyle>
          <a:p>
            <a:pPr eaLnBrk="1" hangingPunct="1">
              <a:buFontTx/>
              <a:buNone/>
            </a:pPr>
            <a:endParaRPr lang="nb-NO" altLang="nb-NO" sz="1800">
              <a:solidFill>
                <a:srgbClr val="000000"/>
              </a:solidFill>
            </a:endParaRPr>
          </a:p>
        </p:txBody>
      </p:sp>
      <p:sp>
        <p:nvSpPr>
          <p:cNvPr id="53254" name="Tittel 1"/>
          <p:cNvSpPr>
            <a:spLocks noGrp="1"/>
          </p:cNvSpPr>
          <p:nvPr>
            <p:ph type="title"/>
          </p:nvPr>
        </p:nvSpPr>
        <p:spPr>
          <a:xfrm>
            <a:off x="1981358" y="776901"/>
            <a:ext cx="8229283" cy="369802"/>
          </a:xfrm>
        </p:spPr>
        <p:txBody>
          <a:bodyPr>
            <a:normAutofit fontScale="90000"/>
          </a:bodyPr>
          <a:lstStyle/>
          <a:p>
            <a:pPr eaLnBrk="1" hangingPunct="1"/>
            <a:r>
              <a:rPr lang="nb-NO" altLang="nb-NO" sz="2400" dirty="0">
                <a:solidFill>
                  <a:schemeClr val="bg1"/>
                </a:solidFill>
              </a:rPr>
              <a:t>Du må kunne stanse foran enhver påregnelig hindring</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vrundet rektangel 8"/>
          <p:cNvSpPr/>
          <p:nvPr/>
        </p:nvSpPr>
        <p:spPr>
          <a:xfrm>
            <a:off x="6960195" y="333298"/>
            <a:ext cx="2206114" cy="5877153"/>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20">
              <a:defRPr/>
            </a:pPr>
            <a:endParaRPr lang="nb-NO" dirty="0"/>
          </a:p>
        </p:txBody>
      </p:sp>
      <p:sp>
        <p:nvSpPr>
          <p:cNvPr id="54275" name="Plassholder for innhold 2"/>
          <p:cNvSpPr>
            <a:spLocks noGrp="1"/>
          </p:cNvSpPr>
          <p:nvPr>
            <p:ph idx="1"/>
          </p:nvPr>
        </p:nvSpPr>
        <p:spPr>
          <a:xfrm>
            <a:off x="1919461" y="1772827"/>
            <a:ext cx="4682041" cy="2304517"/>
          </a:xfrm>
        </p:spPr>
        <p:txBody>
          <a:bodyPr>
            <a:normAutofit/>
          </a:bodyPr>
          <a:lstStyle/>
          <a:p>
            <a:pPr marL="0" indent="0">
              <a:buNone/>
            </a:pPr>
            <a:r>
              <a:rPr lang="nb-NO" altLang="nb-NO" sz="2400" b="1" dirty="0"/>
              <a:t>Øvelse 1:</a:t>
            </a:r>
          </a:p>
          <a:p>
            <a:pPr marL="0" indent="0">
              <a:buNone/>
            </a:pPr>
            <a:r>
              <a:rPr lang="nb-NO" altLang="nb-NO" sz="2000" b="1" dirty="0"/>
              <a:t>Med normalbrems, stanse på 40 m</a:t>
            </a:r>
          </a:p>
          <a:p>
            <a:pPr marL="0" indent="0">
              <a:buNone/>
            </a:pPr>
            <a:r>
              <a:rPr lang="nb-NO" altLang="nb-NO" sz="2000" b="1" dirty="0"/>
              <a:t>Med nødbrems, stanse på 40 meter</a:t>
            </a:r>
          </a:p>
          <a:p>
            <a:pPr marL="0" indent="0">
              <a:buNone/>
            </a:pPr>
            <a:endParaRPr lang="nb-NO" altLang="nb-NO" sz="2000" b="1" dirty="0"/>
          </a:p>
          <a:p>
            <a:pPr marL="0" indent="0">
              <a:buNone/>
            </a:pPr>
            <a:r>
              <a:rPr lang="nb-NO" altLang="nb-NO" sz="2000" b="1" dirty="0"/>
              <a:t>Velg fart selv- start bremsing ved kjegler</a:t>
            </a:r>
          </a:p>
          <a:p>
            <a:pPr marL="0" indent="0">
              <a:buNone/>
            </a:pPr>
            <a:endParaRPr lang="nb-NO" altLang="nb-NO" sz="2000" b="1" dirty="0"/>
          </a:p>
          <a:p>
            <a:pPr marL="0" indent="0">
              <a:buNone/>
            </a:pPr>
            <a:endParaRPr lang="nb-NO" altLang="nb-NO" sz="2000" b="1" dirty="0"/>
          </a:p>
        </p:txBody>
      </p:sp>
      <p:cxnSp>
        <p:nvCxnSpPr>
          <p:cNvPr id="8" name="Rett linje 7"/>
          <p:cNvCxnSpPr/>
          <p:nvPr/>
        </p:nvCxnSpPr>
        <p:spPr>
          <a:xfrm>
            <a:off x="8063251" y="490425"/>
            <a:ext cx="0" cy="5562899"/>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4281" name="Tittel 1"/>
          <p:cNvSpPr>
            <a:spLocks noGrp="1"/>
          </p:cNvSpPr>
          <p:nvPr>
            <p:ph type="title"/>
          </p:nvPr>
        </p:nvSpPr>
        <p:spPr>
          <a:xfrm>
            <a:off x="4871528" y="985610"/>
            <a:ext cx="2377525" cy="369801"/>
          </a:xfrm>
        </p:spPr>
        <p:txBody>
          <a:bodyPr>
            <a:normAutofit fontScale="90000"/>
          </a:bodyPr>
          <a:lstStyle/>
          <a:p>
            <a:pPr eaLnBrk="1" hangingPunct="1"/>
            <a:endParaRPr lang="nb-NO" altLang="nb-NO" sz="2400" dirty="0"/>
          </a:p>
        </p:txBody>
      </p:sp>
      <p:sp>
        <p:nvSpPr>
          <p:cNvPr id="2" name="Rektangel 1"/>
          <p:cNvSpPr/>
          <p:nvPr/>
        </p:nvSpPr>
        <p:spPr>
          <a:xfrm>
            <a:off x="8327732" y="1485556"/>
            <a:ext cx="796741" cy="457094"/>
          </a:xfrm>
          <a:prstGeom prst="rect">
            <a:avLst/>
          </a:prstGeom>
          <a:solidFill>
            <a:schemeClr val="bg2">
              <a:lumMod val="8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nb-NO" b="1" u="sng" dirty="0">
                <a:solidFill>
                  <a:schemeClr val="tx1"/>
                </a:solidFill>
              </a:rPr>
              <a:t>40 m</a:t>
            </a:r>
          </a:p>
        </p:txBody>
      </p:sp>
      <p:sp>
        <p:nvSpPr>
          <p:cNvPr id="11" name="Bildeforklaring formet som Pil venstre 10"/>
          <p:cNvSpPr/>
          <p:nvPr/>
        </p:nvSpPr>
        <p:spPr>
          <a:xfrm>
            <a:off x="9260098" y="1523647"/>
            <a:ext cx="1055443" cy="498360"/>
          </a:xfrm>
          <a:prstGeom prst="leftArrowCallou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20">
              <a:defRPr/>
            </a:pPr>
            <a:r>
              <a:rPr lang="nb-NO" sz="1100" b="1" dirty="0">
                <a:solidFill>
                  <a:schemeClr val="tx1"/>
                </a:solidFill>
              </a:rPr>
              <a:t>Stans</a:t>
            </a:r>
          </a:p>
        </p:txBody>
      </p:sp>
      <p:pic>
        <p:nvPicPr>
          <p:cNvPr id="4" name="Bilde 3">
            <a:extLst>
              <a:ext uri="{FF2B5EF4-FFF2-40B4-BE49-F238E27FC236}">
                <a16:creationId xmlns:a16="http://schemas.microsoft.com/office/drawing/2014/main" id="{67E67441-35BB-C3B1-8F10-7B0A4028D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306" y="0"/>
            <a:ext cx="1323694" cy="1150374"/>
          </a:xfrm>
          <a:prstGeom prst="rect">
            <a:avLst/>
          </a:prstGeom>
        </p:spPr>
      </p:pic>
      <p:pic>
        <p:nvPicPr>
          <p:cNvPr id="1026" name="Picture 2" descr="Greensport Myke Kjegler 4stk">
            <a:extLst>
              <a:ext uri="{FF2B5EF4-FFF2-40B4-BE49-F238E27FC236}">
                <a16:creationId xmlns:a16="http://schemas.microsoft.com/office/drawing/2014/main" id="{33EB7E13-E2A7-0EF5-45BC-01272812F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0098" y="5085173"/>
            <a:ext cx="1149233" cy="498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09" y="1634747"/>
            <a:ext cx="4564593" cy="467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Plassholder for innhold 2"/>
          <p:cNvSpPr>
            <a:spLocks noGrp="1"/>
          </p:cNvSpPr>
          <p:nvPr>
            <p:ph idx="1"/>
          </p:nvPr>
        </p:nvSpPr>
        <p:spPr>
          <a:xfrm>
            <a:off x="1919461" y="1634746"/>
            <a:ext cx="5112154" cy="2945718"/>
          </a:xfrm>
        </p:spPr>
        <p:txBody>
          <a:bodyPr rtlCol="0">
            <a:normAutofit/>
          </a:bodyPr>
          <a:lstStyle/>
          <a:p>
            <a:pPr marL="0" indent="0" defTabSz="914220">
              <a:spcBef>
                <a:spcPts val="0"/>
              </a:spcBef>
              <a:buNone/>
              <a:defRPr/>
            </a:pPr>
            <a:r>
              <a:rPr lang="nb-NO" sz="2000" dirty="0"/>
              <a:t>Hvilke førerstøttesystemer kjenner du til?</a:t>
            </a:r>
          </a:p>
          <a:p>
            <a:pPr marL="0" indent="0" defTabSz="914220">
              <a:spcBef>
                <a:spcPts val="0"/>
              </a:spcBef>
              <a:buNone/>
              <a:defRPr/>
            </a:pPr>
            <a:endParaRPr lang="nb-NO" sz="2000" dirty="0"/>
          </a:p>
          <a:p>
            <a:pPr marL="0" indent="0" defTabSz="914220">
              <a:spcBef>
                <a:spcPts val="0"/>
              </a:spcBef>
              <a:buNone/>
              <a:defRPr/>
            </a:pPr>
            <a:r>
              <a:rPr lang="nb-NO" sz="2000" dirty="0"/>
              <a:t>Hva kan førerstøttesystemene bidra med?</a:t>
            </a:r>
          </a:p>
          <a:p>
            <a:pPr marL="0" indent="0" defTabSz="914220">
              <a:spcBef>
                <a:spcPts val="0"/>
              </a:spcBef>
              <a:buNone/>
              <a:defRPr/>
            </a:pPr>
            <a:r>
              <a:rPr lang="nb-NO" sz="2000" dirty="0"/>
              <a:t>Hvordan kan du hjelpe førerstøttesystemene?</a:t>
            </a:r>
          </a:p>
        </p:txBody>
      </p:sp>
      <p:sp>
        <p:nvSpPr>
          <p:cNvPr id="55301" name="Tittel 1"/>
          <p:cNvSpPr>
            <a:spLocks noGrp="1"/>
          </p:cNvSpPr>
          <p:nvPr>
            <p:ph type="title"/>
          </p:nvPr>
        </p:nvSpPr>
        <p:spPr>
          <a:xfrm>
            <a:off x="1919461" y="996719"/>
            <a:ext cx="7842022" cy="369802"/>
          </a:xfrm>
        </p:spPr>
        <p:txBody>
          <a:bodyPr>
            <a:noAutofit/>
          </a:bodyPr>
          <a:lstStyle/>
          <a:p>
            <a:pPr eaLnBrk="1" hangingPunct="1"/>
            <a:r>
              <a:rPr lang="nb-NO" altLang="nb-NO" sz="2400" b="1" dirty="0">
                <a:latin typeface="Calibri" panose="020F0502020204030204" pitchFamily="34" charset="0"/>
                <a:cs typeface="Calibri" panose="020F0502020204030204" pitchFamily="34" charset="0"/>
              </a:rPr>
              <a:t>Førerstøttesystemer (ADAS)</a:t>
            </a:r>
          </a:p>
        </p:txBody>
      </p:sp>
      <p:pic>
        <p:nvPicPr>
          <p:cNvPr id="3" name="Bilde 2" descr="Et bilde som inneholder Grafikk, clip art, tekst, silhuett&#10;&#10;KI-generert innhold kan være feil.">
            <a:extLst>
              <a:ext uri="{FF2B5EF4-FFF2-40B4-BE49-F238E27FC236}">
                <a16:creationId xmlns:a16="http://schemas.microsoft.com/office/drawing/2014/main" id="{F5317E0B-2845-AC3F-F5F2-037D277B8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4310" y="0"/>
            <a:ext cx="1307690" cy="1150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0"/>
          </p:nvPr>
        </p:nvSpPr>
        <p:spPr>
          <a:xfrm>
            <a:off x="1776619" y="1629986"/>
            <a:ext cx="4823295" cy="4174159"/>
          </a:xfrm>
        </p:spPr>
        <p:txBody>
          <a:bodyPr rtlCol="0">
            <a:normAutofit lnSpcReduction="10000"/>
          </a:bodyPr>
          <a:lstStyle/>
          <a:p>
            <a:pPr marL="249044" indent="-249044" defTabSz="914220">
              <a:spcBef>
                <a:spcPts val="0"/>
              </a:spcBef>
              <a:buFont typeface="Arial" pitchFamily="34" charset="0"/>
              <a:buChar char="–"/>
              <a:defRPr/>
            </a:pPr>
            <a:r>
              <a:rPr lang="nb-NO" sz="1900" b="1" dirty="0"/>
              <a:t>ABS-bremser: </a:t>
            </a:r>
            <a:r>
              <a:rPr lang="nb-NO" sz="1900" dirty="0"/>
              <a:t>Blokkeringsfrie bremser</a:t>
            </a:r>
            <a:br>
              <a:rPr lang="nb-NO" sz="1900" b="1" dirty="0"/>
            </a:br>
            <a:r>
              <a:rPr lang="nb-NO" sz="1900" dirty="0"/>
              <a:t>Blokkeringsfrie bremser og dets sensorer/dioder er grunnlaget for mange av de andre førerstøttesystemene. </a:t>
            </a:r>
          </a:p>
          <a:p>
            <a:pPr marL="0" indent="0" defTabSz="914220">
              <a:spcBef>
                <a:spcPts val="0"/>
              </a:spcBef>
              <a:buNone/>
              <a:defRPr/>
            </a:pPr>
            <a:endParaRPr lang="nb-NO" sz="1900" dirty="0"/>
          </a:p>
          <a:p>
            <a:pPr marL="249044" indent="-249044" defTabSz="914220">
              <a:spcBef>
                <a:spcPts val="0"/>
              </a:spcBef>
              <a:buFont typeface="Arial" pitchFamily="34" charset="0"/>
              <a:buChar char="–"/>
              <a:defRPr/>
            </a:pPr>
            <a:r>
              <a:rPr lang="en-US" sz="1900" b="1" dirty="0"/>
              <a:t>ASR/Antispinn: </a:t>
            </a:r>
            <a:r>
              <a:rPr lang="en-US" sz="1900" dirty="0"/>
              <a:t>Hindrer hjulspinn. Reduserer motoreffekt og/eller bremser</a:t>
            </a:r>
          </a:p>
          <a:p>
            <a:pPr marL="0" indent="0" defTabSz="914220">
              <a:spcBef>
                <a:spcPts val="0"/>
              </a:spcBef>
              <a:buNone/>
              <a:defRPr/>
            </a:pPr>
            <a:endParaRPr lang="en-US" sz="1900" dirty="0"/>
          </a:p>
          <a:p>
            <a:pPr marL="249044" indent="-249044" defTabSz="914220">
              <a:spcBef>
                <a:spcPts val="0"/>
              </a:spcBef>
              <a:buFont typeface="Arial" pitchFamily="34" charset="0"/>
              <a:buChar char="–"/>
              <a:defRPr/>
            </a:pPr>
            <a:r>
              <a:rPr lang="nb-NO" sz="1900" b="1" dirty="0"/>
              <a:t>ESP:</a:t>
            </a:r>
            <a:r>
              <a:rPr lang="nb-NO" sz="1900" dirty="0"/>
              <a:t> Reduserer rotasjon ved skrens. Benytter seg av sensorene i ABS- og ASR-systemet, men har i tillegg sensorer som registrerer rotasjon og rattutslag</a:t>
            </a:r>
          </a:p>
          <a:p>
            <a:pPr marL="249044" indent="-249044" defTabSz="914220">
              <a:spcBef>
                <a:spcPts val="0"/>
              </a:spcBef>
              <a:buFont typeface="Arial" pitchFamily="34" charset="0"/>
              <a:buChar char="–"/>
              <a:defRPr/>
            </a:pPr>
            <a:endParaRPr lang="nb-NO" sz="1900" dirty="0"/>
          </a:p>
          <a:p>
            <a:pPr marL="249044" indent="-249044" defTabSz="914220">
              <a:spcBef>
                <a:spcPts val="0"/>
              </a:spcBef>
              <a:buFont typeface="Arial" pitchFamily="34" charset="0"/>
              <a:buChar char="–"/>
              <a:defRPr/>
            </a:pPr>
            <a:r>
              <a:rPr lang="nb-NO" sz="1900" dirty="0"/>
              <a:t>Adaptiv </a:t>
            </a:r>
            <a:r>
              <a:rPr lang="nb-NO" sz="1900" dirty="0" err="1"/>
              <a:t>cruisecontrol</a:t>
            </a:r>
            <a:r>
              <a:rPr lang="nb-NO" sz="1900" dirty="0"/>
              <a:t>, filholderassistent, AEB, blindsonevarsler, trøtthetsvarsler, adaptiv lysteknologi, parkeringsassistent, head- up display, bakkestart- hjelp..</a:t>
            </a:r>
            <a:endParaRPr lang="nb-NO" dirty="0"/>
          </a:p>
        </p:txBody>
      </p:sp>
      <p:sp>
        <p:nvSpPr>
          <p:cNvPr id="56324" name="Tittel 1"/>
          <p:cNvSpPr txBox="1">
            <a:spLocks/>
          </p:cNvSpPr>
          <p:nvPr/>
        </p:nvSpPr>
        <p:spPr bwMode="auto">
          <a:xfrm>
            <a:off x="720069" y="684053"/>
            <a:ext cx="7410322" cy="36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buFont typeface="Arial" charset="0"/>
              <a:buChar char="–"/>
              <a:defRPr sz="1700">
                <a:solidFill>
                  <a:srgbClr val="4B392C"/>
                </a:solidFill>
                <a:latin typeface="Arial" charset="0"/>
              </a:defRPr>
            </a:lvl1pPr>
            <a:lvl2pPr marL="742950" indent="-285750" eaLnBrk="0" hangingPunct="0">
              <a:buFont typeface="Arial" charset="0"/>
              <a:buChar char="•"/>
              <a:defRPr sz="1500">
                <a:solidFill>
                  <a:srgbClr val="4B392C"/>
                </a:solidFill>
                <a:latin typeface="Arial" charset="0"/>
              </a:defRPr>
            </a:lvl2pPr>
            <a:lvl3pPr marL="1143000" indent="-228600" eaLnBrk="0" hangingPunct="0">
              <a:buFont typeface="Arial" charset="0"/>
              <a:buChar char="•"/>
              <a:defRPr sz="1300">
                <a:solidFill>
                  <a:srgbClr val="4B392C"/>
                </a:solidFill>
                <a:latin typeface="Arial" charset="0"/>
              </a:defRPr>
            </a:lvl3pPr>
            <a:lvl4pPr marL="1600200" indent="-228600" eaLnBrk="0" hangingPunct="0">
              <a:buFont typeface="Arial" charset="0"/>
              <a:buChar char="–"/>
              <a:defRPr sz="1100">
                <a:solidFill>
                  <a:srgbClr val="4B392C"/>
                </a:solidFill>
                <a:latin typeface="Arial" charset="0"/>
              </a:defRPr>
            </a:lvl4pPr>
            <a:lvl5pPr marL="2057400" indent="-228600" eaLnBrk="0" hangingPunct="0">
              <a:buFont typeface="Arial" charset="0"/>
              <a:buChar char="»"/>
              <a:defRPr sz="1100">
                <a:solidFill>
                  <a:srgbClr val="4B392C"/>
                </a:solidFill>
                <a:latin typeface="Arial" charset="0"/>
              </a:defRPr>
            </a:lvl5pPr>
            <a:lvl6pPr marL="2514600" indent="-228600" eaLnBrk="0" fontAlgn="base" hangingPunct="0">
              <a:spcBef>
                <a:spcPct val="0"/>
              </a:spcBef>
              <a:spcAft>
                <a:spcPct val="0"/>
              </a:spcAft>
              <a:buFont typeface="Arial" charset="0"/>
              <a:buChar char="»"/>
              <a:defRPr sz="1100">
                <a:solidFill>
                  <a:srgbClr val="4B392C"/>
                </a:solidFill>
                <a:latin typeface="Arial" charset="0"/>
              </a:defRPr>
            </a:lvl6pPr>
            <a:lvl7pPr marL="2971800" indent="-228600" eaLnBrk="0" fontAlgn="base" hangingPunct="0">
              <a:spcBef>
                <a:spcPct val="0"/>
              </a:spcBef>
              <a:spcAft>
                <a:spcPct val="0"/>
              </a:spcAft>
              <a:buFont typeface="Arial" charset="0"/>
              <a:buChar char="»"/>
              <a:defRPr sz="1100">
                <a:solidFill>
                  <a:srgbClr val="4B392C"/>
                </a:solidFill>
                <a:latin typeface="Arial" charset="0"/>
              </a:defRPr>
            </a:lvl7pPr>
            <a:lvl8pPr marL="3429000" indent="-228600" eaLnBrk="0" fontAlgn="base" hangingPunct="0">
              <a:spcBef>
                <a:spcPct val="0"/>
              </a:spcBef>
              <a:spcAft>
                <a:spcPct val="0"/>
              </a:spcAft>
              <a:buFont typeface="Arial" charset="0"/>
              <a:buChar char="»"/>
              <a:defRPr sz="1100">
                <a:solidFill>
                  <a:srgbClr val="4B392C"/>
                </a:solidFill>
                <a:latin typeface="Arial" charset="0"/>
              </a:defRPr>
            </a:lvl8pPr>
            <a:lvl9pPr marL="3886200" indent="-228600" eaLnBrk="0" fontAlgn="base" hangingPunct="0">
              <a:spcBef>
                <a:spcPct val="0"/>
              </a:spcBef>
              <a:spcAft>
                <a:spcPct val="0"/>
              </a:spcAft>
              <a:buFont typeface="Arial" charset="0"/>
              <a:buChar char="»"/>
              <a:defRPr sz="1100">
                <a:solidFill>
                  <a:srgbClr val="4B392C"/>
                </a:solidFill>
                <a:latin typeface="Arial" charset="0"/>
              </a:defRPr>
            </a:lvl9pPr>
          </a:lstStyle>
          <a:p>
            <a:pPr algn="ctr" eaLnBrk="1" hangingPunct="1">
              <a:buFontTx/>
              <a:buNone/>
            </a:pPr>
            <a:r>
              <a:rPr lang="nb-NO" altLang="nb-NO" sz="2400" b="1" dirty="0">
                <a:latin typeface="Calibri" panose="020F0502020204030204" pitchFamily="34" charset="0"/>
                <a:cs typeface="Calibri" panose="020F0502020204030204" pitchFamily="34" charset="0"/>
              </a:rPr>
              <a:t>Førerstøttesystemer (ADAS) per </a:t>
            </a:r>
            <a:r>
              <a:rPr lang="nb-NO" altLang="nb-NO" sz="2400" b="1" dirty="0" err="1">
                <a:latin typeface="Calibri" panose="020F0502020204030204" pitchFamily="34" charset="0"/>
                <a:cs typeface="Calibri" panose="020F0502020204030204" pitchFamily="34" charset="0"/>
              </a:rPr>
              <a:t>idag</a:t>
            </a:r>
            <a:endParaRPr lang="nb-NO" altLang="nb-NO" sz="2400" b="1" dirty="0">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09" y="1634747"/>
            <a:ext cx="4564593" cy="467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e 3" descr="Et bilde som inneholder Grafikk, clip art, tekst, silhuett&#10;&#10;KI-generert innhold kan være feil.">
            <a:extLst>
              <a:ext uri="{FF2B5EF4-FFF2-40B4-BE49-F238E27FC236}">
                <a16:creationId xmlns:a16="http://schemas.microsoft.com/office/drawing/2014/main" id="{A59CB47B-56FC-BFDA-3C07-E7E47E4B5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9058" y="0"/>
            <a:ext cx="1292942" cy="1120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62377" y="271763"/>
            <a:ext cx="1977123" cy="345127"/>
          </a:xfrm>
          <a:prstGeom prst="rect">
            <a:avLst/>
          </a:prstGeom>
        </p:spPr>
        <p:txBody>
          <a:bodyPr vert="horz" wrap="square" lIns="0" tIns="9049" rIns="0" bIns="0" rtlCol="0" anchor="t">
            <a:spAutoFit/>
          </a:bodyPr>
          <a:lstStyle/>
          <a:p>
            <a:pPr marL="9525">
              <a:spcBef>
                <a:spcPts val="71"/>
              </a:spcBef>
            </a:pPr>
            <a:r>
              <a:rPr lang="nb-NO" sz="1050" spc="-8">
                <a:solidFill>
                  <a:srgbClr val="020203"/>
                </a:solidFill>
                <a:latin typeface="Calibri"/>
                <a:ea typeface="Calibri"/>
                <a:cs typeface="QuestaSans-Light"/>
              </a:rPr>
              <a:t>HMS- kjørekurs på </a:t>
            </a:r>
            <a:endParaRPr lang="nb-NO" sz="1050">
              <a:solidFill>
                <a:srgbClr val="000000"/>
              </a:solidFill>
              <a:latin typeface="Calibri"/>
              <a:ea typeface="Calibri"/>
              <a:cs typeface="QuestaSans-Light"/>
            </a:endParaRPr>
          </a:p>
          <a:p>
            <a:pPr marL="9525">
              <a:spcBef>
                <a:spcPts val="71"/>
              </a:spcBef>
            </a:pPr>
            <a:r>
              <a:rPr lang="nb-NO" sz="1050" spc="-8">
                <a:solidFill>
                  <a:srgbClr val="020203"/>
                </a:solidFill>
                <a:latin typeface="Calibri"/>
                <a:ea typeface="Calibri"/>
                <a:cs typeface="QuestaSans-Light"/>
              </a:rPr>
              <a:t> bane</a:t>
            </a:r>
            <a:endParaRPr sz="1050">
              <a:latin typeface="Calibri"/>
              <a:ea typeface="Calibri"/>
              <a:cs typeface="QuestaSans-Light"/>
            </a:endParaRPr>
          </a:p>
        </p:txBody>
      </p:sp>
      <p:sp>
        <p:nvSpPr>
          <p:cNvPr id="3" name="object 3"/>
          <p:cNvSpPr/>
          <p:nvPr/>
        </p:nvSpPr>
        <p:spPr>
          <a:xfrm>
            <a:off x="9266250" y="559130"/>
            <a:ext cx="1082516" cy="0"/>
          </a:xfrm>
          <a:custGeom>
            <a:avLst/>
            <a:gdLst/>
            <a:ahLst/>
            <a:cxnLst/>
            <a:rect l="l" t="t" r="r" b="b"/>
            <a:pathLst>
              <a:path w="1443355">
                <a:moveTo>
                  <a:pt x="0" y="0"/>
                </a:moveTo>
                <a:lnTo>
                  <a:pt x="1442783" y="0"/>
                </a:lnTo>
              </a:path>
            </a:pathLst>
          </a:custGeom>
          <a:ln w="16598">
            <a:solidFill>
              <a:srgbClr val="FFDB13"/>
            </a:solidFill>
          </a:ln>
        </p:spPr>
        <p:txBody>
          <a:bodyPr wrap="square" lIns="0" tIns="0" rIns="0" bIns="0" rtlCol="0"/>
          <a:lstStyle/>
          <a:p>
            <a:endParaRPr sz="1350"/>
          </a:p>
        </p:txBody>
      </p:sp>
      <p:grpSp>
        <p:nvGrpSpPr>
          <p:cNvPr id="4" name="object 4"/>
          <p:cNvGrpSpPr/>
          <p:nvPr/>
        </p:nvGrpSpPr>
        <p:grpSpPr>
          <a:xfrm>
            <a:off x="0" y="0"/>
            <a:ext cx="4914900" cy="6858000"/>
            <a:chOff x="0" y="0"/>
            <a:chExt cx="6553200" cy="9144000"/>
          </a:xfrm>
        </p:grpSpPr>
        <p:sp>
          <p:nvSpPr>
            <p:cNvPr id="5" name="object 5"/>
            <p:cNvSpPr/>
            <p:nvPr/>
          </p:nvSpPr>
          <p:spPr>
            <a:xfrm>
              <a:off x="0" y="0"/>
              <a:ext cx="6553200" cy="9144000"/>
            </a:xfrm>
            <a:custGeom>
              <a:avLst/>
              <a:gdLst/>
              <a:ahLst/>
              <a:cxnLst/>
              <a:rect l="l" t="t" r="r" b="b"/>
              <a:pathLst>
                <a:path w="6553200" h="9144000">
                  <a:moveTo>
                    <a:pt x="6553200" y="0"/>
                  </a:moveTo>
                  <a:lnTo>
                    <a:pt x="0" y="0"/>
                  </a:lnTo>
                  <a:lnTo>
                    <a:pt x="0" y="9144000"/>
                  </a:lnTo>
                  <a:lnTo>
                    <a:pt x="6553200" y="9144000"/>
                  </a:lnTo>
                  <a:lnTo>
                    <a:pt x="6553200" y="0"/>
                  </a:lnTo>
                  <a:close/>
                </a:path>
              </a:pathLst>
            </a:custGeom>
            <a:solidFill>
              <a:srgbClr val="E6F0DA"/>
            </a:solidFill>
          </p:spPr>
          <p:txBody>
            <a:bodyPr wrap="square" lIns="0" tIns="0" rIns="0" bIns="0" rtlCol="0"/>
            <a:lstStyle/>
            <a:p>
              <a:endParaRPr sz="1350"/>
            </a:p>
          </p:txBody>
        </p:sp>
        <p:pic>
          <p:nvPicPr>
            <p:cNvPr id="6" name="object 6"/>
            <p:cNvPicPr/>
            <p:nvPr/>
          </p:nvPicPr>
          <p:blipFill>
            <a:blip r:embed="rId3" cstate="print"/>
            <a:stretch>
              <a:fillRect/>
            </a:stretch>
          </p:blipFill>
          <p:spPr>
            <a:xfrm>
              <a:off x="4780000" y="4176000"/>
              <a:ext cx="1155699" cy="3295650"/>
            </a:xfrm>
            <a:prstGeom prst="rect">
              <a:avLst/>
            </a:prstGeom>
          </p:spPr>
        </p:pic>
        <p:sp>
          <p:nvSpPr>
            <p:cNvPr id="7" name="object 7"/>
            <p:cNvSpPr/>
            <p:nvPr/>
          </p:nvSpPr>
          <p:spPr>
            <a:xfrm>
              <a:off x="3083495" y="2313086"/>
              <a:ext cx="2580005" cy="5165090"/>
            </a:xfrm>
            <a:custGeom>
              <a:avLst/>
              <a:gdLst/>
              <a:ahLst/>
              <a:cxnLst/>
              <a:rect l="l" t="t" r="r" b="b"/>
              <a:pathLst>
                <a:path w="2580004" h="5165090">
                  <a:moveTo>
                    <a:pt x="2580005" y="16694"/>
                  </a:moveTo>
                  <a:lnTo>
                    <a:pt x="1891643" y="0"/>
                  </a:lnTo>
                  <a:lnTo>
                    <a:pt x="1451563" y="70686"/>
                  </a:lnTo>
                  <a:lnTo>
                    <a:pt x="1070203" y="297381"/>
                  </a:lnTo>
                  <a:lnTo>
                    <a:pt x="557999" y="748709"/>
                  </a:lnTo>
                  <a:lnTo>
                    <a:pt x="524211" y="780513"/>
                  </a:lnTo>
                  <a:lnTo>
                    <a:pt x="491371" y="813214"/>
                  </a:lnTo>
                  <a:lnTo>
                    <a:pt x="459489" y="846812"/>
                  </a:lnTo>
                  <a:lnTo>
                    <a:pt x="428575" y="881301"/>
                  </a:lnTo>
                  <a:lnTo>
                    <a:pt x="398642" y="916682"/>
                  </a:lnTo>
                  <a:lnTo>
                    <a:pt x="369700" y="952950"/>
                  </a:lnTo>
                  <a:lnTo>
                    <a:pt x="341760" y="990103"/>
                  </a:lnTo>
                  <a:lnTo>
                    <a:pt x="314832" y="1028139"/>
                  </a:lnTo>
                  <a:lnTo>
                    <a:pt x="288928" y="1067054"/>
                  </a:lnTo>
                  <a:lnTo>
                    <a:pt x="264058" y="1106848"/>
                  </a:lnTo>
                  <a:lnTo>
                    <a:pt x="240233" y="1147516"/>
                  </a:lnTo>
                  <a:lnTo>
                    <a:pt x="217465" y="1189057"/>
                  </a:lnTo>
                  <a:lnTo>
                    <a:pt x="195763" y="1231468"/>
                  </a:lnTo>
                  <a:lnTo>
                    <a:pt x="175140" y="1274746"/>
                  </a:lnTo>
                  <a:lnTo>
                    <a:pt x="155605" y="1318888"/>
                  </a:lnTo>
                  <a:lnTo>
                    <a:pt x="137170" y="1363893"/>
                  </a:lnTo>
                  <a:lnTo>
                    <a:pt x="119846" y="1409758"/>
                  </a:lnTo>
                  <a:lnTo>
                    <a:pt x="103643" y="1456479"/>
                  </a:lnTo>
                  <a:lnTo>
                    <a:pt x="88572" y="1504056"/>
                  </a:lnTo>
                  <a:lnTo>
                    <a:pt x="74644" y="1552484"/>
                  </a:lnTo>
                  <a:lnTo>
                    <a:pt x="61871" y="1601761"/>
                  </a:lnTo>
                  <a:lnTo>
                    <a:pt x="50262" y="1651886"/>
                  </a:lnTo>
                  <a:lnTo>
                    <a:pt x="39829" y="1702854"/>
                  </a:lnTo>
                  <a:lnTo>
                    <a:pt x="30583" y="1754665"/>
                  </a:lnTo>
                  <a:lnTo>
                    <a:pt x="22534" y="1807315"/>
                  </a:lnTo>
                  <a:lnTo>
                    <a:pt x="15694" y="1860801"/>
                  </a:lnTo>
                  <a:lnTo>
                    <a:pt x="10073" y="1915121"/>
                  </a:lnTo>
                  <a:lnTo>
                    <a:pt x="5682" y="1970273"/>
                  </a:lnTo>
                  <a:lnTo>
                    <a:pt x="2532" y="2026254"/>
                  </a:lnTo>
                  <a:lnTo>
                    <a:pt x="635" y="2083061"/>
                  </a:lnTo>
                  <a:lnTo>
                    <a:pt x="0" y="2140693"/>
                  </a:lnTo>
                  <a:lnTo>
                    <a:pt x="24003" y="5164690"/>
                  </a:lnTo>
                </a:path>
              </a:pathLst>
            </a:custGeom>
            <a:ln w="1143000">
              <a:solidFill>
                <a:srgbClr val="878787"/>
              </a:solidFill>
            </a:ln>
          </p:spPr>
          <p:txBody>
            <a:bodyPr wrap="square" lIns="0" tIns="0" rIns="0" bIns="0" rtlCol="0"/>
            <a:lstStyle/>
            <a:p>
              <a:endParaRPr sz="1350"/>
            </a:p>
          </p:txBody>
        </p:sp>
        <p:sp>
          <p:nvSpPr>
            <p:cNvPr id="8" name="object 8"/>
            <p:cNvSpPr/>
            <p:nvPr/>
          </p:nvSpPr>
          <p:spPr>
            <a:xfrm>
              <a:off x="3924146" y="2366566"/>
              <a:ext cx="1187450" cy="460375"/>
            </a:xfrm>
            <a:custGeom>
              <a:avLst/>
              <a:gdLst/>
              <a:ahLst/>
              <a:cxnLst/>
              <a:rect l="l" t="t" r="r" b="b"/>
              <a:pathLst>
                <a:path w="1187450" h="460375">
                  <a:moveTo>
                    <a:pt x="1187157" y="0"/>
                  </a:moveTo>
                  <a:lnTo>
                    <a:pt x="1146460" y="7154"/>
                  </a:lnTo>
                  <a:lnTo>
                    <a:pt x="1104789" y="15003"/>
                  </a:lnTo>
                  <a:lnTo>
                    <a:pt x="1062200" y="23581"/>
                  </a:lnTo>
                  <a:lnTo>
                    <a:pt x="1018744" y="32916"/>
                  </a:lnTo>
                  <a:lnTo>
                    <a:pt x="974474" y="43043"/>
                  </a:lnTo>
                  <a:lnTo>
                    <a:pt x="929445" y="53991"/>
                  </a:lnTo>
                  <a:lnTo>
                    <a:pt x="883708" y="65793"/>
                  </a:lnTo>
                  <a:lnTo>
                    <a:pt x="837317" y="78480"/>
                  </a:lnTo>
                  <a:lnTo>
                    <a:pt x="790326" y="92083"/>
                  </a:lnTo>
                  <a:lnTo>
                    <a:pt x="742786" y="106635"/>
                  </a:lnTo>
                  <a:lnTo>
                    <a:pt x="694751" y="122167"/>
                  </a:lnTo>
                  <a:lnTo>
                    <a:pt x="646274" y="138710"/>
                  </a:lnTo>
                  <a:lnTo>
                    <a:pt x="597409" y="156296"/>
                  </a:lnTo>
                  <a:lnTo>
                    <a:pt x="548207" y="174956"/>
                  </a:lnTo>
                  <a:lnTo>
                    <a:pt x="498723" y="194723"/>
                  </a:lnTo>
                  <a:lnTo>
                    <a:pt x="449009" y="215627"/>
                  </a:lnTo>
                  <a:lnTo>
                    <a:pt x="399118" y="237701"/>
                  </a:lnTo>
                  <a:lnTo>
                    <a:pt x="349104" y="260975"/>
                  </a:lnTo>
                  <a:lnTo>
                    <a:pt x="299019" y="285482"/>
                  </a:lnTo>
                  <a:lnTo>
                    <a:pt x="248917" y="311253"/>
                  </a:lnTo>
                  <a:lnTo>
                    <a:pt x="198850" y="338319"/>
                  </a:lnTo>
                  <a:lnTo>
                    <a:pt x="148872" y="366713"/>
                  </a:lnTo>
                  <a:lnTo>
                    <a:pt x="99036" y="396465"/>
                  </a:lnTo>
                  <a:lnTo>
                    <a:pt x="49394" y="427607"/>
                  </a:lnTo>
                  <a:lnTo>
                    <a:pt x="0" y="460171"/>
                  </a:lnTo>
                </a:path>
              </a:pathLst>
            </a:custGeom>
            <a:ln w="88900">
              <a:solidFill>
                <a:srgbClr val="FFDB13"/>
              </a:solidFill>
              <a:prstDash val="lgDash"/>
            </a:ln>
          </p:spPr>
          <p:txBody>
            <a:bodyPr wrap="square" lIns="0" tIns="0" rIns="0" bIns="0" rtlCol="0"/>
            <a:lstStyle/>
            <a:p>
              <a:endParaRPr sz="1350"/>
            </a:p>
          </p:txBody>
        </p:sp>
        <p:sp>
          <p:nvSpPr>
            <p:cNvPr id="9" name="object 9"/>
            <p:cNvSpPr/>
            <p:nvPr/>
          </p:nvSpPr>
          <p:spPr>
            <a:xfrm>
              <a:off x="3108811" y="3511475"/>
              <a:ext cx="177800" cy="549275"/>
            </a:xfrm>
            <a:custGeom>
              <a:avLst/>
              <a:gdLst/>
              <a:ahLst/>
              <a:cxnLst/>
              <a:rect l="l" t="t" r="r" b="b"/>
              <a:pathLst>
                <a:path w="177800" h="549275">
                  <a:moveTo>
                    <a:pt x="177800" y="0"/>
                  </a:moveTo>
                  <a:lnTo>
                    <a:pt x="155420" y="45146"/>
                  </a:lnTo>
                  <a:lnTo>
                    <a:pt x="134245" y="91255"/>
                  </a:lnTo>
                  <a:lnTo>
                    <a:pt x="114288" y="138324"/>
                  </a:lnTo>
                  <a:lnTo>
                    <a:pt x="95562" y="186351"/>
                  </a:lnTo>
                  <a:lnTo>
                    <a:pt x="78078" y="235332"/>
                  </a:lnTo>
                  <a:lnTo>
                    <a:pt x="61851" y="285265"/>
                  </a:lnTo>
                  <a:lnTo>
                    <a:pt x="46892" y="336146"/>
                  </a:lnTo>
                  <a:lnTo>
                    <a:pt x="33215" y="387972"/>
                  </a:lnTo>
                  <a:lnTo>
                    <a:pt x="20832" y="440742"/>
                  </a:lnTo>
                  <a:lnTo>
                    <a:pt x="9756" y="494451"/>
                  </a:lnTo>
                  <a:lnTo>
                    <a:pt x="0" y="549097"/>
                  </a:lnTo>
                </a:path>
              </a:pathLst>
            </a:custGeom>
            <a:ln w="88900">
              <a:solidFill>
                <a:srgbClr val="FFDB13"/>
              </a:solidFill>
              <a:prstDash val="lgDash"/>
            </a:ln>
          </p:spPr>
          <p:txBody>
            <a:bodyPr wrap="square" lIns="0" tIns="0" rIns="0" bIns="0" rtlCol="0"/>
            <a:lstStyle/>
            <a:p>
              <a:endParaRPr sz="1350"/>
            </a:p>
          </p:txBody>
        </p:sp>
        <p:sp>
          <p:nvSpPr>
            <p:cNvPr id="10" name="object 10"/>
            <p:cNvSpPr/>
            <p:nvPr/>
          </p:nvSpPr>
          <p:spPr>
            <a:xfrm>
              <a:off x="3082950" y="5012307"/>
              <a:ext cx="16510" cy="2078989"/>
            </a:xfrm>
            <a:custGeom>
              <a:avLst/>
              <a:gdLst/>
              <a:ahLst/>
              <a:cxnLst/>
              <a:rect l="l" t="t" r="r" b="b"/>
              <a:pathLst>
                <a:path w="16510" h="2078990">
                  <a:moveTo>
                    <a:pt x="0" y="0"/>
                  </a:moveTo>
                  <a:lnTo>
                    <a:pt x="16497" y="2078977"/>
                  </a:lnTo>
                </a:path>
              </a:pathLst>
            </a:custGeom>
            <a:ln w="88900">
              <a:solidFill>
                <a:srgbClr val="FFDB13"/>
              </a:solidFill>
              <a:prstDash val="lgDash"/>
            </a:ln>
          </p:spPr>
          <p:txBody>
            <a:bodyPr wrap="square" lIns="0" tIns="0" rIns="0" bIns="0" rtlCol="0"/>
            <a:lstStyle/>
            <a:p>
              <a:endParaRPr sz="1350"/>
            </a:p>
          </p:txBody>
        </p:sp>
        <p:sp>
          <p:nvSpPr>
            <p:cNvPr id="11" name="object 11"/>
            <p:cNvSpPr/>
            <p:nvPr/>
          </p:nvSpPr>
          <p:spPr>
            <a:xfrm>
              <a:off x="3078444" y="2934719"/>
              <a:ext cx="697865" cy="4535170"/>
            </a:xfrm>
            <a:custGeom>
              <a:avLst/>
              <a:gdLst/>
              <a:ahLst/>
              <a:cxnLst/>
              <a:rect l="l" t="t" r="r" b="b"/>
              <a:pathLst>
                <a:path w="697864" h="4535170">
                  <a:moveTo>
                    <a:pt x="697687" y="0"/>
                  </a:moveTo>
                  <a:lnTo>
                    <a:pt x="662336" y="28345"/>
                  </a:lnTo>
                  <a:lnTo>
                    <a:pt x="627257" y="57553"/>
                  </a:lnTo>
                  <a:lnTo>
                    <a:pt x="592472" y="87632"/>
                  </a:lnTo>
                  <a:lnTo>
                    <a:pt x="557999" y="118592"/>
                  </a:lnTo>
                  <a:lnTo>
                    <a:pt x="522817" y="151743"/>
                  </a:lnTo>
                  <a:lnTo>
                    <a:pt x="488659" y="185872"/>
                  </a:lnTo>
                  <a:lnTo>
                    <a:pt x="455542" y="220975"/>
                  </a:lnTo>
                  <a:lnTo>
                    <a:pt x="423481" y="257048"/>
                  </a:lnTo>
                </a:path>
                <a:path w="697864" h="4535170">
                  <a:moveTo>
                    <a:pt x="7327" y="1317599"/>
                  </a:moveTo>
                  <a:lnTo>
                    <a:pt x="4130" y="1364943"/>
                  </a:lnTo>
                  <a:lnTo>
                    <a:pt x="1839" y="1412887"/>
                  </a:lnTo>
                  <a:lnTo>
                    <a:pt x="460" y="1461431"/>
                  </a:lnTo>
                  <a:lnTo>
                    <a:pt x="0" y="1510576"/>
                  </a:lnTo>
                  <a:lnTo>
                    <a:pt x="1511" y="1699564"/>
                  </a:lnTo>
                </a:path>
                <a:path w="697864" h="4535170">
                  <a:moveTo>
                    <a:pt x="22504" y="4345584"/>
                  </a:moveTo>
                  <a:lnTo>
                    <a:pt x="24003" y="4534573"/>
                  </a:lnTo>
                </a:path>
              </a:pathLst>
            </a:custGeom>
            <a:ln w="88900">
              <a:solidFill>
                <a:srgbClr val="FFDB13"/>
              </a:solidFill>
            </a:ln>
          </p:spPr>
          <p:txBody>
            <a:bodyPr wrap="square" lIns="0" tIns="0" rIns="0" bIns="0" rtlCol="0"/>
            <a:lstStyle/>
            <a:p>
              <a:endParaRPr sz="1350"/>
            </a:p>
          </p:txBody>
        </p:sp>
        <p:sp>
          <p:nvSpPr>
            <p:cNvPr id="12" name="object 12"/>
            <p:cNvSpPr/>
            <p:nvPr/>
          </p:nvSpPr>
          <p:spPr>
            <a:xfrm>
              <a:off x="5428005" y="1440014"/>
              <a:ext cx="389890" cy="1787525"/>
            </a:xfrm>
            <a:custGeom>
              <a:avLst/>
              <a:gdLst/>
              <a:ahLst/>
              <a:cxnLst/>
              <a:rect l="l" t="t" r="r" b="b"/>
              <a:pathLst>
                <a:path w="389889" h="1787525">
                  <a:moveTo>
                    <a:pt x="389648" y="0"/>
                  </a:moveTo>
                  <a:lnTo>
                    <a:pt x="0" y="0"/>
                  </a:lnTo>
                  <a:lnTo>
                    <a:pt x="0" y="1787270"/>
                  </a:lnTo>
                  <a:lnTo>
                    <a:pt x="389648" y="1787270"/>
                  </a:lnTo>
                  <a:lnTo>
                    <a:pt x="389648" y="0"/>
                  </a:lnTo>
                  <a:close/>
                </a:path>
              </a:pathLst>
            </a:custGeom>
            <a:solidFill>
              <a:srgbClr val="E6F0DA"/>
            </a:solidFill>
          </p:spPr>
          <p:txBody>
            <a:bodyPr wrap="square" lIns="0" tIns="0" rIns="0" bIns="0" rtlCol="0"/>
            <a:lstStyle/>
            <a:p>
              <a:endParaRPr sz="1350"/>
            </a:p>
          </p:txBody>
        </p:sp>
        <p:pic>
          <p:nvPicPr>
            <p:cNvPr id="13" name="object 13"/>
            <p:cNvPicPr/>
            <p:nvPr/>
          </p:nvPicPr>
          <p:blipFill>
            <a:blip r:embed="rId4" cstate="print"/>
            <a:stretch>
              <a:fillRect/>
            </a:stretch>
          </p:blipFill>
          <p:spPr>
            <a:xfrm>
              <a:off x="3880005" y="2943000"/>
              <a:ext cx="355160" cy="352224"/>
            </a:xfrm>
            <a:prstGeom prst="rect">
              <a:avLst/>
            </a:prstGeom>
          </p:spPr>
        </p:pic>
      </p:grpSp>
      <p:sp>
        <p:nvSpPr>
          <p:cNvPr id="14" name="object 14"/>
          <p:cNvSpPr txBox="1"/>
          <p:nvPr/>
        </p:nvSpPr>
        <p:spPr>
          <a:xfrm>
            <a:off x="5343974" y="1501885"/>
            <a:ext cx="4016693" cy="1387304"/>
          </a:xfrm>
          <a:prstGeom prst="rect">
            <a:avLst/>
          </a:prstGeom>
        </p:spPr>
        <p:txBody>
          <a:bodyPr vert="horz" wrap="square" lIns="0" tIns="37148" rIns="0" bIns="0" rtlCol="0" anchor="t">
            <a:spAutoFit/>
          </a:bodyPr>
          <a:lstStyle/>
          <a:p>
            <a:pPr marL="9525">
              <a:spcBef>
                <a:spcPts val="293"/>
              </a:spcBef>
            </a:pPr>
            <a:r>
              <a:rPr sz="2175" b="1" spc="-8" err="1">
                <a:solidFill>
                  <a:srgbClr val="020203"/>
                </a:solidFill>
                <a:latin typeface="Calibri"/>
                <a:cs typeface="QuestaSans-Black"/>
              </a:rPr>
              <a:t>Sving</a:t>
            </a:r>
            <a:endParaRPr lang="nb-NO" sz="2175" err="1">
              <a:latin typeface="Calibri"/>
              <a:cs typeface="QuestaSans-Black"/>
            </a:endParaRPr>
          </a:p>
          <a:p>
            <a:pPr marL="9525">
              <a:spcBef>
                <a:spcPts val="164"/>
              </a:spcBef>
            </a:pPr>
            <a:r>
              <a:rPr sz="1650" b="1" spc="-19" err="1">
                <a:solidFill>
                  <a:srgbClr val="020203"/>
                </a:solidFill>
                <a:latin typeface="Calibri"/>
                <a:cs typeface="QuestaSans-Black"/>
              </a:rPr>
              <a:t>Oppgave</a:t>
            </a:r>
            <a:r>
              <a:rPr sz="1650" b="1">
                <a:solidFill>
                  <a:srgbClr val="020203"/>
                </a:solidFill>
                <a:latin typeface="Calibri"/>
                <a:cs typeface="QuestaSans-Black"/>
              </a:rPr>
              <a:t> </a:t>
            </a:r>
            <a:r>
              <a:rPr sz="1650" b="1" spc="45">
                <a:solidFill>
                  <a:srgbClr val="020203"/>
                </a:solidFill>
                <a:latin typeface="Calibri"/>
                <a:cs typeface="QuestaSans-Black"/>
              </a:rPr>
              <a:t>1:</a:t>
            </a:r>
            <a:r>
              <a:rPr sz="1650" b="1">
                <a:solidFill>
                  <a:srgbClr val="020203"/>
                </a:solidFill>
                <a:latin typeface="Calibri"/>
                <a:cs typeface="QuestaSans-Black"/>
              </a:rPr>
              <a:t> </a:t>
            </a:r>
            <a:r>
              <a:rPr sz="1650" spc="-15">
                <a:solidFill>
                  <a:srgbClr val="020203"/>
                </a:solidFill>
                <a:latin typeface="Calibri"/>
                <a:cs typeface="Questa Sans"/>
              </a:rPr>
              <a:t>Finn</a:t>
            </a:r>
            <a:r>
              <a:rPr sz="1650">
                <a:solidFill>
                  <a:srgbClr val="020203"/>
                </a:solidFill>
                <a:latin typeface="Calibri"/>
                <a:cs typeface="Questa Sans"/>
              </a:rPr>
              <a:t> </a:t>
            </a:r>
            <a:r>
              <a:rPr sz="1650" err="1">
                <a:solidFill>
                  <a:srgbClr val="020203"/>
                </a:solidFill>
                <a:latin typeface="Calibri"/>
                <a:cs typeface="Questa Sans"/>
              </a:rPr>
              <a:t>trygg</a:t>
            </a:r>
            <a:r>
              <a:rPr sz="1650">
                <a:solidFill>
                  <a:srgbClr val="020203"/>
                </a:solidFill>
                <a:latin typeface="Calibri"/>
                <a:cs typeface="Questa Sans"/>
              </a:rPr>
              <a:t> </a:t>
            </a:r>
            <a:r>
              <a:rPr sz="1650" spc="8">
                <a:solidFill>
                  <a:srgbClr val="020203"/>
                </a:solidFill>
                <a:latin typeface="Calibri"/>
                <a:cs typeface="Questa Sans"/>
              </a:rPr>
              <a:t>fart</a:t>
            </a:r>
            <a:r>
              <a:rPr sz="1650">
                <a:solidFill>
                  <a:srgbClr val="020203"/>
                </a:solidFill>
                <a:latin typeface="Calibri"/>
                <a:cs typeface="Questa Sans"/>
              </a:rPr>
              <a:t> </a:t>
            </a:r>
            <a:r>
              <a:rPr sz="1650" spc="4">
                <a:solidFill>
                  <a:srgbClr val="020203"/>
                </a:solidFill>
                <a:latin typeface="Calibri"/>
                <a:cs typeface="Questa Sans"/>
              </a:rPr>
              <a:t>............. </a:t>
            </a:r>
            <a:r>
              <a:rPr sz="1650" spc="-26">
                <a:solidFill>
                  <a:srgbClr val="020203"/>
                </a:solidFill>
                <a:latin typeface="Calibri"/>
                <a:cs typeface="Questa Sans"/>
              </a:rPr>
              <a:t>km/t</a:t>
            </a:r>
            <a:endParaRPr sz="1650">
              <a:latin typeface="Calibri"/>
              <a:cs typeface="Questa Sans"/>
            </a:endParaRPr>
          </a:p>
          <a:p>
            <a:pPr marL="9525">
              <a:lnSpc>
                <a:spcPts val="1965"/>
              </a:lnSpc>
              <a:spcBef>
                <a:spcPts val="1770"/>
              </a:spcBef>
            </a:pPr>
            <a:r>
              <a:rPr sz="1650" b="1" spc="-19" err="1">
                <a:solidFill>
                  <a:srgbClr val="020203"/>
                </a:solidFill>
                <a:latin typeface="Calibri"/>
                <a:cs typeface="QuestaSans-Black"/>
              </a:rPr>
              <a:t>Oppgave</a:t>
            </a:r>
            <a:r>
              <a:rPr sz="1650" b="1" spc="-4">
                <a:solidFill>
                  <a:srgbClr val="020203"/>
                </a:solidFill>
                <a:latin typeface="Calibri"/>
                <a:cs typeface="QuestaSans-Black"/>
              </a:rPr>
              <a:t> </a:t>
            </a:r>
            <a:r>
              <a:rPr sz="1650" b="1" spc="11">
                <a:solidFill>
                  <a:srgbClr val="020203"/>
                </a:solidFill>
                <a:latin typeface="Calibri"/>
                <a:cs typeface="QuestaSans-Black"/>
              </a:rPr>
              <a:t>2:</a:t>
            </a:r>
            <a:r>
              <a:rPr sz="1650" b="1" spc="-4">
                <a:solidFill>
                  <a:srgbClr val="020203"/>
                </a:solidFill>
                <a:latin typeface="Calibri"/>
                <a:cs typeface="QuestaSans-Black"/>
              </a:rPr>
              <a:t> </a:t>
            </a:r>
            <a:r>
              <a:rPr sz="1650" spc="-15">
                <a:solidFill>
                  <a:srgbClr val="020203"/>
                </a:solidFill>
                <a:latin typeface="Calibri"/>
                <a:cs typeface="Questa Sans"/>
              </a:rPr>
              <a:t>Finn</a:t>
            </a:r>
            <a:r>
              <a:rPr sz="1650">
                <a:solidFill>
                  <a:srgbClr val="020203"/>
                </a:solidFill>
                <a:latin typeface="Calibri"/>
                <a:cs typeface="Questa Sans"/>
              </a:rPr>
              <a:t> </a:t>
            </a:r>
            <a:r>
              <a:rPr sz="1650" spc="-15" err="1">
                <a:solidFill>
                  <a:srgbClr val="020203"/>
                </a:solidFill>
                <a:latin typeface="Calibri"/>
                <a:cs typeface="Questa Sans"/>
              </a:rPr>
              <a:t>grensen</a:t>
            </a:r>
            <a:r>
              <a:rPr sz="1650" spc="-4">
                <a:solidFill>
                  <a:srgbClr val="020203"/>
                </a:solidFill>
                <a:latin typeface="Calibri"/>
                <a:cs typeface="Questa Sans"/>
              </a:rPr>
              <a:t> </a:t>
            </a:r>
            <a:r>
              <a:rPr sz="1650" spc="-11">
                <a:solidFill>
                  <a:srgbClr val="020203"/>
                </a:solidFill>
                <a:latin typeface="Calibri"/>
                <a:cs typeface="Questa Sans"/>
              </a:rPr>
              <a:t>for</a:t>
            </a:r>
            <a:endParaRPr sz="1650">
              <a:latin typeface="Calibri"/>
              <a:cs typeface="Questa Sans"/>
            </a:endParaRPr>
          </a:p>
          <a:p>
            <a:pPr marL="9525">
              <a:lnSpc>
                <a:spcPts val="1965"/>
              </a:lnSpc>
            </a:pPr>
            <a:r>
              <a:rPr sz="1650" spc="-11" err="1">
                <a:solidFill>
                  <a:srgbClr val="020203"/>
                </a:solidFill>
                <a:latin typeface="Calibri"/>
                <a:cs typeface="Questa Sans"/>
              </a:rPr>
              <a:t>når</a:t>
            </a:r>
            <a:r>
              <a:rPr sz="1650">
                <a:solidFill>
                  <a:srgbClr val="020203"/>
                </a:solidFill>
                <a:latin typeface="Calibri"/>
                <a:cs typeface="Questa Sans"/>
              </a:rPr>
              <a:t> </a:t>
            </a:r>
            <a:r>
              <a:rPr sz="1650" spc="-8">
                <a:solidFill>
                  <a:srgbClr val="020203"/>
                </a:solidFill>
                <a:latin typeface="Calibri"/>
                <a:cs typeface="Questa Sans"/>
              </a:rPr>
              <a:t>det</a:t>
            </a:r>
            <a:r>
              <a:rPr sz="1650">
                <a:solidFill>
                  <a:srgbClr val="020203"/>
                </a:solidFill>
                <a:latin typeface="Calibri"/>
                <a:cs typeface="Questa Sans"/>
              </a:rPr>
              <a:t> </a:t>
            </a:r>
            <a:r>
              <a:rPr sz="1650" spc="-23" err="1">
                <a:solidFill>
                  <a:srgbClr val="020203"/>
                </a:solidFill>
                <a:latin typeface="Calibri"/>
                <a:cs typeface="Questa Sans"/>
              </a:rPr>
              <a:t>ikke</a:t>
            </a:r>
            <a:r>
              <a:rPr sz="1650">
                <a:solidFill>
                  <a:srgbClr val="020203"/>
                </a:solidFill>
                <a:latin typeface="Calibri"/>
                <a:cs typeface="Questa Sans"/>
              </a:rPr>
              <a:t> </a:t>
            </a:r>
            <a:r>
              <a:rPr sz="1650" spc="-15" err="1">
                <a:solidFill>
                  <a:srgbClr val="020203"/>
                </a:solidFill>
                <a:latin typeface="Calibri"/>
                <a:cs typeface="Questa Sans"/>
              </a:rPr>
              <a:t>oppleves</a:t>
            </a:r>
            <a:r>
              <a:rPr sz="1650">
                <a:solidFill>
                  <a:srgbClr val="020203"/>
                </a:solidFill>
                <a:latin typeface="Calibri"/>
                <a:cs typeface="Questa Sans"/>
              </a:rPr>
              <a:t> </a:t>
            </a:r>
            <a:r>
              <a:rPr sz="1650" spc="-11" err="1">
                <a:solidFill>
                  <a:srgbClr val="020203"/>
                </a:solidFill>
                <a:latin typeface="Calibri"/>
                <a:cs typeface="Questa Sans"/>
              </a:rPr>
              <a:t>som</a:t>
            </a:r>
            <a:r>
              <a:rPr sz="1650">
                <a:solidFill>
                  <a:srgbClr val="020203"/>
                </a:solidFill>
                <a:latin typeface="Calibri"/>
                <a:cs typeface="Questa Sans"/>
              </a:rPr>
              <a:t> </a:t>
            </a:r>
            <a:r>
              <a:rPr sz="1650" spc="4" err="1">
                <a:solidFill>
                  <a:srgbClr val="020203"/>
                </a:solidFill>
                <a:latin typeface="Calibri"/>
                <a:cs typeface="Questa Sans"/>
              </a:rPr>
              <a:t>trygt</a:t>
            </a:r>
            <a:r>
              <a:rPr sz="1650">
                <a:solidFill>
                  <a:srgbClr val="020203"/>
                </a:solidFill>
                <a:latin typeface="Calibri"/>
                <a:cs typeface="Questa Sans"/>
              </a:rPr>
              <a:t> </a:t>
            </a:r>
            <a:r>
              <a:rPr sz="1650" spc="4">
                <a:solidFill>
                  <a:srgbClr val="020203"/>
                </a:solidFill>
                <a:latin typeface="Calibri"/>
                <a:cs typeface="Questa Sans"/>
              </a:rPr>
              <a:t>.............</a:t>
            </a:r>
            <a:r>
              <a:rPr sz="1650">
                <a:solidFill>
                  <a:srgbClr val="020203"/>
                </a:solidFill>
                <a:latin typeface="Calibri"/>
                <a:cs typeface="Questa Sans"/>
              </a:rPr>
              <a:t> </a:t>
            </a:r>
            <a:r>
              <a:rPr sz="1650" spc="-26">
                <a:solidFill>
                  <a:srgbClr val="020203"/>
                </a:solidFill>
                <a:latin typeface="Calibri"/>
                <a:cs typeface="Questa Sans"/>
              </a:rPr>
              <a:t>km/t</a:t>
            </a:r>
            <a:endParaRPr sz="1650">
              <a:latin typeface="Calibri"/>
              <a:cs typeface="Questa Sans"/>
            </a:endParaRPr>
          </a:p>
        </p:txBody>
      </p:sp>
      <p:sp>
        <p:nvSpPr>
          <p:cNvPr id="18" name="object 18"/>
          <p:cNvSpPr txBox="1"/>
          <p:nvPr/>
        </p:nvSpPr>
        <p:spPr>
          <a:xfrm>
            <a:off x="11703122" y="6570703"/>
            <a:ext cx="151448" cy="100027"/>
          </a:xfrm>
          <a:prstGeom prst="rect">
            <a:avLst/>
          </a:prstGeom>
        </p:spPr>
        <p:txBody>
          <a:bodyPr vert="horz" wrap="square" lIns="0" tIns="7620" rIns="0" bIns="0" rtlCol="0">
            <a:spAutoFit/>
          </a:bodyPr>
          <a:lstStyle/>
          <a:p>
            <a:pPr marL="28575">
              <a:spcBef>
                <a:spcPts val="60"/>
              </a:spcBef>
            </a:pPr>
            <a:fld id="{81D60167-4931-47E6-BA6A-407CBD079E47}" type="slidenum">
              <a:rPr sz="600" b="1" spc="-11" dirty="0">
                <a:solidFill>
                  <a:srgbClr val="020203"/>
                </a:solidFill>
                <a:latin typeface="Arial"/>
                <a:cs typeface="Arial"/>
              </a:rPr>
              <a:pPr marL="28575">
                <a:spcBef>
                  <a:spcPts val="60"/>
                </a:spcBef>
              </a:pPr>
              <a:t>15</a:t>
            </a:fld>
            <a:endParaRPr sz="600">
              <a:latin typeface="Arial"/>
              <a:cs typeface="Arial"/>
            </a:endParaRPr>
          </a:p>
        </p:txBody>
      </p:sp>
      <p:sp>
        <p:nvSpPr>
          <p:cNvPr id="15" name="object 15"/>
          <p:cNvSpPr txBox="1"/>
          <p:nvPr/>
        </p:nvSpPr>
        <p:spPr>
          <a:xfrm>
            <a:off x="5343975" y="3653581"/>
            <a:ext cx="62865" cy="205826"/>
          </a:xfrm>
          <a:prstGeom prst="rect">
            <a:avLst/>
          </a:prstGeom>
        </p:spPr>
        <p:txBody>
          <a:bodyPr vert="horz" wrap="square" lIns="0" tIns="9525" rIns="0" bIns="0" rtlCol="0">
            <a:spAutoFit/>
          </a:bodyPr>
          <a:lstStyle/>
          <a:p>
            <a:pPr marL="9525">
              <a:spcBef>
                <a:spcPts val="75"/>
              </a:spcBef>
            </a:pPr>
            <a:r>
              <a:rPr sz="1275" b="1" spc="-83">
                <a:solidFill>
                  <a:srgbClr val="CDCCCC"/>
                </a:solidFill>
                <a:latin typeface="Arial"/>
                <a:cs typeface="Arial"/>
              </a:rPr>
              <a:t>-</a:t>
            </a:r>
            <a:endParaRPr sz="1275">
              <a:latin typeface="Arial"/>
              <a:cs typeface="Arial"/>
            </a:endParaRPr>
          </a:p>
        </p:txBody>
      </p:sp>
      <p:sp>
        <p:nvSpPr>
          <p:cNvPr id="16" name="object 16"/>
          <p:cNvSpPr txBox="1"/>
          <p:nvPr/>
        </p:nvSpPr>
        <p:spPr>
          <a:xfrm>
            <a:off x="5343974" y="3082233"/>
            <a:ext cx="6312218" cy="3070711"/>
          </a:xfrm>
          <a:prstGeom prst="rect">
            <a:avLst/>
          </a:prstGeom>
        </p:spPr>
        <p:txBody>
          <a:bodyPr vert="horz" wrap="square" lIns="0" tIns="20954" rIns="0" bIns="0" rtlCol="0" anchor="t">
            <a:spAutoFit/>
          </a:bodyPr>
          <a:lstStyle/>
          <a:p>
            <a:pPr marL="9525" marR="1432084">
              <a:lnSpc>
                <a:spcPts val="1950"/>
              </a:lnSpc>
              <a:spcBef>
                <a:spcPts val="164"/>
              </a:spcBef>
            </a:pPr>
            <a:r>
              <a:rPr sz="1650" b="1" spc="-19" dirty="0" err="1">
                <a:solidFill>
                  <a:srgbClr val="020203"/>
                </a:solidFill>
                <a:latin typeface="Calibri"/>
                <a:cs typeface="QuestaSans-Black"/>
              </a:rPr>
              <a:t>Oppgave</a:t>
            </a:r>
            <a:r>
              <a:rPr sz="1650" b="1" spc="-4" dirty="0">
                <a:solidFill>
                  <a:srgbClr val="020203"/>
                </a:solidFill>
                <a:latin typeface="Calibri"/>
                <a:cs typeface="QuestaSans-Black"/>
              </a:rPr>
              <a:t> </a:t>
            </a:r>
            <a:r>
              <a:rPr sz="1650" b="1" spc="19" dirty="0">
                <a:solidFill>
                  <a:srgbClr val="020203"/>
                </a:solidFill>
                <a:latin typeface="Calibri"/>
                <a:cs typeface="QuestaSans-Black"/>
              </a:rPr>
              <a:t>3:</a:t>
            </a:r>
            <a:r>
              <a:rPr sz="1650" b="1" dirty="0">
                <a:solidFill>
                  <a:srgbClr val="020203"/>
                </a:solidFill>
                <a:latin typeface="Calibri"/>
                <a:cs typeface="QuestaSans-Black"/>
              </a:rPr>
              <a:t> </a:t>
            </a:r>
            <a:r>
              <a:rPr sz="1650" spc="-34" dirty="0" err="1">
                <a:solidFill>
                  <a:srgbClr val="020203"/>
                </a:solidFill>
                <a:latin typeface="Calibri"/>
                <a:cs typeface="Questa Sans"/>
              </a:rPr>
              <a:t>Velg</a:t>
            </a:r>
            <a:r>
              <a:rPr sz="1650" dirty="0">
                <a:solidFill>
                  <a:srgbClr val="020203"/>
                </a:solidFill>
                <a:latin typeface="Calibri"/>
                <a:cs typeface="Questa Sans"/>
              </a:rPr>
              <a:t> </a:t>
            </a:r>
            <a:r>
              <a:rPr sz="1650" spc="-8" dirty="0" err="1">
                <a:solidFill>
                  <a:srgbClr val="020203"/>
                </a:solidFill>
                <a:latin typeface="Calibri"/>
                <a:cs typeface="Questa Sans"/>
              </a:rPr>
              <a:t>en</a:t>
            </a:r>
            <a:r>
              <a:rPr sz="1650" dirty="0">
                <a:solidFill>
                  <a:srgbClr val="020203"/>
                </a:solidFill>
                <a:latin typeface="Calibri"/>
                <a:cs typeface="Questa Sans"/>
              </a:rPr>
              <a:t> </a:t>
            </a:r>
            <a:r>
              <a:rPr sz="1650" spc="-8" dirty="0" err="1">
                <a:solidFill>
                  <a:srgbClr val="020203"/>
                </a:solidFill>
                <a:latin typeface="Calibri"/>
                <a:cs typeface="Questa Sans"/>
              </a:rPr>
              <a:t>hastighet</a:t>
            </a:r>
            <a:r>
              <a:rPr sz="1650" dirty="0">
                <a:solidFill>
                  <a:srgbClr val="020203"/>
                </a:solidFill>
                <a:latin typeface="Calibri"/>
                <a:cs typeface="Questa Sans"/>
              </a:rPr>
              <a:t> </a:t>
            </a:r>
            <a:r>
              <a:rPr sz="1650" spc="-23" dirty="0" err="1">
                <a:solidFill>
                  <a:srgbClr val="020203"/>
                </a:solidFill>
                <a:latin typeface="Calibri"/>
                <a:cs typeface="Questa Sans"/>
              </a:rPr>
              <a:t>hvor</a:t>
            </a:r>
            <a:r>
              <a:rPr sz="1650" dirty="0">
                <a:solidFill>
                  <a:srgbClr val="020203"/>
                </a:solidFill>
                <a:latin typeface="Calibri"/>
                <a:cs typeface="Questa Sans"/>
              </a:rPr>
              <a:t> </a:t>
            </a:r>
            <a:r>
              <a:rPr sz="1650" spc="-15" dirty="0" err="1">
                <a:solidFill>
                  <a:srgbClr val="020203"/>
                </a:solidFill>
                <a:latin typeface="Calibri"/>
                <a:cs typeface="Questa Sans"/>
              </a:rPr>
              <a:t>bilens</a:t>
            </a:r>
            <a:r>
              <a:rPr sz="1650" spc="-15" dirty="0">
                <a:solidFill>
                  <a:srgbClr val="020203"/>
                </a:solidFill>
                <a:latin typeface="Calibri"/>
                <a:cs typeface="Questa Sans"/>
              </a:rPr>
              <a:t> </a:t>
            </a:r>
            <a:r>
              <a:rPr sz="1650" spc="-11" dirty="0">
                <a:solidFill>
                  <a:srgbClr val="020203"/>
                </a:solidFill>
                <a:latin typeface="Calibri"/>
                <a:cs typeface="Questa Sans"/>
              </a:rPr>
              <a:t> </a:t>
            </a:r>
            <a:r>
              <a:rPr sz="1650" spc="-8" dirty="0" err="1">
                <a:solidFill>
                  <a:srgbClr val="020203"/>
                </a:solidFill>
                <a:latin typeface="Calibri"/>
                <a:cs typeface="Questa Sans"/>
              </a:rPr>
              <a:t>førestøtteteknologi</a:t>
            </a:r>
            <a:r>
              <a:rPr sz="1650" dirty="0">
                <a:solidFill>
                  <a:srgbClr val="020203"/>
                </a:solidFill>
                <a:latin typeface="Calibri"/>
                <a:cs typeface="Questa Sans"/>
              </a:rPr>
              <a:t> </a:t>
            </a:r>
            <a:r>
              <a:rPr sz="1650" spc="-11" dirty="0">
                <a:solidFill>
                  <a:srgbClr val="020203"/>
                </a:solidFill>
                <a:latin typeface="Calibri"/>
                <a:cs typeface="Questa Sans"/>
              </a:rPr>
              <a:t>griper</a:t>
            </a:r>
            <a:r>
              <a:rPr sz="1650" dirty="0">
                <a:solidFill>
                  <a:srgbClr val="020203"/>
                </a:solidFill>
                <a:latin typeface="Calibri"/>
                <a:cs typeface="Questa Sans"/>
              </a:rPr>
              <a:t> </a:t>
            </a:r>
            <a:r>
              <a:rPr sz="1650" spc="-19" dirty="0">
                <a:solidFill>
                  <a:srgbClr val="020203"/>
                </a:solidFill>
                <a:latin typeface="Calibri"/>
                <a:cs typeface="Questa Sans"/>
              </a:rPr>
              <a:t>inn</a:t>
            </a:r>
            <a:r>
              <a:rPr sz="1650" dirty="0">
                <a:solidFill>
                  <a:srgbClr val="020203"/>
                </a:solidFill>
                <a:latin typeface="Calibri"/>
                <a:cs typeface="Questa Sans"/>
              </a:rPr>
              <a:t> </a:t>
            </a:r>
            <a:r>
              <a:rPr sz="1650" dirty="0" err="1">
                <a:solidFill>
                  <a:srgbClr val="020203"/>
                </a:solidFill>
                <a:latin typeface="Calibri"/>
                <a:cs typeface="Questa Sans"/>
              </a:rPr>
              <a:t>i</a:t>
            </a:r>
            <a:r>
              <a:rPr sz="1650" spc="4" dirty="0">
                <a:solidFill>
                  <a:srgbClr val="020203"/>
                </a:solidFill>
                <a:latin typeface="Calibri"/>
                <a:cs typeface="Questa Sans"/>
              </a:rPr>
              <a:t> </a:t>
            </a:r>
            <a:r>
              <a:rPr sz="1650" spc="-23" dirty="0" err="1">
                <a:solidFill>
                  <a:srgbClr val="020203"/>
                </a:solidFill>
                <a:latin typeface="Calibri"/>
                <a:cs typeface="Questa Sans"/>
              </a:rPr>
              <a:t>kjøringen</a:t>
            </a:r>
            <a:r>
              <a:rPr sz="1650" spc="-23" dirty="0">
                <a:solidFill>
                  <a:srgbClr val="020203"/>
                </a:solidFill>
                <a:latin typeface="Calibri"/>
                <a:cs typeface="Questa Sans"/>
              </a:rPr>
              <a:t>?</a:t>
            </a:r>
            <a:r>
              <a:rPr sz="1650" dirty="0">
                <a:solidFill>
                  <a:srgbClr val="020203"/>
                </a:solidFill>
                <a:latin typeface="Calibri"/>
                <a:cs typeface="Questa Sans"/>
              </a:rPr>
              <a:t> </a:t>
            </a:r>
            <a:r>
              <a:rPr sz="1650" spc="4" dirty="0">
                <a:solidFill>
                  <a:srgbClr val="020203"/>
                </a:solidFill>
                <a:latin typeface="Calibri"/>
                <a:cs typeface="Questa Sans"/>
              </a:rPr>
              <a:t>.............</a:t>
            </a:r>
            <a:r>
              <a:rPr sz="1650" dirty="0">
                <a:solidFill>
                  <a:srgbClr val="020203"/>
                </a:solidFill>
                <a:latin typeface="Calibri"/>
                <a:cs typeface="Questa Sans"/>
              </a:rPr>
              <a:t> </a:t>
            </a:r>
            <a:r>
              <a:rPr sz="1650" spc="-26" dirty="0">
                <a:solidFill>
                  <a:srgbClr val="020203"/>
                </a:solidFill>
                <a:latin typeface="Calibri"/>
                <a:cs typeface="Questa Sans"/>
              </a:rPr>
              <a:t>km/t</a:t>
            </a:r>
            <a:endParaRPr lang="nb-NO" sz="1650" dirty="0">
              <a:latin typeface="Calibri"/>
              <a:cs typeface="Questa Sans"/>
            </a:endParaRPr>
          </a:p>
          <a:p>
            <a:pPr marL="9525">
              <a:spcBef>
                <a:spcPts val="1181"/>
              </a:spcBef>
            </a:pPr>
            <a:r>
              <a:rPr sz="2175" b="1" spc="-8" dirty="0">
                <a:solidFill>
                  <a:srgbClr val="020203"/>
                </a:solidFill>
                <a:latin typeface="Calibri"/>
                <a:cs typeface="QuestaSans-Black"/>
              </a:rPr>
              <a:t>Rett</a:t>
            </a:r>
            <a:r>
              <a:rPr sz="2175" b="1" spc="-30" dirty="0">
                <a:solidFill>
                  <a:srgbClr val="020203"/>
                </a:solidFill>
                <a:latin typeface="Calibri"/>
                <a:cs typeface="QuestaSans-Black"/>
              </a:rPr>
              <a:t> </a:t>
            </a:r>
            <a:r>
              <a:rPr sz="2175" b="1" spc="-11" dirty="0" err="1">
                <a:solidFill>
                  <a:srgbClr val="020203"/>
                </a:solidFill>
                <a:latin typeface="Calibri"/>
                <a:cs typeface="QuestaSans-Black"/>
              </a:rPr>
              <a:t>strekning</a:t>
            </a:r>
            <a:endParaRPr sz="2175" dirty="0">
              <a:latin typeface="Calibri"/>
              <a:cs typeface="QuestaSans-Black"/>
            </a:endParaRPr>
          </a:p>
          <a:p>
            <a:pPr marL="9525" marR="80010">
              <a:lnSpc>
                <a:spcPts val="1950"/>
              </a:lnSpc>
              <a:spcBef>
                <a:spcPts val="405"/>
              </a:spcBef>
            </a:pPr>
            <a:r>
              <a:rPr sz="1650" b="1" spc="-19" dirty="0" err="1">
                <a:solidFill>
                  <a:srgbClr val="020203"/>
                </a:solidFill>
                <a:latin typeface="Calibri"/>
                <a:cs typeface="QuestaSans-Black"/>
              </a:rPr>
              <a:t>Oppgave</a:t>
            </a:r>
            <a:r>
              <a:rPr sz="1650" b="1" dirty="0">
                <a:solidFill>
                  <a:srgbClr val="020203"/>
                </a:solidFill>
                <a:latin typeface="Calibri"/>
                <a:cs typeface="QuestaSans-Black"/>
              </a:rPr>
              <a:t> </a:t>
            </a:r>
            <a:r>
              <a:rPr sz="1650" b="1" spc="45" dirty="0">
                <a:solidFill>
                  <a:srgbClr val="020203"/>
                </a:solidFill>
                <a:latin typeface="Calibri"/>
                <a:cs typeface="QuestaSans-Black"/>
              </a:rPr>
              <a:t>1:</a:t>
            </a:r>
            <a:r>
              <a:rPr sz="1650" b="1" spc="4" dirty="0">
                <a:solidFill>
                  <a:srgbClr val="020203"/>
                </a:solidFill>
                <a:latin typeface="Calibri"/>
                <a:cs typeface="QuestaSans-Black"/>
              </a:rPr>
              <a:t> </a:t>
            </a:r>
            <a:r>
              <a:rPr sz="1650" spc="-34" dirty="0" err="1">
                <a:solidFill>
                  <a:srgbClr val="020203"/>
                </a:solidFill>
                <a:latin typeface="Calibri"/>
                <a:cs typeface="Questa Sans"/>
              </a:rPr>
              <a:t>Velg</a:t>
            </a:r>
            <a:r>
              <a:rPr sz="1650" spc="4" dirty="0">
                <a:solidFill>
                  <a:srgbClr val="020203"/>
                </a:solidFill>
                <a:latin typeface="Calibri"/>
                <a:cs typeface="Questa Sans"/>
              </a:rPr>
              <a:t> </a:t>
            </a:r>
            <a:r>
              <a:rPr lang="nb-NO" sz="1650" spc="-11" dirty="0">
                <a:solidFill>
                  <a:srgbClr val="020203"/>
                </a:solidFill>
                <a:latin typeface="Calibri"/>
                <a:cs typeface="Questa Sans"/>
              </a:rPr>
              <a:t>bremsetidspunkt</a:t>
            </a:r>
            <a:r>
              <a:rPr sz="1650" spc="4" dirty="0">
                <a:solidFill>
                  <a:srgbClr val="020203"/>
                </a:solidFill>
                <a:latin typeface="Calibri"/>
                <a:cs typeface="Questa Sans"/>
              </a:rPr>
              <a:t> </a:t>
            </a:r>
            <a:r>
              <a:rPr sz="1650" spc="-15" dirty="0" err="1">
                <a:solidFill>
                  <a:srgbClr val="020203"/>
                </a:solidFill>
                <a:latin typeface="Calibri"/>
                <a:cs typeface="Questa Sans"/>
              </a:rPr>
              <a:t>senere</a:t>
            </a:r>
            <a:r>
              <a:rPr sz="1650" spc="8" dirty="0">
                <a:solidFill>
                  <a:srgbClr val="020203"/>
                </a:solidFill>
                <a:latin typeface="Calibri"/>
                <a:cs typeface="Questa Sans"/>
              </a:rPr>
              <a:t> </a:t>
            </a:r>
            <a:r>
              <a:rPr sz="1650" spc="-15" dirty="0" err="1">
                <a:solidFill>
                  <a:srgbClr val="020203"/>
                </a:solidFill>
                <a:latin typeface="Calibri"/>
                <a:cs typeface="Questa Sans"/>
              </a:rPr>
              <a:t>enn</a:t>
            </a:r>
            <a:r>
              <a:rPr sz="1650" spc="4" dirty="0">
                <a:solidFill>
                  <a:srgbClr val="020203"/>
                </a:solidFill>
                <a:latin typeface="Calibri"/>
                <a:cs typeface="Questa Sans"/>
              </a:rPr>
              <a:t> </a:t>
            </a:r>
            <a:r>
              <a:rPr sz="1650" spc="-8" dirty="0">
                <a:solidFill>
                  <a:srgbClr val="020203"/>
                </a:solidFill>
                <a:latin typeface="Calibri"/>
                <a:cs typeface="Questa Sans"/>
              </a:rPr>
              <a:t>det</a:t>
            </a:r>
            <a:r>
              <a:rPr sz="1650" spc="4" dirty="0">
                <a:solidFill>
                  <a:srgbClr val="020203"/>
                </a:solidFill>
                <a:latin typeface="Calibri"/>
                <a:cs typeface="Questa Sans"/>
              </a:rPr>
              <a:t> </a:t>
            </a:r>
            <a:r>
              <a:rPr sz="1650" spc="-11" dirty="0">
                <a:solidFill>
                  <a:srgbClr val="020203"/>
                </a:solidFill>
                <a:latin typeface="Calibri"/>
                <a:cs typeface="Questa Sans"/>
              </a:rPr>
              <a:t>du</a:t>
            </a:r>
            <a:r>
              <a:rPr sz="1650" spc="4" dirty="0">
                <a:solidFill>
                  <a:srgbClr val="020203"/>
                </a:solidFill>
                <a:latin typeface="Calibri"/>
                <a:cs typeface="Questa Sans"/>
              </a:rPr>
              <a:t> </a:t>
            </a:r>
            <a:r>
              <a:rPr lang="nb-NO" sz="1650" spc="4" dirty="0">
                <a:solidFill>
                  <a:srgbClr val="020203"/>
                </a:solidFill>
                <a:latin typeface="Calibri"/>
                <a:cs typeface="Questa Sans"/>
              </a:rPr>
              <a:t>gjorde</a:t>
            </a:r>
            <a:r>
              <a:rPr lang="nb-NO" sz="1650" spc="-19" dirty="0">
                <a:solidFill>
                  <a:srgbClr val="020203"/>
                </a:solidFill>
                <a:latin typeface="Calibri"/>
                <a:cs typeface="Questa Sans"/>
              </a:rPr>
              <a:t> </a:t>
            </a:r>
            <a:r>
              <a:rPr sz="1650" dirty="0" err="1">
                <a:solidFill>
                  <a:srgbClr val="020203"/>
                </a:solidFill>
                <a:latin typeface="Calibri"/>
                <a:cs typeface="Questa Sans"/>
              </a:rPr>
              <a:t>i</a:t>
            </a:r>
            <a:r>
              <a:rPr sz="1650" dirty="0">
                <a:solidFill>
                  <a:srgbClr val="020203"/>
                </a:solidFill>
                <a:latin typeface="Calibri"/>
                <a:cs typeface="Questa Sans"/>
              </a:rPr>
              <a:t> </a:t>
            </a:r>
            <a:r>
              <a:rPr lang="nb-NO" sz="1650" spc="-23" dirty="0">
                <a:solidFill>
                  <a:srgbClr val="020203"/>
                </a:solidFill>
                <a:latin typeface="Calibri"/>
                <a:cs typeface="Questa Sans"/>
              </a:rPr>
              <a:t>øvelse 1.</a:t>
            </a:r>
            <a:r>
              <a:rPr sz="1650" spc="26" dirty="0">
                <a:solidFill>
                  <a:srgbClr val="020203"/>
                </a:solidFill>
                <a:latin typeface="Calibri"/>
                <a:cs typeface="Questa Sans"/>
              </a:rPr>
              <a:t>. </a:t>
            </a:r>
            <a:r>
              <a:rPr sz="1650" spc="-379" dirty="0">
                <a:solidFill>
                  <a:srgbClr val="020203"/>
                </a:solidFill>
                <a:latin typeface="Calibri"/>
                <a:cs typeface="Questa Sans"/>
              </a:rPr>
              <a:t> </a:t>
            </a:r>
            <a:endParaRPr lang="nb-NO" sz="1650" dirty="0">
              <a:solidFill>
                <a:srgbClr val="000000"/>
              </a:solidFill>
              <a:latin typeface="Calibri"/>
              <a:cs typeface="Questa Sans"/>
            </a:endParaRPr>
          </a:p>
          <a:p>
            <a:pPr marL="9525" marR="80010">
              <a:lnSpc>
                <a:spcPts val="1950"/>
              </a:lnSpc>
              <a:spcBef>
                <a:spcPts val="405"/>
              </a:spcBef>
            </a:pPr>
            <a:endParaRPr lang="nb-NO" sz="1650" spc="-19" dirty="0">
              <a:solidFill>
                <a:srgbClr val="020203"/>
              </a:solidFill>
              <a:latin typeface="Calibri"/>
              <a:cs typeface="Questa Sans"/>
            </a:endParaRPr>
          </a:p>
          <a:p>
            <a:pPr marL="9525" marR="80010">
              <a:lnSpc>
                <a:spcPts val="1950"/>
              </a:lnSpc>
              <a:spcBef>
                <a:spcPts val="405"/>
              </a:spcBef>
            </a:pPr>
            <a:r>
              <a:rPr sz="1650" spc="-19" dirty="0" err="1">
                <a:solidFill>
                  <a:srgbClr val="020203"/>
                </a:solidFill>
                <a:latin typeface="Calibri"/>
                <a:cs typeface="Questa Sans"/>
              </a:rPr>
              <a:t>Hvordan</a:t>
            </a:r>
            <a:r>
              <a:rPr sz="1650" spc="-4" dirty="0">
                <a:solidFill>
                  <a:srgbClr val="020203"/>
                </a:solidFill>
                <a:latin typeface="Calibri"/>
                <a:cs typeface="Questa Sans"/>
              </a:rPr>
              <a:t> </a:t>
            </a:r>
            <a:r>
              <a:rPr sz="1650" spc="-19" dirty="0" err="1">
                <a:solidFill>
                  <a:srgbClr val="020203"/>
                </a:solidFill>
                <a:latin typeface="Calibri"/>
                <a:cs typeface="Questa Sans"/>
              </a:rPr>
              <a:t>opplevde</a:t>
            </a:r>
            <a:r>
              <a:rPr sz="1650" dirty="0">
                <a:solidFill>
                  <a:srgbClr val="020203"/>
                </a:solidFill>
                <a:latin typeface="Calibri"/>
                <a:cs typeface="Questa Sans"/>
              </a:rPr>
              <a:t> </a:t>
            </a:r>
            <a:r>
              <a:rPr sz="1650" spc="-11" dirty="0">
                <a:solidFill>
                  <a:srgbClr val="020203"/>
                </a:solidFill>
                <a:latin typeface="Calibri"/>
                <a:cs typeface="Questa Sans"/>
              </a:rPr>
              <a:t>du</a:t>
            </a:r>
            <a:r>
              <a:rPr sz="1650" spc="-4" dirty="0">
                <a:solidFill>
                  <a:srgbClr val="020203"/>
                </a:solidFill>
                <a:latin typeface="Calibri"/>
                <a:cs typeface="Questa Sans"/>
              </a:rPr>
              <a:t> </a:t>
            </a:r>
            <a:r>
              <a:rPr sz="1650" spc="-15" dirty="0" err="1">
                <a:solidFill>
                  <a:srgbClr val="020203"/>
                </a:solidFill>
                <a:latin typeface="Calibri"/>
                <a:cs typeface="Questa Sans"/>
              </a:rPr>
              <a:t>bilens</a:t>
            </a:r>
            <a:r>
              <a:rPr sz="1650" dirty="0">
                <a:solidFill>
                  <a:srgbClr val="020203"/>
                </a:solidFill>
                <a:latin typeface="Calibri"/>
                <a:cs typeface="Questa Sans"/>
              </a:rPr>
              <a:t> </a:t>
            </a:r>
            <a:r>
              <a:rPr sz="1650" spc="-4" dirty="0" err="1">
                <a:solidFill>
                  <a:srgbClr val="020203"/>
                </a:solidFill>
                <a:latin typeface="Calibri"/>
                <a:cs typeface="Questa Sans"/>
              </a:rPr>
              <a:t>styrbarhet</a:t>
            </a:r>
            <a:r>
              <a:rPr sz="1650" spc="-4" dirty="0">
                <a:solidFill>
                  <a:srgbClr val="020203"/>
                </a:solidFill>
                <a:latin typeface="Calibri"/>
                <a:cs typeface="Questa Sans"/>
              </a:rPr>
              <a:t> </a:t>
            </a:r>
            <a:r>
              <a:rPr sz="1650" spc="-8" dirty="0">
                <a:solidFill>
                  <a:srgbClr val="020203"/>
                </a:solidFill>
                <a:latin typeface="Calibri"/>
                <a:cs typeface="Questa Sans"/>
              </a:rPr>
              <a:t>med</a:t>
            </a:r>
            <a:r>
              <a:rPr sz="1650" dirty="0">
                <a:solidFill>
                  <a:srgbClr val="020203"/>
                </a:solidFill>
                <a:latin typeface="Calibri"/>
                <a:cs typeface="Questa Sans"/>
              </a:rPr>
              <a:t> </a:t>
            </a:r>
            <a:r>
              <a:rPr sz="1650" spc="-15" dirty="0">
                <a:solidFill>
                  <a:srgbClr val="020203"/>
                </a:solidFill>
                <a:latin typeface="Calibri"/>
                <a:cs typeface="Questa Sans"/>
              </a:rPr>
              <a:t>ABS-</a:t>
            </a:r>
            <a:r>
              <a:rPr sz="1650" spc="-15" dirty="0" err="1">
                <a:solidFill>
                  <a:srgbClr val="020203"/>
                </a:solidFill>
                <a:latin typeface="Calibri"/>
                <a:cs typeface="Questa Sans"/>
              </a:rPr>
              <a:t>innslag</a:t>
            </a:r>
            <a:r>
              <a:rPr sz="1650" spc="-15" dirty="0">
                <a:solidFill>
                  <a:srgbClr val="020203"/>
                </a:solidFill>
                <a:latin typeface="Calibri"/>
                <a:cs typeface="Questa Sans"/>
              </a:rPr>
              <a:t>?</a:t>
            </a:r>
            <a:endParaRPr sz="1650" dirty="0">
              <a:latin typeface="Calibri"/>
              <a:ea typeface="Calibri"/>
              <a:cs typeface="Questa Sans"/>
            </a:endParaRPr>
          </a:p>
          <a:p>
            <a:pPr marL="9525">
              <a:spcBef>
                <a:spcPts val="566"/>
              </a:spcBef>
            </a:pPr>
            <a:r>
              <a:rPr sz="1275" b="1" spc="-38" dirty="0">
                <a:solidFill>
                  <a:srgbClr val="CDCCCC"/>
                </a:solidFill>
                <a:latin typeface="Calibri"/>
                <a:cs typeface="Arial"/>
              </a:rPr>
              <a:t>-------------------------------------------------------------------------------------------------------------------------------</a:t>
            </a:r>
            <a:endParaRPr sz="1275" dirty="0">
              <a:latin typeface="Calibri"/>
              <a:cs typeface="Arial"/>
            </a:endParaRPr>
          </a:p>
          <a:p>
            <a:pPr marL="9525">
              <a:spcBef>
                <a:spcPts val="420"/>
              </a:spcBef>
            </a:pPr>
            <a:r>
              <a:rPr sz="1650" spc="-19" dirty="0" err="1">
                <a:solidFill>
                  <a:srgbClr val="020203"/>
                </a:solidFill>
                <a:latin typeface="Calibri"/>
                <a:cs typeface="Questa Sans"/>
              </a:rPr>
              <a:t>Hvordan</a:t>
            </a:r>
            <a:r>
              <a:rPr sz="1650" spc="4" dirty="0">
                <a:solidFill>
                  <a:srgbClr val="020203"/>
                </a:solidFill>
                <a:latin typeface="Calibri"/>
                <a:cs typeface="Questa Sans"/>
              </a:rPr>
              <a:t> </a:t>
            </a:r>
            <a:r>
              <a:rPr sz="1650" spc="-8" dirty="0" err="1">
                <a:solidFill>
                  <a:srgbClr val="020203"/>
                </a:solidFill>
                <a:latin typeface="Calibri"/>
                <a:cs typeface="Questa Sans"/>
              </a:rPr>
              <a:t>bør</a:t>
            </a:r>
            <a:r>
              <a:rPr sz="1650" spc="4" dirty="0">
                <a:solidFill>
                  <a:srgbClr val="020203"/>
                </a:solidFill>
                <a:latin typeface="Calibri"/>
                <a:cs typeface="Questa Sans"/>
              </a:rPr>
              <a:t> </a:t>
            </a:r>
            <a:r>
              <a:rPr sz="1650" spc="-11" dirty="0" err="1">
                <a:solidFill>
                  <a:srgbClr val="020203"/>
                </a:solidFill>
                <a:latin typeface="Calibri"/>
                <a:cs typeface="Questa Sans"/>
              </a:rPr>
              <a:t>styringen</a:t>
            </a:r>
            <a:r>
              <a:rPr sz="1650" spc="4" dirty="0">
                <a:solidFill>
                  <a:srgbClr val="020203"/>
                </a:solidFill>
                <a:latin typeface="Calibri"/>
                <a:cs typeface="Questa Sans"/>
              </a:rPr>
              <a:t> </a:t>
            </a:r>
            <a:r>
              <a:rPr sz="1650" spc="-15" dirty="0" err="1">
                <a:solidFill>
                  <a:srgbClr val="020203"/>
                </a:solidFill>
                <a:latin typeface="Calibri"/>
                <a:cs typeface="Questa Sans"/>
              </a:rPr>
              <a:t>foregå</a:t>
            </a:r>
            <a:r>
              <a:rPr sz="1650" spc="4" dirty="0">
                <a:solidFill>
                  <a:srgbClr val="020203"/>
                </a:solidFill>
                <a:latin typeface="Calibri"/>
                <a:cs typeface="Questa Sans"/>
              </a:rPr>
              <a:t> </a:t>
            </a:r>
            <a:r>
              <a:rPr sz="1650" spc="-11" dirty="0">
                <a:solidFill>
                  <a:srgbClr val="020203"/>
                </a:solidFill>
                <a:latin typeface="Calibri"/>
                <a:cs typeface="Questa Sans"/>
              </a:rPr>
              <a:t>for</a:t>
            </a:r>
            <a:r>
              <a:rPr sz="1650" spc="4" dirty="0">
                <a:solidFill>
                  <a:srgbClr val="020203"/>
                </a:solidFill>
                <a:latin typeface="Calibri"/>
                <a:cs typeface="Questa Sans"/>
              </a:rPr>
              <a:t> </a:t>
            </a:r>
            <a:r>
              <a:rPr sz="1650" dirty="0" err="1">
                <a:solidFill>
                  <a:srgbClr val="020203"/>
                </a:solidFill>
                <a:latin typeface="Calibri"/>
                <a:cs typeface="Questa Sans"/>
              </a:rPr>
              <a:t>å</a:t>
            </a:r>
            <a:r>
              <a:rPr sz="1650" spc="4" dirty="0">
                <a:solidFill>
                  <a:srgbClr val="020203"/>
                </a:solidFill>
                <a:latin typeface="Calibri"/>
                <a:cs typeface="Questa Sans"/>
              </a:rPr>
              <a:t> </a:t>
            </a:r>
            <a:r>
              <a:rPr sz="1650" spc="8" dirty="0" err="1">
                <a:solidFill>
                  <a:srgbClr val="020203"/>
                </a:solidFill>
                <a:latin typeface="Calibri"/>
                <a:cs typeface="Questa Sans"/>
              </a:rPr>
              <a:t>få</a:t>
            </a:r>
            <a:r>
              <a:rPr sz="1650" spc="4" dirty="0">
                <a:solidFill>
                  <a:srgbClr val="020203"/>
                </a:solidFill>
                <a:latin typeface="Calibri"/>
                <a:cs typeface="Questa Sans"/>
              </a:rPr>
              <a:t> </a:t>
            </a:r>
            <a:r>
              <a:rPr sz="1650" spc="-4" dirty="0">
                <a:solidFill>
                  <a:srgbClr val="020203"/>
                </a:solidFill>
                <a:latin typeface="Calibri"/>
                <a:cs typeface="Questa Sans"/>
              </a:rPr>
              <a:t>best</a:t>
            </a:r>
            <a:r>
              <a:rPr sz="1650" spc="4" dirty="0">
                <a:solidFill>
                  <a:srgbClr val="020203"/>
                </a:solidFill>
                <a:latin typeface="Calibri"/>
                <a:cs typeface="Questa Sans"/>
              </a:rPr>
              <a:t> </a:t>
            </a:r>
            <a:r>
              <a:rPr sz="1650" spc="-19" dirty="0" err="1">
                <a:solidFill>
                  <a:srgbClr val="020203"/>
                </a:solidFill>
                <a:latin typeface="Calibri"/>
                <a:cs typeface="Questa Sans"/>
              </a:rPr>
              <a:t>mulig</a:t>
            </a:r>
            <a:r>
              <a:rPr sz="1650" spc="4" dirty="0">
                <a:solidFill>
                  <a:srgbClr val="020203"/>
                </a:solidFill>
                <a:latin typeface="Calibri"/>
                <a:cs typeface="Questa Sans"/>
              </a:rPr>
              <a:t> </a:t>
            </a:r>
            <a:r>
              <a:rPr sz="1650" spc="-11" dirty="0" err="1">
                <a:solidFill>
                  <a:srgbClr val="020203"/>
                </a:solidFill>
                <a:latin typeface="Calibri"/>
                <a:cs typeface="Questa Sans"/>
              </a:rPr>
              <a:t>resultat</a:t>
            </a:r>
            <a:r>
              <a:rPr sz="1650" spc="-11" dirty="0">
                <a:solidFill>
                  <a:srgbClr val="020203"/>
                </a:solidFill>
                <a:latin typeface="Calibri"/>
                <a:cs typeface="Questa Sans"/>
              </a:rPr>
              <a:t>?</a:t>
            </a:r>
            <a:endParaRPr sz="1650" dirty="0">
              <a:latin typeface="Calibri"/>
              <a:cs typeface="Questa Sans"/>
            </a:endParaRPr>
          </a:p>
          <a:p>
            <a:pPr marL="9525">
              <a:spcBef>
                <a:spcPts val="570"/>
              </a:spcBef>
            </a:pPr>
            <a:r>
              <a:rPr sz="1275" b="1" spc="-38" dirty="0">
                <a:solidFill>
                  <a:srgbClr val="CDCCCC"/>
                </a:solidFill>
                <a:latin typeface="Calibri"/>
                <a:cs typeface="Arial"/>
              </a:rPr>
              <a:t>-------------------------------------------------------------------------------------------------------------------------------</a:t>
            </a:r>
            <a:endParaRPr sz="1275" dirty="0">
              <a:latin typeface="Calibri"/>
              <a:cs typeface="Arial"/>
            </a:endParaRPr>
          </a:p>
          <a:p>
            <a:pPr marL="9525">
              <a:spcBef>
                <a:spcPts val="645"/>
              </a:spcBef>
            </a:pPr>
            <a:r>
              <a:rPr sz="1275" b="1" spc="-38" dirty="0">
                <a:solidFill>
                  <a:srgbClr val="CDCCCC"/>
                </a:solidFill>
                <a:latin typeface="Calibri"/>
                <a:cs typeface="Arial"/>
              </a:rPr>
              <a:t>-------------------------------------------------------------------------------------------------------------------------------</a:t>
            </a:r>
            <a:endParaRPr sz="1275" dirty="0">
              <a:latin typeface="Calibri"/>
              <a:cs typeface="Arial"/>
            </a:endParaRPr>
          </a:p>
        </p:txBody>
      </p:sp>
      <p:sp>
        <p:nvSpPr>
          <p:cNvPr id="17" name="object 17"/>
          <p:cNvSpPr txBox="1">
            <a:spLocks noGrp="1"/>
          </p:cNvSpPr>
          <p:nvPr>
            <p:ph type="title"/>
          </p:nvPr>
        </p:nvSpPr>
        <p:spPr>
          <a:xfrm>
            <a:off x="5339848" y="906524"/>
            <a:ext cx="2153603" cy="378950"/>
          </a:xfrm>
          <a:prstGeom prst="rect">
            <a:avLst/>
          </a:prstGeom>
        </p:spPr>
        <p:txBody>
          <a:bodyPr vert="horz" wrap="square" lIns="0" tIns="9525" rIns="0" bIns="0" rtlCol="0" anchor="t">
            <a:spAutoFit/>
          </a:bodyPr>
          <a:lstStyle/>
          <a:p>
            <a:pPr marL="9525">
              <a:lnSpc>
                <a:spcPct val="100000"/>
              </a:lnSpc>
              <a:spcBef>
                <a:spcPts val="75"/>
              </a:spcBef>
            </a:pPr>
            <a:r>
              <a:rPr lang="nb-NO" sz="2400" spc="-23" dirty="0">
                <a:latin typeface="Calibri"/>
              </a:rPr>
              <a:t>Øvelse 2</a:t>
            </a:r>
            <a:r>
              <a:rPr sz="2400" spc="23" dirty="0">
                <a:latin typeface="Calibri"/>
              </a:rPr>
              <a:t>:</a:t>
            </a:r>
            <a:endParaRPr lang="nb-NO" sz="2400" dirty="0">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4">
            <a:hlinkClick r:id="rId3"/>
          </p:cNvPr>
          <p:cNvSpPr txBox="1">
            <a:spLocks noChangeArrowheads="1"/>
          </p:cNvSpPr>
          <p:nvPr/>
        </p:nvSpPr>
        <p:spPr bwMode="auto">
          <a:xfrm>
            <a:off x="1848039" y="1450639"/>
            <a:ext cx="7200821" cy="13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10" bIns="45710">
            <a:spAutoFit/>
          </a:bodyPr>
          <a:lstStyle>
            <a:lvl1pPr marL="190500" indent="-190500" eaLnBrk="0" hangingPunct="0">
              <a:defRPr sz="1000">
                <a:solidFill>
                  <a:schemeClr val="tx1"/>
                </a:solidFill>
                <a:latin typeface="Verdana" pitchFamily="34" charset="0"/>
              </a:defRPr>
            </a:lvl1pPr>
            <a:lvl2pPr marL="742950" indent="-285750" eaLnBrk="0" hangingPunct="0">
              <a:defRPr sz="1000">
                <a:solidFill>
                  <a:schemeClr val="tx1"/>
                </a:solidFill>
                <a:latin typeface="Verdana" pitchFamily="34" charset="0"/>
              </a:defRPr>
            </a:lvl2pPr>
            <a:lvl3pPr marL="1143000" indent="-228600" eaLnBrk="0" hangingPunct="0">
              <a:defRPr sz="1000">
                <a:solidFill>
                  <a:schemeClr val="tx1"/>
                </a:solidFill>
                <a:latin typeface="Verdana" pitchFamily="34" charset="0"/>
              </a:defRPr>
            </a:lvl3pPr>
            <a:lvl4pPr marL="1600200" indent="-228600" eaLnBrk="0" hangingPunct="0">
              <a:defRPr sz="1000">
                <a:solidFill>
                  <a:schemeClr val="tx1"/>
                </a:solidFill>
                <a:latin typeface="Verdana" pitchFamily="34" charset="0"/>
              </a:defRPr>
            </a:lvl4pPr>
            <a:lvl5pPr marL="2057400" indent="-228600" eaLnBrk="0" hangingPunct="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defTabSz="914220" eaLnBrk="1" hangingPunct="1">
              <a:defRPr/>
            </a:pPr>
            <a:r>
              <a:rPr lang="nb-NO" sz="2000" b="1" dirty="0">
                <a:solidFill>
                  <a:srgbClr val="4B392C"/>
                </a:solidFill>
                <a:latin typeface="Calibri" panose="020F0502020204030204" pitchFamily="34" charset="0"/>
                <a:cs typeface="Calibri" panose="020F0502020204030204" pitchFamily="34" charset="0"/>
              </a:rPr>
              <a:t>Bilbeltet</a:t>
            </a:r>
          </a:p>
          <a:p>
            <a:pPr marL="0" indent="0" defTabSz="914220" eaLnBrk="1" hangingPunct="1">
              <a:defRPr/>
            </a:pPr>
            <a:endParaRPr lang="nb-NO" sz="2000" b="1" dirty="0">
              <a:solidFill>
                <a:srgbClr val="4B392C"/>
              </a:solidFill>
              <a:latin typeface="Calibri" panose="020F0502020204030204" pitchFamily="34" charset="0"/>
              <a:cs typeface="Calibri" panose="020F0502020204030204" pitchFamily="34" charset="0"/>
            </a:endParaRPr>
          </a:p>
          <a:p>
            <a:pPr marL="0" indent="0" defTabSz="914220" eaLnBrk="1" hangingPunct="1">
              <a:defRPr/>
            </a:pPr>
            <a:r>
              <a:rPr lang="nb-NO" sz="2000" b="1" dirty="0">
                <a:solidFill>
                  <a:srgbClr val="4B392C"/>
                </a:solidFill>
                <a:latin typeface="Calibri" panose="020F0502020204030204" pitchFamily="34" charset="0"/>
                <a:cs typeface="Calibri" panose="020F0502020204030204" pitchFamily="34" charset="0"/>
              </a:rPr>
              <a:t>Den enkeltoppfinnelsen som redder flest menneskeliv i trafikken</a:t>
            </a:r>
          </a:p>
          <a:p>
            <a:pPr defTabSz="914220" eaLnBrk="1" hangingPunct="1">
              <a:defRPr/>
            </a:pPr>
            <a:endParaRPr lang="nb-NO" sz="2000" b="1" dirty="0">
              <a:solidFill>
                <a:srgbClr val="4B392C"/>
              </a:solidFill>
              <a:latin typeface="Arial"/>
            </a:endParaRPr>
          </a:p>
        </p:txBody>
      </p:sp>
      <p:sp>
        <p:nvSpPr>
          <p:cNvPr id="8" name="TekstSylinder 4">
            <a:hlinkClick r:id="rId4"/>
          </p:cNvPr>
          <p:cNvSpPr txBox="1">
            <a:spLocks noChangeArrowheads="1"/>
          </p:cNvSpPr>
          <p:nvPr/>
        </p:nvSpPr>
        <p:spPr bwMode="auto">
          <a:xfrm>
            <a:off x="1848040" y="3990051"/>
            <a:ext cx="5153420" cy="163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10" bIns="45710">
            <a:spAutoFit/>
          </a:bodyPr>
          <a:lstStyle>
            <a:lvl1pPr marL="190500" indent="-190500" eaLnBrk="0" hangingPunct="0">
              <a:defRPr sz="1000">
                <a:solidFill>
                  <a:schemeClr val="tx1"/>
                </a:solidFill>
                <a:latin typeface="Verdana" pitchFamily="34" charset="0"/>
              </a:defRPr>
            </a:lvl1pPr>
            <a:lvl2pPr marL="742950" indent="-285750" eaLnBrk="0" hangingPunct="0">
              <a:defRPr sz="1000">
                <a:solidFill>
                  <a:schemeClr val="tx1"/>
                </a:solidFill>
                <a:latin typeface="Verdana" pitchFamily="34" charset="0"/>
              </a:defRPr>
            </a:lvl2pPr>
            <a:lvl3pPr marL="1143000" indent="-228600" eaLnBrk="0" hangingPunct="0">
              <a:defRPr sz="1000">
                <a:solidFill>
                  <a:schemeClr val="tx1"/>
                </a:solidFill>
                <a:latin typeface="Verdana" pitchFamily="34" charset="0"/>
              </a:defRPr>
            </a:lvl3pPr>
            <a:lvl4pPr marL="1600200" indent="-228600" eaLnBrk="0" hangingPunct="0">
              <a:defRPr sz="1000">
                <a:solidFill>
                  <a:schemeClr val="tx1"/>
                </a:solidFill>
                <a:latin typeface="Verdana" pitchFamily="34" charset="0"/>
              </a:defRPr>
            </a:lvl4pPr>
            <a:lvl5pPr marL="2057400" indent="-228600" eaLnBrk="0" hangingPunct="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defTabSz="914220" eaLnBrk="1" hangingPunct="1">
              <a:defRPr/>
            </a:pPr>
            <a:r>
              <a:rPr lang="nb-NO" sz="2000" b="1" dirty="0">
                <a:solidFill>
                  <a:srgbClr val="4B392C"/>
                </a:solidFill>
                <a:latin typeface="Arial"/>
              </a:rPr>
              <a:t>Barnesete</a:t>
            </a:r>
          </a:p>
          <a:p>
            <a:pPr marL="0" indent="0" defTabSz="914220" eaLnBrk="1" hangingPunct="1">
              <a:defRPr/>
            </a:pPr>
            <a:endParaRPr lang="nb-NO" sz="2000" b="1" dirty="0">
              <a:solidFill>
                <a:srgbClr val="4B392C"/>
              </a:solidFill>
              <a:latin typeface="Arial"/>
            </a:endParaRPr>
          </a:p>
          <a:p>
            <a:pPr defTabSz="914220" eaLnBrk="1" hangingPunct="1">
              <a:defRPr/>
            </a:pPr>
            <a:endParaRPr lang="nb-NO" sz="2000" b="1" dirty="0">
              <a:solidFill>
                <a:srgbClr val="4B392C"/>
              </a:solidFill>
              <a:latin typeface="Arial"/>
            </a:endParaRPr>
          </a:p>
          <a:p>
            <a:pPr marL="0" indent="0" defTabSz="914220" eaLnBrk="1" hangingPunct="1">
              <a:defRPr/>
            </a:pPr>
            <a:r>
              <a:rPr lang="nb-NO" sz="2000" b="1" dirty="0">
                <a:solidFill>
                  <a:srgbClr val="4B392C"/>
                </a:solidFill>
                <a:latin typeface="Arial"/>
              </a:rPr>
              <a:t>Avgjørende med bakovervendt barnesete de 3-5 første årene</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749" y="2183223"/>
            <a:ext cx="2195228" cy="24696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854" y="4389116"/>
            <a:ext cx="3272224" cy="184754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ultipliser 1"/>
          <p:cNvSpPr/>
          <p:nvPr/>
        </p:nvSpPr>
        <p:spPr>
          <a:xfrm>
            <a:off x="8345637" y="5660733"/>
            <a:ext cx="702007" cy="651728"/>
          </a:xfrm>
          <a:prstGeom prst="mathMultiply">
            <a:avLst/>
          </a:prstGeom>
          <a:solidFill>
            <a:srgbClr val="FF0000"/>
          </a:solidFill>
          <a:ln>
            <a:solidFill>
              <a:schemeClr val="bg1">
                <a:lumMod val="50000"/>
              </a:schemeClr>
            </a:solidFill>
          </a:ln>
        </p:spPr>
        <p:style>
          <a:lnRef idx="0">
            <a:schemeClr val="accent3"/>
          </a:lnRef>
          <a:fillRef idx="3">
            <a:schemeClr val="accent3"/>
          </a:fillRef>
          <a:effectRef idx="3">
            <a:schemeClr val="accent3"/>
          </a:effectRef>
          <a:fontRef idx="minor">
            <a:schemeClr val="lt1"/>
          </a:fontRef>
        </p:style>
        <p:txBody>
          <a:bodyPr lIns="91410" tIns="45705" rIns="91410" bIns="45705" anchor="ctr"/>
          <a:lstStyle/>
          <a:p>
            <a:pPr algn="ctr" defTabSz="914220">
              <a:defRPr/>
            </a:pPr>
            <a:endParaRPr lang="nb-NO">
              <a:solidFill>
                <a:prstClr val="white"/>
              </a:solidFill>
            </a:endParaRPr>
          </a:p>
        </p:txBody>
      </p:sp>
      <p:cxnSp>
        <p:nvCxnSpPr>
          <p:cNvPr id="10" name="Rett pil 9"/>
          <p:cNvCxnSpPr/>
          <p:nvPr/>
        </p:nvCxnSpPr>
        <p:spPr>
          <a:xfrm>
            <a:off x="8544152" y="5588294"/>
            <a:ext cx="360279" cy="0"/>
          </a:xfrm>
          <a:prstGeom prst="straightConnector1">
            <a:avLst/>
          </a:prstGeom>
          <a:ln>
            <a:solidFill>
              <a:srgbClr val="FF000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12" name="Rett pil 11"/>
          <p:cNvCxnSpPr/>
          <p:nvPr/>
        </p:nvCxnSpPr>
        <p:spPr>
          <a:xfrm flipH="1">
            <a:off x="9280582" y="2925086"/>
            <a:ext cx="890381" cy="493598"/>
          </a:xfrm>
          <a:prstGeom prst="straightConnector1">
            <a:avLst/>
          </a:prstGeom>
          <a:ln>
            <a:solidFill>
              <a:srgbClr val="00B050"/>
            </a:solidFill>
            <a:tailEnd type="arrow"/>
          </a:ln>
        </p:spPr>
        <p:style>
          <a:lnRef idx="2">
            <a:schemeClr val="accent2"/>
          </a:lnRef>
          <a:fillRef idx="0">
            <a:schemeClr val="accent2"/>
          </a:fillRef>
          <a:effectRef idx="1">
            <a:schemeClr val="accent2"/>
          </a:effectRef>
          <a:fontRef idx="minor">
            <a:schemeClr val="tx1"/>
          </a:fontRef>
        </p:style>
      </p:cxnSp>
      <p:sp>
        <p:nvSpPr>
          <p:cNvPr id="3" name="Pluss 2"/>
          <p:cNvSpPr/>
          <p:nvPr/>
        </p:nvSpPr>
        <p:spPr>
          <a:xfrm>
            <a:off x="9810402" y="2565104"/>
            <a:ext cx="719795" cy="647922"/>
          </a:xfrm>
          <a:prstGeom prst="mathPlus">
            <a:avLst/>
          </a:prstGeom>
          <a:solidFill>
            <a:srgbClr val="00B050"/>
          </a:solidFill>
        </p:spPr>
        <p:style>
          <a:lnRef idx="0">
            <a:schemeClr val="accent2"/>
          </a:lnRef>
          <a:fillRef idx="3">
            <a:schemeClr val="accent2"/>
          </a:fillRef>
          <a:effectRef idx="3">
            <a:schemeClr val="accent2"/>
          </a:effectRef>
          <a:fontRef idx="minor">
            <a:schemeClr val="lt1"/>
          </a:fontRef>
        </p:style>
        <p:txBody>
          <a:bodyPr lIns="91410" tIns="45705" rIns="91410" bIns="45705" anchor="ctr"/>
          <a:lstStyle/>
          <a:p>
            <a:pPr algn="ctr" defTabSz="914220">
              <a:defRPr/>
            </a:pPr>
            <a:endParaRPr lang="nb-NO">
              <a:solidFill>
                <a:prstClr val="white"/>
              </a:solidFill>
            </a:endParaRPr>
          </a:p>
        </p:txBody>
      </p:sp>
      <p:cxnSp>
        <p:nvCxnSpPr>
          <p:cNvPr id="16" name="Rett pil 15"/>
          <p:cNvCxnSpPr/>
          <p:nvPr/>
        </p:nvCxnSpPr>
        <p:spPr>
          <a:xfrm flipV="1">
            <a:off x="10223339" y="5445453"/>
            <a:ext cx="77769" cy="541212"/>
          </a:xfrm>
          <a:prstGeom prst="straightConnector1">
            <a:avLst/>
          </a:prstGeom>
          <a:ln>
            <a:solidFill>
              <a:srgbClr val="00B050"/>
            </a:solidFill>
            <a:tailEnd type="arrow"/>
          </a:ln>
        </p:spPr>
        <p:style>
          <a:lnRef idx="2">
            <a:schemeClr val="accent2"/>
          </a:lnRef>
          <a:fillRef idx="0">
            <a:schemeClr val="accent2"/>
          </a:fillRef>
          <a:effectRef idx="1">
            <a:schemeClr val="accent2"/>
          </a:effectRef>
          <a:fontRef idx="minor">
            <a:schemeClr val="tx1"/>
          </a:fontRef>
        </p:style>
      </p:cxnSp>
      <p:sp>
        <p:nvSpPr>
          <p:cNvPr id="9" name="Pluss 8"/>
          <p:cNvSpPr/>
          <p:nvPr/>
        </p:nvSpPr>
        <p:spPr>
          <a:xfrm>
            <a:off x="9863687" y="5698630"/>
            <a:ext cx="719795" cy="647922"/>
          </a:xfrm>
          <a:prstGeom prst="mathPlus">
            <a:avLst/>
          </a:prstGeom>
          <a:solidFill>
            <a:srgbClr val="00B050"/>
          </a:solidFill>
          <a:ln>
            <a:solidFill>
              <a:schemeClr val="bg1">
                <a:lumMod val="50000"/>
              </a:schemeClr>
            </a:solidFill>
          </a:ln>
        </p:spPr>
        <p:style>
          <a:lnRef idx="0">
            <a:schemeClr val="accent2"/>
          </a:lnRef>
          <a:fillRef idx="3">
            <a:schemeClr val="accent2"/>
          </a:fillRef>
          <a:effectRef idx="3">
            <a:schemeClr val="accent2"/>
          </a:effectRef>
          <a:fontRef idx="minor">
            <a:schemeClr val="lt1"/>
          </a:fontRef>
        </p:style>
        <p:txBody>
          <a:bodyPr lIns="91410" tIns="45705" rIns="91410" bIns="45705" anchor="ctr"/>
          <a:lstStyle/>
          <a:p>
            <a:pPr algn="ctr" defTabSz="914220">
              <a:defRPr/>
            </a:pPr>
            <a:endParaRPr lang="nb-NO">
              <a:solidFill>
                <a:prstClr val="white"/>
              </a:solidFill>
            </a:endParaRPr>
          </a:p>
        </p:txBody>
      </p:sp>
      <p:sp>
        <p:nvSpPr>
          <p:cNvPr id="57362" name="Tittel 1"/>
          <p:cNvSpPr txBox="1">
            <a:spLocks/>
          </p:cNvSpPr>
          <p:nvPr/>
        </p:nvSpPr>
        <p:spPr bwMode="auto">
          <a:xfrm>
            <a:off x="1848039" y="909428"/>
            <a:ext cx="5899373"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lvl1pPr eaLnBrk="0" hangingPunct="0">
              <a:buFont typeface="Arial" charset="0"/>
              <a:buChar char="–"/>
              <a:defRPr sz="1700">
                <a:solidFill>
                  <a:srgbClr val="4B392C"/>
                </a:solidFill>
                <a:latin typeface="Arial" charset="0"/>
              </a:defRPr>
            </a:lvl1pPr>
            <a:lvl2pPr marL="447675" indent="-200025" eaLnBrk="0" hangingPunct="0">
              <a:buFont typeface="Arial" charset="0"/>
              <a:buChar char="•"/>
              <a:defRPr sz="1500">
                <a:solidFill>
                  <a:srgbClr val="4B392C"/>
                </a:solidFill>
                <a:latin typeface="Arial" charset="0"/>
              </a:defRPr>
            </a:lvl2pPr>
            <a:lvl3pPr marL="590550" indent="-152400" eaLnBrk="0" hangingPunct="0">
              <a:buFont typeface="Arial" charset="0"/>
              <a:buChar char="•"/>
              <a:defRPr sz="1300">
                <a:solidFill>
                  <a:srgbClr val="4B392C"/>
                </a:solidFill>
                <a:latin typeface="Arial" charset="0"/>
              </a:defRPr>
            </a:lvl3pPr>
            <a:lvl4pPr marL="809625" indent="-200025" eaLnBrk="0" hangingPunct="0">
              <a:buFont typeface="Arial" charset="0"/>
              <a:buChar char="–"/>
              <a:defRPr sz="1100">
                <a:solidFill>
                  <a:srgbClr val="4B392C"/>
                </a:solidFill>
                <a:latin typeface="Arial" charset="0"/>
              </a:defRPr>
            </a:lvl4pPr>
            <a:lvl5pPr marL="990600" indent="-180975" eaLnBrk="0" hangingPunct="0">
              <a:buFont typeface="Arial" charset="0"/>
              <a:buChar char="»"/>
              <a:defRPr sz="1100">
                <a:solidFill>
                  <a:srgbClr val="4B392C"/>
                </a:solidFill>
                <a:latin typeface="Arial" charset="0"/>
              </a:defRPr>
            </a:lvl5pPr>
            <a:lvl6pPr marL="1447800" indent="-180975" eaLnBrk="0" fontAlgn="base" hangingPunct="0">
              <a:spcBef>
                <a:spcPct val="0"/>
              </a:spcBef>
              <a:spcAft>
                <a:spcPct val="0"/>
              </a:spcAft>
              <a:buFont typeface="Arial" charset="0"/>
              <a:buChar char="»"/>
              <a:defRPr sz="1100">
                <a:solidFill>
                  <a:srgbClr val="4B392C"/>
                </a:solidFill>
                <a:latin typeface="Arial" charset="0"/>
              </a:defRPr>
            </a:lvl6pPr>
            <a:lvl7pPr marL="1905000" indent="-180975" eaLnBrk="0" fontAlgn="base" hangingPunct="0">
              <a:spcBef>
                <a:spcPct val="0"/>
              </a:spcBef>
              <a:spcAft>
                <a:spcPct val="0"/>
              </a:spcAft>
              <a:buFont typeface="Arial" charset="0"/>
              <a:buChar char="»"/>
              <a:defRPr sz="1100">
                <a:solidFill>
                  <a:srgbClr val="4B392C"/>
                </a:solidFill>
                <a:latin typeface="Arial" charset="0"/>
              </a:defRPr>
            </a:lvl7pPr>
            <a:lvl8pPr marL="2362200" indent="-180975" eaLnBrk="0" fontAlgn="base" hangingPunct="0">
              <a:spcBef>
                <a:spcPct val="0"/>
              </a:spcBef>
              <a:spcAft>
                <a:spcPct val="0"/>
              </a:spcAft>
              <a:buFont typeface="Arial" charset="0"/>
              <a:buChar char="»"/>
              <a:defRPr sz="1100">
                <a:solidFill>
                  <a:srgbClr val="4B392C"/>
                </a:solidFill>
                <a:latin typeface="Arial" charset="0"/>
              </a:defRPr>
            </a:lvl8pPr>
            <a:lvl9pPr marL="2819400" indent="-180975" eaLnBrk="0" fontAlgn="base" hangingPunct="0">
              <a:spcBef>
                <a:spcPct val="0"/>
              </a:spcBef>
              <a:spcAft>
                <a:spcPct val="0"/>
              </a:spcAft>
              <a:buFont typeface="Arial" charset="0"/>
              <a:buChar char="»"/>
              <a:defRPr sz="1100">
                <a:solidFill>
                  <a:srgbClr val="4B392C"/>
                </a:solidFill>
                <a:latin typeface="Arial" charset="0"/>
              </a:defRPr>
            </a:lvl9pPr>
          </a:lstStyle>
          <a:p>
            <a:pPr eaLnBrk="1" hangingPunct="1">
              <a:buFontTx/>
              <a:buNone/>
            </a:pPr>
            <a:r>
              <a:rPr lang="nb-NO" altLang="nb-NO" sz="2400" b="1" dirty="0">
                <a:latin typeface="Calibri" panose="020F0502020204030204" pitchFamily="34" charset="0"/>
                <a:cs typeface="Calibri" panose="020F0502020204030204" pitchFamily="34" charset="0"/>
              </a:rPr>
              <a:t>Personlig verneutstyr </a:t>
            </a:r>
          </a:p>
          <a:p>
            <a:pPr eaLnBrk="1" hangingPunct="1">
              <a:buFontTx/>
              <a:buNone/>
            </a:pPr>
            <a:endParaRPr lang="nb-NO" altLang="nb-NO" sz="2400" b="1" dirty="0"/>
          </a:p>
        </p:txBody>
      </p:sp>
      <p:pic>
        <p:nvPicPr>
          <p:cNvPr id="11" name="Bilde 10" descr="Et bilde som inneholder Grafikk, clip art, tekst, silhuett&#10;&#10;KI-generert innhold kan være feil.">
            <a:extLst>
              <a:ext uri="{FF2B5EF4-FFF2-40B4-BE49-F238E27FC236}">
                <a16:creationId xmlns:a16="http://schemas.microsoft.com/office/drawing/2014/main" id="{0B4185B9-C4B6-06B0-A0CD-22A8F31BC3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5730" y="0"/>
            <a:ext cx="1256270" cy="1262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a:spLocks noChangeArrowheads="1"/>
          </p:cNvSpPr>
          <p:nvPr/>
        </p:nvSpPr>
        <p:spPr bwMode="auto">
          <a:xfrm>
            <a:off x="1700468" y="1636713"/>
            <a:ext cx="622422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sz="1000">
                <a:solidFill>
                  <a:schemeClr val="tx1"/>
                </a:solidFill>
                <a:latin typeface="Verdana" pitchFamily="34" charset="0"/>
                <a:cs typeface="Arial" charset="0"/>
              </a:defRPr>
            </a:lvl1pPr>
            <a:lvl2pPr marL="742950" indent="-285750" eaLnBrk="0" hangingPunct="0">
              <a:defRPr sz="1000">
                <a:solidFill>
                  <a:schemeClr val="tx1"/>
                </a:solidFill>
                <a:latin typeface="Verdana" pitchFamily="34" charset="0"/>
                <a:cs typeface="Arial" charset="0"/>
              </a:defRPr>
            </a:lvl2pPr>
            <a:lvl3pPr marL="1143000" indent="-228600" eaLnBrk="0" hangingPunct="0">
              <a:defRPr sz="1000">
                <a:solidFill>
                  <a:schemeClr val="tx1"/>
                </a:solidFill>
                <a:latin typeface="Verdana" pitchFamily="34" charset="0"/>
                <a:cs typeface="Arial" charset="0"/>
              </a:defRPr>
            </a:lvl3pPr>
            <a:lvl4pPr marL="1600200" indent="-228600" eaLnBrk="0" hangingPunct="0">
              <a:defRPr sz="1000">
                <a:solidFill>
                  <a:schemeClr val="tx1"/>
                </a:solidFill>
                <a:latin typeface="Verdana" pitchFamily="34" charset="0"/>
                <a:cs typeface="Arial" charset="0"/>
              </a:defRPr>
            </a:lvl4pPr>
            <a:lvl5pPr marL="2057400" indent="-228600" eaLnBrk="0" hangingPunct="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defTabSz="914217" eaLnBrk="1" fontAlgn="base" hangingPunct="1">
              <a:spcBef>
                <a:spcPct val="0"/>
              </a:spcBef>
              <a:spcAft>
                <a:spcPct val="0"/>
              </a:spcAft>
              <a:defRPr/>
            </a:pPr>
            <a:r>
              <a:rPr lang="nb-NO" sz="1600" b="1" dirty="0">
                <a:solidFill>
                  <a:prstClr val="black">
                    <a:lumMod val="65000"/>
                    <a:lumOff val="35000"/>
                  </a:prstClr>
                </a:solidFill>
                <a:latin typeface="Calibri" panose="020F0502020204030204" pitchFamily="34" charset="0"/>
                <a:cs typeface="Calibri" panose="020F0502020204030204" pitchFamily="34" charset="0"/>
              </a:rPr>
              <a:t>Tenk</a:t>
            </a:r>
            <a:r>
              <a:rPr lang="nb-NO" sz="1800" b="1" dirty="0">
                <a:solidFill>
                  <a:prstClr val="black">
                    <a:lumMod val="65000"/>
                    <a:lumOff val="35000"/>
                  </a:prstClr>
                </a:solidFill>
                <a:latin typeface="Calibri" panose="020F0502020204030204" pitchFamily="34" charset="0"/>
                <a:cs typeface="Calibri" panose="020F0502020204030204" pitchFamily="34" charset="0"/>
              </a:rPr>
              <a:t> deg at du kommer kjørende i 30 km/t</a:t>
            </a:r>
          </a:p>
        </p:txBody>
      </p:sp>
      <p:sp>
        <p:nvSpPr>
          <p:cNvPr id="6" name="Avrundet rektangel 5"/>
          <p:cNvSpPr/>
          <p:nvPr/>
        </p:nvSpPr>
        <p:spPr>
          <a:xfrm>
            <a:off x="9119636" y="-98576"/>
            <a:ext cx="1007879" cy="719913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anchor="ctr"/>
          <a:lstStyle/>
          <a:p>
            <a:pPr algn="ctr" defTabSz="914217" fontAlgn="base">
              <a:spcBef>
                <a:spcPct val="0"/>
              </a:spcBef>
              <a:spcAft>
                <a:spcPct val="0"/>
              </a:spcAft>
              <a:defRPr/>
            </a:pPr>
            <a:endParaRPr lang="nb-NO" dirty="0">
              <a:solidFill>
                <a:srgbClr val="FFFFFF"/>
              </a:solidFill>
              <a:latin typeface="Arial"/>
            </a:endParaRPr>
          </a:p>
        </p:txBody>
      </p:sp>
      <p:pic>
        <p:nvPicPr>
          <p:cNvPr id="44039" name="Bilde 15" descr="glattbil.png"/>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6499"/>
                    </a14:imgEffect>
                  </a14:imgLayer>
                </a14:imgProps>
              </a:ext>
              <a:ext uri="{28A0092B-C50C-407E-A947-70E740481C1C}">
                <a14:useLocalDpi xmlns:a14="http://schemas.microsoft.com/office/drawing/2010/main" val="0"/>
              </a:ext>
            </a:extLst>
          </a:blip>
          <a:srcRect/>
          <a:stretch>
            <a:fillRect/>
          </a:stretch>
        </p:blipFill>
        <p:spPr bwMode="auto">
          <a:xfrm>
            <a:off x="9882968" y="1845191"/>
            <a:ext cx="244547" cy="488099"/>
          </a:xfrm>
          <a:prstGeom prst="rect">
            <a:avLst/>
          </a:prstGeom>
          <a:noFill/>
          <a:ln>
            <a:noFill/>
          </a:ln>
        </p:spPr>
      </p:pic>
      <p:pic>
        <p:nvPicPr>
          <p:cNvPr id="44040" name="Bilde 15" descr="glattbil.png"/>
          <p:cNvPicPr>
            <a:picLocks noChangeAspect="1"/>
          </p:cNvPicPr>
          <p:nvPr/>
        </p:nvPicPr>
        <p:blipFill>
          <a:blip r:embed="rId5" cstate="print">
            <a:lum bright="-40000" contrast="46000"/>
            <a:grayscl/>
            <a:extLst>
              <a:ext uri="{28A0092B-C50C-407E-A947-70E740481C1C}">
                <a14:useLocalDpi xmlns:a14="http://schemas.microsoft.com/office/drawing/2010/main" val="0"/>
              </a:ext>
            </a:extLst>
          </a:blip>
          <a:srcRect/>
          <a:stretch>
            <a:fillRect/>
          </a:stretch>
        </p:blipFill>
        <p:spPr bwMode="auto">
          <a:xfrm>
            <a:off x="9915355" y="981295"/>
            <a:ext cx="212160" cy="422569"/>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17" descr="glattbil.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0207" y="6863834"/>
            <a:ext cx="227351" cy="4526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framor\AppData\Local\Microsoft\Windows\Temporary Internet Files\Content.IE5\FQP1ALB7\MC900441886[1].wmf"/>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10487471" y="1423988"/>
            <a:ext cx="187141" cy="212725"/>
          </a:xfrm>
          <a:prstGeom prst="rect">
            <a:avLst/>
          </a:prstGeom>
          <a:noFill/>
          <a:ln>
            <a:noFill/>
          </a:ln>
        </p:spPr>
      </p:pic>
      <p:sp>
        <p:nvSpPr>
          <p:cNvPr id="15" name="TekstSylinder 14"/>
          <p:cNvSpPr txBox="1">
            <a:spLocks noChangeArrowheads="1"/>
          </p:cNvSpPr>
          <p:nvPr/>
        </p:nvSpPr>
        <p:spPr bwMode="auto">
          <a:xfrm>
            <a:off x="1703767" y="3150704"/>
            <a:ext cx="490013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sz="1000">
                <a:solidFill>
                  <a:schemeClr val="tx1"/>
                </a:solidFill>
                <a:latin typeface="Verdana" pitchFamily="34" charset="0"/>
                <a:cs typeface="Arial" charset="0"/>
              </a:defRPr>
            </a:lvl1pPr>
            <a:lvl2pPr marL="742950" indent="-285750" eaLnBrk="0" hangingPunct="0">
              <a:defRPr sz="1000">
                <a:solidFill>
                  <a:schemeClr val="tx1"/>
                </a:solidFill>
                <a:latin typeface="Verdana" pitchFamily="34" charset="0"/>
                <a:cs typeface="Arial" charset="0"/>
              </a:defRPr>
            </a:lvl2pPr>
            <a:lvl3pPr marL="1143000" indent="-228600" eaLnBrk="0" hangingPunct="0">
              <a:defRPr sz="1000">
                <a:solidFill>
                  <a:schemeClr val="tx1"/>
                </a:solidFill>
                <a:latin typeface="Verdana" pitchFamily="34" charset="0"/>
                <a:cs typeface="Arial" charset="0"/>
              </a:defRPr>
            </a:lvl3pPr>
            <a:lvl4pPr marL="1600200" indent="-228600" eaLnBrk="0" hangingPunct="0">
              <a:defRPr sz="1000">
                <a:solidFill>
                  <a:schemeClr val="tx1"/>
                </a:solidFill>
                <a:latin typeface="Verdana" pitchFamily="34" charset="0"/>
                <a:cs typeface="Arial" charset="0"/>
              </a:defRPr>
            </a:lvl4pPr>
            <a:lvl5pPr marL="2057400" indent="-228600" eaLnBrk="0" hangingPunct="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defTabSz="914217" eaLnBrk="1" fontAlgn="base" hangingPunct="1">
              <a:spcBef>
                <a:spcPct val="0"/>
              </a:spcBef>
              <a:spcAft>
                <a:spcPct val="0"/>
              </a:spcAft>
              <a:defRPr/>
            </a:pPr>
            <a:r>
              <a:rPr lang="nb-NO" sz="1800" b="1" dirty="0">
                <a:solidFill>
                  <a:prstClr val="black">
                    <a:lumMod val="65000"/>
                    <a:lumOff val="35000"/>
                  </a:prstClr>
                </a:solidFill>
                <a:latin typeface="Calibri" panose="020F0502020204030204" pitchFamily="34" charset="0"/>
                <a:cs typeface="Calibri" panose="020F0502020204030204" pitchFamily="34" charset="0"/>
              </a:rPr>
              <a:t>Dagen etter kommer du i 40 km/t</a:t>
            </a:r>
          </a:p>
        </p:txBody>
      </p:sp>
      <p:sp>
        <p:nvSpPr>
          <p:cNvPr id="16" name="TekstSylinder 15"/>
          <p:cNvSpPr txBox="1">
            <a:spLocks noChangeArrowheads="1"/>
          </p:cNvSpPr>
          <p:nvPr/>
        </p:nvSpPr>
        <p:spPr bwMode="auto">
          <a:xfrm>
            <a:off x="1695705" y="3536801"/>
            <a:ext cx="5924208"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sz="1000">
                <a:solidFill>
                  <a:schemeClr val="tx1"/>
                </a:solidFill>
                <a:latin typeface="Verdana" pitchFamily="34" charset="0"/>
                <a:cs typeface="Arial" charset="0"/>
              </a:defRPr>
            </a:lvl1pPr>
            <a:lvl2pPr marL="742950" indent="-285750" eaLnBrk="0" hangingPunct="0">
              <a:defRPr sz="1000">
                <a:solidFill>
                  <a:schemeClr val="tx1"/>
                </a:solidFill>
                <a:latin typeface="Verdana" pitchFamily="34" charset="0"/>
                <a:cs typeface="Arial" charset="0"/>
              </a:defRPr>
            </a:lvl2pPr>
            <a:lvl3pPr marL="1143000" indent="-228600" eaLnBrk="0" hangingPunct="0">
              <a:defRPr sz="1000">
                <a:solidFill>
                  <a:schemeClr val="tx1"/>
                </a:solidFill>
                <a:latin typeface="Verdana" pitchFamily="34" charset="0"/>
                <a:cs typeface="Arial" charset="0"/>
              </a:defRPr>
            </a:lvl3pPr>
            <a:lvl4pPr marL="1600200" indent="-228600" eaLnBrk="0" hangingPunct="0">
              <a:defRPr sz="1000">
                <a:solidFill>
                  <a:schemeClr val="tx1"/>
                </a:solidFill>
                <a:latin typeface="Verdana" pitchFamily="34" charset="0"/>
                <a:cs typeface="Arial" charset="0"/>
              </a:defRPr>
            </a:lvl4pPr>
            <a:lvl5pPr marL="2057400" indent="-228600" eaLnBrk="0" hangingPunct="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defTabSz="914217" eaLnBrk="1" fontAlgn="base" hangingPunct="1">
              <a:spcBef>
                <a:spcPct val="0"/>
              </a:spcBef>
              <a:spcAft>
                <a:spcPct val="0"/>
              </a:spcAft>
              <a:defRPr/>
            </a:pPr>
            <a:r>
              <a:rPr lang="nb-NO" sz="1800" b="1" dirty="0">
                <a:solidFill>
                  <a:prstClr val="black">
                    <a:lumMod val="65000"/>
                    <a:lumOff val="35000"/>
                  </a:prstClr>
                </a:solidFill>
                <a:latin typeface="Calibri" panose="020F0502020204030204" pitchFamily="34" charset="0"/>
                <a:cs typeface="Calibri" panose="020F0502020204030204" pitchFamily="34" charset="0"/>
              </a:rPr>
              <a:t>Klarer du å stoppe for lille Ole?</a:t>
            </a:r>
          </a:p>
          <a:p>
            <a:pPr defTabSz="914217" eaLnBrk="1" fontAlgn="base" hangingPunct="1">
              <a:spcBef>
                <a:spcPct val="0"/>
              </a:spcBef>
              <a:spcAft>
                <a:spcPct val="0"/>
              </a:spcAft>
              <a:defRPr/>
            </a:pPr>
            <a:r>
              <a:rPr lang="nb-NO" sz="1800" b="1" dirty="0">
                <a:solidFill>
                  <a:prstClr val="black">
                    <a:lumMod val="65000"/>
                    <a:lumOff val="35000"/>
                  </a:prstClr>
                </a:solidFill>
                <a:latin typeface="Calibri" panose="020F0502020204030204" pitchFamily="34" charset="0"/>
                <a:cs typeface="Calibri" panose="020F0502020204030204" pitchFamily="34" charset="0"/>
              </a:rPr>
              <a:t>Hvis ikke, hvilken fart treffer du han med??</a:t>
            </a:r>
          </a:p>
        </p:txBody>
      </p:sp>
      <p:pic>
        <p:nvPicPr>
          <p:cNvPr id="17" name="Bilde 17" descr="glattbil.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4234" y="6863835"/>
            <a:ext cx="227350" cy="4526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Sylinder 13"/>
          <p:cNvSpPr txBox="1">
            <a:spLocks noChangeArrowheads="1"/>
          </p:cNvSpPr>
          <p:nvPr/>
        </p:nvSpPr>
        <p:spPr bwMode="auto">
          <a:xfrm>
            <a:off x="3864269" y="2186132"/>
            <a:ext cx="2231731" cy="58465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91428" tIns="45714" rIns="91428" bIns="45714">
            <a:spAutoFit/>
          </a:bodyPr>
          <a:lstStyle>
            <a:lvl1pPr eaLnBrk="0" hangingPunct="0">
              <a:defRPr sz="1000">
                <a:solidFill>
                  <a:schemeClr val="tx1"/>
                </a:solidFill>
                <a:latin typeface="Verdana" pitchFamily="34" charset="0"/>
                <a:cs typeface="Arial" charset="0"/>
              </a:defRPr>
            </a:lvl1pPr>
            <a:lvl2pPr marL="742950" indent="-285750" eaLnBrk="0" hangingPunct="0">
              <a:defRPr sz="1000">
                <a:solidFill>
                  <a:schemeClr val="tx1"/>
                </a:solidFill>
                <a:latin typeface="Verdana" pitchFamily="34" charset="0"/>
                <a:cs typeface="Arial" charset="0"/>
              </a:defRPr>
            </a:lvl2pPr>
            <a:lvl3pPr marL="1143000" indent="-228600" eaLnBrk="0" hangingPunct="0">
              <a:defRPr sz="1000">
                <a:solidFill>
                  <a:schemeClr val="tx1"/>
                </a:solidFill>
                <a:latin typeface="Verdana" pitchFamily="34" charset="0"/>
                <a:cs typeface="Arial" charset="0"/>
              </a:defRPr>
            </a:lvl3pPr>
            <a:lvl4pPr marL="1600200" indent="-228600" eaLnBrk="0" hangingPunct="0">
              <a:defRPr sz="1000">
                <a:solidFill>
                  <a:schemeClr val="tx1"/>
                </a:solidFill>
                <a:latin typeface="Verdana" pitchFamily="34" charset="0"/>
                <a:cs typeface="Arial" charset="0"/>
              </a:defRPr>
            </a:lvl4pPr>
            <a:lvl5pPr marL="2057400" indent="-228600" eaLnBrk="0" hangingPunct="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defTabSz="914217" eaLnBrk="1" fontAlgn="base" hangingPunct="1">
              <a:spcBef>
                <a:spcPct val="0"/>
              </a:spcBef>
              <a:spcAft>
                <a:spcPct val="0"/>
              </a:spcAft>
              <a:defRPr/>
            </a:pPr>
            <a:r>
              <a:rPr lang="nb-NO" sz="1800" b="1" dirty="0">
                <a:solidFill>
                  <a:srgbClr val="FF0000"/>
                </a:solidFill>
                <a:effectLst>
                  <a:outerShdw blurRad="38100" dist="38100" dir="2700000" algn="tl">
                    <a:srgbClr val="000000">
                      <a:alpha val="43137"/>
                    </a:srgbClr>
                  </a:outerShdw>
                </a:effectLst>
              </a:rPr>
              <a:t>Ca. </a:t>
            </a:r>
            <a:r>
              <a:rPr lang="nb-NO" sz="3199" b="1" dirty="0">
                <a:solidFill>
                  <a:srgbClr val="FF0000"/>
                </a:solidFill>
                <a:effectLst>
                  <a:outerShdw blurRad="38100" dist="38100" dir="2700000" algn="tl">
                    <a:srgbClr val="000000">
                      <a:alpha val="43137"/>
                    </a:srgbClr>
                  </a:outerShdw>
                </a:effectLst>
              </a:rPr>
              <a:t>38</a:t>
            </a:r>
            <a:r>
              <a:rPr lang="nb-NO" sz="1200" b="1" dirty="0">
                <a:solidFill>
                  <a:prstClr val="black"/>
                </a:solidFill>
                <a:effectLst>
                  <a:outerShdw blurRad="38100" dist="38100" dir="2700000" algn="tl">
                    <a:srgbClr val="000000">
                      <a:alpha val="43137"/>
                    </a:srgbClr>
                  </a:outerShdw>
                </a:effectLst>
              </a:rPr>
              <a:t> </a:t>
            </a:r>
            <a:r>
              <a:rPr lang="nb-NO" sz="1800" b="1" dirty="0">
                <a:solidFill>
                  <a:srgbClr val="FF0000"/>
                </a:solidFill>
                <a:effectLst>
                  <a:outerShdw blurRad="38100" dist="38100" dir="2700000" algn="tl">
                    <a:srgbClr val="000000">
                      <a:alpha val="43137"/>
                    </a:srgbClr>
                  </a:outerShdw>
                </a:effectLst>
              </a:rPr>
              <a:t>km/t</a:t>
            </a:r>
            <a:endParaRPr lang="nb-NO" sz="1200" b="1" dirty="0">
              <a:solidFill>
                <a:srgbClr val="FF0000"/>
              </a:solidFill>
              <a:effectLst>
                <a:outerShdw blurRad="38100" dist="38100" dir="2700000" algn="tl">
                  <a:srgbClr val="000000">
                    <a:alpha val="43137"/>
                  </a:srgbClr>
                </a:outerShdw>
              </a:effectLst>
            </a:endParaRPr>
          </a:p>
        </p:txBody>
      </p:sp>
      <p:sp>
        <p:nvSpPr>
          <p:cNvPr id="20" name="Tittel 1"/>
          <p:cNvSpPr txBox="1">
            <a:spLocks/>
          </p:cNvSpPr>
          <p:nvPr/>
        </p:nvSpPr>
        <p:spPr>
          <a:xfrm>
            <a:off x="1695705" y="981295"/>
            <a:ext cx="4602144" cy="465038"/>
          </a:xfrm>
          <a:prstGeom prst="rect">
            <a:avLst/>
          </a:prstGeom>
        </p:spPr>
        <p:txBody>
          <a:bodyPr lIns="91428" tIns="45714" rIns="91428" bIns="45714"/>
          <a:lstStyle>
            <a:lvl1pPr algn="l" rtl="0" fontAlgn="base">
              <a:spcBef>
                <a:spcPct val="0"/>
              </a:spcBef>
              <a:spcAft>
                <a:spcPct val="0"/>
              </a:spcAft>
              <a:defRPr sz="2400" b="1">
                <a:solidFill>
                  <a:srgbClr val="8D674E"/>
                </a:solidFill>
                <a:latin typeface="+mj-lt"/>
                <a:ea typeface="+mj-ea"/>
                <a:cs typeface="+mj-cs"/>
              </a:defRPr>
            </a:lvl1pPr>
            <a:lvl2pPr algn="l" rtl="0" fontAlgn="base">
              <a:spcBef>
                <a:spcPct val="0"/>
              </a:spcBef>
              <a:spcAft>
                <a:spcPct val="0"/>
              </a:spcAft>
              <a:defRPr sz="2400" b="1">
                <a:solidFill>
                  <a:srgbClr val="8D674E"/>
                </a:solidFill>
                <a:latin typeface="Verdana" pitchFamily="34" charset="0"/>
              </a:defRPr>
            </a:lvl2pPr>
            <a:lvl3pPr algn="l" rtl="0" fontAlgn="base">
              <a:spcBef>
                <a:spcPct val="0"/>
              </a:spcBef>
              <a:spcAft>
                <a:spcPct val="0"/>
              </a:spcAft>
              <a:defRPr sz="2400" b="1">
                <a:solidFill>
                  <a:srgbClr val="8D674E"/>
                </a:solidFill>
                <a:latin typeface="Verdana" pitchFamily="34" charset="0"/>
              </a:defRPr>
            </a:lvl3pPr>
            <a:lvl4pPr algn="l" rtl="0" fontAlgn="base">
              <a:spcBef>
                <a:spcPct val="0"/>
              </a:spcBef>
              <a:spcAft>
                <a:spcPct val="0"/>
              </a:spcAft>
              <a:defRPr sz="2400" b="1">
                <a:solidFill>
                  <a:srgbClr val="8D674E"/>
                </a:solidFill>
                <a:latin typeface="Verdana" pitchFamily="34" charset="0"/>
              </a:defRPr>
            </a:lvl4pPr>
            <a:lvl5pPr algn="l" rtl="0" fontAlgn="base">
              <a:spcBef>
                <a:spcPct val="0"/>
              </a:spcBef>
              <a:spcAft>
                <a:spcPct val="0"/>
              </a:spcAft>
              <a:defRPr sz="2400" b="1">
                <a:solidFill>
                  <a:srgbClr val="8D674E"/>
                </a:solidFill>
                <a:latin typeface="Verdana" pitchFamily="34" charset="0"/>
              </a:defRPr>
            </a:lvl5pPr>
            <a:lvl6pPr marL="457200" algn="l" rtl="0" fontAlgn="base">
              <a:spcBef>
                <a:spcPct val="0"/>
              </a:spcBef>
              <a:spcAft>
                <a:spcPct val="0"/>
              </a:spcAft>
              <a:defRPr sz="2400" b="1">
                <a:solidFill>
                  <a:srgbClr val="8D674E"/>
                </a:solidFill>
                <a:latin typeface="Verdana" pitchFamily="34" charset="0"/>
              </a:defRPr>
            </a:lvl6pPr>
            <a:lvl7pPr marL="914400" algn="l" rtl="0" fontAlgn="base">
              <a:spcBef>
                <a:spcPct val="0"/>
              </a:spcBef>
              <a:spcAft>
                <a:spcPct val="0"/>
              </a:spcAft>
              <a:defRPr sz="2400" b="1">
                <a:solidFill>
                  <a:srgbClr val="8D674E"/>
                </a:solidFill>
                <a:latin typeface="Verdana" pitchFamily="34" charset="0"/>
              </a:defRPr>
            </a:lvl7pPr>
            <a:lvl8pPr marL="1371600" algn="l" rtl="0" fontAlgn="base">
              <a:spcBef>
                <a:spcPct val="0"/>
              </a:spcBef>
              <a:spcAft>
                <a:spcPct val="0"/>
              </a:spcAft>
              <a:defRPr sz="2400" b="1">
                <a:solidFill>
                  <a:srgbClr val="8D674E"/>
                </a:solidFill>
                <a:latin typeface="Verdana" pitchFamily="34" charset="0"/>
              </a:defRPr>
            </a:lvl8pPr>
            <a:lvl9pPr marL="1828800" algn="l" rtl="0" fontAlgn="base">
              <a:spcBef>
                <a:spcPct val="0"/>
              </a:spcBef>
              <a:spcAft>
                <a:spcPct val="0"/>
              </a:spcAft>
              <a:defRPr sz="2400" b="1">
                <a:solidFill>
                  <a:srgbClr val="8D674E"/>
                </a:solidFill>
                <a:latin typeface="Verdana" pitchFamily="34" charset="0"/>
              </a:defRPr>
            </a:lvl9pPr>
          </a:lstStyle>
          <a:p>
            <a:pPr defTabSz="914217">
              <a:defRPr/>
            </a:pPr>
            <a:r>
              <a:rPr lang="nb-NO" sz="1800" dirty="0">
                <a:solidFill>
                  <a:prstClr val="black">
                    <a:lumMod val="65000"/>
                    <a:lumOff val="35000"/>
                  </a:prstClr>
                </a:solidFill>
                <a:latin typeface="Calibri" panose="020F0502020204030204" pitchFamily="34" charset="0"/>
                <a:cs typeface="Calibri" panose="020F0502020204030204" pitchFamily="34" charset="0"/>
              </a:rPr>
              <a:t>Hvilket forhold har du til en fartsøkning på 10 km/ t?</a:t>
            </a:r>
          </a:p>
        </p:txBody>
      </p:sp>
      <p:pic>
        <p:nvPicPr>
          <p:cNvPr id="2" name="Bilde 1"/>
          <p:cNvPicPr>
            <a:picLocks noChangeAspect="1"/>
          </p:cNvPicPr>
          <p:nvPr/>
        </p:nvPicPr>
        <p:blipFill rotWithShape="1">
          <a:blip r:embed="rId8"/>
          <a:srcRect l="11559" t="56398" r="8356" b="37205"/>
          <a:stretch/>
        </p:blipFill>
        <p:spPr>
          <a:xfrm rot="5400000">
            <a:off x="7546617" y="4159704"/>
            <a:ext cx="5399351" cy="338377"/>
          </a:xfrm>
          <a:prstGeom prst="rect">
            <a:avLst/>
          </a:prstGeom>
          <a:ln>
            <a:noFill/>
          </a:ln>
          <a:effectLst>
            <a:softEdge rad="112500"/>
          </a:effectLst>
        </p:spPr>
      </p:pic>
      <p:pic>
        <p:nvPicPr>
          <p:cNvPr id="3" name="Bilde 2"/>
          <p:cNvPicPr>
            <a:picLocks noChangeAspect="1"/>
          </p:cNvPicPr>
          <p:nvPr/>
        </p:nvPicPr>
        <p:blipFill>
          <a:blip r:embed="rId9"/>
          <a:stretch>
            <a:fillRect/>
          </a:stretch>
        </p:blipFill>
        <p:spPr>
          <a:xfrm>
            <a:off x="10069843" y="-48488"/>
            <a:ext cx="335231" cy="1452352"/>
          </a:xfrm>
          <a:prstGeom prst="rect">
            <a:avLst/>
          </a:prstGeom>
        </p:spPr>
      </p:pic>
      <p:pic>
        <p:nvPicPr>
          <p:cNvPr id="18" name="Bilde 15" descr="glattbil.png"/>
          <p:cNvPicPr>
            <a:picLocks noChangeAspect="1"/>
          </p:cNvPicPr>
          <p:nvPr/>
        </p:nvPicPr>
        <p:blipFill>
          <a:blip r:embed="rId5" cstate="print">
            <a:lum bright="-40000" contrast="46000"/>
            <a:grayscl/>
            <a:extLst>
              <a:ext uri="{28A0092B-C50C-407E-A947-70E740481C1C}">
                <a14:useLocalDpi xmlns:a14="http://schemas.microsoft.com/office/drawing/2010/main" val="0"/>
              </a:ext>
            </a:extLst>
          </a:blip>
          <a:srcRect/>
          <a:stretch>
            <a:fillRect/>
          </a:stretch>
        </p:blipFill>
        <p:spPr bwMode="auto">
          <a:xfrm>
            <a:off x="9899032" y="2728136"/>
            <a:ext cx="212160" cy="422569"/>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emkant 1">
            <a:hlinkClick r:id="rId10" action="ppaction://hlinkfile"/>
            <a:extLst>
              <a:ext uri="{FF2B5EF4-FFF2-40B4-BE49-F238E27FC236}">
                <a16:creationId xmlns:a16="http://schemas.microsoft.com/office/drawing/2014/main" id="{60583D4A-5BD5-49B6-B131-A5D6ACEBC001}"/>
              </a:ext>
            </a:extLst>
          </p:cNvPr>
          <p:cNvSpPr/>
          <p:nvPr/>
        </p:nvSpPr>
        <p:spPr>
          <a:xfrm>
            <a:off x="1848039" y="6019994"/>
            <a:ext cx="1152333" cy="191926"/>
          </a:xfrm>
          <a:prstGeom prst="homePlate">
            <a:avLst/>
          </a:prstGeom>
          <a:solidFill>
            <a:schemeClr val="bg1">
              <a:lumMod val="65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nb-NO" sz="1050" b="1" dirty="0">
                <a:solidFill>
                  <a:schemeClr val="tx1">
                    <a:lumMod val="50000"/>
                    <a:lumOff val="50000"/>
                  </a:schemeClr>
                </a:solidFill>
              </a:rPr>
              <a:t>Ut bak buss</a:t>
            </a:r>
          </a:p>
        </p:txBody>
      </p:sp>
      <p:pic>
        <p:nvPicPr>
          <p:cNvPr id="7" name="Bilde 6" descr="Et bilde som inneholder Grafikk, clip art, tekst, silhuett&#10;&#10;KI-generert innhold kan være feil.">
            <a:extLst>
              <a:ext uri="{FF2B5EF4-FFF2-40B4-BE49-F238E27FC236}">
                <a16:creationId xmlns:a16="http://schemas.microsoft.com/office/drawing/2014/main" id="{98EEFDF8-B080-0BCA-3F36-D9C2A022E4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89735" y="-19740"/>
            <a:ext cx="1302265" cy="1063290"/>
          </a:xfrm>
          <a:prstGeom prst="rect">
            <a:avLst/>
          </a:prstGeom>
        </p:spPr>
      </p:pic>
    </p:spTree>
    <p:extLst>
      <p:ext uri="{BB962C8B-B14F-4D97-AF65-F5344CB8AC3E}">
        <p14:creationId xmlns:p14="http://schemas.microsoft.com/office/powerpoint/2010/main" val="3551943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1111 1.52511E-6 L 0.00139 -0.76464 " pathEditMode="relative" rAng="0" ptsTypes="AA">
                                      <p:cBhvr>
                                        <p:cTn id="14" dur="2000" fill="hold"/>
                                        <p:tgtEl>
                                          <p:spTgt spid="13"/>
                                        </p:tgtEl>
                                        <p:attrNameLst>
                                          <p:attrName>ppt_x</p:attrName>
                                          <p:attrName>ppt_y</p:attrName>
                                        </p:attrNameLst>
                                      </p:cBhvr>
                                      <p:rCtr x="625" y="-38232"/>
                                    </p:animMotion>
                                  </p:childTnLst>
                                </p:cTn>
                              </p:par>
                              <p:par>
                                <p:cTn id="15" presetID="42" presetClass="path" presetSubtype="0" accel="50000" decel="50000" fill="hold" nodeType="withEffect">
                                  <p:stCondLst>
                                    <p:cond delay="0"/>
                                  </p:stCondLst>
                                  <p:childTnLst>
                                    <p:animMotion origin="layout" path="M -3.04635E-6 3.49456E-6 L -0.11369 -0.00648 " pathEditMode="relative" rAng="0" ptsTypes="AA">
                                      <p:cBhvr>
                                        <p:cTn id="16" dur="2000" fill="hold"/>
                                        <p:tgtEl>
                                          <p:spTgt spid="2050"/>
                                        </p:tgtEl>
                                        <p:attrNameLst>
                                          <p:attrName>ppt_x</p:attrName>
                                          <p:attrName>ppt_y</p:attrName>
                                        </p:attrNameLst>
                                      </p:cBhvr>
                                      <p:rCtr x="-5693" y="-324"/>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74397E-6 1.52511E-6 L -0.00312 -1.03379 " pathEditMode="relative" rAng="0" ptsTypes="AA">
                                      <p:cBhvr>
                                        <p:cTn id="26" dur="2000" fill="hold"/>
                                        <p:tgtEl>
                                          <p:spTgt spid="17"/>
                                        </p:tgtEl>
                                        <p:attrNameLst>
                                          <p:attrName>ppt_x</p:attrName>
                                          <p:attrName>ppt_y</p:attrName>
                                        </p:attrNameLst>
                                      </p:cBhvr>
                                      <p:rCtr x="-156" y="-51701"/>
                                    </p:animMotion>
                                  </p:childTnLst>
                                </p:cTn>
                              </p:par>
                              <p:par>
                                <p:cTn id="27" presetID="31" presetClass="exit" presetSubtype="0" fill="hold" nodeType="withEffect">
                                  <p:stCondLst>
                                    <p:cond delay="1050"/>
                                  </p:stCondLst>
                                  <p:childTnLst>
                                    <p:anim calcmode="lin" valueType="num">
                                      <p:cBhvr>
                                        <p:cTn id="28" dur="1000"/>
                                        <p:tgtEl>
                                          <p:spTgt spid="2050"/>
                                        </p:tgtEl>
                                        <p:attrNameLst>
                                          <p:attrName>ppt_w</p:attrName>
                                        </p:attrNameLst>
                                      </p:cBhvr>
                                      <p:tavLst>
                                        <p:tav tm="0">
                                          <p:val>
                                            <p:strVal val="ppt_w"/>
                                          </p:val>
                                        </p:tav>
                                        <p:tav tm="100000">
                                          <p:val>
                                            <p:fltVal val="0"/>
                                          </p:val>
                                        </p:tav>
                                      </p:tavLst>
                                    </p:anim>
                                    <p:anim calcmode="lin" valueType="num">
                                      <p:cBhvr>
                                        <p:cTn id="29" dur="1000"/>
                                        <p:tgtEl>
                                          <p:spTgt spid="2050"/>
                                        </p:tgtEl>
                                        <p:attrNameLst>
                                          <p:attrName>ppt_h</p:attrName>
                                        </p:attrNameLst>
                                      </p:cBhvr>
                                      <p:tavLst>
                                        <p:tav tm="0">
                                          <p:val>
                                            <p:strVal val="ppt_h"/>
                                          </p:val>
                                        </p:tav>
                                        <p:tav tm="100000">
                                          <p:val>
                                            <p:fltVal val="0"/>
                                          </p:val>
                                        </p:tav>
                                      </p:tavLst>
                                    </p:anim>
                                    <p:anim calcmode="lin" valueType="num">
                                      <p:cBhvr>
                                        <p:cTn id="30" dur="1000"/>
                                        <p:tgtEl>
                                          <p:spTgt spid="2050"/>
                                        </p:tgtEl>
                                        <p:attrNameLst>
                                          <p:attrName>style.rotation</p:attrName>
                                        </p:attrNameLst>
                                      </p:cBhvr>
                                      <p:tavLst>
                                        <p:tav tm="0">
                                          <p:val>
                                            <p:fltVal val="0"/>
                                          </p:val>
                                        </p:tav>
                                        <p:tav tm="100000">
                                          <p:val>
                                            <p:fltVal val="90"/>
                                          </p:val>
                                        </p:tav>
                                      </p:tavLst>
                                    </p:anim>
                                    <p:animEffect transition="out" filter="fade">
                                      <p:cBhvr>
                                        <p:cTn id="31" dur="1000"/>
                                        <p:tgtEl>
                                          <p:spTgt spid="2050"/>
                                        </p:tgtEl>
                                      </p:cBhvr>
                                    </p:animEffect>
                                    <p:set>
                                      <p:cBhvr>
                                        <p:cTn id="32" dur="1" fill="hold">
                                          <p:stCondLst>
                                            <p:cond delay="999"/>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r 1" title="Statens Vegvesen">
            <a:hlinkClick r:id="" action="ppaction://media"/>
            <a:extLst>
              <a:ext uri="{FF2B5EF4-FFF2-40B4-BE49-F238E27FC236}">
                <a16:creationId xmlns:a16="http://schemas.microsoft.com/office/drawing/2014/main" id="{EA1C5A73-9A21-AC0A-3A43-A85B2A76E719}"/>
              </a:ext>
            </a:extLst>
          </p:cNvPr>
          <p:cNvPicPr>
            <a:picLocks noRot="1" noChangeAspect="1"/>
          </p:cNvPicPr>
          <p:nvPr>
            <a:videoFile r:link="rId1"/>
          </p:nvPr>
        </p:nvPicPr>
        <p:blipFill>
          <a:blip r:embed="rId4"/>
          <a:stretch>
            <a:fillRect/>
          </a:stretch>
        </p:blipFill>
        <p:spPr>
          <a:xfrm>
            <a:off x="129890" y="97465"/>
            <a:ext cx="11108555" cy="6641248"/>
          </a:xfrm>
          <a:prstGeom prst="rect">
            <a:avLst/>
          </a:prstGeom>
        </p:spPr>
      </p:pic>
    </p:spTree>
    <p:extLst>
      <p:ext uri="{BB962C8B-B14F-4D97-AF65-F5344CB8AC3E}">
        <p14:creationId xmlns:p14="http://schemas.microsoft.com/office/powerpoint/2010/main" val="27376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4">
            <a:extLst>
              <a:ext uri="{FF2B5EF4-FFF2-40B4-BE49-F238E27FC236}">
                <a16:creationId xmlns:a16="http://schemas.microsoft.com/office/drawing/2014/main" id="{A2EEDE0A-7BA8-498A-9785-4810192B3FF2}"/>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4" name="Tittel 3">
            <a:extLst>
              <a:ext uri="{FF2B5EF4-FFF2-40B4-BE49-F238E27FC236}">
                <a16:creationId xmlns:a16="http://schemas.microsoft.com/office/drawing/2014/main" id="{430560E8-0051-4606-821A-3DC9A27F2936}"/>
              </a:ext>
            </a:extLst>
          </p:cNvPr>
          <p:cNvSpPr>
            <a:spLocks noGrp="1"/>
          </p:cNvSpPr>
          <p:nvPr>
            <p:ph type="title"/>
          </p:nvPr>
        </p:nvSpPr>
        <p:spPr/>
        <p:txBody>
          <a:bodyPr>
            <a:normAutofit/>
          </a:bodyPr>
          <a:lstStyle/>
          <a:p>
            <a:r>
              <a:rPr lang="nb-NO" sz="2800" dirty="0">
                <a:latin typeface="Calibri" panose="020F0502020204030204" pitchFamily="34" charset="0"/>
                <a:cs typeface="Calibri" panose="020F0502020204030204" pitchFamily="34" charset="0"/>
              </a:rPr>
              <a:t>Oppsummering</a:t>
            </a:r>
          </a:p>
        </p:txBody>
      </p:sp>
      <p:sp>
        <p:nvSpPr>
          <p:cNvPr id="5" name="Plassholder for innhold 4">
            <a:extLst>
              <a:ext uri="{FF2B5EF4-FFF2-40B4-BE49-F238E27FC236}">
                <a16:creationId xmlns:a16="http://schemas.microsoft.com/office/drawing/2014/main" id="{0BF2F4CF-A591-4692-9FA1-C97EC6E49E60}"/>
              </a:ext>
            </a:extLst>
          </p:cNvPr>
          <p:cNvSpPr>
            <a:spLocks noGrp="1"/>
          </p:cNvSpPr>
          <p:nvPr>
            <p:ph sz="half" idx="1"/>
          </p:nvPr>
        </p:nvSpPr>
        <p:spPr/>
        <p:txBody>
          <a:bodyPr/>
          <a:lstStyle/>
          <a:p>
            <a:r>
              <a:rPr lang="nb-NO" dirty="0"/>
              <a:t>Hva har du opplevd </a:t>
            </a:r>
            <a:r>
              <a:rPr lang="nb-NO" dirty="0" err="1"/>
              <a:t>idag</a:t>
            </a:r>
            <a:r>
              <a:rPr lang="nb-NO" dirty="0"/>
              <a:t>?</a:t>
            </a:r>
          </a:p>
        </p:txBody>
      </p:sp>
      <p:sp>
        <p:nvSpPr>
          <p:cNvPr id="6" name="Plassholder for innhold 5">
            <a:extLst>
              <a:ext uri="{FF2B5EF4-FFF2-40B4-BE49-F238E27FC236}">
                <a16:creationId xmlns:a16="http://schemas.microsoft.com/office/drawing/2014/main" id="{EA4D2E6C-BAA2-4B80-A5D0-FB3CD3715F8F}"/>
              </a:ext>
            </a:extLst>
          </p:cNvPr>
          <p:cNvSpPr>
            <a:spLocks noGrp="1"/>
          </p:cNvSpPr>
          <p:nvPr>
            <p:ph sz="half" idx="2"/>
          </p:nvPr>
        </p:nvSpPr>
        <p:spPr/>
        <p:txBody>
          <a:bodyPr/>
          <a:lstStyle/>
          <a:p>
            <a:r>
              <a:rPr lang="nb-NO" dirty="0"/>
              <a:t>Hva har du erfart </a:t>
            </a:r>
            <a:r>
              <a:rPr lang="nb-NO" dirty="0" err="1"/>
              <a:t>idag</a:t>
            </a:r>
            <a:r>
              <a:rPr lang="nb-NO" dirty="0"/>
              <a:t>?</a:t>
            </a:r>
          </a:p>
        </p:txBody>
      </p:sp>
      <p:pic>
        <p:nvPicPr>
          <p:cNvPr id="10" name="Bilde 9">
            <a:extLst>
              <a:ext uri="{FF2B5EF4-FFF2-40B4-BE49-F238E27FC236}">
                <a16:creationId xmlns:a16="http://schemas.microsoft.com/office/drawing/2014/main" id="{F861D614-25E6-429C-B519-46A15C05049C}"/>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29499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4">
            <a:extLst>
              <a:ext uri="{FF2B5EF4-FFF2-40B4-BE49-F238E27FC236}">
                <a16:creationId xmlns:a16="http://schemas.microsoft.com/office/drawing/2014/main" id="{A2EEDE0A-7BA8-498A-9785-4810192B3FF2}"/>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4" name="Tittel 3">
            <a:extLst>
              <a:ext uri="{FF2B5EF4-FFF2-40B4-BE49-F238E27FC236}">
                <a16:creationId xmlns:a16="http://schemas.microsoft.com/office/drawing/2014/main" id="{430560E8-0051-4606-821A-3DC9A27F2936}"/>
              </a:ext>
            </a:extLst>
          </p:cNvPr>
          <p:cNvSpPr>
            <a:spLocks noGrp="1"/>
          </p:cNvSpPr>
          <p:nvPr>
            <p:ph type="title"/>
          </p:nvPr>
        </p:nvSpPr>
        <p:spPr/>
        <p:txBody>
          <a:bodyPr>
            <a:normAutofit/>
          </a:bodyPr>
          <a:lstStyle/>
          <a:p>
            <a:r>
              <a:rPr lang="nb-NO" sz="3600" dirty="0">
                <a:latin typeface="Calibri" panose="020F0502020204030204" pitchFamily="34" charset="0"/>
                <a:cs typeface="Calibri" panose="020F0502020204030204" pitchFamily="34" charset="0"/>
              </a:rPr>
              <a:t>Forutsetninger for å være tilrettelegger for NAF</a:t>
            </a:r>
          </a:p>
        </p:txBody>
      </p:sp>
      <p:sp>
        <p:nvSpPr>
          <p:cNvPr id="5" name="Plassholder for innhold 4">
            <a:extLst>
              <a:ext uri="{FF2B5EF4-FFF2-40B4-BE49-F238E27FC236}">
                <a16:creationId xmlns:a16="http://schemas.microsoft.com/office/drawing/2014/main" id="{0BF2F4CF-A591-4692-9FA1-C97EC6E49E60}"/>
              </a:ext>
            </a:extLst>
          </p:cNvPr>
          <p:cNvSpPr>
            <a:spLocks noGrp="1"/>
          </p:cNvSpPr>
          <p:nvPr>
            <p:ph sz="half" idx="1"/>
          </p:nvPr>
        </p:nvSpPr>
        <p:spPr/>
        <p:txBody>
          <a:bodyPr>
            <a:normAutofit/>
          </a:bodyPr>
          <a:lstStyle/>
          <a:p>
            <a:r>
              <a:rPr lang="nb-NO" dirty="0"/>
              <a:t>Gjennomført oppdateringskurs</a:t>
            </a:r>
          </a:p>
          <a:p>
            <a:r>
              <a:rPr lang="nb-NO" dirty="0"/>
              <a:t>Være tilknyttet en øvingsbane der aktiviteten tilsier dette</a:t>
            </a:r>
          </a:p>
          <a:p>
            <a:r>
              <a:rPr lang="nb-NO" dirty="0"/>
              <a:t>Være profesjonell og holde seg til eksisterende innhold</a:t>
            </a:r>
          </a:p>
          <a:p>
            <a:r>
              <a:rPr lang="nb-NO" dirty="0"/>
              <a:t>I utgangspunktet ikke endre på innholdet i forhold til egne preferanser</a:t>
            </a:r>
          </a:p>
          <a:p>
            <a:r>
              <a:rPr lang="nb-NO" dirty="0"/>
              <a:t>Ha det gøy som tilrettelegger</a:t>
            </a:r>
          </a:p>
        </p:txBody>
      </p:sp>
      <p:sp>
        <p:nvSpPr>
          <p:cNvPr id="6" name="Plassholder for innhold 5">
            <a:extLst>
              <a:ext uri="{FF2B5EF4-FFF2-40B4-BE49-F238E27FC236}">
                <a16:creationId xmlns:a16="http://schemas.microsoft.com/office/drawing/2014/main" id="{EA4D2E6C-BAA2-4B80-A5D0-FB3CD3715F8F}"/>
              </a:ext>
            </a:extLst>
          </p:cNvPr>
          <p:cNvSpPr>
            <a:spLocks noGrp="1"/>
          </p:cNvSpPr>
          <p:nvPr>
            <p:ph sz="half" idx="2"/>
          </p:nvPr>
        </p:nvSpPr>
        <p:spPr/>
        <p:txBody>
          <a:bodyPr>
            <a:normAutofit/>
          </a:bodyPr>
          <a:lstStyle/>
          <a:p>
            <a:r>
              <a:rPr lang="nb-NO" dirty="0"/>
              <a:t>Ved gjennomføring informere deltagere om at:</a:t>
            </a:r>
          </a:p>
          <a:p>
            <a:pPr marL="0" indent="0">
              <a:buNone/>
            </a:pPr>
            <a:r>
              <a:rPr lang="nb-NO" dirty="0"/>
              <a:t>-Veitrafikkloven gjelder</a:t>
            </a:r>
          </a:p>
          <a:p>
            <a:pPr marL="0" indent="0">
              <a:buNone/>
            </a:pPr>
            <a:r>
              <a:rPr lang="nb-NO" dirty="0"/>
              <a:t>-Egen forsikring dekker skader</a:t>
            </a:r>
          </a:p>
          <a:p>
            <a:pPr marL="0" indent="0">
              <a:buNone/>
            </a:pPr>
            <a:r>
              <a:rPr lang="nb-NO" dirty="0"/>
              <a:t>-Du sammen med banemannskap sørger for at øvingsbanen er klargjort før kjøring</a:t>
            </a:r>
          </a:p>
          <a:p>
            <a:pPr marL="0" indent="0">
              <a:buNone/>
            </a:pPr>
            <a:r>
              <a:rPr lang="nb-NO" dirty="0"/>
              <a:t>-Du passer på at deltagere følger tildelte oppgaver</a:t>
            </a:r>
          </a:p>
        </p:txBody>
      </p:sp>
      <p:pic>
        <p:nvPicPr>
          <p:cNvPr id="10" name="Bilde 9">
            <a:extLst>
              <a:ext uri="{FF2B5EF4-FFF2-40B4-BE49-F238E27FC236}">
                <a16:creationId xmlns:a16="http://schemas.microsoft.com/office/drawing/2014/main" id="{F861D614-25E6-429C-B519-46A15C05049C}"/>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301095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4">
            <a:extLst>
              <a:ext uri="{FF2B5EF4-FFF2-40B4-BE49-F238E27FC236}">
                <a16:creationId xmlns:a16="http://schemas.microsoft.com/office/drawing/2014/main" id="{A2EEDE0A-7BA8-498A-9785-4810192B3FF2}"/>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4" name="Tittel 3">
            <a:extLst>
              <a:ext uri="{FF2B5EF4-FFF2-40B4-BE49-F238E27FC236}">
                <a16:creationId xmlns:a16="http://schemas.microsoft.com/office/drawing/2014/main" id="{430560E8-0051-4606-821A-3DC9A27F2936}"/>
              </a:ext>
            </a:extLst>
          </p:cNvPr>
          <p:cNvSpPr>
            <a:spLocks noGrp="1"/>
          </p:cNvSpPr>
          <p:nvPr>
            <p:ph type="title"/>
          </p:nvPr>
        </p:nvSpPr>
        <p:spPr/>
        <p:txBody>
          <a:bodyPr/>
          <a:lstStyle/>
          <a:p>
            <a:r>
              <a:rPr lang="nb-NO" dirty="0">
                <a:latin typeface="Calibri" panose="020F0502020204030204" pitchFamily="34" charset="0"/>
                <a:cs typeface="Calibri" panose="020F0502020204030204" pitchFamily="34" charset="0"/>
              </a:rPr>
              <a:t>Spørsmål?</a:t>
            </a:r>
          </a:p>
        </p:txBody>
      </p:sp>
      <p:sp>
        <p:nvSpPr>
          <p:cNvPr id="5" name="Plassholder for innhold 4">
            <a:extLst>
              <a:ext uri="{FF2B5EF4-FFF2-40B4-BE49-F238E27FC236}">
                <a16:creationId xmlns:a16="http://schemas.microsoft.com/office/drawing/2014/main" id="{0BF2F4CF-A591-4692-9FA1-C97EC6E49E60}"/>
              </a:ext>
            </a:extLst>
          </p:cNvPr>
          <p:cNvSpPr>
            <a:spLocks noGrp="1"/>
          </p:cNvSpPr>
          <p:nvPr>
            <p:ph sz="half" idx="1"/>
          </p:nvPr>
        </p:nvSpPr>
        <p:spPr/>
        <p:txBody>
          <a:bodyPr/>
          <a:lstStyle/>
          <a:p>
            <a:r>
              <a:rPr lang="nb-NO" dirty="0"/>
              <a:t>Takk for </a:t>
            </a:r>
            <a:r>
              <a:rPr lang="nb-NO" dirty="0" err="1"/>
              <a:t>idag</a:t>
            </a:r>
            <a:r>
              <a:rPr lang="nb-NO" dirty="0"/>
              <a:t> og god tur hjem </a:t>
            </a:r>
            <a:r>
              <a:rPr lang="nb-NO" dirty="0">
                <a:sym typeface="Wingdings" pitchFamily="2" charset="2"/>
              </a:rPr>
              <a:t></a:t>
            </a:r>
            <a:endParaRPr lang="nb-NO" dirty="0"/>
          </a:p>
        </p:txBody>
      </p:sp>
      <p:sp>
        <p:nvSpPr>
          <p:cNvPr id="6" name="Plassholder for innhold 5">
            <a:extLst>
              <a:ext uri="{FF2B5EF4-FFF2-40B4-BE49-F238E27FC236}">
                <a16:creationId xmlns:a16="http://schemas.microsoft.com/office/drawing/2014/main" id="{EA4D2E6C-BAA2-4B80-A5D0-FB3CD3715F8F}"/>
              </a:ext>
            </a:extLst>
          </p:cNvPr>
          <p:cNvSpPr>
            <a:spLocks noGrp="1"/>
          </p:cNvSpPr>
          <p:nvPr>
            <p:ph sz="half" idx="2"/>
          </p:nvPr>
        </p:nvSpPr>
        <p:spPr/>
        <p:txBody>
          <a:bodyPr/>
          <a:lstStyle/>
          <a:p>
            <a:pPr marL="0" indent="0">
              <a:buNone/>
            </a:pPr>
            <a:endParaRPr lang="nb-NO" dirty="0"/>
          </a:p>
        </p:txBody>
      </p:sp>
      <p:pic>
        <p:nvPicPr>
          <p:cNvPr id="10" name="Bilde 9">
            <a:extLst>
              <a:ext uri="{FF2B5EF4-FFF2-40B4-BE49-F238E27FC236}">
                <a16:creationId xmlns:a16="http://schemas.microsoft.com/office/drawing/2014/main" id="{F861D614-25E6-429C-B519-46A15C05049C}"/>
              </a:ext>
            </a:extLst>
          </p:cNvPr>
          <p:cNvPicPr>
            <a:picLocks noChangeAspect="1"/>
          </p:cNvPicPr>
          <p:nvPr/>
        </p:nvPicPr>
        <p:blipFill>
          <a:blip r:embed="rId3"/>
          <a:stretch>
            <a:fillRect/>
          </a:stretch>
        </p:blipFill>
        <p:spPr>
          <a:xfrm>
            <a:off x="11439525" y="0"/>
            <a:ext cx="752475" cy="752475"/>
          </a:xfrm>
          <a:prstGeom prst="rect">
            <a:avLst/>
          </a:prstGeom>
        </p:spPr>
      </p:pic>
    </p:spTree>
    <p:extLst>
      <p:ext uri="{BB962C8B-B14F-4D97-AF65-F5344CB8AC3E}">
        <p14:creationId xmlns:p14="http://schemas.microsoft.com/office/powerpoint/2010/main" val="364214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gress, utendørs, scene, vei&#10;&#10;Automatisk generert beskrivelse">
            <a:extLst>
              <a:ext uri="{FF2B5EF4-FFF2-40B4-BE49-F238E27FC236}">
                <a16:creationId xmlns:a16="http://schemas.microsoft.com/office/drawing/2014/main" id="{EC0F94F7-98DA-4BD6-8256-310AAAD0DBD7}"/>
              </a:ext>
            </a:extLst>
          </p:cNvPr>
          <p:cNvPicPr>
            <a:picLocks noChangeAspect="1"/>
          </p:cNvPicPr>
          <p:nvPr/>
        </p:nvPicPr>
        <p:blipFill rotWithShape="1">
          <a:blip r:embed="rId3"/>
          <a:srcRect l="7477" t="9091" r="27887"/>
          <a:stretch/>
        </p:blipFill>
        <p:spPr>
          <a:xfrm>
            <a:off x="3523488" y="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E6D0EC6-EEE1-4E2F-B1AB-482C65E20666}"/>
              </a:ext>
            </a:extLst>
          </p:cNvPr>
          <p:cNvSpPr>
            <a:spLocks noGrp="1"/>
          </p:cNvSpPr>
          <p:nvPr>
            <p:ph type="ctrTitle"/>
          </p:nvPr>
        </p:nvSpPr>
        <p:spPr>
          <a:xfrm>
            <a:off x="477980" y="1122363"/>
            <a:ext cx="5922819" cy="3204134"/>
          </a:xfrm>
        </p:spPr>
        <p:txBody>
          <a:bodyPr anchor="b">
            <a:normAutofit/>
          </a:bodyPr>
          <a:lstStyle/>
          <a:p>
            <a:pPr algn="l"/>
            <a:r>
              <a:rPr lang="nb-NO" sz="3600" dirty="0">
                <a:latin typeface="Calibri" panose="020F0502020204030204" pitchFamily="34" charset="0"/>
                <a:cs typeface="Calibri" panose="020F0502020204030204" pitchFamily="34" charset="0"/>
              </a:rPr>
              <a:t>Trygg på «glatta»</a:t>
            </a:r>
          </a:p>
        </p:txBody>
      </p:sp>
      <p:sp>
        <p:nvSpPr>
          <p:cNvPr id="3" name="Undertittel 2">
            <a:extLst>
              <a:ext uri="{FF2B5EF4-FFF2-40B4-BE49-F238E27FC236}">
                <a16:creationId xmlns:a16="http://schemas.microsoft.com/office/drawing/2014/main" id="{76741A01-96E3-43CD-A955-CAA2A7B3B78B}"/>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nb-NO" sz="2000" dirty="0"/>
              <a:t>Ditt navn</a:t>
            </a:r>
          </a:p>
          <a:p>
            <a:pPr algn="l"/>
            <a:r>
              <a:rPr lang="nb-NO" sz="2000" dirty="0">
                <a:cs typeface="Calibri"/>
              </a:rPr>
              <a:t>Din avdeling</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descr="Et bilde som inneholder tekst, utklipp&#10;&#10;Automatisk generert beskrivelse">
            <a:extLst>
              <a:ext uri="{FF2B5EF4-FFF2-40B4-BE49-F238E27FC236}">
                <a16:creationId xmlns:a16="http://schemas.microsoft.com/office/drawing/2014/main" id="{F5BA12F7-4B4B-42F8-9A9B-724DA2FACF42}"/>
              </a:ext>
            </a:extLst>
          </p:cNvPr>
          <p:cNvPicPr>
            <a:picLocks noChangeAspect="1"/>
          </p:cNvPicPr>
          <p:nvPr/>
        </p:nvPicPr>
        <p:blipFill>
          <a:blip r:embed="rId4"/>
          <a:stretch>
            <a:fillRect/>
          </a:stretch>
        </p:blipFill>
        <p:spPr>
          <a:xfrm>
            <a:off x="477980" y="184944"/>
            <a:ext cx="752475" cy="752475"/>
          </a:xfrm>
          <a:prstGeom prst="rect">
            <a:avLst/>
          </a:prstGeom>
        </p:spPr>
      </p:pic>
    </p:spTree>
    <p:extLst>
      <p:ext uri="{BB962C8B-B14F-4D97-AF65-F5344CB8AC3E}">
        <p14:creationId xmlns:p14="http://schemas.microsoft.com/office/powerpoint/2010/main" val="31327527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56692C1D-3D26-4773-8851-7E6D4227EC53}"/>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A5894385-842D-4375-9F38-EEEC381D8D94}"/>
              </a:ext>
            </a:extLst>
          </p:cNvPr>
          <p:cNvSpPr>
            <a:spLocks noGrp="1"/>
          </p:cNvSpPr>
          <p:nvPr>
            <p:ph type="title"/>
          </p:nvPr>
        </p:nvSpPr>
        <p:spPr/>
        <p:txBody>
          <a:bodyPr>
            <a:normAutofit/>
          </a:bodyPr>
          <a:lstStyle/>
          <a:p>
            <a:r>
              <a:rPr lang="nb-NO" sz="4000" dirty="0">
                <a:latin typeface="Calibri" panose="020F0502020204030204" pitchFamily="34" charset="0"/>
                <a:cs typeface="Calibri" panose="020F0502020204030204" pitchFamily="34" charset="0"/>
              </a:rPr>
              <a:t>Dagen </a:t>
            </a:r>
            <a:r>
              <a:rPr lang="nb-NO" sz="4000" dirty="0" err="1">
                <a:latin typeface="Calibri" panose="020F0502020204030204" pitchFamily="34" charset="0"/>
                <a:cs typeface="Calibri" panose="020F0502020204030204" pitchFamily="34" charset="0"/>
              </a:rPr>
              <a:t>idag</a:t>
            </a:r>
            <a:r>
              <a:rPr lang="nb-NO" sz="4000" dirty="0">
                <a:latin typeface="Calibri" panose="020F0502020204030204" pitchFamily="34" charset="0"/>
                <a:cs typeface="Calibri" panose="020F0502020204030204" pitchFamily="34" charset="0"/>
              </a:rPr>
              <a:t>:</a:t>
            </a:r>
          </a:p>
        </p:txBody>
      </p:sp>
      <p:sp>
        <p:nvSpPr>
          <p:cNvPr id="3" name="Plassholder for innhold 2">
            <a:extLst>
              <a:ext uri="{FF2B5EF4-FFF2-40B4-BE49-F238E27FC236}">
                <a16:creationId xmlns:a16="http://schemas.microsoft.com/office/drawing/2014/main" id="{E70C05A6-ED5F-4C27-A759-5B1DC95DBEA5}"/>
              </a:ext>
            </a:extLst>
          </p:cNvPr>
          <p:cNvSpPr>
            <a:spLocks noGrp="1"/>
          </p:cNvSpPr>
          <p:nvPr>
            <p:ph idx="1"/>
          </p:nvPr>
        </p:nvSpPr>
        <p:spPr>
          <a:xfrm>
            <a:off x="838200" y="2281187"/>
            <a:ext cx="10515600" cy="3895775"/>
          </a:xfrm>
        </p:spPr>
        <p:txBody>
          <a:bodyPr/>
          <a:lstStyle/>
          <a:p>
            <a:r>
              <a:rPr lang="nb-NO" dirty="0"/>
              <a:t>Innledning/ teori</a:t>
            </a:r>
          </a:p>
          <a:p>
            <a:r>
              <a:rPr lang="nb-NO" dirty="0"/>
              <a:t>Praksis- øvingsbane/ sikkerhets- hall</a:t>
            </a:r>
          </a:p>
          <a:p>
            <a:r>
              <a:rPr lang="nb-NO" dirty="0"/>
              <a:t>Refleksjon/ oppsummering</a:t>
            </a:r>
          </a:p>
        </p:txBody>
      </p:sp>
      <p:pic>
        <p:nvPicPr>
          <p:cNvPr id="5" name="Bilde 4">
            <a:extLst>
              <a:ext uri="{FF2B5EF4-FFF2-40B4-BE49-F238E27FC236}">
                <a16:creationId xmlns:a16="http://schemas.microsoft.com/office/drawing/2014/main" id="{6282C7F8-3B78-40A2-8D47-59BDE43DC98C}"/>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419328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56692C1D-3D26-4773-8851-7E6D4227EC53}"/>
              </a:ext>
            </a:extLst>
          </p:cNvPr>
          <p:cNvPicPr>
            <a:picLocks noChangeAspect="1"/>
          </p:cNvPicPr>
          <p:nvPr/>
        </p:nvPicPr>
        <p:blipFill>
          <a:blip r:embed="rId3">
            <a:alphaModFix amt="50000"/>
          </a:blip>
          <a:stretch>
            <a:fillRect/>
          </a:stretch>
        </p:blipFill>
        <p:spPr>
          <a:xfrm>
            <a:off x="0" y="0"/>
            <a:ext cx="12192000" cy="6907546"/>
          </a:xfrm>
          <a:prstGeom prst="rect">
            <a:avLst/>
          </a:prstGeom>
        </p:spPr>
      </p:pic>
      <p:sp>
        <p:nvSpPr>
          <p:cNvPr id="2" name="Tittel 1">
            <a:extLst>
              <a:ext uri="{FF2B5EF4-FFF2-40B4-BE49-F238E27FC236}">
                <a16:creationId xmlns:a16="http://schemas.microsoft.com/office/drawing/2014/main" id="{A5894385-842D-4375-9F38-EEEC381D8D94}"/>
              </a:ext>
            </a:extLst>
          </p:cNvPr>
          <p:cNvSpPr>
            <a:spLocks noGrp="1"/>
          </p:cNvSpPr>
          <p:nvPr>
            <p:ph type="title"/>
          </p:nvPr>
        </p:nvSpPr>
        <p:spPr/>
        <p:txBody>
          <a:bodyPr>
            <a:normAutofit/>
          </a:bodyPr>
          <a:lstStyle/>
          <a:p>
            <a:r>
              <a:rPr lang="nb-NO" sz="4000" dirty="0">
                <a:latin typeface="Calibri" panose="020F0502020204030204" pitchFamily="34" charset="0"/>
                <a:cs typeface="Calibri" panose="020F0502020204030204" pitchFamily="34" charset="0"/>
              </a:rPr>
              <a:t>Sikkerhet på øvingsbanen</a:t>
            </a:r>
          </a:p>
        </p:txBody>
      </p:sp>
      <p:sp>
        <p:nvSpPr>
          <p:cNvPr id="3" name="Plassholder for innhold 2">
            <a:extLst>
              <a:ext uri="{FF2B5EF4-FFF2-40B4-BE49-F238E27FC236}">
                <a16:creationId xmlns:a16="http://schemas.microsoft.com/office/drawing/2014/main" id="{E70C05A6-ED5F-4C27-A759-5B1DC95DBEA5}"/>
              </a:ext>
            </a:extLst>
          </p:cNvPr>
          <p:cNvSpPr>
            <a:spLocks noGrp="1"/>
          </p:cNvSpPr>
          <p:nvPr>
            <p:ph idx="1"/>
          </p:nvPr>
        </p:nvSpPr>
        <p:spPr>
          <a:xfrm>
            <a:off x="839785" y="1825625"/>
            <a:ext cx="27040108" cy="4351338"/>
          </a:xfrm>
        </p:spPr>
        <p:txBody>
          <a:bodyPr/>
          <a:lstStyle/>
          <a:p>
            <a:r>
              <a:rPr lang="nb-NO" dirty="0"/>
              <a:t>Hvis det skulle oppstå et uhell eller en skade:</a:t>
            </a:r>
          </a:p>
          <a:p>
            <a:pPr marL="0" indent="0">
              <a:buNone/>
            </a:pPr>
            <a:endParaRPr lang="nb-NO" dirty="0"/>
          </a:p>
          <a:p>
            <a:pPr marL="0" indent="0">
              <a:buNone/>
            </a:pPr>
            <a:endParaRPr lang="nb-NO" dirty="0"/>
          </a:p>
          <a:p>
            <a:pPr marL="0" indent="0">
              <a:buNone/>
            </a:pPr>
            <a:r>
              <a:rPr lang="nb-NO" dirty="0"/>
              <a:t>                                                   LA BILEN STÅ!!!</a:t>
            </a:r>
          </a:p>
          <a:p>
            <a:pPr marL="0" indent="0">
              <a:buNone/>
            </a:pPr>
            <a:endParaRPr lang="nb-NO" dirty="0"/>
          </a:p>
          <a:p>
            <a:pPr marL="0" indent="0">
              <a:buNone/>
            </a:pPr>
            <a:r>
              <a:rPr lang="nb-NO" dirty="0"/>
              <a:t>Høyeste tillatte hastighet på øvingsbanen er </a:t>
            </a:r>
          </a:p>
        </p:txBody>
      </p:sp>
      <p:pic>
        <p:nvPicPr>
          <p:cNvPr id="5" name="Bilde 4">
            <a:extLst>
              <a:ext uri="{FF2B5EF4-FFF2-40B4-BE49-F238E27FC236}">
                <a16:creationId xmlns:a16="http://schemas.microsoft.com/office/drawing/2014/main" id="{6282C7F8-3B78-40A2-8D47-59BDE43DC98C}"/>
              </a:ext>
            </a:extLst>
          </p:cNvPr>
          <p:cNvPicPr>
            <a:picLocks noChangeAspect="1"/>
          </p:cNvPicPr>
          <p:nvPr/>
        </p:nvPicPr>
        <p:blipFill>
          <a:blip r:embed="rId4"/>
          <a:stretch>
            <a:fillRect/>
          </a:stretch>
        </p:blipFill>
        <p:spPr>
          <a:xfrm>
            <a:off x="11439525" y="0"/>
            <a:ext cx="752475" cy="752475"/>
          </a:xfrm>
          <a:prstGeom prst="rect">
            <a:avLst/>
          </a:prstGeom>
        </p:spPr>
      </p:pic>
      <p:pic>
        <p:nvPicPr>
          <p:cNvPr id="7" name="Bilde 6" descr="Et bilde som inneholder sirkel, symbol, Grafikk, Font&#10;&#10;KI-generert innhold kan være feil.">
            <a:extLst>
              <a:ext uri="{FF2B5EF4-FFF2-40B4-BE49-F238E27FC236}">
                <a16:creationId xmlns:a16="http://schemas.microsoft.com/office/drawing/2014/main" id="{197FC37E-3D14-83E9-1491-47BAD9C97D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880" y="4175760"/>
            <a:ext cx="904240" cy="924560"/>
          </a:xfrm>
          <a:prstGeom prst="rect">
            <a:avLst/>
          </a:prstGeom>
        </p:spPr>
      </p:pic>
    </p:spTree>
    <p:extLst>
      <p:ext uri="{BB962C8B-B14F-4D97-AF65-F5344CB8AC3E}">
        <p14:creationId xmlns:p14="http://schemas.microsoft.com/office/powerpoint/2010/main" val="30469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56692C1D-3D26-4773-8851-7E6D4227EC53}"/>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A5894385-842D-4375-9F38-EEEC381D8D94}"/>
              </a:ext>
            </a:extLst>
          </p:cNvPr>
          <p:cNvSpPr>
            <a:spLocks noGrp="1"/>
          </p:cNvSpPr>
          <p:nvPr>
            <p:ph type="title"/>
          </p:nvPr>
        </p:nvSpPr>
        <p:spPr/>
        <p:txBody>
          <a:bodyPr>
            <a:normAutofit/>
          </a:bodyPr>
          <a:lstStyle/>
          <a:p>
            <a:r>
              <a:rPr lang="nb-NO" sz="4000" dirty="0">
                <a:latin typeface="Calibri" panose="020F0502020204030204" pitchFamily="34" charset="0"/>
                <a:cs typeface="Calibri" panose="020F0502020204030204" pitchFamily="34" charset="0"/>
              </a:rPr>
              <a:t>Forventninger til dagen i dag </a:t>
            </a:r>
            <a:r>
              <a:rPr lang="nb-NO" sz="4000" dirty="0">
                <a:latin typeface="Calibri" panose="020F0502020204030204" pitchFamily="34" charset="0"/>
                <a:cs typeface="Calibri" panose="020F0502020204030204" pitchFamily="34" charset="0"/>
                <a:sym typeface="Wingdings" pitchFamily="2" charset="2"/>
              </a:rPr>
              <a:t></a:t>
            </a:r>
            <a:endParaRPr lang="nb-NO" sz="4000" dirty="0">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E70C05A6-ED5F-4C27-A759-5B1DC95DBEA5}"/>
              </a:ext>
            </a:extLst>
          </p:cNvPr>
          <p:cNvSpPr>
            <a:spLocks noGrp="1"/>
          </p:cNvSpPr>
          <p:nvPr>
            <p:ph idx="1"/>
          </p:nvPr>
        </p:nvSpPr>
        <p:spPr/>
        <p:txBody>
          <a:bodyPr>
            <a:normAutofit/>
          </a:bodyPr>
          <a:lstStyle/>
          <a:p>
            <a:pPr marL="0" indent="0">
              <a:buNone/>
            </a:pPr>
            <a:endParaRPr lang="nb-NO" sz="4000" dirty="0"/>
          </a:p>
        </p:txBody>
      </p:sp>
      <p:pic>
        <p:nvPicPr>
          <p:cNvPr id="5" name="Bilde 4">
            <a:extLst>
              <a:ext uri="{FF2B5EF4-FFF2-40B4-BE49-F238E27FC236}">
                <a16:creationId xmlns:a16="http://schemas.microsoft.com/office/drawing/2014/main" id="{6282C7F8-3B78-40A2-8D47-59BDE43DC98C}"/>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363692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56692C1D-3D26-4773-8851-7E6D4227EC53}"/>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A5894385-842D-4375-9F38-EEEC381D8D94}"/>
              </a:ext>
            </a:extLst>
          </p:cNvPr>
          <p:cNvSpPr>
            <a:spLocks noGrp="1"/>
          </p:cNvSpPr>
          <p:nvPr>
            <p:ph type="title"/>
          </p:nvPr>
        </p:nvSpPr>
        <p:spPr/>
        <p:txBody>
          <a:bodyPr>
            <a:normAutofit/>
          </a:bodyPr>
          <a:lstStyle/>
          <a:p>
            <a:r>
              <a:rPr lang="nb-NO" sz="4000" dirty="0">
                <a:latin typeface="Calibri" panose="020F0502020204030204" pitchFamily="34" charset="0"/>
                <a:cs typeface="Calibri" panose="020F0502020204030204" pitchFamily="34" charset="0"/>
              </a:rPr>
              <a:t>Mål for dagen</a:t>
            </a:r>
          </a:p>
        </p:txBody>
      </p:sp>
      <p:sp>
        <p:nvSpPr>
          <p:cNvPr id="3" name="Plassholder for innhold 2">
            <a:extLst>
              <a:ext uri="{FF2B5EF4-FFF2-40B4-BE49-F238E27FC236}">
                <a16:creationId xmlns:a16="http://schemas.microsoft.com/office/drawing/2014/main" id="{E70C05A6-ED5F-4C27-A759-5B1DC95DBEA5}"/>
              </a:ext>
            </a:extLst>
          </p:cNvPr>
          <p:cNvSpPr>
            <a:spLocks noGrp="1"/>
          </p:cNvSpPr>
          <p:nvPr>
            <p:ph idx="1"/>
          </p:nvPr>
        </p:nvSpPr>
        <p:spPr/>
        <p:txBody>
          <a:bodyPr/>
          <a:lstStyle/>
          <a:p>
            <a:pPr marL="0" indent="0">
              <a:buNone/>
            </a:pPr>
            <a:r>
              <a:rPr lang="nb-NO" dirty="0"/>
              <a:t>Du skal gjennom opplevelse og erfaring videreutvikle din kompetanse i å opptre slik at ulykker unngås.</a:t>
            </a:r>
          </a:p>
          <a:p>
            <a:r>
              <a:rPr lang="nb-NO" sz="2400" dirty="0"/>
              <a:t>Dette gjennom å:</a:t>
            </a:r>
          </a:p>
          <a:p>
            <a:pPr marL="0" indent="0">
              <a:buNone/>
            </a:pPr>
            <a:r>
              <a:rPr lang="nb-NO" sz="2400" dirty="0"/>
              <a:t>-Bli bedre kjent med eget kjøretøy</a:t>
            </a:r>
          </a:p>
          <a:p>
            <a:pPr marL="0" indent="0">
              <a:buNone/>
            </a:pPr>
            <a:r>
              <a:rPr lang="nb-NO" sz="2400" dirty="0"/>
              <a:t>-Bli kjent med utfordringer knyttet til variabelt veigrep</a:t>
            </a:r>
          </a:p>
          <a:p>
            <a:pPr marL="0" indent="0">
              <a:buNone/>
            </a:pPr>
            <a:r>
              <a:rPr lang="nb-NO" sz="2400" dirty="0"/>
              <a:t>-Bli kjent med valg av gode løsninger</a:t>
            </a:r>
          </a:p>
          <a:p>
            <a:pPr marL="0" indent="0">
              <a:buNone/>
            </a:pPr>
            <a:endParaRPr lang="nb-NO" dirty="0"/>
          </a:p>
          <a:p>
            <a:pPr marL="0" indent="0">
              <a:buNone/>
            </a:pPr>
            <a:r>
              <a:rPr lang="nb-NO" dirty="0"/>
              <a:t>Du skal også forsterke din kunnskap om sikring av personer i bil</a:t>
            </a:r>
          </a:p>
          <a:p>
            <a:pPr marL="0" indent="0">
              <a:buNone/>
            </a:pPr>
            <a:endParaRPr lang="nb-NO" dirty="0"/>
          </a:p>
        </p:txBody>
      </p:sp>
      <p:pic>
        <p:nvPicPr>
          <p:cNvPr id="5" name="Bilde 4">
            <a:extLst>
              <a:ext uri="{FF2B5EF4-FFF2-40B4-BE49-F238E27FC236}">
                <a16:creationId xmlns:a16="http://schemas.microsoft.com/office/drawing/2014/main" id="{6282C7F8-3B78-40A2-8D47-59BDE43DC98C}"/>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8302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56692C1D-3D26-4773-8851-7E6D4227EC53}"/>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A5894385-842D-4375-9F38-EEEC381D8D94}"/>
              </a:ext>
            </a:extLst>
          </p:cNvPr>
          <p:cNvSpPr>
            <a:spLocks noGrp="1"/>
          </p:cNvSpPr>
          <p:nvPr>
            <p:ph type="title"/>
          </p:nvPr>
        </p:nvSpPr>
        <p:spPr/>
        <p:txBody>
          <a:bodyPr>
            <a:normAutofit/>
          </a:bodyPr>
          <a:lstStyle/>
          <a:p>
            <a:r>
              <a:rPr lang="nb-NO" sz="4000" dirty="0">
                <a:latin typeface="Calibri" panose="020F0502020204030204" pitchFamily="34" charset="0"/>
                <a:cs typeface="Calibri" panose="020F0502020204030204" pitchFamily="34" charset="0"/>
              </a:rPr>
              <a:t>Norges Automobil Forbund</a:t>
            </a:r>
          </a:p>
        </p:txBody>
      </p:sp>
      <p:sp>
        <p:nvSpPr>
          <p:cNvPr id="3" name="Plassholder for innhold 2">
            <a:extLst>
              <a:ext uri="{FF2B5EF4-FFF2-40B4-BE49-F238E27FC236}">
                <a16:creationId xmlns:a16="http://schemas.microsoft.com/office/drawing/2014/main" id="{E70C05A6-ED5F-4C27-A759-5B1DC95DBEA5}"/>
              </a:ext>
            </a:extLst>
          </p:cNvPr>
          <p:cNvSpPr>
            <a:spLocks noGrp="1"/>
          </p:cNvSpPr>
          <p:nvPr>
            <p:ph idx="1"/>
          </p:nvPr>
        </p:nvSpPr>
        <p:spPr/>
        <p:txBody>
          <a:bodyPr/>
          <a:lstStyle/>
          <a:p>
            <a:pPr fontAlgn="base"/>
            <a:r>
              <a:rPr lang="nb-NO" sz="2400" b="1" dirty="0"/>
              <a:t>NAF</a:t>
            </a:r>
            <a:r>
              <a:rPr lang="nb-NO" sz="2400" dirty="0"/>
              <a:t> er en uavhengig, medlemsstyrt forbruker- og interesseorganisasjon som ivaretar medlemmets behov som trafikant.</a:t>
            </a:r>
            <a:r>
              <a:rPr lang="en-US" sz="2400" dirty="0"/>
              <a:t>​</a:t>
            </a:r>
          </a:p>
          <a:p>
            <a:pPr fontAlgn="base"/>
            <a:r>
              <a:rPr lang="nb-NO" sz="2400" b="1" dirty="0"/>
              <a:t>500 000 </a:t>
            </a:r>
            <a:r>
              <a:rPr lang="nb-NO" sz="2400" dirty="0"/>
              <a:t>medlemmer, uten offentlig støtte</a:t>
            </a:r>
            <a:r>
              <a:rPr lang="en-US" sz="2400" dirty="0"/>
              <a:t>​</a:t>
            </a:r>
          </a:p>
          <a:p>
            <a:pPr fontAlgn="base"/>
            <a:endParaRPr lang="nb-NO" sz="2400" dirty="0"/>
          </a:p>
          <a:p>
            <a:pPr fontAlgn="base"/>
            <a:r>
              <a:rPr lang="nb-NO" sz="2400" dirty="0"/>
              <a:t>64 avdelinger med ca.1600 tillitsvalgte og frivillige</a:t>
            </a:r>
            <a:r>
              <a:rPr lang="en-US" sz="2400" dirty="0"/>
              <a:t>​</a:t>
            </a:r>
          </a:p>
          <a:p>
            <a:pPr fontAlgn="base"/>
            <a:r>
              <a:rPr lang="nb-NO" sz="2400" dirty="0"/>
              <a:t>29 MC klubber med ca.17500 medlemmer</a:t>
            </a:r>
            <a:r>
              <a:rPr lang="en-US" sz="2400" dirty="0"/>
              <a:t>​</a:t>
            </a:r>
          </a:p>
          <a:p>
            <a:pPr fontAlgn="base"/>
            <a:r>
              <a:rPr lang="nb-NO" sz="2400" dirty="0"/>
              <a:t>26 øvingsbaner</a:t>
            </a:r>
            <a:r>
              <a:rPr lang="en-US" sz="2400" dirty="0"/>
              <a:t>​</a:t>
            </a:r>
          </a:p>
          <a:p>
            <a:pPr fontAlgn="base"/>
            <a:r>
              <a:rPr lang="nb-NO" sz="2400" dirty="0"/>
              <a:t>48 NAF Sentre</a:t>
            </a:r>
            <a:r>
              <a:rPr lang="en-US" sz="2400" dirty="0"/>
              <a:t>​</a:t>
            </a:r>
          </a:p>
          <a:p>
            <a:pPr marL="0" indent="0" fontAlgn="base">
              <a:buNone/>
            </a:pPr>
            <a:r>
              <a:rPr lang="en-US" sz="2400" dirty="0"/>
              <a:t>                                                                    Vel </a:t>
            </a:r>
            <a:r>
              <a:rPr lang="en-US" sz="2400" dirty="0" err="1"/>
              <a:t>frem</a:t>
            </a:r>
            <a:r>
              <a:rPr lang="en-US" sz="2400" dirty="0">
                <a:sym typeface="Wingdings" pitchFamily="2" charset="2"/>
              </a:rPr>
              <a:t></a:t>
            </a:r>
            <a:endParaRPr lang="en-US" sz="2400" dirty="0"/>
          </a:p>
          <a:p>
            <a:endParaRPr lang="nb-NO" dirty="0"/>
          </a:p>
        </p:txBody>
      </p:sp>
      <p:pic>
        <p:nvPicPr>
          <p:cNvPr id="5" name="Bilde 4">
            <a:extLst>
              <a:ext uri="{FF2B5EF4-FFF2-40B4-BE49-F238E27FC236}">
                <a16:creationId xmlns:a16="http://schemas.microsoft.com/office/drawing/2014/main" id="{6282C7F8-3B78-40A2-8D47-59BDE43DC98C}"/>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36979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56692C1D-3D26-4773-8851-7E6D4227EC53}"/>
              </a:ext>
            </a:extLst>
          </p:cNvPr>
          <p:cNvPicPr>
            <a:picLocks noChangeAspect="1"/>
          </p:cNvPicPr>
          <p:nvPr/>
        </p:nvPicPr>
        <p:blipFill>
          <a:blip r:embed="rId3">
            <a:alphaModFix amt="50000"/>
          </a:blip>
          <a:stretch>
            <a:fillRect/>
          </a:stretch>
        </p:blipFill>
        <p:spPr>
          <a:xfrm>
            <a:off x="0" y="1"/>
            <a:ext cx="12192000" cy="6858000"/>
          </a:xfrm>
          <a:prstGeom prst="rect">
            <a:avLst/>
          </a:prstGeom>
        </p:spPr>
      </p:pic>
      <p:sp>
        <p:nvSpPr>
          <p:cNvPr id="2" name="Tittel 1">
            <a:extLst>
              <a:ext uri="{FF2B5EF4-FFF2-40B4-BE49-F238E27FC236}">
                <a16:creationId xmlns:a16="http://schemas.microsoft.com/office/drawing/2014/main" id="{A5894385-842D-4375-9F38-EEEC381D8D94}"/>
              </a:ext>
            </a:extLst>
          </p:cNvPr>
          <p:cNvSpPr>
            <a:spLocks noGrp="1"/>
          </p:cNvSpPr>
          <p:nvPr>
            <p:ph type="title"/>
          </p:nvPr>
        </p:nvSpPr>
        <p:spPr/>
        <p:txBody>
          <a:bodyPr>
            <a:normAutofit/>
          </a:bodyPr>
          <a:lstStyle/>
          <a:p>
            <a:r>
              <a:rPr lang="nb-NO" sz="4000" dirty="0">
                <a:latin typeface="Calibri" panose="020F0502020204030204" pitchFamily="34" charset="0"/>
                <a:cs typeface="Calibri" panose="020F0502020204030204" pitchFamily="34" charset="0"/>
              </a:rPr>
              <a:t>Ulykkesbildet</a:t>
            </a:r>
          </a:p>
        </p:txBody>
      </p:sp>
      <p:sp>
        <p:nvSpPr>
          <p:cNvPr id="3" name="Plassholder for innhold 2">
            <a:extLst>
              <a:ext uri="{FF2B5EF4-FFF2-40B4-BE49-F238E27FC236}">
                <a16:creationId xmlns:a16="http://schemas.microsoft.com/office/drawing/2014/main" id="{E70C05A6-ED5F-4C27-A759-5B1DC95DBEA5}"/>
              </a:ext>
            </a:extLst>
          </p:cNvPr>
          <p:cNvSpPr>
            <a:spLocks noGrp="1"/>
          </p:cNvSpPr>
          <p:nvPr>
            <p:ph idx="1"/>
          </p:nvPr>
        </p:nvSpPr>
        <p:spPr>
          <a:xfrm>
            <a:off x="838200" y="2249757"/>
            <a:ext cx="10515600" cy="3737091"/>
          </a:xfrm>
        </p:spPr>
        <p:txBody>
          <a:bodyPr/>
          <a:lstStyle/>
          <a:p>
            <a:r>
              <a:rPr lang="nb-NO" dirty="0"/>
              <a:t>Fart</a:t>
            </a:r>
          </a:p>
          <a:p>
            <a:r>
              <a:rPr lang="nb-NO" dirty="0"/>
              <a:t>Uoppmerksomhet</a:t>
            </a:r>
          </a:p>
          <a:p>
            <a:r>
              <a:rPr lang="nb-NO" dirty="0"/>
              <a:t>Rus</a:t>
            </a:r>
          </a:p>
          <a:p>
            <a:r>
              <a:rPr lang="nb-NO" dirty="0"/>
              <a:t>Bilbeltebruk</a:t>
            </a:r>
          </a:p>
          <a:p>
            <a:endParaRPr lang="nb-NO" dirty="0"/>
          </a:p>
          <a:p>
            <a:pPr marL="0" indent="0">
              <a:buNone/>
            </a:pPr>
            <a:r>
              <a:rPr lang="nb-NO" dirty="0">
                <a:solidFill>
                  <a:srgbClr val="FF0000"/>
                </a:solidFill>
              </a:rPr>
              <a:t>89 drepte, 584 hardt skadde i 2024 </a:t>
            </a:r>
            <a:r>
              <a:rPr lang="nb-NO" dirty="0"/>
              <a:t>(</a:t>
            </a:r>
            <a:r>
              <a:rPr lang="nb-NO" sz="2000" dirty="0"/>
              <a:t>hardt skadde per september</a:t>
            </a:r>
            <a:r>
              <a:rPr lang="nb-NO" dirty="0"/>
              <a:t>)</a:t>
            </a:r>
          </a:p>
        </p:txBody>
      </p:sp>
      <p:pic>
        <p:nvPicPr>
          <p:cNvPr id="5" name="Bilde 4">
            <a:extLst>
              <a:ext uri="{FF2B5EF4-FFF2-40B4-BE49-F238E27FC236}">
                <a16:creationId xmlns:a16="http://schemas.microsoft.com/office/drawing/2014/main" id="{6282C7F8-3B78-40A2-8D47-59BDE43DC98C}"/>
              </a:ext>
            </a:extLst>
          </p:cNvPr>
          <p:cNvPicPr>
            <a:picLocks noChangeAspect="1"/>
          </p:cNvPicPr>
          <p:nvPr/>
        </p:nvPicPr>
        <p:blipFill>
          <a:blip r:embed="rId4"/>
          <a:stretch>
            <a:fillRect/>
          </a:stretch>
        </p:blipFill>
        <p:spPr>
          <a:xfrm>
            <a:off x="11439525" y="0"/>
            <a:ext cx="752475" cy="752475"/>
          </a:xfrm>
          <a:prstGeom prst="rect">
            <a:avLst/>
          </a:prstGeom>
        </p:spPr>
      </p:pic>
    </p:spTree>
    <p:extLst>
      <p:ext uri="{BB962C8B-B14F-4D97-AF65-F5344CB8AC3E}">
        <p14:creationId xmlns:p14="http://schemas.microsoft.com/office/powerpoint/2010/main" val="28991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08254022-EED3-4E1A-BE00-FF52B8368C0D}" vid="{5ACA3C2C-F9B1-4137-9160-1795AC15FD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A45C0A42BE8844DA3A7A070B152B49D" ma:contentTypeVersion="3" ma:contentTypeDescription="Opprett et nytt dokument." ma:contentTypeScope="" ma:versionID="8ca9dadbae40f1af5d5a726fa686e817">
  <xsd:schema xmlns:xsd="http://www.w3.org/2001/XMLSchema" xmlns:xs="http://www.w3.org/2001/XMLSchema" xmlns:p="http://schemas.microsoft.com/office/2006/metadata/properties" xmlns:ns2="ff8f5af8-e6d2-4c52-b3fa-1dd5413643ca" targetNamespace="http://schemas.microsoft.com/office/2006/metadata/properties" ma:root="true" ma:fieldsID="9a7c97f18b346f3f275f152717160c01" ns2:_="">
    <xsd:import namespace="ff8f5af8-e6d2-4c52-b3fa-1dd5413643c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f5af8-e6d2-4c52-b3fa-1dd5413643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65DAC4-146B-4A19-91AE-DDFE66C65FC8}">
  <ds:schemaRefs>
    <ds:schemaRef ds:uri="http://schemas.microsoft.com/sharepoint/v3/contenttype/forms"/>
  </ds:schemaRefs>
</ds:datastoreItem>
</file>

<file path=customXml/itemProps2.xml><?xml version="1.0" encoding="utf-8"?>
<ds:datastoreItem xmlns:ds="http://schemas.openxmlformats.org/officeDocument/2006/customXml" ds:itemID="{AC102A78-CE8C-41A7-B0B8-CB26031CF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8f5af8-e6d2-4c52-b3fa-1dd541364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1241F5-DBB1-4225-B4C3-11A9A21071C1}">
  <ds:schemaRefs>
    <ds:schemaRef ds:uri="http://purl.org/dc/elements/1.1/"/>
    <ds:schemaRef ds:uri="http://schemas.microsoft.com/office/2006/documentManagement/types"/>
    <ds:schemaRef ds:uri="http://purl.org/dc/terms/"/>
    <ds:schemaRef ds:uri="ff8f5af8-e6d2-4c52-b3fa-1dd5413643ca"/>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188f9a71-52c2-4e53-a05f-9ff8c0cb34c4}" enabled="1" method="Standard" siteId="{643d5e93-b1a8-4371-aaf1-2efa611da673}" removed="0"/>
</clbl:labelList>
</file>

<file path=docProps/app.xml><?xml version="1.0" encoding="utf-8"?>
<Properties xmlns="http://schemas.openxmlformats.org/officeDocument/2006/extended-properties" xmlns:vt="http://schemas.openxmlformats.org/officeDocument/2006/docPropsVTypes">
  <Template>Office-tema</Template>
  <TotalTime>687</TotalTime>
  <Words>2552</Words>
  <Application>Microsoft Office PowerPoint</Application>
  <PresentationFormat>Widescreen</PresentationFormat>
  <Paragraphs>314</Paragraphs>
  <Slides>20</Slides>
  <Notes>19</Notes>
  <HiddenSlides>0</HiddenSlides>
  <MMClips>1</MMClips>
  <ScaleCrop>false</ScaleCrop>
  <HeadingPairs>
    <vt:vector size="4" baseType="variant">
      <vt:variant>
        <vt:lpstr>Tema</vt:lpstr>
      </vt:variant>
      <vt:variant>
        <vt:i4>1</vt:i4>
      </vt:variant>
      <vt:variant>
        <vt:lpstr>Lysbildetitler</vt:lpstr>
      </vt:variant>
      <vt:variant>
        <vt:i4>20</vt:i4>
      </vt:variant>
    </vt:vector>
  </HeadingPairs>
  <TitlesOfParts>
    <vt:vector size="21" baseType="lpstr">
      <vt:lpstr>Office-tema</vt:lpstr>
      <vt:lpstr>Din rolle som tilrettelegger</vt:lpstr>
      <vt:lpstr>Forutsetninger for å være tilrettelegger for NAF</vt:lpstr>
      <vt:lpstr>Trygg på «glatta»</vt:lpstr>
      <vt:lpstr>Dagen idag:</vt:lpstr>
      <vt:lpstr>Sikkerhet på øvingsbanen</vt:lpstr>
      <vt:lpstr>Forventninger til dagen i dag </vt:lpstr>
      <vt:lpstr>Mål for dagen</vt:lpstr>
      <vt:lpstr>Norges Automobil Forbund</vt:lpstr>
      <vt:lpstr>Ulykkesbildet</vt:lpstr>
      <vt:lpstr>Hva ser du?</vt:lpstr>
      <vt:lpstr>Du må kunne stanse foran enhver påregnelig hindring</vt:lpstr>
      <vt:lpstr>PowerPoint-presentasjon</vt:lpstr>
      <vt:lpstr>Førerstøttesystemer (ADAS)</vt:lpstr>
      <vt:lpstr>PowerPoint-presentasjon</vt:lpstr>
      <vt:lpstr>Øvelse 2:</vt:lpstr>
      <vt:lpstr>PowerPoint-presentasjon</vt:lpstr>
      <vt:lpstr>PowerPoint-presentasjon</vt:lpstr>
      <vt:lpstr>PowerPoint-presentasjon</vt:lpstr>
      <vt:lpstr>Oppsummering</vt:lpstr>
      <vt:lpstr>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Øyvind Årbogen</dc:creator>
  <cp:lastModifiedBy>Øyvind Årbogen</cp:lastModifiedBy>
  <cp:revision>108</cp:revision>
  <dcterms:created xsi:type="dcterms:W3CDTF">2025-11-06T11:23:48Z</dcterms:created>
  <dcterms:modified xsi:type="dcterms:W3CDTF">2026-02-18T08:23:18Z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0x0101000A45C0A42BE8844DA3A7A070B152B49D</vt:lpwstr>
  </property>
  <property fmtid="{D5CDD505-2E9C-101B-9397-08002B2CF9AE}" pid="3" name="Order">
    <vt:r8>2800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