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7A_FCBCE5E2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18.jpg" ContentType="image/jpg"/>
  <Override PartName="/ppt/media/image19.jpg" ContentType="image/jp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7" r:id="rId5"/>
    <p:sldId id="258" r:id="rId6"/>
    <p:sldId id="262" r:id="rId7"/>
    <p:sldId id="265" r:id="rId8"/>
    <p:sldId id="278" r:id="rId9"/>
    <p:sldId id="277" r:id="rId10"/>
    <p:sldId id="276" r:id="rId11"/>
    <p:sldId id="378" r:id="rId12"/>
    <p:sldId id="260" r:id="rId13"/>
    <p:sldId id="261" r:id="rId14"/>
    <p:sldId id="382" r:id="rId15"/>
    <p:sldId id="384" r:id="rId16"/>
    <p:sldId id="385" r:id="rId17"/>
    <p:sldId id="392" r:id="rId18"/>
    <p:sldId id="391" r:id="rId19"/>
    <p:sldId id="394" r:id="rId20"/>
    <p:sldId id="395" r:id="rId21"/>
    <p:sldId id="271" r:id="rId22"/>
    <p:sldId id="274" r:id="rId23"/>
    <p:sldId id="272" r:id="rId24"/>
    <p:sldId id="379" r:id="rId25"/>
    <p:sldId id="267" r:id="rId26"/>
    <p:sldId id="396" r:id="rId27"/>
    <p:sldId id="266" r:id="rId28"/>
    <p:sldId id="39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05" r:id="rId37"/>
    <p:sldId id="406" r:id="rId38"/>
    <p:sldId id="407" r:id="rId39"/>
    <p:sldId id="408" r:id="rId4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881993-C3D5-A0DE-B415-25DEAFD8792C}" name="Marianne Melheim Madsen" initials="MM" userId="S::marianne.madsen@naf.no::7bf13bfd-c8fc-4cac-a451-0ac51d31054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98172A-F3A4-DE7A-4DF1-AB26DD166A65}" v="5" dt="2026-02-24T11:48:35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23" autoAdjust="0"/>
    <p:restoredTop sz="69916"/>
  </p:normalViewPr>
  <p:slideViewPr>
    <p:cSldViewPr snapToGrid="0">
      <p:cViewPr varScale="1">
        <p:scale>
          <a:sx n="130" d="100"/>
          <a:sy n="130" d="100"/>
        </p:scale>
        <p:origin x="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omments/modernComment_17A_FCBCE5E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B3457E-CD27-4894-9764-E49FCB8C1E9C}" authorId="{88881993-C3D5-A0DE-B415-25DEAFD8792C}" created="2022-10-25T07:36:51.161">
    <pc:sldMkLst xmlns:pc="http://schemas.microsoft.com/office/powerpoint/2013/main/command">
      <pc:docMk/>
      <pc:sldMk cId="4240238050" sldId="378"/>
    </pc:sldMkLst>
    <p188:replyLst/>
    <p188:txBody>
      <a:bodyPr/>
      <a:lstStyle/>
      <a:p>
        <a:r>
          <a:rPr lang="nb-NO"/>
          <a:t>Tallene for 2022 er ikke klare enda, men i skrivende stund er det oktober, så vi har mange foreløpige tall. 
2022 har vært et dystert år når det gjelder trafikkulykker og trafikkdrepte. Etter tredje kvartal har 97 personer omkommet i trafikken.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C4662-3B4C-8C43-AA9F-C5983F779A30}" type="datetimeFigureOut">
              <a:rPr lang="nb-NO" smtClean="0"/>
              <a:t>09.03.2026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C45B3-F575-1244-81B9-70C61EFD2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575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MnnapVG_cw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f.no/frivillig/aktiviteter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Velkommen til alle og gjennomfør en presentasjonsrunde.</a:t>
            </a:r>
          </a:p>
          <a:p>
            <a:endParaRPr lang="nb-NO" dirty="0"/>
          </a:p>
          <a:p>
            <a:r>
              <a:rPr lang="nb-NO" dirty="0"/>
              <a:t>Arbeidsformen disse to dagene vil være I- D- P</a:t>
            </a:r>
          </a:p>
          <a:p>
            <a:endParaRPr lang="nb-NO" dirty="0"/>
          </a:p>
          <a:p>
            <a:r>
              <a:rPr lang="nb-NO" u="sng" dirty="0"/>
              <a:t>Individuelt</a:t>
            </a:r>
            <a:r>
              <a:rPr lang="nb-NO" dirty="0"/>
              <a:t>- Deltagerne får noen få minutter på egenhånd til å løse oppgaver</a:t>
            </a:r>
          </a:p>
          <a:p>
            <a:endParaRPr lang="nb-NO" dirty="0"/>
          </a:p>
          <a:p>
            <a:r>
              <a:rPr lang="nb-NO" u="sng" dirty="0"/>
              <a:t>Delt</a:t>
            </a:r>
            <a:r>
              <a:rPr lang="nb-NO" dirty="0"/>
              <a:t>- deltagerne deler med sidepersonen sine tanker, meninger eller synspunkter</a:t>
            </a:r>
          </a:p>
          <a:p>
            <a:endParaRPr lang="nb-NO" dirty="0"/>
          </a:p>
          <a:p>
            <a:r>
              <a:rPr lang="nb-NO" u="sng" dirty="0"/>
              <a:t>Plenum</a:t>
            </a:r>
            <a:r>
              <a:rPr lang="nb-NO" dirty="0"/>
              <a:t>- betraktninger deles i fellesskap med litt diskusjon.</a:t>
            </a:r>
          </a:p>
          <a:p>
            <a:endParaRPr lang="nb-NO" dirty="0"/>
          </a:p>
          <a:p>
            <a:r>
              <a:rPr lang="nb-NO" dirty="0"/>
              <a:t>Denne måten å gjennomføre på skaper ofte god aktivitet og refleksjon blant deltagerne. Noe som er en medvirkende årsak til bedre forståelse.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075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521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La </a:t>
            </a:r>
            <a:r>
              <a:rPr lang="en-US" b="0" dirty="0" err="1"/>
              <a:t>deltagerne</a:t>
            </a:r>
            <a:r>
              <a:rPr lang="en-US" b="0" dirty="0"/>
              <a:t> </a:t>
            </a:r>
            <a:r>
              <a:rPr lang="en-US" b="0" dirty="0" err="1"/>
              <a:t>jobbe</a:t>
            </a:r>
            <a:r>
              <a:rPr lang="en-US" b="0" dirty="0"/>
              <a:t> </a:t>
            </a:r>
            <a:r>
              <a:rPr lang="en-US" b="0" dirty="0" err="1"/>
              <a:t>litt</a:t>
            </a:r>
            <a:r>
              <a:rPr lang="en-US" b="0" dirty="0"/>
              <a:t> med </a:t>
            </a:r>
            <a:r>
              <a:rPr lang="en-US" b="0" dirty="0" err="1"/>
              <a:t>oppgaven</a:t>
            </a:r>
            <a:r>
              <a:rPr lang="en-US" b="0" dirty="0"/>
              <a:t>.</a:t>
            </a:r>
            <a:endParaRPr lang="nb-NO" b="0" dirty="0"/>
          </a:p>
          <a:p>
            <a:r>
              <a:rPr lang="en-US" b="0" dirty="0" err="1"/>
              <a:t>Hvor</a:t>
            </a:r>
            <a:r>
              <a:rPr lang="en-US" b="0" dirty="0"/>
              <a:t> </a:t>
            </a:r>
            <a:r>
              <a:rPr lang="en-US" b="0" dirty="0" err="1"/>
              <a:t>mørkt</a:t>
            </a:r>
            <a:r>
              <a:rPr lang="en-US" b="0" dirty="0"/>
              <a:t> er det </a:t>
            </a:r>
            <a:r>
              <a:rPr lang="en-US" b="0" dirty="0" err="1"/>
              <a:t>egentlig</a:t>
            </a:r>
            <a:r>
              <a:rPr lang="en-US" b="0" dirty="0"/>
              <a:t> her? (</a:t>
            </a:r>
            <a:r>
              <a:rPr lang="en-US" b="0" dirty="0" err="1"/>
              <a:t>gatebelysning</a:t>
            </a:r>
            <a:r>
              <a:rPr lang="en-US" b="0" dirty="0"/>
              <a:t>) vi ser jo </a:t>
            </a:r>
            <a:r>
              <a:rPr lang="en-US" b="0" dirty="0" err="1"/>
              <a:t>veien</a:t>
            </a:r>
            <a:r>
              <a:rPr lang="en-US" b="0" dirty="0"/>
              <a:t>, </a:t>
            </a:r>
            <a:r>
              <a:rPr lang="en-US" b="0" dirty="0" err="1"/>
              <a:t>hus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bilene</a:t>
            </a:r>
            <a:r>
              <a:rPr lang="en-US" b="0" dirty="0"/>
              <a:t> </a:t>
            </a:r>
            <a:r>
              <a:rPr lang="en-US" b="0" dirty="0" err="1"/>
              <a:t>tydelig</a:t>
            </a:r>
            <a:r>
              <a:rPr lang="en-US" b="0" dirty="0"/>
              <a:t>.</a:t>
            </a:r>
            <a:endParaRPr lang="nb-NO" b="0" dirty="0"/>
          </a:p>
          <a:p>
            <a:r>
              <a:rPr lang="en-US" b="0" dirty="0"/>
              <a:t>Tema å </a:t>
            </a:r>
            <a:r>
              <a:rPr lang="en-US" b="0" dirty="0" err="1"/>
              <a:t>være</a:t>
            </a:r>
            <a:r>
              <a:rPr lang="en-US" b="0" dirty="0"/>
              <a:t> </a:t>
            </a:r>
            <a:r>
              <a:rPr lang="en-US" b="0" dirty="0" err="1"/>
              <a:t>innom</a:t>
            </a:r>
            <a:r>
              <a:rPr lang="en-US" b="0" dirty="0"/>
              <a:t>:</a:t>
            </a:r>
            <a:endParaRPr lang="nb-NO" b="0" dirty="0"/>
          </a:p>
          <a:p>
            <a:r>
              <a:rPr lang="en-US" b="0" dirty="0"/>
              <a:t>Med </a:t>
            </a:r>
            <a:r>
              <a:rPr lang="en-US" b="0" dirty="0" err="1"/>
              <a:t>alderen</a:t>
            </a:r>
            <a:r>
              <a:rPr lang="en-US" b="0" dirty="0"/>
              <a:t>:</a:t>
            </a:r>
            <a:endParaRPr lang="nb-NO" b="0" dirty="0"/>
          </a:p>
          <a:p>
            <a:r>
              <a:rPr lang="en-US" b="0" dirty="0"/>
              <a:t>1.Ser vi </a:t>
            </a:r>
            <a:r>
              <a:rPr lang="en-US" b="0" dirty="0" err="1"/>
              <a:t>dårligere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dårligere</a:t>
            </a:r>
            <a:r>
              <a:rPr lang="en-US" b="0" dirty="0"/>
              <a:t> </a:t>
            </a:r>
            <a:r>
              <a:rPr lang="en-US" b="0" dirty="0" err="1"/>
              <a:t>i</a:t>
            </a:r>
            <a:r>
              <a:rPr lang="en-US" b="0" dirty="0"/>
              <a:t> </a:t>
            </a:r>
            <a:r>
              <a:rPr lang="en-US" b="0" dirty="0" err="1"/>
              <a:t>mørket</a:t>
            </a:r>
            <a:endParaRPr lang="nb-NO" b="0" dirty="0"/>
          </a:p>
          <a:p>
            <a:endParaRPr lang="en-US" b="0" dirty="0"/>
          </a:p>
          <a:p>
            <a:r>
              <a:rPr lang="en-US" b="0" dirty="0"/>
              <a:t>2.Bruker </a:t>
            </a:r>
            <a:r>
              <a:rPr lang="en-US" b="0" dirty="0" err="1"/>
              <a:t>lenger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lenger</a:t>
            </a:r>
            <a:r>
              <a:rPr lang="en-US" b="0" dirty="0"/>
              <a:t> </a:t>
            </a:r>
            <a:r>
              <a:rPr lang="en-US" b="0" dirty="0" err="1"/>
              <a:t>tid</a:t>
            </a:r>
            <a:r>
              <a:rPr lang="en-US" b="0" dirty="0"/>
              <a:t> </a:t>
            </a:r>
            <a:r>
              <a:rPr lang="en-US" b="0" dirty="0" err="1"/>
              <a:t>fra</a:t>
            </a:r>
            <a:r>
              <a:rPr lang="en-US" b="0" dirty="0"/>
              <a:t> vi </a:t>
            </a:r>
            <a:r>
              <a:rPr lang="en-US" b="0" dirty="0" err="1"/>
              <a:t>blir</a:t>
            </a:r>
            <a:r>
              <a:rPr lang="en-US" b="0" dirty="0"/>
              <a:t> </a:t>
            </a:r>
            <a:r>
              <a:rPr lang="en-US" b="0" dirty="0" err="1"/>
              <a:t>blendet</a:t>
            </a:r>
            <a:r>
              <a:rPr lang="en-US" b="0" dirty="0"/>
              <a:t> </a:t>
            </a:r>
            <a:r>
              <a:rPr lang="en-US" b="0" dirty="0" err="1"/>
              <a:t>til</a:t>
            </a:r>
            <a:r>
              <a:rPr lang="en-US" b="0" dirty="0"/>
              <a:t> vi ser </a:t>
            </a:r>
            <a:r>
              <a:rPr lang="en-US" b="0" dirty="0" err="1"/>
              <a:t>godt</a:t>
            </a:r>
            <a:r>
              <a:rPr lang="en-US" b="0" dirty="0"/>
              <a:t> </a:t>
            </a:r>
            <a:r>
              <a:rPr lang="en-US" b="0" dirty="0" err="1"/>
              <a:t>igjen</a:t>
            </a:r>
            <a:r>
              <a:rPr lang="en-US" b="0" dirty="0"/>
              <a:t> </a:t>
            </a:r>
            <a:r>
              <a:rPr lang="en-US" b="0" dirty="0" err="1"/>
              <a:t>i</a:t>
            </a:r>
            <a:r>
              <a:rPr lang="en-US" b="0" dirty="0"/>
              <a:t> </a:t>
            </a:r>
            <a:r>
              <a:rPr lang="en-US" b="0" dirty="0" err="1"/>
              <a:t>mørket</a:t>
            </a:r>
            <a:endParaRPr lang="nb-NO" b="0" dirty="0" err="1"/>
          </a:p>
          <a:p>
            <a:endParaRPr lang="en-US" b="0" dirty="0"/>
          </a:p>
          <a:p>
            <a:r>
              <a:rPr lang="en-US" b="0" dirty="0"/>
              <a:t>3.Oppfatter </a:t>
            </a:r>
            <a:r>
              <a:rPr lang="en-US" b="0" dirty="0" err="1"/>
              <a:t>trafikken</a:t>
            </a:r>
            <a:r>
              <a:rPr lang="en-US" b="0" dirty="0"/>
              <a:t> </a:t>
            </a:r>
            <a:r>
              <a:rPr lang="en-US" b="0" dirty="0" err="1"/>
              <a:t>dårligere</a:t>
            </a:r>
            <a:r>
              <a:rPr lang="en-US" b="0" dirty="0"/>
              <a:t> </a:t>
            </a:r>
            <a:r>
              <a:rPr lang="en-US" b="0" dirty="0" err="1"/>
              <a:t>pga</a:t>
            </a:r>
            <a:r>
              <a:rPr lang="en-US" b="0" dirty="0"/>
              <a:t>. </a:t>
            </a:r>
            <a:r>
              <a:rPr lang="en-US" b="0" dirty="0" err="1"/>
              <a:t>treghet</a:t>
            </a:r>
            <a:r>
              <a:rPr lang="en-US" b="0" dirty="0"/>
              <a:t> </a:t>
            </a:r>
            <a:r>
              <a:rPr lang="en-US" b="0" dirty="0" err="1"/>
              <a:t>i</a:t>
            </a:r>
            <a:r>
              <a:rPr lang="en-US" b="0" dirty="0"/>
              <a:t> </a:t>
            </a:r>
            <a:r>
              <a:rPr lang="en-US" b="0" dirty="0" err="1"/>
              <a:t>øyemuskulaturen</a:t>
            </a:r>
            <a:endParaRPr lang="nb-NO" b="0" dirty="0" err="1"/>
          </a:p>
          <a:p>
            <a:endParaRPr lang="en-US" b="0" dirty="0"/>
          </a:p>
          <a:p>
            <a:r>
              <a:rPr lang="en-US" b="0" dirty="0"/>
              <a:t>4.Kontrastene </a:t>
            </a:r>
            <a:r>
              <a:rPr lang="en-US" b="0" dirty="0" err="1"/>
              <a:t>blir</a:t>
            </a:r>
            <a:r>
              <a:rPr lang="en-US" b="0" dirty="0"/>
              <a:t> </a:t>
            </a:r>
            <a:r>
              <a:rPr lang="en-US" b="0" dirty="0" err="1"/>
              <a:t>dårligere</a:t>
            </a:r>
            <a:endParaRPr lang="nb-NO" b="0" dirty="0" err="1"/>
          </a:p>
          <a:p>
            <a:endParaRPr lang="en-US" b="0" dirty="0"/>
          </a:p>
          <a:p>
            <a:r>
              <a:rPr lang="en-US" b="0" dirty="0"/>
              <a:t>5.Vi </a:t>
            </a:r>
            <a:r>
              <a:rPr lang="en-US" b="0" dirty="0" err="1"/>
              <a:t>bruker</a:t>
            </a:r>
            <a:r>
              <a:rPr lang="en-US" b="0" dirty="0"/>
              <a:t> </a:t>
            </a:r>
            <a:r>
              <a:rPr lang="en-US" b="0" dirty="0" err="1"/>
              <a:t>lengre</a:t>
            </a:r>
            <a:r>
              <a:rPr lang="en-US" b="0" dirty="0"/>
              <a:t> </a:t>
            </a:r>
            <a:r>
              <a:rPr lang="en-US" b="0" dirty="0" err="1"/>
              <a:t>tid</a:t>
            </a:r>
            <a:r>
              <a:rPr lang="en-US" b="0" dirty="0"/>
              <a:t> over gata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kan</a:t>
            </a:r>
            <a:r>
              <a:rPr lang="en-US" b="0" dirty="0"/>
              <a:t> </a:t>
            </a:r>
            <a:r>
              <a:rPr lang="en-US" b="0" dirty="0" err="1"/>
              <a:t>ikke</a:t>
            </a:r>
            <a:r>
              <a:rPr lang="en-US" b="0" dirty="0"/>
              <a:t> like </a:t>
            </a:r>
            <a:r>
              <a:rPr lang="en-US" b="0" dirty="0" err="1"/>
              <a:t>lett</a:t>
            </a:r>
            <a:r>
              <a:rPr lang="en-US" b="0" dirty="0"/>
              <a:t> </a:t>
            </a:r>
            <a:r>
              <a:rPr lang="en-US" b="0" dirty="0" err="1"/>
              <a:t>hoppe</a:t>
            </a:r>
            <a:r>
              <a:rPr lang="en-US" b="0" dirty="0"/>
              <a:t> </a:t>
            </a:r>
            <a:r>
              <a:rPr lang="en-US" b="0" dirty="0" err="1"/>
              <a:t>unna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farlig</a:t>
            </a:r>
            <a:r>
              <a:rPr lang="en-US" b="0" dirty="0"/>
              <a:t> </a:t>
            </a:r>
            <a:r>
              <a:rPr lang="en-US" b="0" dirty="0" err="1"/>
              <a:t>situasjon</a:t>
            </a:r>
            <a:endParaRPr lang="nb-NO" b="0" dirty="0" err="1"/>
          </a:p>
          <a:p>
            <a:endParaRPr lang="nb-NO" b="0" dirty="0"/>
          </a:p>
          <a:p>
            <a:r>
              <a:rPr lang="en-US" b="0" dirty="0" err="1"/>
              <a:t>Løft</a:t>
            </a:r>
            <a:r>
              <a:rPr lang="en-US" b="0" dirty="0"/>
              <a:t> </a:t>
            </a:r>
            <a:r>
              <a:rPr lang="en-US" b="0" dirty="0" err="1"/>
              <a:t>frem</a:t>
            </a:r>
            <a:r>
              <a:rPr lang="en-US" b="0" dirty="0"/>
              <a:t> at vi </a:t>
            </a:r>
            <a:r>
              <a:rPr lang="en-US" b="0" dirty="0" err="1"/>
              <a:t>må</a:t>
            </a:r>
            <a:r>
              <a:rPr lang="en-US" b="0" dirty="0"/>
              <a:t> </a:t>
            </a:r>
            <a:r>
              <a:rPr lang="en-US" b="0" dirty="0" err="1"/>
              <a:t>bli</a:t>
            </a:r>
            <a:r>
              <a:rPr lang="en-US" b="0" dirty="0"/>
              <a:t> </a:t>
            </a:r>
            <a:r>
              <a:rPr lang="en-US" b="0" dirty="0" err="1"/>
              <a:t>flinkere</a:t>
            </a:r>
            <a:r>
              <a:rPr lang="en-US" b="0" dirty="0"/>
              <a:t> </a:t>
            </a:r>
            <a:r>
              <a:rPr lang="en-US" b="0" dirty="0" err="1"/>
              <a:t>til</a:t>
            </a:r>
            <a:r>
              <a:rPr lang="en-US" b="0" dirty="0"/>
              <a:t> å se </a:t>
            </a:r>
            <a:r>
              <a:rPr lang="en-US" b="0" dirty="0" err="1"/>
              <a:t>bedre</a:t>
            </a:r>
            <a:r>
              <a:rPr lang="en-US" b="0" dirty="0"/>
              <a:t> </a:t>
            </a:r>
            <a:r>
              <a:rPr lang="en-US" b="0" dirty="0" err="1"/>
              <a:t>etter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gjøre</a:t>
            </a:r>
            <a:r>
              <a:rPr lang="en-US" b="0" dirty="0"/>
              <a:t> </a:t>
            </a:r>
            <a:r>
              <a:rPr lang="en-US" b="0" dirty="0" err="1"/>
              <a:t>oss</a:t>
            </a:r>
            <a:r>
              <a:rPr lang="en-US" b="0" dirty="0"/>
              <a:t> </a:t>
            </a:r>
            <a:r>
              <a:rPr lang="en-US" b="0" dirty="0" err="1"/>
              <a:t>mer</a:t>
            </a:r>
            <a:r>
              <a:rPr lang="en-US" b="0" dirty="0"/>
              <a:t> </a:t>
            </a:r>
            <a:r>
              <a:rPr lang="en-US" b="0" dirty="0" err="1"/>
              <a:t>synlige</a:t>
            </a:r>
            <a:r>
              <a:rPr lang="en-US" b="0" dirty="0"/>
              <a:t>.</a:t>
            </a:r>
            <a:endParaRPr lang="nb-NO" b="0" dirty="0"/>
          </a:p>
          <a:p>
            <a:r>
              <a:rPr lang="en-US" b="0" dirty="0"/>
              <a:t>«</a:t>
            </a:r>
            <a:r>
              <a:rPr lang="en-US" b="0" dirty="0" err="1"/>
              <a:t>Spør</a:t>
            </a:r>
            <a:r>
              <a:rPr lang="en-US" b="0" dirty="0"/>
              <a:t> </a:t>
            </a:r>
            <a:r>
              <a:rPr lang="en-US" b="0" dirty="0" err="1"/>
              <a:t>hvor</a:t>
            </a:r>
            <a:r>
              <a:rPr lang="en-US" b="0" dirty="0"/>
              <a:t> mange </a:t>
            </a:r>
            <a:r>
              <a:rPr lang="en-US" b="0" dirty="0" err="1"/>
              <a:t>som</a:t>
            </a:r>
            <a:r>
              <a:rPr lang="en-US" b="0" dirty="0"/>
              <a:t> </a:t>
            </a:r>
            <a:r>
              <a:rPr lang="en-US" b="0" dirty="0" err="1"/>
              <a:t>har</a:t>
            </a:r>
            <a:r>
              <a:rPr lang="en-US" b="0" dirty="0"/>
              <a:t> med </a:t>
            </a:r>
            <a:r>
              <a:rPr lang="en-US" b="0" dirty="0" err="1"/>
              <a:t>refleks</a:t>
            </a:r>
            <a:r>
              <a:rPr lang="en-US" b="0" dirty="0"/>
              <a:t> </a:t>
            </a:r>
            <a:r>
              <a:rPr lang="en-US" b="0" dirty="0" err="1"/>
              <a:t>eller</a:t>
            </a:r>
            <a:r>
              <a:rPr lang="en-US" b="0" dirty="0"/>
              <a:t> </a:t>
            </a:r>
            <a:r>
              <a:rPr lang="en-US" b="0" dirty="0" err="1"/>
              <a:t>alltid</a:t>
            </a:r>
            <a:r>
              <a:rPr lang="en-US" b="0" dirty="0"/>
              <a:t> </a:t>
            </a:r>
            <a:r>
              <a:rPr lang="en-US" b="0" dirty="0" err="1"/>
              <a:t>bruker</a:t>
            </a:r>
            <a:r>
              <a:rPr lang="en-US" b="0" dirty="0"/>
              <a:t> </a:t>
            </a:r>
            <a:r>
              <a:rPr lang="en-US" b="0" dirty="0" err="1"/>
              <a:t>refleks</a:t>
            </a:r>
            <a:r>
              <a:rPr lang="en-US" b="0" dirty="0"/>
              <a:t>»</a:t>
            </a:r>
            <a:endParaRPr lang="nb-NO" b="0" dirty="0"/>
          </a:p>
          <a:p>
            <a:r>
              <a:rPr lang="en-US" b="0" dirty="0"/>
              <a:t>La det henge </a:t>
            </a:r>
            <a:r>
              <a:rPr lang="en-US" b="0" dirty="0" err="1"/>
              <a:t>litt</a:t>
            </a:r>
            <a:r>
              <a:rPr lang="en-US" b="0" dirty="0"/>
              <a:t> </a:t>
            </a:r>
            <a:r>
              <a:rPr lang="en-US" b="0" dirty="0" err="1"/>
              <a:t>i</a:t>
            </a:r>
            <a:r>
              <a:rPr lang="en-US" b="0" dirty="0"/>
              <a:t> </a:t>
            </a:r>
            <a:r>
              <a:rPr lang="en-US" b="0" dirty="0" err="1"/>
              <a:t>lufta</a:t>
            </a:r>
            <a:r>
              <a:rPr lang="en-US" b="0" dirty="0"/>
              <a:t>.</a:t>
            </a:r>
            <a:endParaRPr lang="nb-NO" b="0" dirty="0"/>
          </a:p>
          <a:p>
            <a:r>
              <a:rPr lang="en-US" b="0" dirty="0"/>
              <a:t>(</a:t>
            </a:r>
            <a:r>
              <a:rPr lang="en-US" b="0" dirty="0" err="1"/>
              <a:t>Skulle</a:t>
            </a:r>
            <a:r>
              <a:rPr lang="en-US" b="0" dirty="0"/>
              <a:t> </a:t>
            </a:r>
            <a:r>
              <a:rPr lang="en-US" b="0" dirty="0" err="1"/>
              <a:t>tema</a:t>
            </a:r>
            <a:r>
              <a:rPr lang="en-US" b="0" dirty="0"/>
              <a:t> </a:t>
            </a:r>
            <a:r>
              <a:rPr lang="en-US" b="0" dirty="0" err="1"/>
              <a:t>lovlige</a:t>
            </a:r>
            <a:r>
              <a:rPr lang="en-US" b="0" dirty="0"/>
              <a:t> </a:t>
            </a:r>
            <a:r>
              <a:rPr lang="en-US" b="0" dirty="0" err="1"/>
              <a:t>lys</a:t>
            </a:r>
            <a:r>
              <a:rPr lang="en-US" b="0" dirty="0"/>
              <a:t>, </a:t>
            </a:r>
            <a:r>
              <a:rPr lang="en-US" b="0" dirty="0" err="1"/>
              <a:t>tåkelys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slikt</a:t>
            </a:r>
            <a:r>
              <a:rPr lang="en-US" b="0" dirty="0"/>
              <a:t> </a:t>
            </a:r>
            <a:r>
              <a:rPr lang="en-US" b="0" dirty="0" err="1"/>
              <a:t>dukke</a:t>
            </a:r>
            <a:r>
              <a:rPr lang="en-US" b="0" dirty="0"/>
              <a:t> opp. Si </a:t>
            </a:r>
            <a:r>
              <a:rPr lang="en-US" b="0" dirty="0" err="1"/>
              <a:t>fra</a:t>
            </a:r>
            <a:r>
              <a:rPr lang="en-US" b="0" dirty="0"/>
              <a:t> at det er </a:t>
            </a:r>
            <a:r>
              <a:rPr lang="en-US" b="0" dirty="0" err="1"/>
              <a:t>eget</a:t>
            </a:r>
            <a:r>
              <a:rPr lang="en-US" b="0" dirty="0"/>
              <a:t> </a:t>
            </a:r>
            <a:r>
              <a:rPr lang="en-US" b="0" dirty="0" err="1"/>
              <a:t>tema</a:t>
            </a:r>
            <a:r>
              <a:rPr lang="en-US" b="0" dirty="0"/>
              <a:t> </a:t>
            </a:r>
            <a:r>
              <a:rPr lang="en-US" b="0" dirty="0" err="1"/>
              <a:t>etter</a:t>
            </a:r>
            <a:r>
              <a:rPr lang="en-US" b="0" dirty="0"/>
              <a:t> </a:t>
            </a:r>
            <a:r>
              <a:rPr lang="en-US" b="0" dirty="0" err="1"/>
              <a:t>pausen</a:t>
            </a:r>
            <a:r>
              <a:rPr lang="en-US" b="0" dirty="0"/>
              <a:t>). </a:t>
            </a:r>
            <a:endParaRPr lang="nb-NO" b="0" dirty="0"/>
          </a:p>
          <a:p>
            <a:endParaRPr lang="en-US" b="0" dirty="0">
              <a:latin typeface="Aptos"/>
              <a:ea typeface="Calibri"/>
              <a:cs typeface="Calibri"/>
            </a:endParaRPr>
          </a:p>
          <a:p>
            <a:r>
              <a:rPr lang="en-US" b="0" dirty="0" err="1">
                <a:latin typeface="Aptos"/>
                <a:ea typeface="Calibri"/>
                <a:cs typeface="Calibri"/>
              </a:rPr>
              <a:t>Hva</a:t>
            </a:r>
            <a:r>
              <a:rPr lang="en-US" b="0" dirty="0">
                <a:latin typeface="Aptos"/>
                <a:ea typeface="Calibri"/>
                <a:cs typeface="Calibri"/>
              </a:rPr>
              <a:t> </a:t>
            </a:r>
            <a:r>
              <a:rPr lang="en-US" b="0" dirty="0" err="1">
                <a:latin typeface="Aptos"/>
                <a:ea typeface="Calibri"/>
                <a:cs typeface="Calibri"/>
              </a:rPr>
              <a:t>kunne</a:t>
            </a:r>
            <a:r>
              <a:rPr lang="en-US" b="0" dirty="0">
                <a:latin typeface="Aptos"/>
                <a:ea typeface="Calibri"/>
                <a:cs typeface="Calibri"/>
              </a:rPr>
              <a:t> </a:t>
            </a:r>
            <a:r>
              <a:rPr lang="en-US" b="0" dirty="0" err="1">
                <a:latin typeface="Aptos"/>
                <a:ea typeface="Calibri"/>
                <a:cs typeface="Calibri"/>
              </a:rPr>
              <a:t>bidraget</a:t>
            </a:r>
            <a:r>
              <a:rPr lang="en-US" b="0" dirty="0">
                <a:latin typeface="Aptos"/>
                <a:ea typeface="Calibri"/>
                <a:cs typeface="Calibri"/>
              </a:rPr>
              <a:t> </a:t>
            </a:r>
            <a:r>
              <a:rPr lang="en-US" b="0" dirty="0" err="1">
                <a:latin typeface="Aptos"/>
                <a:ea typeface="Calibri"/>
                <a:cs typeface="Calibri"/>
              </a:rPr>
              <a:t>ditt</a:t>
            </a:r>
            <a:r>
              <a:rPr lang="en-US" b="0" dirty="0">
                <a:latin typeface="Aptos"/>
                <a:ea typeface="Calibri"/>
                <a:cs typeface="Calibri"/>
              </a:rPr>
              <a:t> </a:t>
            </a:r>
            <a:r>
              <a:rPr lang="en-US" b="0" dirty="0" err="1">
                <a:latin typeface="Aptos"/>
                <a:ea typeface="Calibri"/>
                <a:cs typeface="Calibri"/>
              </a:rPr>
              <a:t>som</a:t>
            </a:r>
            <a:r>
              <a:rPr lang="en-US" b="0" dirty="0">
                <a:latin typeface="Aptos"/>
                <a:ea typeface="Calibri"/>
                <a:cs typeface="Calibri"/>
              </a:rPr>
              <a:t> </a:t>
            </a:r>
            <a:r>
              <a:rPr lang="en-US" b="0" dirty="0" err="1">
                <a:latin typeface="Aptos"/>
                <a:ea typeface="Calibri"/>
                <a:cs typeface="Calibri"/>
              </a:rPr>
              <a:t>bilist</a:t>
            </a:r>
            <a:r>
              <a:rPr lang="en-US" b="0" dirty="0">
                <a:latin typeface="Aptos"/>
                <a:ea typeface="Calibri"/>
                <a:cs typeface="Calibri"/>
              </a:rPr>
              <a:t> </a:t>
            </a:r>
            <a:r>
              <a:rPr lang="en-US" b="0" dirty="0" err="1">
                <a:latin typeface="Aptos"/>
                <a:ea typeface="Calibri"/>
                <a:cs typeface="Calibri"/>
              </a:rPr>
              <a:t>vært</a:t>
            </a:r>
            <a:r>
              <a:rPr lang="en-US" b="0" dirty="0">
                <a:latin typeface="Aptos"/>
                <a:ea typeface="Calibri"/>
                <a:cs typeface="Calibri"/>
              </a:rPr>
              <a:t>?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811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Refleks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holdbarhet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ca 3 </a:t>
            </a:r>
            <a:r>
              <a:rPr lang="en-US" dirty="0" err="1"/>
              <a:t>år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de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vare</a:t>
            </a:r>
            <a:r>
              <a:rPr lang="en-US" dirty="0"/>
              <a:t> </a:t>
            </a:r>
            <a:r>
              <a:rPr lang="en-US" dirty="0" err="1"/>
              <a:t>lengre</a:t>
            </a:r>
            <a:r>
              <a:rPr lang="en-US" dirty="0"/>
              <a:t>. </a:t>
            </a:r>
            <a:r>
              <a:rPr lang="en-US" dirty="0" err="1"/>
              <a:t>Derfor</a:t>
            </a:r>
            <a:r>
              <a:rPr lang="en-US" dirty="0"/>
              <a:t> er det </a:t>
            </a:r>
            <a:r>
              <a:rPr lang="en-US" dirty="0" err="1"/>
              <a:t>vikitg</a:t>
            </a:r>
            <a:r>
              <a:rPr lang="en-US" dirty="0"/>
              <a:t> å </a:t>
            </a:r>
            <a:r>
              <a:rPr lang="en-US" dirty="0" err="1"/>
              <a:t>sjekke</a:t>
            </a:r>
            <a:r>
              <a:rPr lang="en-US" dirty="0"/>
              <a:t> om </a:t>
            </a:r>
            <a:r>
              <a:rPr lang="en-US" dirty="0" err="1"/>
              <a:t>refleksen</a:t>
            </a:r>
            <a:r>
              <a:rPr lang="en-US" dirty="0"/>
              <a:t> </a:t>
            </a:r>
            <a:r>
              <a:rPr lang="en-US" dirty="0" err="1"/>
              <a:t>fungerer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. Har man </a:t>
            </a:r>
            <a:r>
              <a:rPr lang="en-US" dirty="0" err="1"/>
              <a:t>refleks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klærne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man </a:t>
            </a:r>
            <a:r>
              <a:rPr lang="en-US" dirty="0" err="1"/>
              <a:t>vasker</a:t>
            </a:r>
            <a:r>
              <a:rPr lang="en-US" dirty="0"/>
              <a:t>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mye</a:t>
            </a:r>
            <a:r>
              <a:rPr lang="en-US" dirty="0"/>
              <a:t>, er </a:t>
            </a:r>
            <a:r>
              <a:rPr lang="en-US" dirty="0" err="1"/>
              <a:t>holdbarheten</a:t>
            </a:r>
            <a:r>
              <a:rPr lang="en-US" dirty="0"/>
              <a:t> </a:t>
            </a:r>
            <a:r>
              <a:rPr lang="en-US" dirty="0" err="1"/>
              <a:t>kortere</a:t>
            </a:r>
            <a:r>
              <a:rPr lang="en-US" dirty="0"/>
              <a:t>. Har man </a:t>
            </a:r>
            <a:r>
              <a:rPr lang="en-US" dirty="0" err="1"/>
              <a:t>refleksvest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man </a:t>
            </a:r>
            <a:r>
              <a:rPr lang="en-US" dirty="0" err="1"/>
              <a:t>bruker</a:t>
            </a:r>
            <a:r>
              <a:rPr lang="en-US" dirty="0"/>
              <a:t> </a:t>
            </a:r>
            <a:r>
              <a:rPr lang="en-US" dirty="0" err="1"/>
              <a:t>mye</a:t>
            </a:r>
            <a:r>
              <a:rPr lang="en-US" dirty="0"/>
              <a:t> </a:t>
            </a:r>
            <a:r>
              <a:rPr lang="en-US" dirty="0" err="1"/>
              <a:t>bør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byttes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når</a:t>
            </a:r>
            <a:r>
              <a:rPr lang="en-US" dirty="0"/>
              <a:t> de er 2-3 </a:t>
            </a:r>
            <a:r>
              <a:rPr lang="en-US" dirty="0" err="1"/>
              <a:t>år</a:t>
            </a:r>
            <a:r>
              <a:rPr lang="en-US" dirty="0"/>
              <a:t> </a:t>
            </a:r>
            <a:r>
              <a:rPr lang="en-US" dirty="0" err="1"/>
              <a:t>gamle</a:t>
            </a:r>
            <a:r>
              <a:rPr lang="en-US" dirty="0"/>
              <a:t>. Har du </a:t>
            </a:r>
            <a:r>
              <a:rPr lang="en-US" dirty="0" err="1"/>
              <a:t>reflekser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er </a:t>
            </a:r>
            <a:r>
              <a:rPr lang="en-US" dirty="0" err="1"/>
              <a:t>slitte</a:t>
            </a:r>
            <a:r>
              <a:rPr lang="en-US" dirty="0"/>
              <a:t>/</a:t>
            </a:r>
            <a:r>
              <a:rPr lang="en-US" dirty="0" err="1"/>
              <a:t>ripete</a:t>
            </a:r>
            <a:r>
              <a:rPr lang="en-US" dirty="0"/>
              <a:t> </a:t>
            </a:r>
            <a:r>
              <a:rPr lang="en-US" dirty="0" err="1"/>
              <a:t>bør</a:t>
            </a:r>
            <a:r>
              <a:rPr lang="en-US" dirty="0"/>
              <a:t>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byttes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endParaRPr lang="nb-NO" dirty="0"/>
          </a:p>
          <a:p>
            <a:r>
              <a:rPr lang="en-US" dirty="0" err="1"/>
              <a:t>Uten</a:t>
            </a:r>
            <a:r>
              <a:rPr lang="en-US" dirty="0"/>
              <a:t> </a:t>
            </a:r>
            <a:r>
              <a:rPr lang="en-US" dirty="0" err="1"/>
              <a:t>refleks</a:t>
            </a:r>
            <a:r>
              <a:rPr lang="en-US" dirty="0"/>
              <a:t> er du </a:t>
            </a:r>
            <a:r>
              <a:rPr lang="en-US" dirty="0" err="1"/>
              <a:t>først</a:t>
            </a:r>
            <a:r>
              <a:rPr lang="en-US" dirty="0"/>
              <a:t> </a:t>
            </a:r>
            <a:r>
              <a:rPr lang="en-US" dirty="0" err="1"/>
              <a:t>synlig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25-30 meters hold, </a:t>
            </a:r>
            <a:r>
              <a:rPr lang="en-US" dirty="0" err="1"/>
              <a:t>mens</a:t>
            </a:r>
            <a:r>
              <a:rPr lang="en-US" dirty="0"/>
              <a:t> du med </a:t>
            </a:r>
            <a:r>
              <a:rPr lang="en-US" dirty="0" err="1"/>
              <a:t>refleks</a:t>
            </a:r>
            <a:r>
              <a:rPr lang="en-US" dirty="0"/>
              <a:t> </a:t>
            </a:r>
            <a:r>
              <a:rPr lang="en-US" dirty="0" err="1"/>
              <a:t>synes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140 meter hold </a:t>
            </a:r>
            <a:r>
              <a:rPr lang="en-US" dirty="0" err="1"/>
              <a:t>når</a:t>
            </a:r>
            <a:r>
              <a:rPr lang="en-US" dirty="0"/>
              <a:t> du </a:t>
            </a:r>
            <a:r>
              <a:rPr lang="en-US" dirty="0" err="1"/>
              <a:t>bruker</a:t>
            </a:r>
            <a:r>
              <a:rPr lang="en-US" dirty="0"/>
              <a:t> </a:t>
            </a:r>
            <a:r>
              <a:rPr lang="en-US" dirty="0" err="1"/>
              <a:t>nærlys</a:t>
            </a:r>
            <a:r>
              <a:rPr lang="en-US" dirty="0"/>
              <a:t>. </a:t>
            </a:r>
            <a:r>
              <a:rPr lang="en-US" dirty="0" err="1"/>
              <a:t>Hvis</a:t>
            </a:r>
            <a:r>
              <a:rPr lang="en-US" dirty="0"/>
              <a:t> man </a:t>
            </a:r>
            <a:r>
              <a:rPr lang="en-US" dirty="0" err="1"/>
              <a:t>regner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sekunder</a:t>
            </a:r>
            <a:r>
              <a:rPr lang="en-US" dirty="0"/>
              <a:t> </a:t>
            </a:r>
            <a:r>
              <a:rPr lang="en-US" dirty="0" err="1"/>
              <a:t>betyr</a:t>
            </a:r>
            <a:r>
              <a:rPr lang="en-US" dirty="0"/>
              <a:t> det at </a:t>
            </a:r>
            <a:r>
              <a:rPr lang="en-US" dirty="0" err="1"/>
              <a:t>sjåføren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10 </a:t>
            </a:r>
            <a:r>
              <a:rPr lang="en-US" dirty="0" err="1"/>
              <a:t>sekunder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istedenfor</a:t>
            </a:r>
            <a:r>
              <a:rPr lang="en-US" dirty="0"/>
              <a:t> 2 </a:t>
            </a:r>
            <a:r>
              <a:rPr lang="en-US" dirty="0" err="1"/>
              <a:t>sekunder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å </a:t>
            </a:r>
            <a:r>
              <a:rPr lang="en-US" dirty="0" err="1"/>
              <a:t>reagere</a:t>
            </a:r>
            <a:r>
              <a:rPr lang="en-US" dirty="0"/>
              <a:t>. Dette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bety</a:t>
            </a:r>
            <a:r>
              <a:rPr lang="en-US" dirty="0"/>
              <a:t> </a:t>
            </a:r>
            <a:r>
              <a:rPr lang="en-US" dirty="0" err="1"/>
              <a:t>forskjellen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liv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død</a:t>
            </a:r>
            <a:r>
              <a:rPr lang="en-US" dirty="0"/>
              <a:t> .</a:t>
            </a:r>
            <a:endParaRPr lang="nb-NO" dirty="0"/>
          </a:p>
          <a:p>
            <a:r>
              <a:rPr lang="en-US" dirty="0"/>
              <a:t>De </a:t>
            </a:r>
            <a:r>
              <a:rPr lang="en-US" dirty="0" err="1"/>
              <a:t>fleste</a:t>
            </a:r>
            <a:r>
              <a:rPr lang="en-US" dirty="0"/>
              <a:t> </a:t>
            </a:r>
            <a:r>
              <a:rPr lang="en-US" dirty="0" err="1"/>
              <a:t>påkjøringer</a:t>
            </a:r>
            <a:r>
              <a:rPr lang="en-US" dirty="0"/>
              <a:t> med </a:t>
            </a:r>
            <a:r>
              <a:rPr lang="en-US" dirty="0" err="1"/>
              <a:t>fotgjengere</a:t>
            </a:r>
            <a:r>
              <a:rPr lang="en-US" dirty="0"/>
              <a:t> </a:t>
            </a:r>
            <a:r>
              <a:rPr lang="en-US" dirty="0" err="1"/>
              <a:t>skjer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byområder</a:t>
            </a:r>
            <a:r>
              <a:rPr lang="en-US" dirty="0"/>
              <a:t>. </a:t>
            </a:r>
            <a:r>
              <a:rPr lang="en-US" dirty="0" err="1"/>
              <a:t>Hva</a:t>
            </a:r>
            <a:r>
              <a:rPr lang="en-US" dirty="0"/>
              <a:t> </a:t>
            </a:r>
            <a:r>
              <a:rPr lang="en-US" dirty="0" err="1"/>
              <a:t>tror</a:t>
            </a:r>
            <a:r>
              <a:rPr lang="en-US" dirty="0"/>
              <a:t> </a:t>
            </a:r>
            <a:r>
              <a:rPr lang="en-US" dirty="0" err="1"/>
              <a:t>dere</a:t>
            </a:r>
            <a:r>
              <a:rPr lang="en-US" dirty="0"/>
              <a:t> er </a:t>
            </a:r>
            <a:r>
              <a:rPr lang="en-US" dirty="0" err="1"/>
              <a:t>grunnen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dette</a:t>
            </a:r>
            <a:r>
              <a:rPr lang="en-US" dirty="0"/>
              <a:t>? </a:t>
            </a:r>
            <a:r>
              <a:rPr lang="en-US" dirty="0" err="1"/>
              <a:t>Gatebelysning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gi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falsk</a:t>
            </a:r>
            <a:r>
              <a:rPr lang="en-US" dirty="0"/>
              <a:t> </a:t>
            </a:r>
            <a:r>
              <a:rPr lang="en-US" dirty="0" err="1"/>
              <a:t>trygghet</a:t>
            </a:r>
            <a:r>
              <a:rPr lang="en-US" dirty="0"/>
              <a:t>,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fordi</a:t>
            </a:r>
            <a:r>
              <a:rPr lang="en-US" dirty="0"/>
              <a:t> mange </a:t>
            </a:r>
            <a:r>
              <a:rPr lang="en-US" dirty="0" err="1"/>
              <a:t>tror</a:t>
            </a:r>
            <a:r>
              <a:rPr lang="en-US" dirty="0"/>
              <a:t> de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områder</a:t>
            </a:r>
            <a:r>
              <a:rPr lang="en-US" dirty="0"/>
              <a:t> med </a:t>
            </a:r>
            <a:r>
              <a:rPr lang="en-US" dirty="0" err="1"/>
              <a:t>gatelys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sett av </a:t>
            </a:r>
            <a:r>
              <a:rPr lang="en-US" dirty="0" err="1"/>
              <a:t>bilisten</a:t>
            </a:r>
            <a:r>
              <a:rPr lang="en-US" dirty="0"/>
              <a:t>. Det er </a:t>
            </a:r>
            <a:r>
              <a:rPr lang="en-US" dirty="0" err="1"/>
              <a:t>viktig</a:t>
            </a:r>
            <a:r>
              <a:rPr lang="en-US" dirty="0"/>
              <a:t> å </a:t>
            </a:r>
            <a:r>
              <a:rPr lang="en-US" dirty="0" err="1"/>
              <a:t>bruke</a:t>
            </a:r>
            <a:r>
              <a:rPr lang="en-US" dirty="0"/>
              <a:t> </a:t>
            </a:r>
            <a:r>
              <a:rPr lang="en-US" dirty="0" err="1"/>
              <a:t>refleks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områder</a:t>
            </a:r>
            <a:r>
              <a:rPr lang="en-US" dirty="0"/>
              <a:t> med </a:t>
            </a:r>
            <a:r>
              <a:rPr lang="en-US" dirty="0" err="1"/>
              <a:t>gatelys</a:t>
            </a:r>
            <a:r>
              <a:rPr lang="en-US" dirty="0"/>
              <a:t> </a:t>
            </a:r>
            <a:r>
              <a:rPr lang="en-US" dirty="0" err="1"/>
              <a:t>også</a:t>
            </a:r>
            <a:r>
              <a:rPr lang="en-US" dirty="0"/>
              <a:t>. Dette </a:t>
            </a:r>
            <a:r>
              <a:rPr lang="en-US" dirty="0" err="1"/>
              <a:t>fordi</a:t>
            </a:r>
            <a:r>
              <a:rPr lang="en-US" dirty="0"/>
              <a:t> man ser </a:t>
            </a:r>
            <a:r>
              <a:rPr lang="en-US" dirty="0" err="1"/>
              <a:t>bilen</a:t>
            </a:r>
            <a:r>
              <a:rPr lang="en-US" dirty="0"/>
              <a:t>, men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sikkert</a:t>
            </a:r>
            <a:r>
              <a:rPr lang="en-US" dirty="0"/>
              <a:t> </a:t>
            </a:r>
            <a:r>
              <a:rPr lang="en-US" dirty="0" err="1"/>
              <a:t>bilisten</a:t>
            </a:r>
            <a:r>
              <a:rPr lang="en-US" dirty="0"/>
              <a:t> ser deg. Det er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billig</a:t>
            </a:r>
            <a:r>
              <a:rPr lang="en-US" dirty="0"/>
              <a:t> </a:t>
            </a:r>
            <a:r>
              <a:rPr lang="en-US" dirty="0" err="1"/>
              <a:t>livsforsikring</a:t>
            </a:r>
            <a:r>
              <a:rPr lang="en-US" dirty="0"/>
              <a:t> å </a:t>
            </a:r>
            <a:r>
              <a:rPr lang="en-US" dirty="0" err="1"/>
              <a:t>bruke</a:t>
            </a:r>
            <a:r>
              <a:rPr lang="en-US" dirty="0"/>
              <a:t> </a:t>
            </a:r>
            <a:r>
              <a:rPr lang="en-US" dirty="0" err="1"/>
              <a:t>refleks</a:t>
            </a:r>
            <a:r>
              <a:rPr lang="en-US" dirty="0"/>
              <a:t> </a:t>
            </a:r>
            <a:r>
              <a:rPr lang="en-US" dirty="0" err="1"/>
              <a:t>når</a:t>
            </a:r>
            <a:r>
              <a:rPr lang="en-US" dirty="0"/>
              <a:t> man </a:t>
            </a:r>
            <a:r>
              <a:rPr lang="en-US" dirty="0" err="1"/>
              <a:t>går</a:t>
            </a:r>
            <a:r>
              <a:rPr lang="en-US" dirty="0"/>
              <a:t> </a:t>
            </a:r>
            <a:r>
              <a:rPr lang="en-US" dirty="0" err="1"/>
              <a:t>ute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mørket</a:t>
            </a:r>
            <a:r>
              <a:rPr lang="en-US" dirty="0"/>
              <a:t> </a:t>
            </a:r>
            <a:r>
              <a:rPr lang="en-US" dirty="0" err="1"/>
              <a:t>uansett</a:t>
            </a:r>
            <a:r>
              <a:rPr lang="en-US" dirty="0"/>
              <a:t> </a:t>
            </a:r>
            <a:r>
              <a:rPr lang="en-US" dirty="0" err="1"/>
              <a:t>hvor</a:t>
            </a:r>
            <a:r>
              <a:rPr lang="en-US" dirty="0"/>
              <a:t> man </a:t>
            </a:r>
            <a:r>
              <a:rPr lang="en-US" dirty="0" err="1"/>
              <a:t>går</a:t>
            </a:r>
            <a:r>
              <a:rPr lang="en-US" dirty="0"/>
              <a:t> hen. </a:t>
            </a:r>
            <a:endParaRPr lang="nb-NO" dirty="0"/>
          </a:p>
          <a:p>
            <a:r>
              <a:rPr lang="en-US" dirty="0"/>
              <a:t>ER DET NOK MED EN LITEN REFLEKS?</a:t>
            </a:r>
            <a:endParaRPr lang="nb-NO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4757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«ALLE vet at </a:t>
            </a:r>
            <a:r>
              <a:rPr lang="en-US" b="1" dirty="0" err="1"/>
              <a:t>refleks</a:t>
            </a:r>
            <a:r>
              <a:rPr lang="en-US" b="1" dirty="0"/>
              <a:t> er smart. Det ser vi </a:t>
            </a:r>
            <a:r>
              <a:rPr lang="en-US" b="1" dirty="0" err="1"/>
              <a:t>veldig</a:t>
            </a:r>
            <a:r>
              <a:rPr lang="en-US" b="1" dirty="0"/>
              <a:t> </a:t>
            </a:r>
            <a:r>
              <a:rPr lang="en-US" b="1" dirty="0" err="1"/>
              <a:t>tydelig</a:t>
            </a:r>
            <a:r>
              <a:rPr lang="en-US" b="1" dirty="0"/>
              <a:t> her, men </a:t>
            </a:r>
            <a:r>
              <a:rPr lang="en-US" b="1" dirty="0" err="1"/>
              <a:t>allikevel</a:t>
            </a:r>
            <a:r>
              <a:rPr lang="en-US" b="1" dirty="0"/>
              <a:t> </a:t>
            </a:r>
            <a:r>
              <a:rPr lang="en-US" b="1" dirty="0" err="1"/>
              <a:t>bruker</a:t>
            </a:r>
            <a:r>
              <a:rPr lang="en-US" b="1" dirty="0"/>
              <a:t> </a:t>
            </a:r>
            <a:r>
              <a:rPr lang="en-US" b="1" dirty="0" err="1"/>
              <a:t>ikke</a:t>
            </a:r>
            <a:r>
              <a:rPr lang="en-US" b="1" dirty="0"/>
              <a:t> du </a:t>
            </a:r>
            <a:r>
              <a:rPr lang="en-US" b="1" dirty="0" err="1"/>
              <a:t>alltid</a:t>
            </a:r>
            <a:r>
              <a:rPr lang="en-US" b="1" dirty="0"/>
              <a:t> </a:t>
            </a:r>
            <a:r>
              <a:rPr lang="en-US" b="1" dirty="0" err="1"/>
              <a:t>refleks</a:t>
            </a:r>
            <a:r>
              <a:rPr lang="en-US" b="1" dirty="0"/>
              <a:t>»</a:t>
            </a:r>
            <a:endParaRPr lang="nb-NO" dirty="0"/>
          </a:p>
          <a:p>
            <a:r>
              <a:rPr lang="en-US" b="1" dirty="0"/>
              <a:t>Pek </a:t>
            </a:r>
            <a:r>
              <a:rPr lang="en-US" b="1" dirty="0" err="1"/>
              <a:t>ut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mann</a:t>
            </a:r>
            <a:r>
              <a:rPr lang="en-US" b="1" dirty="0"/>
              <a:t>.</a:t>
            </a:r>
            <a:endParaRPr lang="nb-NO" dirty="0"/>
          </a:p>
          <a:p>
            <a:r>
              <a:rPr lang="en-US" b="1" dirty="0"/>
              <a:t>«</a:t>
            </a:r>
            <a:r>
              <a:rPr lang="en-US" b="1" dirty="0" err="1"/>
              <a:t>Hvorfor</a:t>
            </a:r>
            <a:r>
              <a:rPr lang="en-US" b="1" dirty="0"/>
              <a:t> </a:t>
            </a:r>
            <a:r>
              <a:rPr lang="en-US" b="1" dirty="0" err="1"/>
              <a:t>gjør</a:t>
            </a:r>
            <a:r>
              <a:rPr lang="en-US" b="1" dirty="0"/>
              <a:t> du </a:t>
            </a:r>
            <a:r>
              <a:rPr lang="en-US" b="1" dirty="0" err="1"/>
              <a:t>ikke</a:t>
            </a:r>
            <a:r>
              <a:rPr lang="en-US" b="1" dirty="0"/>
              <a:t> det?»</a:t>
            </a:r>
            <a:endParaRPr lang="nb-NO" dirty="0"/>
          </a:p>
          <a:p>
            <a:r>
              <a:rPr lang="en-US" b="1" dirty="0" err="1"/>
              <a:t>Kjør</a:t>
            </a:r>
            <a:r>
              <a:rPr lang="en-US" b="1" dirty="0"/>
              <a:t> </a:t>
            </a:r>
            <a:r>
              <a:rPr lang="en-US" b="1" dirty="0" err="1"/>
              <a:t>denne</a:t>
            </a:r>
            <a:r>
              <a:rPr lang="en-US" b="1" dirty="0"/>
              <a:t> </a:t>
            </a:r>
            <a:r>
              <a:rPr lang="en-US" b="1" dirty="0" err="1"/>
              <a:t>på</a:t>
            </a:r>
            <a:r>
              <a:rPr lang="en-US" b="1" dirty="0"/>
              <a:t> </a:t>
            </a:r>
            <a:r>
              <a:rPr lang="en-US" b="1" dirty="0" err="1"/>
              <a:t>flere</a:t>
            </a:r>
            <a:r>
              <a:rPr lang="en-US" b="1" dirty="0"/>
              <a:t>. Ikke </a:t>
            </a:r>
            <a:r>
              <a:rPr lang="en-US" b="1" dirty="0" err="1"/>
              <a:t>godta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eneste</a:t>
            </a:r>
            <a:r>
              <a:rPr lang="en-US" b="1" dirty="0"/>
              <a:t> </a:t>
            </a:r>
            <a:r>
              <a:rPr lang="en-US" b="1" dirty="0" err="1"/>
              <a:t>unnskyldning</a:t>
            </a:r>
            <a:r>
              <a:rPr lang="en-US" b="1" dirty="0"/>
              <a:t>. </a:t>
            </a:r>
            <a:endParaRPr lang="nb-NO" dirty="0"/>
          </a:p>
          <a:p>
            <a:r>
              <a:rPr lang="en-US" b="1" dirty="0" err="1"/>
              <a:t>Uten</a:t>
            </a:r>
            <a:r>
              <a:rPr lang="en-US" b="1" dirty="0"/>
              <a:t> </a:t>
            </a:r>
            <a:r>
              <a:rPr lang="en-US" b="1" dirty="0" err="1"/>
              <a:t>refleks</a:t>
            </a:r>
            <a:r>
              <a:rPr lang="en-US" b="1" dirty="0"/>
              <a:t> </a:t>
            </a:r>
            <a:r>
              <a:rPr lang="en-US" b="1" dirty="0" err="1"/>
              <a:t>har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bilist</a:t>
            </a:r>
            <a:r>
              <a:rPr lang="en-US" b="1" dirty="0"/>
              <a:t> </a:t>
            </a:r>
            <a:r>
              <a:rPr lang="en-US" b="1" dirty="0" err="1"/>
              <a:t>maks</a:t>
            </a:r>
            <a:r>
              <a:rPr lang="en-US" b="1" dirty="0"/>
              <a:t> 2 </a:t>
            </a:r>
            <a:r>
              <a:rPr lang="en-US" b="1" dirty="0" err="1"/>
              <a:t>sekunder</a:t>
            </a:r>
            <a:r>
              <a:rPr lang="en-US" b="1" dirty="0"/>
              <a:t> å </a:t>
            </a:r>
            <a:r>
              <a:rPr lang="en-US" b="1" dirty="0" err="1"/>
              <a:t>reagere</a:t>
            </a:r>
            <a:r>
              <a:rPr lang="en-US" b="1" dirty="0"/>
              <a:t> </a:t>
            </a:r>
            <a:r>
              <a:rPr lang="en-US" b="1" dirty="0" err="1"/>
              <a:t>på</a:t>
            </a:r>
            <a:r>
              <a:rPr lang="en-US" b="1" dirty="0"/>
              <a:t>. Det </a:t>
            </a:r>
            <a:r>
              <a:rPr lang="en-US" b="1" dirty="0" err="1"/>
              <a:t>betyr</a:t>
            </a:r>
            <a:r>
              <a:rPr lang="en-US" b="1" dirty="0"/>
              <a:t> at </a:t>
            </a:r>
            <a:r>
              <a:rPr lang="en-US" b="1" dirty="0" err="1"/>
              <a:t>flinke</a:t>
            </a:r>
            <a:r>
              <a:rPr lang="en-US" b="1" dirty="0"/>
              <a:t> </a:t>
            </a:r>
            <a:r>
              <a:rPr lang="en-US" b="1" dirty="0" err="1"/>
              <a:t>bilister</a:t>
            </a:r>
            <a:r>
              <a:rPr lang="en-US" b="1" dirty="0"/>
              <a:t> </a:t>
            </a:r>
            <a:r>
              <a:rPr lang="en-US" b="1" dirty="0" err="1"/>
              <a:t>ikke</a:t>
            </a:r>
            <a:r>
              <a:rPr lang="en-US" b="1" dirty="0"/>
              <a:t> KAN </a:t>
            </a:r>
            <a:r>
              <a:rPr lang="en-US" b="1" dirty="0" err="1"/>
              <a:t>vike</a:t>
            </a:r>
            <a:r>
              <a:rPr lang="en-US" b="1" dirty="0"/>
              <a:t> </a:t>
            </a:r>
            <a:r>
              <a:rPr lang="en-US" b="1" dirty="0" err="1"/>
              <a:t>selv</a:t>
            </a:r>
            <a:r>
              <a:rPr lang="en-US" b="1" dirty="0"/>
              <a:t> om de </a:t>
            </a:r>
            <a:r>
              <a:rPr lang="en-US" b="1" dirty="0" err="1"/>
              <a:t>gjerne</a:t>
            </a:r>
            <a:r>
              <a:rPr lang="en-US" b="1" dirty="0"/>
              <a:t> </a:t>
            </a:r>
            <a:r>
              <a:rPr lang="en-US" b="1" dirty="0" err="1"/>
              <a:t>vil</a:t>
            </a:r>
            <a:r>
              <a:rPr lang="en-US" b="1" dirty="0"/>
              <a:t>!</a:t>
            </a:r>
            <a:endParaRPr lang="nb-NO" dirty="0"/>
          </a:p>
          <a:p>
            <a:r>
              <a:rPr lang="en-US" b="1" dirty="0"/>
              <a:t>Har du </a:t>
            </a:r>
            <a:r>
              <a:rPr lang="en-US" b="1" dirty="0" err="1"/>
              <a:t>refleks</a:t>
            </a:r>
            <a:r>
              <a:rPr lang="en-US" b="1" dirty="0"/>
              <a:t> </a:t>
            </a:r>
            <a:r>
              <a:rPr lang="en-US" b="1" dirty="0" err="1"/>
              <a:t>vil</a:t>
            </a:r>
            <a:r>
              <a:rPr lang="en-US" b="1" dirty="0"/>
              <a:t> du </a:t>
            </a:r>
            <a:r>
              <a:rPr lang="en-US" b="1" dirty="0" err="1"/>
              <a:t>ses</a:t>
            </a:r>
            <a:r>
              <a:rPr lang="en-US" b="1" dirty="0"/>
              <a:t> </a:t>
            </a:r>
            <a:r>
              <a:rPr lang="en-US" b="1" dirty="0" err="1"/>
              <a:t>opp</a:t>
            </a:r>
            <a:r>
              <a:rPr lang="en-US" b="1" dirty="0"/>
              <a:t> 10 </a:t>
            </a:r>
            <a:r>
              <a:rPr lang="en-US" b="1" dirty="0" err="1"/>
              <a:t>sekunders</a:t>
            </a:r>
            <a:r>
              <a:rPr lang="en-US" b="1" dirty="0"/>
              <a:t> </a:t>
            </a:r>
            <a:r>
              <a:rPr lang="en-US" b="1" dirty="0" err="1"/>
              <a:t>avstand</a:t>
            </a:r>
            <a:r>
              <a:rPr lang="en-US" b="1" dirty="0"/>
              <a:t>!</a:t>
            </a:r>
            <a:endParaRPr lang="nb-NO" dirty="0"/>
          </a:p>
          <a:p>
            <a:r>
              <a:rPr lang="en-US" b="1" dirty="0"/>
              <a:t>Som vi ser </a:t>
            </a:r>
            <a:r>
              <a:rPr lang="en-US" b="1" dirty="0" err="1"/>
              <a:t>på</a:t>
            </a:r>
            <a:r>
              <a:rPr lang="en-US" b="1" dirty="0"/>
              <a:t> </a:t>
            </a:r>
            <a:r>
              <a:rPr lang="en-US" b="1" dirty="0" err="1"/>
              <a:t>faktaene</a:t>
            </a:r>
            <a:r>
              <a:rPr lang="en-US" b="1" dirty="0"/>
              <a:t> her. Vi </a:t>
            </a:r>
            <a:r>
              <a:rPr lang="en-US" b="1" dirty="0" err="1"/>
              <a:t>blir</a:t>
            </a:r>
            <a:r>
              <a:rPr lang="en-US" b="1" dirty="0"/>
              <a:t> </a:t>
            </a:r>
            <a:r>
              <a:rPr lang="en-US" b="1" dirty="0" err="1"/>
              <a:t>ofte</a:t>
            </a:r>
            <a:r>
              <a:rPr lang="en-US" b="1" dirty="0"/>
              <a:t> </a:t>
            </a:r>
            <a:r>
              <a:rPr lang="en-US" b="1" dirty="0" err="1"/>
              <a:t>skadet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mørket</a:t>
            </a:r>
            <a:r>
              <a:rPr lang="en-US" b="1" dirty="0"/>
              <a:t> av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annen</a:t>
            </a:r>
            <a:r>
              <a:rPr lang="en-US" b="1" dirty="0"/>
              <a:t> </a:t>
            </a:r>
            <a:r>
              <a:rPr lang="en-US" b="1" dirty="0" err="1"/>
              <a:t>seniorbilist</a:t>
            </a:r>
            <a:r>
              <a:rPr lang="en-US" b="1" dirty="0"/>
              <a:t>. Og vi </a:t>
            </a:r>
            <a:r>
              <a:rPr lang="en-US" b="1" dirty="0" err="1"/>
              <a:t>bruker</a:t>
            </a:r>
            <a:r>
              <a:rPr lang="en-US" b="1" dirty="0"/>
              <a:t> </a:t>
            </a:r>
            <a:r>
              <a:rPr lang="en-US" b="1" dirty="0" err="1"/>
              <a:t>sjelden</a:t>
            </a:r>
            <a:r>
              <a:rPr lang="en-US" b="1" dirty="0"/>
              <a:t> </a:t>
            </a:r>
            <a:r>
              <a:rPr lang="en-US" b="1" dirty="0" err="1"/>
              <a:t>refleks</a:t>
            </a:r>
            <a:r>
              <a:rPr lang="en-US" b="1" dirty="0"/>
              <a:t>.</a:t>
            </a:r>
            <a:endParaRPr lang="nb-NO" dirty="0"/>
          </a:p>
          <a:p>
            <a:r>
              <a:rPr lang="en-US" b="1" dirty="0"/>
              <a:t>Her </a:t>
            </a:r>
            <a:r>
              <a:rPr lang="en-US" b="1" dirty="0" err="1"/>
              <a:t>har</a:t>
            </a:r>
            <a:r>
              <a:rPr lang="en-US" b="1" dirty="0"/>
              <a:t> </a:t>
            </a:r>
            <a:r>
              <a:rPr lang="en-US" b="1" dirty="0" err="1"/>
              <a:t>moderne</a:t>
            </a:r>
            <a:r>
              <a:rPr lang="en-US" b="1" dirty="0"/>
              <a:t> </a:t>
            </a:r>
            <a:r>
              <a:rPr lang="en-US" b="1" dirty="0" err="1"/>
              <a:t>biler</a:t>
            </a:r>
            <a:r>
              <a:rPr lang="en-US" b="1" dirty="0"/>
              <a:t> </a:t>
            </a:r>
            <a:r>
              <a:rPr lang="en-US" b="1" dirty="0" err="1"/>
              <a:t>fått</a:t>
            </a:r>
            <a:r>
              <a:rPr lang="en-US" b="1" dirty="0"/>
              <a:t> </a:t>
            </a:r>
            <a:r>
              <a:rPr lang="en-US" b="1" dirty="0" err="1"/>
              <a:t>noen</a:t>
            </a:r>
            <a:r>
              <a:rPr lang="en-US" b="1" dirty="0"/>
              <a:t> </a:t>
            </a:r>
            <a:r>
              <a:rPr lang="en-US" b="1" dirty="0" err="1"/>
              <a:t>veldig</a:t>
            </a:r>
            <a:r>
              <a:rPr lang="en-US" b="1" dirty="0"/>
              <a:t> </a:t>
            </a:r>
            <a:r>
              <a:rPr lang="en-US" b="1" dirty="0" err="1"/>
              <a:t>smarte</a:t>
            </a:r>
            <a:r>
              <a:rPr lang="en-US" b="1" dirty="0"/>
              <a:t> ting. </a:t>
            </a:r>
            <a:r>
              <a:rPr lang="en-US" b="1" dirty="0" err="1"/>
              <a:t>Utstyr</a:t>
            </a:r>
            <a:r>
              <a:rPr lang="en-US" b="1" dirty="0"/>
              <a:t> </a:t>
            </a:r>
            <a:r>
              <a:rPr lang="en-US" b="1" dirty="0" err="1"/>
              <a:t>som</a:t>
            </a:r>
            <a:r>
              <a:rPr lang="en-US" b="1" dirty="0"/>
              <a:t> </a:t>
            </a:r>
            <a:r>
              <a:rPr lang="en-US" b="1" dirty="0" err="1"/>
              <a:t>oppdager</a:t>
            </a:r>
            <a:r>
              <a:rPr lang="en-US" b="1" dirty="0"/>
              <a:t> </a:t>
            </a:r>
            <a:r>
              <a:rPr lang="en-US" b="1" dirty="0" err="1"/>
              <a:t>gående</a:t>
            </a:r>
            <a:r>
              <a:rPr lang="en-US" b="1" dirty="0"/>
              <a:t> </a:t>
            </a:r>
            <a:r>
              <a:rPr lang="en-US" b="1" dirty="0" err="1"/>
              <a:t>og</a:t>
            </a:r>
            <a:r>
              <a:rPr lang="en-US" b="1" dirty="0"/>
              <a:t> </a:t>
            </a:r>
            <a:r>
              <a:rPr lang="en-US" b="1" dirty="0" err="1"/>
              <a:t>syklende</a:t>
            </a:r>
            <a:r>
              <a:rPr lang="en-US" b="1" dirty="0"/>
              <a:t> for deg. Her </a:t>
            </a:r>
            <a:r>
              <a:rPr lang="en-US" b="1" dirty="0" err="1"/>
              <a:t>har</a:t>
            </a:r>
            <a:r>
              <a:rPr lang="en-US" b="1" dirty="0"/>
              <a:t> vi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filmsnutt</a:t>
            </a:r>
            <a:r>
              <a:rPr lang="en-US" b="1" dirty="0"/>
              <a:t> </a:t>
            </a:r>
            <a:r>
              <a:rPr lang="en-US" b="1" dirty="0" err="1"/>
              <a:t>fra</a:t>
            </a:r>
            <a:r>
              <a:rPr lang="en-US" b="1" dirty="0"/>
              <a:t> Volvo. KLIKK; </a:t>
            </a:r>
            <a:r>
              <a:rPr lang="en-US" b="1" dirty="0" err="1"/>
              <a:t>på</a:t>
            </a:r>
            <a:r>
              <a:rPr lang="en-US" b="1" dirty="0"/>
              <a:t> </a:t>
            </a:r>
            <a:r>
              <a:rPr lang="en-US" b="1" dirty="0" err="1"/>
              <a:t>pilen</a:t>
            </a:r>
            <a:r>
              <a:rPr lang="en-US" b="1" dirty="0"/>
              <a:t> </a:t>
            </a:r>
            <a:r>
              <a:rPr lang="en-US" b="1" dirty="0" err="1"/>
              <a:t>og</a:t>
            </a:r>
            <a:r>
              <a:rPr lang="en-US" b="1" dirty="0"/>
              <a:t> film om </a:t>
            </a:r>
            <a:r>
              <a:rPr lang="en-US" b="1" dirty="0" err="1"/>
              <a:t>Vovlo</a:t>
            </a:r>
            <a:r>
              <a:rPr lang="en-US" b="1" dirty="0"/>
              <a:t> city safety starter. En </a:t>
            </a:r>
            <a:r>
              <a:rPr lang="en-US" b="1" dirty="0" err="1"/>
              <a:t>pil</a:t>
            </a:r>
            <a:r>
              <a:rPr lang="en-US" b="1" dirty="0"/>
              <a:t> for </a:t>
            </a:r>
            <a:r>
              <a:rPr lang="en-US" b="1" dirty="0" err="1"/>
              <a:t>gående</a:t>
            </a:r>
            <a:r>
              <a:rPr lang="en-US" b="1" dirty="0"/>
              <a:t> </a:t>
            </a:r>
            <a:r>
              <a:rPr lang="en-US" b="1" dirty="0" err="1"/>
              <a:t>og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for </a:t>
            </a:r>
            <a:r>
              <a:rPr lang="en-US" b="1" dirty="0" err="1"/>
              <a:t>sykkel</a:t>
            </a:r>
            <a:r>
              <a:rPr lang="en-US" b="1" dirty="0"/>
              <a:t>. Kan </a:t>
            </a:r>
            <a:r>
              <a:rPr lang="en-US" b="1" dirty="0" err="1"/>
              <a:t>bruke</a:t>
            </a:r>
            <a:r>
              <a:rPr lang="en-US" b="1" dirty="0"/>
              <a:t> </a:t>
            </a:r>
            <a:r>
              <a:rPr lang="en-US" b="1" dirty="0" err="1"/>
              <a:t>begge</a:t>
            </a:r>
            <a:r>
              <a:rPr lang="en-US" b="1" dirty="0"/>
              <a:t> </a:t>
            </a:r>
            <a:r>
              <a:rPr lang="en-US" b="1" dirty="0" err="1"/>
              <a:t>eller</a:t>
            </a:r>
            <a:r>
              <a:rPr lang="en-US" b="1" dirty="0"/>
              <a:t> bare </a:t>
            </a:r>
            <a:r>
              <a:rPr lang="en-US" b="1" dirty="0" err="1"/>
              <a:t>en</a:t>
            </a:r>
            <a:r>
              <a:rPr lang="en-US" b="1" dirty="0"/>
              <a:t> av dem</a:t>
            </a:r>
            <a:endParaRPr lang="nb-NO" dirty="0"/>
          </a:p>
          <a:p>
            <a:r>
              <a:rPr lang="en-US" b="1" dirty="0"/>
              <a:t>Etter </a:t>
            </a:r>
            <a:r>
              <a:rPr lang="en-US" b="1" dirty="0" err="1"/>
              <a:t>pausen</a:t>
            </a:r>
            <a:r>
              <a:rPr lang="en-US" b="1" dirty="0"/>
              <a:t> </a:t>
            </a:r>
            <a:r>
              <a:rPr lang="en-US" b="1" dirty="0" err="1"/>
              <a:t>skal</a:t>
            </a:r>
            <a:r>
              <a:rPr lang="en-US" b="1" dirty="0"/>
              <a:t> vi se </a:t>
            </a:r>
            <a:r>
              <a:rPr lang="en-US" b="1" dirty="0" err="1"/>
              <a:t>litt</a:t>
            </a:r>
            <a:r>
              <a:rPr lang="en-US" b="1" dirty="0"/>
              <a:t> </a:t>
            </a:r>
            <a:r>
              <a:rPr lang="en-US" b="1" dirty="0" err="1"/>
              <a:t>på</a:t>
            </a:r>
            <a:r>
              <a:rPr lang="en-US" b="1" dirty="0"/>
              <a:t> </a:t>
            </a:r>
            <a:r>
              <a:rPr lang="en-US" b="1" dirty="0" err="1"/>
              <a:t>hva</a:t>
            </a:r>
            <a:r>
              <a:rPr lang="en-US" b="1" dirty="0"/>
              <a:t> </a:t>
            </a:r>
            <a:r>
              <a:rPr lang="en-US" b="1" dirty="0" err="1"/>
              <a:t>som</a:t>
            </a:r>
            <a:r>
              <a:rPr lang="en-US" b="1" dirty="0"/>
              <a:t> er </a:t>
            </a:r>
            <a:r>
              <a:rPr lang="en-US" b="1" dirty="0" err="1"/>
              <a:t>problemet</a:t>
            </a:r>
            <a:r>
              <a:rPr lang="en-US" b="1" dirty="0"/>
              <a:t> med alder </a:t>
            </a:r>
            <a:r>
              <a:rPr lang="en-US" b="1" dirty="0" err="1"/>
              <a:t>og</a:t>
            </a:r>
            <a:r>
              <a:rPr lang="en-US" b="1" dirty="0"/>
              <a:t> syn, </a:t>
            </a:r>
            <a:r>
              <a:rPr lang="en-US" b="1" dirty="0" err="1"/>
              <a:t>samt</a:t>
            </a:r>
            <a:r>
              <a:rPr lang="en-US" b="1" dirty="0"/>
              <a:t> </a:t>
            </a:r>
            <a:r>
              <a:rPr lang="en-US" b="1" dirty="0" err="1"/>
              <a:t>hva</a:t>
            </a:r>
            <a:r>
              <a:rPr lang="en-US" b="1" dirty="0"/>
              <a:t> </a:t>
            </a:r>
            <a:r>
              <a:rPr lang="en-US" b="1" dirty="0" err="1"/>
              <a:t>dere</a:t>
            </a:r>
            <a:r>
              <a:rPr lang="en-US" b="1" dirty="0"/>
              <a:t> </a:t>
            </a:r>
            <a:r>
              <a:rPr lang="en-US" b="1" dirty="0" err="1"/>
              <a:t>kan</a:t>
            </a:r>
            <a:r>
              <a:rPr lang="en-US" b="1" dirty="0"/>
              <a:t> </a:t>
            </a:r>
            <a:r>
              <a:rPr lang="en-US" b="1" dirty="0" err="1"/>
              <a:t>gjøre</a:t>
            </a:r>
            <a:r>
              <a:rPr lang="en-US" b="1" dirty="0"/>
              <a:t> med det. </a:t>
            </a:r>
            <a:r>
              <a:rPr lang="en-US" b="1" dirty="0" err="1"/>
              <a:t>Slik</a:t>
            </a:r>
            <a:r>
              <a:rPr lang="en-US" b="1" dirty="0"/>
              <a:t> at </a:t>
            </a:r>
            <a:r>
              <a:rPr lang="en-US" b="1" dirty="0" err="1"/>
              <a:t>dere</a:t>
            </a:r>
            <a:r>
              <a:rPr lang="en-US" b="1" dirty="0"/>
              <a:t> </a:t>
            </a:r>
            <a:r>
              <a:rPr lang="en-US" b="1" dirty="0" err="1"/>
              <a:t>ikke</a:t>
            </a:r>
            <a:r>
              <a:rPr lang="en-US" b="1" dirty="0"/>
              <a:t> </a:t>
            </a:r>
            <a:r>
              <a:rPr lang="en-US" b="1" dirty="0" err="1"/>
              <a:t>kjørr</a:t>
            </a:r>
            <a:r>
              <a:rPr lang="en-US" b="1" dirty="0"/>
              <a:t> </a:t>
            </a:r>
            <a:r>
              <a:rPr lang="en-US" b="1" dirty="0" err="1"/>
              <a:t>ned</a:t>
            </a:r>
            <a:r>
              <a:rPr lang="en-US" b="1" dirty="0"/>
              <a:t> </a:t>
            </a:r>
            <a:r>
              <a:rPr lang="en-US" b="1" dirty="0" err="1"/>
              <a:t>noen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mørket</a:t>
            </a:r>
            <a:r>
              <a:rPr lang="en-US" b="1" dirty="0"/>
              <a:t>!</a:t>
            </a:r>
            <a:endParaRPr lang="nb-NO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7302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Synet </a:t>
            </a:r>
            <a:r>
              <a:rPr lang="en-US" dirty="0" err="1">
                <a:latin typeface="Calibri"/>
                <a:ea typeface="Calibri"/>
                <a:cs typeface="Calibri"/>
              </a:rPr>
              <a:t>og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medisinering</a:t>
            </a:r>
            <a:r>
              <a:rPr lang="en-US" dirty="0"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0727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En av </a:t>
            </a:r>
            <a:r>
              <a:rPr lang="en-US" b="0" dirty="0" err="1"/>
              <a:t>årsakene</a:t>
            </a:r>
            <a:r>
              <a:rPr lang="en-US" b="0" dirty="0"/>
              <a:t> </a:t>
            </a:r>
            <a:r>
              <a:rPr lang="en-US" b="0" dirty="0" err="1"/>
              <a:t>til</a:t>
            </a:r>
            <a:r>
              <a:rPr lang="en-US" b="0" dirty="0"/>
              <a:t> at vi </a:t>
            </a:r>
            <a:r>
              <a:rPr lang="en-US" b="0" dirty="0" err="1"/>
              <a:t>forårsaker</a:t>
            </a:r>
            <a:r>
              <a:rPr lang="en-US" b="0" dirty="0"/>
              <a:t> </a:t>
            </a:r>
            <a:r>
              <a:rPr lang="en-US" b="0" dirty="0" err="1"/>
              <a:t>flere</a:t>
            </a:r>
            <a:r>
              <a:rPr lang="en-US" b="0" dirty="0"/>
              <a:t> </a:t>
            </a:r>
            <a:r>
              <a:rPr lang="en-US" b="0" dirty="0" err="1"/>
              <a:t>ulykker</a:t>
            </a:r>
            <a:r>
              <a:rPr lang="en-US" b="0" dirty="0"/>
              <a:t>, er at det </a:t>
            </a:r>
            <a:r>
              <a:rPr lang="en-US" b="0" dirty="0" err="1"/>
              <a:t>skjer</a:t>
            </a:r>
            <a:r>
              <a:rPr lang="en-US" b="0" dirty="0"/>
              <a:t> ting med </a:t>
            </a:r>
            <a:r>
              <a:rPr lang="en-US" b="0" dirty="0" err="1"/>
              <a:t>kroppen</a:t>
            </a:r>
            <a:r>
              <a:rPr lang="en-US" b="0" dirty="0"/>
              <a:t> </a:t>
            </a:r>
            <a:r>
              <a:rPr lang="en-US" b="0" dirty="0" err="1"/>
              <a:t>vår</a:t>
            </a:r>
            <a:r>
              <a:rPr lang="en-US" b="0" dirty="0"/>
              <a:t>.</a:t>
            </a:r>
            <a:endParaRPr lang="nb-NO" b="0" dirty="0"/>
          </a:p>
          <a:p>
            <a:r>
              <a:rPr lang="en-US" b="0" dirty="0" err="1"/>
              <a:t>Alderen</a:t>
            </a:r>
            <a:r>
              <a:rPr lang="en-US" b="0" dirty="0"/>
              <a:t> </a:t>
            </a:r>
            <a:r>
              <a:rPr lang="en-US" b="0" dirty="0" err="1"/>
              <a:t>svekker</a:t>
            </a:r>
            <a:r>
              <a:rPr lang="en-US" b="0" dirty="0"/>
              <a:t> </a:t>
            </a:r>
            <a:r>
              <a:rPr lang="en-US" b="0" dirty="0" err="1"/>
              <a:t>sanseapparatet</a:t>
            </a:r>
            <a:r>
              <a:rPr lang="en-US" b="0" dirty="0"/>
              <a:t>, </a:t>
            </a:r>
            <a:r>
              <a:rPr lang="en-US" b="0" dirty="0" err="1"/>
              <a:t>særlig</a:t>
            </a:r>
            <a:r>
              <a:rPr lang="en-US" b="0" dirty="0"/>
              <a:t> </a:t>
            </a:r>
            <a:r>
              <a:rPr lang="en-US" b="0" dirty="0" err="1"/>
              <a:t>synet</a:t>
            </a:r>
            <a:r>
              <a:rPr lang="en-US" b="0" dirty="0"/>
              <a:t>. </a:t>
            </a:r>
          </a:p>
          <a:p>
            <a:endParaRPr lang="en-US" b="0" dirty="0"/>
          </a:p>
          <a:p>
            <a:r>
              <a:rPr lang="en-US" b="0" dirty="0" err="1"/>
              <a:t>Oppgave</a:t>
            </a:r>
            <a:r>
              <a:rPr lang="en-US" b="0" dirty="0"/>
              <a:t> </a:t>
            </a:r>
            <a:r>
              <a:rPr lang="en-US" b="0" dirty="0" err="1"/>
              <a:t>til</a:t>
            </a:r>
            <a:r>
              <a:rPr lang="en-US" b="0" dirty="0"/>
              <a:t> </a:t>
            </a:r>
            <a:r>
              <a:rPr lang="en-US" b="0" dirty="0" err="1"/>
              <a:t>deltagerne</a:t>
            </a:r>
            <a:r>
              <a:rPr lang="en-US" b="0" dirty="0"/>
              <a:t>:</a:t>
            </a:r>
          </a:p>
          <a:p>
            <a:r>
              <a:rPr lang="en-US" b="0" dirty="0"/>
              <a:t>La de ta </a:t>
            </a:r>
            <a:r>
              <a:rPr lang="en-US" b="0" dirty="0" err="1"/>
              <a:t>opp</a:t>
            </a:r>
            <a:r>
              <a:rPr lang="en-US" b="0" dirty="0"/>
              <a:t> </a:t>
            </a:r>
            <a:r>
              <a:rPr lang="en-US" b="0" dirty="0" err="1"/>
              <a:t>mobiltelefonen</a:t>
            </a:r>
            <a:r>
              <a:rPr lang="en-US" b="0" dirty="0"/>
              <a:t>  </a:t>
            </a:r>
            <a:r>
              <a:rPr lang="en-US" b="0" dirty="0" err="1"/>
              <a:t>og</a:t>
            </a:r>
            <a:r>
              <a:rPr lang="en-US" b="0" dirty="0"/>
              <a:t> lese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sms</a:t>
            </a:r>
            <a:r>
              <a:rPr lang="en-US" b="0" dirty="0"/>
              <a:t>. Du </a:t>
            </a:r>
            <a:r>
              <a:rPr lang="en-US" b="0" dirty="0" err="1"/>
              <a:t>som</a:t>
            </a:r>
            <a:r>
              <a:rPr lang="en-US" b="0" dirty="0"/>
              <a:t> </a:t>
            </a:r>
            <a:r>
              <a:rPr lang="en-US" b="0" dirty="0" err="1"/>
              <a:t>kursholder</a:t>
            </a:r>
            <a:r>
              <a:rPr lang="en-US" b="0" dirty="0"/>
              <a:t>, observer </a:t>
            </a:r>
            <a:r>
              <a:rPr lang="en-US" b="0" dirty="0" err="1"/>
              <a:t>hvordan</a:t>
            </a:r>
            <a:r>
              <a:rPr lang="en-US" b="0" dirty="0"/>
              <a:t> de </a:t>
            </a:r>
            <a:r>
              <a:rPr lang="en-US" b="0" dirty="0" err="1"/>
              <a:t>forbereder</a:t>
            </a:r>
            <a:r>
              <a:rPr lang="en-US" b="0" dirty="0"/>
              <a:t> seg. Briller, </a:t>
            </a:r>
            <a:r>
              <a:rPr lang="en-US" b="0" dirty="0" err="1"/>
              <a:t>korte</a:t>
            </a:r>
            <a:r>
              <a:rPr lang="en-US" b="0" dirty="0"/>
              <a:t> armer, </a:t>
            </a:r>
            <a:r>
              <a:rPr lang="en-US" b="0" dirty="0" err="1"/>
              <a:t>mysing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lignende</a:t>
            </a:r>
            <a:r>
              <a:rPr lang="en-US" b="0" dirty="0"/>
              <a:t> </a:t>
            </a:r>
            <a:r>
              <a:rPr lang="en-US" b="0" dirty="0" err="1"/>
              <a:t>vil</a:t>
            </a:r>
            <a:r>
              <a:rPr lang="en-US" b="0" dirty="0"/>
              <a:t> </a:t>
            </a:r>
            <a:r>
              <a:rPr lang="en-US" b="0" dirty="0" err="1"/>
              <a:t>tilsi</a:t>
            </a:r>
            <a:r>
              <a:rPr lang="en-US" b="0" dirty="0"/>
              <a:t> det vi </a:t>
            </a:r>
            <a:r>
              <a:rPr lang="en-US" b="0" dirty="0" err="1"/>
              <a:t>skal</a:t>
            </a:r>
            <a:r>
              <a:rPr lang="en-US" b="0" dirty="0"/>
              <a:t> </a:t>
            </a:r>
            <a:r>
              <a:rPr lang="en-US" b="0" dirty="0" err="1"/>
              <a:t>forklare</a:t>
            </a:r>
            <a:r>
              <a:rPr lang="en-US" b="0" dirty="0"/>
              <a:t>.</a:t>
            </a:r>
          </a:p>
          <a:p>
            <a:r>
              <a:rPr lang="en-US" b="0" dirty="0" err="1"/>
              <a:t>Hvordan</a:t>
            </a:r>
            <a:r>
              <a:rPr lang="en-US" b="0" dirty="0"/>
              <a:t> </a:t>
            </a:r>
            <a:r>
              <a:rPr lang="en-US" b="0" dirty="0" err="1"/>
              <a:t>opplever</a:t>
            </a:r>
            <a:r>
              <a:rPr lang="en-US" b="0" dirty="0"/>
              <a:t> </a:t>
            </a:r>
            <a:r>
              <a:rPr lang="en-US" b="0" dirty="0" err="1"/>
              <a:t>deltagerne</a:t>
            </a:r>
            <a:r>
              <a:rPr lang="en-US" b="0" dirty="0"/>
              <a:t> å lese </a:t>
            </a:r>
            <a:r>
              <a:rPr lang="en-US" b="0" dirty="0" err="1"/>
              <a:t>på</a:t>
            </a:r>
            <a:r>
              <a:rPr lang="en-US" b="0" dirty="0"/>
              <a:t> </a:t>
            </a:r>
            <a:r>
              <a:rPr lang="en-US" b="0" dirty="0" err="1"/>
              <a:t>mobiltelefonen</a:t>
            </a:r>
            <a:r>
              <a:rPr lang="en-US" b="0" dirty="0"/>
              <a:t>?</a:t>
            </a:r>
          </a:p>
          <a:p>
            <a:endParaRPr lang="en-US" b="0" dirty="0"/>
          </a:p>
          <a:p>
            <a:r>
              <a:rPr lang="en-US" b="0" dirty="0"/>
              <a:t>Synet:</a:t>
            </a:r>
            <a:endParaRPr lang="nb-NO" b="0" dirty="0"/>
          </a:p>
          <a:p>
            <a:endParaRPr lang="en-US" b="0" dirty="0"/>
          </a:p>
          <a:p>
            <a:r>
              <a:rPr lang="en-US" b="0" dirty="0" err="1"/>
              <a:t>Når</a:t>
            </a:r>
            <a:r>
              <a:rPr lang="en-US" b="0" dirty="0"/>
              <a:t> man </a:t>
            </a:r>
            <a:r>
              <a:rPr lang="en-US" b="0" dirty="0" err="1"/>
              <a:t>passerer</a:t>
            </a:r>
            <a:r>
              <a:rPr lang="en-US" b="0" dirty="0"/>
              <a:t> 40 </a:t>
            </a:r>
            <a:r>
              <a:rPr lang="en-US" b="0" dirty="0" err="1"/>
              <a:t>år</a:t>
            </a:r>
            <a:r>
              <a:rPr lang="en-US" b="0" dirty="0"/>
              <a:t> starter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naturlig</a:t>
            </a:r>
            <a:r>
              <a:rPr lang="en-US" b="0" dirty="0"/>
              <a:t> </a:t>
            </a:r>
            <a:r>
              <a:rPr lang="en-US" b="0" dirty="0" err="1"/>
              <a:t>prosess</a:t>
            </a:r>
            <a:r>
              <a:rPr lang="en-US" b="0" dirty="0"/>
              <a:t> </a:t>
            </a:r>
            <a:r>
              <a:rPr lang="en-US" b="0" dirty="0" err="1"/>
              <a:t>som</a:t>
            </a:r>
            <a:r>
              <a:rPr lang="en-US" b="0" dirty="0"/>
              <a:t> </a:t>
            </a:r>
            <a:r>
              <a:rPr lang="en-US" b="0" dirty="0" err="1"/>
              <a:t>kalles</a:t>
            </a:r>
            <a:r>
              <a:rPr lang="en-US" b="0" dirty="0"/>
              <a:t> «</a:t>
            </a:r>
            <a:r>
              <a:rPr lang="en-US" b="0" dirty="0" err="1"/>
              <a:t>aldersrelatert</a:t>
            </a:r>
            <a:r>
              <a:rPr lang="en-US" b="0" dirty="0"/>
              <a:t> </a:t>
            </a:r>
            <a:r>
              <a:rPr lang="en-US" b="0" dirty="0" err="1"/>
              <a:t>langsynthet</a:t>
            </a:r>
            <a:r>
              <a:rPr lang="en-US" b="0" dirty="0"/>
              <a:t>». Dette </a:t>
            </a:r>
            <a:r>
              <a:rPr lang="en-US" b="0" dirty="0" err="1"/>
              <a:t>fordi</a:t>
            </a:r>
            <a:r>
              <a:rPr lang="en-US" b="0" dirty="0"/>
              <a:t> </a:t>
            </a:r>
            <a:r>
              <a:rPr lang="en-US" b="0" dirty="0" err="1"/>
              <a:t>øyelinsen</a:t>
            </a:r>
            <a:r>
              <a:rPr lang="en-US" b="0" dirty="0"/>
              <a:t> </a:t>
            </a:r>
            <a:r>
              <a:rPr lang="en-US" b="0" dirty="0" err="1"/>
              <a:t>blir</a:t>
            </a:r>
            <a:r>
              <a:rPr lang="en-US" b="0" dirty="0"/>
              <a:t> </a:t>
            </a:r>
            <a:r>
              <a:rPr lang="en-US" b="0" dirty="0" err="1"/>
              <a:t>eldre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mister </a:t>
            </a:r>
            <a:r>
              <a:rPr lang="en-US" b="0" dirty="0" err="1"/>
              <a:t>noe</a:t>
            </a:r>
            <a:r>
              <a:rPr lang="en-US" b="0" dirty="0"/>
              <a:t> av sin </a:t>
            </a:r>
            <a:r>
              <a:rPr lang="en-US" b="0" dirty="0" err="1"/>
              <a:t>elastisitet</a:t>
            </a:r>
            <a:r>
              <a:rPr lang="en-US" b="0" dirty="0"/>
              <a:t>. </a:t>
            </a:r>
            <a:r>
              <a:rPr lang="en-US" b="0" dirty="0" err="1"/>
              <a:t>Når</a:t>
            </a:r>
            <a:r>
              <a:rPr lang="en-US" b="0" dirty="0"/>
              <a:t> </a:t>
            </a:r>
            <a:r>
              <a:rPr lang="en-US" b="0" dirty="0" err="1"/>
              <a:t>dette</a:t>
            </a:r>
            <a:r>
              <a:rPr lang="en-US" b="0" dirty="0"/>
              <a:t> </a:t>
            </a:r>
            <a:r>
              <a:rPr lang="en-US" b="0" dirty="0" err="1"/>
              <a:t>skjer</a:t>
            </a:r>
            <a:r>
              <a:rPr lang="en-US" b="0" dirty="0"/>
              <a:t> </a:t>
            </a:r>
            <a:r>
              <a:rPr lang="en-US" b="0" dirty="0" err="1"/>
              <a:t>får</a:t>
            </a:r>
            <a:r>
              <a:rPr lang="en-US" b="0" dirty="0"/>
              <a:t> man </a:t>
            </a:r>
            <a:r>
              <a:rPr lang="en-US" b="0" dirty="0" err="1"/>
              <a:t>problemer</a:t>
            </a:r>
            <a:r>
              <a:rPr lang="en-US" b="0" dirty="0"/>
              <a:t> med å </a:t>
            </a:r>
            <a:r>
              <a:rPr lang="en-US" b="0" dirty="0" err="1"/>
              <a:t>fokusere</a:t>
            </a:r>
            <a:r>
              <a:rPr lang="en-US" b="0" dirty="0"/>
              <a:t> </a:t>
            </a:r>
            <a:r>
              <a:rPr lang="en-US" b="0" dirty="0" err="1"/>
              <a:t>på</a:t>
            </a:r>
            <a:r>
              <a:rPr lang="en-US" b="0" dirty="0"/>
              <a:t> </a:t>
            </a:r>
            <a:r>
              <a:rPr lang="en-US" b="0" dirty="0" err="1"/>
              <a:t>samme</a:t>
            </a:r>
            <a:r>
              <a:rPr lang="en-US" b="0" dirty="0"/>
              <a:t> </a:t>
            </a:r>
            <a:r>
              <a:rPr lang="en-US" b="0" dirty="0" err="1"/>
              <a:t>måte</a:t>
            </a:r>
            <a:r>
              <a:rPr lang="en-US" b="0" dirty="0"/>
              <a:t> </a:t>
            </a:r>
            <a:r>
              <a:rPr lang="en-US" b="0" dirty="0" err="1"/>
              <a:t>som</a:t>
            </a:r>
            <a:r>
              <a:rPr lang="en-US" b="0" dirty="0"/>
              <a:t> </a:t>
            </a:r>
            <a:r>
              <a:rPr lang="en-US" b="0" dirty="0" err="1"/>
              <a:t>tidligere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man </a:t>
            </a:r>
            <a:r>
              <a:rPr lang="en-US" b="0" dirty="0" err="1"/>
              <a:t>vil</a:t>
            </a:r>
            <a:r>
              <a:rPr lang="en-US" b="0" dirty="0"/>
              <a:t> da </a:t>
            </a:r>
            <a:r>
              <a:rPr lang="en-US" b="0" dirty="0" err="1"/>
              <a:t>oppleve</a:t>
            </a:r>
            <a:r>
              <a:rPr lang="en-US" b="0" dirty="0"/>
              <a:t> </a:t>
            </a:r>
            <a:r>
              <a:rPr lang="en-US" b="0" dirty="0" err="1"/>
              <a:t>problemer</a:t>
            </a:r>
            <a:r>
              <a:rPr lang="en-US" b="0" dirty="0"/>
              <a:t> med å se </a:t>
            </a:r>
            <a:r>
              <a:rPr lang="en-US" b="0" dirty="0" err="1"/>
              <a:t>på</a:t>
            </a:r>
            <a:r>
              <a:rPr lang="en-US" b="0" dirty="0"/>
              <a:t> </a:t>
            </a:r>
            <a:r>
              <a:rPr lang="en-US" b="0" dirty="0" err="1"/>
              <a:t>nært</a:t>
            </a:r>
            <a:r>
              <a:rPr lang="en-US" b="0" dirty="0"/>
              <a:t> hold. </a:t>
            </a:r>
            <a:r>
              <a:rPr lang="en-US" b="0" dirty="0" err="1"/>
              <a:t>Ett</a:t>
            </a:r>
            <a:r>
              <a:rPr lang="en-US" b="0" dirty="0"/>
              <a:t> av </a:t>
            </a:r>
            <a:r>
              <a:rPr lang="en-US" b="0" dirty="0" err="1"/>
              <a:t>symptomene</a:t>
            </a:r>
            <a:r>
              <a:rPr lang="en-US" b="0" dirty="0"/>
              <a:t> </a:t>
            </a:r>
            <a:r>
              <a:rPr lang="en-US" b="0" dirty="0" err="1"/>
              <a:t>på</a:t>
            </a:r>
            <a:r>
              <a:rPr lang="en-US" b="0" dirty="0"/>
              <a:t> </a:t>
            </a:r>
            <a:r>
              <a:rPr lang="en-US" b="0" dirty="0" err="1"/>
              <a:t>dette</a:t>
            </a:r>
            <a:r>
              <a:rPr lang="en-US" b="0" dirty="0"/>
              <a:t> er at man </a:t>
            </a:r>
            <a:r>
              <a:rPr lang="en-US" b="0" dirty="0" err="1"/>
              <a:t>vil</a:t>
            </a:r>
            <a:r>
              <a:rPr lang="en-US" b="0" dirty="0"/>
              <a:t> </a:t>
            </a:r>
            <a:r>
              <a:rPr lang="en-US" b="0" dirty="0" err="1"/>
              <a:t>holde</a:t>
            </a:r>
            <a:r>
              <a:rPr lang="en-US" b="0" dirty="0"/>
              <a:t> for </a:t>
            </a:r>
            <a:r>
              <a:rPr lang="en-US" b="0" dirty="0" err="1"/>
              <a:t>eksempel</a:t>
            </a:r>
            <a:r>
              <a:rPr lang="en-US" b="0" dirty="0"/>
              <a:t> </a:t>
            </a:r>
            <a:r>
              <a:rPr lang="en-US" b="0" dirty="0" err="1"/>
              <a:t>telefonen</a:t>
            </a:r>
            <a:r>
              <a:rPr lang="en-US" b="0" dirty="0"/>
              <a:t> </a:t>
            </a:r>
            <a:r>
              <a:rPr lang="en-US" b="0" dirty="0" err="1"/>
              <a:t>lengre</a:t>
            </a:r>
            <a:r>
              <a:rPr lang="en-US" b="0" dirty="0"/>
              <a:t> </a:t>
            </a:r>
            <a:r>
              <a:rPr lang="en-US" b="0" dirty="0" err="1"/>
              <a:t>unna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armene</a:t>
            </a:r>
            <a:r>
              <a:rPr lang="en-US" b="0" dirty="0"/>
              <a:t> </a:t>
            </a:r>
            <a:r>
              <a:rPr lang="en-US" b="0" dirty="0" err="1"/>
              <a:t>blir</a:t>
            </a:r>
            <a:r>
              <a:rPr lang="en-US" b="0" dirty="0"/>
              <a:t> for «</a:t>
            </a:r>
            <a:r>
              <a:rPr lang="en-US" b="0" dirty="0" err="1"/>
              <a:t>korte</a:t>
            </a:r>
            <a:r>
              <a:rPr lang="en-US" b="0" dirty="0"/>
              <a:t>». </a:t>
            </a:r>
            <a:endParaRPr lang="nb-NO" b="0" dirty="0"/>
          </a:p>
          <a:p>
            <a:endParaRPr lang="nb-NO" b="0" dirty="0">
              <a:latin typeface="Aptos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44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Rød </a:t>
            </a:r>
            <a:r>
              <a:rPr lang="en-US" b="0" dirty="0" err="1"/>
              <a:t>trekant</a:t>
            </a:r>
            <a:r>
              <a:rPr lang="en-US" b="0" dirty="0"/>
              <a:t> </a:t>
            </a:r>
            <a:r>
              <a:rPr lang="en-US" b="0" dirty="0" err="1"/>
              <a:t>betyr</a:t>
            </a:r>
            <a:r>
              <a:rPr lang="en-US" b="0" dirty="0"/>
              <a:t> at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skal</a:t>
            </a:r>
            <a:r>
              <a:rPr lang="en-US" b="0" dirty="0"/>
              <a:t> </a:t>
            </a:r>
            <a:r>
              <a:rPr lang="en-US" b="0" dirty="0" err="1"/>
              <a:t>samrå</a:t>
            </a:r>
            <a:r>
              <a:rPr lang="en-US" b="0" dirty="0"/>
              <a:t> med </a:t>
            </a:r>
            <a:r>
              <a:rPr lang="en-US" b="0" dirty="0" err="1"/>
              <a:t>legen</a:t>
            </a:r>
            <a:r>
              <a:rPr lang="en-US" b="0" dirty="0"/>
              <a:t>. Det er </a:t>
            </a:r>
            <a:r>
              <a:rPr lang="en-US" b="0" dirty="0" err="1"/>
              <a:t>legen</a:t>
            </a:r>
            <a:r>
              <a:rPr lang="en-US" b="0" dirty="0"/>
              <a:t> </a:t>
            </a:r>
            <a:r>
              <a:rPr lang="en-US" b="0" dirty="0" err="1"/>
              <a:t>som</a:t>
            </a:r>
            <a:r>
              <a:rPr lang="en-US" b="0" dirty="0"/>
              <a:t> </a:t>
            </a:r>
            <a:r>
              <a:rPr lang="en-US" b="0" dirty="0" err="1"/>
              <a:t>bestemmer</a:t>
            </a:r>
            <a:r>
              <a:rPr lang="en-US" b="0" dirty="0"/>
              <a:t> om du </a:t>
            </a:r>
            <a:r>
              <a:rPr lang="en-US" b="0" dirty="0" err="1"/>
              <a:t>kan</a:t>
            </a:r>
            <a:r>
              <a:rPr lang="en-US" b="0" dirty="0"/>
              <a:t> </a:t>
            </a:r>
            <a:r>
              <a:rPr lang="en-US" b="0" dirty="0" err="1"/>
              <a:t>få</a:t>
            </a:r>
            <a:r>
              <a:rPr lang="en-US" b="0" dirty="0"/>
              <a:t> </a:t>
            </a:r>
            <a:r>
              <a:rPr lang="en-US" b="0" dirty="0" err="1"/>
              <a:t>lov</a:t>
            </a:r>
            <a:r>
              <a:rPr lang="en-US" b="0" dirty="0"/>
              <a:t> </a:t>
            </a:r>
            <a:r>
              <a:rPr lang="en-US" b="0" dirty="0" err="1"/>
              <a:t>til</a:t>
            </a:r>
            <a:r>
              <a:rPr lang="en-US" b="0" dirty="0"/>
              <a:t> </a:t>
            </a:r>
            <a:r>
              <a:rPr lang="en-US" b="0" dirty="0" err="1"/>
              <a:t>å</a:t>
            </a:r>
            <a:r>
              <a:rPr lang="en-US" b="0" dirty="0"/>
              <a:t> </a:t>
            </a:r>
            <a:r>
              <a:rPr lang="en-US" b="0" dirty="0" err="1"/>
              <a:t>kjøre</a:t>
            </a:r>
            <a:r>
              <a:rPr lang="en-US" b="0" dirty="0"/>
              <a:t>.</a:t>
            </a:r>
            <a:endParaRPr lang="nb-NO" b="0" dirty="0"/>
          </a:p>
          <a:p>
            <a:r>
              <a:rPr lang="en-US" b="0" dirty="0"/>
              <a:t>I </a:t>
            </a:r>
            <a:r>
              <a:rPr lang="en-US" b="0" dirty="0" err="1"/>
              <a:t>tillegg</a:t>
            </a:r>
            <a:r>
              <a:rPr lang="en-US" b="0" dirty="0"/>
              <a:t> er det din </a:t>
            </a:r>
            <a:r>
              <a:rPr lang="en-US" b="0" dirty="0" err="1"/>
              <a:t>opplevelse</a:t>
            </a:r>
            <a:r>
              <a:rPr lang="en-US" b="0" dirty="0"/>
              <a:t>. </a:t>
            </a:r>
            <a:r>
              <a:rPr lang="en-US" b="0" dirty="0" err="1"/>
              <a:t>Opplever</a:t>
            </a:r>
            <a:r>
              <a:rPr lang="en-US" b="0" dirty="0"/>
              <a:t> du at </a:t>
            </a:r>
            <a:r>
              <a:rPr lang="en-US" b="0" dirty="0" err="1"/>
              <a:t>medisinen</a:t>
            </a:r>
            <a:r>
              <a:rPr lang="en-US" b="0" dirty="0"/>
              <a:t> </a:t>
            </a:r>
            <a:r>
              <a:rPr lang="en-US" b="0" dirty="0" err="1"/>
              <a:t>påvirker</a:t>
            </a:r>
            <a:r>
              <a:rPr lang="en-US" b="0" dirty="0"/>
              <a:t> deg </a:t>
            </a:r>
            <a:r>
              <a:rPr lang="en-US" b="0" dirty="0" err="1"/>
              <a:t>kan</a:t>
            </a:r>
            <a:r>
              <a:rPr lang="en-US" b="0" dirty="0"/>
              <a:t> du </a:t>
            </a:r>
            <a:r>
              <a:rPr lang="en-US" b="0" dirty="0" err="1"/>
              <a:t>ikke</a:t>
            </a:r>
            <a:r>
              <a:rPr lang="en-US" b="0" dirty="0"/>
              <a:t> </a:t>
            </a:r>
            <a:r>
              <a:rPr lang="en-US" b="0" dirty="0" err="1"/>
              <a:t>kjøre</a:t>
            </a:r>
            <a:r>
              <a:rPr lang="en-US" b="0" dirty="0"/>
              <a:t>. </a:t>
            </a:r>
            <a:endParaRPr lang="nb-NO" b="0" dirty="0"/>
          </a:p>
          <a:p>
            <a:r>
              <a:rPr lang="en-US" b="0" dirty="0"/>
              <a:t>Et </a:t>
            </a:r>
            <a:r>
              <a:rPr lang="en-US" b="0" dirty="0" err="1"/>
              <a:t>eksempel</a:t>
            </a:r>
            <a:r>
              <a:rPr lang="en-US" b="0" dirty="0"/>
              <a:t> </a:t>
            </a:r>
            <a:r>
              <a:rPr lang="en-US" b="0" dirty="0" err="1"/>
              <a:t>kan</a:t>
            </a:r>
            <a:r>
              <a:rPr lang="en-US" b="0" dirty="0"/>
              <a:t> </a:t>
            </a:r>
            <a:r>
              <a:rPr lang="en-US" b="0" dirty="0" err="1"/>
              <a:t>være</a:t>
            </a:r>
            <a:r>
              <a:rPr lang="en-US" b="0" dirty="0"/>
              <a:t> </a:t>
            </a:r>
            <a:r>
              <a:rPr lang="en-US" b="0" dirty="0" err="1"/>
              <a:t>medisiner</a:t>
            </a:r>
            <a:r>
              <a:rPr lang="en-US" b="0" dirty="0"/>
              <a:t> mot </a:t>
            </a:r>
            <a:r>
              <a:rPr lang="en-US" b="0" dirty="0" err="1"/>
              <a:t>pollenallergi</a:t>
            </a:r>
            <a:r>
              <a:rPr lang="en-US" b="0" dirty="0"/>
              <a:t>. </a:t>
            </a:r>
            <a:endParaRPr lang="nb-NO" b="0" dirty="0"/>
          </a:p>
          <a:p>
            <a:r>
              <a:rPr lang="en-US" b="0" dirty="0" err="1"/>
              <a:t>Når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starter </a:t>
            </a:r>
            <a:r>
              <a:rPr lang="en-US" b="0" dirty="0" err="1"/>
              <a:t>medisineringen</a:t>
            </a:r>
            <a:r>
              <a:rPr lang="en-US" b="0" dirty="0"/>
              <a:t> </a:t>
            </a:r>
            <a:r>
              <a:rPr lang="en-US" b="0" dirty="0" err="1"/>
              <a:t>igjen</a:t>
            </a:r>
            <a:r>
              <a:rPr lang="en-US" b="0" dirty="0"/>
              <a:t> </a:t>
            </a:r>
            <a:r>
              <a:rPr lang="en-US" b="0" dirty="0" err="1"/>
              <a:t>på</a:t>
            </a:r>
            <a:r>
              <a:rPr lang="en-US" b="0" dirty="0"/>
              <a:t> </a:t>
            </a:r>
            <a:r>
              <a:rPr lang="en-US" b="0" dirty="0" err="1"/>
              <a:t>våren</a:t>
            </a:r>
            <a:r>
              <a:rPr lang="en-US" b="0" dirty="0"/>
              <a:t> </a:t>
            </a:r>
            <a:r>
              <a:rPr lang="en-US" b="0" dirty="0" err="1"/>
              <a:t>påvirker</a:t>
            </a:r>
            <a:r>
              <a:rPr lang="en-US" b="0" dirty="0"/>
              <a:t> </a:t>
            </a:r>
            <a:r>
              <a:rPr lang="en-US" b="0" dirty="0" err="1"/>
              <a:t>medisinen</a:t>
            </a:r>
            <a:r>
              <a:rPr lang="en-US" b="0" dirty="0"/>
              <a:t> deg </a:t>
            </a:r>
            <a:r>
              <a:rPr lang="en-US" b="0" dirty="0" err="1"/>
              <a:t>mer</a:t>
            </a:r>
            <a:r>
              <a:rPr lang="en-US" b="0" dirty="0"/>
              <a:t> </a:t>
            </a:r>
            <a:r>
              <a:rPr lang="en-US" b="0" dirty="0" err="1"/>
              <a:t>enn</a:t>
            </a:r>
            <a:r>
              <a:rPr lang="en-US" b="0" dirty="0"/>
              <a:t> </a:t>
            </a:r>
            <a:r>
              <a:rPr lang="en-US" b="0" dirty="0" err="1"/>
              <a:t>etter</a:t>
            </a:r>
            <a:r>
              <a:rPr lang="en-US" b="0" dirty="0"/>
              <a:t> at </a:t>
            </a:r>
            <a:r>
              <a:rPr lang="en-US" b="0" dirty="0" err="1"/>
              <a:t>kroppen</a:t>
            </a:r>
            <a:r>
              <a:rPr lang="en-US" b="0" dirty="0"/>
              <a:t> </a:t>
            </a:r>
            <a:r>
              <a:rPr lang="en-US" b="0" dirty="0" err="1"/>
              <a:t>har</a:t>
            </a:r>
            <a:r>
              <a:rPr lang="en-US" b="0" dirty="0"/>
              <a:t> vent seg </a:t>
            </a:r>
            <a:r>
              <a:rPr lang="en-US" b="0" dirty="0" err="1"/>
              <a:t>til</a:t>
            </a:r>
            <a:r>
              <a:rPr lang="en-US" b="0" dirty="0"/>
              <a:t> </a:t>
            </a:r>
            <a:r>
              <a:rPr lang="en-US" b="0" dirty="0" err="1"/>
              <a:t>medisinen</a:t>
            </a:r>
            <a:r>
              <a:rPr lang="en-US" b="0" dirty="0"/>
              <a:t> </a:t>
            </a:r>
            <a:r>
              <a:rPr lang="en-US" b="0" dirty="0" err="1"/>
              <a:t>igjen</a:t>
            </a:r>
            <a:r>
              <a:rPr lang="en-US" b="0" dirty="0"/>
              <a:t>.</a:t>
            </a:r>
            <a:endParaRPr lang="nb-NO" b="0" dirty="0"/>
          </a:p>
          <a:p>
            <a:r>
              <a:rPr lang="en-US" b="0" dirty="0"/>
              <a:t>Et </a:t>
            </a:r>
            <a:r>
              <a:rPr lang="en-US" b="0" dirty="0" err="1"/>
              <a:t>annet</a:t>
            </a:r>
            <a:r>
              <a:rPr lang="en-US" b="0" dirty="0"/>
              <a:t> </a:t>
            </a:r>
            <a:r>
              <a:rPr lang="en-US" b="0" dirty="0" err="1"/>
              <a:t>eksempel</a:t>
            </a:r>
            <a:r>
              <a:rPr lang="en-US" b="0" dirty="0"/>
              <a:t> er </a:t>
            </a:r>
            <a:r>
              <a:rPr lang="en-US" b="0" dirty="0" err="1"/>
              <a:t>sovemedisin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beroligende</a:t>
            </a:r>
            <a:r>
              <a:rPr lang="en-US" b="0" dirty="0"/>
              <a:t>. Der er det </a:t>
            </a:r>
            <a:r>
              <a:rPr lang="en-US" b="0" dirty="0" err="1"/>
              <a:t>stor</a:t>
            </a:r>
            <a:r>
              <a:rPr lang="en-US" b="0" dirty="0"/>
              <a:t> fare for at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blir</a:t>
            </a:r>
            <a:r>
              <a:rPr lang="en-US" b="0" dirty="0"/>
              <a:t> </a:t>
            </a:r>
            <a:r>
              <a:rPr lang="en-US" b="0" dirty="0" err="1"/>
              <a:t>påvirket</a:t>
            </a:r>
            <a:r>
              <a:rPr lang="en-US" b="0" dirty="0"/>
              <a:t>.</a:t>
            </a:r>
            <a:endParaRPr lang="nb-NO" b="0" dirty="0"/>
          </a:p>
          <a:p>
            <a:r>
              <a:rPr lang="en-US" b="0" dirty="0" err="1"/>
              <a:t>Helsedirektoratet</a:t>
            </a:r>
            <a:r>
              <a:rPr lang="en-US" b="0" dirty="0"/>
              <a:t> </a:t>
            </a:r>
            <a:r>
              <a:rPr lang="en-US" b="0" dirty="0" err="1"/>
              <a:t>har</a:t>
            </a:r>
            <a:r>
              <a:rPr lang="en-US" b="0" dirty="0"/>
              <a:t> </a:t>
            </a:r>
            <a:r>
              <a:rPr lang="en-US" b="0" dirty="0" err="1"/>
              <a:t>laget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liste</a:t>
            </a:r>
            <a:r>
              <a:rPr lang="en-US" b="0" dirty="0"/>
              <a:t> </a:t>
            </a:r>
            <a:r>
              <a:rPr lang="en-US" b="0" dirty="0" err="1"/>
              <a:t>på</a:t>
            </a:r>
            <a:r>
              <a:rPr lang="en-US" b="0" dirty="0"/>
              <a:t> </a:t>
            </a:r>
            <a:r>
              <a:rPr lang="en-US" b="0" dirty="0" err="1"/>
              <a:t>stoffer</a:t>
            </a:r>
            <a:r>
              <a:rPr lang="en-US" b="0" dirty="0"/>
              <a:t> </a:t>
            </a:r>
            <a:r>
              <a:rPr lang="en-US" b="0" dirty="0" err="1"/>
              <a:t>som</a:t>
            </a:r>
            <a:r>
              <a:rPr lang="en-US" b="0" dirty="0"/>
              <a:t> </a:t>
            </a:r>
            <a:r>
              <a:rPr lang="en-US" b="0" dirty="0" err="1"/>
              <a:t>tilsvarer</a:t>
            </a:r>
            <a:r>
              <a:rPr lang="en-US" b="0" dirty="0"/>
              <a:t> </a:t>
            </a:r>
            <a:r>
              <a:rPr lang="en-US" b="0" dirty="0" err="1"/>
              <a:t>ulovlig</a:t>
            </a:r>
            <a:r>
              <a:rPr lang="en-US" b="0" dirty="0"/>
              <a:t> </a:t>
            </a:r>
            <a:r>
              <a:rPr lang="en-US" b="0" dirty="0" err="1"/>
              <a:t>kjøring</a:t>
            </a:r>
            <a:r>
              <a:rPr lang="en-US" b="0" dirty="0"/>
              <a:t> med </a:t>
            </a:r>
            <a:r>
              <a:rPr lang="en-US" b="0" dirty="0" err="1"/>
              <a:t>promille</a:t>
            </a:r>
            <a:r>
              <a:rPr lang="en-US" b="0" dirty="0"/>
              <a:t>.</a:t>
            </a:r>
            <a:endParaRPr lang="nb-NO" b="0" dirty="0"/>
          </a:p>
          <a:p>
            <a:r>
              <a:rPr lang="en-US" b="0" dirty="0"/>
              <a:t>I Norge </a:t>
            </a:r>
            <a:r>
              <a:rPr lang="en-US" b="0" dirty="0" err="1"/>
              <a:t>regnes</a:t>
            </a:r>
            <a:r>
              <a:rPr lang="en-US" b="0" dirty="0"/>
              <a:t> du </a:t>
            </a:r>
            <a:r>
              <a:rPr lang="en-US" b="0" dirty="0" err="1"/>
              <a:t>som</a:t>
            </a:r>
            <a:r>
              <a:rPr lang="en-US" b="0" dirty="0"/>
              <a:t> </a:t>
            </a:r>
            <a:r>
              <a:rPr lang="en-US" b="0" dirty="0" err="1"/>
              <a:t>påvirket</a:t>
            </a:r>
            <a:r>
              <a:rPr lang="en-US" b="0" dirty="0"/>
              <a:t> om du </a:t>
            </a:r>
            <a:r>
              <a:rPr lang="en-US" b="0" dirty="0" err="1"/>
              <a:t>har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promille</a:t>
            </a:r>
            <a:r>
              <a:rPr lang="en-US" b="0" dirty="0"/>
              <a:t> over 0,2.</a:t>
            </a:r>
            <a:endParaRPr lang="nb-NO" b="0" dirty="0"/>
          </a:p>
          <a:p>
            <a:endParaRPr lang="en-US" b="0" dirty="0">
              <a:solidFill>
                <a:srgbClr val="333333"/>
              </a:solidFill>
            </a:endParaRPr>
          </a:p>
          <a:p>
            <a:r>
              <a:rPr lang="en-US" b="0" dirty="0">
                <a:solidFill>
                  <a:srgbClr val="333333"/>
                </a:solidFill>
              </a:rPr>
              <a:t>§ 34.</a:t>
            </a:r>
            <a:r>
              <a:rPr lang="en-US" b="0" i="1" dirty="0">
                <a:solidFill>
                  <a:srgbClr val="333333"/>
                </a:solidFill>
              </a:rPr>
              <a:t>Tilbakekall av </a:t>
            </a:r>
            <a:r>
              <a:rPr lang="en-US" b="0" i="1" dirty="0" err="1">
                <a:solidFill>
                  <a:srgbClr val="333333"/>
                </a:solidFill>
              </a:rPr>
              <a:t>retten</a:t>
            </a:r>
            <a:r>
              <a:rPr lang="en-US" b="0" i="1" dirty="0">
                <a:solidFill>
                  <a:srgbClr val="333333"/>
                </a:solidFill>
              </a:rPr>
              <a:t> </a:t>
            </a:r>
            <a:r>
              <a:rPr lang="en-US" b="0" i="1" dirty="0" err="1">
                <a:solidFill>
                  <a:srgbClr val="333333"/>
                </a:solidFill>
              </a:rPr>
              <a:t>til</a:t>
            </a:r>
            <a:r>
              <a:rPr lang="en-US" b="0" i="1" dirty="0">
                <a:solidFill>
                  <a:srgbClr val="333333"/>
                </a:solidFill>
              </a:rPr>
              <a:t> å </a:t>
            </a:r>
            <a:r>
              <a:rPr lang="en-US" b="0" i="1" dirty="0" err="1">
                <a:solidFill>
                  <a:srgbClr val="333333"/>
                </a:solidFill>
              </a:rPr>
              <a:t>føre</a:t>
            </a:r>
            <a:r>
              <a:rPr lang="en-US" b="0" i="1" dirty="0">
                <a:solidFill>
                  <a:srgbClr val="333333"/>
                </a:solidFill>
              </a:rPr>
              <a:t> </a:t>
            </a:r>
            <a:r>
              <a:rPr lang="en-US" b="0" i="1" dirty="0" err="1">
                <a:solidFill>
                  <a:srgbClr val="333333"/>
                </a:solidFill>
              </a:rPr>
              <a:t>motorvogn</a:t>
            </a:r>
            <a:r>
              <a:rPr lang="en-US" b="0" i="1" dirty="0">
                <a:solidFill>
                  <a:srgbClr val="333333"/>
                </a:solidFill>
              </a:rPr>
              <a:t> mv. </a:t>
            </a:r>
            <a:r>
              <a:rPr lang="en-US" b="0" i="1" dirty="0" err="1">
                <a:solidFill>
                  <a:srgbClr val="333333"/>
                </a:solidFill>
              </a:rPr>
              <a:t>på</a:t>
            </a:r>
            <a:r>
              <a:rPr lang="en-US" b="0" i="1" dirty="0">
                <a:solidFill>
                  <a:srgbClr val="333333"/>
                </a:solidFill>
              </a:rPr>
              <a:t> </a:t>
            </a:r>
            <a:r>
              <a:rPr lang="en-US" b="0" i="1" dirty="0" err="1">
                <a:solidFill>
                  <a:srgbClr val="333333"/>
                </a:solidFill>
              </a:rPr>
              <a:t>grunn</a:t>
            </a:r>
            <a:r>
              <a:rPr lang="en-US" b="0" i="1" dirty="0">
                <a:solidFill>
                  <a:srgbClr val="333333"/>
                </a:solidFill>
              </a:rPr>
              <a:t> av </a:t>
            </a:r>
            <a:r>
              <a:rPr lang="en-US" b="0" i="1" dirty="0" err="1">
                <a:solidFill>
                  <a:srgbClr val="333333"/>
                </a:solidFill>
              </a:rPr>
              <a:t>særlige</a:t>
            </a:r>
            <a:r>
              <a:rPr lang="en-US" b="0" i="1" dirty="0">
                <a:solidFill>
                  <a:srgbClr val="333333"/>
                </a:solidFill>
              </a:rPr>
              <a:t> forhold</a:t>
            </a:r>
            <a:endParaRPr lang="nb-NO" b="0" dirty="0"/>
          </a:p>
          <a:p>
            <a:r>
              <a:rPr lang="en-US" b="0" i="1" dirty="0">
                <a:solidFill>
                  <a:srgbClr val="333333"/>
                </a:solidFill>
              </a:rPr>
              <a:t>Legen </a:t>
            </a:r>
            <a:r>
              <a:rPr lang="en-US" b="0" i="1" dirty="0" err="1">
                <a:solidFill>
                  <a:srgbClr val="333333"/>
                </a:solidFill>
              </a:rPr>
              <a:t>eller</a:t>
            </a:r>
            <a:r>
              <a:rPr lang="en-US" b="0" i="1" dirty="0">
                <a:solidFill>
                  <a:srgbClr val="333333"/>
                </a:solidFill>
              </a:rPr>
              <a:t> </a:t>
            </a:r>
            <a:r>
              <a:rPr lang="en-US" b="0" i="1" dirty="0" err="1">
                <a:solidFill>
                  <a:srgbClr val="333333"/>
                </a:solidFill>
              </a:rPr>
              <a:t>politiet</a:t>
            </a:r>
            <a:r>
              <a:rPr lang="en-US" b="0" i="1" dirty="0">
                <a:solidFill>
                  <a:srgbClr val="333333"/>
                </a:solidFill>
              </a:rPr>
              <a:t> </a:t>
            </a:r>
            <a:r>
              <a:rPr lang="en-US" b="0" i="1" dirty="0" err="1">
                <a:solidFill>
                  <a:srgbClr val="333333"/>
                </a:solidFill>
              </a:rPr>
              <a:t>har</a:t>
            </a:r>
            <a:r>
              <a:rPr lang="en-US" b="0" i="1" dirty="0">
                <a:solidFill>
                  <a:srgbClr val="333333"/>
                </a:solidFill>
              </a:rPr>
              <a:t> </a:t>
            </a:r>
            <a:r>
              <a:rPr lang="en-US" b="0" i="1" dirty="0" err="1">
                <a:solidFill>
                  <a:srgbClr val="333333"/>
                </a:solidFill>
              </a:rPr>
              <a:t>mulighet</a:t>
            </a:r>
            <a:r>
              <a:rPr lang="en-US" b="0" i="1" dirty="0">
                <a:solidFill>
                  <a:srgbClr val="333333"/>
                </a:solidFill>
              </a:rPr>
              <a:t> </a:t>
            </a:r>
            <a:r>
              <a:rPr lang="en-US" b="0" i="1" dirty="0" err="1">
                <a:solidFill>
                  <a:srgbClr val="333333"/>
                </a:solidFill>
              </a:rPr>
              <a:t>til</a:t>
            </a:r>
            <a:r>
              <a:rPr lang="en-US" b="0" i="1" dirty="0">
                <a:solidFill>
                  <a:srgbClr val="333333"/>
                </a:solidFill>
              </a:rPr>
              <a:t> å </a:t>
            </a:r>
            <a:r>
              <a:rPr lang="en-US" b="0" i="1" dirty="0" err="1">
                <a:solidFill>
                  <a:srgbClr val="333333"/>
                </a:solidFill>
              </a:rPr>
              <a:t>tilbakekall</a:t>
            </a:r>
            <a:r>
              <a:rPr lang="en-US" b="0" i="1" dirty="0">
                <a:solidFill>
                  <a:srgbClr val="333333"/>
                </a:solidFill>
              </a:rPr>
              <a:t> </a:t>
            </a:r>
            <a:r>
              <a:rPr lang="en-US" b="0" i="1" dirty="0" err="1">
                <a:solidFill>
                  <a:srgbClr val="333333"/>
                </a:solidFill>
              </a:rPr>
              <a:t>retten</a:t>
            </a:r>
            <a:r>
              <a:rPr lang="en-US" b="0" i="1" dirty="0">
                <a:solidFill>
                  <a:srgbClr val="333333"/>
                </a:solidFill>
              </a:rPr>
              <a:t> for </a:t>
            </a:r>
            <a:r>
              <a:rPr lang="en-US" b="0" i="1" dirty="0" err="1">
                <a:solidFill>
                  <a:srgbClr val="333333"/>
                </a:solidFill>
              </a:rPr>
              <a:t>motorvogn</a:t>
            </a:r>
            <a:r>
              <a:rPr lang="en-US" b="0" i="1" dirty="0">
                <a:solidFill>
                  <a:srgbClr val="333333"/>
                </a:solidFill>
              </a:rPr>
              <a:t>, </a:t>
            </a:r>
            <a:r>
              <a:rPr lang="en-US" b="0" i="1" dirty="0" err="1">
                <a:solidFill>
                  <a:srgbClr val="333333"/>
                </a:solidFill>
              </a:rPr>
              <a:t>hvis</a:t>
            </a:r>
            <a:r>
              <a:rPr lang="en-US" b="0" i="1" dirty="0">
                <a:solidFill>
                  <a:srgbClr val="333333"/>
                </a:solidFill>
              </a:rPr>
              <a:t> de </a:t>
            </a:r>
            <a:r>
              <a:rPr lang="en-US" b="0" i="1" dirty="0" err="1">
                <a:solidFill>
                  <a:srgbClr val="333333"/>
                </a:solidFill>
              </a:rPr>
              <a:t>mener</a:t>
            </a:r>
            <a:r>
              <a:rPr lang="en-US" b="0" i="1" dirty="0">
                <a:solidFill>
                  <a:srgbClr val="333333"/>
                </a:solidFill>
              </a:rPr>
              <a:t> det er </a:t>
            </a:r>
            <a:r>
              <a:rPr lang="en-US" b="0" i="1" dirty="0" err="1">
                <a:solidFill>
                  <a:srgbClr val="333333"/>
                </a:solidFill>
              </a:rPr>
              <a:t>grunn</a:t>
            </a:r>
            <a:r>
              <a:rPr lang="en-US" b="0" i="1" dirty="0">
                <a:solidFill>
                  <a:srgbClr val="333333"/>
                </a:solidFill>
              </a:rPr>
              <a:t> </a:t>
            </a:r>
            <a:r>
              <a:rPr lang="en-US" b="0" i="1" dirty="0" err="1">
                <a:solidFill>
                  <a:srgbClr val="333333"/>
                </a:solidFill>
              </a:rPr>
              <a:t>til</a:t>
            </a:r>
            <a:r>
              <a:rPr lang="en-US" b="0" i="1" dirty="0">
                <a:solidFill>
                  <a:srgbClr val="333333"/>
                </a:solidFill>
              </a:rPr>
              <a:t> det (med </a:t>
            </a:r>
            <a:r>
              <a:rPr lang="en-US" b="0" i="1" dirty="0" err="1">
                <a:solidFill>
                  <a:srgbClr val="333333"/>
                </a:solidFill>
              </a:rPr>
              <a:t>tanke</a:t>
            </a:r>
            <a:r>
              <a:rPr lang="en-US" b="0" i="1" dirty="0">
                <a:solidFill>
                  <a:srgbClr val="333333"/>
                </a:solidFill>
              </a:rPr>
              <a:t> </a:t>
            </a:r>
            <a:r>
              <a:rPr lang="en-US" b="0" i="1" dirty="0" err="1">
                <a:solidFill>
                  <a:srgbClr val="333333"/>
                </a:solidFill>
              </a:rPr>
              <a:t>på</a:t>
            </a:r>
            <a:r>
              <a:rPr lang="en-US" b="0" i="1" dirty="0">
                <a:solidFill>
                  <a:srgbClr val="333333"/>
                </a:solidFill>
              </a:rPr>
              <a:t> </a:t>
            </a:r>
            <a:r>
              <a:rPr lang="en-US" b="0" i="1" dirty="0" err="1">
                <a:solidFill>
                  <a:srgbClr val="333333"/>
                </a:solidFill>
              </a:rPr>
              <a:t>medisiner</a:t>
            </a:r>
            <a:r>
              <a:rPr lang="en-US" b="0" i="1" dirty="0">
                <a:solidFill>
                  <a:srgbClr val="333333"/>
                </a:solidFill>
              </a:rPr>
              <a:t> </a:t>
            </a:r>
            <a:r>
              <a:rPr lang="en-US" b="0" i="1" dirty="0" err="1">
                <a:solidFill>
                  <a:srgbClr val="333333"/>
                </a:solidFill>
              </a:rPr>
              <a:t>eller</a:t>
            </a:r>
            <a:r>
              <a:rPr lang="en-US" b="0" i="1" dirty="0">
                <a:solidFill>
                  <a:srgbClr val="333333"/>
                </a:solidFill>
              </a:rPr>
              <a:t> </a:t>
            </a:r>
            <a:r>
              <a:rPr lang="en-US" b="0" i="1" dirty="0" err="1">
                <a:solidFill>
                  <a:srgbClr val="333333"/>
                </a:solidFill>
              </a:rPr>
              <a:t>helse</a:t>
            </a:r>
            <a:r>
              <a:rPr lang="en-US" b="0" i="1" dirty="0">
                <a:solidFill>
                  <a:srgbClr val="333333"/>
                </a:solidFill>
              </a:rPr>
              <a:t>). </a:t>
            </a:r>
            <a:endParaRPr lang="nb-NO" b="0" dirty="0"/>
          </a:p>
          <a:p>
            <a:r>
              <a:rPr lang="en-US" b="0" dirty="0">
                <a:solidFill>
                  <a:srgbClr val="333333"/>
                </a:solidFill>
              </a:rPr>
              <a:t>Er </a:t>
            </a:r>
            <a:r>
              <a:rPr lang="en-US" b="0" dirty="0" err="1">
                <a:solidFill>
                  <a:srgbClr val="333333"/>
                </a:solidFill>
              </a:rPr>
              <a:t>resultatet</a:t>
            </a:r>
            <a:r>
              <a:rPr lang="en-US" b="0" dirty="0">
                <a:solidFill>
                  <a:srgbClr val="333333"/>
                </a:solidFill>
              </a:rPr>
              <a:t> av </a:t>
            </a:r>
            <a:r>
              <a:rPr lang="en-US" b="0" dirty="0" err="1">
                <a:solidFill>
                  <a:srgbClr val="333333"/>
                </a:solidFill>
              </a:rPr>
              <a:t>legeundersøkelsen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ikke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til</a:t>
            </a:r>
            <a:r>
              <a:rPr lang="en-US" b="0" dirty="0">
                <a:solidFill>
                  <a:srgbClr val="333333"/>
                </a:solidFill>
              </a:rPr>
              <a:t> hinder for det, </a:t>
            </a:r>
            <a:r>
              <a:rPr lang="en-US" b="0" dirty="0" err="1">
                <a:solidFill>
                  <a:srgbClr val="333333"/>
                </a:solidFill>
              </a:rPr>
              <a:t>eller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består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han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førerprøven</a:t>
            </a:r>
            <a:r>
              <a:rPr lang="en-US" b="0" dirty="0">
                <a:solidFill>
                  <a:srgbClr val="333333"/>
                </a:solidFill>
              </a:rPr>
              <a:t>, </a:t>
            </a:r>
            <a:r>
              <a:rPr lang="en-US" b="0" dirty="0" err="1">
                <a:solidFill>
                  <a:srgbClr val="333333"/>
                </a:solidFill>
              </a:rPr>
              <a:t>kan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vedkommende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myndighet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utferdige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nytt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førerkort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til</a:t>
            </a:r>
            <a:r>
              <a:rPr lang="en-US" b="0" dirty="0">
                <a:solidFill>
                  <a:srgbClr val="333333"/>
                </a:solidFill>
              </a:rPr>
              <a:t> ham, </a:t>
            </a:r>
            <a:r>
              <a:rPr lang="en-US" b="0" dirty="0" err="1">
                <a:solidFill>
                  <a:srgbClr val="333333"/>
                </a:solidFill>
              </a:rPr>
              <a:t>eventuelt</a:t>
            </a:r>
            <a:r>
              <a:rPr lang="en-US" b="0" dirty="0">
                <a:solidFill>
                  <a:srgbClr val="333333"/>
                </a:solidFill>
              </a:rPr>
              <a:t> med </a:t>
            </a:r>
            <a:r>
              <a:rPr lang="en-US" b="0" dirty="0" err="1">
                <a:solidFill>
                  <a:srgbClr val="333333"/>
                </a:solidFill>
              </a:rPr>
              <a:t>begrenset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gyldighetstid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eller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på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særlige</a:t>
            </a:r>
            <a:r>
              <a:rPr lang="en-US" b="0" dirty="0">
                <a:solidFill>
                  <a:srgbClr val="333333"/>
                </a:solidFill>
              </a:rPr>
              <a:t> </a:t>
            </a:r>
            <a:r>
              <a:rPr lang="en-US" b="0" dirty="0" err="1">
                <a:solidFill>
                  <a:srgbClr val="333333"/>
                </a:solidFill>
              </a:rPr>
              <a:t>vilkår</a:t>
            </a:r>
            <a:r>
              <a:rPr lang="en-US" b="0" dirty="0">
                <a:solidFill>
                  <a:srgbClr val="333333"/>
                </a:solidFill>
              </a:rPr>
              <a:t>.</a:t>
            </a:r>
            <a:endParaRPr lang="nb-NO" b="0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4321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NAF </a:t>
            </a:r>
            <a:r>
              <a:rPr lang="en-US" b="0" dirty="0" err="1"/>
              <a:t>anbefaler</a:t>
            </a:r>
            <a:r>
              <a:rPr lang="en-US" b="0" dirty="0"/>
              <a:t> å </a:t>
            </a:r>
            <a:r>
              <a:rPr lang="en-US" b="0" dirty="0" err="1"/>
              <a:t>bytte</a:t>
            </a:r>
            <a:r>
              <a:rPr lang="en-US" b="0" dirty="0"/>
              <a:t> </a:t>
            </a:r>
            <a:r>
              <a:rPr lang="en-US" b="0" dirty="0" err="1"/>
              <a:t>frontruta</a:t>
            </a:r>
            <a:r>
              <a:rPr lang="en-US" b="0" dirty="0"/>
              <a:t> </a:t>
            </a:r>
            <a:r>
              <a:rPr lang="en-US" b="0" dirty="0" err="1"/>
              <a:t>når</a:t>
            </a:r>
            <a:r>
              <a:rPr lang="en-US" b="0" dirty="0"/>
              <a:t> </a:t>
            </a:r>
            <a:r>
              <a:rPr lang="en-US" b="0" dirty="0" err="1"/>
              <a:t>bilen</a:t>
            </a:r>
            <a:r>
              <a:rPr lang="en-US" b="0" dirty="0"/>
              <a:t> </a:t>
            </a:r>
            <a:r>
              <a:rPr lang="en-US" b="0" dirty="0" err="1"/>
              <a:t>passerer</a:t>
            </a:r>
            <a:r>
              <a:rPr lang="en-US" b="0" dirty="0"/>
              <a:t> 70-80 000 km</a:t>
            </a:r>
            <a:endParaRPr lang="nb-NO" b="0" dirty="0"/>
          </a:p>
          <a:p>
            <a:r>
              <a:rPr lang="en-US" b="0" dirty="0" err="1"/>
              <a:t>Forsking</a:t>
            </a:r>
            <a:r>
              <a:rPr lang="en-US" b="0" dirty="0"/>
              <a:t> </a:t>
            </a:r>
            <a:r>
              <a:rPr lang="en-US" b="0" dirty="0" err="1"/>
              <a:t>fra</a:t>
            </a:r>
            <a:r>
              <a:rPr lang="en-US" b="0" dirty="0"/>
              <a:t> VTI (</a:t>
            </a:r>
            <a:r>
              <a:rPr lang="en-US" b="0" dirty="0" err="1"/>
              <a:t>vägtrafikinstitutet</a:t>
            </a:r>
            <a:r>
              <a:rPr lang="en-US" b="0" dirty="0"/>
              <a:t>) </a:t>
            </a:r>
            <a:r>
              <a:rPr lang="en-US" b="0" dirty="0" err="1"/>
              <a:t>i</a:t>
            </a:r>
            <a:r>
              <a:rPr lang="en-US" b="0" dirty="0"/>
              <a:t> Sverige </a:t>
            </a:r>
            <a:r>
              <a:rPr lang="en-US" b="0" dirty="0" err="1"/>
              <a:t>har</a:t>
            </a:r>
            <a:r>
              <a:rPr lang="en-US" b="0" dirty="0"/>
              <a:t> </a:t>
            </a:r>
            <a:r>
              <a:rPr lang="en-US" b="0" dirty="0" err="1"/>
              <a:t>testet</a:t>
            </a:r>
            <a:r>
              <a:rPr lang="en-US" b="0" dirty="0"/>
              <a:t> </a:t>
            </a:r>
            <a:r>
              <a:rPr lang="en-US" b="0" dirty="0" err="1"/>
              <a:t>ut</a:t>
            </a:r>
            <a:r>
              <a:rPr lang="en-US" b="0" dirty="0"/>
              <a:t> at </a:t>
            </a:r>
            <a:r>
              <a:rPr lang="en-US" b="0" dirty="0" err="1"/>
              <a:t>slitt</a:t>
            </a:r>
            <a:r>
              <a:rPr lang="en-US" b="0" dirty="0"/>
              <a:t> </a:t>
            </a:r>
            <a:r>
              <a:rPr lang="en-US" b="0" dirty="0" err="1"/>
              <a:t>frontrute</a:t>
            </a:r>
            <a:r>
              <a:rPr lang="en-US" b="0" dirty="0"/>
              <a:t> </a:t>
            </a:r>
            <a:br>
              <a:rPr lang="en-US" b="0" dirty="0"/>
            </a:br>
            <a:r>
              <a:rPr lang="en-US" b="0" dirty="0" err="1"/>
              <a:t>gjør</a:t>
            </a:r>
            <a:r>
              <a:rPr lang="en-US" b="0" dirty="0"/>
              <a:t> at </a:t>
            </a:r>
            <a:r>
              <a:rPr lang="en-US" b="0" dirty="0" err="1"/>
              <a:t>fører</a:t>
            </a:r>
            <a:r>
              <a:rPr lang="en-US" b="0" dirty="0"/>
              <a:t> </a:t>
            </a:r>
            <a:r>
              <a:rPr lang="en-US" b="0" dirty="0" err="1"/>
              <a:t>beregner</a:t>
            </a:r>
            <a:r>
              <a:rPr lang="en-US" b="0" dirty="0"/>
              <a:t> </a:t>
            </a:r>
            <a:r>
              <a:rPr lang="en-US" b="0" dirty="0" err="1"/>
              <a:t>avstanden</a:t>
            </a:r>
            <a:r>
              <a:rPr lang="en-US" b="0" dirty="0"/>
              <a:t> </a:t>
            </a:r>
            <a:r>
              <a:rPr lang="en-US" b="0" dirty="0" err="1"/>
              <a:t>til</a:t>
            </a:r>
            <a:r>
              <a:rPr lang="en-US" b="0" dirty="0"/>
              <a:t> </a:t>
            </a:r>
            <a:r>
              <a:rPr lang="en-US" b="0" dirty="0" err="1"/>
              <a:t>andre</a:t>
            </a:r>
            <a:r>
              <a:rPr lang="en-US" b="0" dirty="0"/>
              <a:t> </a:t>
            </a:r>
            <a:r>
              <a:rPr lang="en-US" b="0" dirty="0" err="1"/>
              <a:t>trafikanter</a:t>
            </a:r>
            <a:r>
              <a:rPr lang="en-US" b="0" dirty="0"/>
              <a:t> </a:t>
            </a:r>
            <a:r>
              <a:rPr lang="en-US" b="0" dirty="0" err="1"/>
              <a:t>feil</a:t>
            </a:r>
            <a:r>
              <a:rPr lang="en-US" b="0" dirty="0"/>
              <a:t>. </a:t>
            </a:r>
            <a:br>
              <a:rPr lang="en-US" b="0" dirty="0"/>
            </a:br>
            <a:r>
              <a:rPr lang="en-US" b="0" dirty="0"/>
              <a:t>Noe </a:t>
            </a:r>
            <a:r>
              <a:rPr lang="en-US" b="0" dirty="0" err="1"/>
              <a:t>som</a:t>
            </a:r>
            <a:r>
              <a:rPr lang="en-US" b="0" dirty="0"/>
              <a:t> er </a:t>
            </a:r>
            <a:r>
              <a:rPr lang="en-US" b="0" dirty="0" err="1"/>
              <a:t>rimelig</a:t>
            </a:r>
            <a:r>
              <a:rPr lang="en-US" b="0" dirty="0"/>
              <a:t> </a:t>
            </a:r>
            <a:r>
              <a:rPr lang="en-US" b="0" dirty="0" err="1"/>
              <a:t>farlig</a:t>
            </a:r>
            <a:r>
              <a:rPr lang="en-US" b="0" dirty="0"/>
              <a:t>.</a:t>
            </a:r>
            <a:endParaRPr lang="nb-NO" b="0" dirty="0"/>
          </a:p>
          <a:p>
            <a:r>
              <a:rPr lang="en-US" b="0" dirty="0"/>
              <a:t>Det er </a:t>
            </a:r>
            <a:r>
              <a:rPr lang="en-US" b="0" dirty="0" err="1"/>
              <a:t>meningsløst</a:t>
            </a:r>
            <a:r>
              <a:rPr lang="en-US" b="0" dirty="0"/>
              <a:t> å </a:t>
            </a:r>
            <a:r>
              <a:rPr lang="en-US" b="0" dirty="0" err="1"/>
              <a:t>tenke</a:t>
            </a:r>
            <a:r>
              <a:rPr lang="en-US" b="0" dirty="0"/>
              <a:t> at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kan</a:t>
            </a:r>
            <a:r>
              <a:rPr lang="en-US" b="0" dirty="0"/>
              <a:t> ha </a:t>
            </a:r>
            <a:r>
              <a:rPr lang="en-US" b="0" dirty="0" err="1"/>
              <a:t>pusserne</a:t>
            </a:r>
            <a:r>
              <a:rPr lang="en-US" b="0" dirty="0"/>
              <a:t> </a:t>
            </a:r>
            <a:r>
              <a:rPr lang="en-US" b="0" dirty="0" err="1"/>
              <a:t>litt</a:t>
            </a:r>
            <a:r>
              <a:rPr lang="en-US" b="0" dirty="0"/>
              <a:t> </a:t>
            </a:r>
            <a:r>
              <a:rPr lang="en-US" b="0" dirty="0" err="1"/>
              <a:t>til</a:t>
            </a:r>
            <a:r>
              <a:rPr lang="en-US" b="0" dirty="0"/>
              <a:t> </a:t>
            </a:r>
            <a:r>
              <a:rPr lang="en-US" b="0" dirty="0" err="1"/>
              <a:t>fordi</a:t>
            </a:r>
            <a:r>
              <a:rPr lang="en-US" b="0" dirty="0"/>
              <a:t> de er </a:t>
            </a:r>
            <a:r>
              <a:rPr lang="en-US" b="0" dirty="0" err="1"/>
              <a:t>dyre</a:t>
            </a:r>
            <a:r>
              <a:rPr lang="en-US" b="0" dirty="0"/>
              <a:t>.</a:t>
            </a:r>
            <a:endParaRPr lang="nb-NO" b="0" dirty="0"/>
          </a:p>
          <a:p>
            <a:r>
              <a:rPr lang="en-US" b="0" dirty="0"/>
              <a:t>Skift </a:t>
            </a:r>
            <a:r>
              <a:rPr lang="en-US" b="0" dirty="0" err="1"/>
              <a:t>pusseren</a:t>
            </a:r>
            <a:r>
              <a:rPr lang="en-US" b="0" dirty="0"/>
              <a:t> </a:t>
            </a:r>
            <a:r>
              <a:rPr lang="en-US" b="0" dirty="0" err="1"/>
              <a:t>ofte</a:t>
            </a:r>
            <a:r>
              <a:rPr lang="en-US" b="0" dirty="0"/>
              <a:t> </a:t>
            </a:r>
            <a:r>
              <a:rPr lang="en-US" b="0" dirty="0" err="1"/>
              <a:t>nok</a:t>
            </a:r>
            <a:r>
              <a:rPr lang="en-US" b="0" dirty="0"/>
              <a:t>. </a:t>
            </a:r>
            <a:endParaRPr lang="nb-NO" b="0" dirty="0"/>
          </a:p>
          <a:p>
            <a:r>
              <a:rPr lang="en-US" b="0" dirty="0"/>
              <a:t>Mange </a:t>
            </a:r>
            <a:r>
              <a:rPr lang="en-US" b="0" dirty="0" err="1"/>
              <a:t>kjører</a:t>
            </a:r>
            <a:r>
              <a:rPr lang="en-US" b="0" dirty="0"/>
              <a:t> ca. 15 000 km </a:t>
            </a:r>
            <a:r>
              <a:rPr lang="en-US" b="0" dirty="0" err="1"/>
              <a:t>i</a:t>
            </a:r>
            <a:r>
              <a:rPr lang="en-US" b="0" dirty="0"/>
              <a:t> </a:t>
            </a:r>
            <a:r>
              <a:rPr lang="en-US" b="0" dirty="0" err="1"/>
              <a:t>året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bytter</a:t>
            </a:r>
            <a:r>
              <a:rPr lang="en-US" b="0" dirty="0"/>
              <a:t> pusser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til</a:t>
            </a:r>
            <a:r>
              <a:rPr lang="en-US" b="0" dirty="0"/>
              <a:t> to ganger </a:t>
            </a:r>
            <a:r>
              <a:rPr lang="en-US" b="0" dirty="0" err="1"/>
              <a:t>i</a:t>
            </a:r>
            <a:r>
              <a:rPr lang="en-US" b="0" dirty="0"/>
              <a:t> </a:t>
            </a:r>
            <a:r>
              <a:rPr lang="en-US" b="0" dirty="0" err="1"/>
              <a:t>året</a:t>
            </a:r>
            <a:r>
              <a:rPr lang="en-US" b="0" dirty="0"/>
              <a:t>.</a:t>
            </a:r>
            <a:endParaRPr lang="nb-NO" b="0" dirty="0"/>
          </a:p>
          <a:p>
            <a:r>
              <a:rPr lang="en-US" b="0" dirty="0" err="1"/>
              <a:t>Frontruta</a:t>
            </a:r>
            <a:r>
              <a:rPr lang="en-US" b="0" dirty="0"/>
              <a:t> er </a:t>
            </a:r>
            <a:r>
              <a:rPr lang="en-US" b="0" dirty="0" err="1"/>
              <a:t>viktig</a:t>
            </a:r>
            <a:r>
              <a:rPr lang="en-US" b="0" dirty="0"/>
              <a:t>. </a:t>
            </a:r>
            <a:endParaRPr lang="nb-NO" b="0" dirty="0"/>
          </a:p>
          <a:p>
            <a:r>
              <a:rPr lang="en-US" b="0" dirty="0"/>
              <a:t>I </a:t>
            </a:r>
            <a:r>
              <a:rPr lang="en-US" b="0" dirty="0" err="1"/>
              <a:t>mørket</a:t>
            </a:r>
            <a:r>
              <a:rPr lang="en-US" b="0" dirty="0"/>
              <a:t> er vi jo </a:t>
            </a:r>
            <a:r>
              <a:rPr lang="en-US" b="0" dirty="0" err="1"/>
              <a:t>avhengig</a:t>
            </a:r>
            <a:r>
              <a:rPr lang="en-US" b="0" dirty="0"/>
              <a:t> av </a:t>
            </a:r>
            <a:r>
              <a:rPr lang="en-US" b="0" dirty="0" err="1"/>
              <a:t>gode</a:t>
            </a:r>
            <a:r>
              <a:rPr lang="en-US" b="0" dirty="0"/>
              <a:t> </a:t>
            </a:r>
            <a:r>
              <a:rPr lang="en-US" b="0" dirty="0" err="1"/>
              <a:t>lys</a:t>
            </a:r>
            <a:r>
              <a:rPr lang="en-US" b="0" dirty="0"/>
              <a:t> </a:t>
            </a:r>
            <a:r>
              <a:rPr lang="en-US" b="0" dirty="0" err="1"/>
              <a:t>på</a:t>
            </a:r>
            <a:r>
              <a:rPr lang="en-US" b="0" dirty="0"/>
              <a:t> </a:t>
            </a:r>
            <a:r>
              <a:rPr lang="en-US" b="0" dirty="0" err="1"/>
              <a:t>bilen</a:t>
            </a:r>
            <a:r>
              <a:rPr lang="en-US" b="0" dirty="0"/>
              <a:t>. KLIKK; </a:t>
            </a:r>
            <a:r>
              <a:rPr lang="en-US" b="0" dirty="0" err="1"/>
              <a:t>neste</a:t>
            </a:r>
            <a:r>
              <a:rPr lang="en-US" b="0" dirty="0"/>
              <a:t> </a:t>
            </a:r>
            <a:r>
              <a:rPr lang="en-US" b="0" dirty="0" err="1"/>
              <a:t>bilde</a:t>
            </a:r>
            <a:r>
              <a:rPr lang="en-US" b="0" dirty="0"/>
              <a:t> med </a:t>
            </a:r>
            <a:r>
              <a:rPr lang="en-US" b="0" dirty="0" err="1"/>
              <a:t>møtende</a:t>
            </a:r>
            <a:r>
              <a:rPr lang="en-US" b="0" dirty="0"/>
              <a:t> </a:t>
            </a:r>
            <a:r>
              <a:rPr lang="en-US" b="0" dirty="0" err="1"/>
              <a:t>lys</a:t>
            </a:r>
            <a:r>
              <a:rPr lang="en-US" b="0" dirty="0"/>
              <a:t> </a:t>
            </a:r>
            <a:r>
              <a:rPr lang="en-US" b="0" dirty="0" err="1"/>
              <a:t>dukker</a:t>
            </a:r>
            <a:r>
              <a:rPr lang="en-US" b="0" dirty="0"/>
              <a:t> opp.</a:t>
            </a:r>
            <a:endParaRPr lang="nb-NO" b="0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6352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Hva</a:t>
            </a:r>
            <a:r>
              <a:rPr lang="en-US" b="0" dirty="0"/>
              <a:t> </a:t>
            </a:r>
            <a:r>
              <a:rPr lang="en-US" b="0" dirty="0" err="1"/>
              <a:t>tenker</a:t>
            </a:r>
            <a:r>
              <a:rPr lang="en-US" b="0" dirty="0"/>
              <a:t> </a:t>
            </a:r>
            <a:r>
              <a:rPr lang="en-US" b="0" dirty="0" err="1"/>
              <a:t>dere</a:t>
            </a:r>
            <a:r>
              <a:rPr lang="en-US" b="0" dirty="0"/>
              <a:t> om </a:t>
            </a:r>
            <a:r>
              <a:rPr lang="en-US" b="0" dirty="0" err="1"/>
              <a:t>dette</a:t>
            </a:r>
            <a:r>
              <a:rPr lang="en-US" b="0" dirty="0"/>
              <a:t>?</a:t>
            </a:r>
            <a:endParaRPr lang="nb-NO" b="0" dirty="0"/>
          </a:p>
          <a:p>
            <a:r>
              <a:rPr lang="en-US" b="0" dirty="0" err="1"/>
              <a:t>Tåke</a:t>
            </a:r>
            <a:r>
              <a:rPr lang="en-US" b="0" dirty="0"/>
              <a:t>-, </a:t>
            </a:r>
            <a:r>
              <a:rPr lang="en-US" b="0" dirty="0" err="1"/>
              <a:t>kurve</a:t>
            </a:r>
            <a:r>
              <a:rPr lang="en-US" b="0" dirty="0"/>
              <a:t> </a:t>
            </a:r>
            <a:r>
              <a:rPr lang="en-US" b="0" dirty="0" err="1"/>
              <a:t>eller</a:t>
            </a:r>
            <a:r>
              <a:rPr lang="en-US" b="0" dirty="0"/>
              <a:t> </a:t>
            </a:r>
            <a:r>
              <a:rPr lang="en-US" b="0" dirty="0" err="1"/>
              <a:t>grøftelys</a:t>
            </a:r>
            <a:r>
              <a:rPr lang="en-US" b="0" dirty="0"/>
              <a:t> er </a:t>
            </a:r>
            <a:r>
              <a:rPr lang="en-US" b="0" dirty="0" err="1"/>
              <a:t>forbudt</a:t>
            </a:r>
            <a:r>
              <a:rPr lang="en-US" b="0" dirty="0"/>
              <a:t> å </a:t>
            </a:r>
            <a:r>
              <a:rPr lang="en-US" b="0" dirty="0" err="1"/>
              <a:t>bruke</a:t>
            </a:r>
            <a:r>
              <a:rPr lang="en-US" b="0" dirty="0"/>
              <a:t> </a:t>
            </a:r>
            <a:r>
              <a:rPr lang="en-US" b="0" dirty="0" err="1"/>
              <a:t>sammen</a:t>
            </a:r>
            <a:r>
              <a:rPr lang="en-US" b="0" dirty="0"/>
              <a:t> med </a:t>
            </a:r>
            <a:r>
              <a:rPr lang="en-US" b="0" dirty="0" err="1"/>
              <a:t>hovedlys</a:t>
            </a:r>
            <a:r>
              <a:rPr lang="en-US" b="0" dirty="0"/>
              <a:t>.</a:t>
            </a:r>
            <a:endParaRPr lang="nb-NO" b="0" dirty="0"/>
          </a:p>
          <a:p>
            <a:r>
              <a:rPr lang="en-US" b="0" dirty="0" err="1"/>
              <a:t>Parkeringslys</a:t>
            </a:r>
            <a:r>
              <a:rPr lang="en-US" b="0" dirty="0"/>
              <a:t> med </a:t>
            </a:r>
            <a:r>
              <a:rPr lang="en-US" b="0" dirty="0" err="1"/>
              <a:t>tåke</a:t>
            </a:r>
            <a:r>
              <a:rPr lang="en-US" b="0" dirty="0"/>
              <a:t>-, </a:t>
            </a:r>
            <a:r>
              <a:rPr lang="en-US" b="0" dirty="0" err="1"/>
              <a:t>kurve</a:t>
            </a:r>
            <a:r>
              <a:rPr lang="en-US" b="0" dirty="0"/>
              <a:t> </a:t>
            </a:r>
            <a:r>
              <a:rPr lang="en-US" b="0" dirty="0" err="1"/>
              <a:t>eller</a:t>
            </a:r>
            <a:r>
              <a:rPr lang="en-US" b="0" dirty="0"/>
              <a:t> </a:t>
            </a:r>
            <a:r>
              <a:rPr lang="en-US" b="0" dirty="0" err="1"/>
              <a:t>grøftelys</a:t>
            </a:r>
            <a:r>
              <a:rPr lang="en-US" b="0" dirty="0"/>
              <a:t> er </a:t>
            </a:r>
            <a:r>
              <a:rPr lang="en-US" b="0" dirty="0" err="1"/>
              <a:t>tillatt</a:t>
            </a:r>
            <a:r>
              <a:rPr lang="en-US" b="0" dirty="0"/>
              <a:t>.</a:t>
            </a:r>
            <a:endParaRPr lang="nb-NO" b="0" dirty="0"/>
          </a:p>
          <a:p>
            <a:endParaRPr lang="en-US" b="0" dirty="0"/>
          </a:p>
          <a:p>
            <a:r>
              <a:rPr lang="en-US" b="0" dirty="0" err="1"/>
              <a:t>Hvorfor</a:t>
            </a:r>
            <a:r>
              <a:rPr lang="en-US" b="0" dirty="0"/>
              <a:t> er det </a:t>
            </a:r>
            <a:r>
              <a:rPr lang="en-US" b="0" dirty="0" err="1"/>
              <a:t>slik</a:t>
            </a:r>
            <a:r>
              <a:rPr lang="en-US" b="0" dirty="0"/>
              <a:t>?</a:t>
            </a:r>
            <a:endParaRPr lang="nb-NO" b="0" dirty="0"/>
          </a:p>
          <a:p>
            <a:endParaRPr lang="en-US" b="0" dirty="0"/>
          </a:p>
          <a:p>
            <a:r>
              <a:rPr lang="en-US" b="0" dirty="0"/>
              <a:t>1.For </a:t>
            </a:r>
            <a:r>
              <a:rPr lang="en-US" b="0" dirty="0" err="1"/>
              <a:t>mye</a:t>
            </a:r>
            <a:r>
              <a:rPr lang="en-US" b="0" dirty="0"/>
              <a:t> </a:t>
            </a:r>
            <a:r>
              <a:rPr lang="en-US" b="0" dirty="0" err="1"/>
              <a:t>lys</a:t>
            </a:r>
            <a:r>
              <a:rPr lang="en-US" b="0" dirty="0"/>
              <a:t> </a:t>
            </a:r>
            <a:r>
              <a:rPr lang="en-US" b="0" dirty="0" err="1"/>
              <a:t>nær</a:t>
            </a:r>
            <a:r>
              <a:rPr lang="en-US" b="0" dirty="0"/>
              <a:t> </a:t>
            </a:r>
            <a:r>
              <a:rPr lang="en-US" b="0" dirty="0" err="1"/>
              <a:t>bilen</a:t>
            </a:r>
            <a:r>
              <a:rPr lang="en-US" b="0" dirty="0"/>
              <a:t> </a:t>
            </a:r>
            <a:r>
              <a:rPr lang="en-US" b="0" dirty="0" err="1"/>
              <a:t>ødelegger</a:t>
            </a:r>
            <a:r>
              <a:rPr lang="en-US" b="0" dirty="0"/>
              <a:t> </a:t>
            </a:r>
            <a:r>
              <a:rPr lang="en-US" b="0" dirty="0" err="1"/>
              <a:t>nattsynet</a:t>
            </a:r>
            <a:r>
              <a:rPr lang="en-US" b="0" dirty="0"/>
              <a:t>, </a:t>
            </a:r>
            <a:r>
              <a:rPr lang="en-US" b="0" dirty="0" err="1"/>
              <a:t>slik</a:t>
            </a:r>
            <a:r>
              <a:rPr lang="en-US" b="0" dirty="0"/>
              <a:t> at du </a:t>
            </a:r>
            <a:r>
              <a:rPr lang="en-US" b="0" dirty="0" err="1"/>
              <a:t>får</a:t>
            </a:r>
            <a:r>
              <a:rPr lang="en-US" b="0" dirty="0"/>
              <a:t> </a:t>
            </a:r>
            <a:r>
              <a:rPr lang="en-US" b="0" dirty="0" err="1"/>
              <a:t>kortere</a:t>
            </a:r>
            <a:r>
              <a:rPr lang="en-US" b="0" dirty="0"/>
              <a:t> </a:t>
            </a:r>
            <a:r>
              <a:rPr lang="en-US" b="0" dirty="0" err="1"/>
              <a:t>sikt</a:t>
            </a:r>
            <a:r>
              <a:rPr lang="en-US" b="0" dirty="0"/>
              <a:t> inn </a:t>
            </a:r>
            <a:r>
              <a:rPr lang="en-US" b="0" dirty="0" err="1"/>
              <a:t>i</a:t>
            </a:r>
            <a:r>
              <a:rPr lang="en-US" b="0" dirty="0"/>
              <a:t> </a:t>
            </a:r>
            <a:r>
              <a:rPr lang="en-US" b="0" dirty="0" err="1"/>
              <a:t>mørket</a:t>
            </a:r>
            <a:r>
              <a:rPr lang="en-US" b="0" dirty="0"/>
              <a:t> </a:t>
            </a:r>
            <a:r>
              <a:rPr lang="en-US" b="0" dirty="0" err="1"/>
              <a:t>langt</a:t>
            </a:r>
            <a:r>
              <a:rPr lang="en-US" b="0" dirty="0"/>
              <a:t> </a:t>
            </a:r>
            <a:r>
              <a:rPr lang="en-US" b="0" dirty="0" err="1"/>
              <a:t>frem</a:t>
            </a:r>
            <a:r>
              <a:rPr lang="en-US" b="0" dirty="0"/>
              <a:t>. </a:t>
            </a:r>
            <a:br>
              <a:rPr lang="en-US" b="0" dirty="0">
                <a:cs typeface="+mn-lt"/>
              </a:rPr>
            </a:br>
            <a:r>
              <a:rPr lang="en-US" b="0" dirty="0"/>
              <a:t>(10 -12 meter </a:t>
            </a:r>
            <a:r>
              <a:rPr lang="en-US" b="0" dirty="0" err="1"/>
              <a:t>i</a:t>
            </a:r>
            <a:r>
              <a:rPr lang="en-US" b="0" dirty="0"/>
              <a:t> </a:t>
            </a:r>
            <a:r>
              <a:rPr lang="en-US" b="0" dirty="0" err="1"/>
              <a:t>stedet</a:t>
            </a:r>
            <a:r>
              <a:rPr lang="en-US" b="0" dirty="0"/>
              <a:t> for 40 - 50 meter)</a:t>
            </a:r>
            <a:endParaRPr lang="nb-NO" b="0" dirty="0"/>
          </a:p>
          <a:p>
            <a:endParaRPr lang="en-US" b="0" dirty="0"/>
          </a:p>
          <a:p>
            <a:r>
              <a:rPr lang="en-US" b="0" dirty="0"/>
              <a:t>2.Møtende </a:t>
            </a:r>
            <a:r>
              <a:rPr lang="en-US" b="0" dirty="0" err="1"/>
              <a:t>trafikk</a:t>
            </a:r>
            <a:r>
              <a:rPr lang="en-US" b="0" dirty="0"/>
              <a:t> </a:t>
            </a:r>
            <a:r>
              <a:rPr lang="en-US" b="0" dirty="0" err="1"/>
              <a:t>får</a:t>
            </a:r>
            <a:r>
              <a:rPr lang="en-US" b="0" dirty="0"/>
              <a:t> </a:t>
            </a:r>
            <a:r>
              <a:rPr lang="en-US" b="0" dirty="0" err="1"/>
              <a:t>kortere</a:t>
            </a:r>
            <a:r>
              <a:rPr lang="en-US" b="0" dirty="0"/>
              <a:t> </a:t>
            </a:r>
            <a:r>
              <a:rPr lang="en-US" b="0" dirty="0" err="1"/>
              <a:t>sik</a:t>
            </a:r>
            <a:r>
              <a:rPr lang="en-US" b="0" dirty="0"/>
              <a:t>, ser </a:t>
            </a:r>
            <a:r>
              <a:rPr lang="en-US" b="0" dirty="0" err="1"/>
              <a:t>dårligere</a:t>
            </a:r>
            <a:r>
              <a:rPr lang="en-US" b="0" dirty="0"/>
              <a:t>. </a:t>
            </a:r>
            <a:endParaRPr lang="nb-NO" b="0" dirty="0"/>
          </a:p>
          <a:p>
            <a:endParaRPr lang="nb-NO" b="0" dirty="0"/>
          </a:p>
          <a:p>
            <a:r>
              <a:rPr lang="en-US" b="0" dirty="0"/>
              <a:t>Om </a:t>
            </a:r>
            <a:r>
              <a:rPr lang="en-US" b="0" dirty="0" err="1"/>
              <a:t>dere</a:t>
            </a:r>
            <a:r>
              <a:rPr lang="en-US" b="0" dirty="0"/>
              <a:t> husker </a:t>
            </a:r>
            <a:r>
              <a:rPr lang="en-US" b="0" dirty="0" err="1"/>
              <a:t>fra</a:t>
            </a:r>
            <a:r>
              <a:rPr lang="en-US" b="0" dirty="0"/>
              <a:t> </a:t>
            </a:r>
            <a:r>
              <a:rPr lang="en-US" b="0" dirty="0" err="1"/>
              <a:t>tema</a:t>
            </a:r>
            <a:r>
              <a:rPr lang="en-US" b="0" dirty="0"/>
              <a:t> </a:t>
            </a:r>
            <a:r>
              <a:rPr lang="en-US" b="0" dirty="0" err="1"/>
              <a:t>synet</a:t>
            </a:r>
            <a:r>
              <a:rPr lang="en-US" b="0" dirty="0"/>
              <a:t> </a:t>
            </a:r>
            <a:r>
              <a:rPr lang="en-US" b="0" dirty="0" err="1"/>
              <a:t>trenger</a:t>
            </a:r>
            <a:r>
              <a:rPr lang="en-US" b="0" dirty="0"/>
              <a:t> vi alt </a:t>
            </a:r>
            <a:r>
              <a:rPr lang="en-US" b="0" dirty="0" err="1"/>
              <a:t>nattsyn</a:t>
            </a:r>
            <a:r>
              <a:rPr lang="en-US" b="0" dirty="0"/>
              <a:t> vi </a:t>
            </a:r>
            <a:r>
              <a:rPr lang="en-US" b="0" dirty="0" err="1"/>
              <a:t>kan</a:t>
            </a:r>
            <a:r>
              <a:rPr lang="en-US" b="0" dirty="0"/>
              <a:t> </a:t>
            </a:r>
            <a:r>
              <a:rPr lang="en-US" b="0" dirty="0" err="1"/>
              <a:t>få</a:t>
            </a:r>
            <a:r>
              <a:rPr lang="en-US" b="0" dirty="0"/>
              <a:t> </a:t>
            </a:r>
            <a:endParaRPr lang="nb-NO" b="0" dirty="0"/>
          </a:p>
          <a:p>
            <a:endParaRPr lang="nb-NO" b="0" dirty="0"/>
          </a:p>
          <a:p>
            <a:r>
              <a:rPr lang="en-US" b="0" dirty="0"/>
              <a:t>Det er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stadig</a:t>
            </a:r>
            <a:r>
              <a:rPr lang="en-US" b="0" dirty="0"/>
              <a:t> </a:t>
            </a:r>
            <a:r>
              <a:rPr lang="en-US" b="0" dirty="0" err="1"/>
              <a:t>utvikling</a:t>
            </a:r>
            <a:r>
              <a:rPr lang="en-US" b="0" dirty="0"/>
              <a:t> </a:t>
            </a:r>
            <a:r>
              <a:rPr lang="en-US" b="0" dirty="0" err="1"/>
              <a:t>på</a:t>
            </a:r>
            <a:r>
              <a:rPr lang="en-US" b="0" dirty="0"/>
              <a:t> </a:t>
            </a:r>
            <a:r>
              <a:rPr lang="en-US" b="0" dirty="0" err="1"/>
              <a:t>lysene</a:t>
            </a:r>
            <a:r>
              <a:rPr lang="en-US" b="0" dirty="0"/>
              <a:t> </a:t>
            </a:r>
            <a:r>
              <a:rPr lang="en-US" b="0" dirty="0" err="1"/>
              <a:t>til</a:t>
            </a:r>
            <a:r>
              <a:rPr lang="en-US" b="0" dirty="0"/>
              <a:t> </a:t>
            </a:r>
            <a:r>
              <a:rPr lang="en-US" b="0" dirty="0" err="1"/>
              <a:t>bilene</a:t>
            </a:r>
            <a:r>
              <a:rPr lang="en-US" b="0" dirty="0"/>
              <a:t>.</a:t>
            </a:r>
            <a:endParaRPr lang="nb-NO" b="0" dirty="0"/>
          </a:p>
          <a:p>
            <a:endParaRPr lang="en-US" b="0" dirty="0"/>
          </a:p>
          <a:p>
            <a:r>
              <a:rPr lang="en-US" b="0" dirty="0"/>
              <a:t>Skal </a:t>
            </a:r>
            <a:r>
              <a:rPr lang="en-US" b="0" dirty="0" err="1"/>
              <a:t>dere</a:t>
            </a:r>
            <a:r>
              <a:rPr lang="en-US" b="0" dirty="0"/>
              <a:t> </a:t>
            </a:r>
            <a:r>
              <a:rPr lang="en-US" b="0" dirty="0" err="1"/>
              <a:t>bytte</a:t>
            </a:r>
            <a:r>
              <a:rPr lang="en-US" b="0" dirty="0"/>
              <a:t> </a:t>
            </a:r>
            <a:r>
              <a:rPr lang="en-US" b="0" dirty="0" err="1"/>
              <a:t>bil</a:t>
            </a:r>
            <a:r>
              <a:rPr lang="en-US" b="0" dirty="0"/>
              <a:t> </a:t>
            </a:r>
            <a:r>
              <a:rPr lang="en-US" b="0" dirty="0" err="1"/>
              <a:t>fremover</a:t>
            </a:r>
            <a:r>
              <a:rPr lang="en-US" b="0" dirty="0"/>
              <a:t> </a:t>
            </a:r>
            <a:r>
              <a:rPr lang="en-US" b="0" dirty="0" err="1"/>
              <a:t>anbefaler</a:t>
            </a:r>
            <a:r>
              <a:rPr lang="en-US" b="0" dirty="0"/>
              <a:t> vi </a:t>
            </a:r>
            <a:r>
              <a:rPr lang="en-US" b="0" dirty="0" err="1"/>
              <a:t>sterkt</a:t>
            </a:r>
            <a:r>
              <a:rPr lang="en-US" b="0" dirty="0"/>
              <a:t> at </a:t>
            </a:r>
            <a:r>
              <a:rPr lang="en-US" b="0" dirty="0" err="1"/>
              <a:t>dere</a:t>
            </a:r>
            <a:r>
              <a:rPr lang="en-US" b="0" dirty="0"/>
              <a:t> </a:t>
            </a:r>
            <a:r>
              <a:rPr lang="en-US" b="0" dirty="0" err="1"/>
              <a:t>bruker</a:t>
            </a:r>
            <a:r>
              <a:rPr lang="en-US" b="0" dirty="0"/>
              <a:t> </a:t>
            </a:r>
            <a:r>
              <a:rPr lang="en-US" b="0" dirty="0" err="1"/>
              <a:t>noen</a:t>
            </a:r>
            <a:r>
              <a:rPr lang="en-US" b="0" dirty="0"/>
              <a:t> kroner </a:t>
            </a:r>
            <a:r>
              <a:rPr lang="en-US" b="0" dirty="0" err="1"/>
              <a:t>på</a:t>
            </a:r>
            <a:r>
              <a:rPr lang="en-US" b="0" dirty="0"/>
              <a:t> det </a:t>
            </a:r>
            <a:r>
              <a:rPr lang="en-US" b="0" dirty="0" err="1"/>
              <a:t>beste</a:t>
            </a:r>
            <a:r>
              <a:rPr lang="en-US" b="0" dirty="0"/>
              <a:t> </a:t>
            </a:r>
            <a:r>
              <a:rPr lang="en-US" b="0" dirty="0" err="1"/>
              <a:t>lysutstyret</a:t>
            </a:r>
            <a:r>
              <a:rPr lang="en-US" b="0" dirty="0"/>
              <a:t>. Nye modern adaptive </a:t>
            </a:r>
            <a:r>
              <a:rPr lang="en-US" b="0" dirty="0" err="1"/>
              <a:t>lysteknologier</a:t>
            </a:r>
            <a:r>
              <a:rPr lang="en-US" b="0" dirty="0"/>
              <a:t> er </a:t>
            </a:r>
            <a:r>
              <a:rPr lang="en-US" b="0" dirty="0" err="1"/>
              <a:t>svært</a:t>
            </a:r>
            <a:r>
              <a:rPr lang="en-US" b="0" dirty="0"/>
              <a:t> bra.</a:t>
            </a:r>
            <a:endParaRPr lang="nb-NO" b="0" dirty="0"/>
          </a:p>
          <a:p>
            <a:endParaRPr lang="en-US" b="1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5693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er adaptiv lysteknologi?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Moderne biler har avanserte frontlykter som </a:t>
            </a:r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automatisk tilpasser lysbildet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etter omgivelsene, slik at du får best mulig sikt </a:t>
            </a:r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uten å blende andre trafikanter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t"/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Slik fungerer det (enkelt forklart)</a:t>
            </a:r>
          </a:p>
          <a:p>
            <a:pPr fontAlgn="t"/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Kamera og sensorer overvåker trafikken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Bilen bruker kamera i frontruten til å oppdage: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Møtende biler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Biler du tar igjen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Gatelys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Reflekser, skilt og veikanter</a:t>
            </a:r>
          </a:p>
          <a:p>
            <a:pPr fontAlgn="t"/>
            <a:endParaRPr lang="nb-NO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Lyset formes i sanntid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stedet for å slå av og på fjernlys, bruker bilen avanserte LED- eller Matrix‑moduler som kan:</a:t>
            </a:r>
          </a:p>
          <a:p>
            <a:pPr fontAlgn="t"/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Maskere bort lyset akkurat der en annen bil er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Beholde fullt fjernlys på resten av veien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Styre lyskjeglen inn i svinger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Øke rekkevidden på rette strekninger</a:t>
            </a:r>
          </a:p>
          <a:p>
            <a:pPr fontAlgn="t"/>
            <a:endParaRPr lang="nb-NO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Bedre sikt — tryggere kjøring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 får:</a:t>
            </a:r>
          </a:p>
          <a:p>
            <a:pPr fontAlgn="t"/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Konstant “fjernlys”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uten å blende noen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Lys som følger kurver i veien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Lysbilde som tilpasses vær, hastighet og vei</a:t>
            </a:r>
          </a:p>
          <a:p>
            <a:pPr fontAlgn="t"/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Vanlige moderne systemer</a:t>
            </a:r>
          </a:p>
          <a:p>
            <a:pPr fontAlgn="t"/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Adaptive LED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lyset justeres i brede soner</a:t>
            </a:r>
          </a:p>
          <a:p>
            <a:pPr fontAlgn="t"/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Matrix LED / </a:t>
            </a:r>
            <a:r>
              <a:rPr lang="nb-N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IQ.Light</a:t>
            </a:r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nb-N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Pixel</a:t>
            </a:r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LED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hundrevis–tusenvis av små segmenter som styres individuelt</a:t>
            </a:r>
          </a:p>
          <a:p>
            <a:pPr fontAlgn="t"/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Laserlys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premiumbiler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svært lang rekkevidde, aktiveres kun i høy hastighet. Gjerne fra 70 km/t og over.</a:t>
            </a:r>
          </a:p>
          <a:p>
            <a:pPr fontAlgn="t"/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Hvorfor er dette bedre?</a:t>
            </a:r>
          </a:p>
          <a:p>
            <a:pPr fontAlgn="t"/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Lenger sikt</a:t>
            </a:r>
            <a:b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Mindre blending</a:t>
            </a:r>
            <a:b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Raskere reaksjonstid</a:t>
            </a:r>
            <a:b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Mer komfort på mørke veier</a:t>
            </a:r>
          </a:p>
          <a:p>
            <a:pPr fontAlgn="t"/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124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NB: Her </a:t>
            </a:r>
            <a:r>
              <a:rPr lang="nb-NO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SKAL</a:t>
            </a:r>
            <a:r>
              <a:rPr lang="nb-NO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noteres på </a:t>
            </a:r>
            <a:r>
              <a:rPr lang="nb-NO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flipover</a:t>
            </a:r>
            <a:r>
              <a:rPr lang="nb-NO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Disse forventningene skal tas frem igjen på slutten av dag to. </a:t>
            </a:r>
          </a:p>
          <a:p>
            <a:r>
              <a:rPr lang="nb-NO" sz="1400" b="1" dirty="0">
                <a:solidFill>
                  <a:srgbClr val="FF0000"/>
                </a:solidFill>
                <a:latin typeface="Arial"/>
                <a:cs typeface="Arial"/>
              </a:rPr>
              <a:t>La de også notere ned egne ønsker om tema.</a:t>
            </a:r>
            <a:endParaRPr lang="nb-NO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 b="1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nb-NO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ndividuelt: La dem notere stikkord for hva de gjerne vil ha svar på. Ingen prat.</a:t>
            </a:r>
          </a:p>
          <a:p>
            <a:pPr marL="0" indent="0">
              <a:buNone/>
            </a:pPr>
            <a:r>
              <a:rPr lang="nb-NO" b="1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lang="nb-NO" b="1" dirty="0">
                <a:solidFill>
                  <a:srgbClr val="000000"/>
                </a:solidFill>
                <a:latin typeface="Arial"/>
                <a:cs typeface="Arial"/>
              </a:rPr>
              <a:t>el</a:t>
            </a:r>
            <a:r>
              <a:rPr lang="nb-NO" sz="1200" b="1" baseline="0" dirty="0">
                <a:latin typeface="Arial"/>
                <a:cs typeface="Arial"/>
              </a:rPr>
              <a:t> med naboen om hva de har notert. Er det noe felles </a:t>
            </a:r>
            <a:r>
              <a:rPr lang="nb-NO" b="1" dirty="0">
                <a:latin typeface="Arial"/>
                <a:cs typeface="Arial"/>
              </a:rPr>
              <a:t>eventuelt</a:t>
            </a:r>
            <a:r>
              <a:rPr lang="nb-NO" sz="1200" b="1" baseline="0" dirty="0">
                <a:latin typeface="Arial"/>
                <a:cs typeface="Arial"/>
              </a:rPr>
              <a:t> forskjeller? </a:t>
            </a:r>
          </a:p>
          <a:p>
            <a:pPr marL="0" indent="0">
              <a:buNone/>
            </a:pPr>
            <a:r>
              <a:rPr lang="nb-NO" sz="1200" b="1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b-NO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lenum: Spør hvert enkelt nabopar om hva de noterte og pratet om. Noter stikkord på flippover eller </a:t>
            </a:r>
            <a:r>
              <a:rPr lang="nb-NO" sz="12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whiteboard</a:t>
            </a:r>
            <a:r>
              <a:rPr lang="nb-NO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(dersom </a:t>
            </a:r>
            <a:r>
              <a:rPr lang="nb-NO" sz="12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whiteboard</a:t>
            </a:r>
            <a:r>
              <a:rPr lang="nb-NO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ta et bilde som kjørelæreren kan få)</a:t>
            </a:r>
          </a:p>
          <a:p>
            <a:r>
              <a:rPr lang="nb-NO" sz="1200" b="1" baseline="0" dirty="0">
                <a:latin typeface="Arial"/>
                <a:cs typeface="Arial"/>
              </a:rPr>
              <a:t>(</a:t>
            </a:r>
            <a:r>
              <a:rPr lang="nb-NO" sz="1200" b="1" baseline="0" dirty="0">
                <a:solidFill>
                  <a:srgbClr val="FF0000"/>
                </a:solidFill>
                <a:latin typeface="Arial"/>
                <a:cs typeface="Arial"/>
              </a:rPr>
              <a:t>viktig å skrive hva de sier og ikke hva du mener</a:t>
            </a:r>
            <a:r>
              <a:rPr lang="nb-NO" sz="1200" b="1" baseline="0" dirty="0">
                <a:latin typeface="Arial"/>
                <a:cs typeface="Arial"/>
              </a:rPr>
              <a:t>…)</a:t>
            </a:r>
          </a:p>
          <a:p>
            <a:endParaRPr lang="nb-NO" sz="1200" b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 b="1" i="1" baseline="0" dirty="0">
                <a:latin typeface="Arial" panose="020B0604020202020204" pitchFamily="34" charset="0"/>
                <a:cs typeface="Arial" panose="020B0604020202020204" pitchFamily="34" charset="0"/>
              </a:rPr>
              <a:t>Be dem gjerne utdype stikkordet.</a:t>
            </a:r>
          </a:p>
          <a:p>
            <a:r>
              <a:rPr lang="nb-NO" sz="1200" b="1" i="1" baseline="0" dirty="0">
                <a:latin typeface="Arial" panose="020B0604020202020204" pitchFamily="34" charset="0"/>
                <a:cs typeface="Arial" panose="020B0604020202020204" pitchFamily="34" charset="0"/>
              </a:rPr>
              <a:t>Eks:</a:t>
            </a:r>
          </a:p>
          <a:p>
            <a:r>
              <a:rPr lang="nb-NO" sz="1200" b="1" i="1" baseline="0" dirty="0">
                <a:latin typeface="Arial" panose="020B0604020202020204" pitchFamily="34" charset="0"/>
                <a:cs typeface="Arial" panose="020B0604020202020204" pitchFamily="34" charset="0"/>
              </a:rPr>
              <a:t>«Kan vi ta noe om blinklys?»</a:t>
            </a:r>
          </a:p>
          <a:p>
            <a:r>
              <a:rPr lang="nb-NO" sz="1200" b="1" i="1" baseline="0" dirty="0">
                <a:latin typeface="Arial" panose="020B0604020202020204" pitchFamily="34" charset="0"/>
                <a:cs typeface="Arial" panose="020B0604020202020204" pitchFamily="34" charset="0"/>
              </a:rPr>
              <a:t>Spør gjerne: «noen spesielle situasjoner du tenker på når du nevner blinklys?»</a:t>
            </a:r>
          </a:p>
          <a:p>
            <a:r>
              <a:rPr lang="nb-NO" sz="1200" b="1" i="1" baseline="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………………………………………..</a:t>
            </a:r>
            <a:endParaRPr lang="nb-NO" sz="1200" b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1200" b="1" u="sng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 b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NB! Generelt for hele kurset. Når deltagerne får spørsmål og oppgaver, så forventer de at du tar tak i det de kommer med.</a:t>
            </a:r>
          </a:p>
          <a:p>
            <a:endParaRPr lang="nb-NO" sz="1200" b="1" u="sng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 b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Du må ta tak i det de sier og sette det i en kontekst/sammenheng. </a:t>
            </a:r>
            <a:endParaRPr lang="nb-NO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2507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Her er et </a:t>
            </a:r>
            <a:r>
              <a:rPr lang="en-US" b="0" dirty="0" err="1"/>
              <a:t>eksempel</a:t>
            </a:r>
            <a:r>
              <a:rPr lang="en-US" b="0" dirty="0"/>
              <a:t>.</a:t>
            </a:r>
            <a:endParaRPr lang="nb-NO" b="0" dirty="0"/>
          </a:p>
          <a:p>
            <a:endParaRPr lang="en-US" b="0" dirty="0"/>
          </a:p>
          <a:p>
            <a:r>
              <a:rPr lang="en-US" b="0" dirty="0"/>
              <a:t>Her </a:t>
            </a:r>
            <a:r>
              <a:rPr lang="en-US" b="0" dirty="0" err="1"/>
              <a:t>måler</a:t>
            </a:r>
            <a:r>
              <a:rPr lang="en-US" b="0" dirty="0"/>
              <a:t> </a:t>
            </a:r>
            <a:r>
              <a:rPr lang="en-US" b="0" dirty="0" err="1"/>
              <a:t>bilen</a:t>
            </a:r>
            <a:r>
              <a:rPr lang="en-US" b="0" dirty="0"/>
              <a:t> </a:t>
            </a:r>
            <a:r>
              <a:rPr lang="en-US" b="0" dirty="0" err="1"/>
              <a:t>selv</a:t>
            </a:r>
            <a:r>
              <a:rPr lang="en-US" b="0" dirty="0"/>
              <a:t> at det er </a:t>
            </a:r>
            <a:r>
              <a:rPr lang="en-US" b="0" dirty="0" err="1"/>
              <a:t>andre</a:t>
            </a:r>
            <a:r>
              <a:rPr lang="en-US" b="0" dirty="0"/>
              <a:t> </a:t>
            </a:r>
            <a:r>
              <a:rPr lang="en-US" b="0" dirty="0" err="1"/>
              <a:t>trafikanter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justerer</a:t>
            </a:r>
            <a:r>
              <a:rPr lang="en-US" b="0" dirty="0"/>
              <a:t> </a:t>
            </a:r>
            <a:r>
              <a:rPr lang="en-US" b="0" dirty="0" err="1"/>
              <a:t>fjernlyset</a:t>
            </a:r>
            <a:r>
              <a:rPr lang="en-US" b="0" dirty="0"/>
              <a:t> </a:t>
            </a:r>
            <a:r>
              <a:rPr lang="en-US" b="0" dirty="0" err="1"/>
              <a:t>til</a:t>
            </a:r>
            <a:r>
              <a:rPr lang="en-US" b="0" dirty="0"/>
              <a:t> </a:t>
            </a:r>
            <a:r>
              <a:rPr lang="en-US" b="0" dirty="0" err="1"/>
              <a:t>fordel</a:t>
            </a:r>
            <a:r>
              <a:rPr lang="en-US" b="0" dirty="0"/>
              <a:t> for deg </a:t>
            </a:r>
            <a:r>
              <a:rPr lang="en-US" b="0" dirty="0" err="1"/>
              <a:t>og</a:t>
            </a:r>
            <a:r>
              <a:rPr lang="en-US" b="0" dirty="0"/>
              <a:t> den/ de </a:t>
            </a:r>
            <a:r>
              <a:rPr lang="en-US" b="0" dirty="0" err="1"/>
              <a:t>andre</a:t>
            </a:r>
            <a:r>
              <a:rPr lang="en-US" b="0" dirty="0"/>
              <a:t> </a:t>
            </a:r>
            <a:r>
              <a:rPr lang="en-US" b="0" dirty="0" err="1"/>
              <a:t>trafikantene</a:t>
            </a:r>
            <a:r>
              <a:rPr lang="en-US" b="0" dirty="0"/>
              <a:t>,</a:t>
            </a:r>
            <a:endParaRPr lang="nb-NO" b="0" dirty="0"/>
          </a:p>
          <a:p>
            <a:r>
              <a:rPr lang="en-US" b="0" dirty="0"/>
              <a:t>men beholder </a:t>
            </a:r>
            <a:r>
              <a:rPr lang="en-US" b="0" dirty="0" err="1"/>
              <a:t>fullt</a:t>
            </a:r>
            <a:r>
              <a:rPr lang="en-US" b="0" dirty="0"/>
              <a:t> </a:t>
            </a:r>
            <a:r>
              <a:rPr lang="en-US" b="0" dirty="0" err="1"/>
              <a:t>lys</a:t>
            </a:r>
            <a:r>
              <a:rPr lang="en-US" b="0" dirty="0"/>
              <a:t> der </a:t>
            </a:r>
            <a:r>
              <a:rPr lang="en-US" b="0" dirty="0" err="1"/>
              <a:t>ingen</a:t>
            </a:r>
            <a:r>
              <a:rPr lang="en-US" b="0" dirty="0"/>
              <a:t> </a:t>
            </a:r>
            <a:r>
              <a:rPr lang="en-US" b="0" dirty="0" err="1"/>
              <a:t>blir</a:t>
            </a:r>
            <a:r>
              <a:rPr lang="en-US" b="0" dirty="0"/>
              <a:t> </a:t>
            </a:r>
            <a:r>
              <a:rPr lang="en-US" b="0" dirty="0" err="1"/>
              <a:t>blendet</a:t>
            </a:r>
            <a:r>
              <a:rPr lang="en-US" b="0" dirty="0"/>
              <a:t>.</a:t>
            </a:r>
            <a:endParaRPr lang="nb-NO" b="0" dirty="0" err="1"/>
          </a:p>
          <a:p>
            <a:r>
              <a:rPr lang="en-US" b="0" dirty="0"/>
              <a:t>Dette </a:t>
            </a:r>
            <a:r>
              <a:rPr lang="en-US" b="0" dirty="0" err="1"/>
              <a:t>vil</a:t>
            </a:r>
            <a:r>
              <a:rPr lang="en-US" b="0" dirty="0"/>
              <a:t> </a:t>
            </a:r>
            <a:r>
              <a:rPr lang="en-US" b="0" dirty="0" err="1"/>
              <a:t>gjøre</a:t>
            </a:r>
            <a:r>
              <a:rPr lang="en-US" b="0" dirty="0"/>
              <a:t> det </a:t>
            </a:r>
            <a:r>
              <a:rPr lang="en-US" b="0" dirty="0" err="1"/>
              <a:t>svært</a:t>
            </a:r>
            <a:r>
              <a:rPr lang="en-US" b="0" dirty="0"/>
              <a:t> </a:t>
            </a:r>
            <a:r>
              <a:rPr lang="en-US" b="0" dirty="0" err="1"/>
              <a:t>mye</a:t>
            </a:r>
            <a:r>
              <a:rPr lang="en-US" b="0" dirty="0"/>
              <a:t> </a:t>
            </a:r>
            <a:r>
              <a:rPr lang="en-US" b="0" dirty="0" err="1"/>
              <a:t>lettere</a:t>
            </a:r>
            <a:r>
              <a:rPr lang="en-US" b="0" dirty="0"/>
              <a:t> å se </a:t>
            </a:r>
            <a:r>
              <a:rPr lang="en-US" b="0" dirty="0" err="1"/>
              <a:t>i</a:t>
            </a:r>
            <a:r>
              <a:rPr lang="en-US" b="0" dirty="0"/>
              <a:t> </a:t>
            </a:r>
            <a:r>
              <a:rPr lang="en-US" b="0" dirty="0" err="1"/>
              <a:t>mørket</a:t>
            </a:r>
            <a:r>
              <a:rPr lang="en-US" b="0" dirty="0"/>
              <a:t>.</a:t>
            </a:r>
            <a:endParaRPr lang="nb-NO" b="0" dirty="0"/>
          </a:p>
          <a:p>
            <a:endParaRPr lang="en-US" dirty="0">
              <a:solidFill>
                <a:srgbClr val="222222"/>
              </a:solidFill>
            </a:endParaRPr>
          </a:p>
          <a:p>
            <a:r>
              <a:rPr lang="en-US" dirty="0" err="1">
                <a:solidFill>
                  <a:srgbClr val="222222"/>
                </a:solidFill>
              </a:rPr>
              <a:t>Føreren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trenger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altså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ikke</a:t>
            </a:r>
            <a:r>
              <a:rPr lang="en-US" dirty="0">
                <a:solidFill>
                  <a:srgbClr val="222222"/>
                </a:solidFill>
              </a:rPr>
              <a:t> å </a:t>
            </a:r>
            <a:r>
              <a:rPr lang="en-US" dirty="0" err="1">
                <a:solidFill>
                  <a:srgbClr val="222222"/>
                </a:solidFill>
              </a:rPr>
              <a:t>tenke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på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noe</a:t>
            </a:r>
            <a:r>
              <a:rPr lang="en-US" dirty="0">
                <a:solidFill>
                  <a:srgbClr val="222222"/>
                </a:solidFill>
              </a:rPr>
              <a:t>, </a:t>
            </a:r>
            <a:r>
              <a:rPr lang="en-US" dirty="0" err="1">
                <a:solidFill>
                  <a:srgbClr val="222222"/>
                </a:solidFill>
              </a:rPr>
              <a:t>foruten</a:t>
            </a:r>
            <a:r>
              <a:rPr lang="en-US" dirty="0">
                <a:solidFill>
                  <a:srgbClr val="222222"/>
                </a:solidFill>
              </a:rPr>
              <a:t> å ha </a:t>
            </a:r>
            <a:r>
              <a:rPr lang="en-US" dirty="0" err="1">
                <a:solidFill>
                  <a:srgbClr val="222222"/>
                </a:solidFill>
              </a:rPr>
              <a:t>lysbrytere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på</a:t>
            </a:r>
            <a:r>
              <a:rPr lang="en-US" dirty="0">
                <a:solidFill>
                  <a:srgbClr val="222222"/>
                </a:solidFill>
              </a:rPr>
              <a:t> «auto». For det er </a:t>
            </a:r>
            <a:r>
              <a:rPr lang="en-US" dirty="0" err="1">
                <a:solidFill>
                  <a:srgbClr val="222222"/>
                </a:solidFill>
              </a:rPr>
              <a:t>også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mulig</a:t>
            </a:r>
            <a:r>
              <a:rPr lang="en-US" dirty="0">
                <a:solidFill>
                  <a:srgbClr val="222222"/>
                </a:solidFill>
              </a:rPr>
              <a:t> å </a:t>
            </a:r>
            <a:r>
              <a:rPr lang="en-US" dirty="0" err="1">
                <a:solidFill>
                  <a:srgbClr val="222222"/>
                </a:solidFill>
              </a:rPr>
              <a:t>deaktivere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systemet</a:t>
            </a:r>
            <a:r>
              <a:rPr lang="en-US" dirty="0">
                <a:solidFill>
                  <a:srgbClr val="222222"/>
                </a:solidFill>
              </a:rPr>
              <a:t>, </a:t>
            </a:r>
            <a:r>
              <a:rPr lang="en-US" dirty="0" err="1">
                <a:solidFill>
                  <a:srgbClr val="222222"/>
                </a:solidFill>
              </a:rPr>
              <a:t>som</a:t>
            </a:r>
            <a:r>
              <a:rPr lang="en-US" dirty="0">
                <a:solidFill>
                  <a:srgbClr val="222222"/>
                </a:solidFill>
              </a:rPr>
              <a:t> for </a:t>
            </a:r>
            <a:r>
              <a:rPr lang="en-US" dirty="0" err="1">
                <a:solidFill>
                  <a:srgbClr val="222222"/>
                </a:solidFill>
              </a:rPr>
              <a:t>eksempel</a:t>
            </a:r>
            <a:r>
              <a:rPr lang="en-US" dirty="0">
                <a:solidFill>
                  <a:srgbClr val="222222"/>
                </a:solidFill>
              </a:rPr>
              <a:t> om det er </a:t>
            </a:r>
            <a:r>
              <a:rPr lang="en-US" dirty="0" err="1">
                <a:solidFill>
                  <a:srgbClr val="222222"/>
                </a:solidFill>
              </a:rPr>
              <a:t>tett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tåke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eller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snø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eller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ved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nødsituasjon</a:t>
            </a:r>
            <a:r>
              <a:rPr lang="en-US" dirty="0">
                <a:solidFill>
                  <a:srgbClr val="222222"/>
                </a:solidFill>
              </a:rPr>
              <a:t>.</a:t>
            </a:r>
            <a:r>
              <a:rPr lang="en-US" b="1" dirty="0"/>
              <a:t> </a:t>
            </a:r>
            <a:r>
              <a:rPr lang="en-US" dirty="0">
                <a:solidFill>
                  <a:srgbClr val="222222"/>
                </a:solidFill>
              </a:rPr>
              <a:t>Kommer det for </a:t>
            </a:r>
            <a:r>
              <a:rPr lang="en-US" dirty="0" err="1">
                <a:solidFill>
                  <a:srgbClr val="222222"/>
                </a:solidFill>
              </a:rPr>
              <a:t>eksempel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bil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imot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vil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kameraet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i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frontruten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registrere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dette</a:t>
            </a:r>
            <a:r>
              <a:rPr lang="en-US" dirty="0">
                <a:solidFill>
                  <a:srgbClr val="222222"/>
                </a:solidFill>
              </a:rPr>
              <a:t>, </a:t>
            </a:r>
            <a:r>
              <a:rPr lang="en-US" dirty="0" err="1">
                <a:solidFill>
                  <a:srgbClr val="222222"/>
                </a:solidFill>
              </a:rPr>
              <a:t>og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lysene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skaper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sektor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rundt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møtende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bil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som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gjør</a:t>
            </a:r>
            <a:r>
              <a:rPr lang="en-US" dirty="0">
                <a:solidFill>
                  <a:srgbClr val="222222"/>
                </a:solidFill>
              </a:rPr>
              <a:t> at den </a:t>
            </a:r>
            <a:r>
              <a:rPr lang="en-US" dirty="0" err="1">
                <a:solidFill>
                  <a:srgbClr val="222222"/>
                </a:solidFill>
              </a:rPr>
              <a:t>ikke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blendes</a:t>
            </a:r>
            <a:r>
              <a:rPr lang="en-US" dirty="0">
                <a:solidFill>
                  <a:srgbClr val="222222"/>
                </a:solidFill>
              </a:rPr>
              <a:t>. </a:t>
            </a:r>
            <a:r>
              <a:rPr lang="en-US" dirty="0" err="1">
                <a:solidFill>
                  <a:srgbClr val="222222"/>
                </a:solidFill>
              </a:rPr>
              <a:t>Lysstrålene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på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hver</a:t>
            </a:r>
            <a:r>
              <a:rPr lang="en-US" dirty="0">
                <a:solidFill>
                  <a:srgbClr val="222222"/>
                </a:solidFill>
              </a:rPr>
              <a:t> side av den </a:t>
            </a:r>
            <a:r>
              <a:rPr lang="en-US" dirty="0" err="1">
                <a:solidFill>
                  <a:srgbClr val="222222"/>
                </a:solidFill>
              </a:rPr>
              <a:t>møtende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bilen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forblir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uberørt</a:t>
            </a:r>
            <a:r>
              <a:rPr lang="en-US" dirty="0">
                <a:solidFill>
                  <a:srgbClr val="222222"/>
                </a:solidFill>
              </a:rPr>
              <a:t>.</a:t>
            </a:r>
            <a:endParaRPr lang="nb-NO" dirty="0"/>
          </a:p>
          <a:p>
            <a:r>
              <a:rPr lang="en-US" b="1" dirty="0">
                <a:hlinkClick r:id="rId3"/>
              </a:rPr>
              <a:t>https://youtu.be/ZMnnapVG_cw</a:t>
            </a:r>
            <a:endParaRPr lang="nb-NO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4706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ea typeface="Calibri"/>
              <a:cs typeface="Calibri"/>
            </a:endParaRPr>
          </a:p>
          <a:p>
            <a:r>
              <a:rPr lang="nb-NO" dirty="0"/>
              <a:t>-Hvordan kan førerstøttesystemene hjelpe deg?</a:t>
            </a:r>
            <a:endParaRPr lang="nb-NO" dirty="0">
              <a:solidFill>
                <a:srgbClr val="444444"/>
              </a:solidFill>
            </a:endParaRPr>
          </a:p>
          <a:p>
            <a:r>
              <a:rPr lang="nb-NO" dirty="0"/>
              <a:t>-Hvordan kan du hjelpe førerstøttesystemene?</a:t>
            </a:r>
            <a:endParaRPr lang="en-US" dirty="0">
              <a:solidFill>
                <a:srgbClr val="444444"/>
              </a:solidFill>
            </a:endParaRPr>
          </a:p>
          <a:p>
            <a:endParaRPr lang="nb-NO" dirty="0">
              <a:solidFill>
                <a:srgbClr val="444444"/>
              </a:solidFill>
            </a:endParaRPr>
          </a:p>
          <a:p>
            <a:r>
              <a:rPr lang="nb-NO" dirty="0"/>
              <a:t>Disse 2 oppgavene løses på egenhånd.</a:t>
            </a:r>
            <a:endParaRPr lang="nb-NO" dirty="0">
              <a:solidFill>
                <a:srgbClr val="444444"/>
              </a:solidFill>
            </a:endParaRPr>
          </a:p>
          <a:p>
            <a:r>
              <a:rPr lang="nb-NO" dirty="0"/>
              <a:t>Del med sidemannen</a:t>
            </a:r>
          </a:p>
          <a:p>
            <a:r>
              <a:rPr lang="nb-NO" dirty="0"/>
              <a:t>Del i plenum</a:t>
            </a:r>
          </a:p>
          <a:p>
            <a:endParaRPr lang="nb-NO" dirty="0"/>
          </a:p>
          <a:p>
            <a:r>
              <a:rPr lang="nb-NO" dirty="0">
                <a:ea typeface="Calibri"/>
                <a:cs typeface="Calibri"/>
              </a:rPr>
              <a:t>Hvilke førerstøttesystemer er du kjent med og hvilket forhold har du til de? Moderne/ ikke moderne? DAS og ADAS. </a:t>
            </a:r>
            <a:endParaRPr lang="nb-NO" dirty="0"/>
          </a:p>
          <a:p>
            <a:endParaRPr lang="nb-NO" dirty="0">
              <a:ea typeface="Calibri"/>
              <a:cs typeface="Calibri"/>
            </a:endParaRPr>
          </a:p>
          <a:p>
            <a:r>
              <a:rPr lang="nb-NO" dirty="0">
                <a:ea typeface="Calibri"/>
                <a:cs typeface="Calibri"/>
              </a:rPr>
              <a:t>Mekanisk ABS for fly- 1929, 1950- tallet, Chrysler og Dunlop (</a:t>
            </a:r>
            <a:r>
              <a:rPr lang="nb-NO" dirty="0" err="1">
                <a:ea typeface="Calibri"/>
                <a:cs typeface="Calibri"/>
              </a:rPr>
              <a:t>Maxarat</a:t>
            </a:r>
            <a:r>
              <a:rPr lang="nb-NO" dirty="0">
                <a:ea typeface="Calibri"/>
                <a:cs typeface="Calibri"/>
              </a:rPr>
              <a:t>- systemet, 1971 første elektroniske ABS system, 1978 første moderne ABS system- Mercedes og Bosch.</a:t>
            </a:r>
            <a:endParaRPr lang="nb-NO" dirty="0"/>
          </a:p>
          <a:p>
            <a:r>
              <a:rPr lang="nb-NO" dirty="0">
                <a:ea typeface="Calibri"/>
                <a:cs typeface="Calibri"/>
              </a:rPr>
              <a:t>Hvis diskusjonen eller fokuset til deltagerne angående ADAS dukker opp tidligere, ta det da. Dette lysarket vil da kunne fungere som en forsterkning</a:t>
            </a:r>
          </a:p>
          <a:p>
            <a:endParaRPr lang="nb-NO" dirty="0"/>
          </a:p>
          <a:p>
            <a:r>
              <a:rPr lang="nb-NO" dirty="0"/>
              <a:t>Kort presentasjon av systemenes virkning. Når dukket ABS bremser opp først? Rattvinkelsensor avgjør tidsbruken til ABS- bremsene. Større rattutslag- lengre </a:t>
            </a:r>
            <a:r>
              <a:rPr lang="nb-NO" dirty="0" err="1"/>
              <a:t>oppslipp</a:t>
            </a:r>
            <a:r>
              <a:rPr lang="nb-NO" dirty="0"/>
              <a:t>.</a:t>
            </a:r>
            <a:endParaRPr lang="nb-NO" dirty="0">
              <a:ea typeface="Calibri"/>
              <a:cs typeface="Calibri"/>
            </a:endParaRPr>
          </a:p>
          <a:p>
            <a:r>
              <a:rPr lang="nb-NO" dirty="0"/>
              <a:t>Vær bevist på at biler med elektrisk drivlinje bruker regenerering i stor grad til å stabilisere.</a:t>
            </a:r>
            <a:endParaRPr lang="nb-NO" dirty="0">
              <a:ea typeface="Calibri"/>
              <a:cs typeface="Calibri"/>
            </a:endParaRPr>
          </a:p>
          <a:p>
            <a:r>
              <a:rPr lang="nb-NO" dirty="0"/>
              <a:t>Husk at varsellampe for at systemene er aktive </a:t>
            </a:r>
            <a:r>
              <a:rPr lang="nb-NO" b="1" dirty="0"/>
              <a:t>ikke </a:t>
            </a:r>
            <a:r>
              <a:rPr lang="nb-NO" b="0" dirty="0"/>
              <a:t>trer i kraft ved regenerering eller motorbrems.</a:t>
            </a:r>
            <a:endParaRPr lang="nb-NO" b="0" dirty="0">
              <a:ea typeface="Calibri"/>
              <a:cs typeface="Calibri"/>
            </a:endParaRPr>
          </a:p>
          <a:p>
            <a:r>
              <a:rPr lang="nb-NO" dirty="0">
                <a:ea typeface="Calibri"/>
                <a:cs typeface="Calibri"/>
              </a:rPr>
              <a:t>Hvor mange førerstøttesystemer finnes det og hvilke trenger vi å ha et aktivt forhold til. Hendelser utover systemgrensene vil være vanskelig for ADAS å håndtere.</a:t>
            </a:r>
          </a:p>
          <a:p>
            <a:r>
              <a:rPr lang="nb-NO" dirty="0">
                <a:ea typeface="Calibri"/>
                <a:cs typeface="Calibri"/>
              </a:rPr>
              <a:t>Hva med effekten av regenerering på vintervei? Hvilke opplevelser kan flere kjenne seg igjen i? Er det farlig eller er det en fordel? Diskusjon i plenum. Hvis dette "dukker opp" tidligere- ta det da.</a:t>
            </a:r>
          </a:p>
          <a:p>
            <a:r>
              <a:rPr lang="nb-NO" dirty="0">
                <a:ea typeface="Calibri"/>
                <a:cs typeface="Calibri"/>
              </a:rPr>
              <a:t>Hvordan snakker motorbrems og bremsesystem sammen, for eksempel ved kraftig regenerering på elbil?</a:t>
            </a:r>
          </a:p>
          <a:p>
            <a:r>
              <a:rPr lang="nb-NO" dirty="0">
                <a:ea typeface="Calibri"/>
                <a:cs typeface="Calibri"/>
              </a:rPr>
              <a:t>Sving dit du skal- sensor forteller bremsesystemet hvordan oppføre seg.</a:t>
            </a:r>
          </a:p>
          <a:p>
            <a:endParaRPr lang="nb-NO" dirty="0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D0DD3-2498-41C4-989E-13FDDDC4BC78}" type="slidenum">
              <a:rPr lang="no-NB" smtClean="0"/>
              <a:t>21</a:t>
            </a:fld>
            <a:endParaRPr lang="no-NB"/>
          </a:p>
        </p:txBody>
      </p:sp>
    </p:spTree>
    <p:extLst>
      <p:ext uri="{BB962C8B-B14F-4D97-AF65-F5344CB8AC3E}">
        <p14:creationId xmlns:p14="http://schemas.microsoft.com/office/powerpoint/2010/main" val="1012105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Her er det </a:t>
            </a:r>
            <a:r>
              <a:rPr lang="en-US" b="1" dirty="0" err="1"/>
              <a:t>viktig</a:t>
            </a:r>
            <a:r>
              <a:rPr lang="en-US" b="1" dirty="0"/>
              <a:t> å </a:t>
            </a:r>
            <a:r>
              <a:rPr lang="en-US" b="1" dirty="0" err="1"/>
              <a:t>promotere</a:t>
            </a:r>
            <a:r>
              <a:rPr lang="en-US" b="1" dirty="0"/>
              <a:t> </a:t>
            </a:r>
            <a:r>
              <a:rPr lang="en-US" b="1" dirty="0" err="1"/>
              <a:t>kurset</a:t>
            </a:r>
            <a:r>
              <a:rPr lang="en-US" b="1" dirty="0"/>
              <a:t> Trygg </a:t>
            </a:r>
            <a:r>
              <a:rPr lang="en-US" b="1" dirty="0" err="1"/>
              <a:t>på</a:t>
            </a:r>
            <a:r>
              <a:rPr lang="en-US" b="1" dirty="0"/>
              <a:t> </a:t>
            </a:r>
            <a:r>
              <a:rPr lang="en-US" b="1" dirty="0" err="1"/>
              <a:t>glatta</a:t>
            </a:r>
            <a:r>
              <a:rPr lang="en-US" b="1" dirty="0"/>
              <a:t>. </a:t>
            </a:r>
            <a:endParaRPr lang="nb-NO" dirty="0"/>
          </a:p>
          <a:p>
            <a:r>
              <a:rPr lang="en-US" b="1" dirty="0"/>
              <a:t>Handler om å </a:t>
            </a:r>
            <a:r>
              <a:rPr lang="en-US" b="1" dirty="0" err="1"/>
              <a:t>kjenne</a:t>
            </a:r>
            <a:r>
              <a:rPr lang="en-US" b="1" dirty="0"/>
              <a:t> </a:t>
            </a:r>
            <a:r>
              <a:rPr lang="en-US" b="1" dirty="0" err="1"/>
              <a:t>eget</a:t>
            </a:r>
            <a:r>
              <a:rPr lang="en-US" b="1" dirty="0"/>
              <a:t> </a:t>
            </a:r>
            <a:r>
              <a:rPr lang="en-US" b="1" dirty="0" err="1"/>
              <a:t>kjøretøy</a:t>
            </a:r>
            <a:endParaRPr lang="nb-NO" dirty="0" err="1"/>
          </a:p>
          <a:p>
            <a:r>
              <a:rPr lang="en-US" dirty="0">
                <a:latin typeface="Calibri"/>
                <a:ea typeface="Calibri"/>
                <a:cs typeface="Calibri"/>
              </a:rPr>
              <a:t>Som </a:t>
            </a:r>
            <a:r>
              <a:rPr lang="en-US" err="1">
                <a:latin typeface="Calibri"/>
                <a:ea typeface="Calibri"/>
                <a:cs typeface="Calibri"/>
              </a:rPr>
              <a:t>en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forlengelse</a:t>
            </a:r>
            <a:r>
              <a:rPr lang="en-US" dirty="0">
                <a:latin typeface="Calibri"/>
                <a:ea typeface="Calibri"/>
                <a:cs typeface="Calibri"/>
              </a:rPr>
              <a:t> av </a:t>
            </a:r>
            <a:r>
              <a:rPr lang="en-US" err="1">
                <a:latin typeface="Calibri"/>
                <a:ea typeface="Calibri"/>
                <a:cs typeface="Calibri"/>
              </a:rPr>
              <a:t>informasjon</a:t>
            </a:r>
            <a:r>
              <a:rPr lang="en-US" dirty="0">
                <a:latin typeface="Calibri"/>
                <a:ea typeface="Calibri"/>
                <a:cs typeface="Calibri"/>
              </a:rPr>
              <a:t> om </a:t>
            </a:r>
            <a:r>
              <a:rPr lang="en-US" err="1">
                <a:latin typeface="Calibri"/>
                <a:ea typeface="Calibri"/>
                <a:cs typeface="Calibri"/>
              </a:rPr>
              <a:t>bilen</a:t>
            </a:r>
            <a:r>
              <a:rPr lang="en-US" dirty="0">
                <a:latin typeface="Calibri"/>
                <a:ea typeface="Calibri"/>
                <a:cs typeface="Calibri"/>
              </a:rPr>
              <a:t> er det </a:t>
            </a:r>
            <a:r>
              <a:rPr lang="en-US" err="1">
                <a:latin typeface="Calibri"/>
                <a:ea typeface="Calibri"/>
                <a:cs typeface="Calibri"/>
              </a:rPr>
              <a:t>viktig</a:t>
            </a:r>
            <a:r>
              <a:rPr lang="en-US" dirty="0">
                <a:latin typeface="Calibri"/>
                <a:ea typeface="Calibri"/>
                <a:cs typeface="Calibri"/>
              </a:rPr>
              <a:t> å </a:t>
            </a:r>
            <a:r>
              <a:rPr lang="en-US" err="1">
                <a:latin typeface="Calibri"/>
                <a:ea typeface="Calibri"/>
                <a:cs typeface="Calibri"/>
              </a:rPr>
              <a:t>kunne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bli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kjent</a:t>
            </a:r>
            <a:r>
              <a:rPr lang="en-US" dirty="0">
                <a:latin typeface="Calibri"/>
                <a:ea typeface="Calibri"/>
                <a:cs typeface="Calibri"/>
              </a:rPr>
              <a:t> med </a:t>
            </a:r>
            <a:r>
              <a:rPr lang="en-US" err="1">
                <a:latin typeface="Calibri"/>
                <a:ea typeface="Calibri"/>
                <a:cs typeface="Calibri"/>
              </a:rPr>
              <a:t>eget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kjøretøy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err="1">
                <a:latin typeface="Calibri"/>
                <a:ea typeface="Calibri"/>
                <a:cs typeface="Calibri"/>
              </a:rPr>
              <a:t>derfor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deltagelse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på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dette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kurset</a:t>
            </a:r>
            <a:r>
              <a:rPr lang="en-US">
                <a:latin typeface="Calibri"/>
                <a:ea typeface="Calibri"/>
                <a:cs typeface="Calibri"/>
              </a:rPr>
              <a:t>.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Å </a:t>
            </a:r>
            <a:r>
              <a:rPr lang="en-US" dirty="0" err="1">
                <a:latin typeface="Calibri"/>
                <a:ea typeface="Calibri"/>
                <a:cs typeface="Calibri"/>
              </a:rPr>
              <a:t>promotere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årlig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gratistime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på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øvingsbanen</a:t>
            </a:r>
            <a:r>
              <a:rPr lang="en-US" dirty="0">
                <a:latin typeface="Calibri"/>
                <a:ea typeface="Calibri"/>
                <a:cs typeface="Calibri"/>
              </a:rPr>
              <a:t> er </a:t>
            </a:r>
            <a:r>
              <a:rPr lang="en-US" dirty="0" err="1">
                <a:latin typeface="Calibri"/>
                <a:ea typeface="Calibri"/>
                <a:cs typeface="Calibri"/>
              </a:rPr>
              <a:t>også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noe</a:t>
            </a:r>
            <a:r>
              <a:rPr lang="en-US" dirty="0">
                <a:latin typeface="Calibri"/>
                <a:ea typeface="Calibri"/>
                <a:cs typeface="Calibri"/>
              </a:rPr>
              <a:t> å </a:t>
            </a:r>
            <a:r>
              <a:rPr lang="en-US" dirty="0" err="1">
                <a:latin typeface="Calibri"/>
                <a:ea typeface="Calibri"/>
                <a:cs typeface="Calibri"/>
              </a:rPr>
              <a:t>bidra</a:t>
            </a:r>
            <a:r>
              <a:rPr lang="en-US" dirty="0">
                <a:latin typeface="Calibri"/>
                <a:ea typeface="Calibri"/>
                <a:cs typeface="Calibri"/>
              </a:rPr>
              <a:t> med.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9717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Hva</a:t>
            </a:r>
            <a:r>
              <a:rPr lang="en-US" b="0" dirty="0"/>
              <a:t> </a:t>
            </a:r>
            <a:r>
              <a:rPr lang="en-US" b="0" dirty="0" err="1"/>
              <a:t>regulerer</a:t>
            </a:r>
            <a:r>
              <a:rPr lang="en-US" b="0" dirty="0"/>
              <a:t> </a:t>
            </a:r>
            <a:r>
              <a:rPr lang="en-US" b="0" dirty="0" err="1"/>
              <a:t>trafikken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hvordan</a:t>
            </a:r>
            <a:r>
              <a:rPr lang="en-US" b="0" dirty="0"/>
              <a:t>?</a:t>
            </a:r>
          </a:p>
          <a:p>
            <a:endParaRPr lang="en-US" b="0" dirty="0"/>
          </a:p>
          <a:p>
            <a:r>
              <a:rPr lang="en-US" b="0" dirty="0"/>
              <a:t>Individuelt-1 </a:t>
            </a:r>
            <a:r>
              <a:rPr lang="en-US" b="0" dirty="0" err="1"/>
              <a:t>minutt</a:t>
            </a:r>
            <a:endParaRPr lang="en-US" b="0" dirty="0"/>
          </a:p>
          <a:p>
            <a:r>
              <a:rPr lang="en-US" b="0" dirty="0"/>
              <a:t>Dele med </a:t>
            </a:r>
            <a:r>
              <a:rPr lang="en-US" b="0" dirty="0" err="1"/>
              <a:t>sideperson</a:t>
            </a:r>
            <a:r>
              <a:rPr lang="en-US" b="0" dirty="0"/>
              <a:t>- 1 </a:t>
            </a:r>
            <a:r>
              <a:rPr lang="en-US" b="0" dirty="0" err="1"/>
              <a:t>minutt</a:t>
            </a:r>
            <a:endParaRPr lang="en-US" b="0" dirty="0"/>
          </a:p>
          <a:p>
            <a:r>
              <a:rPr lang="en-US" b="0" dirty="0"/>
              <a:t>Plenum- </a:t>
            </a:r>
            <a:r>
              <a:rPr lang="en-US" b="0" dirty="0" err="1"/>
              <a:t>kort</a:t>
            </a:r>
            <a:r>
              <a:rPr lang="en-US" b="0" dirty="0"/>
              <a:t> </a:t>
            </a:r>
            <a:r>
              <a:rPr lang="en-US" b="0" dirty="0" err="1"/>
              <a:t>diskusjon</a:t>
            </a:r>
            <a:endParaRPr lang="en-US" b="0" dirty="0"/>
          </a:p>
          <a:p>
            <a:r>
              <a:rPr lang="en-US" b="0" dirty="0"/>
              <a:t> 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r>
              <a:rPr lang="en-US" b="0" dirty="0" err="1"/>
              <a:t>Myndighetspyramiden</a:t>
            </a:r>
            <a:r>
              <a:rPr lang="en-US" b="0" dirty="0"/>
              <a:t> ? </a:t>
            </a:r>
            <a:r>
              <a:rPr lang="en-US" b="0" dirty="0" err="1"/>
              <a:t>Hva</a:t>
            </a:r>
            <a:r>
              <a:rPr lang="en-US" b="0" dirty="0"/>
              <a:t> </a:t>
            </a:r>
            <a:r>
              <a:rPr lang="en-US" b="0" dirty="0" err="1"/>
              <a:t>forteller</a:t>
            </a:r>
            <a:r>
              <a:rPr lang="en-US" b="0" dirty="0"/>
              <a:t> </a:t>
            </a:r>
            <a:r>
              <a:rPr lang="en-US" b="0" dirty="0" err="1"/>
              <a:t>denne</a:t>
            </a:r>
            <a:r>
              <a:rPr lang="en-US" b="0" dirty="0"/>
              <a:t>?</a:t>
            </a:r>
            <a:endParaRPr lang="nb-NO" b="0" dirty="0"/>
          </a:p>
          <a:p>
            <a:r>
              <a:rPr lang="en-US" b="0" dirty="0" err="1"/>
              <a:t>Hvilken</a:t>
            </a:r>
            <a:r>
              <a:rPr lang="en-US" b="0" dirty="0"/>
              <a:t> del av </a:t>
            </a:r>
            <a:r>
              <a:rPr lang="en-US" b="0" dirty="0" err="1"/>
              <a:t>reguleringen</a:t>
            </a:r>
            <a:r>
              <a:rPr lang="en-US" b="0" dirty="0"/>
              <a:t> </a:t>
            </a:r>
            <a:r>
              <a:rPr lang="en-US" b="0" dirty="0" err="1"/>
              <a:t>må</a:t>
            </a:r>
            <a:r>
              <a:rPr lang="en-US" b="0" dirty="0"/>
              <a:t> du </a:t>
            </a:r>
            <a:r>
              <a:rPr lang="en-US" b="0" dirty="0" err="1"/>
              <a:t>forholde</a:t>
            </a:r>
            <a:r>
              <a:rPr lang="en-US" b="0" dirty="0"/>
              <a:t> deg </a:t>
            </a:r>
            <a:r>
              <a:rPr lang="en-US" b="0" dirty="0" err="1"/>
              <a:t>til</a:t>
            </a:r>
            <a:r>
              <a:rPr lang="en-US" b="0" dirty="0"/>
              <a:t>?</a:t>
            </a:r>
          </a:p>
          <a:p>
            <a:endParaRPr lang="en-US" b="0" dirty="0"/>
          </a:p>
          <a:p>
            <a:r>
              <a:rPr lang="en-US" b="0" dirty="0"/>
              <a:t>9 </a:t>
            </a:r>
            <a:r>
              <a:rPr lang="en-US" b="0" dirty="0" err="1"/>
              <a:t>skilt</a:t>
            </a:r>
            <a:r>
              <a:rPr lang="en-US" b="0" dirty="0"/>
              <a:t>- </a:t>
            </a:r>
            <a:r>
              <a:rPr lang="en-US" b="0" dirty="0" err="1"/>
              <a:t>hva</a:t>
            </a:r>
            <a:r>
              <a:rPr lang="en-US" b="0" dirty="0"/>
              <a:t> </a:t>
            </a:r>
            <a:r>
              <a:rPr lang="en-US" b="0" dirty="0" err="1"/>
              <a:t>forteller</a:t>
            </a:r>
            <a:r>
              <a:rPr lang="en-US" b="0" dirty="0"/>
              <a:t> </a:t>
            </a:r>
            <a:r>
              <a:rPr lang="en-US" b="0" dirty="0" err="1"/>
              <a:t>disse</a:t>
            </a:r>
            <a:r>
              <a:rPr lang="en-US" b="0" dirty="0"/>
              <a:t>? Kort </a:t>
            </a:r>
            <a:r>
              <a:rPr lang="en-US" b="0" dirty="0" err="1"/>
              <a:t>forklaring</a:t>
            </a:r>
            <a:r>
              <a:rPr lang="en-US" b="0" dirty="0"/>
              <a:t> </a:t>
            </a:r>
            <a:r>
              <a:rPr lang="en-US" b="0" dirty="0" err="1"/>
              <a:t>etter</a:t>
            </a:r>
            <a:r>
              <a:rPr lang="en-US" b="0" dirty="0"/>
              <a:t> </a:t>
            </a:r>
            <a:r>
              <a:rPr lang="en-US" b="0" dirty="0" err="1"/>
              <a:t>deltagernes</a:t>
            </a:r>
            <a:r>
              <a:rPr lang="en-US" b="0" dirty="0"/>
              <a:t> </a:t>
            </a:r>
            <a:r>
              <a:rPr lang="en-US" b="0" dirty="0" err="1"/>
              <a:t>kommentarer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endParaRPr lang="en-US" b="0" dirty="0"/>
          </a:p>
          <a:p>
            <a:r>
              <a:rPr lang="en-US" b="0" dirty="0"/>
              <a:t>1 </a:t>
            </a:r>
            <a:r>
              <a:rPr lang="en-US" b="0" dirty="0" err="1"/>
              <a:t>Vikeplikt</a:t>
            </a:r>
            <a:endParaRPr lang="nb-NO" b="0" dirty="0" err="1"/>
          </a:p>
          <a:p>
            <a:r>
              <a:rPr lang="en-US" b="0" dirty="0"/>
              <a:t>2 </a:t>
            </a:r>
            <a:r>
              <a:rPr lang="en-US" b="0" dirty="0" err="1"/>
              <a:t>Forkjørsvei</a:t>
            </a:r>
            <a:endParaRPr lang="en-US" b="0" dirty="0"/>
          </a:p>
          <a:p>
            <a:r>
              <a:rPr lang="en-US" b="0" dirty="0"/>
              <a:t>3 </a:t>
            </a:r>
            <a:r>
              <a:rPr lang="en-US" b="0" dirty="0" err="1"/>
              <a:t>Slutt</a:t>
            </a:r>
            <a:r>
              <a:rPr lang="en-US" b="0" dirty="0"/>
              <a:t> </a:t>
            </a:r>
            <a:r>
              <a:rPr lang="en-US" b="0" dirty="0" err="1"/>
              <a:t>på</a:t>
            </a:r>
            <a:r>
              <a:rPr lang="en-US" b="0" dirty="0"/>
              <a:t> </a:t>
            </a:r>
            <a:r>
              <a:rPr lang="en-US" b="0" dirty="0" err="1"/>
              <a:t>forkjørsvei</a:t>
            </a:r>
            <a:endParaRPr lang="nb-NO" b="0" dirty="0"/>
          </a:p>
          <a:p>
            <a:r>
              <a:rPr lang="en-US" b="0" dirty="0"/>
              <a:t>4 </a:t>
            </a:r>
            <a:r>
              <a:rPr lang="en-US" b="0" dirty="0" err="1"/>
              <a:t>Vikeplikt</a:t>
            </a:r>
            <a:r>
              <a:rPr lang="en-US" b="0" dirty="0"/>
              <a:t> for </a:t>
            </a:r>
            <a:r>
              <a:rPr lang="en-US" b="0" dirty="0" err="1"/>
              <a:t>møtende</a:t>
            </a:r>
            <a:endParaRPr lang="en-US" b="0" dirty="0"/>
          </a:p>
          <a:p>
            <a:r>
              <a:rPr lang="en-US" b="0" dirty="0"/>
              <a:t>5 </a:t>
            </a:r>
            <a:r>
              <a:rPr lang="en-US" b="0" dirty="0" err="1"/>
              <a:t>Møtende</a:t>
            </a:r>
            <a:r>
              <a:rPr lang="en-US" b="0" dirty="0"/>
              <a:t> </a:t>
            </a:r>
            <a:r>
              <a:rPr lang="en-US" b="0" dirty="0" err="1"/>
              <a:t>har</a:t>
            </a:r>
            <a:r>
              <a:rPr lang="en-US" b="0" dirty="0"/>
              <a:t> </a:t>
            </a:r>
            <a:r>
              <a:rPr lang="en-US" b="0" dirty="0" err="1"/>
              <a:t>vikeplikt</a:t>
            </a:r>
            <a:endParaRPr lang="en-US" b="0" dirty="0"/>
          </a:p>
          <a:p>
            <a:r>
              <a:rPr lang="en-US" b="0" dirty="0"/>
              <a:t>6 Full </a:t>
            </a:r>
            <a:r>
              <a:rPr lang="en-US" b="0" dirty="0" err="1"/>
              <a:t>stopp</a:t>
            </a:r>
            <a:r>
              <a:rPr lang="en-US" b="0" dirty="0"/>
              <a:t> </a:t>
            </a:r>
            <a:r>
              <a:rPr lang="en-US" b="0" dirty="0" err="1"/>
              <a:t>uavhengig</a:t>
            </a:r>
            <a:r>
              <a:rPr lang="en-US" b="0" dirty="0"/>
              <a:t> av </a:t>
            </a:r>
            <a:r>
              <a:rPr lang="en-US" b="0" dirty="0" err="1"/>
              <a:t>annen</a:t>
            </a:r>
            <a:r>
              <a:rPr lang="en-US" b="0" dirty="0"/>
              <a:t> </a:t>
            </a:r>
            <a:r>
              <a:rPr lang="en-US" b="0" dirty="0" err="1"/>
              <a:t>trafikk</a:t>
            </a:r>
            <a:endParaRPr lang="en-US" b="0" dirty="0"/>
          </a:p>
          <a:p>
            <a:r>
              <a:rPr lang="en-US" b="0" dirty="0"/>
              <a:t>7 </a:t>
            </a:r>
            <a:r>
              <a:rPr lang="en-US" b="0" dirty="0" err="1"/>
              <a:t>Forkjørskryss</a:t>
            </a:r>
            <a:endParaRPr lang="nb-NO" b="0" dirty="0" err="1"/>
          </a:p>
          <a:p>
            <a:r>
              <a:rPr lang="en-US" b="0" dirty="0"/>
              <a:t>Det </a:t>
            </a:r>
            <a:r>
              <a:rPr lang="en-US" b="0" dirty="0" err="1"/>
              <a:t>siste</a:t>
            </a:r>
            <a:r>
              <a:rPr lang="en-US" b="0" dirty="0"/>
              <a:t> </a:t>
            </a:r>
            <a:r>
              <a:rPr lang="en-US" b="0" dirty="0" err="1"/>
              <a:t>skiltet</a:t>
            </a:r>
            <a:r>
              <a:rPr lang="en-US" b="0" dirty="0"/>
              <a:t> </a:t>
            </a:r>
            <a:r>
              <a:rPr lang="en-US" b="0" dirty="0" err="1"/>
              <a:t>skiller</a:t>
            </a:r>
            <a:r>
              <a:rPr lang="en-US" b="0" dirty="0"/>
              <a:t> seg </a:t>
            </a:r>
            <a:r>
              <a:rPr lang="en-US" b="0" dirty="0" err="1"/>
              <a:t>ut</a:t>
            </a:r>
            <a:r>
              <a:rPr lang="en-US" b="0" dirty="0"/>
              <a:t>- </a:t>
            </a:r>
            <a:r>
              <a:rPr lang="en-US" b="0" dirty="0" err="1"/>
              <a:t>på</a:t>
            </a:r>
            <a:r>
              <a:rPr lang="en-US" b="0" dirty="0"/>
              <a:t> </a:t>
            </a:r>
            <a:r>
              <a:rPr lang="en-US" b="0" dirty="0" err="1"/>
              <a:t>hvilken</a:t>
            </a:r>
            <a:r>
              <a:rPr lang="en-US" b="0" dirty="0"/>
              <a:t> </a:t>
            </a:r>
            <a:r>
              <a:rPr lang="en-US" b="0" dirty="0" err="1"/>
              <a:t>måte</a:t>
            </a:r>
            <a:r>
              <a:rPr lang="en-US" b="0" dirty="0"/>
              <a:t>? Når </a:t>
            </a:r>
            <a:r>
              <a:rPr lang="en-US" b="0" dirty="0" err="1"/>
              <a:t>forkjørskryss</a:t>
            </a:r>
            <a:r>
              <a:rPr lang="en-US" b="0" dirty="0"/>
              <a:t> </a:t>
            </a:r>
            <a:r>
              <a:rPr lang="en-US" b="0" dirty="0" err="1"/>
              <a:t>settes</a:t>
            </a:r>
            <a:r>
              <a:rPr lang="en-US" b="0" dirty="0"/>
              <a:t> </a:t>
            </a:r>
            <a:r>
              <a:rPr lang="en-US" b="0" dirty="0" err="1"/>
              <a:t>opp</a:t>
            </a:r>
            <a:r>
              <a:rPr lang="en-US" b="0" dirty="0"/>
              <a:t> </a:t>
            </a:r>
            <a:r>
              <a:rPr lang="en-US" b="0" dirty="0" err="1"/>
              <a:t>på</a:t>
            </a:r>
            <a:r>
              <a:rPr lang="en-US" b="0" dirty="0"/>
              <a:t> </a:t>
            </a:r>
            <a:r>
              <a:rPr lang="en-US" b="0" dirty="0" err="1"/>
              <a:t>forkjørsveg</a:t>
            </a:r>
            <a:r>
              <a:rPr lang="en-US" b="0" dirty="0"/>
              <a:t>, </a:t>
            </a:r>
            <a:r>
              <a:rPr lang="en-US" b="0" dirty="0" err="1"/>
              <a:t>varsler</a:t>
            </a:r>
            <a:r>
              <a:rPr lang="en-US" b="0" dirty="0"/>
              <a:t> </a:t>
            </a:r>
            <a:r>
              <a:rPr lang="en-US" b="0" dirty="0" err="1"/>
              <a:t>skiltet</a:t>
            </a:r>
            <a:r>
              <a:rPr lang="en-US" b="0" dirty="0"/>
              <a:t> at </a:t>
            </a:r>
            <a:r>
              <a:rPr lang="en-US" b="0" dirty="0" err="1"/>
              <a:t>krysset</a:t>
            </a:r>
            <a:r>
              <a:rPr lang="en-US" b="0" dirty="0"/>
              <a:t> er </a:t>
            </a:r>
            <a:r>
              <a:rPr lang="en-US" b="0" dirty="0" err="1"/>
              <a:t>farlig</a:t>
            </a:r>
            <a:endParaRPr lang="nb-NO" b="0" dirty="0" err="1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6338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>
                <a:latin typeface="Arial"/>
                <a:cs typeface="Arial"/>
              </a:rPr>
              <a:t>-Oppgave til deltagerne- to og to sammen i 4 minutter.</a:t>
            </a:r>
            <a:endParaRPr lang="nb-NO" sz="1400" dirty="0"/>
          </a:p>
          <a:p>
            <a:endParaRPr lang="nb-NO" sz="1400" dirty="0">
              <a:latin typeface="Arial"/>
              <a:cs typeface="Arial"/>
            </a:endParaRPr>
          </a:p>
          <a:p>
            <a:endParaRPr lang="nb-NO" sz="1400" dirty="0">
              <a:latin typeface="Arial"/>
              <a:cs typeface="Arial"/>
            </a:endParaRPr>
          </a:p>
          <a:p>
            <a:endParaRPr lang="nb-NO" sz="1400" dirty="0">
              <a:latin typeface="Arial"/>
              <a:cs typeface="Arial"/>
            </a:endParaRPr>
          </a:p>
          <a:p>
            <a:r>
              <a:rPr lang="nb-NO" sz="1400" dirty="0">
                <a:latin typeface="Arial"/>
                <a:cs typeface="Arial"/>
              </a:rPr>
              <a:t>-Vikeplikten oppstår når to eller flere trafikanter krysser hverandre</a:t>
            </a:r>
          </a:p>
          <a:p>
            <a:r>
              <a:rPr lang="nb-NO" sz="1400" dirty="0">
                <a:latin typeface="Arial"/>
                <a:cs typeface="Arial"/>
              </a:rPr>
              <a:t>-Tydelig vise din hensikt og være aktpågivende, varsom og hensynsfull og forvente at det kommer noen</a:t>
            </a:r>
          </a:p>
          <a:p>
            <a:r>
              <a:rPr lang="nb-NO" sz="1400" dirty="0">
                <a:latin typeface="Arial"/>
                <a:cs typeface="Arial"/>
              </a:rPr>
              <a:t>-Reglene forteller hvem som kan kjøre og hvem som må vente. Ingen har forkjørsrett, men alle har vikeplikt.</a:t>
            </a:r>
          </a:p>
          <a:p>
            <a:endParaRPr lang="nb-NO" sz="1400" dirty="0">
              <a:latin typeface="Arial"/>
              <a:cs typeface="Arial"/>
            </a:endParaRPr>
          </a:p>
          <a:p>
            <a:r>
              <a:rPr lang="nb-NO" sz="1400" dirty="0">
                <a:latin typeface="Arial"/>
                <a:cs typeface="Arial"/>
              </a:rPr>
              <a:t>-Oppgave til deltagerne- to og to sammen i 4 minutter.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728E-371F-493A-B7FF-59DE375DF2BD}" type="slidenum">
              <a:rPr lang="nb-NO" smtClean="0"/>
              <a:t>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Prater jeg med eller til? Ser jeg på publikum? Spør eller forteller jeg?</a:t>
            </a:r>
          </a:p>
        </p:txBody>
      </p:sp>
      <p:sp>
        <p:nvSpPr>
          <p:cNvPr id="6" name="Plassholder for topptekst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b-NO"/>
              <a:t>Er du i tvil? Gi dem et smil. De vet ikke hva du vet. Bruk I D P</a:t>
            </a:r>
          </a:p>
        </p:txBody>
      </p:sp>
    </p:spTree>
    <p:extLst>
      <p:ext uri="{BB962C8B-B14F-4D97-AF65-F5344CB8AC3E}">
        <p14:creationId xmlns:p14="http://schemas.microsoft.com/office/powerpoint/2010/main" val="297358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bilde skal brukes!!</a:t>
            </a:r>
          </a:p>
          <a:p>
            <a:r>
              <a:rPr lang="nb-NO" dirty="0"/>
              <a:t>Når du kjører inn på en ny vei, så vil du alltid få viktig informasjon om veien du kjører på. </a:t>
            </a:r>
            <a:endParaRPr lang="nb-NO" dirty="0">
              <a:cs typeface="Calibri"/>
            </a:endParaRPr>
          </a:p>
          <a:p>
            <a:r>
              <a:rPr lang="nb-NO" dirty="0"/>
              <a:t>Her får du informasjon om fartsgrense, vikeplikt/forkjørsvei og annet. Du skal alltid oppsøke informasjon med en gang du kjører inn i en ny vei eller tidligere hvis det er fysisk mulig.</a:t>
            </a:r>
            <a:endParaRPr lang="nb-NO" dirty="0">
              <a:cs typeface="Calibri"/>
            </a:endParaRPr>
          </a:p>
          <a:p>
            <a:endParaRPr lang="en-US" dirty="0">
              <a:cs typeface="+mn-lt"/>
            </a:endParaRPr>
          </a:p>
          <a:p>
            <a:r>
              <a:rPr lang="nb-NO" dirty="0"/>
              <a:t>Vi må ta i bruk Myndighetspyramiden for å se hvilke regler som gjelder her. Jobb deg fra toppen og nedover:</a:t>
            </a:r>
            <a:endParaRPr lang="nb-NO" dirty="0">
              <a:cs typeface="Calibri"/>
            </a:endParaRPr>
          </a:p>
          <a:p>
            <a:r>
              <a:rPr lang="nb-NO" dirty="0"/>
              <a:t>1. Er det politi eller andre dirigenter her? Svar: Nei (gå videre)</a:t>
            </a:r>
            <a:endParaRPr lang="nb-NO" dirty="0">
              <a:cs typeface="Calibri"/>
            </a:endParaRPr>
          </a:p>
          <a:p>
            <a:r>
              <a:rPr lang="nb-NO" dirty="0"/>
              <a:t>2. Er det lyssignal her? Nei, gå videre.</a:t>
            </a:r>
            <a:endParaRPr lang="nb-NO" dirty="0">
              <a:cs typeface="Calibri"/>
            </a:endParaRPr>
          </a:p>
          <a:p>
            <a:r>
              <a:rPr lang="nb-NO" dirty="0"/>
              <a:t>3. Er det skilt/veioppmerking som forteller noe om vikeplikt/forkjørsvei her? Nei, gå videre. </a:t>
            </a:r>
            <a:endParaRPr lang="nb-NO" dirty="0">
              <a:cs typeface="Calibri"/>
            </a:endParaRPr>
          </a:p>
          <a:p>
            <a:r>
              <a:rPr lang="nb-NO" dirty="0"/>
              <a:t>4. Hva sier regelverket. Her er det høyreregel! </a:t>
            </a:r>
            <a:endParaRPr lang="nb-NO" dirty="0">
              <a:cs typeface="Calibri"/>
            </a:endParaRPr>
          </a:p>
          <a:p>
            <a:endParaRPr lang="nb-N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400" b="1" dirty="0">
                <a:latin typeface="Arial"/>
                <a:cs typeface="Arial"/>
              </a:rPr>
              <a:t>Trafikkreglene</a:t>
            </a:r>
            <a:r>
              <a:rPr lang="nb-NO" sz="1400" b="1" baseline="0" dirty="0">
                <a:latin typeface="Arial"/>
                <a:cs typeface="Arial"/>
              </a:rPr>
              <a:t> gjelder på alle veger, for alle trafikanter, hele tiden!</a:t>
            </a:r>
          </a:p>
          <a:p>
            <a:r>
              <a:rPr lang="nb-NO" sz="1400" b="1" baseline="0" dirty="0">
                <a:latin typeface="Arial"/>
                <a:cs typeface="Arial"/>
              </a:rPr>
              <a:t>For at reglen ikke skal gjelde, må det komme skilt, lyssignal eller politi som sier noe annet.</a:t>
            </a:r>
          </a:p>
          <a:p>
            <a:endParaRPr lang="nb-NO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728E-371F-493A-B7FF-59DE375DF2BD}" type="slidenum">
              <a:rPr lang="nb-NO" smtClean="0"/>
              <a:t>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Prater jeg med eller til? Ser jeg på publikum? Spør eller forteller jeg?</a:t>
            </a:r>
          </a:p>
        </p:txBody>
      </p:sp>
      <p:sp>
        <p:nvSpPr>
          <p:cNvPr id="6" name="Plassholder for topptekst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b-NO"/>
              <a:t>Er du i tvil? Gi dem et smil. De vet ikke hva du vet. Bruk I D P</a:t>
            </a:r>
          </a:p>
        </p:txBody>
      </p:sp>
    </p:spTree>
    <p:extLst>
      <p:ext uri="{BB962C8B-B14F-4D97-AF65-F5344CB8AC3E}">
        <p14:creationId xmlns:p14="http://schemas.microsoft.com/office/powerpoint/2010/main" val="297358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dirty="0"/>
              <a:t>Hvilke regler gjelder i en rundkjøring? I-D-P 3 minutter (La deltagerne først jobbe selv i tre minutter, deretter dele med naboen i tre minutter og til slutt snakker dere om dette i fellesskap. IKKE gi deltagerne svar på hva som er rett eller galt!)</a:t>
            </a:r>
          </a:p>
          <a:p>
            <a:endParaRPr lang="nb-NO" b="0" dirty="0"/>
          </a:p>
          <a:p>
            <a:r>
              <a:rPr lang="nb-NO" b="0" dirty="0"/>
              <a:t>Trafikkreglene i seg selv forteller ingenting spesifikt om </a:t>
            </a:r>
            <a:r>
              <a:rPr lang="nb-NO" b="0" dirty="0" err="1"/>
              <a:t>vikelikt</a:t>
            </a:r>
            <a:r>
              <a:rPr lang="nb-NO" b="0" dirty="0"/>
              <a:t> i rundkjøring!</a:t>
            </a:r>
          </a:p>
          <a:p>
            <a:endParaRPr lang="nb-NO" b="0" dirty="0"/>
          </a:p>
          <a:p>
            <a:r>
              <a:rPr lang="nb-NO" b="0" dirty="0"/>
              <a:t>Ofte sier de: </a:t>
            </a:r>
            <a:endParaRPr lang="nb-NO" b="0" dirty="0"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nb-NO" b="0" dirty="0"/>
              <a:t>Vikeplikt for de som er i rundkjøringen</a:t>
            </a:r>
            <a:endParaRPr lang="nb-NO" b="0" dirty="0"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nb-NO" b="0" dirty="0"/>
              <a:t>Først inn slipper å vike</a:t>
            </a:r>
            <a:endParaRPr lang="nb-NO" b="0" dirty="0"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nb-NO" b="0" dirty="0"/>
              <a:t>Vikeplikt fra venstre</a:t>
            </a:r>
            <a:endParaRPr lang="nb-NO" b="0" dirty="0"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nb-NO" b="0" dirty="0"/>
              <a:t>Vikeplikt fra høyre </a:t>
            </a:r>
            <a:endParaRPr lang="nb-NO" b="0" dirty="0"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nb-NO" b="0" dirty="0"/>
              <a:t>Osv...</a:t>
            </a:r>
            <a:endParaRPr lang="nb-NO" b="0" dirty="0"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nb-NO" dirty="0">
              <a:cs typeface="Calibri"/>
            </a:endParaRPr>
          </a:p>
          <a:p>
            <a:r>
              <a:rPr lang="nb-NO" b="1" dirty="0">
                <a:cs typeface="Calibri"/>
              </a:rPr>
              <a:t>Her er det viktig å spore deltakerne inn på ord som samhandling, samarbeid, trafikkflyt, Hvordan oppnå sikkerhet og flyt?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9A5B5-6C94-48AA-92BB-178894A8CCC3}" type="slidenum">
              <a:rPr lang="nb-NO" smtClean="0"/>
              <a:t>27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Prater jeg med eller til? Ser jeg på publikum? Spør eller forteller jeg?</a:t>
            </a:r>
          </a:p>
        </p:txBody>
      </p:sp>
      <p:sp>
        <p:nvSpPr>
          <p:cNvPr id="6" name="Plassholder for topptekst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b-NO"/>
              <a:t>Er du i tvil? Gi dem et smil. De vet ikke hva du vet. Bruk I D P</a:t>
            </a:r>
          </a:p>
        </p:txBody>
      </p:sp>
    </p:spTree>
    <p:extLst>
      <p:ext uri="{BB962C8B-B14F-4D97-AF65-F5344CB8AC3E}">
        <p14:creationId xmlns:p14="http://schemas.microsoft.com/office/powerpoint/2010/main" val="33509518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Ved å øke farten tilsvarende de som er i det høyre feltet fra før. Lettere å «ta» en luke enn å «få» en luke. Spør om hjelp ved å bruke blinklys i god tid, dette skaper oppmerksomhet hos de andre. Øk farten tidlig i påkjøringsfeltet, dette gjør det lettere for de andre å «slippe» deg inn i trafikken.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Kommenter veioppmerkingen etterat deltagerne har beskrevet egne valg</a:t>
            </a:r>
          </a:p>
          <a:p>
            <a:endParaRPr lang="nb-NO" dirty="0"/>
          </a:p>
          <a:p>
            <a:r>
              <a:rPr lang="nb-NO" dirty="0"/>
              <a:t>- Hel linje/sperrelinje er det ikke lov å kjøre over. </a:t>
            </a:r>
            <a:endParaRPr lang="nb-NO" dirty="0">
              <a:cs typeface="Calibri"/>
            </a:endParaRPr>
          </a:p>
          <a:p>
            <a:r>
              <a:rPr lang="nb-NO" dirty="0"/>
              <a:t>- Stiplede linjer kan du kjøre over, men du får vikeplikt. </a:t>
            </a:r>
            <a:endParaRPr lang="nb-NO" dirty="0">
              <a:cs typeface="Calibri"/>
            </a:endParaRPr>
          </a:p>
          <a:p>
            <a:r>
              <a:rPr lang="nb-NO" dirty="0"/>
              <a:t>- Når stiplet linje opphører går feltene sammen til et felt og det er gjensidig vikeplikt om ikke annet er informert.</a:t>
            </a:r>
            <a:endParaRPr lang="nb-NO" dirty="0">
              <a:cs typeface="Calibri"/>
            </a:endParaRPr>
          </a:p>
          <a:p>
            <a:endParaRPr lang="nb-NO" b="1" dirty="0">
              <a:cs typeface="Calibri"/>
            </a:endParaRPr>
          </a:p>
          <a:p>
            <a:endParaRPr lang="nb-NO" b="1" baseline="0" dirty="0"/>
          </a:p>
          <a:p>
            <a:endParaRPr lang="nb-NO" b="1" baseline="0" dirty="0"/>
          </a:p>
          <a:p>
            <a:r>
              <a:rPr lang="nb-NO" b="1" baseline="0" dirty="0"/>
              <a:t>Fra høyre:</a:t>
            </a:r>
            <a:endParaRPr lang="nb-NO" dirty="0">
              <a:cs typeface="Calibri"/>
            </a:endParaRPr>
          </a:p>
          <a:p>
            <a:r>
              <a:rPr lang="nb-NO" b="1" baseline="0" dirty="0"/>
              <a:t>Hel linje – sperrelinje er det ikke lov å kjøre på eller over.</a:t>
            </a:r>
          </a:p>
          <a:p>
            <a:r>
              <a:rPr lang="nb-NO" b="1" baseline="0" dirty="0"/>
              <a:t>Tykk, kort og tett stiplet linje – Skillelinje. Skiller vanlige felt fra spesialfelt (akselerasjonsfelt, kollektivfelt, sykkelfelt osv.) Gir vikeplikt</a:t>
            </a:r>
          </a:p>
          <a:p>
            <a:r>
              <a:rPr lang="nb-NO" b="1" baseline="0" dirty="0"/>
              <a:t>Midtoppmerking med korte streker og lange mellomrom – kjørefeltlinje. Skift felt om du har lyst ingen spesiell fare.</a:t>
            </a:r>
          </a:p>
          <a:p>
            <a:r>
              <a:rPr lang="nb-NO" b="1" baseline="0" dirty="0"/>
              <a:t>Midtoppmerking med lange streker og korte mellomrom . Varsellinje. Farlig å skifte felt, men lovlig.</a:t>
            </a:r>
          </a:p>
          <a:p>
            <a:endParaRPr lang="nb-NO" b="1" baseline="0" dirty="0"/>
          </a:p>
          <a:p>
            <a:r>
              <a:rPr lang="nb-NO" b="1" baseline="0" dirty="0"/>
              <a:t>Men hva tror dere er grunnen til at skillelinja stopper halvveis på akselerasjonsfeltet?</a:t>
            </a:r>
          </a:p>
          <a:p>
            <a:r>
              <a:rPr lang="nb-NO" b="1" baseline="0" dirty="0"/>
              <a:t>Drøft litt i plenum.</a:t>
            </a:r>
          </a:p>
          <a:p>
            <a:endParaRPr lang="nb-NO" b="1" baseline="0" dirty="0"/>
          </a:p>
          <a:p>
            <a:pPr algn="l"/>
            <a:r>
              <a:rPr lang="nb-NO" b="1" i="0" dirty="0">
                <a:solidFill>
                  <a:srgbClr val="333333"/>
                </a:solidFill>
                <a:effectLst/>
                <a:latin typeface="Helvetica Neue"/>
              </a:rPr>
              <a:t>§ 8.</a:t>
            </a:r>
            <a:r>
              <a:rPr lang="nb-NO" b="1" i="1" dirty="0">
                <a:solidFill>
                  <a:srgbClr val="333333"/>
                </a:solidFill>
                <a:effectLst/>
                <a:latin typeface="Helvetica Neue"/>
              </a:rPr>
              <a:t>Kjørefeltskifte</a:t>
            </a:r>
            <a:endParaRPr lang="nb-NO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l"/>
            <a:r>
              <a:rPr lang="nb-NO" dirty="0">
                <a:effectLst/>
              </a:rPr>
              <a:t>1. Kjørende som vil skifte kjørefelt, har vikeplikt for kjørende som befinner seg i det felt det skal kjøres inn i eller som først må krysses. </a:t>
            </a: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Tilsvarende gjelder den som vil kjøre ut fra vegkant eller på annen måte endre kjøretøyets plass i sideretning.</a:t>
            </a:r>
          </a:p>
          <a:p>
            <a:pPr algn="l"/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Bestemmelsen i første ledd gjelder ikke når antallet vanlige kjørefelt i samme retning reduseres. Farten skal gjensidig tilpasses slik at de kjørende vekselvis kan fortsette uten unødig hinder eller forstyrrelse.</a:t>
            </a:r>
          </a:p>
          <a:p>
            <a:pPr algn="l"/>
            <a:r>
              <a:rPr lang="nb-NO" dirty="0">
                <a:effectLst/>
              </a:rPr>
              <a:t>2. Kjørende i felt for fartsøkning skal tilpasse farten til trafikken i det kjørefelt det skal kjøres inn i. Kjørende i dette feltet skal lette utkjøringen fra feltet for fartsøkning. </a:t>
            </a: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Kjørende som vil forlate veg, skal snarest mulig kjøre inn i felt for fartsreduksjon der det finnes.</a:t>
            </a:r>
          </a:p>
          <a:p>
            <a:endParaRPr lang="nb-NO" b="1" baseline="0" dirty="0"/>
          </a:p>
          <a:p>
            <a:endParaRPr lang="nb-NO" b="1" baseline="0" dirty="0"/>
          </a:p>
          <a:p>
            <a:endParaRPr lang="nb-NO" b="1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728E-371F-493A-B7FF-59DE375DF2BD}" type="slidenum">
              <a:rPr lang="nb-NO" smtClean="0"/>
              <a:t>28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Prater jeg med eller til? Ser jeg på publikum? Spør eller forteller jeg?</a:t>
            </a:r>
          </a:p>
        </p:txBody>
      </p:sp>
      <p:sp>
        <p:nvSpPr>
          <p:cNvPr id="6" name="Plassholder for topptekst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b-NO"/>
              <a:t>Er du i tvil? Gi dem et smil. De vet ikke hva du vet. Bruk I D P</a:t>
            </a:r>
          </a:p>
        </p:txBody>
      </p:sp>
    </p:spTree>
    <p:extLst>
      <p:ext uri="{BB962C8B-B14F-4D97-AF65-F5344CB8AC3E}">
        <p14:creationId xmlns:p14="http://schemas.microsoft.com/office/powerpoint/2010/main" val="4171760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gjør du hvis du allikevel får en bil/lastebil ved siden av deg når du kommer hit?  (Ikke alle av de andre har like lyst på å hjelpe til, eller forståelse for denne samhandlingen).</a:t>
            </a:r>
          </a:p>
          <a:p>
            <a:endParaRPr lang="nb-NO" dirty="0"/>
          </a:p>
          <a:p>
            <a:r>
              <a:rPr lang="nb-NO" dirty="0"/>
              <a:t>Husk hva løsningen var i forrige lysark. Du gjør det lettere for deg selv ved å starte påkjøringen så tidlig som mulig. Tilstrekkelig fartsøkning, velg en luke du vil benytte. Hvis du allikevel kommer i en slik situasjon, avpass farten forsiktig i forhold til en luke bak den bilen du velger deg ut.</a:t>
            </a:r>
          </a:p>
          <a:p>
            <a:br>
              <a:rPr lang="en-US" dirty="0"/>
            </a:br>
            <a:endParaRPr lang="en-US" dirty="0"/>
          </a:p>
          <a:p>
            <a:endParaRPr lang="nb-NO" sz="1400" b="1" dirty="0">
              <a:latin typeface="Arial"/>
              <a:cs typeface="Arial"/>
            </a:endParaRPr>
          </a:p>
          <a:p>
            <a:endParaRPr lang="nb-NO" sz="1400" b="1" dirty="0">
              <a:latin typeface="Arial"/>
              <a:cs typeface="Arial"/>
            </a:endParaRPr>
          </a:p>
          <a:p>
            <a:endParaRPr lang="nb-NO" sz="1400" b="1" dirty="0">
              <a:latin typeface="Arial"/>
              <a:cs typeface="Arial"/>
            </a:endParaRPr>
          </a:p>
          <a:p>
            <a:r>
              <a:rPr lang="nb-NO" sz="1400" b="1" dirty="0">
                <a:latin typeface="Arial"/>
                <a:cs typeface="Arial"/>
              </a:rPr>
              <a:t>Legg merke til oppmerkingen</a:t>
            </a:r>
            <a:endParaRPr lang="nb-NO" dirty="0">
              <a:latin typeface="Arial"/>
              <a:cs typeface="Arial"/>
            </a:endParaRPr>
          </a:p>
          <a:p>
            <a:endParaRPr lang="nb-NO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400" b="1" u="sng" dirty="0">
                <a:latin typeface="Arial"/>
                <a:cs typeface="Arial"/>
              </a:rPr>
              <a:t>KLIKK:</a:t>
            </a:r>
            <a:r>
              <a:rPr lang="nb-NO" sz="1400" b="1" dirty="0">
                <a:latin typeface="Arial"/>
                <a:cs typeface="Arial"/>
              </a:rPr>
              <a:t> og </a:t>
            </a:r>
            <a:r>
              <a:rPr lang="nb-NO" sz="1400" b="1" dirty="0">
                <a:solidFill>
                  <a:srgbClr val="FF0000"/>
                </a:solidFill>
                <a:latin typeface="Arial"/>
                <a:cs typeface="Arial"/>
              </a:rPr>
              <a:t>rød</a:t>
            </a:r>
            <a:r>
              <a:rPr lang="nb-NO" sz="1400" b="1" dirty="0">
                <a:latin typeface="Arial"/>
                <a:cs typeface="Arial"/>
              </a:rPr>
              <a:t> ring dukker opp</a:t>
            </a:r>
          </a:p>
          <a:p>
            <a:r>
              <a:rPr lang="nb-NO" sz="1400" b="1" dirty="0">
                <a:latin typeface="Arial"/>
                <a:cs typeface="Arial"/>
              </a:rPr>
              <a:t>Fletting inntrer der oppmerkinga slutter.</a:t>
            </a:r>
          </a:p>
          <a:p>
            <a:endParaRPr lang="nb-N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400" b="1" dirty="0">
                <a:latin typeface="Arial"/>
                <a:cs typeface="Arial"/>
              </a:rPr>
              <a:t>Skifter du felt over den stiplete</a:t>
            </a:r>
            <a:r>
              <a:rPr lang="nb-NO" sz="1400" b="1" baseline="0" dirty="0">
                <a:latin typeface="Arial"/>
                <a:cs typeface="Arial"/>
              </a:rPr>
              <a:t> linjen, har du vikeplikt.</a:t>
            </a:r>
            <a:endParaRPr lang="nb-NO" sz="1400" b="1" dirty="0">
              <a:latin typeface="Arial"/>
              <a:cs typeface="Arial"/>
            </a:endParaRPr>
          </a:p>
          <a:p>
            <a:endParaRPr lang="nb-N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400" b="1" u="sng" dirty="0">
                <a:latin typeface="Arial"/>
                <a:cs typeface="Arial"/>
              </a:rPr>
              <a:t>Så hovedpoenget med det vi har gjort nå er å få frem at trafikkreglene gjelder hele tiden…</a:t>
            </a:r>
          </a:p>
          <a:p>
            <a:r>
              <a:rPr lang="nb-NO" sz="1400" b="1" u="sng" dirty="0">
                <a:latin typeface="Arial"/>
                <a:cs typeface="Arial"/>
              </a:rPr>
              <a:t>Helt til politi, lyssignal, skilt eller oppmerking bestemmer noe annet.</a:t>
            </a:r>
          </a:p>
          <a:p>
            <a:endParaRPr lang="nb-N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400" b="1" dirty="0">
                <a:latin typeface="Arial"/>
                <a:cs typeface="Arial"/>
              </a:rPr>
              <a:t>Til</a:t>
            </a:r>
            <a:r>
              <a:rPr lang="nb-NO" sz="1400" b="1" baseline="0" dirty="0">
                <a:latin typeface="Arial"/>
                <a:cs typeface="Arial"/>
              </a:rPr>
              <a:t> slutt noe om barn og barnebarn. Noen som har barnebarn her? </a:t>
            </a:r>
            <a:r>
              <a:rPr lang="nb-NO" sz="1400" b="1" baseline="0" dirty="0" err="1">
                <a:latin typeface="Arial"/>
                <a:cs typeface="Arial"/>
              </a:rPr>
              <a:t>Blablabla</a:t>
            </a:r>
            <a:r>
              <a:rPr lang="nb-NO" sz="1400" b="1" baseline="0" dirty="0">
                <a:latin typeface="Arial"/>
                <a:cs typeface="Arial"/>
              </a:rPr>
              <a:t> litt rundt barnebarn. Kos, viktige å passe på osv.</a:t>
            </a:r>
            <a:endParaRPr lang="nb-NO" sz="1400" b="1" dirty="0">
              <a:latin typeface="Arial"/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728E-371F-493A-B7FF-59DE375DF2BD}" type="slidenum">
              <a:rPr lang="nb-NO" smtClean="0"/>
              <a:t>29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Prater jeg med eller til? Ser jeg på publikum? Spør eller forteller jeg?</a:t>
            </a:r>
          </a:p>
        </p:txBody>
      </p:sp>
      <p:sp>
        <p:nvSpPr>
          <p:cNvPr id="6" name="Plassholder for topptekst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b-NO"/>
              <a:t>Er du i tvil? Gi dem et smil. De vet ikke hva du vet. Bruk I D P</a:t>
            </a:r>
          </a:p>
        </p:txBody>
      </p:sp>
    </p:spTree>
    <p:extLst>
      <p:ext uri="{BB962C8B-B14F-4D97-AF65-F5344CB8AC3E}">
        <p14:creationId xmlns:p14="http://schemas.microsoft.com/office/powerpoint/2010/main" val="3235338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Disse skiltene forteller noe om vikepliktsreglene.</a:t>
            </a:r>
          </a:p>
          <a:p>
            <a:br>
              <a:rPr lang="en-US" dirty="0"/>
            </a:br>
            <a:endParaRPr lang="en-US" dirty="0"/>
          </a:p>
          <a:p>
            <a:r>
              <a:rPr lang="nb-NO" dirty="0"/>
              <a:t>Hva består forskjellen i? </a:t>
            </a:r>
          </a:p>
          <a:p>
            <a:r>
              <a:rPr lang="nb-NO" dirty="0"/>
              <a:t>La deltagerne diskutere seg i mellom hvis det er tid. </a:t>
            </a:r>
            <a:endParaRPr lang="nb-NO" dirty="0">
              <a:cs typeface="Calibri"/>
            </a:endParaRPr>
          </a:p>
          <a:p>
            <a:br>
              <a:rPr lang="en-US" dirty="0"/>
            </a:br>
            <a:endParaRPr lang="en-US" dirty="0"/>
          </a:p>
          <a:p>
            <a:r>
              <a:rPr lang="nb-NO" dirty="0"/>
              <a:t>Skilt 1: To felt går sammen og blir til ett felt. Da hele pilen er rød, betyr det at det er gjensidig vikeplikt. Altså begge felt har like mye plikt til å vike for hverandre. MEN, ikke stå på ditt krav - det er samarbeid som er viktig! </a:t>
            </a:r>
            <a:endParaRPr lang="nb-NO" dirty="0">
              <a:cs typeface="Calibri"/>
            </a:endParaRPr>
          </a:p>
          <a:p>
            <a:br>
              <a:rPr lang="en-US" dirty="0"/>
            </a:br>
            <a:endParaRPr lang="en-US" dirty="0"/>
          </a:p>
          <a:p>
            <a:r>
              <a:rPr lang="nb-NO" dirty="0"/>
              <a:t>Skilt 2: Venstre felt fortsetter rett frem. Påkjøringsfeltet fortsetter inn i eksisterende felt. Da hele denne pilen er rød betyr det at det er gjensidig vikeplikt. Begge har like mye ansvar for å gi plass til hverandre. Akkurat som skiltet til venstre.</a:t>
            </a:r>
            <a:endParaRPr lang="nb-NO" dirty="0">
              <a:cs typeface="Calibri"/>
            </a:endParaRPr>
          </a:p>
          <a:p>
            <a:br>
              <a:rPr lang="en-US" dirty="0"/>
            </a:br>
            <a:endParaRPr lang="en-US" dirty="0"/>
          </a:p>
          <a:p>
            <a:r>
              <a:rPr lang="nb-NO" dirty="0"/>
              <a:t>Som hovedregel kan du tenke at rød farge betyr vikeplikt/gjensidig vikeplikt. </a:t>
            </a:r>
            <a:endParaRPr lang="nb-NO" dirty="0">
              <a:cs typeface="Calibri"/>
            </a:endParaRPr>
          </a:p>
          <a:p>
            <a:endParaRPr lang="nb-NO" sz="1400" b="1" dirty="0">
              <a:latin typeface="Arial"/>
              <a:cs typeface="Arial"/>
            </a:endParaRPr>
          </a:p>
          <a:p>
            <a:r>
              <a:rPr lang="nb-NO" sz="1400" b="1" baseline="0" dirty="0">
                <a:latin typeface="Arial"/>
                <a:cs typeface="Arial"/>
              </a:rPr>
              <a:t>Disse skiltene kan være litt forvirrende, noe som kan føre til usikkerhet. Sørg for at du vet hva de betyr og hvordan de påvirker dine valg.</a:t>
            </a:r>
            <a:endParaRPr lang="nb-N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728E-371F-493A-B7FF-59DE375DF2BD}" type="slidenum">
              <a:rPr lang="nb-NO" smtClean="0"/>
              <a:t>30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Prater jeg med eller til? Ser jeg på publikum? Spør eller forteller jeg?</a:t>
            </a:r>
          </a:p>
        </p:txBody>
      </p:sp>
      <p:sp>
        <p:nvSpPr>
          <p:cNvPr id="6" name="Plassholder for topptekst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b-NO"/>
              <a:t>Er du i tvil? Gi dem et smil. De vet ikke hva du vet. Bruk I D P</a:t>
            </a:r>
          </a:p>
        </p:txBody>
      </p:sp>
    </p:spTree>
    <p:extLst>
      <p:ext uri="{BB962C8B-B14F-4D97-AF65-F5344CB8AC3E}">
        <p14:creationId xmlns:p14="http://schemas.microsoft.com/office/powerpoint/2010/main" val="417176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Spørsmål til deltagerne: </a:t>
            </a:r>
          </a:p>
          <a:p>
            <a:endParaRPr lang="nb-NO" dirty="0"/>
          </a:p>
          <a:p>
            <a:r>
              <a:rPr lang="nb-NO" dirty="0"/>
              <a:t>Hva betyr –Trygg mobilitet for deg?</a:t>
            </a:r>
          </a:p>
          <a:p>
            <a:endParaRPr lang="nb-NO" dirty="0"/>
          </a:p>
          <a:p>
            <a:r>
              <a:rPr lang="nb-NO" dirty="0"/>
              <a:t>-1 minutt på egenhånd</a:t>
            </a:r>
          </a:p>
          <a:p>
            <a:r>
              <a:rPr lang="nb-NO" dirty="0"/>
              <a:t>-1minutt med sideperson</a:t>
            </a:r>
          </a:p>
          <a:p>
            <a:r>
              <a:rPr lang="nb-NO" dirty="0"/>
              <a:t>-Kort diskusjon i plenum</a:t>
            </a:r>
          </a:p>
          <a:p>
            <a:pPr marL="171450" indent="-171450">
              <a:buFontTx/>
              <a:buChar char="-"/>
            </a:pPr>
            <a:endParaRPr lang="nb-NO" dirty="0"/>
          </a:p>
          <a:p>
            <a:pPr marL="171450" indent="-171450">
              <a:buFontTx/>
              <a:buChar char="-"/>
            </a:pPr>
            <a:r>
              <a:rPr lang="nb-NO" dirty="0"/>
              <a:t>Et aktuelt diskusjonspunkt kan være likheter/ ulikheter med listen over forventninger.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6453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Trafikkreglene §8, punkt 2: </a:t>
            </a:r>
          </a:p>
          <a:p>
            <a:r>
              <a:rPr lang="nb-NO" dirty="0"/>
              <a:t>Kjørende i felt for fartsøkning skal tilpasse farten til trafikken i det feltet det kjøres inn i. Kjørende i dette feltet skal lette utkjøringen fra feltet for fartsøkning. </a:t>
            </a:r>
            <a:endParaRPr lang="nb-NO" dirty="0">
              <a:cs typeface="Calibri"/>
            </a:endParaRPr>
          </a:p>
          <a:p>
            <a:endParaRPr lang="en-US" dirty="0">
              <a:cs typeface="+mn-lt"/>
            </a:endParaRPr>
          </a:p>
          <a:p>
            <a:r>
              <a:rPr lang="nb-NO" dirty="0"/>
              <a:t>Hva betyr dette? </a:t>
            </a:r>
          </a:p>
          <a:p>
            <a:r>
              <a:rPr lang="nb-NO" dirty="0">
                <a:cs typeface="Calibri"/>
              </a:rPr>
              <a:t>Her forteller skiltet om hvilke regler som gjelder. Samme skilt som tidligere, nemlig felles vikeplikt der hvor veimerkingen opphører i påkjøringsfeltet.</a:t>
            </a:r>
          </a:p>
          <a:p>
            <a:endParaRPr lang="nb-NO" dirty="0">
              <a:cs typeface="Calibri"/>
            </a:endParaRPr>
          </a:p>
          <a:p>
            <a:r>
              <a:rPr lang="nb-NO" dirty="0"/>
              <a:t>Hvordan ville du løst dette? </a:t>
            </a:r>
            <a:endParaRPr lang="nb-NO" dirty="0">
              <a:cs typeface="Calibri"/>
            </a:endParaRPr>
          </a:p>
          <a:p>
            <a:endParaRPr lang="en-US" dirty="0">
              <a:cs typeface="+mn-lt"/>
            </a:endParaRPr>
          </a:p>
          <a:p>
            <a:r>
              <a:rPr lang="nb-NO" dirty="0"/>
              <a:t>I denne situasjonen bør du i fartsøkningsfeltet har nådd samme hastighet som bilene på hovedveien har. På den måten kan du bruke resten av fartsøkningsfeltet til å tilpasse farten til trafikken.</a:t>
            </a:r>
          </a:p>
          <a:p>
            <a:r>
              <a:rPr lang="nb-NO" dirty="0">
                <a:cs typeface="Calibri"/>
              </a:rPr>
              <a:t>Her vil det valget kunne bestå i å ta en luke eller å få en luke, avhengig av de andres oppførsel. Dette vil kunne bidra til god avvikling og tilstrekkelig med sikkerhet.</a:t>
            </a:r>
          </a:p>
          <a:p>
            <a:br>
              <a:rPr lang="en-US" dirty="0">
                <a:cs typeface="+mn-lt"/>
              </a:rPr>
            </a:br>
            <a:r>
              <a:rPr lang="nb-NO" sz="1400" b="1" dirty="0"/>
              <a:t>Hva må disse bilistene nå gjøre?</a:t>
            </a:r>
            <a:endParaRPr lang="nb-NO" dirty="0">
              <a:cs typeface="Calibri"/>
            </a:endParaRPr>
          </a:p>
          <a:p>
            <a:endParaRPr lang="nb-NO" sz="1400" b="1" dirty="0"/>
          </a:p>
          <a:p>
            <a:r>
              <a:rPr lang="nb-NO" sz="1400" b="1" dirty="0"/>
              <a:t>Førerne på hovedveien er </a:t>
            </a:r>
            <a:r>
              <a:rPr lang="nb-NO" sz="1400" b="1" u="sng" dirty="0"/>
              <a:t>pålagt</a:t>
            </a:r>
            <a:r>
              <a:rPr lang="nb-NO" sz="1400" b="1" dirty="0"/>
              <a:t> å lage</a:t>
            </a:r>
            <a:r>
              <a:rPr lang="nb-NO" sz="1400" b="1" baseline="0" dirty="0"/>
              <a:t> en luke til bilen fra høyre.</a:t>
            </a:r>
            <a:endParaRPr lang="nb-NO" sz="1400" b="1" baseline="0" dirty="0">
              <a:cs typeface="Calibri"/>
            </a:endParaRPr>
          </a:p>
          <a:p>
            <a:r>
              <a:rPr lang="nb-NO" sz="1400" b="1" baseline="0" dirty="0"/>
              <a:t>Bilen fra høyre MÅ akselerere ned bakken slik at farta er omtrent lik farta på hovedveien.</a:t>
            </a:r>
            <a:r>
              <a:rPr lang="nb-NO" sz="1400" b="1" dirty="0"/>
              <a:t> </a:t>
            </a:r>
            <a:endParaRPr lang="nb-NO" sz="1400" b="1" baseline="0" dirty="0">
              <a:cs typeface="Calibri"/>
            </a:endParaRPr>
          </a:p>
          <a:p>
            <a:r>
              <a:rPr lang="nb-NO" sz="1400" b="1" baseline="0" dirty="0"/>
              <a:t>Den farta bør fører ha oppnådd omtrent der bilen er på bildet.</a:t>
            </a:r>
            <a:endParaRPr lang="nb-NO" sz="1400" b="1" baseline="0" dirty="0">
              <a:cs typeface="Calibri"/>
            </a:endParaRPr>
          </a:p>
          <a:p>
            <a:endParaRPr lang="nb-NO" sz="1400" b="1" baseline="0" dirty="0"/>
          </a:p>
          <a:p>
            <a:r>
              <a:rPr lang="nb-NO" sz="1400" b="1" baseline="0" dirty="0"/>
              <a:t>Hva er fartsgrensa her?? La deltagerne diskutere litt.</a:t>
            </a:r>
            <a:r>
              <a:rPr lang="nb-NO" sz="1400" b="1" dirty="0"/>
              <a:t> </a:t>
            </a:r>
            <a:endParaRPr lang="nb-NO" sz="1400" b="1" baseline="0" dirty="0">
              <a:cs typeface="Calibri"/>
            </a:endParaRPr>
          </a:p>
          <a:p>
            <a:r>
              <a:rPr lang="nb-NO" sz="1400" b="1" baseline="0" dirty="0"/>
              <a:t>I Norge har vi faktisk kun 2 fartsgrenser…. Hvilke? La deltagerne diskutere litt.</a:t>
            </a:r>
            <a:endParaRPr lang="nb-NO" sz="1400" b="1" baseline="0" dirty="0">
              <a:cs typeface="Calibri"/>
            </a:endParaRPr>
          </a:p>
          <a:p>
            <a:r>
              <a:rPr lang="nb-NO" sz="1400" b="1" baseline="0" dirty="0"/>
              <a:t>Ingen skilt, så er det 80 utenfor tettbebyggelse og 50 i tettbebyggelse.</a:t>
            </a:r>
            <a:endParaRPr lang="nb-NO" sz="1400" b="1" baseline="0" dirty="0">
              <a:cs typeface="Calibri"/>
            </a:endParaRPr>
          </a:p>
          <a:p>
            <a:endParaRPr lang="nb-NO" sz="1400" b="1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728E-371F-493A-B7FF-59DE375DF2BD}" type="slidenum">
              <a:rPr lang="nb-NO" smtClean="0"/>
              <a:t>31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Prater jeg med eller til? Ser jeg på publikum? Spør eller forteller jeg?</a:t>
            </a:r>
          </a:p>
        </p:txBody>
      </p:sp>
      <p:sp>
        <p:nvSpPr>
          <p:cNvPr id="6" name="Plassholder for topptekst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b-NO"/>
              <a:t>Er du i tvil? Gi dem et smil. De vet ikke hva du vet. Bruk I D P</a:t>
            </a:r>
          </a:p>
        </p:txBody>
      </p:sp>
    </p:spTree>
    <p:extLst>
      <p:ext uri="{BB962C8B-B14F-4D97-AF65-F5344CB8AC3E}">
        <p14:creationId xmlns:p14="http://schemas.microsoft.com/office/powerpoint/2010/main" val="2195223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 deltagerne diskutere og komme med forslag til løsning. Lytt til deltagerne. </a:t>
            </a:r>
          </a:p>
          <a:p>
            <a:r>
              <a:rPr lang="nb-NO" dirty="0"/>
              <a:t>Igjen, det er også her viktig å fremsnakke samhandling og trafikkavvikling.</a:t>
            </a:r>
            <a:endParaRPr lang="nb-NO" dirty="0">
              <a:cs typeface="Calibri"/>
            </a:endParaRPr>
          </a:p>
          <a:p>
            <a:r>
              <a:rPr lang="nb-NO" dirty="0"/>
              <a:t>Fasitsvar skal vi unngå å gi - de kan få tenke selv. Vi skal sette i gang en tankeprosess hos deltakerne, den får vi ikke startet om vi gir et fasitsvar. </a:t>
            </a:r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  <a:p>
            <a:endParaRPr lang="nb-NO" b="1" dirty="0">
              <a:cs typeface="Calibri"/>
            </a:endParaRPr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b-NO"/>
              <a:t>Er du i tvil? Gi dem et smil. De vet ikke hva du vet. Bruk I D P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b-NO"/>
              <a:t>Prater jeg med eller til? Ser jeg på publikum? Spør eller forteller jeg?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A728E-371F-493A-B7FF-59DE375DF2BD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7913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§5 Kjøretøyets plass på vegen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Det er de samme kjøretøyene som kan kjøre i kollektivfeltet og i sambruksfeltet, forskjellen er at også bensin- og dieselbiler med passasjerer (likt eller flere enn antallet som angis på skiltet). </a:t>
            </a:r>
          </a:p>
          <a:p>
            <a:endParaRPr lang="nb-NO" dirty="0">
              <a:cs typeface="Calibri"/>
            </a:endParaRPr>
          </a:p>
          <a:p>
            <a:r>
              <a:rPr lang="nb-NO" dirty="0" err="1">
                <a:cs typeface="Calibri"/>
              </a:rPr>
              <a:t>Vegvisningsskilt</a:t>
            </a:r>
            <a:r>
              <a:rPr lang="nb-NO" dirty="0">
                <a:cs typeface="Calibri"/>
              </a:rPr>
              <a:t> er skilt som gir viktige opplysninger om veien videre. 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03374-5EC5-6A44-B50C-E36D4855F82B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18145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nb-NO" b="1" dirty="0"/>
              <a:t>Forskriften om bruk av kjøretøy sier :</a:t>
            </a:r>
            <a:br>
              <a:rPr lang="nb-NO" b="1" dirty="0"/>
            </a:br>
            <a:endParaRPr lang="nb-NO" dirty="0"/>
          </a:p>
          <a:p>
            <a:r>
              <a:rPr lang="nb-NO" i="1" dirty="0"/>
              <a:t>«kjøretøy må ikke brukes uten at det er sikret tilstrekkelig veigrep i forhold til føret, om nødvendig ved bruk av vinterdekk med eller uten pigger, kjetting eller liknende»</a:t>
            </a:r>
            <a:r>
              <a:rPr lang="nb-NO" dirty="0"/>
              <a:t>.</a:t>
            </a:r>
          </a:p>
          <a:p>
            <a:pPr>
              <a:spcBef>
                <a:spcPts val="1000"/>
              </a:spcBef>
            </a:pPr>
            <a:r>
              <a:rPr lang="nb-NO" dirty="0"/>
              <a:t>Dekkets levetid kan variere ut fra kjørestil og antall km man kjører, men ett sett dekk bør holde omtrent 3 – 4 sesonger ved normalt kjørelengde (ca. 15.000 km/år).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03374-5EC5-6A44-B50C-E36D4855F82B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4341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Kort sagt, Helårsdekk er ikke optimale på verken sommerføre eller vinterføre. De scorer dårlig på tester og gir lavere sikkerhet. </a:t>
            </a:r>
            <a:endParaRPr lang="nb-NO"/>
          </a:p>
          <a:p>
            <a:r>
              <a:rPr lang="nb-NO" dirty="0"/>
              <a:t>Hvordan se forskjell på sommerdekk, helårsdekk og piggfrie vinterdekk</a:t>
            </a:r>
          </a:p>
          <a:p>
            <a:r>
              <a:rPr lang="nb-NO" dirty="0"/>
              <a:t>Helårsdekk er dårlige hele året. Velg sommerdekk eller vinterdekk.</a:t>
            </a:r>
            <a:endParaRPr lang="en-US" dirty="0"/>
          </a:p>
          <a:p>
            <a:r>
              <a:rPr lang="nb-NO" dirty="0"/>
              <a:t>Gummiblanding er forskjellig. Lamellene er mykere på vinterdekk for at de skal "suge" seg fast i underlaget. Sommerdekk har lavere og hardere lameller, de blir varme og suger seg fast i underlaget på den måten.</a:t>
            </a:r>
            <a:endParaRPr lang="en-US" dirty="0"/>
          </a:p>
          <a:p>
            <a:endParaRPr lang="en-US" dirty="0">
              <a:cs typeface="Calibri"/>
            </a:endParaRPr>
          </a:p>
          <a:p>
            <a:r>
              <a:rPr lang="nb-NO" dirty="0"/>
              <a:t>Hvordan kan du sjekke slitasje og alder på dekkene dine? </a:t>
            </a:r>
            <a:endParaRPr lang="nb-NO" dirty="0">
              <a:cs typeface="Calibri"/>
            </a:endParaRPr>
          </a:p>
          <a:p>
            <a:r>
              <a:rPr lang="nb-NO" dirty="0"/>
              <a:t>Mange dekk har slitasjevarslere (små dumper i sporene), disse må sjekkes. </a:t>
            </a:r>
            <a:endParaRPr lang="nb-NO" dirty="0">
              <a:cs typeface="Calibri"/>
            </a:endParaRPr>
          </a:p>
          <a:p>
            <a:r>
              <a:rPr lang="nb-NO" dirty="0"/>
              <a:t>Bruk en mønsterdybdemåler til å se hvor mange mm som gjenstår. Det er lurt å måle flere steder på dekket. Du skal bruke den minste verdien du måler til. </a:t>
            </a:r>
            <a:br>
              <a:rPr lang="en-US" dirty="0">
                <a:cs typeface="+mn-lt"/>
              </a:rPr>
            </a:br>
            <a:endParaRPr lang="en-US">
              <a:cs typeface="Calibri"/>
            </a:endParaRPr>
          </a:p>
          <a:p>
            <a:r>
              <a:rPr lang="nb-NO" dirty="0"/>
              <a:t>Sjekk DOT-merkingen. </a:t>
            </a:r>
            <a:endParaRPr lang="nb-NO" dirty="0">
              <a:cs typeface="Calibri"/>
            </a:endParaRPr>
          </a:p>
          <a:p>
            <a:r>
              <a:rPr lang="nb-NO" dirty="0"/>
              <a:t>3903 betyr at de er produsert i uke 39 i år 2003. </a:t>
            </a:r>
            <a:endParaRPr lang="nb-NO" dirty="0">
              <a:cs typeface="Calibri"/>
            </a:endParaRPr>
          </a:p>
          <a:p>
            <a:endParaRPr lang="nb-NO" dirty="0">
              <a:latin typeface="Calibri" panose="020F0502020204030204"/>
              <a:cs typeface="Calibri" panose="020F0502020204030204"/>
            </a:endParaRPr>
          </a:p>
          <a:p>
            <a:r>
              <a:rPr lang="nb-NO" b="1" dirty="0">
                <a:latin typeface="Calibri" panose="020F0502020204030204"/>
                <a:cs typeface="Calibri" panose="020F0502020204030204"/>
              </a:rPr>
              <a:t>Før vi går hjem så vil jeg gå igjennom forventningslista deres for i dag. Gå igjennom punktene og ha dialog med trafikklærer slik at dere sørger for at forventningslisten blir dekt dersom det er forventninger som dere ikke har snakket om i dag. </a:t>
            </a:r>
            <a:endParaRPr lang="nb-NO" b="1" dirty="0">
              <a:latin typeface="Calibri" panose="020F0502020204030204"/>
              <a:ea typeface="Calibri"/>
              <a:cs typeface="Calibri" panose="020F0502020204030204"/>
            </a:endParaRPr>
          </a:p>
          <a:p>
            <a:endParaRPr lang="nb-NO" b="1" dirty="0">
              <a:latin typeface="Arial"/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1E2C-0E59-48A5-B913-23F50F1CFB8B}" type="slidenum">
              <a:rPr lang="nb-NO" smtClean="0">
                <a:solidFill>
                  <a:prstClr val="black"/>
                </a:solidFill>
              </a:rPr>
              <a:pPr/>
              <a:t>35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49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b-NO"/>
              <a:t>Er du i tvil? Gi dem et smil. De vet ikke hva du vet. Bruk I D P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b-NO"/>
              <a:t>Prater jeg med eller til? Ser jeg på publikum? Spør eller forteller jeg?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A728E-371F-493A-B7FF-59DE375DF2BD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2414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dirty="0">
                <a:latin typeface="Arial" panose="020B0604020202020204" pitchFamily="34" charset="0"/>
                <a:cs typeface="Arial" panose="020B0604020202020204" pitchFamily="34" charset="0"/>
              </a:rPr>
              <a:t>Gå enkelt igjennom at det</a:t>
            </a:r>
            <a:r>
              <a:rPr lang="nb-NO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er to dager/kvelder </a:t>
            </a:r>
          </a:p>
          <a:p>
            <a:endParaRPr lang="nb-NO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At dag 1 er mer generell, og at de på dag </a:t>
            </a:r>
            <a:r>
              <a:rPr lang="nb-NO" sz="1400" b="0" u="sng" baseline="0" dirty="0">
                <a:latin typeface="Arial" panose="020B0604020202020204" pitchFamily="34" charset="0"/>
                <a:cs typeface="Arial" panose="020B0604020202020204" pitchFamily="34" charset="0"/>
              </a:rPr>
              <a:t>2 skal ha spesielt fokus på deltagernes spørsmål og lokale utfordringer</a:t>
            </a:r>
          </a:p>
          <a:p>
            <a:endParaRPr lang="nb-NO" sz="1400" b="0" u="sng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I tillegg skal de få tilbud om kjøretime med en spesielt utvalgt trafikklærer</a:t>
            </a:r>
          </a:p>
          <a:p>
            <a:endParaRPr lang="nb-NO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Og de vil få informasjon og mulighet til å melde seg på et kjempe interessant kjørekurs (Trygg på glatta) på NAF sin øvingsbane.</a:t>
            </a:r>
          </a:p>
          <a:p>
            <a:endParaRPr lang="nb-NO" sz="1200" b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1200" b="1" baseline="0" dirty="0">
              <a:latin typeface="Aptos"/>
              <a:ea typeface="Calibri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aseline="0" dirty="0">
              <a:latin typeface="Aptos"/>
              <a:ea typeface="Calibri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4224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dirty="0"/>
              <a:t>Kort om NAF. </a:t>
            </a:r>
            <a:r>
              <a:rPr lang="nb-NO" sz="1200" b="0" dirty="0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nb-NO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er tanken å orientere deltagerne om at NAF er mye mer enn veihjelp.</a:t>
            </a:r>
          </a:p>
          <a:p>
            <a:r>
              <a:rPr lang="nb-NO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NB!! Dette skal være en KORT presentasjon av NAF.</a:t>
            </a:r>
            <a:endParaRPr lang="nb-NO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 b="0" dirty="0">
                <a:latin typeface="Arial" panose="020B0604020202020204" pitchFamily="34" charset="0"/>
                <a:cs typeface="Arial" panose="020B0604020202020204" pitchFamily="34" charset="0"/>
              </a:rPr>
              <a:t>Legg merke til ordet TRAFIKANT.</a:t>
            </a:r>
          </a:p>
          <a:p>
            <a:r>
              <a:rPr lang="nb-NO" sz="1200" b="0" dirty="0">
                <a:latin typeface="Arial" panose="020B0604020202020204" pitchFamily="34" charset="0"/>
                <a:cs typeface="Arial" panose="020B0604020202020204" pitchFamily="34" charset="0"/>
              </a:rPr>
              <a:t>NAF har</a:t>
            </a:r>
            <a:r>
              <a:rPr lang="nb-NO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ikke bare fokus på bilister, men alle trafikanter.</a:t>
            </a:r>
          </a:p>
          <a:p>
            <a:r>
              <a:rPr lang="nb-NO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Gående, syklende, kollektivreisende osv.</a:t>
            </a:r>
          </a:p>
          <a:p>
            <a:endParaRPr lang="nb-NO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NAF jobber for at du som trafikant skal få det bedre og tryggere, derfor valgspråket, -Vel frem </a:t>
            </a:r>
            <a:r>
              <a:rPr lang="nb-NO" sz="1200" b="0" baseline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nb-NO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NAF er fordelt over hele landet.</a:t>
            </a:r>
            <a:endParaRPr lang="nb-NO" sz="1200" b="0" u="sng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b="0" dirty="0"/>
          </a:p>
          <a:p>
            <a:pPr eaLnBrk="1" hangingPunct="1"/>
            <a:r>
              <a:rPr lang="nb-NO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NAF har en veldig demokratisk oppbygning. Det er lokalavdelingene som bestemmer hva administrasjonen skal bruke </a:t>
            </a:r>
            <a:r>
              <a:rPr lang="nb-NO" sz="12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nb-NO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på.</a:t>
            </a:r>
          </a:p>
          <a:p>
            <a:pPr eaLnBrk="1" hangingPunct="1"/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Så ønsker du å påvirke hva NAF skal være, lønner det seg å være aktiv i lokalavdelingen.</a:t>
            </a:r>
          </a:p>
          <a:p>
            <a:pPr eaLnBrk="1" hangingPunct="1"/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/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«Når dere tenker på NAF, hva tenker dere at NAF har av aktiviteter og tilbud?»</a:t>
            </a:r>
          </a:p>
          <a:p>
            <a:pPr eaLnBrk="1" hangingPunct="1"/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/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deltagerne komme med det de har av tanker. </a:t>
            </a:r>
          </a:p>
          <a:p>
            <a:pPr eaLnBrk="1" hangingPunct="1"/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/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så hva som faktisk er av aktiviteter. Henvis dem til hjemmesider, medlemsbladet Motor osv.</a:t>
            </a:r>
          </a:p>
          <a:p>
            <a:pPr eaLnBrk="1" hangingPunct="1"/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/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Klikk på lenken for å komme til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NAF.no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frivillig</a:t>
            </a:r>
          </a:p>
          <a:p>
            <a:pPr eaLnBrk="1" hangingPunct="1"/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/>
            <a:r>
              <a:rPr lang="nb-NO" dirty="0">
                <a:hlinkClick r:id="rId3" tooltip="https://www.naf.no/frivillig/aktiviteter"/>
              </a:rPr>
              <a:t>https://www.naf.no/frivillig/aktiviteter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/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/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/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/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BB5F7-167D-4145-B76C-68358118F49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9106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 legger lokalavdelingen selv inn de aktivitetene de ønsker å reklamere for.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Hvordan kan de holde seg oppdatert på når disse aktiviteten skjer?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Hvordan melder en seg på?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 du en mailadresse eller telefonnummer til lokalavdelingen?</a:t>
            </a:r>
            <a:endParaRPr kumimoji="0" lang="nb-NO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kumimoji="0" lang="nb-NO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Annonseres dette gjennom mail, annonser eller på hjemmesiden.</a:t>
            </a:r>
          </a:p>
          <a:p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de som ikke bruker internett, hvordan skal de holde seg orientert?</a:t>
            </a:r>
          </a:p>
          <a:p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Dette er viktig som reklame for lokalavdelingen!!!! Dette kan ofte gi nye medlemmer</a:t>
            </a:r>
            <a:endParaRPr lang="nb-NO" b="0" u="none" dirty="0">
              <a:solidFill>
                <a:srgbClr val="FF0000"/>
              </a:solidFill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895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Deltagerne noterer ned stikkord på egenhånd- 2 minutter</a:t>
            </a:r>
          </a:p>
          <a:p>
            <a:r>
              <a:rPr lang="nb-NO" dirty="0"/>
              <a:t>Del med sidepersonen i 2 minutter</a:t>
            </a:r>
          </a:p>
          <a:p>
            <a:r>
              <a:rPr lang="nb-NO" dirty="0"/>
              <a:t>Plenumsdiskusjon.</a:t>
            </a:r>
          </a:p>
          <a:p>
            <a:endParaRPr lang="nb-NO" dirty="0">
              <a:latin typeface="Aptos"/>
              <a:cs typeface="Arial" panose="020B0604020202020204" pitchFamily="34" charset="0"/>
            </a:endParaRPr>
          </a:p>
          <a:p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Vi er ikke på jakt etter</a:t>
            </a:r>
            <a:r>
              <a:rPr lang="nb-NO" b="1" baseline="0" dirty="0">
                <a:latin typeface="Arial" panose="020B0604020202020204" pitchFamily="34" charset="0"/>
                <a:cs typeface="Arial" panose="020B0604020202020204" pitchFamily="34" charset="0"/>
              </a:rPr>
              <a:t> fakta her, men hva deltagerne selv tenker om dette.</a:t>
            </a:r>
          </a:p>
          <a:p>
            <a:r>
              <a:rPr lang="nb-NO" b="1" baseline="0" dirty="0">
                <a:latin typeface="Arial"/>
                <a:cs typeface="Arial"/>
              </a:rPr>
              <a:t>Viktig at du tar tak i hva de kommer med</a:t>
            </a:r>
            <a:r>
              <a:rPr lang="nb-NO" b="1" dirty="0">
                <a:latin typeface="Arial"/>
                <a:cs typeface="Arial"/>
              </a:rPr>
              <a:t>, ikke hva du selv tenker. Deltagernes tanker!</a:t>
            </a:r>
            <a:endParaRPr lang="nb-NO" b="1" baseline="0" dirty="0">
              <a:latin typeface="Arial"/>
              <a:cs typeface="Arial"/>
            </a:endParaRPr>
          </a:p>
          <a:p>
            <a:r>
              <a:rPr lang="nb-NO" b="1" baseline="0" dirty="0">
                <a:latin typeface="Arial" panose="020B0604020202020204" pitchFamily="34" charset="0"/>
                <a:cs typeface="Arial" panose="020B0604020202020204" pitchFamily="34" charset="0"/>
              </a:rPr>
              <a:t>Når det er gjennomført, sier du at vi kan jo sjekke med fakta og statistikk hvordan dette stemmer.</a:t>
            </a:r>
          </a:p>
          <a:p>
            <a:endParaRPr lang="nb-NO" b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b="1" baseline="0" dirty="0">
                <a:latin typeface="Arial" panose="020B0604020202020204" pitchFamily="34" charset="0"/>
                <a:cs typeface="Arial" panose="020B0604020202020204" pitchFamily="34" charset="0"/>
              </a:rPr>
              <a:t>Hvem er mest utsatt for trafikkulykker i Norge?</a:t>
            </a:r>
          </a:p>
          <a:p>
            <a:endParaRPr lang="nb-NO" b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Bilførere og passasjerer utgjør den største andelen av dødsulykker med 37 %.</a:t>
            </a:r>
          </a:p>
          <a:p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-Motorsykkel/moped-brukere står for 24 % av dødsulykkene.</a:t>
            </a:r>
          </a:p>
          <a:p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-Syklister utgjør 7 %, mens fotgjengere utgjør 6 % av dødsulykkene.</a:t>
            </a: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Hvilke trafikkulykker tar flest liv?</a:t>
            </a:r>
          </a:p>
          <a:p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4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-Utforkjøringsulykker  </a:t>
            </a:r>
          </a:p>
          <a:p>
            <a:r>
              <a:rPr lang="nb-NO" sz="14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-Møteulykker</a:t>
            </a:r>
          </a:p>
          <a:p>
            <a:r>
              <a:rPr lang="nb-NO" sz="14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-Kjøring i ruspåvirket tilstand. Gjelder også medisiner og narkotikarus</a:t>
            </a:r>
          </a:p>
          <a:p>
            <a:r>
              <a:rPr lang="nb-NO" sz="14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-Ikke- eller feil bruk av sikkerhetsbelter</a:t>
            </a:r>
          </a:p>
          <a:p>
            <a:endParaRPr lang="nb-NO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Økning i risiko med alderen- typiske ulykker for seniorførere!</a:t>
            </a:r>
            <a:endParaRPr lang="nb-NO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nb-NO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Ifølge Statens vegvesen og advokatkilder har personer over 75 år omtrent </a:t>
            </a:r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 ganger høyere risiko</a:t>
            </a:r>
            <a:r>
              <a:rPr lang="nb-NO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å bli drept eller hardt skadd sammenlignet med 40-åringer .</a:t>
            </a:r>
          </a:p>
          <a:p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nb-NO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Statens vegvesen sier at rundt 1000 personer over 70 år ble drept eller alvorlig skadd i løpet av de ti siste årene .</a:t>
            </a:r>
          </a:p>
          <a:p>
            <a:endParaRPr lang="nb-NO" sz="1400" kern="12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nb-NO" b="1" dirty="0"/>
              <a:t>NB!! Viktig å påpeke at seniorene kjører lovlig. Er edru, holder seg til fartsgrensene, følger reglene.</a:t>
            </a:r>
            <a:endParaRPr lang="nb-NO" dirty="0"/>
          </a:p>
          <a:p>
            <a:r>
              <a:rPr lang="nb-NO" b="1" dirty="0"/>
              <a:t>Men dessverre holder ikke det. Som seniorer må vi iverksette noen ekstra tiltak.</a:t>
            </a:r>
            <a:endParaRPr lang="nb-NO" dirty="0"/>
          </a:p>
          <a:p>
            <a:endParaRPr lang="nb-NO" sz="1400" dirty="0"/>
          </a:p>
          <a:p>
            <a:endParaRPr lang="nb-NO" sz="1400" b="1" dirty="0"/>
          </a:p>
          <a:p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Ulykker med eldre bilførere</a:t>
            </a:r>
            <a:endParaRPr lang="nb-NO" sz="1400" b="1" dirty="0"/>
          </a:p>
          <a:p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nb-NO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vanligste ulykkestypene inkluderer:</a:t>
            </a:r>
            <a:endParaRPr lang="nb-NO" dirty="0">
              <a:ea typeface="+mn-ea"/>
              <a:cs typeface="+mn-cs"/>
            </a:endParaRPr>
          </a:p>
          <a:p>
            <a:r>
              <a:rPr lang="nb-NO" sz="1400" b="1" dirty="0"/>
              <a:t>   </a:t>
            </a:r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nb-NO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Fotgjengerulykker (fordi eldre bilførere ofte ikke får med seg fotgjengere i tide), ofte i mørket.</a:t>
            </a:r>
          </a:p>
          <a:p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400" b="1" dirty="0"/>
              <a:t>  </a:t>
            </a:r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nb-NO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Venstresvingulykker i kryss og ut på høyhastighetsvei (feilvurdering av avstand/fart før kryssing),</a:t>
            </a:r>
            <a:r>
              <a:rPr lang="nb-NO" sz="1400" dirty="0"/>
              <a:t> feltskifte.</a:t>
            </a:r>
            <a:endParaRPr lang="nb-NO" sz="1400" kern="12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</a:t>
            </a:r>
            <a:r>
              <a:rPr lang="nb-NO" sz="1400" b="1" dirty="0"/>
              <a:t> </a:t>
            </a:r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nb-NO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Utforkjørings- og møteulykker, ofte med tap av bevissthet grunnet helse eller søvnighet .</a:t>
            </a:r>
            <a:endParaRPr lang="nb-NO" sz="1400" kern="12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nb-NO" sz="1400" b="1" dirty="0"/>
              <a:t>   </a:t>
            </a:r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nb-NO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Eldre trafikanter tåler i tillegg fysiske belastninger dårligere, noe som ofte fører til mer alvorlig skade ved ulykker .</a:t>
            </a:r>
            <a:endParaRPr lang="nb-NO" sz="1400" kern="1200" dirty="0">
              <a:solidFill>
                <a:schemeClr val="tx1"/>
              </a:solidFill>
              <a:effectLst/>
              <a:latin typeface="+mn-lt"/>
            </a:endParaRPr>
          </a:p>
          <a:p>
            <a:endParaRPr lang="nb-NO" sz="1400" dirty="0"/>
          </a:p>
          <a:p>
            <a:r>
              <a:rPr lang="nb-NO" sz="1400" dirty="0"/>
              <a:t>Ulykker med bakgrunn i redusert evne til å ta inn informasjon, mindre bevegelsesmulighet i kroppen, og noe svekket evne til å vurdere fart og avstand.</a:t>
            </a:r>
          </a:p>
          <a:p>
            <a:r>
              <a:rPr lang="nb-NO" sz="1400" dirty="0"/>
              <a:t>Førerstøttesystemer som blindsonevarsling og avstandsmåling er positive for denne aldersgruppen.</a:t>
            </a:r>
          </a:p>
          <a:p>
            <a:r>
              <a:rPr lang="nb-NO" sz="1400" dirty="0"/>
              <a:t>Valg av tidspunkt og type vei kan også bidra positivt.</a:t>
            </a:r>
          </a:p>
          <a:p>
            <a:endParaRPr lang="nb-NO" sz="1400" b="1" dirty="0"/>
          </a:p>
          <a:p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Eksponering og skadeoversikt</a:t>
            </a:r>
            <a:endParaRPr lang="nb-NO" sz="1400" kern="12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nb-NO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Selv om eldre kjører mindre, viser studier at risikoen </a:t>
            </a:r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kjørt kilometer øker med alderen</a:t>
            </a:r>
            <a:r>
              <a:rPr lang="nb-NO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alle trafikantgrupper .</a:t>
            </a:r>
          </a:p>
          <a:p>
            <a:r>
              <a:rPr lang="nb-NO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nb-NO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Særlig øker risikoen for eldre fotgjengere, og blant dem over 80 år er fotgjengerulykker de mest vanlige ulykkene .</a:t>
            </a:r>
          </a:p>
          <a:p>
            <a:endParaRPr lang="nb-NO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neste lysarkene beskriver litt av dette gjennom statistikk.</a:t>
            </a:r>
          </a:p>
          <a:p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8605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tror dere at er grunnen til at menn er overrepresenterte i ulykkesstatistikken?</a:t>
            </a:r>
          </a:p>
          <a:p>
            <a:endParaRPr lang="nb-NO" dirty="0"/>
          </a:p>
          <a:p>
            <a:r>
              <a:rPr lang="nb-NO" dirty="0"/>
              <a:t>Kort diskusjon i plenum.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342B0-8883-4114-B55C-6932AE9E874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3002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forteller de to siste tallene i 2023? 41 drepte i aldersgruppen 55 til 75.</a:t>
            </a:r>
          </a:p>
          <a:p>
            <a:r>
              <a:rPr lang="nb-NO" dirty="0"/>
              <a:t>De forteller at denne aldersgruppen er noe overrepresentert i forhold til antall kjørte kilometer.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C45B3-F575-1244-81B9-70C61EFD28F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75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271AA4-7EA0-4A36-AEDD-44BE0936A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B71B57F-87C3-415D-A057-03E49902A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33721F-738A-4BB1-B52C-3D021D0F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AFED-5055-4CA8-8F33-48E29DE05947}" type="datetimeFigureOut">
              <a:rPr lang="nb-NO" smtClean="0"/>
              <a:t>09.03.2026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9B2E8F-FEC2-4330-808A-60B117D28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0A1312-37AD-42BD-86C1-46707B70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7338A-8FCB-497F-86A1-A2B7E4DCB5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1459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5E865B-33E2-49E9-A6EA-2D548C58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397240E-8A93-4181-909C-1DF81A42D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0B1833-9BC6-47AA-B7E2-4BBC248F9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AFED-5055-4CA8-8F33-48E29DE05947}" type="datetimeFigureOut">
              <a:rPr lang="nb-NO" smtClean="0"/>
              <a:t>09.03.2026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1476BC9-A191-47FE-9F8E-ED18F219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169EFDD-81FD-4CEF-BA36-45F97CDD4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7338A-8FCB-497F-86A1-A2B7E4DCB5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362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D562C3D-BE6F-48B0-A326-F4FB73BE6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CB5BDAE-B463-4EDF-B08E-1B1755036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FD15E3E-B53A-4DAF-B001-1C36E0C00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AFED-5055-4CA8-8F33-48E29DE05947}" type="datetimeFigureOut">
              <a:rPr lang="nb-NO" smtClean="0"/>
              <a:t>09.03.2026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B06861-FD97-4233-A439-298FB5573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331258E-6354-424E-8830-5542412EF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7338A-8FCB-497F-86A1-A2B7E4DCB5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7006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punktliste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573BCFD0-8D59-4B36-82D8-0C07D4153F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43357" y="359616"/>
            <a:ext cx="5148643" cy="61387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691286"/>
          <a:lstStyle>
            <a:lvl1pPr marL="252000" indent="-25200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0112" y="720090"/>
            <a:ext cx="5184648" cy="1046440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9C87EDE-CF7C-414A-AD40-63EB220599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112" y="2374900"/>
            <a:ext cx="5184648" cy="3817874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1525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2D440A2-9013-4087-81E4-08EA32980B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683095"/>
          <a:lstStyle>
            <a:lvl1pPr marL="228600" indent="-22860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245031" y="360044"/>
            <a:ext cx="3600450" cy="3702528"/>
          </a:xfrm>
          <a:prstGeom prst="roundRect">
            <a:avLst>
              <a:gd name="adj" fmla="val 667"/>
            </a:avLst>
          </a:prstGeom>
          <a:solidFill>
            <a:schemeClr val="bg1"/>
          </a:solidFill>
          <a:ln cap="rnd">
            <a:noFill/>
          </a:ln>
        </p:spPr>
        <p:txBody>
          <a:bodyPr lIns="432000" tIns="1620000" rIns="360000" bIns="1620000" anchor="t">
            <a:spAutoFit/>
          </a:bodyPr>
          <a:lstStyle>
            <a:lvl1pPr algn="l">
              <a:defRPr sz="2800"/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741283" y="2952369"/>
            <a:ext cx="2700338" cy="677108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2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50615C9-9ADA-4CF0-A78A-6F46CD1F4B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9412" y="2649931"/>
            <a:ext cx="900113" cy="0"/>
          </a:xfrm>
          <a:prstGeom prst="rect">
            <a:avLst/>
          </a:prstGeom>
          <a:ln w="44450">
            <a:solidFill>
              <a:srgbClr val="FFDB16"/>
            </a:solidFill>
            <a:miter lim="800000"/>
          </a:ln>
        </p:spPr>
        <p:txBody>
          <a:bodyPr lIns="0" tIns="0" rIns="0" bIns="0">
            <a:noAutofit/>
          </a:bodyPr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CAE161B7-DF1B-46A9-AC73-EAF1B26045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9411" y="792099"/>
            <a:ext cx="756000" cy="7544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FixHeader" hidden="1">
            <a:extLst>
              <a:ext uri="{FF2B5EF4-FFF2-40B4-BE49-F238E27FC236}">
                <a16:creationId xmlns:a16="http://schemas.microsoft.com/office/drawing/2014/main" id="{FE5F32C2-AD23-418F-9474-4175D3957788}"/>
              </a:ext>
            </a:extLst>
          </p:cNvPr>
          <p:cNvSpPr/>
          <p:nvPr userDrawn="1"/>
        </p:nvSpPr>
        <p:spPr>
          <a:xfrm>
            <a:off x="597877" y="-879231"/>
            <a:ext cx="1289538" cy="586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GotLine" hidden="1">
            <a:extLst>
              <a:ext uri="{FF2B5EF4-FFF2-40B4-BE49-F238E27FC236}">
                <a16:creationId xmlns:a16="http://schemas.microsoft.com/office/drawing/2014/main" id="{050F9EAF-5481-41A0-8F6B-3B784756E013}"/>
              </a:ext>
            </a:extLst>
          </p:cNvPr>
          <p:cNvSpPr/>
          <p:nvPr userDrawn="1"/>
        </p:nvSpPr>
        <p:spPr>
          <a:xfrm>
            <a:off x="2214277" y="-879231"/>
            <a:ext cx="1289538" cy="586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GotLine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3225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2D90848-6436-47B2-A08F-A522FB5596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691286"/>
          <a:lstStyle>
            <a:lvl1pPr marL="252000" indent="-25200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749300"/>
            <a:ext cx="5600700" cy="1518097"/>
          </a:xfrm>
          <a:prstGeom prst="roundRect">
            <a:avLst>
              <a:gd name="adj" fmla="val 1556"/>
            </a:avLst>
          </a:prstGeom>
          <a:solidFill>
            <a:schemeClr val="bg1"/>
          </a:solidFill>
        </p:spPr>
        <p:txBody>
          <a:bodyPr wrap="square" lIns="828000" tIns="360000" rIns="360000" bIns="504000">
            <a:spAutoFit/>
          </a:bodyPr>
          <a:lstStyle>
            <a:lvl1pPr marL="457200" indent="-457200">
              <a:lnSpc>
                <a:spcPct val="110000"/>
              </a:lnSpc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sz="3200" b="1" i="0">
                <a:solidFill>
                  <a:schemeClr val="dk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250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0113" y="720090"/>
            <a:ext cx="10513314" cy="1046440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84108F8C-6F16-499B-8869-0C2F49726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114" y="2376298"/>
            <a:ext cx="10513314" cy="38164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93238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2D440A2-9013-4087-81E4-08EA32980B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683095"/>
          <a:lstStyle>
            <a:lvl1pPr marL="228600" indent="-22860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60045" y="360044"/>
            <a:ext cx="3600450" cy="3702528"/>
          </a:xfrm>
          <a:prstGeom prst="roundRect">
            <a:avLst>
              <a:gd name="adj" fmla="val 667"/>
            </a:avLst>
          </a:prstGeom>
          <a:solidFill>
            <a:schemeClr val="bg1"/>
          </a:solidFill>
          <a:ln cap="rnd">
            <a:noFill/>
          </a:ln>
        </p:spPr>
        <p:txBody>
          <a:bodyPr lIns="432000" tIns="1620000" rIns="360000" bIns="1620000" anchor="t">
            <a:spAutoFit/>
          </a:bodyPr>
          <a:lstStyle>
            <a:lvl1pPr algn="l">
              <a:defRPr sz="2800"/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64108" y="2952369"/>
            <a:ext cx="2700338" cy="677108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2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50615C9-9ADA-4CF0-A78A-6F46CD1F4B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2237" y="2649931"/>
            <a:ext cx="900113" cy="0"/>
          </a:xfrm>
          <a:prstGeom prst="rect">
            <a:avLst/>
          </a:prstGeom>
          <a:ln w="44450">
            <a:solidFill>
              <a:srgbClr val="FFDB16"/>
            </a:solidFill>
            <a:miter lim="800000"/>
          </a:ln>
        </p:spPr>
        <p:txBody>
          <a:bodyPr lIns="0" tIns="0" rIns="0" bIns="0">
            <a:noAutofit/>
          </a:bodyPr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C4D3C59-B5BD-439E-A5B8-117C94B06B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113" y="792099"/>
            <a:ext cx="756000" cy="7544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0" name="FixHeader" hidden="1">
            <a:extLst>
              <a:ext uri="{FF2B5EF4-FFF2-40B4-BE49-F238E27FC236}">
                <a16:creationId xmlns:a16="http://schemas.microsoft.com/office/drawing/2014/main" id="{6CAFA344-3345-4E75-9816-86CC276A8219}"/>
              </a:ext>
            </a:extLst>
          </p:cNvPr>
          <p:cNvSpPr/>
          <p:nvPr userDrawn="1"/>
        </p:nvSpPr>
        <p:spPr>
          <a:xfrm>
            <a:off x="597877" y="-879231"/>
            <a:ext cx="1289538" cy="586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FixHeader</a:t>
            </a:r>
            <a:endParaRPr lang="nb-NO" dirty="0"/>
          </a:p>
        </p:txBody>
      </p:sp>
      <p:sp>
        <p:nvSpPr>
          <p:cNvPr id="11" name="GotLine" hidden="1">
            <a:extLst>
              <a:ext uri="{FF2B5EF4-FFF2-40B4-BE49-F238E27FC236}">
                <a16:creationId xmlns:a16="http://schemas.microsoft.com/office/drawing/2014/main" id="{40C2D547-534F-46A8-B986-7CE64A48F00D}"/>
              </a:ext>
            </a:extLst>
          </p:cNvPr>
          <p:cNvSpPr/>
          <p:nvPr userDrawn="1"/>
        </p:nvSpPr>
        <p:spPr>
          <a:xfrm>
            <a:off x="2214277" y="-879231"/>
            <a:ext cx="1289538" cy="586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GotLine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2674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punktli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6034CD6-7206-480C-9685-73A9C3C1C1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113" y="2520315"/>
            <a:ext cx="5181600" cy="3654457"/>
          </a:xfrm>
          <a:prstGeom prst="rect">
            <a:avLst/>
          </a:prstGeom>
        </p:spPr>
        <p:txBody>
          <a:bodyPr lIns="0" tIns="0" rIns="0" bIns="0"/>
          <a:lstStyle>
            <a:lvl1pPr marL="450056" indent="-450056">
              <a:buSzPct val="125000"/>
              <a:buBlip>
                <a:blip r:embed="rId2"/>
              </a:buBlip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CACCBE9-0AEA-45F4-BCBC-4BB6E5B182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1422" y="2520315"/>
            <a:ext cx="4832005" cy="3654457"/>
          </a:xfrm>
          <a:prstGeom prst="rect">
            <a:avLst/>
          </a:prstGeom>
        </p:spPr>
        <p:txBody>
          <a:bodyPr lIns="0" tIns="0" rIns="0" bIns="0"/>
          <a:lstStyle>
            <a:lvl1pPr marL="450056" indent="-450056">
              <a:buSzPct val="125000"/>
              <a:buBlip>
                <a:blip r:embed="rId2"/>
              </a:buBlip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F7FC56DB-47CE-4406-BC06-3B9F3D74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702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86BCB7-B26B-4F4A-A728-3E16DE3C4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7CF513-A29F-47F8-AC3C-90E7C2F9B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0C00D8-05FD-4767-97E8-0C047CD5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AFED-5055-4CA8-8F33-48E29DE05947}" type="datetimeFigureOut">
              <a:rPr lang="nb-NO" smtClean="0"/>
              <a:t>09.03.2026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BB3EBD2-FD06-45C2-9112-4C26BFF1E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54C7EA5-8E37-4876-AAF7-3BD8959A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7338A-8FCB-497F-86A1-A2B7E4DCB5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491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5D2FB8-F087-46B4-A9E7-3F773341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96ABC89-B7C1-45A1-9A1E-5F99655A1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138EDA-4256-4115-85B3-24A54DC8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AFED-5055-4CA8-8F33-48E29DE05947}" type="datetimeFigureOut">
              <a:rPr lang="nb-NO" smtClean="0"/>
              <a:t>09.03.2026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7A4EC84-32B7-4A3B-A888-DFA15AB1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21C9E3-0D49-49C9-AB15-194DBAF33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7338A-8FCB-497F-86A1-A2B7E4DCB5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449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A01071-2ACB-41BF-B682-B8472044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8CC18D-7D78-4497-B5DC-2660717FA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D1B4518-55EC-415E-9365-648BA2343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76CA64B-A168-4856-9E5A-BAEEAD1C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AFED-5055-4CA8-8F33-48E29DE05947}" type="datetimeFigureOut">
              <a:rPr lang="nb-NO" smtClean="0"/>
              <a:t>09.03.2026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F99780A-CD02-494E-94C9-AF404B40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F3B42C9-4575-4603-8775-A1A5731D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7338A-8FCB-497F-86A1-A2B7E4DCB5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5194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6F5498-6F04-446D-A08F-3CAD74D4A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2D5D222-AAF2-4A7F-ABDA-3B1404CF8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EC7305B-8982-44F2-B747-B2343A463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F6D025A-5816-4681-BFC1-892DC2FDAE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0DED615-A29D-4A3A-8855-77B785A66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22B504D-9C72-44B7-ACA5-69B771F10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AFED-5055-4CA8-8F33-48E29DE05947}" type="datetimeFigureOut">
              <a:rPr lang="nb-NO" smtClean="0"/>
              <a:t>09.03.2026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4A077B6-8056-4346-926B-B2FA40E3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FB11C91-081F-4511-AE4C-9A3D7614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7338A-8FCB-497F-86A1-A2B7E4DCB5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435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1B840E-C1F8-4AA6-B414-F38D573E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0A54659-8771-407C-B88F-C6A211E8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AFED-5055-4CA8-8F33-48E29DE05947}" type="datetimeFigureOut">
              <a:rPr lang="nb-NO" smtClean="0"/>
              <a:t>09.03.2026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F750CA6-C67D-4D02-BBF8-34C2BCE8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212946D-B326-4B13-B618-2E24354E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7338A-8FCB-497F-86A1-A2B7E4DCB5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594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F15325E-99F4-4FA0-A68D-A474C00D1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AFED-5055-4CA8-8F33-48E29DE05947}" type="datetimeFigureOut">
              <a:rPr lang="nb-NO" smtClean="0"/>
              <a:t>09.03.2026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35A6B46-5C83-4955-9752-DC53DA1A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38D139-6AF5-4233-A6CA-E86744CE0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7338A-8FCB-497F-86A1-A2B7E4DCB5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974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AC4C33-2E22-4635-BA29-0FF63E410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2841A5-89C3-4AAE-BB18-15D4B55D0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3540E27-7DCC-48A2-984A-58AB61501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1F1687B-F951-4720-9B19-0463C2BC0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AFED-5055-4CA8-8F33-48E29DE05947}" type="datetimeFigureOut">
              <a:rPr lang="nb-NO" smtClean="0"/>
              <a:t>09.03.2026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C7A0801-CDD1-4179-9B1C-DEBEC494E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56FB55D-377D-4EDF-99DD-693923EB0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7338A-8FCB-497F-86A1-A2B7E4DCB5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277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5469B5-5C07-4F8B-AF9E-64C303C28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86F1F2-4491-4FEE-B2CE-BC2885E02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9C616CC-8222-4C40-86AE-E79A7B7A0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5382EA9-35B8-45CA-89DE-FDBFC2587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AFED-5055-4CA8-8F33-48E29DE05947}" type="datetimeFigureOut">
              <a:rPr lang="nb-NO" smtClean="0"/>
              <a:t>09.03.2026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736DEF1-84F5-4600-A494-2731E726C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38CDD2B-BF05-429A-A82B-BC5627AB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7338A-8FCB-497F-86A1-A2B7E4DCB5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582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C1586C5-7728-494E-8EAC-15355F95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50104B6-232A-42A8-B2EB-A71F29FD1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A31C040-8BD3-407D-BE25-31204E7FF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DAFED-5055-4CA8-8F33-48E29DE05947}" type="datetimeFigureOut">
              <a:rPr lang="nb-NO" smtClean="0"/>
              <a:t>09.03.2026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E37AEC-6A3C-48D2-BDD0-F46D6D459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EBAB70-5941-47CF-8340-A836920C0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7338A-8FCB-497F-86A1-A2B7E4DCB5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62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A_FCBCE5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gress, utendørs, scene, vei&#10;&#10;Automatisk generert beskrivelse">
            <a:extLst>
              <a:ext uri="{FF2B5EF4-FFF2-40B4-BE49-F238E27FC236}">
                <a16:creationId xmlns:a16="http://schemas.microsoft.com/office/drawing/2014/main" id="{EC0F94F7-98DA-4BD6-8256-310AAAD0D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7" t="9091" r="2788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E6D0EC6-EEE1-4E2F-B1AB-482C65E20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5922819" cy="3204134"/>
          </a:xfrm>
        </p:spPr>
        <p:txBody>
          <a:bodyPr anchor="b">
            <a:normAutofit/>
          </a:bodyPr>
          <a:lstStyle/>
          <a:p>
            <a:pPr algn="l"/>
            <a:r>
              <a:rPr lang="nb-NO" sz="4000" dirty="0">
                <a:latin typeface="+mn-lt"/>
              </a:rPr>
              <a:t>Senior trafikantkurs- dag 1</a:t>
            </a:r>
            <a:endParaRPr lang="nb-NO" sz="4000">
              <a:latin typeface="+mn-lt"/>
              <a:ea typeface="Calibri"/>
              <a:cs typeface="Calibri Light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6741A01-96E3-43CD-A955-CAA2A7B3B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nb-NO" sz="2000" dirty="0"/>
              <a:t>Ditt navn og avdeling</a:t>
            </a:r>
            <a:endParaRPr lang="nb-NO" sz="2000" dirty="0"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5BA12F7-4B4B-42F8-9A9B-724DA2FAC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52" y="256831"/>
            <a:ext cx="953758" cy="93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52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56692C1D-3D26-4773-8851-7E6D4227EC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5894385-842D-4375-9F38-EEEC381D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+mn-lt"/>
              </a:rPr>
              <a:t>90 omkomne i trafikken i 2024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0C05A6-ED5F-4C27-A759-5B1DC95DB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Det er 20 prosent færre drepte i trafikken i 2024 sammenlignet med året før. Da var tallet 110.</a:t>
            </a:r>
          </a:p>
          <a:p>
            <a:endParaRPr lang="nb-NO" dirty="0"/>
          </a:p>
          <a:p>
            <a:r>
              <a:rPr lang="nb-NO" dirty="0"/>
              <a:t>90 personer mistet livet i vegtrafikken i 2024 viser Statens vegvesens foreløpige ulykkestall.</a:t>
            </a:r>
          </a:p>
          <a:p>
            <a:endParaRPr lang="nb-NO" dirty="0"/>
          </a:p>
          <a:p>
            <a:r>
              <a:rPr lang="nb-NO" dirty="0"/>
              <a:t>Dette er det laveste tallet i moderne tid med unntak for koronaåret 2021 da 80 personer mistet livet i trafikken.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282C7F8-3B78-40A2-8D47-59BDE43D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5" y="0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27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B81377-9CB8-95F7-FA04-DEEA8098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2400" dirty="0" err="1">
                <a:latin typeface="Calibri"/>
                <a:ea typeface="Calibri Light"/>
                <a:cs typeface="Calibri Light"/>
              </a:rPr>
              <a:t>Hvilke</a:t>
            </a:r>
            <a:r>
              <a:rPr lang="en-US" sz="2400" dirty="0">
                <a:latin typeface="Calibri"/>
                <a:ea typeface="Calibri Light"/>
                <a:cs typeface="Calibri Light"/>
              </a:rPr>
              <a:t> </a:t>
            </a:r>
            <a:r>
              <a:rPr lang="en-US" sz="2400" dirty="0" err="1">
                <a:latin typeface="Calibri"/>
                <a:ea typeface="Calibri Light"/>
                <a:cs typeface="Calibri Light"/>
              </a:rPr>
              <a:t>utfordringer</a:t>
            </a:r>
            <a:r>
              <a:rPr lang="en-US" sz="2400" dirty="0">
                <a:latin typeface="Calibri"/>
                <a:ea typeface="Calibri Light"/>
                <a:cs typeface="Calibri Light"/>
              </a:rPr>
              <a:t> </a:t>
            </a:r>
            <a:r>
              <a:rPr lang="en-US" sz="2400" dirty="0" err="1">
                <a:latin typeface="Calibri"/>
                <a:ea typeface="Calibri Light"/>
                <a:cs typeface="Calibri Light"/>
              </a:rPr>
              <a:t>har</a:t>
            </a:r>
            <a:r>
              <a:rPr lang="en-US" sz="2400" dirty="0">
                <a:latin typeface="Calibri"/>
                <a:ea typeface="Calibri Light"/>
                <a:cs typeface="Calibri Light"/>
              </a:rPr>
              <a:t> </a:t>
            </a:r>
            <a:r>
              <a:rPr lang="en-US" sz="2400" dirty="0" err="1">
                <a:latin typeface="Calibri"/>
                <a:ea typeface="Calibri Light"/>
                <a:cs typeface="Calibri Light"/>
              </a:rPr>
              <a:t>både</a:t>
            </a:r>
            <a:r>
              <a:rPr lang="en-US" sz="2400" dirty="0">
                <a:latin typeface="Calibri"/>
                <a:ea typeface="Calibri Light"/>
                <a:cs typeface="Calibri Light"/>
              </a:rPr>
              <a:t> de </a:t>
            </a:r>
            <a:r>
              <a:rPr lang="en-US" sz="2400" dirty="0" err="1">
                <a:latin typeface="Calibri"/>
                <a:ea typeface="Calibri Light"/>
                <a:cs typeface="Calibri Light"/>
              </a:rPr>
              <a:t>kjørende</a:t>
            </a:r>
            <a:r>
              <a:rPr lang="en-US" sz="2400" dirty="0">
                <a:latin typeface="Calibri"/>
                <a:ea typeface="Calibri Light"/>
                <a:cs typeface="Calibri Light"/>
              </a:rPr>
              <a:t> </a:t>
            </a:r>
            <a:r>
              <a:rPr lang="en-US" sz="2400" dirty="0" err="1">
                <a:latin typeface="Calibri"/>
                <a:ea typeface="Calibri Light"/>
                <a:cs typeface="Calibri Light"/>
              </a:rPr>
              <a:t>og</a:t>
            </a:r>
            <a:r>
              <a:rPr lang="en-US" sz="2400" dirty="0">
                <a:latin typeface="Calibri"/>
                <a:ea typeface="Calibri Light"/>
                <a:cs typeface="Calibri Light"/>
              </a:rPr>
              <a:t> de </a:t>
            </a:r>
            <a:r>
              <a:rPr lang="en-US" sz="2400" dirty="0" err="1">
                <a:latin typeface="Calibri"/>
                <a:ea typeface="Calibri Light"/>
                <a:cs typeface="Calibri Light"/>
              </a:rPr>
              <a:t>gående</a:t>
            </a:r>
            <a:r>
              <a:rPr lang="en-US" sz="2400" dirty="0">
                <a:latin typeface="Calibri"/>
                <a:ea typeface="Calibri Light"/>
                <a:cs typeface="Calibri Light"/>
              </a:rPr>
              <a:t>?</a:t>
            </a:r>
            <a:br>
              <a:rPr lang="en-US" sz="2400" dirty="0">
                <a:latin typeface="Calibri"/>
                <a:ea typeface="Calibri Light"/>
                <a:cs typeface="Calibri Light"/>
              </a:rPr>
            </a:br>
            <a:r>
              <a:rPr lang="en-US" sz="2000" dirty="0" err="1">
                <a:latin typeface="Calibri Light"/>
                <a:ea typeface="Calibri Light"/>
                <a:cs typeface="Calibri Light"/>
              </a:rPr>
              <a:t>Hva</a:t>
            </a:r>
            <a:r>
              <a:rPr lang="en-US" sz="2000" dirty="0">
                <a:latin typeface="Calibri Light"/>
                <a:ea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ea typeface="Calibri Light"/>
                <a:cs typeface="Calibri Light"/>
              </a:rPr>
              <a:t>kunne</a:t>
            </a:r>
            <a:r>
              <a:rPr lang="en-US" sz="2000" dirty="0">
                <a:latin typeface="Calibri Light"/>
                <a:ea typeface="Calibri Light"/>
                <a:cs typeface="Calibri Light"/>
              </a:rPr>
              <a:t> du </a:t>
            </a:r>
            <a:r>
              <a:rPr lang="en-US" sz="2000" dirty="0" err="1">
                <a:latin typeface="Calibri Light"/>
                <a:ea typeface="Calibri Light"/>
                <a:cs typeface="Calibri Light"/>
              </a:rPr>
              <a:t>bidratt</a:t>
            </a:r>
            <a:r>
              <a:rPr lang="en-US" sz="2000" dirty="0">
                <a:latin typeface="Calibri Light"/>
                <a:ea typeface="Calibri Light"/>
                <a:cs typeface="Calibri Light"/>
              </a:rPr>
              <a:t> med </a:t>
            </a:r>
            <a:r>
              <a:rPr lang="en-US" sz="2000" dirty="0" err="1">
                <a:latin typeface="Calibri Light"/>
                <a:ea typeface="Calibri Light"/>
                <a:cs typeface="Calibri Light"/>
              </a:rPr>
              <a:t>hvis</a:t>
            </a:r>
            <a:r>
              <a:rPr lang="en-US" sz="2000" dirty="0">
                <a:latin typeface="Calibri Light"/>
                <a:ea typeface="Calibri Light"/>
                <a:cs typeface="Calibri Light"/>
              </a:rPr>
              <a:t> du var </a:t>
            </a:r>
            <a:r>
              <a:rPr lang="en-US" sz="2000" dirty="0" err="1">
                <a:latin typeface="Calibri Light"/>
                <a:ea typeface="Calibri Light"/>
                <a:cs typeface="Calibri Light"/>
              </a:rPr>
              <a:t>bilisten</a:t>
            </a:r>
            <a:r>
              <a:rPr lang="en-US" sz="2000" dirty="0">
                <a:latin typeface="Calibri Light"/>
                <a:ea typeface="Calibri Light"/>
                <a:cs typeface="Calibri Light"/>
              </a:rPr>
              <a:t>?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Bilde 1" descr="Et bilde som inneholder tekst, skjermbilde, Reklametavle, Gatelys&#10;&#10;KI-generert innhold kan være feil.">
            <a:extLst>
              <a:ext uri="{FF2B5EF4-FFF2-40B4-BE49-F238E27FC236}">
                <a16:creationId xmlns:a16="http://schemas.microsoft.com/office/drawing/2014/main" id="{5601ADA7-C921-53A7-C767-06BFE5F52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263" b="15564"/>
          <a:stretch>
            <a:fillRect/>
          </a:stretch>
        </p:blipFill>
        <p:spPr>
          <a:xfrm>
            <a:off x="838200" y="1692577"/>
            <a:ext cx="10515600" cy="4351338"/>
          </a:xfrm>
          <a:prstGeom prst="rect">
            <a:avLst/>
          </a:prstGeom>
          <a:noFill/>
        </p:spPr>
      </p:pic>
      <p:pic>
        <p:nvPicPr>
          <p:cNvPr id="4" name="Bilde 3" descr="Et bilde som inneholder clip art, silhuett&#10;&#10;KI-generert innhold kan være feil.">
            <a:extLst>
              <a:ext uri="{FF2B5EF4-FFF2-40B4-BE49-F238E27FC236}">
                <a16:creationId xmlns:a16="http://schemas.microsoft.com/office/drawing/2014/main" id="{08C21027-ABE8-6DD6-CB85-F85CDA92D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076" y="0"/>
            <a:ext cx="707923" cy="70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97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skjermbilde&#10;&#10;KI-generert innhold kan være feil.">
            <a:extLst>
              <a:ext uri="{FF2B5EF4-FFF2-40B4-BE49-F238E27FC236}">
                <a16:creationId xmlns:a16="http://schemas.microsoft.com/office/drawing/2014/main" id="{A181B81B-4316-05DB-7701-E6E0BC45A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017" y="68263"/>
            <a:ext cx="8961966" cy="6721475"/>
          </a:xfrm>
          <a:prstGeom prst="rect">
            <a:avLst/>
          </a:prstGeom>
          <a:noFill/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B7C1AE72-9131-B203-703C-3C0DAF466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10" y="0"/>
            <a:ext cx="698090" cy="69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16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skjermbilde, utendørs&#10;&#10;KI-generert innhold kan være feil.">
            <a:extLst>
              <a:ext uri="{FF2B5EF4-FFF2-40B4-BE49-F238E27FC236}">
                <a16:creationId xmlns:a16="http://schemas.microsoft.com/office/drawing/2014/main" id="{BFF1608F-8C5C-CB1F-9AAE-5D72E3E3E4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6" b="2407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8027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kaffekopp, Snack, kopp&#10;&#10;KI-generert innhold kan være feil.">
            <a:extLst>
              <a:ext uri="{FF2B5EF4-FFF2-40B4-BE49-F238E27FC236}">
                <a16:creationId xmlns:a16="http://schemas.microsoft.com/office/drawing/2014/main" id="{35E47E28-7DE4-D640-211C-2217C3141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017" y="68263"/>
            <a:ext cx="8961966" cy="6721475"/>
          </a:xfrm>
          <a:prstGeom prst="rect">
            <a:avLst/>
          </a:prstGeom>
          <a:noFill/>
        </p:spPr>
      </p:pic>
      <p:pic>
        <p:nvPicPr>
          <p:cNvPr id="4" name="Bilde 3" descr="Et bilde som inneholder clip art, silhuett&#10;&#10;KI-generert innhold kan være feil.">
            <a:extLst>
              <a:ext uri="{FF2B5EF4-FFF2-40B4-BE49-F238E27FC236}">
                <a16:creationId xmlns:a16="http://schemas.microsoft.com/office/drawing/2014/main" id="{61C12F92-734D-04A1-8821-1C00C2488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902" y="0"/>
            <a:ext cx="639097" cy="6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49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orgel, nærbilde, Iris&#10;&#10;KI-generert innhold kan være feil.">
            <a:extLst>
              <a:ext uri="{FF2B5EF4-FFF2-40B4-BE49-F238E27FC236}">
                <a16:creationId xmlns:a16="http://schemas.microsoft.com/office/drawing/2014/main" id="{3561C271-98EB-B0A4-6E40-642E79DE4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197" y="0"/>
            <a:ext cx="8961966" cy="6858000"/>
          </a:xfrm>
          <a:prstGeom prst="rect">
            <a:avLst/>
          </a:prstGeom>
          <a:noFill/>
        </p:spPr>
      </p:pic>
      <p:pic>
        <p:nvPicPr>
          <p:cNvPr id="4" name="Bilde 3" descr="Et bilde som inneholder clip art, silhuett&#10;&#10;KI-generert innhold kan være feil.">
            <a:extLst>
              <a:ext uri="{FF2B5EF4-FFF2-40B4-BE49-F238E27FC236}">
                <a16:creationId xmlns:a16="http://schemas.microsoft.com/office/drawing/2014/main" id="{A53AFE6B-EBF9-84FD-5E85-A0999893F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902" y="0"/>
            <a:ext cx="639097" cy="6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41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skjermbilde&#10;&#10;KI-generert innhold kan være feil.">
            <a:extLst>
              <a:ext uri="{FF2B5EF4-FFF2-40B4-BE49-F238E27FC236}">
                <a16:creationId xmlns:a16="http://schemas.microsoft.com/office/drawing/2014/main" id="{D5B1A03B-EC02-0AFF-CB1C-B3940CB49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017" y="68263"/>
            <a:ext cx="8961966" cy="6721475"/>
          </a:xfrm>
          <a:prstGeom prst="rect">
            <a:avLst/>
          </a:prstGeom>
          <a:noFill/>
        </p:spPr>
      </p:pic>
      <p:pic>
        <p:nvPicPr>
          <p:cNvPr id="4" name="Bilde 3" descr="Et bilde som inneholder clip art, silhuett&#10;&#10;KI-generert innhold kan være feil.">
            <a:extLst>
              <a:ext uri="{FF2B5EF4-FFF2-40B4-BE49-F238E27FC236}">
                <a16:creationId xmlns:a16="http://schemas.microsoft.com/office/drawing/2014/main" id="{1C7CE0C3-0317-296B-3A4A-ED05AC592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070" y="0"/>
            <a:ext cx="648929" cy="6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72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kjøretøy, Landkjøretøy, bil&#10;&#10;KI-generert innhold kan være feil.">
            <a:extLst>
              <a:ext uri="{FF2B5EF4-FFF2-40B4-BE49-F238E27FC236}">
                <a16:creationId xmlns:a16="http://schemas.microsoft.com/office/drawing/2014/main" id="{9C296E22-34DD-6C96-50C4-5A36705045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03" b="1659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9188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ssholder for innhold 4">
            <a:extLst>
              <a:ext uri="{FF2B5EF4-FFF2-40B4-BE49-F238E27FC236}">
                <a16:creationId xmlns:a16="http://schemas.microsoft.com/office/drawing/2014/main" id="{F267FF41-43D9-4AA9-AD7D-DCB0CB7697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08A2B47-E06A-4015-A749-4D101DB7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8BF6AA-6B38-4F88-BD41-41A505398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D802F9C-50AC-4E37-9FAC-3F91C558E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5" y="0"/>
            <a:ext cx="752475" cy="752475"/>
          </a:xfrm>
          <a:prstGeom prst="rect">
            <a:avLst/>
          </a:prstGeom>
        </p:spPr>
      </p:pic>
      <p:pic>
        <p:nvPicPr>
          <p:cNvPr id="3" name="Plassholder for bilde 2" descr="Et bilde som inneholder tekst, kjøretøy, skjermbilde, Landkjøretøy&#10;&#10;KI-generert innhold kan være feil.">
            <a:extLst>
              <a:ext uri="{FF2B5EF4-FFF2-40B4-BE49-F238E27FC236}">
                <a16:creationId xmlns:a16="http://schemas.microsoft.com/office/drawing/2014/main" id="{9C4660D9-5CD9-1DB7-9364-31678CC69F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2508" r="2508"/>
          <a:stretch/>
        </p:blipFill>
        <p:spPr>
          <a:xfrm>
            <a:off x="-6294" y="6076"/>
            <a:ext cx="12202509" cy="684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50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ssholder for innhold 4">
            <a:extLst>
              <a:ext uri="{FF2B5EF4-FFF2-40B4-BE49-F238E27FC236}">
                <a16:creationId xmlns:a16="http://schemas.microsoft.com/office/drawing/2014/main" id="{F267FF41-43D9-4AA9-AD7D-DCB0CB7697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08A2B47-E06A-4015-A749-4D101DB7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8BF6AA-6B38-4F88-BD41-41A505398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D802F9C-50AC-4E37-9FAC-3F91C558E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5" y="0"/>
            <a:ext cx="752475" cy="752475"/>
          </a:xfrm>
          <a:prstGeom prst="rect">
            <a:avLst/>
          </a:prstGeom>
        </p:spPr>
      </p:pic>
      <p:pic>
        <p:nvPicPr>
          <p:cNvPr id="3" name="Plassholder for bilde 2" descr="Et bilde som inneholder vei, utendørs, Motorvei, kjøretøy&#10;&#10;KI-generert innhold kan være feil.">
            <a:extLst>
              <a:ext uri="{FF2B5EF4-FFF2-40B4-BE49-F238E27FC236}">
                <a16:creationId xmlns:a16="http://schemas.microsoft.com/office/drawing/2014/main" id="{0A3EEA0A-4763-15E6-00DC-443E37176F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2508" r="2508"/>
          <a:stretch/>
        </p:blipFill>
        <p:spPr>
          <a:xfrm>
            <a:off x="-6294" y="6076"/>
            <a:ext cx="12202509" cy="6849460"/>
          </a:xfrm>
          <a:prstGeom prst="rect">
            <a:avLst/>
          </a:prstGeom>
        </p:spPr>
      </p:pic>
      <p:pic>
        <p:nvPicPr>
          <p:cNvPr id="5" name="Bilde 4" descr="Et bilde som inneholder clip art, silhuett&#10;&#10;KI-generert innhold kan være feil.">
            <a:extLst>
              <a:ext uri="{FF2B5EF4-FFF2-40B4-BE49-F238E27FC236}">
                <a16:creationId xmlns:a16="http://schemas.microsoft.com/office/drawing/2014/main" id="{5D0673F0-1EA3-AC67-2D80-1D8E72D4B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7247" y="6076"/>
            <a:ext cx="685262" cy="6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22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56692C1D-3D26-4773-8851-7E6D4227EC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5894385-842D-4375-9F38-EEEC381D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+mn-lt"/>
              </a:rPr>
              <a:t>Forventninger til dag 1</a:t>
            </a:r>
            <a:br>
              <a:rPr lang="nb-NO" dirty="0">
                <a:latin typeface="+mn-lt"/>
              </a:rPr>
            </a:br>
            <a:r>
              <a:rPr lang="nb-NO" sz="2800" dirty="0">
                <a:latin typeface="+mn-lt"/>
                <a:ea typeface="Calibri"/>
                <a:cs typeface="Calibri"/>
              </a:rPr>
              <a:t>Og hva vil du vite mer om?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282C7F8-3B78-40A2-8D47-59BDE43D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5" y="0"/>
            <a:ext cx="752475" cy="752475"/>
          </a:xfrm>
          <a:prstGeom prst="rect">
            <a:avLst/>
          </a:prstGeom>
        </p:spPr>
      </p:pic>
      <p:pic>
        <p:nvPicPr>
          <p:cNvPr id="6" name="Picture 2" descr="C:\Users\framor\AppData\Local\Microsoft\Windows\Temporary Internet Files\Content.IE5\0T1PBB7X\MC900434389[1].wmf">
            <a:extLst>
              <a:ext uri="{FF2B5EF4-FFF2-40B4-BE49-F238E27FC236}">
                <a16:creationId xmlns:a16="http://schemas.microsoft.com/office/drawing/2014/main" id="{4017FC17-9AC7-A50D-C364-FE4717E8EA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bright="50000" contras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97" y="365125"/>
            <a:ext cx="1206500" cy="1905000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287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ssholder for innhold 4">
            <a:extLst>
              <a:ext uri="{FF2B5EF4-FFF2-40B4-BE49-F238E27FC236}">
                <a16:creationId xmlns:a16="http://schemas.microsoft.com/office/drawing/2014/main" id="{F267FF41-43D9-4AA9-AD7D-DCB0CB7697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08A2B47-E06A-4015-A749-4D101DB7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8BF6AA-6B38-4F88-BD41-41A505398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D802F9C-50AC-4E37-9FAC-3F91C558E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5" y="0"/>
            <a:ext cx="752475" cy="752475"/>
          </a:xfrm>
          <a:prstGeom prst="rect">
            <a:avLst/>
          </a:prstGeom>
        </p:spPr>
      </p:pic>
      <p:pic>
        <p:nvPicPr>
          <p:cNvPr id="3" name="Plassholder for bilde 2" descr="Et bilde som inneholder tekst, skjermbilde, bil, kjøretøy&#10;&#10;KI-generert innhold kan være feil.">
            <a:extLst>
              <a:ext uri="{FF2B5EF4-FFF2-40B4-BE49-F238E27FC236}">
                <a16:creationId xmlns:a16="http://schemas.microsoft.com/office/drawing/2014/main" id="{A72EBA99-8769-4CD1-F077-D7C2317D55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2508" r="2508"/>
          <a:stretch/>
        </p:blipFill>
        <p:spPr>
          <a:xfrm>
            <a:off x="-6295" y="6076"/>
            <a:ext cx="12202510" cy="6849460"/>
          </a:xfrm>
          <a:prstGeom prst="rect">
            <a:avLst/>
          </a:prstGeom>
        </p:spPr>
      </p:pic>
      <p:pic>
        <p:nvPicPr>
          <p:cNvPr id="5" name="Bilde 4" descr="Et bilde som inneholder clip art, silhuett&#10;&#10;KI-generert innhold kan være feil.">
            <a:extLst>
              <a:ext uri="{FF2B5EF4-FFF2-40B4-BE49-F238E27FC236}">
                <a16:creationId xmlns:a16="http://schemas.microsoft.com/office/drawing/2014/main" id="{98D2EBDC-BD8D-0001-B74E-764FBAFC2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2903" y="5749"/>
            <a:ext cx="633349" cy="6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40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66250" y="559130"/>
            <a:ext cx="1082516" cy="0"/>
          </a:xfrm>
          <a:custGeom>
            <a:avLst/>
            <a:gdLst/>
            <a:ahLst/>
            <a:cxnLst/>
            <a:rect l="l" t="t" r="r" b="b"/>
            <a:pathLst>
              <a:path w="1443355">
                <a:moveTo>
                  <a:pt x="0" y="0"/>
                </a:moveTo>
                <a:lnTo>
                  <a:pt x="1442783" y="0"/>
                </a:lnTo>
              </a:path>
            </a:pathLst>
          </a:custGeom>
          <a:ln w="16598">
            <a:solidFill>
              <a:srgbClr val="FFDB13"/>
            </a:solidFill>
          </a:ln>
        </p:spPr>
        <p:txBody>
          <a:bodyPr wrap="square" lIns="0" tIns="0" rIns="0" bIns="0" rtlCol="0"/>
          <a:lstStyle>
            <a:defPPr>
              <a:defRPr lang="no-N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1013"/>
          </a:p>
        </p:txBody>
      </p:sp>
      <p:grpSp>
        <p:nvGrpSpPr>
          <p:cNvPr id="4" name="object 4"/>
          <p:cNvGrpSpPr/>
          <p:nvPr/>
        </p:nvGrpSpPr>
        <p:grpSpPr>
          <a:xfrm>
            <a:off x="1" y="0"/>
            <a:ext cx="6967061" cy="6858000"/>
            <a:chOff x="0" y="0"/>
            <a:chExt cx="9289415" cy="9144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577999" cy="9144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02003" y="1673999"/>
              <a:ext cx="3987165" cy="4770120"/>
            </a:xfrm>
            <a:custGeom>
              <a:avLst/>
              <a:gdLst/>
              <a:ahLst/>
              <a:cxnLst/>
              <a:rect l="l" t="t" r="r" b="b"/>
              <a:pathLst>
                <a:path w="3987165" h="4770120">
                  <a:moveTo>
                    <a:pt x="3914990" y="0"/>
                  </a:moveTo>
                  <a:lnTo>
                    <a:pt x="71996" y="0"/>
                  </a:lnTo>
                  <a:lnTo>
                    <a:pt x="43971" y="5657"/>
                  </a:lnTo>
                  <a:lnTo>
                    <a:pt x="21086" y="21086"/>
                  </a:lnTo>
                  <a:lnTo>
                    <a:pt x="5657" y="43971"/>
                  </a:lnTo>
                  <a:lnTo>
                    <a:pt x="0" y="71996"/>
                  </a:lnTo>
                  <a:lnTo>
                    <a:pt x="0" y="4697996"/>
                  </a:lnTo>
                  <a:lnTo>
                    <a:pt x="5657" y="4726023"/>
                  </a:lnTo>
                  <a:lnTo>
                    <a:pt x="21086" y="4748912"/>
                  </a:lnTo>
                  <a:lnTo>
                    <a:pt x="43971" y="4764346"/>
                  </a:lnTo>
                  <a:lnTo>
                    <a:pt x="71996" y="4770005"/>
                  </a:lnTo>
                  <a:lnTo>
                    <a:pt x="3914990" y="4770005"/>
                  </a:lnTo>
                  <a:lnTo>
                    <a:pt x="3943017" y="4764346"/>
                  </a:lnTo>
                  <a:lnTo>
                    <a:pt x="3965906" y="4748912"/>
                  </a:lnTo>
                  <a:lnTo>
                    <a:pt x="3981340" y="4726023"/>
                  </a:lnTo>
                  <a:lnTo>
                    <a:pt x="3986999" y="4697996"/>
                  </a:lnTo>
                  <a:lnTo>
                    <a:pt x="3986999" y="71996"/>
                  </a:lnTo>
                  <a:lnTo>
                    <a:pt x="3981340" y="43971"/>
                  </a:lnTo>
                  <a:lnTo>
                    <a:pt x="3965906" y="21086"/>
                  </a:lnTo>
                  <a:lnTo>
                    <a:pt x="3943017" y="5657"/>
                  </a:lnTo>
                  <a:lnTo>
                    <a:pt x="39149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no-NB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1013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78749" y="1518151"/>
            <a:ext cx="1666875" cy="722634"/>
          </a:xfrm>
          <a:prstGeom prst="rect">
            <a:avLst/>
          </a:prstGeom>
        </p:spPr>
        <p:txBody>
          <a:bodyPr vert="horz" wrap="square" lIns="0" tIns="55245" rIns="0" bIns="0" rtlCol="0" anchor="t">
            <a:spAutoFit/>
          </a:bodyPr>
          <a:lstStyle>
            <a:defPPr>
              <a:defRPr lang="no-N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marR="3810">
              <a:lnSpc>
                <a:spcPts val="2550"/>
              </a:lnSpc>
              <a:spcBef>
                <a:spcPts val="435"/>
              </a:spcBef>
            </a:pPr>
            <a:r>
              <a:rPr sz="2400" spc="-56" err="1">
                <a:latin typeface="Calibri"/>
              </a:rPr>
              <a:t>F</a:t>
            </a:r>
            <a:r>
              <a:rPr sz="2400" spc="-11" err="1">
                <a:latin typeface="Calibri"/>
              </a:rPr>
              <a:t>ø</a:t>
            </a:r>
            <a:r>
              <a:rPr sz="2400" spc="-41" err="1">
                <a:latin typeface="Calibri"/>
              </a:rPr>
              <a:t>r</a:t>
            </a:r>
            <a:r>
              <a:rPr sz="2400" spc="-8" err="1">
                <a:latin typeface="Calibri"/>
              </a:rPr>
              <a:t>er</a:t>
            </a:r>
            <a:r>
              <a:rPr sz="2400" spc="-15" err="1">
                <a:latin typeface="Calibri"/>
              </a:rPr>
              <a:t>s</a:t>
            </a:r>
            <a:r>
              <a:rPr sz="2400" spc="11" err="1">
                <a:latin typeface="Calibri"/>
              </a:rPr>
              <a:t>t</a:t>
            </a:r>
            <a:r>
              <a:rPr sz="2400" spc="-19" err="1">
                <a:latin typeface="Calibri"/>
              </a:rPr>
              <a:t>øt</a:t>
            </a:r>
            <a:r>
              <a:rPr sz="2400" spc="15" err="1">
                <a:latin typeface="Calibri"/>
              </a:rPr>
              <a:t>t</a:t>
            </a:r>
            <a:r>
              <a:rPr sz="2400" spc="41" err="1">
                <a:latin typeface="Calibri"/>
              </a:rPr>
              <a:t>e</a:t>
            </a:r>
            <a:r>
              <a:rPr sz="2400" spc="-139">
                <a:latin typeface="Calibri"/>
              </a:rPr>
              <a:t>-  </a:t>
            </a:r>
            <a:r>
              <a:rPr sz="2400" spc="-11" err="1">
                <a:latin typeface="Calibri"/>
              </a:rPr>
              <a:t>systemene</a:t>
            </a:r>
            <a:endParaRPr lang="nb-NO" sz="2400" err="1"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06475" y="1564444"/>
            <a:ext cx="4512469" cy="4611551"/>
          </a:xfrm>
          <a:prstGeom prst="rect">
            <a:avLst/>
          </a:prstGeom>
        </p:spPr>
        <p:txBody>
          <a:bodyPr vert="horz" wrap="square" lIns="0" tIns="3334" rIns="0" bIns="0" rtlCol="0" anchor="t">
            <a:spAutoFit/>
          </a:bodyPr>
          <a:lstStyle>
            <a:defPPr>
              <a:defRPr lang="no-N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marR="3810">
              <a:lnSpc>
                <a:spcPct val="102099"/>
              </a:lnSpc>
              <a:spcBef>
                <a:spcPts val="26"/>
              </a:spcBef>
            </a:pPr>
            <a:r>
              <a:rPr sz="1875" b="1" spc="-15">
                <a:solidFill>
                  <a:srgbClr val="020203"/>
                </a:solidFill>
                <a:latin typeface="Calibri"/>
                <a:cs typeface="QuestaSans-Black"/>
              </a:rPr>
              <a:t>ABS-bremser</a:t>
            </a:r>
            <a:r>
              <a:rPr sz="1875" b="1">
                <a:solidFill>
                  <a:srgbClr val="020203"/>
                </a:solidFill>
                <a:latin typeface="Calibri"/>
                <a:cs typeface="QuestaSans-Black"/>
              </a:rPr>
              <a:t> </a:t>
            </a:r>
            <a:r>
              <a:rPr sz="1875" b="1" spc="-11">
                <a:solidFill>
                  <a:srgbClr val="020203"/>
                </a:solidFill>
                <a:latin typeface="Calibri"/>
                <a:cs typeface="QuestaSans-Black"/>
              </a:rPr>
              <a:t>(blokkeringsfrie</a:t>
            </a:r>
            <a:r>
              <a:rPr sz="1875" b="1" spc="-4">
                <a:solidFill>
                  <a:srgbClr val="020203"/>
                </a:solidFill>
                <a:latin typeface="Calibri"/>
                <a:cs typeface="QuestaSans-Black"/>
              </a:rPr>
              <a:t> </a:t>
            </a:r>
            <a:r>
              <a:rPr sz="1875" b="1" spc="-19">
                <a:solidFill>
                  <a:srgbClr val="020203"/>
                </a:solidFill>
                <a:latin typeface="Calibri"/>
                <a:cs typeface="QuestaSans-Black"/>
              </a:rPr>
              <a:t>bremser): </a:t>
            </a:r>
            <a:r>
              <a:rPr sz="1875" b="1" spc="-15">
                <a:solidFill>
                  <a:srgbClr val="020203"/>
                </a:solidFill>
                <a:latin typeface="Calibri"/>
                <a:cs typeface="QuestaSans-Black"/>
              </a:rPr>
              <a:t> </a:t>
            </a:r>
            <a:r>
              <a:rPr sz="1500" spc="-15">
                <a:solidFill>
                  <a:srgbClr val="020203"/>
                </a:solidFill>
                <a:latin typeface="Calibri"/>
                <a:cs typeface="Questa Sans"/>
              </a:rPr>
              <a:t>Blokkeringsfrie</a:t>
            </a:r>
            <a:r>
              <a:rPr sz="1500" spc="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>
                <a:solidFill>
                  <a:srgbClr val="020203"/>
                </a:solidFill>
                <a:latin typeface="Calibri"/>
                <a:cs typeface="Questa Sans"/>
              </a:rPr>
              <a:t>bremser</a:t>
            </a:r>
            <a:r>
              <a:rPr sz="1500" spc="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>
                <a:solidFill>
                  <a:srgbClr val="020203"/>
                </a:solidFill>
                <a:latin typeface="Calibri"/>
                <a:cs typeface="Questa Sans"/>
              </a:rPr>
              <a:t>og</a:t>
            </a:r>
            <a:r>
              <a:rPr sz="1500" spc="8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>
                <a:solidFill>
                  <a:srgbClr val="020203"/>
                </a:solidFill>
                <a:latin typeface="Calibri"/>
                <a:cs typeface="Questa Sans"/>
              </a:rPr>
              <a:t>deres</a:t>
            </a:r>
            <a:r>
              <a:rPr sz="1500" spc="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>
                <a:solidFill>
                  <a:srgbClr val="020203"/>
                </a:solidFill>
                <a:latin typeface="Calibri"/>
                <a:cs typeface="Questa Sans"/>
              </a:rPr>
              <a:t>sensorer</a:t>
            </a:r>
            <a:r>
              <a:rPr sz="1500" spc="8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8">
                <a:solidFill>
                  <a:srgbClr val="020203"/>
                </a:solidFill>
                <a:latin typeface="Calibri"/>
                <a:cs typeface="Questa Sans"/>
              </a:rPr>
              <a:t>er</a:t>
            </a:r>
            <a:r>
              <a:rPr sz="1500" spc="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>
                <a:solidFill>
                  <a:srgbClr val="020203"/>
                </a:solidFill>
                <a:latin typeface="Calibri"/>
                <a:cs typeface="Questa Sans"/>
              </a:rPr>
              <a:t>grunnlaget </a:t>
            </a:r>
            <a:r>
              <a:rPr sz="1500" spc="-34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8">
                <a:solidFill>
                  <a:srgbClr val="020203"/>
                </a:solidFill>
                <a:latin typeface="Calibri"/>
                <a:cs typeface="Questa Sans"/>
              </a:rPr>
              <a:t>for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5">
                <a:solidFill>
                  <a:srgbClr val="020203"/>
                </a:solidFill>
                <a:latin typeface="Calibri"/>
                <a:cs typeface="Questa Sans"/>
              </a:rPr>
              <a:t>mange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9">
                <a:solidFill>
                  <a:srgbClr val="020203"/>
                </a:solidFill>
                <a:latin typeface="Calibri"/>
                <a:cs typeface="Questa Sans"/>
              </a:rPr>
              <a:t>av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8">
                <a:solidFill>
                  <a:srgbClr val="020203"/>
                </a:solidFill>
                <a:latin typeface="Calibri"/>
                <a:cs typeface="Questa Sans"/>
              </a:rPr>
              <a:t>de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5">
                <a:solidFill>
                  <a:srgbClr val="020203"/>
                </a:solidFill>
                <a:latin typeface="Calibri"/>
                <a:cs typeface="Questa Sans"/>
              </a:rPr>
              <a:t>andre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8">
                <a:solidFill>
                  <a:srgbClr val="020203"/>
                </a:solidFill>
                <a:latin typeface="Calibri"/>
                <a:cs typeface="Questa Sans"/>
              </a:rPr>
              <a:t>førerstøttesystemene.</a:t>
            </a:r>
            <a:endParaRPr lang="nb-NO" sz="1500">
              <a:latin typeface="Calibri"/>
              <a:cs typeface="Questa Sans"/>
            </a:endParaRPr>
          </a:p>
          <a:p>
            <a:pPr marL="9525">
              <a:lnSpc>
                <a:spcPct val="100000"/>
              </a:lnSpc>
              <a:spcBef>
                <a:spcPts val="975"/>
              </a:spcBef>
            </a:pPr>
            <a:r>
              <a:rPr sz="1875" b="1" spc="-23">
                <a:solidFill>
                  <a:srgbClr val="020203"/>
                </a:solidFill>
                <a:latin typeface="Calibri"/>
                <a:cs typeface="QuestaSans-Black"/>
              </a:rPr>
              <a:t>ASR/</a:t>
            </a:r>
            <a:r>
              <a:rPr sz="1875" b="1" spc="-23" err="1">
                <a:solidFill>
                  <a:srgbClr val="020203"/>
                </a:solidFill>
                <a:latin typeface="Calibri"/>
                <a:cs typeface="QuestaSans-Black"/>
              </a:rPr>
              <a:t>Antispinn</a:t>
            </a:r>
            <a:r>
              <a:rPr sz="1875" b="1" spc="-23">
                <a:solidFill>
                  <a:srgbClr val="020203"/>
                </a:solidFill>
                <a:latin typeface="Calibri"/>
                <a:cs typeface="QuestaSans-Black"/>
              </a:rPr>
              <a:t>:</a:t>
            </a:r>
            <a:endParaRPr sz="1875">
              <a:latin typeface="Calibri"/>
              <a:cs typeface="QuestaSans-Black"/>
            </a:endParaRPr>
          </a:p>
          <a:p>
            <a:pPr marL="180975" indent="-171450">
              <a:lnSpc>
                <a:spcPct val="100000"/>
              </a:lnSpc>
              <a:buChar char="•"/>
              <a:tabLst>
                <a:tab pos="180975" algn="l"/>
              </a:tabLst>
            </a:pPr>
            <a:r>
              <a:rPr sz="1500" spc="-15" err="1">
                <a:solidFill>
                  <a:srgbClr val="020203"/>
                </a:solidFill>
                <a:latin typeface="Calibri"/>
                <a:cs typeface="Questa Sans"/>
              </a:rPr>
              <a:t>hindrer</a:t>
            </a:r>
            <a:r>
              <a:rPr sz="1500" spc="-26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9" err="1">
                <a:solidFill>
                  <a:srgbClr val="020203"/>
                </a:solidFill>
                <a:latin typeface="Calibri"/>
                <a:cs typeface="Questa Sans"/>
              </a:rPr>
              <a:t>hjulspinn</a:t>
            </a:r>
            <a:endParaRPr sz="1500" err="1">
              <a:latin typeface="Calibri"/>
              <a:cs typeface="Questa Sans"/>
            </a:endParaRPr>
          </a:p>
          <a:p>
            <a:pPr marL="180975" indent="-171450">
              <a:lnSpc>
                <a:spcPct val="100000"/>
              </a:lnSpc>
              <a:spcBef>
                <a:spcPts val="75"/>
              </a:spcBef>
              <a:buChar char="•"/>
              <a:tabLst>
                <a:tab pos="180975" algn="l"/>
              </a:tabLst>
            </a:pPr>
            <a:r>
              <a:rPr sz="1500" spc="-15" err="1">
                <a:solidFill>
                  <a:srgbClr val="020203"/>
                </a:solidFill>
                <a:latin typeface="Calibri"/>
                <a:cs typeface="Questa Sans"/>
              </a:rPr>
              <a:t>reduserer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motoreffekt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9" err="1">
                <a:solidFill>
                  <a:srgbClr val="020203"/>
                </a:solidFill>
                <a:latin typeface="Calibri"/>
                <a:cs typeface="Questa Sans"/>
              </a:rPr>
              <a:t>og</a:t>
            </a:r>
            <a:r>
              <a:rPr sz="1500" spc="-19">
                <a:solidFill>
                  <a:srgbClr val="020203"/>
                </a:solidFill>
                <a:latin typeface="Calibri"/>
                <a:cs typeface="Questa Sans"/>
              </a:rPr>
              <a:t>/</a:t>
            </a:r>
            <a:r>
              <a:rPr sz="1500" spc="-19" err="1">
                <a:solidFill>
                  <a:srgbClr val="020203"/>
                </a:solidFill>
                <a:latin typeface="Calibri"/>
                <a:cs typeface="Questa Sans"/>
              </a:rPr>
              <a:t>eller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5" err="1">
                <a:solidFill>
                  <a:srgbClr val="020203"/>
                </a:solidFill>
                <a:latin typeface="Calibri"/>
                <a:cs typeface="Questa Sans"/>
              </a:rPr>
              <a:t>bremser</a:t>
            </a:r>
            <a:endParaRPr sz="1500" err="1">
              <a:latin typeface="Calibri"/>
              <a:cs typeface="Questa Sans"/>
            </a:endParaRPr>
          </a:p>
          <a:p>
            <a:pPr marL="9525">
              <a:lnSpc>
                <a:spcPct val="100000"/>
              </a:lnSpc>
              <a:spcBef>
                <a:spcPts val="1050"/>
              </a:spcBef>
            </a:pPr>
            <a:r>
              <a:rPr sz="1800" b="1" spc="-4">
                <a:solidFill>
                  <a:srgbClr val="020203"/>
                </a:solidFill>
                <a:latin typeface="Calibri"/>
                <a:cs typeface="QuestaSans-Black"/>
              </a:rPr>
              <a:t>ESP </a:t>
            </a:r>
            <a:r>
              <a:rPr sz="1800" b="1" spc="-15">
                <a:solidFill>
                  <a:srgbClr val="020203"/>
                </a:solidFill>
                <a:latin typeface="Calibri"/>
                <a:cs typeface="QuestaSans-Black"/>
              </a:rPr>
              <a:t>(</a:t>
            </a:r>
            <a:r>
              <a:rPr sz="1800" b="1" spc="-15" err="1">
                <a:solidFill>
                  <a:srgbClr val="020203"/>
                </a:solidFill>
                <a:latin typeface="Calibri"/>
                <a:cs typeface="QuestaSans-Black"/>
              </a:rPr>
              <a:t>elektronisk</a:t>
            </a:r>
            <a:r>
              <a:rPr sz="1800" b="1">
                <a:solidFill>
                  <a:srgbClr val="020203"/>
                </a:solidFill>
                <a:latin typeface="Calibri"/>
                <a:cs typeface="QuestaSans-Black"/>
              </a:rPr>
              <a:t> </a:t>
            </a:r>
            <a:r>
              <a:rPr sz="1800" b="1" spc="-11" err="1">
                <a:solidFill>
                  <a:srgbClr val="020203"/>
                </a:solidFill>
                <a:latin typeface="Calibri"/>
                <a:cs typeface="QuestaSans-Black"/>
              </a:rPr>
              <a:t>stabilitetsprogram</a:t>
            </a:r>
            <a:r>
              <a:rPr sz="1800" b="1" spc="-11">
                <a:solidFill>
                  <a:srgbClr val="020203"/>
                </a:solidFill>
                <a:latin typeface="Calibri"/>
                <a:cs typeface="QuestaSans-Black"/>
              </a:rPr>
              <a:t>):</a:t>
            </a:r>
            <a:endParaRPr sz="1800">
              <a:latin typeface="Calibri"/>
              <a:cs typeface="QuestaSans-Black"/>
            </a:endParaRPr>
          </a:p>
          <a:p>
            <a:pPr marL="180975" indent="-171450">
              <a:lnSpc>
                <a:spcPct val="100000"/>
              </a:lnSpc>
              <a:spcBef>
                <a:spcPts val="15"/>
              </a:spcBef>
              <a:buChar char="•"/>
              <a:tabLst>
                <a:tab pos="180975" algn="l"/>
              </a:tabLst>
            </a:pPr>
            <a:r>
              <a:rPr sz="1500" spc="-15" err="1">
                <a:solidFill>
                  <a:srgbClr val="020203"/>
                </a:solidFill>
                <a:latin typeface="Calibri"/>
                <a:cs typeface="Questa Sans"/>
              </a:rPr>
              <a:t>Reduserer</a:t>
            </a:r>
            <a:r>
              <a:rPr sz="1500" spc="-11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sleng</a:t>
            </a:r>
            <a:r>
              <a:rPr sz="1500" spc="-8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ved</a:t>
            </a:r>
            <a:r>
              <a:rPr sz="1500" spc="-11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8" err="1">
                <a:solidFill>
                  <a:srgbClr val="020203"/>
                </a:solidFill>
                <a:latin typeface="Calibri"/>
                <a:cs typeface="Questa Sans"/>
              </a:rPr>
              <a:t>skrens</a:t>
            </a:r>
            <a:r>
              <a:rPr sz="1500" spc="-8">
                <a:solidFill>
                  <a:srgbClr val="020203"/>
                </a:solidFill>
                <a:latin typeface="Calibri"/>
                <a:cs typeface="Questa Sans"/>
              </a:rPr>
              <a:t>.</a:t>
            </a:r>
            <a:endParaRPr sz="1500">
              <a:latin typeface="Calibri"/>
              <a:cs typeface="Questa Sans"/>
            </a:endParaRPr>
          </a:p>
          <a:p>
            <a:pPr marL="180975" marR="1563529" indent="-171450">
              <a:lnSpc>
                <a:spcPct val="104200"/>
              </a:lnSpc>
              <a:buChar char="•"/>
              <a:tabLst>
                <a:tab pos="180975" algn="l"/>
              </a:tabLst>
            </a:pPr>
            <a:r>
              <a:rPr sz="1500" spc="-4" err="1">
                <a:solidFill>
                  <a:srgbClr val="020203"/>
                </a:solidFill>
                <a:latin typeface="Calibri"/>
                <a:cs typeface="Questa Sans"/>
              </a:rPr>
              <a:t>Benytter</a:t>
            </a:r>
            <a:r>
              <a:rPr sz="1500" spc="-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8">
                <a:solidFill>
                  <a:srgbClr val="020203"/>
                </a:solidFill>
                <a:latin typeface="Calibri"/>
                <a:cs typeface="Questa Sans"/>
              </a:rPr>
              <a:t>seg</a:t>
            </a:r>
            <a:r>
              <a:rPr sz="1500" spc="-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9">
                <a:solidFill>
                  <a:srgbClr val="020203"/>
                </a:solidFill>
                <a:latin typeface="Calibri"/>
                <a:cs typeface="Questa Sans"/>
              </a:rPr>
              <a:t>av</a:t>
            </a:r>
            <a:r>
              <a:rPr sz="1500" spc="-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sensorene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err="1">
                <a:solidFill>
                  <a:srgbClr val="020203"/>
                </a:solidFill>
                <a:latin typeface="Calibri"/>
                <a:cs typeface="Questa Sans"/>
              </a:rPr>
              <a:t>i</a:t>
            </a:r>
            <a:r>
              <a:rPr sz="1500" spc="-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38">
                <a:solidFill>
                  <a:srgbClr val="020203"/>
                </a:solidFill>
                <a:latin typeface="Calibri"/>
                <a:cs typeface="Questa Sans"/>
              </a:rPr>
              <a:t>ABS- </a:t>
            </a:r>
            <a:r>
              <a:rPr sz="1500" spc="-3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og</a:t>
            </a:r>
            <a:r>
              <a:rPr sz="1500" spc="-11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5">
                <a:solidFill>
                  <a:srgbClr val="020203"/>
                </a:solidFill>
                <a:latin typeface="Calibri"/>
                <a:cs typeface="Questa Sans"/>
              </a:rPr>
              <a:t>ASR-</a:t>
            </a:r>
            <a:r>
              <a:rPr sz="1500" spc="-15" err="1">
                <a:solidFill>
                  <a:srgbClr val="020203"/>
                </a:solidFill>
                <a:latin typeface="Calibri"/>
                <a:cs typeface="Questa Sans"/>
              </a:rPr>
              <a:t>systemet</a:t>
            </a:r>
            <a:r>
              <a:rPr sz="1500" spc="-15">
                <a:solidFill>
                  <a:srgbClr val="020203"/>
                </a:solidFill>
                <a:latin typeface="Calibri"/>
                <a:cs typeface="Questa Sans"/>
              </a:rPr>
              <a:t>, </a:t>
            </a:r>
            <a:r>
              <a:rPr sz="1500" spc="-8">
                <a:solidFill>
                  <a:srgbClr val="020203"/>
                </a:solidFill>
                <a:latin typeface="Calibri"/>
                <a:cs typeface="Questa Sans"/>
              </a:rPr>
              <a:t>men </a:t>
            </a:r>
            <a:r>
              <a:rPr sz="1500" spc="-8" err="1">
                <a:solidFill>
                  <a:srgbClr val="020203"/>
                </a:solidFill>
                <a:latin typeface="Calibri"/>
                <a:cs typeface="Questa Sans"/>
              </a:rPr>
              <a:t>har</a:t>
            </a:r>
            <a:r>
              <a:rPr sz="1500" spc="-8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err="1">
                <a:solidFill>
                  <a:srgbClr val="020203"/>
                </a:solidFill>
                <a:latin typeface="Calibri"/>
                <a:cs typeface="Questa Sans"/>
              </a:rPr>
              <a:t>i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tillegg</a:t>
            </a:r>
            <a:r>
              <a:rPr sz="1500" spc="-11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34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sensorer</a:t>
            </a:r>
            <a:r>
              <a:rPr sz="1500" spc="-8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8" err="1">
                <a:solidFill>
                  <a:srgbClr val="020203"/>
                </a:solidFill>
                <a:latin typeface="Calibri"/>
                <a:cs typeface="Questa Sans"/>
              </a:rPr>
              <a:t>som</a:t>
            </a:r>
            <a:r>
              <a:rPr sz="1500" spc="-11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registrerer</a:t>
            </a:r>
            <a:r>
              <a:rPr sz="1500" spc="-8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8" err="1">
                <a:solidFill>
                  <a:srgbClr val="020203"/>
                </a:solidFill>
                <a:latin typeface="Calibri"/>
                <a:cs typeface="Questa Sans"/>
              </a:rPr>
              <a:t>rotasjon</a:t>
            </a:r>
            <a:r>
              <a:rPr sz="1500" spc="-8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og</a:t>
            </a:r>
            <a:r>
              <a:rPr sz="1500" spc="-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4" err="1">
                <a:solidFill>
                  <a:srgbClr val="020203"/>
                </a:solidFill>
                <a:latin typeface="Calibri"/>
                <a:cs typeface="Questa Sans"/>
              </a:rPr>
              <a:t>rattutslag</a:t>
            </a:r>
            <a:endParaRPr sz="1500" err="1">
              <a:latin typeface="Calibri"/>
              <a:cs typeface="Questa Sans"/>
            </a:endParaRPr>
          </a:p>
          <a:p>
            <a:pPr marL="9525">
              <a:lnSpc>
                <a:spcPct val="100000"/>
              </a:lnSpc>
              <a:spcBef>
                <a:spcPts val="975"/>
              </a:spcBef>
            </a:pPr>
            <a:r>
              <a:rPr sz="1875" b="1" spc="-8" err="1">
                <a:solidFill>
                  <a:srgbClr val="020203"/>
                </a:solidFill>
                <a:latin typeface="Calibri"/>
                <a:cs typeface="QuestaSans-Black"/>
              </a:rPr>
              <a:t>Når</a:t>
            </a:r>
            <a:r>
              <a:rPr sz="1875" b="1" spc="-4">
                <a:solidFill>
                  <a:srgbClr val="020203"/>
                </a:solidFill>
                <a:latin typeface="Calibri"/>
                <a:cs typeface="QuestaSans-Black"/>
              </a:rPr>
              <a:t> </a:t>
            </a:r>
            <a:r>
              <a:rPr sz="1875" b="1" spc="-4" err="1">
                <a:solidFill>
                  <a:srgbClr val="020203"/>
                </a:solidFill>
                <a:latin typeface="Calibri"/>
                <a:cs typeface="QuestaSans-Black"/>
              </a:rPr>
              <a:t>en</a:t>
            </a:r>
            <a:r>
              <a:rPr sz="1875" b="1">
                <a:solidFill>
                  <a:srgbClr val="020203"/>
                </a:solidFill>
                <a:latin typeface="Calibri"/>
                <a:cs typeface="QuestaSans-Black"/>
              </a:rPr>
              <a:t> </a:t>
            </a:r>
            <a:r>
              <a:rPr sz="1875" b="1" spc="-11" err="1">
                <a:solidFill>
                  <a:srgbClr val="020203"/>
                </a:solidFill>
                <a:latin typeface="Calibri"/>
                <a:cs typeface="QuestaSans-Black"/>
              </a:rPr>
              <a:t>skrens</a:t>
            </a:r>
            <a:r>
              <a:rPr sz="1875" b="1">
                <a:solidFill>
                  <a:srgbClr val="020203"/>
                </a:solidFill>
                <a:latin typeface="Calibri"/>
                <a:cs typeface="QuestaSans-Black"/>
              </a:rPr>
              <a:t> </a:t>
            </a:r>
            <a:r>
              <a:rPr sz="1875" b="1" spc="-23" err="1">
                <a:solidFill>
                  <a:srgbClr val="020203"/>
                </a:solidFill>
                <a:latin typeface="Calibri"/>
                <a:cs typeface="QuestaSans-Black"/>
              </a:rPr>
              <a:t>inntreffer</a:t>
            </a:r>
            <a:r>
              <a:rPr sz="1875" b="1" spc="-4">
                <a:solidFill>
                  <a:srgbClr val="020203"/>
                </a:solidFill>
                <a:latin typeface="Calibri"/>
                <a:cs typeface="QuestaSans-Black"/>
              </a:rPr>
              <a:t> </a:t>
            </a:r>
            <a:r>
              <a:rPr sz="1875" b="1" spc="-11" err="1">
                <a:solidFill>
                  <a:srgbClr val="020203"/>
                </a:solidFill>
                <a:latin typeface="Calibri"/>
                <a:cs typeface="QuestaSans-Black"/>
              </a:rPr>
              <a:t>kan</a:t>
            </a:r>
            <a:r>
              <a:rPr sz="1875" b="1" spc="-4">
                <a:solidFill>
                  <a:srgbClr val="020203"/>
                </a:solidFill>
                <a:latin typeface="Calibri"/>
                <a:cs typeface="QuestaSans-Black"/>
              </a:rPr>
              <a:t> </a:t>
            </a:r>
            <a:r>
              <a:rPr sz="1875" b="1" spc="-8" err="1">
                <a:solidFill>
                  <a:srgbClr val="020203"/>
                </a:solidFill>
                <a:latin typeface="Calibri"/>
                <a:cs typeface="QuestaSans-Black"/>
              </a:rPr>
              <a:t>følgende</a:t>
            </a:r>
            <a:r>
              <a:rPr sz="1875" b="1">
                <a:solidFill>
                  <a:srgbClr val="020203"/>
                </a:solidFill>
                <a:latin typeface="Calibri"/>
                <a:cs typeface="QuestaSans-Black"/>
              </a:rPr>
              <a:t> </a:t>
            </a:r>
            <a:r>
              <a:rPr sz="1875" b="1" spc="-11" err="1">
                <a:solidFill>
                  <a:srgbClr val="020203"/>
                </a:solidFill>
                <a:latin typeface="Calibri"/>
                <a:cs typeface="QuestaSans-Black"/>
              </a:rPr>
              <a:t>skje</a:t>
            </a:r>
            <a:r>
              <a:rPr sz="1875" b="1" spc="-11">
                <a:solidFill>
                  <a:srgbClr val="020203"/>
                </a:solidFill>
                <a:latin typeface="Calibri"/>
                <a:cs typeface="QuestaSans-Black"/>
              </a:rPr>
              <a:t>:</a:t>
            </a:r>
            <a:endParaRPr sz="1875">
              <a:latin typeface="Calibri"/>
              <a:cs typeface="QuestaSans-Black"/>
            </a:endParaRPr>
          </a:p>
          <a:p>
            <a:pPr marL="180975" indent="-171450">
              <a:lnSpc>
                <a:spcPct val="100000"/>
              </a:lnSpc>
              <a:buChar char="•"/>
              <a:tabLst>
                <a:tab pos="180975" algn="l"/>
              </a:tabLst>
            </a:pP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motorens</a:t>
            </a:r>
            <a:r>
              <a:rPr sz="1500" spc="-19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8" err="1">
                <a:solidFill>
                  <a:srgbClr val="020203"/>
                </a:solidFill>
                <a:latin typeface="Calibri"/>
                <a:cs typeface="Questa Sans"/>
              </a:rPr>
              <a:t>effekt</a:t>
            </a:r>
            <a:r>
              <a:rPr sz="1500" spc="-19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endres</a:t>
            </a:r>
            <a:endParaRPr sz="1500" err="1">
              <a:latin typeface="Calibri"/>
              <a:cs typeface="Questa Sans"/>
            </a:endParaRPr>
          </a:p>
          <a:p>
            <a:pPr marL="180975" marR="1024414" indent="-171450">
              <a:lnSpc>
                <a:spcPct val="104200"/>
              </a:lnSpc>
              <a:buChar char="•"/>
              <a:tabLst>
                <a:tab pos="180975" algn="l"/>
              </a:tabLst>
            </a:pPr>
            <a:r>
              <a:rPr sz="1500" spc="-15" err="1">
                <a:solidFill>
                  <a:srgbClr val="020203"/>
                </a:solidFill>
                <a:latin typeface="Calibri"/>
                <a:cs typeface="Questa Sans"/>
              </a:rPr>
              <a:t>b</a:t>
            </a:r>
            <a:r>
              <a:rPr sz="1500" spc="-23" err="1">
                <a:solidFill>
                  <a:srgbClr val="020203"/>
                </a:solidFill>
                <a:latin typeface="Calibri"/>
                <a:cs typeface="Questa Sans"/>
              </a:rPr>
              <a:t>i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le</a:t>
            </a:r>
            <a:r>
              <a:rPr sz="1500" err="1">
                <a:solidFill>
                  <a:srgbClr val="020203"/>
                </a:solidFill>
                <a:latin typeface="Calibri"/>
                <a:cs typeface="Questa Sans"/>
              </a:rPr>
              <a:t>n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b</a:t>
            </a:r>
            <a:r>
              <a:rPr sz="1500" spc="-19" err="1">
                <a:solidFill>
                  <a:srgbClr val="020203"/>
                </a:solidFill>
                <a:latin typeface="Calibri"/>
                <a:cs typeface="Questa Sans"/>
              </a:rPr>
              <a:t>r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e</a:t>
            </a:r>
            <a:r>
              <a:rPr sz="1500" spc="-15" err="1">
                <a:solidFill>
                  <a:srgbClr val="020203"/>
                </a:solidFill>
                <a:latin typeface="Calibri"/>
                <a:cs typeface="Questa Sans"/>
              </a:rPr>
              <a:t>m</a:t>
            </a:r>
            <a:r>
              <a:rPr sz="1500" spc="-8" err="1">
                <a:solidFill>
                  <a:srgbClr val="020203"/>
                </a:solidFill>
                <a:latin typeface="Calibri"/>
                <a:cs typeface="Questa Sans"/>
              </a:rPr>
              <a:t>s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e</a:t>
            </a:r>
            <a:r>
              <a:rPr sz="1500" err="1">
                <a:solidFill>
                  <a:srgbClr val="020203"/>
                </a:solidFill>
                <a:latin typeface="Calibri"/>
                <a:cs typeface="Questa Sans"/>
              </a:rPr>
              <a:t>r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a</a:t>
            </a:r>
            <a:r>
              <a:rPr sz="1500" spc="-8" err="1">
                <a:solidFill>
                  <a:srgbClr val="020203"/>
                </a:solidFill>
                <a:latin typeface="Calibri"/>
                <a:cs typeface="Questa Sans"/>
              </a:rPr>
              <a:t>u</a:t>
            </a:r>
            <a:r>
              <a:rPr sz="1500" err="1">
                <a:solidFill>
                  <a:srgbClr val="020203"/>
                </a:solidFill>
                <a:latin typeface="Calibri"/>
                <a:cs typeface="Questa Sans"/>
              </a:rPr>
              <a:t>t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om</a:t>
            </a:r>
            <a:r>
              <a:rPr sz="1500" spc="-19" err="1">
                <a:solidFill>
                  <a:srgbClr val="020203"/>
                </a:solidFill>
                <a:latin typeface="Calibri"/>
                <a:cs typeface="Questa Sans"/>
              </a:rPr>
              <a:t>a</a:t>
            </a:r>
            <a:r>
              <a:rPr sz="1500" spc="-4" err="1">
                <a:solidFill>
                  <a:srgbClr val="020203"/>
                </a:solidFill>
                <a:latin typeface="Calibri"/>
                <a:cs typeface="Questa Sans"/>
              </a:rPr>
              <a:t>t</a:t>
            </a:r>
            <a:r>
              <a:rPr sz="1500" spc="-15" err="1">
                <a:solidFill>
                  <a:srgbClr val="020203"/>
                </a:solidFill>
                <a:latin typeface="Calibri"/>
                <a:cs typeface="Questa Sans"/>
              </a:rPr>
              <a:t>is</a:t>
            </a:r>
            <a:r>
              <a:rPr sz="1500" err="1">
                <a:solidFill>
                  <a:srgbClr val="020203"/>
                </a:solidFill>
                <a:latin typeface="Calibri"/>
                <a:cs typeface="Questa Sans"/>
              </a:rPr>
              <a:t>k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88">
                <a:solidFill>
                  <a:srgbClr val="020203"/>
                </a:solidFill>
                <a:latin typeface="Calibri"/>
                <a:cs typeface="Questa Sans"/>
              </a:rPr>
              <a:t>-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>
                <a:solidFill>
                  <a:srgbClr val="020203"/>
                </a:solidFill>
                <a:latin typeface="Calibri"/>
                <a:cs typeface="Questa Sans"/>
              </a:rPr>
              <a:t>o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m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n</a:t>
            </a:r>
            <a:r>
              <a:rPr sz="1500" spc="-4" err="1">
                <a:solidFill>
                  <a:srgbClr val="020203"/>
                </a:solidFill>
                <a:latin typeface="Calibri"/>
                <a:cs typeface="Questa Sans"/>
              </a:rPr>
              <a:t>ø</a:t>
            </a:r>
            <a:r>
              <a:rPr sz="1500" spc="-8" err="1">
                <a:solidFill>
                  <a:srgbClr val="020203"/>
                </a:solidFill>
                <a:latin typeface="Calibri"/>
                <a:cs typeface="Questa Sans"/>
              </a:rPr>
              <a:t>d</a:t>
            </a:r>
            <a:r>
              <a:rPr sz="1500" spc="-30" err="1">
                <a:solidFill>
                  <a:srgbClr val="020203"/>
                </a:solidFill>
                <a:latin typeface="Calibri"/>
                <a:cs typeface="Questa Sans"/>
              </a:rPr>
              <a:t>v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en</a:t>
            </a:r>
            <a:r>
              <a:rPr sz="1500" spc="-19" err="1">
                <a:solidFill>
                  <a:srgbClr val="020203"/>
                </a:solidFill>
                <a:latin typeface="Calibri"/>
                <a:cs typeface="Questa Sans"/>
              </a:rPr>
              <a:t>d</a:t>
            </a:r>
            <a:r>
              <a:rPr sz="1500" spc="-23" err="1">
                <a:solidFill>
                  <a:srgbClr val="020203"/>
                </a:solidFill>
                <a:latin typeface="Calibri"/>
                <a:cs typeface="Questa Sans"/>
              </a:rPr>
              <a:t>i</a:t>
            </a:r>
            <a:r>
              <a:rPr sz="1500" err="1">
                <a:solidFill>
                  <a:srgbClr val="020203"/>
                </a:solidFill>
                <a:latin typeface="Calibri"/>
                <a:cs typeface="Questa Sans"/>
              </a:rPr>
              <a:t>g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 </a:t>
            </a:r>
            <a:r>
              <a:rPr sz="1500" spc="-8" err="1">
                <a:solidFill>
                  <a:srgbClr val="020203"/>
                </a:solidFill>
                <a:latin typeface="Calibri"/>
                <a:cs typeface="Questa Sans"/>
              </a:rPr>
              <a:t>på</a:t>
            </a:r>
            <a:r>
              <a:rPr sz="1500" spc="-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4" err="1">
                <a:solidFill>
                  <a:srgbClr val="020203"/>
                </a:solidFill>
                <a:latin typeface="Calibri"/>
                <a:cs typeface="Questa Sans"/>
              </a:rPr>
              <a:t>ett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1" err="1">
                <a:solidFill>
                  <a:srgbClr val="020203"/>
                </a:solidFill>
                <a:latin typeface="Calibri"/>
                <a:cs typeface="Questa Sans"/>
              </a:rPr>
              <a:t>eller</a:t>
            </a:r>
            <a:r>
              <a:rPr sz="1500" spc="-4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5" err="1">
                <a:solidFill>
                  <a:srgbClr val="020203"/>
                </a:solidFill>
                <a:latin typeface="Calibri"/>
                <a:cs typeface="Questa Sans"/>
              </a:rPr>
              <a:t>flere</a:t>
            </a:r>
            <a:r>
              <a:rPr sz="1500">
                <a:solidFill>
                  <a:srgbClr val="020203"/>
                </a:solidFill>
                <a:latin typeface="Calibri"/>
                <a:cs typeface="Questa Sans"/>
              </a:rPr>
              <a:t> </a:t>
            </a:r>
            <a:r>
              <a:rPr sz="1500" spc="-15" err="1">
                <a:solidFill>
                  <a:srgbClr val="020203"/>
                </a:solidFill>
                <a:latin typeface="Calibri"/>
                <a:cs typeface="Questa Sans"/>
              </a:rPr>
              <a:t>hjul</a:t>
            </a:r>
            <a:endParaRPr sz="1500" spc="-15">
              <a:solidFill>
                <a:srgbClr val="020203"/>
              </a:solidFill>
              <a:latin typeface="Calibri"/>
              <a:ea typeface="Calibri"/>
              <a:cs typeface="Questa Sans"/>
            </a:endParaRPr>
          </a:p>
          <a:p>
            <a:pPr marL="180975" marR="1024414" indent="-171450">
              <a:lnSpc>
                <a:spcPct val="104200"/>
              </a:lnSpc>
              <a:buChar char="•"/>
              <a:tabLst>
                <a:tab pos="180975" algn="l"/>
              </a:tabLst>
            </a:pPr>
            <a:r>
              <a:rPr lang="nb-NO" sz="1500" spc="-15">
                <a:solidFill>
                  <a:srgbClr val="020203"/>
                </a:solidFill>
                <a:latin typeface="Calibri"/>
                <a:ea typeface="Calibri"/>
                <a:cs typeface="Questa Sans"/>
              </a:rPr>
              <a:t>Elbil og regenerering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90004" y="2396252"/>
            <a:ext cx="2578493" cy="220049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1703122" y="6570703"/>
            <a:ext cx="151448" cy="10002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defPPr>
              <a:defRPr lang="no-NB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600" b="1" spc="-11" dirty="0">
                <a:solidFill>
                  <a:srgbClr val="020203"/>
                </a:solidFill>
                <a:latin typeface="Arial"/>
                <a:cs typeface="Arial"/>
              </a:rPr>
              <a:pPr marL="28575">
                <a:lnSpc>
                  <a:spcPct val="100000"/>
                </a:lnSpc>
                <a:spcBef>
                  <a:spcPts val="60"/>
                </a:spcBef>
              </a:pPr>
              <a:t>21</a:t>
            </a:fld>
            <a:endParaRPr sz="600">
              <a:latin typeface="Arial"/>
              <a:cs typeface="Arial"/>
            </a:endParaRPr>
          </a:p>
        </p:txBody>
      </p:sp>
      <p:pic>
        <p:nvPicPr>
          <p:cNvPr id="11" name="Bilde 10" descr="Et bilde som inneholder clip art, silhuett&#10;&#10;KI-generert innhold kan være feil.">
            <a:extLst>
              <a:ext uri="{FF2B5EF4-FFF2-40B4-BE49-F238E27FC236}">
                <a16:creationId xmlns:a16="http://schemas.microsoft.com/office/drawing/2014/main" id="{D7C44F59-DD0F-C310-E9DE-E4138613C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9264" y="5748"/>
            <a:ext cx="986988" cy="9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3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A2EEDE0A-7BA8-498A-9785-4810192B3F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430560E8-0051-4606-821A-3DC9A27F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Calibri"/>
                <a:ea typeface="Calibri Light"/>
                <a:cs typeface="Calibri Light"/>
              </a:rPr>
              <a:t>Trygg på glatta</a:t>
            </a:r>
            <a:endParaRPr lang="nb-NO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0BF2F4CF-A591-4692-9FA1-C97EC6E49E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>
                <a:ea typeface="Calibri"/>
                <a:cs typeface="Calibri"/>
              </a:rPr>
              <a:t>Lær bilen din å kjenne</a:t>
            </a:r>
          </a:p>
          <a:p>
            <a:r>
              <a:rPr lang="nb-NO" dirty="0">
                <a:ea typeface="Calibri"/>
                <a:cs typeface="Calibri"/>
              </a:rPr>
              <a:t>Bli kjent med førerstøttesystemene</a:t>
            </a:r>
          </a:p>
          <a:p>
            <a:r>
              <a:rPr lang="nb-NO" dirty="0">
                <a:ea typeface="Calibri"/>
                <a:cs typeface="Calibri"/>
              </a:rPr>
              <a:t>Hvordan bli kjent med bilens kjøreegenskaper</a:t>
            </a:r>
          </a:p>
          <a:p>
            <a:endParaRPr lang="nb-NO" dirty="0">
              <a:ea typeface="Calibri"/>
              <a:cs typeface="Calibri"/>
            </a:endParaRPr>
          </a:p>
          <a:p>
            <a:endParaRPr lang="nb-NO" dirty="0">
              <a:ea typeface="Calibri"/>
              <a:cs typeface="Calibri"/>
            </a:endParaRPr>
          </a:p>
          <a:p>
            <a:r>
              <a:rPr lang="nb-NO" dirty="0">
                <a:ea typeface="Calibri"/>
                <a:cs typeface="Calibri"/>
              </a:rPr>
              <a:t>Dette kurset anbefales :)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A4D2E6C-BAA2-4B80-A5D0-FB3CD3715F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>
                <a:ea typeface="Calibri"/>
                <a:cs typeface="Calibri"/>
              </a:rPr>
              <a:t>Hvilket forhold bør du ha til førerstøttesystemene?</a:t>
            </a:r>
          </a:p>
          <a:p>
            <a:r>
              <a:rPr lang="nb-NO" dirty="0">
                <a:ea typeface="Calibri"/>
                <a:cs typeface="Calibri"/>
              </a:rPr>
              <a:t>Hva kan de gjøre for deg?</a:t>
            </a:r>
          </a:p>
          <a:p>
            <a:r>
              <a:rPr lang="nb-NO" dirty="0">
                <a:ea typeface="Calibri"/>
                <a:cs typeface="Calibri"/>
              </a:rPr>
              <a:t>Hva kan du gjøre for de?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861D614-25E6-429C-B519-46A15C050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5" y="0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41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skjermbilde, grafisk design&#10;&#10;KI-generert innhold kan være feil.">
            <a:extLst>
              <a:ext uri="{FF2B5EF4-FFF2-40B4-BE49-F238E27FC236}">
                <a16:creationId xmlns:a16="http://schemas.microsoft.com/office/drawing/2014/main" id="{774B4A98-87FD-16CE-58B3-6F01A94C85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98" b="2110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9566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A2EEDE0A-7BA8-498A-9785-4810192B3F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430560E8-0051-4606-821A-3DC9A27F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Calibri"/>
                <a:ea typeface="Calibri Light"/>
                <a:cs typeface="Calibri Light"/>
              </a:rPr>
              <a:t>Regulering av trafikken</a:t>
            </a:r>
            <a:endParaRPr lang="nb-NO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0BF2F4CF-A591-4692-9FA1-C97EC6E49E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>
                <a:ea typeface="Calibri"/>
                <a:cs typeface="Calibri"/>
              </a:rPr>
              <a:t>Skiltforskriften inneholder en skiltgruppe som heter –Vikeplikt- og forkjørsskilt.                                   </a:t>
            </a:r>
            <a:endParaRPr lang="nb-NO" dirty="0"/>
          </a:p>
        </p:txBody>
      </p:sp>
      <p:pic>
        <p:nvPicPr>
          <p:cNvPr id="2" name="Plassholder for innhold 1" descr="Et bilde som inneholder tekst, symbol, Font, design&#10;&#10;KI-generert innhold kan være feil.">
            <a:extLst>
              <a:ext uri="{FF2B5EF4-FFF2-40B4-BE49-F238E27FC236}">
                <a16:creationId xmlns:a16="http://schemas.microsoft.com/office/drawing/2014/main" id="{143DE0BE-05AF-F413-DF15-BF227974F8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145299" y="3289218"/>
            <a:ext cx="704850" cy="6096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F861D614-25E6-429C-B519-46A15C050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9525" y="0"/>
            <a:ext cx="752475" cy="752475"/>
          </a:xfrm>
          <a:prstGeom prst="rect">
            <a:avLst/>
          </a:prstGeom>
        </p:spPr>
      </p:pic>
      <p:pic>
        <p:nvPicPr>
          <p:cNvPr id="3" name="Bilde 2" descr="Et bilde som inneholder Rektangel, line, mønster, design&#10;&#10;KI-generert innhold kan være feil.">
            <a:extLst>
              <a:ext uri="{FF2B5EF4-FFF2-40B4-BE49-F238E27FC236}">
                <a16:creationId xmlns:a16="http://schemas.microsoft.com/office/drawing/2014/main" id="{AC0E3E33-DD3E-0701-65FB-9393077CA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8291" y="3285468"/>
            <a:ext cx="638175" cy="628650"/>
          </a:xfrm>
          <a:prstGeom prst="rect">
            <a:avLst/>
          </a:prstGeom>
        </p:spPr>
      </p:pic>
      <p:pic>
        <p:nvPicPr>
          <p:cNvPr id="8" name="Bilde 7" descr="Et bilde som inneholder line, Rektangel, kvadrat, design&#10;&#10;KI-generert innhold kan være feil.">
            <a:extLst>
              <a:ext uri="{FF2B5EF4-FFF2-40B4-BE49-F238E27FC236}">
                <a16:creationId xmlns:a16="http://schemas.microsoft.com/office/drawing/2014/main" id="{FB2239E8-C1F4-1044-B5D3-22637DA2D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3747" y="3290231"/>
            <a:ext cx="619125" cy="619125"/>
          </a:xfrm>
          <a:prstGeom prst="rect">
            <a:avLst/>
          </a:prstGeom>
        </p:spPr>
      </p:pic>
      <p:pic>
        <p:nvPicPr>
          <p:cNvPr id="9" name="Bilde 8" descr="Et bilde som inneholder tekst, Trafikkskilt, Stoppskilt, stopp&#10;&#10;KI-generert innhold kan være feil.">
            <a:extLst>
              <a:ext uri="{FF2B5EF4-FFF2-40B4-BE49-F238E27FC236}">
                <a16:creationId xmlns:a16="http://schemas.microsoft.com/office/drawing/2014/main" id="{B89195C9-D9BB-AA46-9AAE-65D8D1038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223" y="4003292"/>
            <a:ext cx="651312" cy="611900"/>
          </a:xfrm>
          <a:prstGeom prst="rect">
            <a:avLst/>
          </a:prstGeom>
        </p:spPr>
      </p:pic>
      <p:pic>
        <p:nvPicPr>
          <p:cNvPr id="11" name="Bilde 10" descr="Et bilde som inneholder symbol, Elektrisk blå, logo, blå&#10;&#10;KI-generert innhold kan være feil.">
            <a:extLst>
              <a:ext uri="{FF2B5EF4-FFF2-40B4-BE49-F238E27FC236}">
                <a16:creationId xmlns:a16="http://schemas.microsoft.com/office/drawing/2014/main" id="{11B3B22E-FCF1-CCA6-61AC-B4B5278B5B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366" y="3998366"/>
            <a:ext cx="634890" cy="621752"/>
          </a:xfrm>
          <a:prstGeom prst="rect">
            <a:avLst/>
          </a:prstGeom>
        </p:spPr>
      </p:pic>
      <p:pic>
        <p:nvPicPr>
          <p:cNvPr id="12" name="Bilde 11" descr="Et bilde som inneholder symbol, tekst, logo, Font&#10;&#10;KI-generert innhold kan være feil.">
            <a:extLst>
              <a:ext uri="{FF2B5EF4-FFF2-40B4-BE49-F238E27FC236}">
                <a16:creationId xmlns:a16="http://schemas.microsoft.com/office/drawing/2014/main" id="{6DB0FE27-D034-3D8C-4516-836D523C1E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0372" y="4004441"/>
            <a:ext cx="714703" cy="609600"/>
          </a:xfrm>
          <a:prstGeom prst="rect">
            <a:avLst/>
          </a:prstGeom>
        </p:spPr>
      </p:pic>
      <p:pic>
        <p:nvPicPr>
          <p:cNvPr id="13" name="Bilde 12" descr="Et bilde som inneholder tekst, symbol, Trafikkskilt, skilt&#10;&#10;KI-generert innhold kan være feil.">
            <a:extLst>
              <a:ext uri="{FF2B5EF4-FFF2-40B4-BE49-F238E27FC236}">
                <a16:creationId xmlns:a16="http://schemas.microsoft.com/office/drawing/2014/main" id="{8CFDD8E8-5F2D-B397-54CC-A0CA785CA1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3199" y="4845269"/>
            <a:ext cx="695325" cy="609600"/>
          </a:xfrm>
          <a:prstGeom prst="rect">
            <a:avLst/>
          </a:prstGeom>
        </p:spPr>
      </p:pic>
      <p:pic>
        <p:nvPicPr>
          <p:cNvPr id="14" name="Bilde 13" descr="Et bilde som inneholder tekst, skjermbilde, Font, logo&#10;&#10;KI-generert innhold kan være feil.">
            <a:extLst>
              <a:ext uri="{FF2B5EF4-FFF2-40B4-BE49-F238E27FC236}">
                <a16:creationId xmlns:a16="http://schemas.microsoft.com/office/drawing/2014/main" id="{28B396DE-8ECC-CDF3-A4D0-BAFE4FE5BC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8943" y="3292037"/>
            <a:ext cx="36957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8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tekst, himmel, utendørs, tre&#10;&#10;Automatisk generert beskrivelse">
            <a:extLst>
              <a:ext uri="{FF2B5EF4-FFF2-40B4-BE49-F238E27FC236}">
                <a16:creationId xmlns:a16="http://schemas.microsoft.com/office/drawing/2014/main" id="{AAC6B4B2-FB4A-0C72-39A6-5BA8BD8D07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/>
              <a:t>Vikeplikt</a:t>
            </a:r>
            <a:endParaRPr lang="nb-NO" sz="3600" b="1" dirty="0">
              <a:ea typeface="Calibri Light"/>
              <a:cs typeface="Calibri Light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type="body" sz="quarter" idx="14"/>
          </p:nvPr>
        </p:nvSpPr>
        <p:spPr/>
        <p:txBody>
          <a:bodyPr vert="horz" lIns="91419" tIns="45709" rIns="91419" bIns="45709" rtlCol="0" anchor="t">
            <a:normAutofit/>
          </a:bodyPr>
          <a:lstStyle/>
          <a:p>
            <a:pPr>
              <a:lnSpc>
                <a:spcPct val="120000"/>
              </a:lnSpc>
              <a:tabLst>
                <a:tab pos="39688" algn="l"/>
              </a:tabLst>
            </a:pPr>
            <a:r>
              <a:rPr lang="nb-NO" sz="2400" dirty="0">
                <a:ea typeface="Calibri"/>
                <a:cs typeface="Arial"/>
              </a:rPr>
              <a:t>Når oppstår vikeplikten?</a:t>
            </a:r>
          </a:p>
          <a:p>
            <a:pPr>
              <a:lnSpc>
                <a:spcPct val="120000"/>
              </a:lnSpc>
              <a:tabLst>
                <a:tab pos="39688" algn="l"/>
              </a:tabLst>
            </a:pPr>
            <a:r>
              <a:rPr lang="nb-NO" sz="2400" dirty="0">
                <a:ea typeface="Calibri"/>
                <a:cs typeface="Arial"/>
              </a:rPr>
              <a:t>Hvordan skal vi forholde oss til vikeplikten vår?</a:t>
            </a:r>
          </a:p>
          <a:p>
            <a:pPr>
              <a:lnSpc>
                <a:spcPct val="120000"/>
              </a:lnSpc>
              <a:tabLst>
                <a:tab pos="39688" algn="l"/>
              </a:tabLst>
            </a:pPr>
            <a:r>
              <a:rPr lang="nb-NO" sz="2400" dirty="0">
                <a:ea typeface="Calibri"/>
                <a:cs typeface="Arial"/>
              </a:rPr>
              <a:t>Hva sier reglene om vikeplikt?</a:t>
            </a:r>
          </a:p>
          <a:p>
            <a:pPr>
              <a:lnSpc>
                <a:spcPct val="120000"/>
              </a:lnSpc>
              <a:tabLst>
                <a:tab pos="39688" algn="l"/>
              </a:tabLst>
            </a:pPr>
            <a:r>
              <a:rPr lang="nb-NO" sz="2400" dirty="0">
                <a:ea typeface="Calibri"/>
                <a:cs typeface="Arial"/>
              </a:rPr>
              <a:t>Hvilke vikepliktsregler er du HELT sikker på?</a:t>
            </a:r>
          </a:p>
        </p:txBody>
      </p:sp>
    </p:spTree>
    <p:extLst>
      <p:ext uri="{BB962C8B-B14F-4D97-AF65-F5344CB8AC3E}">
        <p14:creationId xmlns:p14="http://schemas.microsoft.com/office/powerpoint/2010/main" val="209549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3" descr="Et bilde som inneholder utendørs, gress, bilvei, vei&#10;&#10;Automatisk generert beskrivelse">
            <a:extLst>
              <a:ext uri="{FF2B5EF4-FFF2-40B4-BE49-F238E27FC236}">
                <a16:creationId xmlns:a16="http://schemas.microsoft.com/office/drawing/2014/main" id="{C02BEDB2-3A24-F6AD-4E03-A92A37A86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Plassholder for innhold 2"/>
          <p:cNvSpPr>
            <a:spLocks noGrp="1"/>
          </p:cNvSpPr>
          <p:nvPr>
            <p:ph type="ctrTitle"/>
          </p:nvPr>
        </p:nvSpPr>
        <p:spPr>
          <a:xfrm>
            <a:off x="6821674" y="4615742"/>
            <a:ext cx="5368864" cy="1445283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latin typeface="+mn-lt"/>
              </a:rPr>
              <a:t>Hva sier reglene om vikeplikt her?</a:t>
            </a:r>
          </a:p>
        </p:txBody>
      </p:sp>
    </p:spTree>
    <p:extLst>
      <p:ext uri="{BB962C8B-B14F-4D97-AF65-F5344CB8AC3E}">
        <p14:creationId xmlns:p14="http://schemas.microsoft.com/office/powerpoint/2010/main" val="4241969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55" b="60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E72B569-0735-AF2D-A420-704C41E36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9300"/>
            <a:ext cx="5600700" cy="1518097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000" b="0" dirty="0">
                <a:latin typeface="+mn-lt"/>
              </a:rPr>
              <a:t>Hva sier trafikkreglene om vikeplikt i rundkjøring?</a:t>
            </a:r>
          </a:p>
        </p:txBody>
      </p:sp>
    </p:spTree>
    <p:extLst>
      <p:ext uri="{BB962C8B-B14F-4D97-AF65-F5344CB8AC3E}">
        <p14:creationId xmlns:p14="http://schemas.microsoft.com/office/powerpoint/2010/main" val="1440692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mai 03 1127.jpg"/>
          <p:cNvPicPr>
            <a:picLocks noChangeAspect="1"/>
          </p:cNvPicPr>
          <p:nvPr/>
        </p:nvPicPr>
        <p:blipFill rotWithShape="1">
          <a:blip r:embed="rId3" cstate="print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7561AD04-E0D5-E7E4-B276-D0C4AFB53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9300"/>
            <a:ext cx="5600700" cy="1518097"/>
          </a:xfrm>
        </p:spPr>
        <p:txBody>
          <a:bodyPr wrap="square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000" b="0" dirty="0">
                <a:latin typeface="+mn-lt"/>
              </a:rPr>
              <a:t>Du kommer fra feltet helt til høyre. Hvordan kan du bidra til god flyt og sikkerhet? </a:t>
            </a:r>
          </a:p>
        </p:txBody>
      </p:sp>
    </p:spTree>
    <p:extLst>
      <p:ext uri="{BB962C8B-B14F-4D97-AF65-F5344CB8AC3E}">
        <p14:creationId xmlns:p14="http://schemas.microsoft.com/office/powerpoint/2010/main" val="1866056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mai 03 1127.jpg">
            <a:extLst>
              <a:ext uri="{FF2B5EF4-FFF2-40B4-BE49-F238E27FC236}">
                <a16:creationId xmlns:a16="http://schemas.microsoft.com/office/drawing/2014/main" id="{C672E97A-D1B1-64DB-EAE5-50AE8574FC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79013" cy="686471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F3E4E37-EE60-149F-5356-8DADD4B319F8}"/>
              </a:ext>
            </a:extLst>
          </p:cNvPr>
          <p:cNvSpPr/>
          <p:nvPr/>
        </p:nvSpPr>
        <p:spPr>
          <a:xfrm rot="19538220" flipH="1">
            <a:off x="7374917" y="2114346"/>
            <a:ext cx="1265469" cy="13262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952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56692C1D-3D26-4773-8851-7E6D4227EC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5894385-842D-4375-9F38-EEEC381D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+mn-lt"/>
              </a:rPr>
              <a:t>          Mål for kurset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0C05A6-ED5F-4C27-A759-5B1DC95DB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ea typeface="Calibri"/>
                <a:cs typeface="Arial" panose="020B0604020202020204" pitchFamily="34" charset="0"/>
              </a:rPr>
              <a:t>               Beholde en trygg mobilitet </a:t>
            </a:r>
            <a:br>
              <a:rPr lang="nb-NO" dirty="0">
                <a:ea typeface="Calibri"/>
                <a:cs typeface="Arial" panose="020B0604020202020204" pitchFamily="34" charset="0"/>
              </a:rPr>
            </a:br>
            <a:r>
              <a:rPr lang="nb-NO" dirty="0">
                <a:ea typeface="Calibri"/>
                <a:cs typeface="Arial" panose="020B0604020202020204" pitchFamily="34" charset="0"/>
              </a:rPr>
              <a:t>               så lenge som mulig</a:t>
            </a:r>
            <a:br>
              <a:rPr lang="nb-NO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282C7F8-3B78-40A2-8D47-59BDE43D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5" y="0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18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mai 03 1127.jpg"/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tretch>
            <a:fillRect/>
          </a:stretch>
        </p:blipFill>
        <p:spPr>
          <a:xfrm>
            <a:off x="3187669" y="3509"/>
            <a:ext cx="9003206" cy="6854837"/>
          </a:xfrm>
          <a:prstGeom prst="rect">
            <a:avLst/>
          </a:prstGeom>
        </p:spPr>
      </p:pic>
      <p:pic>
        <p:nvPicPr>
          <p:cNvPr id="7" name="Picture 7" descr="C:\Users\framor\AppData\Local\Temp\Temp1_Opplysningsskilt jpg.zip\530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6459" y="3426820"/>
            <a:ext cx="1316229" cy="207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framor\AppData\Local\Temp\Temp1_Opplysningsskilt jpg.zip\531_1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1628" y="3426820"/>
            <a:ext cx="1536801" cy="20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CFDA623B-9AB5-6F49-43DB-0C205F5B8149}"/>
              </a:ext>
            </a:extLst>
          </p:cNvPr>
          <p:cNvSpPr/>
          <p:nvPr/>
        </p:nvSpPr>
        <p:spPr>
          <a:xfrm>
            <a:off x="0" y="1233054"/>
            <a:ext cx="5500254" cy="18426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000" dirty="0">
                <a:solidFill>
                  <a:schemeClr val="tx1"/>
                </a:solidFill>
                <a:cs typeface="Arial"/>
              </a:rPr>
              <a:t>Hva forteller disse skiltene om veien videre?</a:t>
            </a:r>
            <a:endParaRPr lang="nb-NO" sz="2000" dirty="0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51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802157" y="3898"/>
            <a:ext cx="9384428" cy="6855113"/>
          </a:xfrm>
          <a:prstGeom prst="rect">
            <a:avLst/>
          </a:prstGeom>
          <a:solidFill>
            <a:schemeClr val="accent1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CC932A12-BD6E-E329-A661-AF2EC57BC155}"/>
              </a:ext>
            </a:extLst>
          </p:cNvPr>
          <p:cNvSpPr/>
          <p:nvPr/>
        </p:nvSpPr>
        <p:spPr>
          <a:xfrm>
            <a:off x="-1" y="3228109"/>
            <a:ext cx="4821381" cy="16902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000" dirty="0">
                <a:solidFill>
                  <a:schemeClr val="tx1"/>
                </a:solidFill>
                <a:cs typeface="Arial"/>
              </a:rPr>
              <a:t>Hvordan vil du planlegge å kjøre i denne situasjonen?</a:t>
            </a:r>
            <a:endParaRPr lang="nb-NO" sz="2000" dirty="0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462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 descr="Et bilde som inneholder tekst, vei, scene, bilvei&#10;&#10;Automatisk generert beskrivelse">
            <a:extLst>
              <a:ext uri="{FF2B5EF4-FFF2-40B4-BE49-F238E27FC236}">
                <a16:creationId xmlns:a16="http://schemas.microsoft.com/office/drawing/2014/main" id="{6C8BCE60-87CF-7080-158B-86C45A420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449"/>
          <a:stretch/>
        </p:blipFill>
        <p:spPr>
          <a:xfrm>
            <a:off x="20" y="0"/>
            <a:ext cx="12191980" cy="6857990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9622F49-59CF-4F6A-BAB8-49BFAAC6E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9300"/>
            <a:ext cx="5600700" cy="1518097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000" dirty="0"/>
              <a:t>Du skal fortsette mot Trosterud. Hvordan velger du å kjøre her? </a:t>
            </a:r>
          </a:p>
        </p:txBody>
      </p:sp>
      <p:sp>
        <p:nvSpPr>
          <p:cNvPr id="2" name="Plassholder for lysbildenummer 1" hidden="1">
            <a:extLst>
              <a:ext uri="{FF2B5EF4-FFF2-40B4-BE49-F238E27FC236}">
                <a16:creationId xmlns:a16="http://schemas.microsoft.com/office/drawing/2014/main" id="{D11C047B-1214-4DE1-BF3C-1431AFADEA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23144" y="6446579"/>
            <a:ext cx="308811" cy="18466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3EA924B-F978-478B-A4A3-D0C86CFEC074}" type="slidenum">
              <a:rPr lang="en-US" sz="300" smtClean="0">
                <a:solidFill>
                  <a:prstClr val="black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32</a:t>
            </a:fld>
            <a:endParaRPr lang="en-US" sz="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87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BD0ECF8A-E19B-47FB-AF54-C6BDA64A55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510" y="365686"/>
            <a:ext cx="5181600" cy="379300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nb-NO" sz="1800" b="1" dirty="0">
                <a:cs typeface="Arial"/>
              </a:rPr>
              <a:t>Kollektivfeltet</a:t>
            </a:r>
          </a:p>
          <a:p>
            <a:pPr marL="503555" lvl="1" indent="-251460">
              <a:lnSpc>
                <a:spcPct val="150000"/>
              </a:lnSpc>
            </a:pPr>
            <a:r>
              <a:rPr lang="nb-NO" sz="1800" dirty="0"/>
              <a:t>Busser og Taxi (Minibusser som har løyve og som frakter minimum sju passasjerer)</a:t>
            </a:r>
            <a:endParaRPr lang="nb-NO" sz="1800" dirty="0">
              <a:cs typeface="Arial" panose="020B0604020202020204"/>
            </a:endParaRPr>
          </a:p>
          <a:p>
            <a:pPr marL="503555" lvl="1" indent="-251460">
              <a:lnSpc>
                <a:spcPct val="150000"/>
              </a:lnSpc>
            </a:pPr>
            <a:r>
              <a:rPr lang="nb-NO" sz="1800" dirty="0"/>
              <a:t>Elektrisk eller hydrogendrevne motorvogner</a:t>
            </a:r>
            <a:endParaRPr lang="nb-NO" sz="1800" dirty="0">
              <a:cs typeface="Arial" panose="020B0604020202020204"/>
            </a:endParaRPr>
          </a:p>
          <a:p>
            <a:pPr marL="503555" lvl="1" indent="-251460">
              <a:lnSpc>
                <a:spcPct val="150000"/>
              </a:lnSpc>
            </a:pPr>
            <a:r>
              <a:rPr lang="nb-NO" sz="1800" dirty="0"/>
              <a:t>Tohjuls motorsykkel/moped uten sidevogn</a:t>
            </a:r>
            <a:endParaRPr lang="nb-NO" sz="1800" dirty="0">
              <a:cs typeface="Arial" panose="020B0604020202020204"/>
            </a:endParaRPr>
          </a:p>
          <a:p>
            <a:pPr marL="503555" lvl="1" indent="-251460">
              <a:lnSpc>
                <a:spcPct val="150000"/>
              </a:lnSpc>
            </a:pPr>
            <a:r>
              <a:rPr lang="nb-NO" sz="1800" dirty="0"/>
              <a:t>Sykkel</a:t>
            </a:r>
            <a:endParaRPr lang="nb-NO" sz="1800" dirty="0">
              <a:cs typeface="Arial" panose="020B0604020202020204"/>
            </a:endParaRPr>
          </a:p>
          <a:p>
            <a:pPr marL="503555" lvl="1" indent="-251460">
              <a:lnSpc>
                <a:spcPct val="150000"/>
              </a:lnSpc>
            </a:pPr>
            <a:r>
              <a:rPr lang="nb-NO" sz="1800" dirty="0"/>
              <a:t>Uniformert utrykningskjøretøy</a:t>
            </a:r>
          </a:p>
          <a:p>
            <a:pPr marL="252095" lvl="1" indent="0">
              <a:lnSpc>
                <a:spcPct val="150000"/>
              </a:lnSpc>
              <a:buNone/>
            </a:pPr>
            <a:endParaRPr lang="nb-NO" sz="1800" dirty="0">
              <a:cs typeface="Arial"/>
            </a:endParaRPr>
          </a:p>
          <a:p>
            <a:pPr marL="252095" lvl="1" indent="0">
              <a:lnSpc>
                <a:spcPct val="150000"/>
              </a:lnSpc>
              <a:buNone/>
            </a:pPr>
            <a:r>
              <a:rPr lang="nb-NO" sz="1800" b="1" dirty="0">
                <a:cs typeface="Arial"/>
              </a:rPr>
              <a:t>Sambruksfelt</a:t>
            </a:r>
          </a:p>
          <a:p>
            <a:pPr marL="537845" lvl="1" indent="-285750">
              <a:lnSpc>
                <a:spcPct val="150000"/>
              </a:lnSpc>
            </a:pPr>
            <a:r>
              <a:rPr lang="nb-NO" sz="1800" dirty="0">
                <a:cs typeface="Arial"/>
              </a:rPr>
              <a:t>Samme kjøretøy som ved kollektivfelt-skilt</a:t>
            </a:r>
          </a:p>
          <a:p>
            <a:pPr marL="537845" lvl="1" indent="-285750">
              <a:lnSpc>
                <a:spcPct val="150000"/>
              </a:lnSpc>
            </a:pPr>
            <a:r>
              <a:rPr lang="nb-NO" sz="1800" dirty="0">
                <a:cs typeface="Arial"/>
              </a:rPr>
              <a:t>Kjøretøy med minst det antall personer som er angitt på skiltet.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93F60FD-9C66-D356-2D08-190D4F8C9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85" y="2639027"/>
            <a:ext cx="1021154" cy="102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Se kildebildet">
            <a:extLst>
              <a:ext uri="{FF2B5EF4-FFF2-40B4-BE49-F238E27FC236}">
                <a16:creationId xmlns:a16="http://schemas.microsoft.com/office/drawing/2014/main" id="{9B70E938-9618-D7B9-9EB3-D91055B92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85" y="736636"/>
            <a:ext cx="2675005" cy="15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 kildebildet">
            <a:extLst>
              <a:ext uri="{FF2B5EF4-FFF2-40B4-BE49-F238E27FC236}">
                <a16:creationId xmlns:a16="http://schemas.microsoft.com/office/drawing/2014/main" id="{6742BA5E-D7F9-3557-EBBF-DDE020748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3561" y="2639027"/>
            <a:ext cx="1523929" cy="101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04553E69-8012-1500-19BF-3C5C0678F8C7}"/>
              </a:ext>
            </a:extLst>
          </p:cNvPr>
          <p:cNvSpPr txBox="1"/>
          <p:nvPr/>
        </p:nvSpPr>
        <p:spPr>
          <a:xfrm>
            <a:off x="6096000" y="3893127"/>
            <a:ext cx="5001490" cy="25109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2095" lvl="1">
              <a:lnSpc>
                <a:spcPct val="150000"/>
              </a:lnSpc>
              <a:spcBef>
                <a:spcPts val="500"/>
              </a:spcBef>
            </a:pPr>
            <a:r>
              <a:rPr lang="nb-NO" b="1" dirty="0" err="1">
                <a:ea typeface="+mn-lt"/>
                <a:cs typeface="+mn-lt"/>
              </a:rPr>
              <a:t>Vegvisningsskilt</a:t>
            </a:r>
          </a:p>
          <a:p>
            <a:pPr marL="252095" lvl="1">
              <a:lnSpc>
                <a:spcPct val="150000"/>
              </a:lnSpc>
              <a:spcBef>
                <a:spcPts val="500"/>
              </a:spcBef>
            </a:pPr>
            <a:r>
              <a:rPr lang="nb-NO" dirty="0" err="1">
                <a:cs typeface="Arial"/>
              </a:rPr>
              <a:t>Vegvisningsskilt</a:t>
            </a:r>
            <a:r>
              <a:rPr lang="nb-NO" dirty="0">
                <a:cs typeface="Arial"/>
              </a:rPr>
              <a:t> er trafikkskilt som gir opplysninger om stedsnavn, virksomheter, veiruter, valg av kjørefelt, valg av vei og avstand til reisemål.</a:t>
            </a:r>
            <a:endParaRPr lang="en-US" dirty="0">
              <a:ea typeface="+mn-lt"/>
              <a:cs typeface="+mn-lt"/>
            </a:endParaRPr>
          </a:p>
          <a:p>
            <a:pPr algn="l"/>
            <a:endParaRPr lang="nb-NO" dirty="0">
              <a:cs typeface="Arial"/>
            </a:endParaRPr>
          </a:p>
        </p:txBody>
      </p:sp>
      <p:pic>
        <p:nvPicPr>
          <p:cNvPr id="8" name="Bilde 8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851C035-B8E5-449B-5DF9-ADF4A005B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9685" y="1717963"/>
            <a:ext cx="1088448" cy="1088447"/>
          </a:xfrm>
          <a:prstGeom prst="rect">
            <a:avLst/>
          </a:prstGeom>
        </p:spPr>
      </p:pic>
      <p:pic>
        <p:nvPicPr>
          <p:cNvPr id="9" name="Bilde 8" descr="Et bilde som inneholder clip art, silhuett&#10;&#10;KI-generert innhold kan være feil.">
            <a:extLst>
              <a:ext uri="{FF2B5EF4-FFF2-40B4-BE49-F238E27FC236}">
                <a16:creationId xmlns:a16="http://schemas.microsoft.com/office/drawing/2014/main" id="{1C5875FC-5FD8-DB92-144F-F21143972C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252" y="-10892"/>
            <a:ext cx="776748" cy="7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24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vinterdekk (Foto: Øyvind Skar)">
            <a:extLst>
              <a:ext uri="{FF2B5EF4-FFF2-40B4-BE49-F238E27FC236}">
                <a16:creationId xmlns:a16="http://schemas.microsoft.com/office/drawing/2014/main" id="{7CF6D479-1211-C47E-A811-D4B35CCEF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2B562A42-74B6-A2BC-EA2F-A464DAE59077}"/>
              </a:ext>
            </a:extLst>
          </p:cNvPr>
          <p:cNvSpPr/>
          <p:nvPr/>
        </p:nvSpPr>
        <p:spPr>
          <a:xfrm>
            <a:off x="2341417" y="1483590"/>
            <a:ext cx="7512628" cy="4136606"/>
          </a:xfrm>
          <a:prstGeom prst="roundRect">
            <a:avLst>
              <a:gd name="adj" fmla="val 15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8000" tIns="360000" rIns="360000" bIns="50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</a:pPr>
            <a:r>
              <a:rPr lang="nb-NO" sz="2000" b="1" i="0" kern="1200" dirty="0">
                <a:solidFill>
                  <a:schemeClr val="dk1"/>
                </a:solidFill>
                <a:latin typeface="+mj-lt"/>
                <a:ea typeface="+mj-ea"/>
                <a:cs typeface="+mj-cs"/>
              </a:rPr>
              <a:t>Dekk og mønsterdybde</a:t>
            </a:r>
            <a:endParaRPr lang="nb-NO" sz="2000" b="1" i="0" kern="1200" dirty="0">
              <a:solidFill>
                <a:schemeClr val="dk1"/>
              </a:solidFill>
              <a:latin typeface="+mj-lt"/>
              <a:ea typeface="+mj-ea"/>
              <a:cs typeface="Arial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</a:pPr>
            <a:r>
              <a:rPr lang="nb-NO" sz="2000" b="1" i="0" kern="1200" dirty="0">
                <a:solidFill>
                  <a:schemeClr val="dk1"/>
                </a:solidFill>
                <a:latin typeface="+mj-lt"/>
                <a:ea typeface="+mj-ea"/>
                <a:cs typeface="+mj-cs"/>
              </a:rPr>
              <a:t>Krav til dekk på biler under 3.500 kg</a:t>
            </a:r>
            <a:r>
              <a:rPr lang="nb-NO" sz="2000" b="1" dirty="0">
                <a:solidFill>
                  <a:schemeClr val="dk1"/>
                </a:solidFill>
                <a:latin typeface="+mj-lt"/>
                <a:ea typeface="+mj-ea"/>
                <a:cs typeface="+mj-cs"/>
              </a:rPr>
              <a:t>:</a:t>
            </a:r>
            <a:endParaRPr lang="nb-NO" sz="2000" b="1" i="0" kern="1200" dirty="0">
              <a:solidFill>
                <a:schemeClr val="dk1"/>
              </a:solidFill>
              <a:latin typeface="+mj-lt"/>
              <a:ea typeface="+mj-ea"/>
              <a:cs typeface="Arial"/>
            </a:endParaRP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nb-NO" sz="2000" b="1" i="0" kern="1200" dirty="0">
                <a:solidFill>
                  <a:schemeClr val="dk1"/>
                </a:solidFill>
                <a:latin typeface="+mj-lt"/>
                <a:ea typeface="+mj-ea"/>
                <a:cs typeface="+mj-cs"/>
              </a:rPr>
              <a:t>På sommerdekk er mønsterdybdekravet minst 1,6 millimeter</a:t>
            </a:r>
            <a:endParaRPr lang="nb-NO" sz="2000" b="1" i="0" kern="1200" dirty="0">
              <a:solidFill>
                <a:schemeClr val="dk1"/>
              </a:solidFill>
              <a:latin typeface="+mj-lt"/>
              <a:ea typeface="+mj-ea"/>
              <a:cs typeface="Arial"/>
            </a:endParaRP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nb-NO" sz="2000" b="1" i="0" kern="1200" dirty="0">
                <a:solidFill>
                  <a:schemeClr val="dk1"/>
                </a:solidFill>
                <a:latin typeface="+mj-lt"/>
                <a:ea typeface="+mj-ea"/>
                <a:cs typeface="+mj-cs"/>
              </a:rPr>
              <a:t>På vinterdekk er mønsterdybdekravet minst 3 millimeter</a:t>
            </a:r>
            <a:endParaRPr lang="nb-NO" sz="2000" b="1" i="0" kern="1200" dirty="0">
              <a:solidFill>
                <a:schemeClr val="dk1"/>
              </a:solidFill>
              <a:latin typeface="+mj-lt"/>
              <a:ea typeface="+mj-ea"/>
              <a:cs typeface="Arial"/>
            </a:endParaRP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nb-NO" sz="2000" b="1" i="0" kern="1200" dirty="0">
                <a:solidFill>
                  <a:schemeClr val="dk1"/>
                </a:solidFill>
                <a:latin typeface="+mj-lt"/>
                <a:ea typeface="+mj-ea"/>
                <a:cs typeface="+mj-cs"/>
              </a:rPr>
              <a:t>Vi anbefaler at du ikke sliter dekkene helt ned til minimumsgrensen</a:t>
            </a:r>
            <a:endParaRPr lang="nb-NO" sz="2000" b="1" i="0" kern="1200" dirty="0">
              <a:solidFill>
                <a:schemeClr val="dk1"/>
              </a:solidFill>
              <a:latin typeface="+mj-lt"/>
              <a:ea typeface="+mj-ea"/>
              <a:cs typeface="Arial"/>
            </a:endParaRP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nb-NO" sz="2000" b="1" i="0" kern="1200" dirty="0">
                <a:solidFill>
                  <a:schemeClr val="dk1"/>
                </a:solidFill>
                <a:latin typeface="+mj-lt"/>
                <a:ea typeface="+mj-ea"/>
                <a:cs typeface="+mj-cs"/>
              </a:rPr>
              <a:t>Du må ha dekk som er tilpasset føret du kjører på</a:t>
            </a:r>
            <a:endParaRPr lang="nb-NO" sz="2000" b="1" i="0" kern="1200" dirty="0">
              <a:solidFill>
                <a:schemeClr val="dk1"/>
              </a:solidFill>
              <a:latin typeface="+mj-lt"/>
              <a:ea typeface="+mj-ea"/>
              <a:cs typeface="Arial"/>
            </a:endParaRP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endParaRPr lang="nb-NO" sz="800" b="1" i="0" kern="1200">
              <a:solidFill>
                <a:schemeClr val="dk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8547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8C5DD9C6-B8A9-DC14-6BB6-78D46D13E2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113" y="1569611"/>
            <a:ext cx="5181600" cy="3482943"/>
          </a:xfrm>
        </p:spPr>
        <p:txBody>
          <a:bodyPr vert="horz" lIns="0" tIns="0" rIns="0" bIns="0" rtlCol="0" anchor="t">
            <a:normAutofit/>
          </a:bodyPr>
          <a:lstStyle/>
          <a:p>
            <a:pPr marL="251460" lvl="1" indent="-251460">
              <a:spcBef>
                <a:spcPts val="1000"/>
              </a:spcBef>
              <a:spcAft>
                <a:spcPts val="600"/>
              </a:spcAft>
            </a:pPr>
            <a:r>
              <a:rPr lang="nb-NO" sz="2000" dirty="0"/>
              <a:t>Sommerdekk</a:t>
            </a:r>
            <a:endParaRPr lang="nb-NO"/>
          </a:p>
          <a:p>
            <a:pPr marL="251460" lvl="1" indent="-251460">
              <a:spcBef>
                <a:spcPts val="1000"/>
              </a:spcBef>
              <a:spcAft>
                <a:spcPts val="600"/>
              </a:spcAft>
            </a:pPr>
            <a:r>
              <a:rPr lang="nb-NO" sz="2000" dirty="0">
                <a:ea typeface="Calibri"/>
                <a:cs typeface="Calibri"/>
              </a:rPr>
              <a:t>Vinterdekk</a:t>
            </a:r>
            <a:endParaRPr lang="nb-NO" sz="2000" dirty="0"/>
          </a:p>
          <a:p>
            <a:pPr marL="251460" lvl="1" indent="-251460">
              <a:spcBef>
                <a:spcPts val="1000"/>
              </a:spcBef>
              <a:spcAft>
                <a:spcPts val="600"/>
              </a:spcAft>
            </a:pPr>
            <a:r>
              <a:rPr lang="nb-NO" sz="2000" dirty="0"/>
              <a:t>Helårsdekk</a:t>
            </a:r>
            <a:endParaRPr lang="nb-NO" sz="2000" dirty="0">
              <a:cs typeface="Arial" panose="020B0604020202020204"/>
            </a:endParaRPr>
          </a:p>
          <a:p>
            <a:pPr marL="251460" lvl="1" indent="-251460">
              <a:spcAft>
                <a:spcPts val="600"/>
              </a:spcAft>
            </a:pPr>
            <a:r>
              <a:rPr lang="nb-NO" sz="2000" dirty="0">
                <a:cs typeface="Arial" panose="020B0604020202020204"/>
              </a:rPr>
              <a:t>Slitasje og alder</a:t>
            </a:r>
          </a:p>
          <a:p>
            <a:pPr marL="449580" indent="-449580"/>
            <a:endParaRPr lang="nb-NO" dirty="0">
              <a:cs typeface="Arial" panose="020B0604020202020204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b="1" dirty="0"/>
              <a:t>Hvilke dekktyper finnes?</a:t>
            </a:r>
            <a:endParaRPr lang="nb-NO" sz="2800" b="1">
              <a:ea typeface="Calibri Light"/>
              <a:cs typeface="Calibri Light"/>
            </a:endParaRPr>
          </a:p>
        </p:txBody>
      </p:sp>
      <p:sp>
        <p:nvSpPr>
          <p:cNvPr id="5" name="AutoShape 5" descr="data:image/jpeg;base64,/9j/4AAQSkZJRgABAQAAAQABAAD/2wCEAAkGBxQTEhUUExQUFhUXFhoYFxgYFxwYGhgWGBYXFxgYFRcbHCggGBolHBccITEhJSkrLi4uFx8zODMsNygtLisBCgoKDg0NGA8PGy0cHBwvKywsLCw3LywsLCwsOC4sLCwsLCwuLCwsLCwsLDEsLCwsLCw3LCwsLCwrLCwrLCsrN//AABEIAJAAywMBIgACEQEDEQH/xAAbAAACAwEBAQAAAAAAAAAAAAAEBQIDBgcBAP/EAEkQAAECAwMGCAkKBQQDAAAAAAECAwAEEQUhMRJBUWFxgQYTIjKRobHBI0JicpOz0dLwFBUkQ1JTVIKy4TM0g5KiBxZj8XOjwv/EABgBAQEBAQEAAAAAAAAAAAAAAAABBAMC/8QAJBEBAAIBAgcBAQEBAAAAAAAAAAECURITAwQRITIzcTHRQSP/2gAMAwEAAhEDEQA/AOXW5bEyJp9KX3wA84AA4sAALVQAA3CCWbRmKU+UP0zqLq6nYMqBLSa+mTBx8O5Qf1FQTLi/OpWr2+yOdKV0x2e7XtqnuMZnH/v3ztdX70FJmZg/XPekX7Y8l5N5X2WxsqeuCk2NXnOOK30H+Ij1tUxCa7ZUF94YvvDa6r3orVaahjNLH9VR/wDqD0WC2PEB2gntMXostIwQP7RDapiDctllrRtd0kcXMvXC+jixn2xOy56YU4AX3zcfrV+2IWnJAPrppAoM1wOaGVgydVk0vCbt5ht0xBrtkQuaeGLzo2uKHfFYn3SaB57+9dOmsNfkmrPq7o++THq1iG1TEG5bLKWpaswHMkPPpoB9au/rj2QtCYLiQZh/0q9HnRK3WPpG4dkX2ZLVcTv7DDbriDXbJgp5/M88f6iveiPyl+v8Z70i/bBype8fHsiC5UE0IrDapiDctllpq0pkOrT8ofuP3q/egizrQmCuhffNx+tXq8qB5tij7gpge4QbZrNHEa6j/Enuht1xBrtkaZt/7570i/bEDNv/AH73pFe2D1y4xPx04QKUrODdB5R7k1rDapiDXbJJN2lMhxQ+UP8ApV+2LJO0ZgqvmH/Sr9sRtRoh6+l6BgKDExX8myikVI5QFQaEVuuht1wa7ZMVT0x9+/6RftipdpTH373pV+9E1WYRg45voYpVJuDx67U+yG1TEGu2Va7Uf+/mBseX7YpNqTPizL51F1YP6o+daWMQk7LoCeTqIht1wa7ZSetqaGEzMelXcdd8dU4DTK1yLKlrUpRy6lSiSaOrAqTfgI5C4a3KxzHuMda4AD6Az/U9auMXPUrtx2/3+tHLWnXPf/GDnWcqamNBfc9YqNHZdnBIrQAaTcOmEk24v5S+GUZS+Oc5RHJT4RXSYcSvBbjaKmnVOHMmtEjcL43cPwhnv5SKdtmUaxfQToRyusVgVfCpo3NMzDp1JMaSRsFhscllO0pA7YNLY1D89OoR7eGOTaU2vmSBGtxdOkECJBu0lYJl2xoxPfGtLY1Hco/GyI8VqH9h6v3h0HL7NeW6pS3OcpV91MABhGosVii1KzZIGbGoNL4UWdReSaUuzaamNdYAucFDcofpB74KpeZWQckJrmKhlfpgX5sUT4R5RzFKfBp2Zz1w7KE+ThdUFPXEuLOg0rmVXqMVHOJiUCJlaRhlGnQIdWYx4VG/9Jii0m6Ti9pPSEw5stHLTdp7DEUSpobNtL+mIOourfQaApR6BB6m78+4U6zjuiC03jDA3E1P9oiowc7kmZWUmoNNWYZoY2cweNaPlnrQqKLTT9McrqzU8UZoZSYopv8A8ieu7viKYONaqX/GEVra7dR/eD3G6Yg00k07IBeQ8o3cWlOk+EO2l1OkwRnuETNHWjpSoHcQc+2KHU0RlHxSFdBB7oN4RS5SWVKWtRKiDlUAF2ZIF0ecRVtY0pPWDBVvznLnB1G+gjwONnBxs7CO4wQiyGFJSeKRekHmHONIgV2wJc15AH5lJgKnmcfbCqcZ1QY9wfQOYpxOxQI7IAmJV1GDmUNCh3xAscjrXAL+QZ/qetXHJXlGvKFD1R1rgD/IM/1PWrjDz/rj7/WnlfOfhdLy/hnTpdc/WreY00pLmlwP6R1XxkZi3FJedblmFPOBxYJNyEnKOJ/cQQ3Z9ov/AMSZS0n7LSamh2DvjZwvCvyHC/lLYKaCb1FCRpPtUboWzHCCURzppvYkpPUkGFLf+nbRNXnJl4+UoJGvSeuGMvwMk0YSyD561K7ax0eAMzw4kk4OOLObJSe+F07/AKjITeiXdOtZCR3xsGpBpFyG2E7AOjCAeEgQZV3LKCjJvIGAurT2wGG4NJqkbBG3shvJDl2Khnp4ojOWNKpSohOAIpsjWSoQE35NSTiddIgFmp4IGDqjhRCeM2VIFwOsiAkOzLlbkSyTnWMpw7ADkjpMOg3TxaYc1XdEcsil6hfTlC7+794o51JBfyhYcUVKClDKOJAVQE01CNbZrXLTjgrDZGeyfpS9qutZMamzDQi7MrsiAhebKpqrp3XRWsmmUEqNK8lICa7Knvgh00IwTU6Kk3RFYqRco7bhvEUYW0XQucUQFJuTUKSUkGmg9sOpRvmHQ63+tIhfb4+mZuYjD80MZe5FdC2z0LSYinDyKE6a+LjjoMVPAUNaYeMO8Y7ItdvJFCR5V2fMcYXTLswVFLbYQn7a1ZY3ITf1iKgDha0eKQq+5xOvG7bFMiiopqiq3pNfElbjynCFpuACUC/7OJ6YIs4a8x7IihJLhAwlAQsrSpIyTcaVF1xGyL/n2WOD1Nte8QdZ6RxYByKgqBqPKOuPHpZBxS2fyiAXqnGl811s7SK90CTbd11NxguZsdk/VI3XdkKZmxkJ5nGI2KqOgxAqnUR0/gCPoDP9T1q45hMtrGcLGu4x1DgH/Is7XPWrjDz/AK4+/wBaeV85+DpaTSFrIQL1qJJuFSomtM8Nm1DDL3IHUTf3Z4z9o8IpSXUoOugryjyU1WRfgQLhvhYv/UQqulpR1zQTUD/EGNnBn/nX5DPxPKW1UB9lZ2mm+8xAo/407z+0YldrWy7/AA5ZDQ0kJB/9iu6IfM9rOfxZtKBoSR2JSO2OnV5bYimKUAdnthHwvn2RKvJLjYWpsgDKTlE6AK1MI/8AYylfxp1xWc0J7zCq3eA6GglbLhXVQBCqYYkgjZEDSxsa641UgKNUuxVjheo4xlbBThtjSshWQKBNbyCdZqIouUBjkUwvSc2NYVTPCNpJKGwt9yvMQMqnnKFwG0xOcsxDlA5xuSK8lKyEq0BQTfSLpJltsBLRCU0wyQMNdBftvgMXZs2XnluFOSVXlNa0vN1Y2NnC8XV5Ku6MfICjyqfHKVGws9VADjcYkAkuEYm86BWnfFblaE5JJGAUqgPcOiPnXKUqQm/bW7PEFGpFyjrNw3j9ooyNrPFc0CptTZyEjJJBzrvBBoRDZseCXuPQRCzhGfpSa0/hpw2rg5k+Cc809kQaGfuUsVrUm5We83AxQRTMR5pr1ftEphyqlYkEmui/yoVT0w8FZLTVP+RSuQPypqTvAgrzhCkmVcz0SDoNxGOuAbJVXJ3RC05FamnFOvqcIFQlHIQNw52+KbGVzNogPHbfLDjjfEqWkKqFJ8oAkG7XETwub8ZpwbQIbyoyVOpqOeFX6CkeyJPbU46IBGeEksr7Q/L7Igu0mVc1wbzTthpMS6TihB3D2QpmrKaI/hAbDTsMABOJrhQx0XgN/JNbXPWrjmD9nhPMUpOox07gKD8harjVz1q4wc/64+tPK+UpscGJdLrjpaQVKWpRU4cq8qJNE4Jxhy2pKRQLpqQkDYbgfZEVUyjRBJqbzcK1192qPFOq8kdJjZwvXX5DPfyl6oj7Lh2k9F5/aKlD/j6SIitSvtHcB3wHMTiE856m1SR3R0eRZJ+wnp68ITcI3EhCS4ShPGCpQASTQ5jS4xS7wolG/rwdQqvrAPbCDhDwnZmEBpvLJywqpFBQR5t3josfplZ9pSyKZPHr/In2xouMqgcmqSkXZ6EZxpjG2CinQeyNRx4CQKkUAwBJuGiPHDpNf2Zl6taJ/I6Li4BnWm/PeO8Xx9lE0vSoa+2umAJy0ktJyluJydeO6mO4QmetqYeSRLN5Cb6uruG1IP7x06vKtM1LNuLqHyqpBAKaVqcLq0h9Z0+25clp4AA0KqY6qX1jD2cCVEqNVGhJxqc98bazFAIr5PfHGvCmLddUvc3jp06CctY0agqlekRUuZuJPGKpikJrXZS49MQW4CRQZWs5thPdHy3TdUgDVju/6js5kM/aMqt0LVx1QkDJACaUJuIUMb80Fs2mwUrSluYNUkHm3XYwq4TEF9GPMz+cdMF2Qm5fmmONuFM266pdIvER06NNNKNTgR0ZoGSsADnJ23iIOuVvVSlBfWhFwgCatVDVAV5SjgmmUo7AO+OzmKnOU2sG8FKgSMegwpkXpVAFHHjSniJ7lR87MzDiVZKEspob1cpRuzJFw3wis5NAI58Sk2/J6PdbRH7HVoLQt5ht2vhMlaAalFKFJUMK349UVHhLLHxiNqD7IuWxVw5aUqBSMmoFwBvzaTFbsg19wjoTHqsTEdJnqkz1lWbZl1YLTvBHaIgZlsjkrB2Kit2yWD9VTYT3GAXrHZzZQ3nviosmRrrHQeBQ+htbXPWrjli7PKeY4d8dR4Dg/ImsrHl19KuMPP8Arj608r5Sz9tcOHg640wxUoWpGUaqqUqKa0GyFhnLWe5oWkHQlCOs39cdDd4tsqolCaqJNABUkkknXAb0+M3UDGzheFfkOF/KWDVwbtBy9x2nnOk9Sax6jgMrFb6dwJ6yY1rzwPiqPxtihSx932b499Hgka4Gy6ee4tW8CBbVsNlpQLdRya0rWt+JrGiLmhAHRho2xn7ec8IigyRkKu3pxpBRljC4+aeyHPHXABQqOukJ7EOPmmDnXK5qwRF6TaUoLU0lSgKA1r1E03xcVpoQCRdga0wpngXjRpUnH40R7l6SDdogpDI87cOyNVL14sUAJArQ7YyUkrlGNRLq8EfN74QPnHxdUkU698eZd4onefisCZeYUSO3dFaikgpqo1rgSOg1uggDhAfDI83vg+xTedkIrQZKFpGUpQpdlGtL8AcTDixjyt3eIKZKWBTEHJTedgwOEVKvoVJSo6RiNlY8mHr7qYD9IgVLg1p+OiAIKga3nAih0b4zkjhvMOJibSgeEUN/cISySwakYEmmyINI8sci+lUnsbMQVtPV7IWW0yXUNoSaKACwTsyadUJ/mp8eP/mfZAaVVdMDOKOqEXyWZGCz/fEVKmRnPUYBi9sjo3AwfQ2tq/WrjkpnHRzk13R1fgM7lSLRpSuX61cYef8AXH1p5XyldPKopVEDE3k437zCx51WlIgq1QMpVSeccTdj2QimJtpOJQN4jXwvXX5DhfyleuY8sdUUKmB9s7v+oXPW4yPHG4V7IBd4RN5gs7BTtMdHk9ywfGJ354SW6rwjd5PJV2pgNfCOvNb6T7IFXOrcVVYApcBSlxx7BEGmshdAdg7YtUumem0kjtgGzF0ST5v6hElu6rvjCKC+NVqPVEVOACvNA3dMKZmfCTkpSoq0C4bzmEDrlVrBU6vAXJSbt5iCcssZatsaZDngbtXaYyUsaKMaQLPEXZqHrMUUqcHnd3dHqnDqA+M8CKe10jwrF1xJ0xAJayhlpIrhnhjYq+Xu7xCq1VXpgyxnOXugGL6+Vux3QHMqcVzFpAzmlTuzRbPK5dxzCBgrVTWIo+YlkJNaEq+0q87jh0QC0qilbYNC9dYWlXLVtiB+sgtIOcAX56VXd1CBioa+uJsLqz8faV7YGKjpgJZY1jpihbmuPSo6YoWo6oD5RroMdN4FD6G1+f1q45aTqjqPAn+Sa/P61cYef9cfWrlfKWItyw5hyYeUpa8kuryQTXk5ZpSpwpqgH/bQHOV1+wRr7ZnqOLFfGV+oxn3piunojXwvCvyGe/lIH5pZGvf+8STKtDxUdAPbElOavjPFRc1dke3leFJGFN2ELZxQyjTTBJd1QBMq5R3dkA2kDVCtx6DWPlPV1R9ZK/Bueb3GBVLgCeMOoxBxYvuvpA+WNke5UAOwu8xoW1eAVsT2mMy2qhO2HqXfo6vy9pgBsvNjtj7LoMeiBlL0mPsvQN8BRNZV2Ua6DSh3wbZS+XugKbNw2xdZq+WN/ZAM7SXyzAiV64stE+EVjATqjmSSdWbac0ARlaoCdVyzEsio5aifJFw3nExS6AFXCgpAMS7VjIrQqJAOgjIVmhdkvDxx0j2QxkkhTZriKkbeQIEKzqgKMp77ST0RErd0JPR7YvyjEFK1QFXHrGKY6zwFcrIsmn2/WrjlIAziOr8BgPkTVP8Ak9auMPP+uPrTyvlLOW64eNcuHPVn8owjeWdUPLckHS64Q28QVqpRCiOccKCEjtlvfcP+iX7sd+FxaaK94/Ic70tqnsFUs6YqK9cXqsp/8O/6FfuxH5qmPw7/AKFfux03KZh40WwoKjpgWYN/xoEMDZcx+HmPQr92KHLImTT6NMZ/ql6qeLDdpmDRbAmzXKIVrr+kwLlQZK2XMBFOIfxP1S/snyYqNkzH4eY9Ev3YbtMwaLYUcZpEfAxcbKmfw8x6FfuxUbImlYy8wBo4pdTvyYblMwaLYClXKVtPbDoK+jnanvhebHma1+TP+iX7sNRZj/EU4h7EGnFLrnzZMN2mYNFsFGVoj4q1wQbJmPw8x6Ffux580zH4d/0S/dhuUzBotgJMK5O+JWevljf2GCHbImCn+Xfx+5X7seydkTAUKy7/AKJejzYm7TMGi2FtqrOX8aTAIVrhralmPldzD5uzNLOc+TAXzTMfh3/Qr92LuUzBotgOVRCZN42QX80TH4eY9Cv3Y8fseYOTSXfw+6XpPkw3KZg0WwtspXIXv7K90BVhnZllzACgWHxji0v7tXk6YENjzH4d/wBCv3YbtMwaLYCkxAmDPmaY/DzHol+7HhsaZ/DzHol+7E3aZg0WwGQY6xwHP0Jra561ccxTY8x+HmPRL92OpcC5daZNpK0KSoZdQpJSRV1ZFQRUXRi57iUnhx3j9aeVrbVPZ//Z"/>
          <p:cNvSpPr>
            <a:spLocks noChangeAspect="1" noChangeArrowheads="1"/>
          </p:cNvSpPr>
          <p:nvPr/>
        </p:nvSpPr>
        <p:spPr bwMode="auto">
          <a:xfrm>
            <a:off x="1524265" y="-144429"/>
            <a:ext cx="304729" cy="3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prstClr val="black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4406" y="4071795"/>
            <a:ext cx="2124779" cy="21247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4770110"/>
            <a:ext cx="2852928" cy="14264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://hakkapedia.no/blog/no/files/2012/04/hakka-green-slitasje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422" y="3927888"/>
            <a:ext cx="3024915" cy="22686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741" y="1965903"/>
            <a:ext cx="1905444" cy="19054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4" descr="data:image/jpeg;base64,/9j/4AAQSkZJRgABAQAAAQABAAD/2wCEAAkGBxQTEhUUExQWFRUXGBgYFxgYGR0XFxYdHBwXHBccHRgaHSggHBwlHBcWITEhJSkrLi4uFx8zODMsNygtLisBCgoKDQ0OFBAPFCwcHBwrLC0sLCwsNywsLC0sLSwsLCw3LCwsLDcyKywsLCwtLC83KysrNysuLTgtLS03Nyw1LP/AABEIAJ8BPgMBIgACEQEDEQH/xAAbAAACAwEBAQAAAAAAAAAAAAADBAECBQAGB//EAEUQAAIBAgQCBwQHBQcDBQEAAAECEQADBBIhMUFRBRMiYXGBkTJSobEGFCNCwdHwM2JyguEVQ1OSssLSFqLxJGNzg5M0/8QAGgEBAQEAAwEAAAAAAAAAAAAAAAECAwQFBv/EACURAQACAgECBQUAAAAAAAAAAAABEQIDBCExEzJBYXEFEiKhwf/aAAwDAQACEQMRAD8Adu4fOCX0tDZQdXPEsfdHu+tdisLbNtTcthnkFcw9gfdA5TuaeVQzJp2RuOcbVXF+0XJACj/yT8qwrOXCvbeBeZs33DEIfvZWiQByp4KCcn3FALd+ui6cSdaFbOhcjVthyHAfnRriaLbE521Y8uZ8hoKCbLam63soYWdiY38BXWXyW2vsDmbRRxjgJ5nepdAzC2B9muXPyMeyPPc1cXwzBz+ytzk7zxb8qDktlFVZ+1uGSOXee4VbE27YItBt5LHY5Ry5k/Kos3GXNdKy7wEWdh91fEyCfCqYvCAjKMpugZs517exIEjs/d8KguloM8mMqwRI3PhwAH4UszyTdcRwtruY/M1dswkbcCBQC3azseymi+PE+Ww86tAjNkXb7R/PXvPur86New5GWyk7S7emYzzO3cKTwuIvZzmtFMolXkMrKdgQTIbmIjSiFmIhTBPHjB386UDomY8BaTv0YrsP4Rx76m08g3n0UexO+umaPebYUEDMRbXS2vtcuYXxO5NE64Oc5MWk1X94jTPHLgooCklBmK/bOYVd4Hu9wWZY86o0iLan7RtXbiB95vPYDhQmvsJdgS7dlE467A+O5Nc2Zewpm63advd95vLZRUoEe0tw9QulpQc8EieSBt99SaQxGCXIwdmNtPZNztEkRDGImDECiXblxVy2EDBd8zZZngDB7XEmiFyRDeMTIBq0Ef7Qe3LXrapb94NmbfcoBoIg93Gn9D2gQZ1neeWvhS+Nx1u2czsq6QJO/cBv6VeziMyhsrKOGZcpI4GDqB4gVUNEAruT3bSPGg3Lmh1Gg8YigtcV86ZhI0YKYInw1FVsdH2hIVFCCCYEs8a9o7mDRVsHigwJgjuYQR5HuprCAoMxIa7cEIPw7lHE0DF4dXHWXQSNltzE8swB1J5HQVd2NoAxN64NANlA2E+6ONQNOCn2aNNxu07a6D3j8gKq8EdWp7C6OefGJ58zSrHL9khPWHW4/KePjwAqCof7NJyL7Te8eIn5mgbS6HEtpZXbgHI4/wAIq1y7MXLhI0lE4jTeOZ+FD6rMZbS0mwHE+8RyHAVmpiS2vGTM6HTupQ0VvEQx1uNoonQDu7uZoLkgmfanU8+VCV413Zthy/oKi5gkDSq5rsSzEnT8Jp2DVgFmCyF11I5cfCi3rk+z2bYMafe/pWYH118KexOIBCgaBfT0pMAly6AC0gAcztVLWNUqWU5xMdntT4RVLUbsAw5EaFvCnLdzqwCQC59lBoFpIK9vKAT2rjeyOX9KDctlNtbh37vGuJKkAdq62pJ2A/KrW21yp/O/9edZUu9nUqAMx9puXPzpZ8LoVtnbUsTp4VpsAZVNFGjNxPOhFQwA2trx2zf0oM3C3A0ry0PKqXOi7VwZtjOuU5T51pXbIcGCUUaqeZqMJaFxZuqUgwM2k99WxRhwqqjNAbUTJHPlr40vgrZUMMwygjKvG2IHZJ3PPWmI471pkRbsfrhUZ4lxJZjC+WkeHGqdWZ4ia6cgZ3Bheyi+cerGir3QRFtD2m1dhwBOp8TsPGrJbzNlgdXbgHkSNQvgNzQ2ZlUH++umY90fkAateI7NhJga3G4+E8zUUzY1JunbUJHI6FvE6x3A1l4rBW3IJQXLpP2cyMvofZA50w2PDMFVWFuCAwGkg8+G+nga7rbYbKSZMQSpgzJAzRE6bTSIRmupw7QXvXVkZwxDC0DsRAzRMcdBWgLWdl17KyY5ngfAamqXcfatHKzqjMJ1MSNtzU22CgADSNOOnid60iuKxC2kl3YqvEiSfJR+HClbGHlhct3bgN2TlPsR75BErpyidKftESGyhisxPfxjnV7d7LmOQZm4k+yOAA5VBa7g5y20nLqXPGOPmx3qgZTLmBbt7DgxHH+EcBxNUOJzCCSAfaI3I4iaZvsrQYy2bYmOZ4E844DnUUIuUHWuvbfS0nEA8PE7k8qrBTsDW9cILHgo2mPdGwHE1xvEnrnBLt2bVviJn0Y7k8BUqrJKg5r10Szxoi8T4DYDiaBa++RzatI93aWMBEaAGzOTpz2O5odjEKxI6xCRuAYgbyATMcj8KdNkNNpDFpP2rTqx92eZ3J8qTv2bd37R1AsrGURBcg6NpwkQoqg1mEh3XNcYwi7kcY17tSeFUS5MtmzZtZmfIdw2q31gJluXCitckKrH2QIMAnieJrmjn369/gIoA3OjusJKAW2A1vZQSOMTy01nhXYd5USwY7EqCASOIB1imbODXJ1atFsS10sSSRMxJ4a/CkcRiZZosstrg+YDNIgAL7UnhAqArM4YFQpHEGczHgBw8zTF7Mh17V9/MINtP3Rw5mk2tXrRAIVgwHVDMTcXmHkage9TfU5ewjFr7DM7nXIOB8eS0kQQQepSST+1fiJ3E+8fhREt5lItyLa6Fh98zsOY5njQVtgzbtkhFnrH4k6yAefM+Vc750JV+qtJGVgBLERrlO44AcZoKNc1MaV2hP41hdK9K3LTlQUPcRLJ/EQcs8YG1NdDX7zA9YI2ykjKTz0HDasRtxnL7Yd2fp+7HR4+dRHpc9Z+Iatt4Owqz3liACJ3IMk89xSj4ntQFduZVcwHjG1CTF2yxUP2huII/CuR0jKID5c6IViqW7lHcqedBa2IAY6n7qDh+udXW9lkgZrjaSdh5cqpaAP9aJ1R3mpQr1rDQsZ2Jo9qGXIphQZdufgfxpZrJNVduyFY5UGpjSe6kwNC3dDRJy2RpyLefKq3CCMzDLbHsDn4/lSnWggO+lsewvvHhpzo3XH2rglj7Fsfr41AXNoHf+RB8POrveCmbp1Ow5VQ3AkE9q6w0A2Ufh41AYKdVNy4dWjgPwqKz8RgbtxxdDPbA0AABDryIPGePChqfq7M9y+oVhralSqtwIgyNBBHGkX6Ew51YXHP/uXGb8RVrfRWGX2bFufCfnNbhkw30pwwP7YHu1Pyqbn0mwrFQGuuE2C2XMsd21A74rkZV9lFXwAH4Vb603OKAI6aBLMuGxTsRC/ZhVUDYDM1Qek72XKuCuyTJZr1tS0784ohvHnVTdPOlCt7E4pwEXD27URH/qATp3ZD8qpiLGKdctxMIwPB3uNxBnshROgq/WHnXZ++qBrZxAI1wSgbRaclfAk6VVrGJO+LtDwtMfiTRC3fUZqAN3o66wh8TaYb9qwGj1bvqqYO6NsUi6Rphwum+wbU95o+aozUA/q9+P8A+sePVa/66lbWIAj64pEzBsKRI23aiZqjNQQbmKkH6zbJEgTh1G++zcakYnGAki/YJbcmyQdNtQ9Rmri1B31jFZCmbDFeWVxPEyQ0mePOrN0jiyVJt4VsuwDXFAO0xG/yqs1099KFb+MvXDN3BYe7tE3RCxsArJ5+tKrcdSxGHxK5tSEv2nUc8qlRB+VOVImP1NAG1jVUZXt41l0Jzoj5iNgchHZHKDJpkdPYbPnc3Ey6IrW3XLzJaInv4VUOasmIbnShZsXcLG6oTWVMgkqAYBBnhuREGnbcQbdlwS2ty7mEmeAM+0efCvN28IiXQFvuo36rge6eUDjrG1N3MDh23sW58I+UVOk9msscsauKvs2Xs6ZYyYdNyZHWRv35fnXnulfpGXJVBoNE/d/egbty5d9ZvSLJmCWAw4EB2KseQUkjzrTwPRpt9q3dKXIgyiOvfo2o8q62WWWyZxwnp6y9rVxtPD147uVj92WXlw/sqdHdHi1ku34zMdEYElZ9l2Owk6a8SK1+1cbJb/mb3e4d9ATEYoBh/wCmuZhqWVkZvHdfDSuGPdU6tsI6r97qriuWHLWDrxrmw1xhFQ83l8vZydk57J+I9I9mghUgpb7Npf2jzGeNwDy5njUXbh0gFLf3QRBYcCRwHIUhd6fsqAsXLYEQr2yAP3idjyAmrv0ol0yLqHwO1bdY2jLmAO5PrpRWw87Hwgka+VQLKooLKWuNBUDa2s6FjzO8US5bMnh4aedEJp9mxGd7se1OoTXbsiSflVute5DWMhUGGknTnHhREYMpVexZX23Omf8AGJ8zU37ma3m/Z2ljIoHacjjpuTyqWotxyqk0C3icyzctOoB0DRLnhGutRZ6QzBew5k9kMpWT58KfKEMJi5eI/ktj8vnSZAWBUq9xZc+xaH3fH86KbZU6Q99t/dQfgO7jV5glLZzXT+0uHZP68hXWl0NuyezvdvE698Hn38KihojKxRDnuHV3Oy/17qtakSlkAke052J8eNctvOjC0ersiQbh3Y8xPCfWkkvkSAxgHQjTN3xwpEIVNyqlqAXqpetoYLVXNQDcqDcoDlqjPQOsqpegYL1Gal+srs9AfNUBqAX7qIFJ1g0Fy1RmoQJJAAJJMADUk8IqWBBgqQRuDpQEzVOeuGEuFsgttm3jY86pZQlguUknSBvPpQXzVBagvIJBGoMVysZiNaA2aumg564PQHVyAe+P18q4PSTYto7FpnB2M5QdY0ka1FzE3l9rC3AOABlp8I7xQPi5UdZ5Vmv0kV9uxeXTcrXL0vaO2aRuMu3fpwoEOlW+2Y/w/wCkVF3pB2XKTpxPE+JoeOvqzkq0gx3cBz8KCuuxHqK8vZGyM8qvq+/4ufEz4+ic5xmcYjvMdJpu9FWEUZgQzc+XhWgWrAwOGcODBAG5+YrYz13ePP4eWnyv1jCI5EzG3xL/AF7dOhgPV+tpXPXZ653lGjdOxpa9hLT+1bQ9+UA+org9cDQWw+DyH7O7dt9yuSv+VpFTnxCbXEucs65T6j8qJEQVMz8Khrx40HHpYyvXYe5lTWLZDrPMjQn8KPZ6Zsu2dri9Zslp/swn+aPM70BXqRZFzQqG8RNShvYZG3WLl5vvbpbHCI+XrVrVne3ZaWkm9fOw5gHie/hXmLuCsWj2bpst+45X4bUazfv5MqXbd637rDLPiU/EVKVvrYVlItnJYX27h0L84PLv41LMGSWBt4ddFWIa5ykfIVkt072l+s2XVE9lUh7c8zGvqNKfwvStq6wuZ1vPslsGFt+IOo+ZpQLcuABXvdlB+ztDfxI5/AVmXLMnMHKBtkVcwHrWqLLZidLt9t59i2OA/p61ZbGbtWyD91hp2SNxQeUYnlRMPbk6kD+I5RTP0e6V+sWit1RoJmBPfNJ9KdlYGgzH0rSCvhCCNQQRoROtCxD2UgNc7XGAIHdJInyozs5w6sm4VhpoQRMVnDodL1nrszZicpA4Dnt30B7vZiDKnYj8qH1tL9GWz1boT2rcD0JHyirGgL1lRjOlb6yqAMVaAFQaLlBB0EnfehxRcNeW3eZnnLlBaInUZePetBXonpBrpIuIFKnXhzjTfhVMVisSynqizQzBiST94gaE93wot7pCzdvoLSxAOZtyY2kgRudBUYbHJZa51glWfmVie1w7moKdHY17qMH0uAMJ2IIAH+4U5hr2azaPHMQfgfnNVwmIN27cOTq1ACrGsnx46D41n4bpYWbQTIrksWJYN2dhAhhO0+dQHssepdddGWddPbAM+nzpi92kIB/uzB5dnupaxiOstXXVQoYEwBpoSTuTynfjThSNIHsFTpQBD6DXcfiRVesih2vZXhp89R865uE/D1qixuniatbYT2hI5HaeHjzjwoQHfRF286By0ZbMT3zy/W9DsPJYglZJ1nUSOdXKnJCgln0AHeY/XjQMLbZVIMypgnbXXflQIYc4yZLCB7T5tfHeSa27GIVbQe4i3GzdnPrMmNeMQDSmJJCqo3c6fIfGu6QAFqB91kG/KaBLD9IIb0XcOpUk7oEBH7uUCI3G9d9IEsWLxQWJQhWRxmJIYaycw2MjSm+lm0zfvrHnW5h0L23kgdSpuAnWRA7PmYoPLWsG2XNYGRwCxVie2OUE0zg8WLiZhodmHukcKLhidTxIP69aWNvLczja4Ib+IbHzE0DGfjXB6CTUTQNhqkPQEbSuzUDSOJgnTnVz3EEUoprp2oGifGrYnNAt2zDN7Te6OPnwoeFMus6yaNYMsTzn4f8AmgL0ZhsIq9pMxI9ppZj4zSfSHRVvPmtTZbdWQ6HxGxFBuM2QBIzcM21a2Ds5gxuGFRdxz5DxoAdGY3PNm9C3lEg8HHAju+VDxOERvbQSOOxHmNaFjbefKyCHTVTxMe0p8RTuMecrcxr40C9q3dtgi1fYAiCr9sHz9oetXudLYhIy2lGkEp2g3IwxBFVmpF2KlAHReNtveum2MqxAjiSdajpG0brrajTKdt9fCr2cMloKEEAb6ySeO9K4x8Sl5zYViGAysJ0BAlZBGmlWhs/Rl3awyMuqaHTmNfxrN6F0tXLZ3Rj+R+VR0Ajve+07NxCS6k9oggxz5jjQOkMccLiLmZMyOcwI79SDrzmg7BrlxTr76z5wPyNQ9qOdG6Mx3X3TeyZUtoVG+pOw1meM1ZlJoAC0aj6ur3FVhKssGDGzc/5qOqmh3rNwm2UIAVu1tqD4+AoOXBLbLC2I5ncmO81X6iLrujQQyggndTlAnxGQ04Ekkk/1oFizlvC7miEKR57/ABNAP6O4ggNYf2kJmSI7iPED4d9M9F2oOIWASHkaTGrSNfGqPYBvLekZwCDA3mR+NXwaBHdgT9oZb0igGtoF8QkjNkMAGYlUgwPE0PorpjDsoNy5kI3UjWTuBrtvr30TqVFxnBMsADx0G367qBi+ibTPmZTJ5ce80HWWVgCk5J7M7wNB8qt1dMqiqAFEfrlVSKAOSr2knTnt3HhVjXeVApjuicUGJSDMAg6jSdpHHSr9EWHcEyIQEXI94aAR5MfKm3xt22jNbYtoCFaSNN4gyJHlTnRmMS2rEWyS5zntbsQJO2nxoFujmR7huz9mgAU8zsv+40p0m+W254ZlMnkTE/GtXDnDojKEuLmYsYykSY21FX6rCsrKxuHMIMqPw48aDDxt5Gs6OM8p9n96eOnIbzWljCy21tTLXGE94GgHqfhSVjoWyjAm+SgOiFGJ7s0aR4U8cLabEZzfAlYjUayQDJ0G5oFLiZHK8AYqjDsKObT5AR+Ip+7hbaks15HjZEOZm5baAeJFBxt3rHL5QgIACjZe4ecnzoECtcE8aLlqQKAWSpamTlywACeJM+g5fGgsnCgqzAAQD6+ukVwf/wA1OSrpbmg602UhuEirdHXsvWxujP5DWPKIrivMafrjWdij1Vztfs765W/dO0+kUDNwMQoDZDprEyOIpjG9L5WFghgpIOg3O0TSNjoa4uUq5NuQd+E66eFNY1A+YTo0+I76DRwS5mAG4Jn0rsepUxwBA8NBR+gbYw1g3bkkAaE7u3D8KSxt8mAd92/iOp9NvKpHcMYZlVCzCTso/PuqlhesEjSkbuNCm2raKSfXTT0mtTA3VlyskTA/XmKoDd1Ow51WT70dwmrZKnIKCuEIW6bmpLABu8DbSrY185MgFeRGnpUqOVWuITQCt3CBAAAqpBo9u1V+qoE2TXnVwgjvpk2KsuHoEyuw5VAt099Xrvq/KgS6upCGnfq5qww5igSNuoKTTy4fuq/1buoM/qe8VXq60vq1R9WoM7qzXdVWicNVWw1AgUNcqU79WqOooEild1dOGzXdTQKvb1oeWnwnCJoZtd1Avln5UNhB/RpvJUPb7qBLJXC3TWSo6ugUt4O4XORguYwuZZhvygd9HxNqCRuRoeZjc6c9TRrK9pO5x8jU4m12jxoEkWpI5UUqP0ahlM0ELc3JAMcDtMga0njOkLZBt37BUawdV8xwp9bfZPiPmKfuDKkkZidgdh3moPN9G4trXZtXUu2zsr9lvU1o2+kLmbTCAsdiO0PnVW6OtXgZtqGAns9iatiPo6qFRbvujkA5SMwHdNAC9YxNxw+JlQPZTgOWg0rmWmsJZvr2b10Op0AE6+u1SiDUd9UZ2Jsq4yuJFXwlw20CIcoHLej3LRB20oRSg2ls1ZbFaItCuWNqBFcPRurPM6UW9fRfaYLHMgfM0hf+kOHXe6p/hlvkIoGxYqwsCsG99MbI0UXG8lUfEk/Cs9/pgSYW0J/eYn4LFB68WgK4hRqTXg730qvnbIo7ln/UTSdz6QYg73WHgcv+mKo+jdYOAY+Ck0O7iVXcAeJC/M18zuYq6+7u3iSfnQINB9Kbpe2Pv2h/9gJ+FLv9ILI/vU8gx+S188K99dA8aD3jfSawP7yfBD+MUJvpTZ95z4IB/vrx1rCsdkY+Ck0wvRV47WLp8LbflQeiP0pt87p8lH+6o/6rt+7cPmBWB/YuI/wLvmhHzrv7Gv8A+GR4kD5mg3j9KU9y5/mH5Vy/SpP8N/8AMP8AjWF/Y97iFHi6f8qn+yLs7L/+lv8A5VBvj6VW/wDDf1B/Cub6UIY7DCNogfhWCehr3AKR/wDJb/5V39j3o9kf51P+6qPQj6SW9ocazoo18dR30RfpHY/eB4yoJ+dedfoi+P7tyO4T8q5ujMSNDau/5G0+FB6i105Yg9uP5I9YmiDpaz/iL3SGE+o2ryf1S4o+0RhJjVSCKRupGsEVB7sdIWm06xOOzAfMijWCh1lYHukMW8gfDevnYaKL1xPKqPfMPHXyjxnSpyiT2p4cNfKK8JZxLLszA9xo69L3hs58zPzoPai1Akzo67+IH40a9b1gjWvF2fpFeHumeaj8IrRt/SvUFrYnTUGNu4zUGzct1UJG0Utb+keHb2s6E9wIpu3j7DDs3F/mJU/ERQUI0/mX50z0s+QIT7I7LEa5ZiGMcNImh4nD51ZbT6nZhDagyNATpQ8O2NQyVtXdI2ysee/yoL9GXEV2uBw6quYgQ0eOUaDuoVnGLdfrQ2YF9SNhOw/pVrfSgtgh8I1oGcxtr2Seek0EYmw7oyXsoHtWyAobkSN576g0beHJhf4qveixbJVQz94kDmY4mmMMJZcpBJBOhpLpzFGy6NcBVDoTBgePcairdH4TrRMhYOo2HM+FCGDW4xCONB/D6TvTGBw4v2XyMVDkw4MQBxHdS9rDDN1dsNcKr2nEAuZ1J4chViR5XEfTG+05Qi+Ak+rTWZiOmr7+1deOUkD0FMp0GB+0v2l7lm4f+wR8aKMFhV3N24f5bY/3GtIxGuE8Saha9B1tlfYw6eLln+ZA+FT/AGxcXRWCdyKqfFADQZdvAPlz9Vcyj72Ux6xV8LgkYjK5zzoCMqjvZzoPAU8+JZtXdmPNjPxNL3MeYiTHjUBW6IQe3fQfwq7ekqo+NVXCYdd3vOe5UQepZj8KRa+edRbvc59Ko1JsAaWWb+K4Y/7VWrW7qfdw1vzDt/qcish8SYjXuqUxZ8hUGs/SOX2UtA//ABWv+E/GqHpm9wusv8PY/wBMVlG5xiqNenU/ryqjUPSV473rh8XY/M0s98ndmPmaTS5VlunhFAxArlik3vGpLwKB3re8jzruu7z61ni4aljrAoH+vHM+tcGG9Z7NBqCxmg1A43k+tSMQeB/XjWZ1pq4u6R6/hQa69IMAMpI85nyiK5Ok7w0F+54dY0ek1lG7XLdoNhukLp3cN/EiN/qU1T62eNuy3/1qP9IFZjXajrqDU61Dvhk/la4vzYj4UPLZ427q+DhvgyfjShxR/WtEF4xQEaxaO1x1/itg/FWPyrlwE+zdtN4kof8AuUD40NcT3CmEvj3V15j5UAz0bd4IWH7pD/6SaWuqyntAr4iPnT/XJyI/CmrWMIEBm9ZHodKgxkvMDoda0sL9IsQmguMRyJzD/umjl1b2raN5AH1WKH9Usn7rp4Nm+BH40Gjh/pjciHVSP8p+H5UyvTGGun7S2PMBviINYj9Dz7Dg+II+UilrvRtwfcJjcqQ3yp0HsujbeGV89pyND2c5jX9007dJM9qRyOo+NfNlYgxMdx/KncH0ldUwGPcOHpSh7S+xe2bbaLEdk5SOUEUHoa0LLGbrspEQQCQZH3vL41lDpVlgMbbniqkhl4mTGWaPb6UtN94qeRH4ig8o+Iob4qBSLtUMZiqGmvTzqFeqqfSqi7sKB20Syb6yaXYkVQ4uDpx3oDXtZoCO5q9ttI+PKk2uV3W0DN1tYq9k7mkjdoloMRoPjQNtd0mli1W+rXDw+NWHR791ByHSpz6GiL0W/MURehm979etAmWFcz1or0E3P5UQfR9ve+VKS2WrRXIda1f+nW5n1FSPo63M+opRbInWozVsf9OnmfUVX/p5ve+VC2Xmoo2pw9An3qg9DP71KWymhqwiinotxxFUbAXBy9aCoIqI41xs3Bw+IoLuRuKAwSRNXB+FAF7bSrC6O+gJJqQ/9KGH76lKAitrRGc0Imhs2vhQNC81M2sZzpC2ao2lBv2sdxImmBjdNPjrXmUvkUYYk1KHomxOb21Vvj85oN3D2W1Eo0aHWPTWs21iZ0ppHqUIt9GNyBPvZhl/OfGl8RgnXdW15CR6jSmluQZBIptMa45H4fI0H//Z"/>
          <p:cNvSpPr>
            <a:spLocks noChangeAspect="1" noChangeArrowheads="1"/>
          </p:cNvSpPr>
          <p:nvPr/>
        </p:nvSpPr>
        <p:spPr bwMode="auto">
          <a:xfrm>
            <a:off x="1676629" y="7936"/>
            <a:ext cx="304729" cy="3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prstClr val="black"/>
              </a:solidFill>
            </a:endParaRP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8765424" y="3550892"/>
            <a:ext cx="3779545" cy="15118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 rot="20272049">
            <a:off x="6771436" y="5303163"/>
            <a:ext cx="1421277" cy="243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12" name="Rektangel 11"/>
          <p:cNvSpPr/>
          <p:nvPr/>
        </p:nvSpPr>
        <p:spPr>
          <a:xfrm rot="20417407">
            <a:off x="8685567" y="5427549"/>
            <a:ext cx="376415" cy="229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 rot="20417407">
            <a:off x="7094815" y="4885977"/>
            <a:ext cx="323186" cy="197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9" descr="Et bilde som inneholder utendørs, mann, silhuetter, stående&#10;&#10;Automatisk generert beskrivelse">
            <a:extLst>
              <a:ext uri="{FF2B5EF4-FFF2-40B4-BE49-F238E27FC236}">
                <a16:creationId xmlns:a16="http://schemas.microsoft.com/office/drawing/2014/main" id="{925B6D21-D088-1E9C-BF79-6CBC122DF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6F3A5-3332-EE50-3077-DE9AD0BD01A8}"/>
              </a:ext>
            </a:extLst>
          </p:cNvPr>
          <p:cNvSpPr txBox="1"/>
          <p:nvPr/>
        </p:nvSpPr>
        <p:spPr>
          <a:xfrm>
            <a:off x="3560619" y="5403274"/>
            <a:ext cx="55279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Takk for i dag og vel hjem!</a:t>
            </a:r>
            <a:endParaRPr lang="nb-NO" sz="28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063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A2EEDE0A-7BA8-498A-9785-4810192B3F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430560E8-0051-4606-821A-3DC9A27F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+mn-lt"/>
              </a:rPr>
              <a:t>Innhold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0BF2F4CF-A591-4692-9FA1-C97EC6E49E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Dag 1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Seniortrafikantens risiko for ulykker og skader</a:t>
            </a:r>
          </a:p>
          <a:p>
            <a:pPr marL="0" indent="0">
              <a:buNone/>
            </a:pPr>
            <a:r>
              <a:rPr lang="nb-NO" dirty="0"/>
              <a:t>Bevisstgjøring for å redusere risikoen for ulykker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-Kroppen</a:t>
            </a:r>
          </a:p>
          <a:p>
            <a:pPr marL="0" indent="0">
              <a:buNone/>
            </a:pPr>
            <a:r>
              <a:rPr lang="nb-NO" dirty="0"/>
              <a:t>-Bilen</a:t>
            </a:r>
          </a:p>
          <a:p>
            <a:pPr marL="0" indent="0">
              <a:buNone/>
            </a:pPr>
            <a:r>
              <a:rPr lang="nb-NO" dirty="0"/>
              <a:t>-Trafikken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A4D2E6C-BAA2-4B80-A5D0-FB3CD3715F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Dag 2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Få svar på dine forventninger og spørsmål</a:t>
            </a:r>
          </a:p>
          <a:p>
            <a:pPr marL="0" indent="0">
              <a:buNone/>
            </a:pPr>
            <a:r>
              <a:rPr lang="nb-NO" dirty="0"/>
              <a:t>Konkrete trafikktips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Tilbud om:</a:t>
            </a:r>
          </a:p>
          <a:p>
            <a:pPr marL="0" indent="0">
              <a:buNone/>
            </a:pPr>
            <a:r>
              <a:rPr lang="nb-NO" dirty="0"/>
              <a:t>-Demokjøring med trafikklærer</a:t>
            </a:r>
          </a:p>
          <a:p>
            <a:pPr marL="0" indent="0">
              <a:buNone/>
            </a:pPr>
            <a:r>
              <a:rPr lang="nb-NO" dirty="0"/>
              <a:t>-Kjøretime</a:t>
            </a:r>
          </a:p>
          <a:p>
            <a:pPr marL="0" indent="0">
              <a:buNone/>
            </a:pPr>
            <a:r>
              <a:rPr lang="nb-NO" dirty="0"/>
              <a:t>-Kurset «Trygg på glatta»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861D614-25E6-429C-B519-46A15C050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5" y="0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3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56692C1D-3D26-4773-8851-7E6D4227EC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5894385-842D-4375-9F38-EEEC381D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>
                <a:latin typeface="Calibri" panose="020F0502020204030204" pitchFamily="34" charset="0"/>
                <a:cs typeface="Calibri" panose="020F0502020204030204" pitchFamily="34" charset="0"/>
              </a:rPr>
              <a:t>Norges Automobil Forbund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0C05A6-ED5F-4C27-A759-5B1DC95DB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nb-NO" sz="2400" b="1" dirty="0"/>
              <a:t>NAF</a:t>
            </a:r>
            <a:r>
              <a:rPr lang="nb-NO" sz="2400" dirty="0"/>
              <a:t> er en uavhengig, medlemsstyrt forbruker- og interesseorganisasjon som ivaretar medlemmets behov som </a:t>
            </a:r>
            <a:r>
              <a:rPr lang="nb-NO" sz="2400" b="1" dirty="0"/>
              <a:t>trafikant.</a:t>
            </a:r>
            <a:r>
              <a:rPr lang="en-US" sz="2400" b="1" dirty="0"/>
              <a:t>​</a:t>
            </a:r>
          </a:p>
          <a:p>
            <a:pPr fontAlgn="base"/>
            <a:r>
              <a:rPr lang="nb-NO" sz="2400" b="1" dirty="0"/>
              <a:t>500 000 </a:t>
            </a:r>
            <a:r>
              <a:rPr lang="nb-NO" sz="2400" dirty="0"/>
              <a:t>medlemmer, uten offentlig støtte</a:t>
            </a:r>
            <a:r>
              <a:rPr lang="en-US" sz="2400" dirty="0"/>
              <a:t>​</a:t>
            </a:r>
          </a:p>
          <a:p>
            <a:pPr fontAlgn="base"/>
            <a:endParaRPr lang="nb-NO" sz="2400" dirty="0"/>
          </a:p>
          <a:p>
            <a:pPr fontAlgn="base"/>
            <a:r>
              <a:rPr lang="nb-NO" sz="2400" dirty="0"/>
              <a:t>64 avdelinger med ca.1600 tillitsvalgte og frivillige</a:t>
            </a:r>
            <a:r>
              <a:rPr lang="en-US" sz="2400" dirty="0"/>
              <a:t>​</a:t>
            </a:r>
          </a:p>
          <a:p>
            <a:pPr fontAlgn="base"/>
            <a:r>
              <a:rPr lang="nb-NO" sz="2400" dirty="0"/>
              <a:t>29 MC klubber med ca.17500 medlemmer</a:t>
            </a:r>
            <a:r>
              <a:rPr lang="en-US" sz="2400" dirty="0"/>
              <a:t>​</a:t>
            </a:r>
          </a:p>
          <a:p>
            <a:pPr fontAlgn="base"/>
            <a:r>
              <a:rPr lang="nb-NO" sz="2400" dirty="0"/>
              <a:t>26 øvingsbaner</a:t>
            </a:r>
            <a:r>
              <a:rPr lang="en-US" sz="2400" dirty="0"/>
              <a:t>​</a:t>
            </a:r>
          </a:p>
          <a:p>
            <a:pPr fontAlgn="base"/>
            <a:r>
              <a:rPr lang="nb-NO" sz="2400" dirty="0"/>
              <a:t>48 NAF Sentre</a:t>
            </a:r>
            <a:r>
              <a:rPr lang="en-US" sz="2400" dirty="0"/>
              <a:t>​</a:t>
            </a:r>
          </a:p>
          <a:p>
            <a:pPr fontAlgn="base"/>
            <a:r>
              <a:rPr lang="en-US" sz="2400" dirty="0"/>
              <a:t>NAF </a:t>
            </a:r>
            <a:r>
              <a:rPr lang="en-US" sz="2400" dirty="0" err="1"/>
              <a:t>Trafikksenter</a:t>
            </a:r>
            <a:r>
              <a:rPr lang="en-US" sz="2400" dirty="0"/>
              <a:t>, </a:t>
            </a:r>
            <a:r>
              <a:rPr lang="en-US" sz="2400" dirty="0" err="1"/>
              <a:t>Vålerbanen</a:t>
            </a:r>
            <a:endParaRPr lang="en-US" sz="2400" dirty="0"/>
          </a:p>
          <a:p>
            <a:pPr marL="0" indent="0" fontAlgn="base">
              <a:buNone/>
            </a:pPr>
            <a:r>
              <a:rPr lang="en-US" sz="2400" dirty="0"/>
              <a:t>                                                                    Vel </a:t>
            </a:r>
            <a:r>
              <a:rPr lang="en-US" sz="2400" dirty="0" err="1"/>
              <a:t>frem</a:t>
            </a:r>
            <a:r>
              <a:rPr lang="en-US" sz="2400" dirty="0">
                <a:sym typeface="Wingdings" pitchFamily="2" charset="2"/>
              </a:rPr>
              <a:t></a:t>
            </a:r>
            <a:endParaRPr lang="en-US" sz="2400" dirty="0"/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282C7F8-3B78-40A2-8D47-59BDE43D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5" y="0"/>
            <a:ext cx="752475" cy="752475"/>
          </a:xfrm>
          <a:prstGeom prst="rect">
            <a:avLst/>
          </a:prstGeom>
        </p:spPr>
      </p:pic>
      <p:pic>
        <p:nvPicPr>
          <p:cNvPr id="6" name="Picture 2" descr="Se kildebildet">
            <a:extLst>
              <a:ext uri="{FF2B5EF4-FFF2-40B4-BE49-F238E27FC236}">
                <a16:creationId xmlns:a16="http://schemas.microsoft.com/office/drawing/2014/main" id="{868F9209-434A-A487-D557-9E0105E2A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1917" y="3028331"/>
            <a:ext cx="3972039" cy="355764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591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56692C1D-3D26-4773-8851-7E6D4227EC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5894385-842D-4375-9F38-EEEC381D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+mn-lt"/>
              </a:rPr>
              <a:t>Kurs- og aktiviteter i din lokalavdeling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0C05A6-ED5F-4C27-A759-5B1DC95DB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Xx</a:t>
            </a:r>
            <a:endParaRPr lang="nb-NO" dirty="0"/>
          </a:p>
          <a:p>
            <a:r>
              <a:rPr lang="nb-NO" dirty="0" err="1"/>
              <a:t>Xx</a:t>
            </a:r>
            <a:endParaRPr lang="nb-NO" dirty="0"/>
          </a:p>
          <a:p>
            <a:r>
              <a:rPr lang="nb-NO" dirty="0" err="1"/>
              <a:t>Xx</a:t>
            </a:r>
            <a:endParaRPr lang="nb-NO" dirty="0"/>
          </a:p>
          <a:p>
            <a:r>
              <a:rPr lang="nb-NO" dirty="0" err="1"/>
              <a:t>Xx</a:t>
            </a:r>
            <a:endParaRPr lang="nb-NO" dirty="0"/>
          </a:p>
          <a:p>
            <a:r>
              <a:rPr lang="nb-NO" dirty="0"/>
              <a:t>xx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282C7F8-3B78-40A2-8D47-59BDE43D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5" y="0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09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56692C1D-3D26-4773-8851-7E6D4227EC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5894385-842D-4375-9F38-EEEC381D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latin typeface="+mn-lt"/>
              </a:rPr>
              <a:t>Ulykkesrisiko og seniortrafikanter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282C7F8-3B78-40A2-8D47-59BDE43D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5" y="0"/>
            <a:ext cx="752475" cy="752475"/>
          </a:xfrm>
          <a:prstGeom prst="rect">
            <a:avLst/>
          </a:prstGeom>
        </p:spPr>
      </p:pic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1E585DE1-B665-52E7-1102-CBFDA0D17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Hvem er mest utsatt for trafikkulykker i Norge?</a:t>
            </a:r>
          </a:p>
          <a:p>
            <a:endParaRPr lang="nb-NO" dirty="0"/>
          </a:p>
          <a:p>
            <a:r>
              <a:rPr lang="nb-NO" dirty="0"/>
              <a:t>Hvilke trafikkulykker tar flest liv?</a:t>
            </a:r>
          </a:p>
          <a:p>
            <a:endParaRPr lang="nb-NO" dirty="0"/>
          </a:p>
          <a:p>
            <a:r>
              <a:rPr lang="nb-NO" dirty="0"/>
              <a:t>Økning i risiko med økende alder</a:t>
            </a:r>
          </a:p>
        </p:txBody>
      </p:sp>
    </p:spTree>
    <p:extLst>
      <p:ext uri="{BB962C8B-B14F-4D97-AF65-F5344CB8AC3E}">
        <p14:creationId xmlns:p14="http://schemas.microsoft.com/office/powerpoint/2010/main" val="369794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:a16="http://schemas.microsoft.com/office/drawing/2014/main" id="{9FB84185-AFDF-4EF2-877B-11A380FF2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439" y="870633"/>
            <a:ext cx="8229124" cy="346159"/>
          </a:xfrm>
        </p:spPr>
        <p:txBody>
          <a:bodyPr>
            <a:normAutofit fontScale="90000"/>
          </a:bodyPr>
          <a:lstStyle/>
          <a:p>
            <a:r>
              <a:rPr lang="nb-NO" dirty="0"/>
              <a:t>2015 – 2023</a:t>
            </a:r>
          </a:p>
        </p:txBody>
      </p:sp>
      <p:sp>
        <p:nvSpPr>
          <p:cNvPr id="7" name="Plassholder for innhold 9">
            <a:extLst>
              <a:ext uri="{FF2B5EF4-FFF2-40B4-BE49-F238E27FC236}">
                <a16:creationId xmlns:a16="http://schemas.microsoft.com/office/drawing/2014/main" id="{B0197875-900D-4737-B20C-DBA6FF9F1D37}"/>
              </a:ext>
            </a:extLst>
          </p:cNvPr>
          <p:cNvSpPr txBox="1">
            <a:spLocks/>
          </p:cNvSpPr>
          <p:nvPr/>
        </p:nvSpPr>
        <p:spPr>
          <a:xfrm>
            <a:off x="1777764" y="1504595"/>
            <a:ext cx="8485512" cy="4252148"/>
          </a:xfrm>
          <a:prstGeom prst="rect">
            <a:avLst/>
          </a:prstGeom>
        </p:spPr>
        <p:txBody>
          <a:bodyPr lIns="91419" tIns="45709" rIns="91419" bIns="45709" anchor="t">
            <a:normAutofit/>
          </a:bodyPr>
          <a:lstStyle>
            <a:lvl1pPr marL="249094" indent="-249094" algn="l" defTabSz="914403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700" kern="1200">
                <a:solidFill>
                  <a:srgbClr val="4B392C"/>
                </a:solidFill>
                <a:latin typeface="+mn-lt"/>
                <a:ea typeface="+mn-ea"/>
                <a:cs typeface="+mn-cs"/>
              </a:defRPr>
            </a:lvl1pPr>
            <a:lvl2pPr marL="447675" indent="-200025" algn="l" defTabSz="914403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500" kern="1200">
                <a:solidFill>
                  <a:srgbClr val="4B392C"/>
                </a:solidFill>
                <a:latin typeface="+mn-lt"/>
                <a:ea typeface="+mn-ea"/>
                <a:cs typeface="+mn-cs"/>
              </a:defRPr>
            </a:lvl2pPr>
            <a:lvl3pPr marL="590550" indent="-152400" algn="l" defTabSz="914403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300" kern="1200">
                <a:solidFill>
                  <a:srgbClr val="4B392C"/>
                </a:solidFill>
                <a:latin typeface="+mn-lt"/>
                <a:ea typeface="+mn-ea"/>
                <a:cs typeface="+mn-cs"/>
              </a:defRPr>
            </a:lvl3pPr>
            <a:lvl4pPr marL="809625" indent="-200025" algn="l" defTabSz="914403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100" kern="1200">
                <a:solidFill>
                  <a:srgbClr val="4B392C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3" rtl="0" eaLnBrk="1" latinLnBrk="0" hangingPunct="1">
              <a:spcBef>
                <a:spcPts val="0"/>
              </a:spcBef>
              <a:buFont typeface="Arial" pitchFamily="34" charset="0"/>
              <a:buChar char="»"/>
              <a:defRPr sz="1100" kern="1200">
                <a:solidFill>
                  <a:srgbClr val="4B392C"/>
                </a:solidFill>
                <a:latin typeface="+mn-lt"/>
                <a:ea typeface="+mn-ea"/>
                <a:cs typeface="+mn-cs"/>
              </a:defRPr>
            </a:lvl5pPr>
            <a:lvl6pPr marL="2514609" indent="-228601" algn="l" defTabSz="9144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0" indent="-228601" algn="l" defTabSz="9144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12" indent="-228601" algn="l" defTabSz="9144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13" indent="-228601" algn="l" defTabSz="9144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31" indent="-342831">
              <a:buFont typeface="+mj-lt"/>
              <a:buAutoNum type="arabicPeriod"/>
            </a:pPr>
            <a:r>
              <a:rPr lang="nb-NO" sz="1350" b="1" dirty="0">
                <a:latin typeface="Arial"/>
                <a:ea typeface="Calibri" panose="020F0502020204030204" pitchFamily="34" charset="0"/>
                <a:cs typeface="Times New Roman"/>
              </a:rPr>
              <a:t>Færre blir hardt skadd eller drept i trafikken</a:t>
            </a:r>
          </a:p>
          <a:p>
            <a:pPr marL="342831" indent="-342831">
              <a:buAutoNum type="arabicPeriod"/>
            </a:pPr>
            <a:r>
              <a:rPr lang="nb-NO" sz="1350" b="1" dirty="0">
                <a:latin typeface="Arial"/>
                <a:ea typeface="Calibri"/>
                <a:cs typeface="Times New Roman"/>
              </a:rPr>
              <a:t>Menn er tydelig mer involvert i trafikkulykker enn kvinner</a:t>
            </a:r>
            <a:endParaRPr lang="nb-NO" sz="135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31" indent="-342831">
              <a:buFont typeface="Arial"/>
              <a:buAutoNum type="arabicPeriod"/>
            </a:pPr>
            <a:endParaRPr lang="nb-NO" sz="1350" b="1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31" indent="-342831">
              <a:buFont typeface="Arial" pitchFamily="34" charset="0"/>
              <a:buAutoNum type="arabicPeriod"/>
            </a:pPr>
            <a:endParaRPr lang="nb-NO" sz="135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31" indent="-342831">
              <a:buAutoNum type="arabicPeriod"/>
            </a:pPr>
            <a:endParaRPr lang="nb-NO" sz="135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31" indent="-342831">
              <a:buAutoNum type="arabicPeriod"/>
            </a:pPr>
            <a:endParaRPr lang="nb-NO" sz="135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135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886D7CDF-DD23-42A7-AB84-0C14D9C4A8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471583"/>
              </p:ext>
            </p:extLst>
          </p:nvPr>
        </p:nvGraphicFramePr>
        <p:xfrm>
          <a:off x="1930640" y="2159000"/>
          <a:ext cx="8927860" cy="4252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152">
                  <a:extLst>
                    <a:ext uri="{9D8B030D-6E8A-4147-A177-3AD203B41FA5}">
                      <a16:colId xmlns:a16="http://schemas.microsoft.com/office/drawing/2014/main" val="3235136153"/>
                    </a:ext>
                  </a:extLst>
                </a:gridCol>
                <a:gridCol w="878412">
                  <a:extLst>
                    <a:ext uri="{9D8B030D-6E8A-4147-A177-3AD203B41FA5}">
                      <a16:colId xmlns:a16="http://schemas.microsoft.com/office/drawing/2014/main" val="1169880190"/>
                    </a:ext>
                  </a:extLst>
                </a:gridCol>
                <a:gridCol w="878412">
                  <a:extLst>
                    <a:ext uri="{9D8B030D-6E8A-4147-A177-3AD203B41FA5}">
                      <a16:colId xmlns:a16="http://schemas.microsoft.com/office/drawing/2014/main" val="1392756314"/>
                    </a:ext>
                  </a:extLst>
                </a:gridCol>
                <a:gridCol w="878412">
                  <a:extLst>
                    <a:ext uri="{9D8B030D-6E8A-4147-A177-3AD203B41FA5}">
                      <a16:colId xmlns:a16="http://schemas.microsoft.com/office/drawing/2014/main" val="2907528598"/>
                    </a:ext>
                  </a:extLst>
                </a:gridCol>
                <a:gridCol w="878412">
                  <a:extLst>
                    <a:ext uri="{9D8B030D-6E8A-4147-A177-3AD203B41FA5}">
                      <a16:colId xmlns:a16="http://schemas.microsoft.com/office/drawing/2014/main" val="98773207"/>
                    </a:ext>
                  </a:extLst>
                </a:gridCol>
                <a:gridCol w="878412">
                  <a:extLst>
                    <a:ext uri="{9D8B030D-6E8A-4147-A177-3AD203B41FA5}">
                      <a16:colId xmlns:a16="http://schemas.microsoft.com/office/drawing/2014/main" val="969761064"/>
                    </a:ext>
                  </a:extLst>
                </a:gridCol>
                <a:gridCol w="878412">
                  <a:extLst>
                    <a:ext uri="{9D8B030D-6E8A-4147-A177-3AD203B41FA5}">
                      <a16:colId xmlns:a16="http://schemas.microsoft.com/office/drawing/2014/main" val="3380672092"/>
                    </a:ext>
                  </a:extLst>
                </a:gridCol>
                <a:gridCol w="878412">
                  <a:extLst>
                    <a:ext uri="{9D8B030D-6E8A-4147-A177-3AD203B41FA5}">
                      <a16:colId xmlns:a16="http://schemas.microsoft.com/office/drawing/2014/main" val="3187164681"/>
                    </a:ext>
                  </a:extLst>
                </a:gridCol>
                <a:gridCol w="878412">
                  <a:extLst>
                    <a:ext uri="{9D8B030D-6E8A-4147-A177-3AD203B41FA5}">
                      <a16:colId xmlns:a16="http://schemas.microsoft.com/office/drawing/2014/main" val="470542002"/>
                    </a:ext>
                  </a:extLst>
                </a:gridCol>
                <a:gridCol w="878412">
                  <a:extLst>
                    <a:ext uri="{9D8B030D-6E8A-4147-A177-3AD203B41FA5}">
                      <a16:colId xmlns:a16="http://schemas.microsoft.com/office/drawing/2014/main" val="491974263"/>
                    </a:ext>
                  </a:extLst>
                </a:gridCol>
              </a:tblGrid>
              <a:tr h="1158256"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dirty="0">
                          <a:solidFill>
                            <a:schemeClr val="tx1"/>
                          </a:solidFill>
                          <a:effectLst/>
                        </a:rPr>
                        <a:t>Kjønn</a:t>
                      </a:r>
                    </a:p>
                  </a:txBody>
                  <a:tcPr marL="95228" marR="95228" marT="47614" marB="4761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dirty="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nb-NO" sz="1800" dirty="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</a:endParaRPr>
                    </a:p>
                  </a:txBody>
                  <a:tcPr marL="95228" marR="95228" marT="47614" marB="4761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nb-NO" sz="1800" dirty="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</a:endParaRPr>
                    </a:p>
                  </a:txBody>
                  <a:tcPr marL="95228" marR="95228" marT="47614" marB="4761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dirty="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nb-NO" sz="1800" dirty="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</a:endParaRPr>
                    </a:p>
                  </a:txBody>
                  <a:tcPr marL="95228" marR="95228" marT="47614" marB="4761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nb-NO" sz="1800" dirty="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</a:endParaRPr>
                    </a:p>
                  </a:txBody>
                  <a:tcPr marL="95228" marR="95228" marT="47614" marB="4761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nb-NO" sz="1800" dirty="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</a:endParaRPr>
                    </a:p>
                  </a:txBody>
                  <a:tcPr marL="95228" marR="95228" marT="47614" marB="4761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nb-NO" sz="1800" dirty="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</a:endParaRPr>
                    </a:p>
                  </a:txBody>
                  <a:tcPr marL="95228" marR="95228" marT="47614" marB="4761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</a:p>
                  </a:txBody>
                  <a:tcPr marL="95228" marR="95228" marT="47614" marB="47614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1800" b="1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nb-NO" sz="1800" b="1" dirty="0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</a:endParaRPr>
                    </a:p>
                  </a:txBody>
                  <a:tcPr marL="95228" marR="95228" marT="47614" marB="47614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nb-NO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0" algn="l">
                        <a:buNone/>
                      </a:pPr>
                      <a:r>
                        <a:rPr lang="nb-NO" sz="1800" b="1" dirty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</a:p>
                    <a:p>
                      <a:pPr lvl="0" algn="l">
                        <a:buNone/>
                      </a:pPr>
                      <a:endParaRPr lang="nb-NO" sz="1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27" marR="95227" marT="47614" marB="47614"/>
                </a:tc>
                <a:extLst>
                  <a:ext uri="{0D108BD9-81ED-4DB2-BD59-A6C34878D82A}">
                    <a16:rowId xmlns:a16="http://schemas.microsoft.com/office/drawing/2014/main" val="1974958412"/>
                  </a:ext>
                </a:extLst>
              </a:tr>
              <a:tr h="1206685"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Kvinner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 30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 24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 32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 26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 30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solidFill>
                            <a:schemeClr val="tx1"/>
                          </a:solidFill>
                          <a:effectLst/>
                        </a:rPr>
                        <a:t>  18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solidFill>
                            <a:schemeClr val="tx1"/>
                          </a:solidFill>
                          <a:effectLst/>
                        </a:rPr>
                        <a:t>  16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 30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nb-NO" sz="1800" dirty="0">
                          <a:effectLst/>
                        </a:rPr>
                        <a:t>  29</a:t>
                      </a:r>
                    </a:p>
                  </a:txBody>
                  <a:tcPr marL="95227" marR="95227" marT="114274" marB="114274"/>
                </a:tc>
                <a:extLst>
                  <a:ext uri="{0D108BD9-81ED-4DB2-BD59-A6C34878D82A}">
                    <a16:rowId xmlns:a16="http://schemas.microsoft.com/office/drawing/2014/main" val="3822410459"/>
                  </a:ext>
                </a:extLst>
              </a:tr>
              <a:tr h="893262"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Menn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 87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111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 74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 82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 78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solidFill>
                            <a:schemeClr val="tx1"/>
                          </a:solidFill>
                          <a:effectLst/>
                        </a:rPr>
                        <a:t>  75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solidFill>
                            <a:schemeClr val="tx1"/>
                          </a:solidFill>
                          <a:effectLst/>
                        </a:rPr>
                        <a:t>  64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 86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nb-NO" sz="1800" dirty="0">
                          <a:effectLst/>
                        </a:rPr>
                        <a:t>  81</a:t>
                      </a:r>
                    </a:p>
                  </a:txBody>
                  <a:tcPr marL="95227" marR="95227" marT="114274" marB="114274"/>
                </a:tc>
                <a:extLst>
                  <a:ext uri="{0D108BD9-81ED-4DB2-BD59-A6C34878D82A}">
                    <a16:rowId xmlns:a16="http://schemas.microsoft.com/office/drawing/2014/main" val="3711136827"/>
                  </a:ext>
                </a:extLst>
              </a:tr>
              <a:tr h="993946"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SUM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117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135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106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108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108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93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80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effectLst/>
                        </a:rPr>
                        <a:t> 116</a:t>
                      </a:r>
                    </a:p>
                  </a:txBody>
                  <a:tcPr marL="95228" marR="95228" marT="114274" marB="114274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nb-NO" sz="1800" dirty="0">
                          <a:effectLst/>
                        </a:rPr>
                        <a:t> 110</a:t>
                      </a:r>
                    </a:p>
                  </a:txBody>
                  <a:tcPr marL="95227" marR="95227" marT="114274" marB="114274"/>
                </a:tc>
                <a:extLst>
                  <a:ext uri="{0D108BD9-81ED-4DB2-BD59-A6C34878D82A}">
                    <a16:rowId xmlns:a16="http://schemas.microsoft.com/office/drawing/2014/main" val="1112785958"/>
                  </a:ext>
                </a:extLst>
              </a:tr>
            </a:tbl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1BDFAED3-2192-4DB9-8A75-2DE79E3340F7}"/>
              </a:ext>
            </a:extLst>
          </p:cNvPr>
          <p:cNvSpPr txBox="1"/>
          <p:nvPr/>
        </p:nvSpPr>
        <p:spPr>
          <a:xfrm>
            <a:off x="3747920" y="3974563"/>
            <a:ext cx="2742565" cy="3692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9" tIns="45709" rIns="91419" bIns="4570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444F55"/>
              </a:solidFill>
              <a:latin typeface="LFT Etica"/>
            </a:endParaRPr>
          </a:p>
        </p:txBody>
      </p:sp>
      <p:pic>
        <p:nvPicPr>
          <p:cNvPr id="5" name="Bilde 4" descr="Et bilde som inneholder clip art, silhuett&#10;&#10;KI-generert innhold kan være feil.">
            <a:extLst>
              <a:ext uri="{FF2B5EF4-FFF2-40B4-BE49-F238E27FC236}">
                <a16:creationId xmlns:a16="http://schemas.microsoft.com/office/drawing/2014/main" id="{53544856-9ACD-0005-A157-D7C9C5FEF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916" y="0"/>
            <a:ext cx="757084" cy="7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380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56692C1D-3D26-4773-8851-7E6D4227EC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5894385-842D-4375-9F38-EEEC381D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+mn-lt"/>
              </a:rPr>
              <a:t>Drepte i trafikkulykker etter alder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0C05A6-ED5F-4C27-A759-5B1DC95DB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Alder.         2021.         2022.         2023</a:t>
            </a:r>
          </a:p>
          <a:p>
            <a:endParaRPr lang="nb-NO" dirty="0"/>
          </a:p>
          <a:p>
            <a:r>
              <a:rPr lang="nb-NO" dirty="0"/>
              <a:t>0-15                  3                2                  7</a:t>
            </a:r>
          </a:p>
          <a:p>
            <a:r>
              <a:rPr lang="nb-NO" dirty="0"/>
              <a:t>16-34              25              32               32</a:t>
            </a:r>
          </a:p>
          <a:p>
            <a:r>
              <a:rPr lang="nb-NO" dirty="0"/>
              <a:t>35-54              23              20               30</a:t>
            </a:r>
          </a:p>
          <a:p>
            <a:r>
              <a:rPr lang="nb-NO" dirty="0"/>
              <a:t>55-74              19              41               23</a:t>
            </a:r>
          </a:p>
          <a:p>
            <a:r>
              <a:rPr lang="nb-NO" dirty="0"/>
              <a:t>Over 75          10              21               18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282C7F8-3B78-40A2-8D47-59BDE43D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525" y="0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03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08254022-EED3-4E1A-BE00-FF52B8368C0D}" vid="{5ACA3C2C-F9B1-4137-9160-1795AC15FD2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A45C0A42BE8844DA3A7A070B152B49D" ma:contentTypeVersion="3" ma:contentTypeDescription="Opprett et nytt dokument." ma:contentTypeScope="" ma:versionID="8ca9dadbae40f1af5d5a726fa686e817">
  <xsd:schema xmlns:xsd="http://www.w3.org/2001/XMLSchema" xmlns:xs="http://www.w3.org/2001/XMLSchema" xmlns:p="http://schemas.microsoft.com/office/2006/metadata/properties" xmlns:ns2="ff8f5af8-e6d2-4c52-b3fa-1dd5413643ca" targetNamespace="http://schemas.microsoft.com/office/2006/metadata/properties" ma:root="true" ma:fieldsID="9a7c97f18b346f3f275f152717160c01" ns2:_="">
    <xsd:import namespace="ff8f5af8-e6d2-4c52-b3fa-1dd5413643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8f5af8-e6d2-4c52-b3fa-1dd5413643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102A78-CE8C-41A7-B0B8-CB26031CF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8f5af8-e6d2-4c52-b3fa-1dd5413643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1241F5-DBB1-4225-B4C3-11A9A21071C1}">
  <ds:schemaRefs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ff8f5af8-e6d2-4c52-b3fa-1dd5413643ca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265DAC4-146B-4A19-91AE-DDFE66C65FC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88f9a71-52c2-4e53-a05f-9ff8c0cb34c4}" enabled="1" method="Standard" siteId="{643d5e93-b1a8-4371-aaf1-2efa611da67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717</TotalTime>
  <Words>5904</Words>
  <Application>Microsoft Macintosh PowerPoint</Application>
  <PresentationFormat>Widescreen</PresentationFormat>
  <Paragraphs>665</Paragraphs>
  <Slides>36</Slides>
  <Notes>35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36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Helvetica Neue</vt:lpstr>
      <vt:lpstr>LFT Etica</vt:lpstr>
      <vt:lpstr>Wingdings</vt:lpstr>
      <vt:lpstr>Office-tema</vt:lpstr>
      <vt:lpstr>Senior trafikantkurs- dag 1</vt:lpstr>
      <vt:lpstr>Forventninger til dag 1 Og hva vil du vite mer om?</vt:lpstr>
      <vt:lpstr>          Mål for kurset</vt:lpstr>
      <vt:lpstr>Innhold</vt:lpstr>
      <vt:lpstr>Norges Automobil Forbund</vt:lpstr>
      <vt:lpstr>Kurs- og aktiviteter i din lokalavdeling</vt:lpstr>
      <vt:lpstr>Ulykkesrisiko og seniortrafikanter</vt:lpstr>
      <vt:lpstr>2015 – 2023</vt:lpstr>
      <vt:lpstr>Drepte i trafikkulykker etter alder</vt:lpstr>
      <vt:lpstr>90 omkomne i trafikken i 2024</vt:lpstr>
      <vt:lpstr>Hvilke utfordringer har både de kjørende og de gående? Hva kunne du bidratt med hvis du var bilisten?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Tittel</vt:lpstr>
      <vt:lpstr>Tittel</vt:lpstr>
      <vt:lpstr>Tittel</vt:lpstr>
      <vt:lpstr>Førerstøtte-  systemene</vt:lpstr>
      <vt:lpstr>Trygg på glatta</vt:lpstr>
      <vt:lpstr>PowerPoint-presentasjon</vt:lpstr>
      <vt:lpstr>Regulering av trafikken</vt:lpstr>
      <vt:lpstr>Vikeplikt</vt:lpstr>
      <vt:lpstr>Hva sier reglene om vikeplikt her?</vt:lpstr>
      <vt:lpstr>Hva sier trafikkreglene om vikeplikt i rundkjøring?</vt:lpstr>
      <vt:lpstr>Du kommer fra feltet helt til høyre. Hvordan kan du bidra til god flyt og sikkerhet? </vt:lpstr>
      <vt:lpstr>PowerPoint-presentasjon</vt:lpstr>
      <vt:lpstr>PowerPoint-presentasjon</vt:lpstr>
      <vt:lpstr>PowerPoint-presentasjon</vt:lpstr>
      <vt:lpstr>Du skal fortsette mot Trosterud. Hvordan velger du å kjøre her? </vt:lpstr>
      <vt:lpstr>PowerPoint-presentasjon</vt:lpstr>
      <vt:lpstr>PowerPoint-presentasjon</vt:lpstr>
      <vt:lpstr>Hvilke dekktyper finnes?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Øyvind Årbogen</dc:creator>
  <cp:lastModifiedBy>Øyvind Årbogen</cp:lastModifiedBy>
  <cp:revision>672</cp:revision>
  <dcterms:created xsi:type="dcterms:W3CDTF">2026-01-12T07:19:36Z</dcterms:created>
  <dcterms:modified xsi:type="dcterms:W3CDTF">2026-03-09T13:18:16Z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0x0101000A45C0A42BE8844DA3A7A070B152B49D</vt:lpwstr>
  </property>
  <property fmtid="{D5CDD505-2E9C-101B-9397-08002B2CF9AE}" pid="3" name="Order">
    <vt:r8>2800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