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70" r:id="rId2"/>
    <p:sldId id="271" r:id="rId3"/>
    <p:sldId id="293" r:id="rId4"/>
    <p:sldId id="258" r:id="rId5"/>
    <p:sldId id="3133" r:id="rId6"/>
    <p:sldId id="296" r:id="rId7"/>
    <p:sldId id="295" r:id="rId8"/>
    <p:sldId id="3134"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p:normalViewPr>
  <p:slideViewPr>
    <p:cSldViewPr snapToGrid="0">
      <p:cViewPr varScale="1">
        <p:scale>
          <a:sx n="117" d="100"/>
          <a:sy n="117" d="100"/>
        </p:scale>
        <p:origin x="2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4158B-C8A4-4C54-B407-E16F04C143AF}" type="datetimeFigureOut">
              <a:rPr lang="en-US" smtClean="0"/>
              <a:t>9/22/22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9DF1C-2A11-4267-9B47-FB8B3C37247A}" type="slidenum">
              <a:rPr lang="en-US" smtClean="0"/>
              <a:t>‹#›</a:t>
            </a:fld>
            <a:endParaRPr lang="en-US"/>
          </a:p>
        </p:txBody>
      </p:sp>
    </p:spTree>
    <p:extLst>
      <p:ext uri="{BB962C8B-B14F-4D97-AF65-F5344CB8AC3E}">
        <p14:creationId xmlns:p14="http://schemas.microsoft.com/office/powerpoint/2010/main" val="93980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196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focused, collaborative discussions will lead to the development of action plans to include concrete, practical steps that PALTC facilities can start taking immediately to build trust with current staff and recruit and retain new staff to grow and strengthen the PALTC workforce.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398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143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031909-871E-7048-962A-4D1E91E17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978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A54C629B-A192-4B4C-9FDD-B0E465C23A91}"/>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191214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572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331650"/>
            <a:ext cx="10515600" cy="4845313"/>
          </a:xfrm>
        </p:spPr>
        <p:txBody>
          <a:bodyPr/>
          <a:lstStyle>
            <a:lvl1pPr>
              <a:buClr>
                <a:schemeClr val="tx1"/>
              </a:buClr>
              <a:defRPr>
                <a:latin typeface="Arial" panose="020B0604020202020204" pitchFamily="34" charset="0"/>
                <a:cs typeface="Arial" panose="020B0604020202020204" pitchFamily="34" charset="0"/>
              </a:defRPr>
            </a:lvl1pPr>
            <a:lvl2pPr>
              <a:buClr>
                <a:schemeClr val="tx1"/>
              </a:buClr>
              <a:defRPr>
                <a:latin typeface="Arial" panose="020B0604020202020204" pitchFamily="34" charset="0"/>
                <a:cs typeface="Arial" panose="020B0604020202020204" pitchFamily="34" charset="0"/>
              </a:defRPr>
            </a:lvl2pPr>
            <a:lvl3pPr>
              <a:buClr>
                <a:schemeClr val="tx1"/>
              </a:buClr>
              <a:defRPr>
                <a:solidFill>
                  <a:schemeClr val="tx1"/>
                </a:solidFill>
                <a:latin typeface="Arial" panose="020B0604020202020204" pitchFamily="34" charset="0"/>
                <a:cs typeface="Arial" panose="020B0604020202020204" pitchFamily="34" charset="0"/>
              </a:defRPr>
            </a:lvl3pPr>
            <a:lvl4pPr>
              <a:buClr>
                <a:schemeClr val="tx1"/>
              </a:buClr>
              <a:defRPr>
                <a:latin typeface="Arial" panose="020B0604020202020204" pitchFamily="34" charset="0"/>
                <a:cs typeface="Arial" panose="020B0604020202020204" pitchFamily="34" charset="0"/>
              </a:defRPr>
            </a:lvl4pPr>
            <a:lvl5pPr>
              <a:buClr>
                <a:schemeClr val="tx1"/>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8659B00-6B85-4E18-9A16-AC11D4E41012}"/>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38022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F004C1C-2044-4188-A952-78EC2F3C0014}"/>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272379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10515600" cy="823912"/>
          </a:xfrm>
        </p:spPr>
        <p:txBody>
          <a:bodyPr anchor="b">
            <a:noAutofit/>
          </a:bodyPr>
          <a:lstStyle>
            <a:lvl1pPr marL="0" indent="0">
              <a:buNone/>
              <a:defRPr sz="32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105156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3A46C29-0783-45A9-B5E2-09C47E62D181}"/>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295482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784690"/>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3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7F0E172-050F-4E15-BF19-6072637E2D84}"/>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348194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buClr>
                <a:srgbClr val="778B51"/>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987425"/>
            <a:ext cx="3932237" cy="4881563"/>
          </a:xfrm>
        </p:spPr>
        <p:txBody>
          <a:bodyPr>
            <a:normAutofit/>
          </a:bodyPr>
          <a:lstStyle>
            <a:lvl1pPr marL="0" indent="0">
              <a:buNone/>
              <a:defRPr sz="2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D202D9A1-AED8-4FF9-90B7-C1BA59B407C3}"/>
              </a:ext>
            </a:extLst>
          </p:cNvPr>
          <p:cNvSpPr>
            <a:spLocks noGrp="1"/>
          </p:cNvSpPr>
          <p:nvPr>
            <p:ph type="title"/>
          </p:nvPr>
        </p:nvSpPr>
        <p:spPr>
          <a:xfrm>
            <a:off x="926976" y="0"/>
            <a:ext cx="10515600" cy="738196"/>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28C23698-1322-4C3C-8CE6-82CA5CE364F6}"/>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243777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8B344E59-8D2A-422D-B159-C0211AFA971E}"/>
              </a:ext>
            </a:extLst>
          </p:cNvPr>
          <p:cNvSpPr txBox="1">
            <a:spLocks/>
          </p:cNvSpPr>
          <p:nvPr userDrawn="1"/>
        </p:nvSpPr>
        <p:spPr>
          <a:xfrm>
            <a:off x="926976" y="0"/>
            <a:ext cx="10515600" cy="7381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Helvetica" panose="020B0604020202020204" pitchFamily="34" charset="0"/>
                <a:ea typeface="+mj-ea"/>
                <a:cs typeface="Helvetica" panose="020B0604020202020204" pitchFamily="34" charset="0"/>
              </a:defRPr>
            </a:lvl1pPr>
          </a:lstStyle>
          <a:p>
            <a:r>
              <a:rPr lang="en-US">
                <a:latin typeface="Arial" panose="020B0604020202020204" pitchFamily="34" charset="0"/>
                <a:cs typeface="Arial" panose="020B0604020202020204" pitchFamily="34" charset="0"/>
              </a:rPr>
              <a:t>Click to edit Master title style</a:t>
            </a:r>
          </a:p>
        </p:txBody>
      </p:sp>
      <p:pic>
        <p:nvPicPr>
          <p:cNvPr id="9" name="Picture 8">
            <a:extLst>
              <a:ext uri="{FF2B5EF4-FFF2-40B4-BE49-F238E27FC236}">
                <a16:creationId xmlns:a16="http://schemas.microsoft.com/office/drawing/2014/main" id="{72C51196-9EE0-4717-8395-BFB8FC606FF5}"/>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362076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221903"/>
            <a:ext cx="2743200" cy="419564"/>
          </a:xfrm>
          <a:prstGeom prst="rect">
            <a:avLst/>
          </a:prstGeom>
        </p:spPr>
        <p:txBody>
          <a:bodyPr/>
          <a:lstStyle/>
          <a:p>
            <a:fld id="{D3DEFF14-EB3F-4790-80E3-F21BAA1C3751}" type="datetime1">
              <a:rPr lang="en-US" smtClean="0"/>
              <a:t>9/22/22</a:t>
            </a:fld>
            <a:endParaRPr lang="en-US"/>
          </a:p>
        </p:txBody>
      </p:sp>
      <p:sp>
        <p:nvSpPr>
          <p:cNvPr id="5" name="Footer Placeholder 4"/>
          <p:cNvSpPr>
            <a:spLocks noGrp="1"/>
          </p:cNvSpPr>
          <p:nvPr>
            <p:ph type="ftr" sz="quarter" idx="11"/>
          </p:nvPr>
        </p:nvSpPr>
        <p:spPr>
          <a:xfrm>
            <a:off x="4038600" y="6221903"/>
            <a:ext cx="4114800" cy="419564"/>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221903"/>
            <a:ext cx="2743200" cy="410066"/>
          </a:xfrm>
          <a:prstGeom prst="rect">
            <a:avLst/>
          </a:prstGeom>
        </p:spPr>
        <p:txBody>
          <a:bodyPr/>
          <a:lstStyle/>
          <a:p>
            <a:fld id="{5A857258-FFC2-7D4D-A206-B001053DCD77}" type="slidenum">
              <a:rPr lang="en-US" smtClean="0"/>
              <a:t>‹#›</a:t>
            </a:fld>
            <a:endParaRPr lang="en-US"/>
          </a:p>
        </p:txBody>
      </p:sp>
      <p:pic>
        <p:nvPicPr>
          <p:cNvPr id="7" name="Picture 6">
            <a:extLst>
              <a:ext uri="{FF2B5EF4-FFF2-40B4-BE49-F238E27FC236}">
                <a16:creationId xmlns:a16="http://schemas.microsoft.com/office/drawing/2014/main" id="{E1CFBE6A-1924-414F-A62F-7DD5001B5F39}"/>
              </a:ext>
            </a:extLst>
          </p:cNvPr>
          <p:cNvPicPr>
            <a:picLocks noChangeAspect="1"/>
          </p:cNvPicPr>
          <p:nvPr userDrawn="1"/>
        </p:nvPicPr>
        <p:blipFill>
          <a:blip r:embed="rId3"/>
          <a:stretch>
            <a:fillRect/>
          </a:stretch>
        </p:blipFill>
        <p:spPr>
          <a:xfrm>
            <a:off x="0" y="6793237"/>
            <a:ext cx="12192000" cy="73152"/>
          </a:xfrm>
          <a:prstGeom prst="rect">
            <a:avLst/>
          </a:prstGeom>
        </p:spPr>
      </p:pic>
    </p:spTree>
    <p:custDataLst>
      <p:tags r:id="rId1"/>
    </p:custDataLst>
    <p:extLst>
      <p:ext uri="{BB962C8B-B14F-4D97-AF65-F5344CB8AC3E}">
        <p14:creationId xmlns:p14="http://schemas.microsoft.com/office/powerpoint/2010/main" val="82348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C7966DE-3A6C-426C-B889-20DC60FE4CA9}"/>
              </a:ext>
            </a:extLst>
          </p:cNvPr>
          <p:cNvSpPr/>
          <p:nvPr userDrawn="1"/>
        </p:nvSpPr>
        <p:spPr>
          <a:xfrm>
            <a:off x="4" y="-1"/>
            <a:ext cx="12192000" cy="1070200"/>
          </a:xfrm>
          <a:prstGeom prst="rect">
            <a:avLst/>
          </a:prstGeom>
          <a:solidFill>
            <a:srgbClr val="074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8200" y="1438183"/>
            <a:ext cx="10515600" cy="47387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988BFA2E-6DE8-4364-A600-D8D3A6ED7DEC}"/>
              </a:ext>
            </a:extLst>
          </p:cNvPr>
          <p:cNvSpPr/>
          <p:nvPr userDrawn="1"/>
        </p:nvSpPr>
        <p:spPr>
          <a:xfrm>
            <a:off x="-8" y="1070199"/>
            <a:ext cx="12192004" cy="74815"/>
          </a:xfrm>
          <a:prstGeom prst="rect">
            <a:avLst/>
          </a:prstGeom>
          <a:solidFill>
            <a:srgbClr val="F0D1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l" defTabSz="457200" rtl="0" eaLnBrk="1" latinLnBrk="0" hangingPunct="1"/>
            <a:endParaRPr lang="en-US" sz="3200" b="1">
              <a:solidFill>
                <a:schemeClr val="bg1"/>
              </a:solidFill>
              <a:latin typeface="Calibri" panose="020F0502020204030204" pitchFamily="34" charset="0"/>
            </a:endParaRPr>
          </a:p>
        </p:txBody>
      </p:sp>
      <p:sp>
        <p:nvSpPr>
          <p:cNvPr id="2" name="Title Placeholder 1"/>
          <p:cNvSpPr>
            <a:spLocks noGrp="1"/>
          </p:cNvSpPr>
          <p:nvPr>
            <p:ph type="title"/>
          </p:nvPr>
        </p:nvSpPr>
        <p:spPr>
          <a:xfrm>
            <a:off x="926976" y="0"/>
            <a:ext cx="10515600" cy="738196"/>
          </a:xfrm>
          <a:prstGeom prst="rect">
            <a:avLst/>
          </a:prstGeom>
        </p:spPr>
        <p:txBody>
          <a:bodyPr vert="horz" lIns="91440" tIns="45720" rIns="91440" bIns="45720" rtlCol="0" anchor="ctr">
            <a:normAutofit/>
          </a:bodyPr>
          <a:lstStyle/>
          <a:p>
            <a:r>
              <a:rPr lang="en-US"/>
              <a:t>Click to edit Master title style</a:t>
            </a:r>
          </a:p>
        </p:txBody>
      </p:sp>
      <p:pic>
        <p:nvPicPr>
          <p:cNvPr id="15" name="Picture 14">
            <a:extLst>
              <a:ext uri="{FF2B5EF4-FFF2-40B4-BE49-F238E27FC236}">
                <a16:creationId xmlns:a16="http://schemas.microsoft.com/office/drawing/2014/main" id="{1D5E5E7F-D851-41F2-AF30-9323E51CABD3}"/>
              </a:ext>
            </a:extLst>
          </p:cNvPr>
          <p:cNvPicPr>
            <a:picLocks noChangeAspect="1"/>
          </p:cNvPicPr>
          <p:nvPr userDrawn="1"/>
        </p:nvPicPr>
        <p:blipFill>
          <a:blip r:embed="rId11"/>
          <a:stretch>
            <a:fillRect/>
          </a:stretch>
        </p:blipFill>
        <p:spPr>
          <a:xfrm>
            <a:off x="0" y="6793237"/>
            <a:ext cx="12192000" cy="73152"/>
          </a:xfrm>
          <a:prstGeom prst="rect">
            <a:avLst/>
          </a:prstGeom>
        </p:spPr>
      </p:pic>
    </p:spTree>
    <p:custDataLst>
      <p:tags r:id="rId10"/>
    </p:custDataLst>
    <p:extLst>
      <p:ext uri="{BB962C8B-B14F-4D97-AF65-F5344CB8AC3E}">
        <p14:creationId xmlns:p14="http://schemas.microsoft.com/office/powerpoint/2010/main" val="1636864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000" b="1" kern="1200">
          <a:solidFill>
            <a:schemeClr val="bg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Tx/>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Tx/>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if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D0CF-2244-4930-B07C-0EDF98862D7D}"/>
              </a:ext>
            </a:extLst>
          </p:cNvPr>
          <p:cNvSpPr>
            <a:spLocks noGrp="1"/>
          </p:cNvSpPr>
          <p:nvPr>
            <p:ph type="ctrTitle"/>
          </p:nvPr>
        </p:nvSpPr>
        <p:spPr>
          <a:xfrm>
            <a:off x="4656222" y="2244558"/>
            <a:ext cx="7391400" cy="2387600"/>
          </a:xfrm>
        </p:spPr>
        <p:txBody>
          <a:bodyPr>
            <a:noAutofit/>
          </a:bodyPr>
          <a:lstStyle/>
          <a:p>
            <a:r>
              <a:rPr lang="en-US" sz="4600" i="1"/>
              <a:t>Welcome to our roundtable series. </a:t>
            </a:r>
            <a:br>
              <a:rPr lang="en-US" sz="4600" i="1"/>
            </a:br>
            <a:r>
              <a:rPr lang="en-US" sz="4600" i="1"/>
              <a:t>We’re glad you’re here.</a:t>
            </a:r>
            <a:endParaRPr lang="en-US" sz="4600" i="1">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949795F-85AA-43A5-A95C-60305C8A85DC}"/>
              </a:ext>
            </a:extLst>
          </p:cNvPr>
          <p:cNvPicPr>
            <a:picLocks noChangeAspect="1"/>
          </p:cNvPicPr>
          <p:nvPr/>
        </p:nvPicPr>
        <p:blipFill>
          <a:blip r:embed="rId3"/>
          <a:stretch>
            <a:fillRect/>
          </a:stretch>
        </p:blipFill>
        <p:spPr>
          <a:xfrm>
            <a:off x="0" y="6793237"/>
            <a:ext cx="12192000" cy="73152"/>
          </a:xfrm>
          <a:prstGeom prst="rect">
            <a:avLst/>
          </a:prstGeom>
        </p:spPr>
      </p:pic>
      <p:pic>
        <p:nvPicPr>
          <p:cNvPr id="2050" name="Picture 2" descr="AMDA Suggests Oral Feedings Rather Than Feeding Tubes | Choosing Wisely">
            <a:extLst>
              <a:ext uri="{FF2B5EF4-FFF2-40B4-BE49-F238E27FC236}">
                <a16:creationId xmlns:a16="http://schemas.microsoft.com/office/drawing/2014/main" id="{830D4D6D-CCE4-4A8D-B996-E7CBE756BA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5732" y="5640751"/>
            <a:ext cx="2519494" cy="791935"/>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4979B890-D241-46C5-BF4E-92B6B8B87903}"/>
              </a:ext>
            </a:extLst>
          </p:cNvPr>
          <p:cNvSpPr txBox="1">
            <a:spLocks/>
          </p:cNvSpPr>
          <p:nvPr/>
        </p:nvSpPr>
        <p:spPr>
          <a:xfrm>
            <a:off x="6929306" y="101358"/>
            <a:ext cx="5002636" cy="4278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Tx/>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Tx/>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ClrTx/>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ClrTx/>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ClrTx/>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Roundtable Discussion #6</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1" dirty="0">
                <a:solidFill>
                  <a:prstClr val="white"/>
                </a:solidFill>
              </a:rPr>
              <a:t>September</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22nd, 2022</a:t>
            </a:r>
          </a:p>
        </p:txBody>
      </p:sp>
      <p:pic>
        <p:nvPicPr>
          <p:cNvPr id="4" name="Picture 3" descr="Text&#10;&#10;Description automatically generated">
            <a:extLst>
              <a:ext uri="{FF2B5EF4-FFF2-40B4-BE49-F238E27FC236}">
                <a16:creationId xmlns:a16="http://schemas.microsoft.com/office/drawing/2014/main" id="{07863E9D-2C35-F555-9CF6-587C5A010166}"/>
              </a:ext>
            </a:extLst>
          </p:cNvPr>
          <p:cNvPicPr>
            <a:picLocks noChangeAspect="1"/>
          </p:cNvPicPr>
          <p:nvPr/>
        </p:nvPicPr>
        <p:blipFill>
          <a:blip r:embed="rId5"/>
          <a:stretch>
            <a:fillRect/>
          </a:stretch>
        </p:blipFill>
        <p:spPr>
          <a:xfrm>
            <a:off x="755822" y="1696994"/>
            <a:ext cx="3810000" cy="3810000"/>
          </a:xfrm>
          <a:prstGeom prst="rect">
            <a:avLst/>
          </a:prstGeom>
        </p:spPr>
      </p:pic>
    </p:spTree>
    <p:extLst>
      <p:ext uri="{BB962C8B-B14F-4D97-AF65-F5344CB8AC3E}">
        <p14:creationId xmlns:p14="http://schemas.microsoft.com/office/powerpoint/2010/main" val="340550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7B4E6-BAE9-634C-801F-5A81BE6F71BA}"/>
              </a:ext>
            </a:extLst>
          </p:cNvPr>
          <p:cNvSpPr>
            <a:spLocks noGrp="1"/>
          </p:cNvSpPr>
          <p:nvPr>
            <p:ph type="ctrTitle"/>
          </p:nvPr>
        </p:nvSpPr>
        <p:spPr>
          <a:xfrm>
            <a:off x="1524000" y="604571"/>
            <a:ext cx="9144000" cy="2387600"/>
          </a:xfrm>
        </p:spPr>
        <p:txBody>
          <a:bodyPr/>
          <a:lstStyle/>
          <a:p>
            <a:r>
              <a:rPr lang="en-US"/>
              <a:t>Our Work Together</a:t>
            </a:r>
          </a:p>
        </p:txBody>
      </p:sp>
      <p:sp>
        <p:nvSpPr>
          <p:cNvPr id="3" name="Subtitle 2">
            <a:extLst>
              <a:ext uri="{FF2B5EF4-FFF2-40B4-BE49-F238E27FC236}">
                <a16:creationId xmlns:a16="http://schemas.microsoft.com/office/drawing/2014/main" id="{10AE6E60-1262-AF46-85CD-17D04D471C08}"/>
              </a:ext>
            </a:extLst>
          </p:cNvPr>
          <p:cNvSpPr>
            <a:spLocks noGrp="1"/>
          </p:cNvSpPr>
          <p:nvPr>
            <p:ph type="subTitle" idx="1"/>
          </p:nvPr>
        </p:nvSpPr>
        <p:spPr>
          <a:xfrm>
            <a:off x="1523999" y="3139329"/>
            <a:ext cx="9144000" cy="1655762"/>
          </a:xfrm>
        </p:spPr>
        <p:txBody>
          <a:bodyPr>
            <a:normAutofit lnSpcReduction="10000"/>
          </a:bodyPr>
          <a:lstStyle/>
          <a:p>
            <a:r>
              <a:rPr lang="en-US"/>
              <a:t>JoAnne Reifsnyder PhD, MSN, MBA, RN, FAAN</a:t>
            </a:r>
          </a:p>
          <a:p>
            <a:r>
              <a:rPr lang="en-US"/>
              <a:t>Professor, Health Services Leadership and Management</a:t>
            </a:r>
          </a:p>
          <a:p>
            <a:r>
              <a:rPr lang="en-US"/>
              <a:t>University of Maryland School of Nursing</a:t>
            </a:r>
          </a:p>
          <a:p>
            <a:r>
              <a:rPr lang="en-US"/>
              <a:t>Former Chief Nursing Officer, Genesis HealthCare</a:t>
            </a:r>
          </a:p>
        </p:txBody>
      </p:sp>
      <p:pic>
        <p:nvPicPr>
          <p:cNvPr id="6" name="Picture 5">
            <a:extLst>
              <a:ext uri="{FF2B5EF4-FFF2-40B4-BE49-F238E27FC236}">
                <a16:creationId xmlns:a16="http://schemas.microsoft.com/office/drawing/2014/main" id="{089C8A08-40F9-C342-9DFB-A4750E0DDF44}"/>
              </a:ext>
            </a:extLst>
          </p:cNvPr>
          <p:cNvPicPr>
            <a:picLocks noChangeAspect="1"/>
          </p:cNvPicPr>
          <p:nvPr/>
        </p:nvPicPr>
        <p:blipFill>
          <a:blip r:embed="rId2"/>
          <a:stretch>
            <a:fillRect/>
          </a:stretch>
        </p:blipFill>
        <p:spPr>
          <a:xfrm>
            <a:off x="367171" y="5560099"/>
            <a:ext cx="2313657" cy="953240"/>
          </a:xfrm>
          <a:prstGeom prst="rect">
            <a:avLst/>
          </a:prstGeom>
        </p:spPr>
      </p:pic>
      <p:pic>
        <p:nvPicPr>
          <p:cNvPr id="7" name="Picture 2" descr="AMDA Suggests Oral Feedings Rather Than Feeding Tubes | Choosing Wisely">
            <a:extLst>
              <a:ext uri="{FF2B5EF4-FFF2-40B4-BE49-F238E27FC236}">
                <a16:creationId xmlns:a16="http://schemas.microsoft.com/office/drawing/2014/main" id="{F8605557-63C8-C546-8E02-F833C907E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732" y="5640751"/>
            <a:ext cx="2519494" cy="79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6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90AB-DA05-F443-8BB9-0D3CA875DCC4}"/>
              </a:ext>
            </a:extLst>
          </p:cNvPr>
          <p:cNvSpPr>
            <a:spLocks noGrp="1"/>
          </p:cNvSpPr>
          <p:nvPr>
            <p:ph type="title"/>
          </p:nvPr>
        </p:nvSpPr>
        <p:spPr>
          <a:xfrm>
            <a:off x="690716" y="228600"/>
            <a:ext cx="10515600" cy="745724"/>
          </a:xfrm>
        </p:spPr>
        <p:txBody>
          <a:bodyPr/>
          <a:lstStyle/>
          <a:p>
            <a:r>
              <a:rPr lang="en-US" dirty="0"/>
              <a:t>AFHS 4 “M’s” Applied to the </a:t>
            </a:r>
            <a:r>
              <a:rPr lang="en-US" i="1" dirty="0"/>
              <a:t>Careforce</a:t>
            </a:r>
          </a:p>
        </p:txBody>
      </p:sp>
      <p:sp>
        <p:nvSpPr>
          <p:cNvPr id="3" name="Content Placeholder 2">
            <a:extLst>
              <a:ext uri="{FF2B5EF4-FFF2-40B4-BE49-F238E27FC236}">
                <a16:creationId xmlns:a16="http://schemas.microsoft.com/office/drawing/2014/main" id="{A6B8D3DA-CEC7-564D-BF38-6B0456C87B10}"/>
              </a:ext>
            </a:extLst>
          </p:cNvPr>
          <p:cNvSpPr>
            <a:spLocks noGrp="1"/>
          </p:cNvSpPr>
          <p:nvPr>
            <p:ph idx="1"/>
          </p:nvPr>
        </p:nvSpPr>
        <p:spPr>
          <a:xfrm>
            <a:off x="838200" y="1892088"/>
            <a:ext cx="10515600" cy="4845313"/>
          </a:xfrm>
        </p:spPr>
        <p:txBody>
          <a:bodyPr>
            <a:normAutofit/>
          </a:bodyPr>
          <a:lstStyle/>
          <a:p>
            <a:r>
              <a:rPr lang="en-US"/>
              <a:t>What </a:t>
            </a:r>
            <a:r>
              <a:rPr lang="en-US">
                <a:solidFill>
                  <a:srgbClr val="00B050"/>
                </a:solidFill>
              </a:rPr>
              <a:t>M</a:t>
            </a:r>
            <a:r>
              <a:rPr lang="en-US"/>
              <a:t>atters (facility culture, respect, a voice), </a:t>
            </a:r>
          </a:p>
          <a:p>
            <a:r>
              <a:rPr lang="en-US">
                <a:solidFill>
                  <a:srgbClr val="00B050"/>
                </a:solidFill>
              </a:rPr>
              <a:t>M</a:t>
            </a:r>
            <a:r>
              <a:rPr lang="en-US"/>
              <a:t>edication (health promotion &amp; workplace safety), </a:t>
            </a:r>
          </a:p>
          <a:p>
            <a:r>
              <a:rPr lang="en-US">
                <a:solidFill>
                  <a:srgbClr val="00B050"/>
                </a:solidFill>
              </a:rPr>
              <a:t>M</a:t>
            </a:r>
            <a:r>
              <a:rPr lang="en-US"/>
              <a:t>entation (wellbeing of staff with a focus on stress management and compassionate self-care), and </a:t>
            </a:r>
          </a:p>
          <a:p>
            <a:r>
              <a:rPr lang="en-US">
                <a:solidFill>
                  <a:srgbClr val="00B050"/>
                </a:solidFill>
              </a:rPr>
              <a:t>M</a:t>
            </a:r>
            <a:r>
              <a:rPr lang="en-US"/>
              <a:t>obility (opportunities for personal growth and career advancement with ongoing education)</a:t>
            </a:r>
          </a:p>
        </p:txBody>
      </p:sp>
      <p:pic>
        <p:nvPicPr>
          <p:cNvPr id="4" name="Picture 3">
            <a:extLst>
              <a:ext uri="{FF2B5EF4-FFF2-40B4-BE49-F238E27FC236}">
                <a16:creationId xmlns:a16="http://schemas.microsoft.com/office/drawing/2014/main" id="{E20F8959-8668-334B-9984-15A449D0C95F}"/>
              </a:ext>
            </a:extLst>
          </p:cNvPr>
          <p:cNvPicPr>
            <a:picLocks noChangeAspect="1"/>
          </p:cNvPicPr>
          <p:nvPr/>
        </p:nvPicPr>
        <p:blipFill>
          <a:blip r:embed="rId3"/>
          <a:stretch>
            <a:fillRect/>
          </a:stretch>
        </p:blipFill>
        <p:spPr>
          <a:xfrm>
            <a:off x="2786216" y="5198192"/>
            <a:ext cx="6324600" cy="1181100"/>
          </a:xfrm>
          <a:prstGeom prst="rect">
            <a:avLst/>
          </a:prstGeom>
        </p:spPr>
      </p:pic>
    </p:spTree>
    <p:extLst>
      <p:ext uri="{BB962C8B-B14F-4D97-AF65-F5344CB8AC3E}">
        <p14:creationId xmlns:p14="http://schemas.microsoft.com/office/powerpoint/2010/main" val="295379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2E8-47C3-4C43-8865-83A7B216CE7A}"/>
              </a:ext>
            </a:extLst>
          </p:cNvPr>
          <p:cNvSpPr>
            <a:spLocks noGrp="1"/>
          </p:cNvSpPr>
          <p:nvPr>
            <p:ph type="title"/>
          </p:nvPr>
        </p:nvSpPr>
        <p:spPr>
          <a:xfrm>
            <a:off x="915959" y="172903"/>
            <a:ext cx="10515600" cy="738196"/>
          </a:xfrm>
        </p:spPr>
        <p:txBody>
          <a:bodyPr/>
          <a:lstStyle/>
          <a:p>
            <a:r>
              <a:rPr lang="en-US"/>
              <a:t>To Level Set….</a:t>
            </a:r>
          </a:p>
        </p:txBody>
      </p:sp>
      <p:sp>
        <p:nvSpPr>
          <p:cNvPr id="3" name="Content Placeholder 2">
            <a:extLst>
              <a:ext uri="{FF2B5EF4-FFF2-40B4-BE49-F238E27FC236}">
                <a16:creationId xmlns:a16="http://schemas.microsoft.com/office/drawing/2014/main" id="{E5196B23-5D90-5649-BBCF-6ACFAF0F93DA}"/>
              </a:ext>
            </a:extLst>
          </p:cNvPr>
          <p:cNvSpPr>
            <a:spLocks noGrp="1"/>
          </p:cNvSpPr>
          <p:nvPr>
            <p:ph sz="half" idx="1"/>
          </p:nvPr>
        </p:nvSpPr>
        <p:spPr/>
        <p:txBody>
          <a:bodyPr/>
          <a:lstStyle/>
          <a:p>
            <a:r>
              <a:rPr lang="en-US" sz="3200"/>
              <a:t>We are a community focused on co-design</a:t>
            </a:r>
          </a:p>
          <a:p>
            <a:r>
              <a:rPr lang="en-US" sz="3200"/>
              <a:t>“All teach, all learn”</a:t>
            </a:r>
            <a:r>
              <a:rPr lang="en-US" sz="3200" baseline="30000"/>
              <a:t>1</a:t>
            </a:r>
          </a:p>
          <a:p>
            <a:r>
              <a:rPr lang="en-US" sz="3200"/>
              <a:t>Small tests of change</a:t>
            </a:r>
          </a:p>
          <a:p>
            <a:r>
              <a:rPr lang="en-US" sz="3200"/>
              <a:t>Collation and dissemination of insights</a:t>
            </a:r>
          </a:p>
          <a:p>
            <a:endParaRPr lang="en-US"/>
          </a:p>
          <a:p>
            <a:pPr marL="0" indent="0">
              <a:buNone/>
            </a:pPr>
            <a:endParaRPr lang="en-US"/>
          </a:p>
        </p:txBody>
      </p:sp>
      <p:pic>
        <p:nvPicPr>
          <p:cNvPr id="5" name="Content Placeholder 4">
            <a:extLst>
              <a:ext uri="{FF2B5EF4-FFF2-40B4-BE49-F238E27FC236}">
                <a16:creationId xmlns:a16="http://schemas.microsoft.com/office/drawing/2014/main" id="{16A0D39A-57A2-5D4E-AF23-E2E5C7C1123D}"/>
              </a:ext>
            </a:extLst>
          </p:cNvPr>
          <p:cNvPicPr>
            <a:picLocks noGrp="1" noChangeAspect="1"/>
          </p:cNvPicPr>
          <p:nvPr>
            <p:ph sz="half" idx="2"/>
          </p:nvPr>
        </p:nvPicPr>
        <p:blipFill rotWithShape="1">
          <a:blip r:embed="rId2"/>
          <a:srcRect l="865" t="41546" r="86061" b="28935"/>
          <a:stretch/>
        </p:blipFill>
        <p:spPr>
          <a:xfrm>
            <a:off x="6172202" y="1381452"/>
            <a:ext cx="3220599" cy="4460095"/>
          </a:xfrm>
          <a:prstGeom prst="rect">
            <a:avLst/>
          </a:prstGeom>
        </p:spPr>
      </p:pic>
      <p:sp>
        <p:nvSpPr>
          <p:cNvPr id="6" name="TextBox 5">
            <a:extLst>
              <a:ext uri="{FF2B5EF4-FFF2-40B4-BE49-F238E27FC236}">
                <a16:creationId xmlns:a16="http://schemas.microsoft.com/office/drawing/2014/main" id="{671E0972-3628-0B4C-B508-99C9C859343D}"/>
              </a:ext>
            </a:extLst>
          </p:cNvPr>
          <p:cNvSpPr txBox="1"/>
          <p:nvPr/>
        </p:nvSpPr>
        <p:spPr>
          <a:xfrm>
            <a:off x="711543" y="6311900"/>
            <a:ext cx="1061651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a:ln>
                  <a:noFill/>
                </a:ln>
                <a:solidFill>
                  <a:prstClr val="black"/>
                </a:solidFill>
                <a:effectLst/>
                <a:uLnTx/>
                <a:uFillTx/>
                <a:latin typeface="Calibri" panose="020F0502020204030204"/>
                <a:ea typeface="+mn-ea"/>
                <a:cs typeface="+mn-cs"/>
              </a:rPr>
              <a:t>1</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Project ECHO. (2022). https://</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hsc.unm.edu</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/echo/what-we-do/about-the-echo-</a:t>
            </a:r>
            <a:r>
              <a:rPr kumimoji="0" lang="en-US" sz="1400" b="0" i="0" u="none" strike="noStrike" kern="1200" cap="none" spc="0" normalizeH="0" baseline="0" noProof="0" err="1">
                <a:ln>
                  <a:noFill/>
                </a:ln>
                <a:solidFill>
                  <a:prstClr val="black"/>
                </a:solidFill>
                <a:effectLst/>
                <a:uLnTx/>
                <a:uFillTx/>
                <a:latin typeface="Calibri" panose="020F0502020204030204"/>
                <a:ea typeface="+mn-ea"/>
                <a:cs typeface="+mn-cs"/>
              </a:rPr>
              <a:t>model.html</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2" descr="AMDA Suggests Oral Feedings Rather Than Feeding Tubes | Choosing Wisely">
            <a:extLst>
              <a:ext uri="{FF2B5EF4-FFF2-40B4-BE49-F238E27FC236}">
                <a16:creationId xmlns:a16="http://schemas.microsoft.com/office/drawing/2014/main" id="{89245120-3678-2443-94E2-2245D0D2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785" y="5651653"/>
            <a:ext cx="2100537" cy="6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F25598-AE00-0F4D-BEFE-256F7A0C586B}"/>
              </a:ext>
            </a:extLst>
          </p:cNvPr>
          <p:cNvPicPr>
            <a:picLocks noChangeAspect="1"/>
          </p:cNvPicPr>
          <p:nvPr/>
        </p:nvPicPr>
        <p:blipFill>
          <a:blip r:embed="rId4"/>
          <a:stretch>
            <a:fillRect/>
          </a:stretch>
        </p:blipFill>
        <p:spPr>
          <a:xfrm>
            <a:off x="237818" y="5514630"/>
            <a:ext cx="1826066" cy="752350"/>
          </a:xfrm>
          <a:prstGeom prst="rect">
            <a:avLst/>
          </a:prstGeom>
        </p:spPr>
      </p:pic>
    </p:spTree>
    <p:extLst>
      <p:ext uri="{BB962C8B-B14F-4D97-AF65-F5344CB8AC3E}">
        <p14:creationId xmlns:p14="http://schemas.microsoft.com/office/powerpoint/2010/main" val="353550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D186-9F81-8346-BA8F-E5A7FC1D8414}"/>
              </a:ext>
            </a:extLst>
          </p:cNvPr>
          <p:cNvSpPr>
            <a:spLocks noGrp="1"/>
          </p:cNvSpPr>
          <p:nvPr>
            <p:ph type="title"/>
          </p:nvPr>
        </p:nvSpPr>
        <p:spPr>
          <a:xfrm>
            <a:off x="838200" y="163592"/>
            <a:ext cx="10515600" cy="745724"/>
          </a:xfrm>
        </p:spPr>
        <p:txBody>
          <a:bodyPr/>
          <a:lstStyle/>
          <a:p>
            <a:r>
              <a:rPr lang="en-US" dirty="0"/>
              <a:t>Roundtable Topics &amp; Speakers</a:t>
            </a:r>
          </a:p>
        </p:txBody>
      </p:sp>
      <p:sp>
        <p:nvSpPr>
          <p:cNvPr id="3" name="Content Placeholder 2">
            <a:extLst>
              <a:ext uri="{FF2B5EF4-FFF2-40B4-BE49-F238E27FC236}">
                <a16:creationId xmlns:a16="http://schemas.microsoft.com/office/drawing/2014/main" id="{365080A2-59FA-6B4F-A0F0-F575149F81F4}"/>
              </a:ext>
            </a:extLst>
          </p:cNvPr>
          <p:cNvSpPr>
            <a:spLocks noGrp="1"/>
          </p:cNvSpPr>
          <p:nvPr>
            <p:ph idx="1"/>
          </p:nvPr>
        </p:nvSpPr>
        <p:spPr>
          <a:xfrm>
            <a:off x="265472" y="1459468"/>
            <a:ext cx="11552902" cy="5234940"/>
          </a:xfrm>
          <a:ln w="3175">
            <a:solidFill>
              <a:schemeClr val="accent1">
                <a:shade val="50000"/>
              </a:schemeClr>
            </a:solidFill>
          </a:ln>
        </p:spPr>
        <p:txBody>
          <a:bodyPr>
            <a:normAutofit fontScale="92500" lnSpcReduction="10000"/>
          </a:bodyPr>
          <a:lstStyle/>
          <a:p>
            <a:pPr>
              <a:lnSpc>
                <a:spcPct val="100000"/>
              </a:lnSpc>
            </a:pPr>
            <a:r>
              <a:rPr lang="en-US" sz="2800" dirty="0"/>
              <a:t>April 28		Kick-off: The 4Ms Expanded for Staff </a:t>
            </a:r>
            <a:r>
              <a:rPr lang="en-US" sz="2000" i="1" dirty="0">
                <a:solidFill>
                  <a:schemeClr val="tx2"/>
                </a:solidFill>
              </a:rPr>
              <a:t>(Emily Nicoli, </a:t>
            </a:r>
            <a:r>
              <a:rPr lang="en-US" sz="2000" i="1" dirty="0">
                <a:solidFill>
                  <a:schemeClr val="tx2"/>
                </a:solidFill>
                <a:latin typeface="Arial" panose="020B0604020202020204" pitchFamily="34" charset="0"/>
                <a:cs typeface="Arial" panose="020B0604020202020204" pitchFamily="34" charset="0"/>
              </a:rPr>
              <a:t>MS, 				RN, CRNP, Chief Nursing Officer, UnitedHealthcare Retiree Solutions)</a:t>
            </a:r>
            <a:endParaRPr lang="en-US" sz="2000" i="1" dirty="0">
              <a:solidFill>
                <a:schemeClr val="tx2"/>
              </a:solidFill>
            </a:endParaRPr>
          </a:p>
          <a:p>
            <a:r>
              <a:rPr lang="en-US" sz="2800" dirty="0"/>
              <a:t>May 26		Sustaining Compassion &amp; Calling in the 						Midst of Crisis: Schwartz Center Rounds                  				</a:t>
            </a:r>
            <a:r>
              <a:rPr lang="en-US" sz="2000" dirty="0">
                <a:solidFill>
                  <a:schemeClr val="tx2"/>
                </a:solidFill>
              </a:rPr>
              <a:t>(Beth Lown, MD, CMO, Schwartz Center for Compassionate Healthcare)</a:t>
            </a:r>
          </a:p>
          <a:p>
            <a:r>
              <a:rPr lang="en-US" sz="2800" dirty="0"/>
              <a:t>June 23</a:t>
            </a:r>
            <a:r>
              <a:rPr lang="en-US" sz="2800" b="1" dirty="0">
                <a:solidFill>
                  <a:srgbClr val="00B050"/>
                </a:solidFill>
              </a:rPr>
              <a:t>		</a:t>
            </a:r>
            <a:r>
              <a:rPr lang="en-US" sz="2800" dirty="0"/>
              <a:t>Career Mobility and Shared Governance                     				</a:t>
            </a:r>
            <a:r>
              <a:rPr lang="en-US" sz="2000" i="1" dirty="0">
                <a:solidFill>
                  <a:schemeClr val="tx2"/>
                </a:solidFill>
              </a:rPr>
              <a:t>(Erin Woodford, MSN, RN, VP of Population Health, Genesis Healthcare)</a:t>
            </a:r>
          </a:p>
          <a:p>
            <a:r>
              <a:rPr lang="en-US" sz="2800" dirty="0"/>
              <a:t>July 28		Health Promotion and Stress Management 						</a:t>
            </a:r>
            <a:r>
              <a:rPr lang="en-US" sz="2000" dirty="0">
                <a:solidFill>
                  <a:schemeClr val="tx2"/>
                </a:solidFill>
              </a:rPr>
              <a:t>(Kelly Doran, PhD, RN, Associate Professor, University of Maryland School 				of Nursing)</a:t>
            </a:r>
          </a:p>
          <a:p>
            <a:r>
              <a:rPr lang="en-US" sz="2800" dirty="0"/>
              <a:t>August 25		Trauma-informed Care for our Careforce </a:t>
            </a:r>
            <a:r>
              <a:rPr lang="en-US" sz="2000" i="1" dirty="0">
                <a:solidFill>
                  <a:schemeClr val="tx2"/>
                </a:solidFill>
              </a:rPr>
              <a:t>(Nancy Kusmaul, 				PhD, MSW, Assoc. Prof. at UMBC and Paige Hector, LMSW, MSW )</a:t>
            </a:r>
          </a:p>
          <a:p>
            <a:r>
              <a:rPr lang="en-US" sz="2800" dirty="0"/>
              <a:t>Sept 22		The Role of Leadership in Staff Growth &amp; Retention </a:t>
            </a:r>
            <a:r>
              <a:rPr lang="en-US" sz="2000" dirty="0">
                <a:solidFill>
                  <a:schemeClr val="tx2"/>
                </a:solidFill>
              </a:rPr>
              <a:t>(Nancy 			Istenes, DO, CMD, FACP and CMO of Saber Healthcare Group, and Shauna 			</a:t>
            </a:r>
            <a:r>
              <a:rPr lang="en-US" sz="2000" dirty="0" err="1">
                <a:solidFill>
                  <a:schemeClr val="tx2"/>
                </a:solidFill>
              </a:rPr>
              <a:t>Assadzandi</a:t>
            </a:r>
            <a:r>
              <a:rPr lang="en-US" sz="2000" dirty="0">
                <a:solidFill>
                  <a:schemeClr val="tx2"/>
                </a:solidFill>
              </a:rPr>
              <a:t>, MD, AMDA Futures Participant)</a:t>
            </a:r>
          </a:p>
        </p:txBody>
      </p:sp>
    </p:spTree>
    <p:extLst>
      <p:ext uri="{BB962C8B-B14F-4D97-AF65-F5344CB8AC3E}">
        <p14:creationId xmlns:p14="http://schemas.microsoft.com/office/powerpoint/2010/main" val="283743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2E8-47C3-4C43-8865-83A7B216CE7A}"/>
              </a:ext>
            </a:extLst>
          </p:cNvPr>
          <p:cNvSpPr>
            <a:spLocks noGrp="1"/>
          </p:cNvSpPr>
          <p:nvPr>
            <p:ph type="title"/>
          </p:nvPr>
        </p:nvSpPr>
        <p:spPr>
          <a:xfrm>
            <a:off x="455307" y="497806"/>
            <a:ext cx="10515600" cy="660247"/>
          </a:xfrm>
        </p:spPr>
        <p:txBody>
          <a:bodyPr>
            <a:noAutofit/>
          </a:bodyPr>
          <a:lstStyle/>
          <a:p>
            <a:r>
              <a:rPr lang="en-US" dirty="0"/>
              <a:t>Today’s Speakers: </a:t>
            </a:r>
            <a:br>
              <a:rPr lang="en-US" dirty="0"/>
            </a:br>
            <a:endParaRPr lang="en-US" dirty="0"/>
          </a:p>
        </p:txBody>
      </p:sp>
      <p:pic>
        <p:nvPicPr>
          <p:cNvPr id="7" name="Picture 2" descr="AMDA Suggests Oral Feedings Rather Than Feeding Tubes | Choosing Wisely">
            <a:extLst>
              <a:ext uri="{FF2B5EF4-FFF2-40B4-BE49-F238E27FC236}">
                <a16:creationId xmlns:a16="http://schemas.microsoft.com/office/drawing/2014/main" id="{89245120-3678-2443-94E2-2245D0D2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639" y="5982908"/>
            <a:ext cx="2100537" cy="6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F25598-AE00-0F4D-BEFE-256F7A0C586B}"/>
              </a:ext>
            </a:extLst>
          </p:cNvPr>
          <p:cNvPicPr>
            <a:picLocks noChangeAspect="1"/>
          </p:cNvPicPr>
          <p:nvPr/>
        </p:nvPicPr>
        <p:blipFill>
          <a:blip r:embed="rId4"/>
          <a:stretch>
            <a:fillRect/>
          </a:stretch>
        </p:blipFill>
        <p:spPr>
          <a:xfrm>
            <a:off x="170824" y="5984019"/>
            <a:ext cx="1826066" cy="752350"/>
          </a:xfrm>
          <a:prstGeom prst="rect">
            <a:avLst/>
          </a:prstGeom>
        </p:spPr>
      </p:pic>
      <p:sp>
        <p:nvSpPr>
          <p:cNvPr id="10" name="TextBox 9">
            <a:extLst>
              <a:ext uri="{FF2B5EF4-FFF2-40B4-BE49-F238E27FC236}">
                <a16:creationId xmlns:a16="http://schemas.microsoft.com/office/drawing/2014/main" id="{9866AADE-4CF7-CA4D-3561-908F69BB4460}"/>
              </a:ext>
            </a:extLst>
          </p:cNvPr>
          <p:cNvSpPr txBox="1"/>
          <p:nvPr/>
        </p:nvSpPr>
        <p:spPr>
          <a:xfrm>
            <a:off x="6443002" y="5472127"/>
            <a:ext cx="329734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Shauna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Assadzandi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MD</a:t>
            </a:r>
          </a:p>
        </p:txBody>
      </p:sp>
      <p:pic>
        <p:nvPicPr>
          <p:cNvPr id="1026" name="Picture 2" descr="Dr. Shauna Matilda Assadzandi, MD - Pittsburgh, PA ...">
            <a:extLst>
              <a:ext uri="{FF2B5EF4-FFF2-40B4-BE49-F238E27FC236}">
                <a16:creationId xmlns:a16="http://schemas.microsoft.com/office/drawing/2014/main" id="{D0ED7D03-4B64-2527-85AE-4A5B6255EEEC}"/>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543654" y="1493975"/>
            <a:ext cx="3096039" cy="3870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F5AFCC-A1F5-9246-9748-B2E3C824D445}"/>
              </a:ext>
            </a:extLst>
          </p:cNvPr>
          <p:cNvSpPr txBox="1"/>
          <p:nvPr/>
        </p:nvSpPr>
        <p:spPr>
          <a:xfrm>
            <a:off x="916785" y="1493975"/>
            <a:ext cx="5041979" cy="4524315"/>
          </a:xfrm>
          <a:prstGeom prst="rect">
            <a:avLst/>
          </a:prstGeom>
          <a:noFill/>
        </p:spPr>
        <p:txBody>
          <a:bodyPr wrap="square" rtlCol="0">
            <a:spAutoFit/>
          </a:bodyPr>
          <a:lstStyle/>
          <a:p>
            <a:pPr fontAlgn="base"/>
            <a:r>
              <a:rPr lang="en-US" dirty="0"/>
              <a:t>Dr. Shauna </a:t>
            </a:r>
            <a:r>
              <a:rPr lang="en-US" dirty="0" err="1"/>
              <a:t>Assadzandi</a:t>
            </a:r>
            <a:r>
              <a:rPr lang="en-US" dirty="0"/>
              <a:t> is a graduate of Mercyhurst University and the West Virginia University School of Medicine, where she also completed her Family Medicine residency. Dr. </a:t>
            </a:r>
            <a:r>
              <a:rPr lang="en-US" dirty="0" err="1"/>
              <a:t>Assadzandi</a:t>
            </a:r>
            <a:r>
              <a:rPr lang="en-US" dirty="0"/>
              <a:t> then pursued a Geriatric Medicine Fellowship at UPMC Presbyterian-Shadyside and is now a clinical assistant professor of medicine for UPMC’s Division of Geriatric Medicine. She also provides patient care at Asbury Heights, a continuing care retirement community. Dr. </a:t>
            </a:r>
            <a:r>
              <a:rPr lang="en-US" dirty="0" err="1"/>
              <a:t>Assadzandi’s</a:t>
            </a:r>
            <a:r>
              <a:rPr lang="en-US" dirty="0"/>
              <a:t> research focuses on frailty evaluation and treatment in PALTC.  Her educational pursuits are focused on increasing resident and medical student presence in PALTC settings.</a:t>
            </a:r>
          </a:p>
          <a:p>
            <a:pPr fontAlgn="base"/>
            <a:r>
              <a:rPr lang="en-US" dirty="0"/>
              <a:t> </a:t>
            </a:r>
          </a:p>
          <a:p>
            <a:endParaRPr lang="en-US" dirty="0"/>
          </a:p>
        </p:txBody>
      </p:sp>
    </p:spTree>
    <p:extLst>
      <p:ext uri="{BB962C8B-B14F-4D97-AF65-F5344CB8AC3E}">
        <p14:creationId xmlns:p14="http://schemas.microsoft.com/office/powerpoint/2010/main" val="71225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42E8-47C3-4C43-8865-83A7B216CE7A}"/>
              </a:ext>
            </a:extLst>
          </p:cNvPr>
          <p:cNvSpPr>
            <a:spLocks noGrp="1"/>
          </p:cNvSpPr>
          <p:nvPr>
            <p:ph type="title"/>
          </p:nvPr>
        </p:nvSpPr>
        <p:spPr>
          <a:xfrm>
            <a:off x="455307" y="497806"/>
            <a:ext cx="10515600" cy="660247"/>
          </a:xfrm>
        </p:spPr>
        <p:txBody>
          <a:bodyPr>
            <a:noAutofit/>
          </a:bodyPr>
          <a:lstStyle/>
          <a:p>
            <a:r>
              <a:rPr lang="en-US" dirty="0"/>
              <a:t>Today’s Speakers: </a:t>
            </a:r>
            <a:br>
              <a:rPr lang="en-US" dirty="0"/>
            </a:br>
            <a:endParaRPr lang="en-US" dirty="0"/>
          </a:p>
        </p:txBody>
      </p:sp>
      <p:pic>
        <p:nvPicPr>
          <p:cNvPr id="7" name="Picture 2" descr="AMDA Suggests Oral Feedings Rather Than Feeding Tubes | Choosing Wisely">
            <a:extLst>
              <a:ext uri="{FF2B5EF4-FFF2-40B4-BE49-F238E27FC236}">
                <a16:creationId xmlns:a16="http://schemas.microsoft.com/office/drawing/2014/main" id="{89245120-3678-2443-94E2-2245D0D2DA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0639" y="5982908"/>
            <a:ext cx="2100537" cy="6602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CF25598-AE00-0F4D-BEFE-256F7A0C586B}"/>
              </a:ext>
            </a:extLst>
          </p:cNvPr>
          <p:cNvPicPr>
            <a:picLocks noChangeAspect="1"/>
          </p:cNvPicPr>
          <p:nvPr/>
        </p:nvPicPr>
        <p:blipFill>
          <a:blip r:embed="rId4"/>
          <a:stretch>
            <a:fillRect/>
          </a:stretch>
        </p:blipFill>
        <p:spPr>
          <a:xfrm>
            <a:off x="170824" y="5984019"/>
            <a:ext cx="1826066" cy="752350"/>
          </a:xfrm>
          <a:prstGeom prst="rect">
            <a:avLst/>
          </a:prstGeom>
        </p:spPr>
      </p:pic>
      <p:sp>
        <p:nvSpPr>
          <p:cNvPr id="12" name="TextBox 11">
            <a:extLst>
              <a:ext uri="{FF2B5EF4-FFF2-40B4-BE49-F238E27FC236}">
                <a16:creationId xmlns:a16="http://schemas.microsoft.com/office/drawing/2014/main" id="{7273E5A5-46A5-D2EA-5E8D-62D098E325F8}"/>
              </a:ext>
            </a:extLst>
          </p:cNvPr>
          <p:cNvSpPr txBox="1"/>
          <p:nvPr/>
        </p:nvSpPr>
        <p:spPr>
          <a:xfrm>
            <a:off x="1996890" y="5472126"/>
            <a:ext cx="39986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Nancy Istenes, DO, CMD, FACP</a:t>
            </a:r>
          </a:p>
        </p:txBody>
      </p:sp>
      <p:pic>
        <p:nvPicPr>
          <p:cNvPr id="5" name="Picture 4">
            <a:extLst>
              <a:ext uri="{FF2B5EF4-FFF2-40B4-BE49-F238E27FC236}">
                <a16:creationId xmlns:a16="http://schemas.microsoft.com/office/drawing/2014/main" id="{DA8A58A5-ADE4-6894-28F1-750D2C2A3765}"/>
              </a:ext>
            </a:extLst>
          </p:cNvPr>
          <p:cNvPicPr>
            <a:picLocks noChangeAspect="1"/>
          </p:cNvPicPr>
          <p:nvPr/>
        </p:nvPicPr>
        <p:blipFill>
          <a:blip r:embed="rId5"/>
          <a:stretch>
            <a:fillRect/>
          </a:stretch>
        </p:blipFill>
        <p:spPr>
          <a:xfrm>
            <a:off x="2097303" y="1487706"/>
            <a:ext cx="3059493" cy="3867661"/>
          </a:xfrm>
          <a:prstGeom prst="rect">
            <a:avLst/>
          </a:prstGeom>
        </p:spPr>
      </p:pic>
      <p:sp>
        <p:nvSpPr>
          <p:cNvPr id="4" name="TextBox 3">
            <a:extLst>
              <a:ext uri="{FF2B5EF4-FFF2-40B4-BE49-F238E27FC236}">
                <a16:creationId xmlns:a16="http://schemas.microsoft.com/office/drawing/2014/main" id="{FEC7914A-A46D-AB4B-8884-C56EC333ED57}"/>
              </a:ext>
            </a:extLst>
          </p:cNvPr>
          <p:cNvSpPr txBox="1"/>
          <p:nvPr/>
        </p:nvSpPr>
        <p:spPr>
          <a:xfrm>
            <a:off x="6096000" y="1567543"/>
            <a:ext cx="5812971" cy="4801314"/>
          </a:xfrm>
          <a:prstGeom prst="rect">
            <a:avLst/>
          </a:prstGeom>
          <a:noFill/>
        </p:spPr>
        <p:txBody>
          <a:bodyPr wrap="square" rtlCol="0">
            <a:spAutoFit/>
          </a:bodyPr>
          <a:lstStyle/>
          <a:p>
            <a:r>
              <a:rPr lang="en-US" sz="1600" dirty="0"/>
              <a:t>Dr. Nancy A. </a:t>
            </a:r>
            <a:r>
              <a:rPr lang="en-US" sz="1600" dirty="0" err="1"/>
              <a:t>Istenes</a:t>
            </a:r>
            <a:r>
              <a:rPr lang="en-US" sz="1600" dirty="0"/>
              <a:t> is the Chief Medical Officer for Saber Healthcare Group.   She is a graduate of the Philadelphia College of Osteopathic Medicine and completed her residency training in Internal Medicine in Pittsburgh, Pennsylvania and a Geriatric Medicine Fellowship at The Cleveland Clinic.  She is board certified in Internal Medicine and Geriatric Medicine.  She practiced at Summa Health System in Akron, Ohio for 15 years and specialized in developing innovative models of care delivery for complex medical patients.  She has always had a passion for nursing home residents and has spent a large part of her career working in a skilled nursing facility and long-term care setting.  She is a Certified Medical Director and serves as the chair of the Workforce Development Committee for The Society for Post-Acute and Long-Term Care Medicine and is on the board of directors for the Ohio Medical Directors Association.  When she is not working you will find her relaxing with her husband at their home in Hudson, Ohio or traveling and she almost always has a pair of knitting needles in her bag.  </a:t>
            </a:r>
          </a:p>
          <a:p>
            <a:endParaRPr lang="en-US" dirty="0"/>
          </a:p>
        </p:txBody>
      </p:sp>
    </p:spTree>
    <p:extLst>
      <p:ext uri="{BB962C8B-B14F-4D97-AF65-F5344CB8AC3E}">
        <p14:creationId xmlns:p14="http://schemas.microsoft.com/office/powerpoint/2010/main" val="327814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B9D3-2BBA-4847-A617-235C19D7CCB7}"/>
              </a:ext>
            </a:extLst>
          </p:cNvPr>
          <p:cNvSpPr>
            <a:spLocks noGrp="1"/>
          </p:cNvSpPr>
          <p:nvPr>
            <p:ph type="title"/>
          </p:nvPr>
        </p:nvSpPr>
        <p:spPr>
          <a:xfrm>
            <a:off x="838200" y="185058"/>
            <a:ext cx="10515600" cy="745724"/>
          </a:xfrm>
        </p:spPr>
        <p:txBody>
          <a:bodyPr/>
          <a:lstStyle/>
          <a:p>
            <a:r>
              <a:rPr lang="en-US" dirty="0"/>
              <a:t>Today’s Discussion</a:t>
            </a:r>
          </a:p>
        </p:txBody>
      </p:sp>
      <p:sp>
        <p:nvSpPr>
          <p:cNvPr id="3" name="Content Placeholder 2">
            <a:extLst>
              <a:ext uri="{FF2B5EF4-FFF2-40B4-BE49-F238E27FC236}">
                <a16:creationId xmlns:a16="http://schemas.microsoft.com/office/drawing/2014/main" id="{B54E42AA-94F6-5849-AEF5-9A85FE2ECB6B}"/>
              </a:ext>
            </a:extLst>
          </p:cNvPr>
          <p:cNvSpPr>
            <a:spLocks noGrp="1"/>
          </p:cNvSpPr>
          <p:nvPr>
            <p:ph idx="1"/>
          </p:nvPr>
        </p:nvSpPr>
        <p:spPr/>
        <p:txBody>
          <a:bodyPr/>
          <a:lstStyle/>
          <a:p>
            <a:r>
              <a:rPr lang="en-US" dirty="0"/>
              <a:t>What specific actions can medical leaders take to grow and strengthen the PALTC Careforce?</a:t>
            </a:r>
          </a:p>
          <a:p>
            <a:r>
              <a:rPr lang="en-US" dirty="0"/>
              <a:t>What actions are being taken by nursing, medical, operations, social services, rehab and other leaders ~</a:t>
            </a:r>
          </a:p>
          <a:p>
            <a:pPr lvl="1"/>
            <a:r>
              <a:rPr lang="en-US" dirty="0"/>
              <a:t>What matters most?</a:t>
            </a:r>
          </a:p>
          <a:p>
            <a:pPr lvl="1"/>
            <a:r>
              <a:rPr lang="en-US" dirty="0"/>
              <a:t>What has worked?</a:t>
            </a:r>
          </a:p>
          <a:p>
            <a:pPr lvl="1"/>
            <a:r>
              <a:rPr lang="en-US" dirty="0"/>
              <a:t>What are you thinking about trying?</a:t>
            </a:r>
          </a:p>
          <a:p>
            <a:r>
              <a:rPr lang="en-US" dirty="0"/>
              <a:t>What could AMDA do to support/accelerate PALTC leaders’ actions to grow and strengthen the Careforce?  </a:t>
            </a:r>
          </a:p>
          <a:p>
            <a:endParaRPr lang="en-US" dirty="0"/>
          </a:p>
        </p:txBody>
      </p:sp>
    </p:spTree>
    <p:extLst>
      <p:ext uri="{BB962C8B-B14F-4D97-AF65-F5344CB8AC3E}">
        <p14:creationId xmlns:p14="http://schemas.microsoft.com/office/powerpoint/2010/main" val="137139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D407610A-F2E1-F521-485E-3F13719EDCAA}"/>
              </a:ext>
            </a:extLst>
          </p:cNvPr>
          <p:cNvSpPr>
            <a:spLocks noGrp="1"/>
          </p:cNvSpPr>
          <p:nvPr>
            <p:ph type="body" sz="half" idx="2"/>
          </p:nvPr>
        </p:nvSpPr>
        <p:spPr>
          <a:xfrm>
            <a:off x="622176" y="1462913"/>
            <a:ext cx="4552569" cy="4881563"/>
          </a:xfrm>
        </p:spPr>
        <p:txBody>
          <a:bodyPr/>
          <a:lstStyle/>
          <a:p>
            <a:endParaRPr lang="en-US" dirty="0"/>
          </a:p>
          <a:p>
            <a:endParaRPr lang="en-US" sz="2000" dirty="0"/>
          </a:p>
          <a:p>
            <a:endParaRPr lang="en-US" sz="2000" dirty="0"/>
          </a:p>
        </p:txBody>
      </p:sp>
      <p:sp>
        <p:nvSpPr>
          <p:cNvPr id="2" name="Title 1">
            <a:extLst>
              <a:ext uri="{FF2B5EF4-FFF2-40B4-BE49-F238E27FC236}">
                <a16:creationId xmlns:a16="http://schemas.microsoft.com/office/drawing/2014/main" id="{7E285D66-8AB9-48A2-B089-606B5C45D985}"/>
              </a:ext>
            </a:extLst>
          </p:cNvPr>
          <p:cNvSpPr>
            <a:spLocks noGrp="1"/>
          </p:cNvSpPr>
          <p:nvPr>
            <p:ph type="title"/>
          </p:nvPr>
        </p:nvSpPr>
        <p:spPr>
          <a:xfrm>
            <a:off x="622176" y="144426"/>
            <a:ext cx="10515600" cy="738196"/>
          </a:xfrm>
        </p:spPr>
        <p:txBody>
          <a:bodyPr anchor="ctr">
            <a:normAutofit/>
          </a:bodyPr>
          <a:lstStyle/>
          <a:p>
            <a:r>
              <a:rPr lang="en-US" dirty="0"/>
              <a:t>https://paltc.org/goodthing</a:t>
            </a:r>
          </a:p>
        </p:txBody>
      </p:sp>
      <p:pic>
        <p:nvPicPr>
          <p:cNvPr id="7" name="Content Placeholder 6" descr="Text&#10;&#10;Description automatically generated">
            <a:extLst>
              <a:ext uri="{FF2B5EF4-FFF2-40B4-BE49-F238E27FC236}">
                <a16:creationId xmlns:a16="http://schemas.microsoft.com/office/drawing/2014/main" id="{4E1307CE-67DE-8A9E-CC59-FA6EAFAD389D}"/>
              </a:ext>
            </a:extLst>
          </p:cNvPr>
          <p:cNvPicPr>
            <a:picLocks noGrp="1" noChangeAspect="1"/>
          </p:cNvPicPr>
          <p:nvPr>
            <p:ph idx="1"/>
          </p:nvPr>
        </p:nvPicPr>
        <p:blipFill>
          <a:blip r:embed="rId2"/>
          <a:stretch>
            <a:fillRect/>
          </a:stretch>
        </p:blipFill>
        <p:spPr>
          <a:xfrm>
            <a:off x="1030929" y="1645773"/>
            <a:ext cx="4215221" cy="4215221"/>
          </a:xfrm>
        </p:spPr>
      </p:pic>
      <p:sp>
        <p:nvSpPr>
          <p:cNvPr id="3" name="TextBox 2">
            <a:extLst>
              <a:ext uri="{FF2B5EF4-FFF2-40B4-BE49-F238E27FC236}">
                <a16:creationId xmlns:a16="http://schemas.microsoft.com/office/drawing/2014/main" id="{E8EC0170-C5E9-1FAC-B27A-5AF60EFA702F}"/>
              </a:ext>
            </a:extLst>
          </p:cNvPr>
          <p:cNvSpPr txBox="1"/>
          <p:nvPr/>
        </p:nvSpPr>
        <p:spPr>
          <a:xfrm>
            <a:off x="5583498" y="1888435"/>
            <a:ext cx="6114859" cy="2308324"/>
          </a:xfrm>
          <a:prstGeom prst="rect">
            <a:avLst/>
          </a:prstGeom>
          <a:noFill/>
        </p:spPr>
        <p:txBody>
          <a:bodyPr wrap="square" rtlCol="0">
            <a:spAutoFit/>
          </a:bodyPr>
          <a:lstStyle/>
          <a:p>
            <a:r>
              <a:rPr lang="en-US" sz="7200" b="1" i="1" dirty="0">
                <a:solidFill>
                  <a:srgbClr val="0070C0"/>
                </a:solidFill>
              </a:rPr>
              <a:t>Next steps… and Thank You!</a:t>
            </a:r>
          </a:p>
        </p:txBody>
      </p:sp>
    </p:spTree>
    <p:extLst>
      <p:ext uri="{BB962C8B-B14F-4D97-AF65-F5344CB8AC3E}">
        <p14:creationId xmlns:p14="http://schemas.microsoft.com/office/powerpoint/2010/main" val="1592701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PALTC22">
      <a:dk1>
        <a:sysClr val="windowText" lastClr="000000"/>
      </a:dk1>
      <a:lt1>
        <a:sysClr val="window" lastClr="FFFFFF"/>
      </a:lt1>
      <a:dk2>
        <a:srgbClr val="44546A"/>
      </a:dk2>
      <a:lt2>
        <a:srgbClr val="E7E6E6"/>
      </a:lt2>
      <a:accent1>
        <a:srgbClr val="788B51"/>
      </a:accent1>
      <a:accent2>
        <a:srgbClr val="795B65"/>
      </a:accent2>
      <a:accent3>
        <a:srgbClr val="F4AF24"/>
      </a:accent3>
      <a:accent4>
        <a:srgbClr val="76A6D0"/>
      </a:accent4>
      <a:accent5>
        <a:srgbClr val="788B51"/>
      </a:accent5>
      <a:accent6>
        <a:srgbClr val="795B6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 Template-OnDemand- PALTC22_TEST.pptx" id="{0E793A50-729E-4115-818C-23CF1ED3FCF4}" vid="{DFDFA61C-4348-406B-A5FD-A75C5A9F7B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832</Words>
  <Application>Microsoft Macintosh PowerPoint</Application>
  <PresentationFormat>Widescreen</PresentationFormat>
  <Paragraphs>48</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2_Office Theme</vt:lpstr>
      <vt:lpstr>Welcome to our roundtable series.  We’re glad you’re here.</vt:lpstr>
      <vt:lpstr>Our Work Together</vt:lpstr>
      <vt:lpstr>AFHS 4 “M’s” Applied to the Careforce</vt:lpstr>
      <vt:lpstr>To Level Set….</vt:lpstr>
      <vt:lpstr>Roundtable Topics &amp; Speakers</vt:lpstr>
      <vt:lpstr>Today’s Speakers:  </vt:lpstr>
      <vt:lpstr>Today’s Speakers:  </vt:lpstr>
      <vt:lpstr>Today’s Discussion</vt:lpstr>
      <vt:lpstr>https://paltc.org/goodthing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roundtable series.  We’re glad you’re here.</dc:title>
  <dc:creator>Erin Vigne</dc:creator>
  <cp:lastModifiedBy>JoAnne Reifsnyder</cp:lastModifiedBy>
  <cp:revision>4</cp:revision>
  <dcterms:created xsi:type="dcterms:W3CDTF">2022-09-21T20:49:39Z</dcterms:created>
  <dcterms:modified xsi:type="dcterms:W3CDTF">2022-09-22T19:19:04Z</dcterms:modified>
</cp:coreProperties>
</file>