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49"/>
  </p:notesMasterIdLst>
  <p:sldIdLst>
    <p:sldId id="256" r:id="rId4"/>
    <p:sldId id="278" r:id="rId5"/>
    <p:sldId id="259" r:id="rId6"/>
    <p:sldId id="261" r:id="rId7"/>
    <p:sldId id="272" r:id="rId8"/>
    <p:sldId id="258" r:id="rId9"/>
    <p:sldId id="275" r:id="rId10"/>
    <p:sldId id="276" r:id="rId11"/>
    <p:sldId id="295" r:id="rId12"/>
    <p:sldId id="273" r:id="rId13"/>
    <p:sldId id="274" r:id="rId14"/>
    <p:sldId id="282" r:id="rId15"/>
    <p:sldId id="280" r:id="rId16"/>
    <p:sldId id="281" r:id="rId17"/>
    <p:sldId id="279" r:id="rId18"/>
    <p:sldId id="284" r:id="rId19"/>
    <p:sldId id="301" r:id="rId20"/>
    <p:sldId id="291" r:id="rId21"/>
    <p:sldId id="285" r:id="rId22"/>
    <p:sldId id="296" r:id="rId23"/>
    <p:sldId id="292" r:id="rId24"/>
    <p:sldId id="260" r:id="rId25"/>
    <p:sldId id="286" r:id="rId26"/>
    <p:sldId id="287" r:id="rId27"/>
    <p:sldId id="283" r:id="rId28"/>
    <p:sldId id="288" r:id="rId29"/>
    <p:sldId id="290" r:id="rId30"/>
    <p:sldId id="289" r:id="rId31"/>
    <p:sldId id="297" r:id="rId32"/>
    <p:sldId id="299" r:id="rId33"/>
    <p:sldId id="300" r:id="rId34"/>
    <p:sldId id="298" r:id="rId35"/>
    <p:sldId id="308" r:id="rId36"/>
    <p:sldId id="293" r:id="rId37"/>
    <p:sldId id="310" r:id="rId38"/>
    <p:sldId id="311" r:id="rId39"/>
    <p:sldId id="312" r:id="rId40"/>
    <p:sldId id="294" r:id="rId41"/>
    <p:sldId id="302" r:id="rId42"/>
    <p:sldId id="303" r:id="rId43"/>
    <p:sldId id="304" r:id="rId44"/>
    <p:sldId id="305" r:id="rId45"/>
    <p:sldId id="306" r:id="rId46"/>
    <p:sldId id="307" r:id="rId47"/>
    <p:sldId id="277" r:id="rId4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68" autoAdjust="0"/>
    <p:restoredTop sz="94660"/>
  </p:normalViewPr>
  <p:slideViewPr>
    <p:cSldViewPr snapToGrid="0">
      <p:cViewPr>
        <p:scale>
          <a:sx n="81" d="100"/>
          <a:sy n="81" d="100"/>
        </p:scale>
        <p:origin x="11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311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806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804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029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088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797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7652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003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4082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5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406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257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1369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438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304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377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2104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72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18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7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84724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632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4454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70272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65563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15952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90974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600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39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91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784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51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 Image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3429318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4425316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100000"/>
              <a:buFont typeface="Noto Sans Symbols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4587"/>
            <a:ext cx="1823679" cy="182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074510"/>
            <a:ext cx="1825874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1084587"/>
            <a:ext cx="1825874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084587"/>
            <a:ext cx="1825874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200" y="1084587"/>
            <a:ext cx="1825874" cy="182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Place in Image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685800" y="3429318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685800" y="4425316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100000"/>
              <a:buFont typeface="Noto Sans Symbol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685800" y="2273452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685800" y="3269450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ct val="100000"/>
              <a:buFont typeface="Arial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neColumnBulle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396815" y="1825625"/>
            <a:ext cx="8419381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01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2413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marR="0" lvl="3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marR="0" lvl="4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396816" y="1825625"/>
            <a:ext cx="4076330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01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2413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marR="0" lvl="3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marR="0" lvl="4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739866" y="1825625"/>
            <a:ext cx="4076330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01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2413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marR="0" lvl="3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marR="0" lvl="4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Graphic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396816" y="1825625"/>
            <a:ext cx="4076330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01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2413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marR="0" lvl="3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marR="0" lvl="4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621213" y="1825625"/>
            <a:ext cx="4195762" cy="4143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Bullets3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396816" y="1825625"/>
            <a:ext cx="4076330" cy="19926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01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24130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marR="0" lvl="3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marR="0" lvl="4" indent="-196850" algn="l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>
            <a:off x="4621213" y="1825625"/>
            <a:ext cx="4195762" cy="19926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4621213" y="3976866"/>
            <a:ext cx="4195762" cy="19926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5"/>
          </p:nvPr>
        </p:nvSpPr>
        <p:spPr>
          <a:xfrm>
            <a:off x="396815" y="3976866"/>
            <a:ext cx="4076331" cy="19926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50" y="-13772"/>
            <a:ext cx="9144002" cy="685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750" y="5021485"/>
            <a:ext cx="9143998" cy="184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750" y="-13775"/>
            <a:ext cx="9144000" cy="92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7">
            <a:alphaModFix/>
          </a:blip>
          <a:srcRect r="2161"/>
          <a:stretch/>
        </p:blipFill>
        <p:spPr>
          <a:xfrm>
            <a:off x="7676211" y="6080769"/>
            <a:ext cx="1143673" cy="66588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385257" y="619452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50" y="-8675"/>
            <a:ext cx="916566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050" y="5939575"/>
            <a:ext cx="9166052" cy="9249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85257" y="619452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750" y="-9950"/>
            <a:ext cx="9165674" cy="92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02096" y="6078746"/>
            <a:ext cx="1145704" cy="3555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941775"/>
            <a:ext cx="9144220" cy="9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385257" y="619452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9950"/>
            <a:ext cx="9143998" cy="92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02096" y="6078746"/>
            <a:ext cx="1145704" cy="3555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8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685800" y="2977039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79400"/>
            <a:r>
              <a:rPr lang="en-US" dirty="0"/>
              <a:t>Area-Optimized UAV Swarm Network for Search and Rescue Operations </a:t>
            </a:r>
            <a:endParaRPr sz="44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1"/>
          </p:nvPr>
        </p:nvSpPr>
        <p:spPr>
          <a:xfrm>
            <a:off x="685800" y="4841090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spcBef>
                <a:spcPts val="0"/>
              </a:spcBef>
            </a:pPr>
            <a:r>
              <a:rPr lang="en-US" dirty="0"/>
              <a:t>Laik Ruetten</a:t>
            </a:r>
          </a:p>
          <a:p>
            <a:pPr lvl="0" indent="-177800">
              <a:spcBef>
                <a:spcPts val="0"/>
              </a:spcBef>
            </a:pPr>
            <a:r>
              <a:rPr lang="en-US" sz="2400" dirty="0"/>
              <a:t>Paulo Alexandre Regis, David Feil-</a:t>
            </a:r>
            <a:r>
              <a:rPr lang="en-US" sz="2400" dirty="0" err="1"/>
              <a:t>Seifer</a:t>
            </a:r>
            <a:r>
              <a:rPr lang="en-US" sz="2400" dirty="0"/>
              <a:t>, </a:t>
            </a:r>
            <a:r>
              <a:rPr lang="en-US" sz="2400" dirty="0" err="1"/>
              <a:t>Shamik</a:t>
            </a:r>
            <a:r>
              <a:rPr lang="en-US" sz="2400" dirty="0"/>
              <a:t> Sengupta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Noto Sans Symbols"/>
              <a:buNone/>
            </a:pPr>
            <a:endParaRPr sz="28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67DC669F-32E4-4892-860C-F5408F92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20" y="4696536"/>
            <a:ext cx="5262880" cy="19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Previous Work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152400">
              <a:spcBef>
                <a:spcPts val="0"/>
              </a:spcBef>
            </a:pPr>
            <a:r>
              <a:rPr lang="en-US" dirty="0"/>
              <a:t>Left-Hand Search/the Rubber-Band method</a:t>
            </a:r>
          </a:p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396816" y="1825625"/>
            <a:ext cx="4076330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fontAlgn="base"/>
            <a:r>
              <a:rPr lang="en-US" dirty="0"/>
              <a:t>One robot: </a:t>
            </a:r>
          </a:p>
          <a:p>
            <a:pPr lvl="1"/>
            <a:r>
              <a:rPr lang="en-US" dirty="0"/>
              <a:t>Driving forward</a:t>
            </a:r>
          </a:p>
          <a:p>
            <a:pPr fontAlgn="base"/>
            <a:r>
              <a:rPr lang="en-US" dirty="0"/>
              <a:t>Other robot:</a:t>
            </a:r>
          </a:p>
          <a:p>
            <a:pPr lvl="1"/>
            <a:r>
              <a:rPr lang="en-US" dirty="0"/>
              <a:t>Drives closer when signal between gets weak (under a threshold)</a:t>
            </a:r>
          </a:p>
          <a:p>
            <a:r>
              <a:rPr lang="en-US" dirty="0"/>
              <a:t>RSSI - Received Signal Strength Indicator</a:t>
            </a:r>
          </a:p>
          <a:p>
            <a:r>
              <a:rPr lang="en-US" sz="1400" dirty="0"/>
              <a:t>“Search and Rescue Operations with Mesh Networked </a:t>
            </a:r>
            <a:r>
              <a:rPr lang="en-US" sz="1400" dirty="0" err="1"/>
              <a:t>Robots”Tristan</a:t>
            </a:r>
            <a:r>
              <a:rPr lang="en-US" sz="1400" dirty="0"/>
              <a:t> Brodeur, Paulo Regis, David Feil-</a:t>
            </a:r>
            <a:r>
              <a:rPr lang="en-US" sz="1400" dirty="0" err="1"/>
              <a:t>Seifer</a:t>
            </a:r>
            <a:r>
              <a:rPr lang="en-US" sz="1400" dirty="0"/>
              <a:t>, and </a:t>
            </a:r>
            <a:r>
              <a:rPr lang="en-US" sz="1400" dirty="0" err="1"/>
              <a:t>Shamik</a:t>
            </a:r>
            <a:r>
              <a:rPr lang="en-US" sz="1400" dirty="0"/>
              <a:t> Sengupta</a:t>
            </a:r>
            <a:br>
              <a:rPr lang="en-US" dirty="0"/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D061A4-1EF7-4F0F-9389-BDB06A57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67" y="1639289"/>
            <a:ext cx="4076330" cy="30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0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Previous Work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52400">
              <a:spcBef>
                <a:spcPts val="0"/>
              </a:spcBef>
            </a:pPr>
            <a:r>
              <a:rPr lang="en-US" b="0" dirty="0"/>
              <a:t>Array of UAVs, sorted by RSSI to coordinator</a:t>
            </a:r>
            <a:endParaRPr sz="2400" b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303EE-B503-4DFC-99E7-EEF057F21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11"/>
          <a:stretch/>
        </p:blipFill>
        <p:spPr>
          <a:xfrm>
            <a:off x="1534091" y="1643711"/>
            <a:ext cx="6075818" cy="46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5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Previous Work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52400">
              <a:spcBef>
                <a:spcPts val="0"/>
              </a:spcBef>
            </a:pPr>
            <a:r>
              <a:rPr lang="en-US" b="0" dirty="0"/>
              <a:t>Array of UAVs, sorted by RSSI to coordinator</a:t>
            </a:r>
            <a:endParaRPr sz="2400" b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BAD848-15F8-4CC7-9A85-4933F8ADB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53"/>
          <a:stretch/>
        </p:blipFill>
        <p:spPr>
          <a:xfrm>
            <a:off x="1682065" y="1621766"/>
            <a:ext cx="5779870" cy="466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5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685800" y="2292305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Proposed Work</a:t>
            </a:r>
            <a:endParaRPr sz="44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685800" y="3269450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en-US" sz="2400" dirty="0"/>
              <a:t>Mesh Reliance Architecture</a:t>
            </a:r>
          </a:p>
          <a:p>
            <a:br>
              <a:rPr lang="en-US" dirty="0"/>
            </a:br>
            <a:endParaRPr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44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Straight Line Reliance Architecture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52400">
              <a:spcBef>
                <a:spcPts val="0"/>
              </a:spcBef>
            </a:pPr>
            <a:r>
              <a:rPr lang="en-US" b="0" dirty="0"/>
              <a:t>Array of UAVS, sorted by RSSI to coordinator</a:t>
            </a:r>
            <a:endParaRPr sz="2400" b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8CC2A-BA83-4FD1-A73C-69E651E6D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53"/>
          <a:stretch/>
        </p:blipFill>
        <p:spPr>
          <a:xfrm>
            <a:off x="1682065" y="1621766"/>
            <a:ext cx="5779870" cy="466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3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Mesh Reliance Architecture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152400">
              <a:spcBef>
                <a:spcPts val="0"/>
              </a:spcBef>
            </a:pPr>
            <a:r>
              <a:rPr lang="en-US" b="0" dirty="0"/>
              <a:t>Connectivity Matrix of UAVs, randomly assigned, no coordinator</a:t>
            </a:r>
            <a:endParaRPr lang="en-US" dirty="0"/>
          </a:p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endParaRPr sz="2400" b="1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8D23A-26BB-47F3-8C80-7812CC1FE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245" y="1733947"/>
            <a:ext cx="5665510" cy="474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5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Mesh Reliance Architecture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5C648-6E29-4338-9DC2-3C4103739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5" y="1803783"/>
            <a:ext cx="8419381" cy="3768769"/>
          </a:xfrm>
          <a:prstGeom prst="rect">
            <a:avLst/>
          </a:prstGeom>
        </p:spPr>
      </p:pic>
      <p:sp>
        <p:nvSpPr>
          <p:cNvPr id="7" name="Shape 188">
            <a:extLst>
              <a:ext uri="{FF2B5EF4-FFF2-40B4-BE49-F238E27FC236}">
                <a16:creationId xmlns:a16="http://schemas.microsoft.com/office/drawing/2014/main" id="{92F1B76F-5EB3-4B59-B53F-410FCE1FD56A}"/>
              </a:ext>
            </a:extLst>
          </p:cNvPr>
          <p:cNvSpPr txBox="1">
            <a:spLocks/>
          </p:cNvSpPr>
          <p:nvPr/>
        </p:nvSpPr>
        <p:spPr>
          <a:xfrm>
            <a:off x="353950" y="4689479"/>
            <a:ext cx="8505110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152400">
              <a:spcBef>
                <a:spcPts val="0"/>
              </a:spcBef>
            </a:pPr>
            <a:r>
              <a:rPr lang="en-US" dirty="0"/>
              <a:t>               Limits with SLRA	 	      Possibilities with MRA</a:t>
            </a:r>
          </a:p>
        </p:txBody>
      </p:sp>
    </p:spTree>
    <p:extLst>
      <p:ext uri="{BB962C8B-B14F-4D97-AF65-F5344CB8AC3E}">
        <p14:creationId xmlns:p14="http://schemas.microsoft.com/office/powerpoint/2010/main" val="347011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0B30-7E29-4C29-8299-4FA5374C5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Mesh Reliance Architecture is Created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DE383-15FE-4F5E-84D9-E02314F38C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Randomly creating a valid connectivity matrix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05F0C-10E4-4AB6-9986-82E81FF7ADC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There must be </a:t>
            </a:r>
            <a:r>
              <a:rPr lang="en-US" b="1" dirty="0"/>
              <a:t>at least one 1</a:t>
            </a:r>
            <a:r>
              <a:rPr lang="en-US" dirty="0"/>
              <a:t> in every </a:t>
            </a:r>
            <a:r>
              <a:rPr lang="en-US" b="1" dirty="0"/>
              <a:t>row</a:t>
            </a:r>
            <a:r>
              <a:rPr lang="en-US" dirty="0"/>
              <a:t> </a:t>
            </a:r>
          </a:p>
          <a:p>
            <a:r>
              <a:rPr lang="en-US" dirty="0"/>
              <a:t>There must be </a:t>
            </a:r>
            <a:r>
              <a:rPr lang="en-US" b="1" dirty="0"/>
              <a:t>at least one 1</a:t>
            </a:r>
            <a:r>
              <a:rPr lang="en-US" dirty="0"/>
              <a:t> in every </a:t>
            </a:r>
            <a:r>
              <a:rPr lang="en-US" b="1" dirty="0"/>
              <a:t>column </a:t>
            </a:r>
          </a:p>
          <a:p>
            <a:r>
              <a:rPr lang="en-US" dirty="0"/>
              <a:t>Each element on the </a:t>
            </a:r>
            <a:br>
              <a:rPr lang="en-US" dirty="0"/>
            </a:br>
            <a:r>
              <a:rPr lang="en-US" b="1" dirty="0"/>
              <a:t>row = column diagonal </a:t>
            </a:r>
            <a:r>
              <a:rPr lang="en-US" dirty="0"/>
              <a:t>is a </a:t>
            </a:r>
            <a:r>
              <a:rPr lang="en-US" b="1" dirty="0"/>
              <a:t>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9005E0-D4C7-4BD4-9535-92CAAE1A7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93" y="1896672"/>
            <a:ext cx="4533403" cy="3843131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53555-11B7-4441-8D1F-82D796FD6396}"/>
              </a:ext>
            </a:extLst>
          </p:cNvPr>
          <p:cNvSpPr txBox="1">
            <a:spLocks/>
          </p:cNvSpPr>
          <p:nvPr/>
        </p:nvSpPr>
        <p:spPr>
          <a:xfrm>
            <a:off x="530175" y="3932588"/>
            <a:ext cx="4076330" cy="19926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01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marR="0" lvl="3" indent="-196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marR="0" lvl="4" indent="-196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/>
            <a:r>
              <a:rPr lang="en-US" sz="1800" i="1" dirty="0"/>
              <a:t>Each UAV must be connected to at least one other UAV</a:t>
            </a:r>
          </a:p>
          <a:p>
            <a:pPr marL="285750" indent="-285750"/>
            <a:r>
              <a:rPr lang="en-US" sz="1800" i="1" dirty="0"/>
              <a:t>All UAVs must be connected in one swarm</a:t>
            </a:r>
            <a:br>
              <a:rPr lang="en-US" sz="1800" i="1" dirty="0"/>
            </a:br>
            <a:r>
              <a:rPr lang="en-US" sz="1800" i="1" dirty="0"/>
              <a:t>(not multiple unconnected sub-swarms)</a:t>
            </a:r>
          </a:p>
          <a:p>
            <a:pPr marL="285750" indent="-285750"/>
            <a:r>
              <a:rPr lang="en-US" sz="1800" i="1" dirty="0"/>
              <a:t>UAVs do not rely on themselves</a:t>
            </a:r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515709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685800" y="2292305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dirty="0"/>
              <a:t>Swarm Control Simulation</a:t>
            </a:r>
            <a:endParaRPr sz="44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685800" y="3269450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52400">
              <a:spcBef>
                <a:spcPts val="0"/>
              </a:spcBef>
            </a:pPr>
            <a:r>
              <a:rPr lang="en-US" sz="2400" dirty="0"/>
              <a:t>Tests in an ideal environment</a:t>
            </a:r>
          </a:p>
          <a:p>
            <a:br>
              <a:rPr lang="en-US" dirty="0"/>
            </a:br>
            <a:endParaRPr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21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Swarm Control Simulation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Ideal Environment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Shape 182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396815" y="1825625"/>
                <a:ext cx="4674805" cy="4143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lvl="0" indent="-4572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𝑅𝑆𝑆𝐼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 = |10∗2∗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𝑑𝑖𝑠𝑡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+ 1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lvl="0" indent="-457200">
                  <a:spcBef>
                    <a:spcPts val="0"/>
                  </a:spcBef>
                  <a:buNone/>
                </a:pPr>
                <a:endParaRPr lang="en-US" dirty="0"/>
              </a:p>
              <a:p>
                <a:pPr indent="-457200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TxPower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- 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RSSI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) / (10 * 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))  </m:t>
                        </m:r>
                      </m:sup>
                    </m:sSup>
                  </m:oMath>
                </a14:m>
                <a:endParaRPr lang="en-US" dirty="0"/>
              </a:p>
              <a:p>
                <a:pPr indent="-457200">
                  <a:spcBef>
                    <a:spcPts val="0"/>
                  </a:spcBef>
                </a:pPr>
                <a:endParaRPr lang="en-US" dirty="0"/>
              </a:p>
              <a:p>
                <a:pPr indent="-457200">
                  <a:spcBef>
                    <a:spcPts val="0"/>
                  </a:spcBef>
                </a:pPr>
                <a:r>
                  <a:rPr lang="en-US" dirty="0"/>
                  <a:t>n = 2</a:t>
                </a:r>
              </a:p>
              <a:p>
                <a:pPr marL="342900" lvl="1" indent="0">
                  <a:spcBef>
                    <a:spcPts val="0"/>
                  </a:spcBef>
                  <a:buNone/>
                </a:pPr>
                <a:r>
                  <a:rPr lang="en-US" dirty="0"/>
                  <a:t>The value of n in free space. </a:t>
                </a:r>
              </a:p>
              <a:p>
                <a:pPr indent="-457200">
                  <a:spcBef>
                    <a:spcPts val="0"/>
                  </a:spcBef>
                </a:pPr>
                <a:endParaRPr lang="en-US" dirty="0"/>
              </a:p>
              <a:p>
                <a:pPr indent="-457200">
                  <a:spcBef>
                    <a:spcPts val="0"/>
                  </a:spcBef>
                </a:pPr>
                <a:r>
                  <a:rPr lang="en-US" dirty="0" err="1"/>
                  <a:t>TxPower</a:t>
                </a:r>
                <a:r>
                  <a:rPr lang="en-US" dirty="0"/>
                  <a:t> is arbitrarily assumed to be 1 </a:t>
                </a:r>
              </a:p>
              <a:p>
                <a:pPr marL="342900" lvl="1" indent="0">
                  <a:spcBef>
                    <a:spcPts val="0"/>
                  </a:spcBef>
                  <a:buNone/>
                </a:pPr>
                <a:r>
                  <a:rPr lang="en-US" dirty="0"/>
                  <a:t>Exact value not important for initial simulation tests</a:t>
                </a:r>
              </a:p>
              <a:p>
                <a:pPr indent="-457200">
                  <a:spcBef>
                    <a:spcPts val="0"/>
                  </a:spcBef>
                </a:pPr>
                <a:endParaRPr lang="en-US" dirty="0"/>
              </a:p>
              <a:p>
                <a:pPr indent="-457200">
                  <a:spcBef>
                    <a:spcPts val="0"/>
                  </a:spcBef>
                </a:pPr>
                <a:r>
                  <a:rPr lang="en-US" dirty="0"/>
                  <a:t>Magnitude of RSSI; </a:t>
                </a:r>
              </a:p>
              <a:p>
                <a:pPr marL="342900" lvl="1" indent="0">
                  <a:spcBef>
                    <a:spcPts val="0"/>
                  </a:spcBef>
                  <a:buNone/>
                </a:pPr>
                <a:r>
                  <a:rPr lang="en-US" dirty="0"/>
                  <a:t>Negative or positive sign refers to the direction the signal is traveling</a:t>
                </a:r>
                <a:endParaRPr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82" name="Shape 18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396815" y="1825625"/>
                <a:ext cx="4674805" cy="4143854"/>
              </a:xfrm>
              <a:prstGeom prst="rect">
                <a:avLst/>
              </a:prstGeom>
              <a:blipFill>
                <a:blip r:embed="rId3"/>
                <a:stretch>
                  <a:fillRect l="-261" r="-7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>
            <a:extLst>
              <a:ext uri="{FF2B5EF4-FFF2-40B4-BE49-F238E27FC236}">
                <a16:creationId xmlns:a16="http://schemas.microsoft.com/office/drawing/2014/main" id="{9D3E1B8A-5ED1-42C9-9671-2971D6A8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93" y="419860"/>
            <a:ext cx="2844219" cy="18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823FDD7-B083-4D20-98DA-0B2AE5A7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46" y="4096457"/>
            <a:ext cx="2851927" cy="18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2E6A7E0-F835-4114-90E8-E3A6381A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46" y="2258024"/>
            <a:ext cx="2936714" cy="19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59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685800" y="2273452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79400"/>
            <a:r>
              <a:rPr lang="en-US" dirty="0"/>
              <a:t>Background</a:t>
            </a:r>
            <a:endParaRPr sz="44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685800" y="3269450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spcBef>
                <a:spcPts val="0"/>
              </a:spcBef>
              <a:buClr>
                <a:srgbClr val="0066A1"/>
              </a:buClr>
            </a:pPr>
            <a:r>
              <a:rPr lang="en-US" sz="2400" dirty="0"/>
              <a:t>Defining the Problem</a:t>
            </a:r>
          </a:p>
          <a:p>
            <a:br>
              <a:rPr lang="en-US" dirty="0"/>
            </a:br>
            <a:endParaRPr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70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Swarm Control Simulation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Ideal Environment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396815" y="1825625"/>
            <a:ext cx="4674805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UAV’s sensors cover the same amount of area</a:t>
            </a:r>
          </a:p>
          <a:p>
            <a:pPr indent="-457200">
              <a:spcBef>
                <a:spcPts val="0"/>
              </a:spcBef>
            </a:pPr>
            <a:endParaRPr lang="en-US" dirty="0"/>
          </a:p>
          <a:p>
            <a:pPr indent="-457200">
              <a:spcBef>
                <a:spcPts val="0"/>
              </a:spcBef>
            </a:pPr>
            <a:r>
              <a:rPr lang="en-US" dirty="0"/>
              <a:t>A UAV moves the same distance every time and does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move when it tries to move (no wind effects it,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457200">
              <a:spcBef>
                <a:spcPts val="0"/>
              </a:spcBef>
            </a:pPr>
            <a:endParaRPr lang="en-US" dirty="0"/>
          </a:p>
          <a:p>
            <a:pPr indent="-457200">
              <a:spcBef>
                <a:spcPts val="0"/>
              </a:spcBef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Battery life (time limit) depletes at a constant rate 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D3E1B8A-5ED1-42C9-9671-2971D6A8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93" y="419860"/>
            <a:ext cx="2844219" cy="18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823FDD7-B083-4D20-98DA-0B2AE5A7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46" y="4096457"/>
            <a:ext cx="2851927" cy="18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2E6A7E0-F835-4114-90E8-E3A6381A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46" y="2258024"/>
            <a:ext cx="2936714" cy="19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6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685800" y="2292305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Self Organization</a:t>
            </a:r>
            <a:endParaRPr sz="44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685800" y="3269450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52400">
              <a:spcBef>
                <a:spcPts val="0"/>
              </a:spcBef>
            </a:pPr>
            <a:r>
              <a:rPr lang="en-US" sz="2400" dirty="0"/>
              <a:t>Use of Genetic Algorithms to tune simple Neural Networks</a:t>
            </a:r>
          </a:p>
          <a:p>
            <a:br>
              <a:rPr lang="en-US" dirty="0"/>
            </a:br>
            <a:endParaRPr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416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Self Organization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Use of Genetic Algorithms to tune simple Neural Networks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E04B04D-C868-4A92-8F5E-9AB87F21D4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958340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793E63C0-B497-4CF6-B357-1C23A031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" y="2773680"/>
            <a:ext cx="35242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EA9BEFF-0EB9-4A82-A846-5CCEE461F4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20" y="1733947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156821-A248-4412-9409-0D52F5038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" y="2305853"/>
            <a:ext cx="3589020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/>
              </a:rPr>
              <a:t>Input variables: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/>
              </a:rPr>
              <a:t>x_position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/>
              </a:rPr>
              <a:t>y_position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/>
              </a:rPr>
              <a:t>x_direction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/>
              </a:rPr>
              <a:t>y_direction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/>
              </a:rPr>
              <a:t> 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/>
              </a:rPr>
              <a:t>unsearched_N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/>
              </a:rPr>
              <a:t>unsearched_S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/>
              </a:rPr>
              <a:t>unsearched_E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/>
              </a:rPr>
              <a:t>unsearched_W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/>
              </a:rPr>
              <a:t>signal_strength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13365-DF7F-48F5-AEDB-BBD5BCD6EBD4}"/>
              </a:ext>
            </a:extLst>
          </p:cNvPr>
          <p:cNvSpPr txBox="1"/>
          <p:nvPr/>
        </p:nvSpPr>
        <p:spPr>
          <a:xfrm>
            <a:off x="6935470" y="2344325"/>
            <a:ext cx="2072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  <a:latin typeface="Lato"/>
              </a:rPr>
              <a:t>Output Variables:</a:t>
            </a:r>
            <a:endParaRPr lang="en-US" altLang="en-US" sz="7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7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chemeClr val="tx1"/>
                </a:solidFill>
                <a:latin typeface="Lato"/>
              </a:rPr>
              <a:t>x_direction</a:t>
            </a:r>
            <a:endParaRPr lang="en-US" altLang="en-US" sz="7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7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chemeClr val="tx1"/>
                </a:solidFill>
                <a:latin typeface="Lato"/>
              </a:rPr>
              <a:t>y_direction</a:t>
            </a:r>
            <a:endParaRPr lang="en-US" altLang="en-US" sz="7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3" name="Shape 180">
            <a:extLst>
              <a:ext uri="{FF2B5EF4-FFF2-40B4-BE49-F238E27FC236}">
                <a16:creationId xmlns:a16="http://schemas.microsoft.com/office/drawing/2014/main" id="{7EF1E028-53A0-41DF-9663-719D608DA58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Self Organization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81">
            <a:extLst>
              <a:ext uri="{FF2B5EF4-FFF2-40B4-BE49-F238E27FC236}">
                <a16:creationId xmlns:a16="http://schemas.microsoft.com/office/drawing/2014/main" id="{7135830F-D031-4119-88CA-06EEE63D10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Use of Genetic Algorithms to tune simple Neural Networks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810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0">
            <a:extLst>
              <a:ext uri="{FF2B5EF4-FFF2-40B4-BE49-F238E27FC236}">
                <a16:creationId xmlns:a16="http://schemas.microsoft.com/office/drawing/2014/main" id="{7EF1E028-53A0-41DF-9663-719D608DA58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Self Organization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81">
            <a:extLst>
              <a:ext uri="{FF2B5EF4-FFF2-40B4-BE49-F238E27FC236}">
                <a16:creationId xmlns:a16="http://schemas.microsoft.com/office/drawing/2014/main" id="{7135830F-D031-4119-88CA-06EEE63D10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Use of Genetic Algorithms to tune simple Neural Networks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5C15F92-4987-4FD2-AF28-660BC444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" y="1793091"/>
            <a:ext cx="7271385" cy="38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EA9BEFF-0EB9-4A82-A846-5CCEE461F4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0" y="1866900"/>
            <a:ext cx="3840479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81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50A86C26-3F75-41DB-9572-07A93849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83" y="3749978"/>
            <a:ext cx="3016167" cy="19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1FA97786-9533-4E77-8A73-CC983A0C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83" y="1243098"/>
            <a:ext cx="2984417" cy="203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BDA46E9-ACC0-4A13-A526-B6A55DC3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34" y="3468768"/>
            <a:ext cx="3047917" cy="220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EA330CE-96E8-4283-9429-17A8A30C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98" y="1320940"/>
            <a:ext cx="2992354" cy="19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Test 1: Optimize Area-Coverag</a:t>
            </a:r>
            <a:r>
              <a:rPr lang="en-US" sz="3060" dirty="0"/>
              <a:t>e with one UAV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2171734" y="3197199"/>
            <a:ext cx="4799954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Generation 1		Generation 22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Image result for sar drone">
            <a:extLst>
              <a:ext uri="{FF2B5EF4-FFF2-40B4-BE49-F238E27FC236}">
                <a16:creationId xmlns:a16="http://schemas.microsoft.com/office/drawing/2014/main" id="{B70190F9-8511-4AB7-83BD-7EB6AE476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57" y="1236692"/>
            <a:ext cx="625058" cy="4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age result for sar drone">
            <a:extLst>
              <a:ext uri="{FF2B5EF4-FFF2-40B4-BE49-F238E27FC236}">
                <a16:creationId xmlns:a16="http://schemas.microsoft.com/office/drawing/2014/main" id="{7EADAA58-7257-41BF-B9DA-94B25173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11" y="1799581"/>
            <a:ext cx="625058" cy="4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ar drone">
            <a:extLst>
              <a:ext uri="{FF2B5EF4-FFF2-40B4-BE49-F238E27FC236}">
                <a16:creationId xmlns:a16="http://schemas.microsoft.com/office/drawing/2014/main" id="{B400F038-9F65-47A4-AC67-E5C37AF16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47" y="5217947"/>
            <a:ext cx="625058" cy="4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Image result for sar drone">
            <a:extLst>
              <a:ext uri="{FF2B5EF4-FFF2-40B4-BE49-F238E27FC236}">
                <a16:creationId xmlns:a16="http://schemas.microsoft.com/office/drawing/2014/main" id="{88799236-F4B3-4D01-AFDB-362FD788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32" y="4058255"/>
            <a:ext cx="625058" cy="4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81">
            <a:extLst>
              <a:ext uri="{FF2B5EF4-FFF2-40B4-BE49-F238E27FC236}">
                <a16:creationId xmlns:a16="http://schemas.microsoft.com/office/drawing/2014/main" id="{35C569B1-E8C9-49D4-9F5E-4949838E555B}"/>
              </a:ext>
            </a:extLst>
          </p:cNvPr>
          <p:cNvSpPr txBox="1">
            <a:spLocks/>
          </p:cNvSpPr>
          <p:nvPr/>
        </p:nvSpPr>
        <p:spPr>
          <a:xfrm>
            <a:off x="2171733" y="5674233"/>
            <a:ext cx="5086905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152400">
              <a:spcBef>
                <a:spcPts val="0"/>
              </a:spcBef>
            </a:pPr>
            <a:r>
              <a:rPr lang="en-US" dirty="0"/>
              <a:t>Generation 92		Generation 343</a:t>
            </a:r>
          </a:p>
        </p:txBody>
      </p:sp>
    </p:spTree>
    <p:extLst>
      <p:ext uri="{BB962C8B-B14F-4D97-AF65-F5344CB8AC3E}">
        <p14:creationId xmlns:p14="http://schemas.microsoft.com/office/powerpoint/2010/main" val="4036972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Test 2: Optimize Area-Coverag</a:t>
            </a:r>
            <a:r>
              <a:rPr lang="en-US" sz="3060" dirty="0"/>
              <a:t>e with multiple UAV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3494059-C57D-4858-A2ED-A5D182333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4"/>
          <a:stretch/>
        </p:blipFill>
        <p:spPr bwMode="auto">
          <a:xfrm>
            <a:off x="823767" y="1417319"/>
            <a:ext cx="36385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ACB4590B-F97C-4950-B71F-80D4A907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85" y="1329179"/>
            <a:ext cx="37147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08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Test 2: Optimize Area-Coverag</a:t>
            </a:r>
            <a:r>
              <a:rPr lang="en-US" sz="3060" dirty="0"/>
              <a:t>e with multiple UAV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3494059-C57D-4858-A2ED-A5D182333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4"/>
          <a:stretch/>
        </p:blipFill>
        <p:spPr bwMode="auto">
          <a:xfrm>
            <a:off x="823767" y="1417319"/>
            <a:ext cx="36385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ACB4590B-F97C-4950-B71F-80D4A907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85" y="1329179"/>
            <a:ext cx="37147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627DAD-25FE-4EC6-86C7-036AB00719AD}"/>
              </a:ext>
            </a:extLst>
          </p:cNvPr>
          <p:cNvSpPr/>
          <p:nvPr/>
        </p:nvSpPr>
        <p:spPr>
          <a:xfrm>
            <a:off x="608028" y="4292539"/>
            <a:ext cx="7640425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 fontAlgn="base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r>
              <a:rPr lang="en-US" sz="2000" dirty="0">
                <a:latin typeface="Calibri"/>
                <a:cs typeface="Calibri"/>
                <a:sym typeface="Calibri"/>
              </a:rPr>
              <a:t>GA and Neural Networks could be methods to optimize the spread of a swarm communication network</a:t>
            </a:r>
          </a:p>
          <a:p>
            <a:pPr marL="457200" lvl="0" indent="-381000" fontAlgn="base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r>
              <a:rPr lang="en-US" sz="2000" dirty="0">
                <a:latin typeface="Calibri"/>
                <a:cs typeface="Calibri"/>
                <a:sym typeface="Calibri"/>
              </a:rPr>
              <a:t>Maybe not on board the drones themselves, but done and controlled remotely on a powerful computer</a:t>
            </a:r>
          </a:p>
        </p:txBody>
      </p:sp>
    </p:spTree>
    <p:extLst>
      <p:ext uri="{BB962C8B-B14F-4D97-AF65-F5344CB8AC3E}">
        <p14:creationId xmlns:p14="http://schemas.microsoft.com/office/powerpoint/2010/main" val="2974999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Test 3: Optimize Spread of UAV Swarm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627DAD-25FE-4EC6-86C7-036AB00719AD}"/>
              </a:ext>
            </a:extLst>
          </p:cNvPr>
          <p:cNvSpPr/>
          <p:nvPr/>
        </p:nvSpPr>
        <p:spPr>
          <a:xfrm>
            <a:off x="751785" y="4684491"/>
            <a:ext cx="7640425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 fontAlgn="base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r>
              <a:rPr lang="en-US" sz="1600" dirty="0">
                <a:latin typeface="Calibri"/>
                <a:cs typeface="Calibri"/>
                <a:sym typeface="Calibri"/>
              </a:rPr>
              <a:t>The lines show which UAVs rely on each other. </a:t>
            </a:r>
          </a:p>
          <a:p>
            <a:pPr marL="457200" lvl="0" indent="-381000" fontAlgn="base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r>
              <a:rPr lang="en-US" sz="1600" dirty="0">
                <a:latin typeface="Calibri"/>
                <a:cs typeface="Calibri"/>
                <a:sym typeface="Calibri"/>
              </a:rPr>
              <a:t>Some UAVs still end up close together due to not seeing UAVs that they do not rely on. </a:t>
            </a:r>
          </a:p>
          <a:p>
            <a:pPr marL="457200" lvl="0" indent="-381000" fontAlgn="base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60000"/>
              <a:buFont typeface="Merriweather Sans"/>
              <a:buChar char="▶"/>
            </a:pPr>
            <a:r>
              <a:rPr lang="en-US" sz="1600" dirty="0">
                <a:latin typeface="Calibri"/>
                <a:cs typeface="Calibri"/>
                <a:sym typeface="Calibri"/>
              </a:rPr>
              <a:t>Future work will make the UAVs be able to change their reliance structure mid-flight.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A4304-97DC-4E18-92B9-4C2330AE3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447" y="1605906"/>
            <a:ext cx="2762395" cy="3117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75298-1C68-4A68-AF17-A489C708C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233" y="1790037"/>
            <a:ext cx="2921638" cy="2908318"/>
          </a:xfrm>
          <a:prstGeom prst="rect">
            <a:avLst/>
          </a:prstGeom>
        </p:spPr>
      </p:pic>
      <p:sp>
        <p:nvSpPr>
          <p:cNvPr id="10" name="Shape 181">
            <a:extLst>
              <a:ext uri="{FF2B5EF4-FFF2-40B4-BE49-F238E27FC236}">
                <a16:creationId xmlns:a16="http://schemas.microsoft.com/office/drawing/2014/main" id="{51678722-5293-4A27-A94F-A2370C694FF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1084399"/>
            <a:ext cx="8578391" cy="7056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dirty="0"/>
              <a:t>Graphical results of simulation of spreading out UAV swarms </a:t>
            </a:r>
          </a:p>
          <a:p>
            <a:pPr marL="0" marR="0" lvl="0" indent="-152400" algn="ctr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dirty="0"/>
              <a:t>         (Left: 8 UAV test result; Right: 20 UAV test result)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595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685800" y="2292305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Analysis and Conclusions</a:t>
            </a:r>
            <a:endParaRPr sz="44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2F977-1BAB-4120-B600-44A2A202E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worked and what could be improved</a:t>
            </a:r>
          </a:p>
        </p:txBody>
      </p:sp>
    </p:spTree>
    <p:extLst>
      <p:ext uri="{BB962C8B-B14F-4D97-AF65-F5344CB8AC3E}">
        <p14:creationId xmlns:p14="http://schemas.microsoft.com/office/powerpoint/2010/main" val="405685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earch and rescue drones">
            <a:extLst>
              <a:ext uri="{FF2B5EF4-FFF2-40B4-BE49-F238E27FC236}">
                <a16:creationId xmlns:a16="http://schemas.microsoft.com/office/drawing/2014/main" id="{B704E1F4-CDC9-44CE-82C6-BC5928C7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46" y="1819231"/>
            <a:ext cx="4476186" cy="25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Search and Rescue UAVs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2"/>
          </p:nvPr>
        </p:nvSpPr>
        <p:spPr>
          <a:xfrm>
            <a:off x="396816" y="1825625"/>
            <a:ext cx="4076330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fontAlgn="base"/>
            <a:r>
              <a:rPr lang="en-US" dirty="0"/>
              <a:t>Finding victims</a:t>
            </a:r>
          </a:p>
          <a:p>
            <a:pPr fontAlgn="base"/>
            <a:r>
              <a:rPr lang="en-US" dirty="0"/>
              <a:t>Areas dangerous for humans</a:t>
            </a:r>
          </a:p>
          <a:p>
            <a:pPr fontAlgn="base"/>
            <a:r>
              <a:rPr lang="en-US" dirty="0"/>
              <a:t>Still need a human operator</a:t>
            </a:r>
          </a:p>
          <a:p>
            <a:pPr lvl="1" fontAlgn="base"/>
            <a:r>
              <a:rPr lang="en-US" dirty="0"/>
              <a:t>If we want more drones, do we need more human operators?</a:t>
            </a:r>
          </a:p>
          <a:p>
            <a:pPr lvl="1" fontAlgn="base"/>
            <a:r>
              <a:rPr lang="en-US" dirty="0"/>
              <a:t>This is a limitation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60000"/>
              <a:buFont typeface="Merriweather San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mage result for search and rescue drones">
            <a:extLst>
              <a:ext uri="{FF2B5EF4-FFF2-40B4-BE49-F238E27FC236}">
                <a16:creationId xmlns:a16="http://schemas.microsoft.com/office/drawing/2014/main" id="{ED71ABEA-AE2C-4FF7-B3C0-41F8DA00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3985175"/>
            <a:ext cx="3914257" cy="236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dirty="0"/>
              <a:t>Analysis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dirty="0"/>
              <a:t>The effect of number of UAVs on Performance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396814" y="5269583"/>
            <a:ext cx="8511515" cy="7019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UAVs only has a linear relationship with runtime</a:t>
            </a:r>
          </a:p>
          <a:p>
            <a:pPr indent="-457200">
              <a:spcBef>
                <a:spcPts val="0"/>
              </a:spcBef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UAVs does not affect the rate of progress of the algorithm</a:t>
            </a:r>
          </a:p>
          <a:p>
            <a:pPr indent="-457200">
              <a:spcBef>
                <a:spcPts val="0"/>
              </a:spcBef>
            </a:pPr>
            <a:r>
              <a:rPr lang="en-US" sz="1800" dirty="0"/>
              <a:t>This was done in simulation on one computer; In future work, will run algorithm on each individual UAV computer in parallel to decrease runtime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C7013-43A4-4E51-AAEA-B919F87B7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9" y="1813127"/>
            <a:ext cx="3268544" cy="3298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5B3B4-D63F-4417-B994-9270557E2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110" y="1621766"/>
            <a:ext cx="3551981" cy="35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93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What worked </a:t>
            </a:r>
            <a:r>
              <a:rPr lang="en-US" dirty="0"/>
              <a:t>				W</a:t>
            </a: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hat could be improved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396815" y="1827631"/>
            <a:ext cx="3882954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system for reliance architecture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>
              <a:spcBef>
                <a:spcPts val="0"/>
              </a:spcBef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 spread for UAV swarms</a:t>
            </a:r>
          </a:p>
          <a:p>
            <a:pPr indent="-457200">
              <a:spcBef>
                <a:spcPts val="0"/>
              </a:spcBef>
            </a:pPr>
            <a:endParaRPr lang="en-US" dirty="0"/>
          </a:p>
          <a:p>
            <a:pPr indent="-457200">
              <a:spcBef>
                <a:spcPts val="0"/>
              </a:spcBef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performance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82">
            <a:extLst>
              <a:ext uri="{FF2B5EF4-FFF2-40B4-BE49-F238E27FC236}">
                <a16:creationId xmlns:a16="http://schemas.microsoft.com/office/drawing/2014/main" id="{A551D6D6-7F58-44F1-8FF6-1000D56AF37F}"/>
              </a:ext>
            </a:extLst>
          </p:cNvPr>
          <p:cNvSpPr txBox="1">
            <a:spLocks/>
          </p:cNvSpPr>
          <p:nvPr/>
        </p:nvSpPr>
        <p:spPr>
          <a:xfrm>
            <a:off x="4864231" y="1798766"/>
            <a:ext cx="3882954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01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marR="0" lvl="3" indent="-196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4550" marR="0" lvl="4" indent="-196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spcBef>
                <a:spcPts val="0"/>
              </a:spcBef>
            </a:pPr>
            <a:r>
              <a:rPr lang="en-US" dirty="0"/>
              <a:t>More efficient swarm control techniques 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dirty="0"/>
              <a:t>(improve GAs, or use different method altogether)</a:t>
            </a:r>
          </a:p>
          <a:p>
            <a:pPr indent="-457200">
              <a:spcBef>
                <a:spcPts val="0"/>
              </a:spcBef>
            </a:pPr>
            <a:endParaRPr lang="en-US" dirty="0"/>
          </a:p>
          <a:p>
            <a:pPr indent="-457200">
              <a:spcBef>
                <a:spcPts val="0"/>
              </a:spcBef>
            </a:pPr>
            <a:r>
              <a:rPr lang="en-US" dirty="0"/>
              <a:t>Run simulation in parallel on multiple computers</a:t>
            </a:r>
          </a:p>
          <a:p>
            <a:pPr indent="-457200">
              <a:spcBef>
                <a:spcPts val="0"/>
              </a:spcBef>
            </a:pPr>
            <a:endParaRPr lang="en-US" dirty="0"/>
          </a:p>
          <a:p>
            <a:pPr indent="-457200">
              <a:spcBef>
                <a:spcPts val="0"/>
              </a:spcBef>
            </a:pPr>
            <a:r>
              <a:rPr lang="en-US" dirty="0"/>
              <a:t>Mesh Reliance Architecture is static 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dirty="0"/>
              <a:t>(should be given ability to be dynamic)</a:t>
            </a:r>
          </a:p>
          <a:p>
            <a:pPr indent="-457200">
              <a:spcBef>
                <a:spcPts val="0"/>
              </a:spcBef>
            </a:pPr>
            <a:endParaRPr lang="en-US" dirty="0"/>
          </a:p>
          <a:p>
            <a:pPr indent="-457200">
              <a:spcBef>
                <a:spcPts val="0"/>
              </a:spcBef>
            </a:pPr>
            <a:r>
              <a:rPr lang="en-US" dirty="0"/>
              <a:t>Only a simulation, need to implement real-life system</a:t>
            </a:r>
          </a:p>
          <a:p>
            <a:pPr indent="-457200">
              <a:spcBef>
                <a:spcPts val="0"/>
              </a:spcBef>
            </a:pPr>
            <a:endParaRPr lang="en-US" dirty="0"/>
          </a:p>
          <a:p>
            <a:pPr indent="-457200">
              <a:spcBef>
                <a:spcPts val="0"/>
              </a:spcBef>
            </a:pPr>
            <a:endParaRPr lang="en-US" dirty="0"/>
          </a:p>
          <a:p>
            <a:pPr indent="-457200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685800" y="2292305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Progress </a:t>
            </a:r>
            <a:r>
              <a:rPr lang="en-US" dirty="0"/>
              <a:t>and Future Work</a:t>
            </a:r>
            <a:endParaRPr sz="44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2F977-1BAB-4120-B600-44A2A202E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Improvements on both MRA and the control of it</a:t>
            </a:r>
          </a:p>
        </p:txBody>
      </p:sp>
    </p:spTree>
    <p:extLst>
      <p:ext uri="{BB962C8B-B14F-4D97-AF65-F5344CB8AC3E}">
        <p14:creationId xmlns:p14="http://schemas.microsoft.com/office/powerpoint/2010/main" val="3478995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DAC161-3E45-4B7B-BB28-2DBE52969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77" b="5330"/>
          <a:stretch/>
        </p:blipFill>
        <p:spPr>
          <a:xfrm>
            <a:off x="4757333" y="3030777"/>
            <a:ext cx="3063711" cy="3077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FD87F9-DE5E-4B3D-87F3-9B026C246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Improved GA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4EAC-EAC4-4778-8E21-F50D6A9E9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Multi-objective optimization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C135A-A242-41F1-B027-660975F1DC9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9840" y="1825625"/>
            <a:ext cx="8419381" cy="1420407"/>
          </a:xfrm>
        </p:spPr>
        <p:txBody>
          <a:bodyPr/>
          <a:lstStyle/>
          <a:p>
            <a:r>
              <a:rPr lang="en-US" dirty="0"/>
              <a:t>Better results in same amount of time</a:t>
            </a:r>
          </a:p>
          <a:p>
            <a:r>
              <a:rPr lang="en-US" dirty="0"/>
              <a:t>Choose to value area-coverage over communication strength, or vice versa</a:t>
            </a:r>
          </a:p>
          <a:p>
            <a:pPr marL="571500" lvl="1" indent="0">
              <a:buNone/>
            </a:pPr>
            <a:r>
              <a:rPr lang="en-US" dirty="0"/>
              <a:t>	         </a:t>
            </a:r>
          </a:p>
          <a:p>
            <a:pPr marL="571500" lvl="1" indent="0">
              <a:buNone/>
            </a:pPr>
            <a:r>
              <a:rPr lang="en-US" dirty="0"/>
              <a:t>	          Signal strength	   	               Area coverage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B67D2-BAE0-4648-8457-26E6F45F1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8" t="9086" r="9713" b="3776"/>
          <a:stretch/>
        </p:blipFill>
        <p:spPr>
          <a:xfrm>
            <a:off x="987142" y="3352272"/>
            <a:ext cx="2942062" cy="28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05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Dynamic Mesh Reliance Architecture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Changing reliance on-the-fly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097080-4F8E-4A00-92BA-3F3B7DE64314}"/>
              </a:ext>
            </a:extLst>
          </p:cNvPr>
          <p:cNvSpPr/>
          <p:nvPr/>
        </p:nvSpPr>
        <p:spPr>
          <a:xfrm>
            <a:off x="2111604" y="3968685"/>
            <a:ext cx="575035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B5AE57-C8F0-4282-A767-37AF113BAFD8}"/>
              </a:ext>
            </a:extLst>
          </p:cNvPr>
          <p:cNvSpPr/>
          <p:nvPr/>
        </p:nvSpPr>
        <p:spPr>
          <a:xfrm>
            <a:off x="3904268" y="3968685"/>
            <a:ext cx="575035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92D295-5440-4331-95E6-6DE7A3AA21CC}"/>
              </a:ext>
            </a:extLst>
          </p:cNvPr>
          <p:cNvSpPr/>
          <p:nvPr/>
        </p:nvSpPr>
        <p:spPr>
          <a:xfrm>
            <a:off x="5610520" y="1972870"/>
            <a:ext cx="575035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FCA8B3-F99B-42DA-87D9-4CB20F944EEE}"/>
              </a:ext>
            </a:extLst>
          </p:cNvPr>
          <p:cNvCxnSpPr>
            <a:cxnSpLocks/>
            <a:stCxn id="6" idx="7"/>
            <a:endCxn id="7" idx="3"/>
          </p:cNvCxnSpPr>
          <p:nvPr/>
        </p:nvCxnSpPr>
        <p:spPr>
          <a:xfrm flipV="1">
            <a:off x="4395091" y="2463693"/>
            <a:ext cx="1299641" cy="15892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59E3BB-0C4F-4CAB-AF8B-F093AD95500B}"/>
              </a:ext>
            </a:extLst>
          </p:cNvPr>
          <p:cNvCxnSpPr>
            <a:stCxn id="2" idx="7"/>
            <a:endCxn id="7" idx="2"/>
          </p:cNvCxnSpPr>
          <p:nvPr/>
        </p:nvCxnSpPr>
        <p:spPr>
          <a:xfrm flipV="1">
            <a:off x="2602427" y="2260388"/>
            <a:ext cx="3008093" cy="17925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7A630CBD-10A4-45DA-B1CA-C99AE6DE345E}"/>
              </a:ext>
            </a:extLst>
          </p:cNvPr>
          <p:cNvSpPr/>
          <p:nvPr/>
        </p:nvSpPr>
        <p:spPr>
          <a:xfrm rot="20318574">
            <a:off x="2819400" y="4435580"/>
            <a:ext cx="952107" cy="28751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024ECDAA-C940-4151-B96E-9F480F61C666}"/>
              </a:ext>
            </a:extLst>
          </p:cNvPr>
          <p:cNvSpPr/>
          <p:nvPr/>
        </p:nvSpPr>
        <p:spPr>
          <a:xfrm rot="19061528">
            <a:off x="2405702" y="2648418"/>
            <a:ext cx="2946948" cy="59389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3B5782-7FFB-4F37-8FA9-070EE3467C0F}"/>
              </a:ext>
            </a:extLst>
          </p:cNvPr>
          <p:cNvSpPr txBox="1"/>
          <p:nvPr/>
        </p:nvSpPr>
        <p:spPr>
          <a:xfrm>
            <a:off x="3502694" y="2446054"/>
            <a:ext cx="574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34CA3D-628C-41C9-A9A0-9BEB932B209A}"/>
              </a:ext>
            </a:extLst>
          </p:cNvPr>
          <p:cNvSpPr txBox="1"/>
          <p:nvPr/>
        </p:nvSpPr>
        <p:spPr>
          <a:xfrm>
            <a:off x="3096513" y="4707013"/>
            <a:ext cx="238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5502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Dynamic Mesh Reliance Architecture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Changing reliance on-the-fly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097080-4F8E-4A00-92BA-3F3B7DE64314}"/>
              </a:ext>
            </a:extLst>
          </p:cNvPr>
          <p:cNvSpPr/>
          <p:nvPr/>
        </p:nvSpPr>
        <p:spPr>
          <a:xfrm>
            <a:off x="2111604" y="3968685"/>
            <a:ext cx="575035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B5AE57-C8F0-4282-A767-37AF113BAFD8}"/>
              </a:ext>
            </a:extLst>
          </p:cNvPr>
          <p:cNvSpPr/>
          <p:nvPr/>
        </p:nvSpPr>
        <p:spPr>
          <a:xfrm>
            <a:off x="3904268" y="3968685"/>
            <a:ext cx="575035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92D295-5440-4331-95E6-6DE7A3AA21CC}"/>
              </a:ext>
            </a:extLst>
          </p:cNvPr>
          <p:cNvSpPr/>
          <p:nvPr/>
        </p:nvSpPr>
        <p:spPr>
          <a:xfrm>
            <a:off x="5610520" y="1972870"/>
            <a:ext cx="575035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FCA8B3-F99B-42DA-87D9-4CB20F944EEE}"/>
              </a:ext>
            </a:extLst>
          </p:cNvPr>
          <p:cNvCxnSpPr>
            <a:cxnSpLocks/>
            <a:stCxn id="6" idx="7"/>
            <a:endCxn id="7" idx="3"/>
          </p:cNvCxnSpPr>
          <p:nvPr/>
        </p:nvCxnSpPr>
        <p:spPr>
          <a:xfrm flipV="1">
            <a:off x="4395091" y="2463693"/>
            <a:ext cx="1299641" cy="15892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7A630CBD-10A4-45DA-B1CA-C99AE6DE345E}"/>
              </a:ext>
            </a:extLst>
          </p:cNvPr>
          <p:cNvSpPr/>
          <p:nvPr/>
        </p:nvSpPr>
        <p:spPr>
          <a:xfrm rot="20318574">
            <a:off x="2819400" y="4435580"/>
            <a:ext cx="952107" cy="28751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024ECDAA-C940-4151-B96E-9F480F61C666}"/>
              </a:ext>
            </a:extLst>
          </p:cNvPr>
          <p:cNvSpPr/>
          <p:nvPr/>
        </p:nvSpPr>
        <p:spPr>
          <a:xfrm rot="19061528">
            <a:off x="2405702" y="2648418"/>
            <a:ext cx="2946948" cy="59389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3B5782-7FFB-4F37-8FA9-070EE3467C0F}"/>
              </a:ext>
            </a:extLst>
          </p:cNvPr>
          <p:cNvSpPr txBox="1"/>
          <p:nvPr/>
        </p:nvSpPr>
        <p:spPr>
          <a:xfrm>
            <a:off x="3502694" y="2446054"/>
            <a:ext cx="574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34CA3D-628C-41C9-A9A0-9BEB932B209A}"/>
              </a:ext>
            </a:extLst>
          </p:cNvPr>
          <p:cNvSpPr txBox="1"/>
          <p:nvPr/>
        </p:nvSpPr>
        <p:spPr>
          <a:xfrm>
            <a:off x="3096513" y="4707013"/>
            <a:ext cx="238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3C9AC3-39D9-486E-8E6E-316BA7678120}"/>
              </a:ext>
            </a:extLst>
          </p:cNvPr>
          <p:cNvCxnSpPr>
            <a:stCxn id="2" idx="6"/>
            <a:endCxn id="6" idx="2"/>
          </p:cNvCxnSpPr>
          <p:nvPr/>
        </p:nvCxnSpPr>
        <p:spPr>
          <a:xfrm>
            <a:off x="2686639" y="4256203"/>
            <a:ext cx="12176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984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Dynamic Mesh Reliance Architecture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Changing reliance on-the-fly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097080-4F8E-4A00-92BA-3F3B7DE64314}"/>
              </a:ext>
            </a:extLst>
          </p:cNvPr>
          <p:cNvSpPr/>
          <p:nvPr/>
        </p:nvSpPr>
        <p:spPr>
          <a:xfrm>
            <a:off x="1936266" y="3968685"/>
            <a:ext cx="575035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B5AE57-C8F0-4282-A767-37AF113BAFD8}"/>
              </a:ext>
            </a:extLst>
          </p:cNvPr>
          <p:cNvSpPr/>
          <p:nvPr/>
        </p:nvSpPr>
        <p:spPr>
          <a:xfrm>
            <a:off x="5129752" y="3968686"/>
            <a:ext cx="575035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92D295-5440-4331-95E6-6DE7A3AA21CC}"/>
              </a:ext>
            </a:extLst>
          </p:cNvPr>
          <p:cNvSpPr/>
          <p:nvPr/>
        </p:nvSpPr>
        <p:spPr>
          <a:xfrm>
            <a:off x="6836004" y="1972871"/>
            <a:ext cx="575035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FCA8B3-F99B-42DA-87D9-4CB20F944EEE}"/>
              </a:ext>
            </a:extLst>
          </p:cNvPr>
          <p:cNvCxnSpPr>
            <a:cxnSpLocks/>
            <a:stCxn id="6" idx="7"/>
            <a:endCxn id="7" idx="3"/>
          </p:cNvCxnSpPr>
          <p:nvPr/>
        </p:nvCxnSpPr>
        <p:spPr>
          <a:xfrm flipV="1">
            <a:off x="5620575" y="2463694"/>
            <a:ext cx="1299641" cy="15892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3C9AC3-39D9-486E-8E6E-316BA7678120}"/>
              </a:ext>
            </a:extLst>
          </p:cNvPr>
          <p:cNvCxnSpPr>
            <a:stCxn id="2" idx="6"/>
            <a:endCxn id="6" idx="2"/>
          </p:cNvCxnSpPr>
          <p:nvPr/>
        </p:nvCxnSpPr>
        <p:spPr>
          <a:xfrm>
            <a:off x="2511301" y="4256203"/>
            <a:ext cx="2618451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14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Dynamic Mesh Reliance Architecture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830448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Used to solve this problem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285D9D-F344-4962-9E5D-97292E5D9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273" y="1726772"/>
            <a:ext cx="4586719" cy="4565807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45C22F02-B434-4F6F-97F5-05F6ED9CAD5E}"/>
              </a:ext>
            </a:extLst>
          </p:cNvPr>
          <p:cNvCxnSpPr>
            <a:cxnSpLocks/>
            <a:stCxn id="181" idx="1"/>
          </p:cNvCxnSpPr>
          <p:nvPr/>
        </p:nvCxnSpPr>
        <p:spPr>
          <a:xfrm rot="10800000" flipH="1" flipV="1">
            <a:off x="830448" y="1410437"/>
            <a:ext cx="2638616" cy="2599237"/>
          </a:xfrm>
          <a:prstGeom prst="bentConnector3">
            <a:avLst>
              <a:gd name="adj1" fmla="val -866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8C8328-CD28-4650-87F0-A5E485C49867}"/>
              </a:ext>
            </a:extLst>
          </p:cNvPr>
          <p:cNvSpPr/>
          <p:nvPr/>
        </p:nvSpPr>
        <p:spPr>
          <a:xfrm>
            <a:off x="3459637" y="3553904"/>
            <a:ext cx="1564850" cy="1178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057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Support for more UAVs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100 UAV test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396815" y="1827631"/>
            <a:ext cx="8082846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60000"/>
              <a:buFont typeface="Merriweather Sans"/>
              <a:buNone/>
            </a:pPr>
            <a:r>
              <a:rPr lang="en-US" dirty="0"/>
              <a:t>              Without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improvements 	    vs 	       with improvements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2232A-A3BE-4625-9DF3-EC049AC9C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76" y="2448574"/>
            <a:ext cx="3920661" cy="3389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A6414-7896-404F-BDAE-51C15DA2E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8" y="2281346"/>
            <a:ext cx="3907663" cy="3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56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2B7CD-24E8-453E-A9DD-A3B7C1B14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4" y="362932"/>
            <a:ext cx="3633650" cy="5924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A0DB4-2451-4674-9FA9-D2DCEB7DC412}"/>
              </a:ext>
            </a:extLst>
          </p:cNvPr>
          <p:cNvSpPr txBox="1"/>
          <p:nvPr/>
        </p:nvSpPr>
        <p:spPr>
          <a:xfrm>
            <a:off x="3961454" y="1211716"/>
            <a:ext cx="262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the upper triangle with 1s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B109C-EC76-4CEE-9F96-A46786AC7FBE}"/>
              </a:ext>
            </a:extLst>
          </p:cNvPr>
          <p:cNvSpPr txBox="1"/>
          <p:nvPr/>
        </p:nvSpPr>
        <p:spPr>
          <a:xfrm>
            <a:off x="3961454" y="1750326"/>
            <a:ext cx="262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every row,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CE448-31B1-4FD0-B6C2-591A15209549}"/>
              </a:ext>
            </a:extLst>
          </p:cNvPr>
          <p:cNvSpPr txBox="1"/>
          <p:nvPr/>
        </p:nvSpPr>
        <p:spPr>
          <a:xfrm>
            <a:off x="4402320" y="2214388"/>
            <a:ext cx="335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one 1 to remain a 1 no matter what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98E37-4128-42FC-814C-2F08A4D1B337}"/>
              </a:ext>
            </a:extLst>
          </p:cNvPr>
          <p:cNvSpPr txBox="1"/>
          <p:nvPr/>
        </p:nvSpPr>
        <p:spPr>
          <a:xfrm>
            <a:off x="4375167" y="3546998"/>
            <a:ext cx="441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remaining 1s change to 0s with a probability of </a:t>
            </a:r>
          </a:p>
          <a:p>
            <a:pPr algn="ctr"/>
            <a:r>
              <a:rPr lang="en-US" i="1" dirty="0"/>
              <a:t>1.0/</a:t>
            </a:r>
            <a:r>
              <a:rPr lang="en-US" i="1" dirty="0" err="1"/>
              <a:t>Num_UAVs</a:t>
            </a:r>
            <a:r>
              <a:rPr lang="en-US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36030-0BED-4D52-9A49-B5DFAD74440E}"/>
              </a:ext>
            </a:extLst>
          </p:cNvPr>
          <p:cNvSpPr txBox="1"/>
          <p:nvPr/>
        </p:nvSpPr>
        <p:spPr>
          <a:xfrm>
            <a:off x="3961453" y="5345741"/>
            <a:ext cx="456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Reflect upper triangle over the row = column diagonal to the lower triangle</a:t>
            </a:r>
          </a:p>
        </p:txBody>
      </p:sp>
    </p:spTree>
    <p:extLst>
      <p:ext uri="{BB962C8B-B14F-4D97-AF65-F5344CB8AC3E}">
        <p14:creationId xmlns:p14="http://schemas.microsoft.com/office/powerpoint/2010/main" val="359395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earch and rescue drone swarm">
            <a:extLst>
              <a:ext uri="{FF2B5EF4-FFF2-40B4-BE49-F238E27FC236}">
                <a16:creationId xmlns:a16="http://schemas.microsoft.com/office/drawing/2014/main" id="{0BB90861-7C29-45DF-BF8F-B5C013E7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56" y="3039894"/>
            <a:ext cx="4998340" cy="287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52400">
              <a:spcBef>
                <a:spcPts val="0"/>
              </a:spcBef>
            </a:pPr>
            <a:r>
              <a:rPr lang="en-US" i="0" dirty="0"/>
              <a:t>Intelligent UAV Swarms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396816" y="1825625"/>
            <a:ext cx="4175184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fontAlgn="base"/>
            <a:r>
              <a:rPr lang="en-US" dirty="0"/>
              <a:t>Self organizing</a:t>
            </a:r>
          </a:p>
          <a:p>
            <a:pPr fontAlgn="base"/>
            <a:r>
              <a:rPr lang="en-US" dirty="0"/>
              <a:t>Larger area in less time</a:t>
            </a:r>
          </a:p>
          <a:p>
            <a:pPr lvl="1" fontAlgn="base"/>
            <a:r>
              <a:rPr lang="en-US" dirty="0"/>
              <a:t>Number of UAVs not limited by human operators available</a:t>
            </a:r>
          </a:p>
          <a:p>
            <a:pPr lvl="1" fontAlgn="base"/>
            <a:r>
              <a:rPr lang="en-US" dirty="0"/>
              <a:t>Reduces impact of poor battery life</a:t>
            </a:r>
          </a:p>
          <a:p>
            <a:pPr fontAlgn="base"/>
            <a:r>
              <a:rPr lang="en-US" dirty="0"/>
              <a:t>Complex system with many parts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60000"/>
              <a:buFont typeface="Merriweather San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2B7CD-24E8-453E-A9DD-A3B7C1B14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4" y="362932"/>
            <a:ext cx="3633650" cy="5924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A0DB4-2451-4674-9FA9-D2DCEB7DC412}"/>
              </a:ext>
            </a:extLst>
          </p:cNvPr>
          <p:cNvSpPr txBox="1"/>
          <p:nvPr/>
        </p:nvSpPr>
        <p:spPr>
          <a:xfrm>
            <a:off x="3961454" y="1211716"/>
            <a:ext cx="262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the upper triangle with 1s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B109C-EC76-4CEE-9F96-A46786AC7FBE}"/>
              </a:ext>
            </a:extLst>
          </p:cNvPr>
          <p:cNvSpPr txBox="1"/>
          <p:nvPr/>
        </p:nvSpPr>
        <p:spPr>
          <a:xfrm>
            <a:off x="3961454" y="1750326"/>
            <a:ext cx="262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every row,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CE448-31B1-4FD0-B6C2-591A15209549}"/>
              </a:ext>
            </a:extLst>
          </p:cNvPr>
          <p:cNvSpPr txBox="1"/>
          <p:nvPr/>
        </p:nvSpPr>
        <p:spPr>
          <a:xfrm>
            <a:off x="4402320" y="2214388"/>
            <a:ext cx="335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one 1 to remain a 1 no matter what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98E37-4128-42FC-814C-2F08A4D1B337}"/>
              </a:ext>
            </a:extLst>
          </p:cNvPr>
          <p:cNvSpPr txBox="1"/>
          <p:nvPr/>
        </p:nvSpPr>
        <p:spPr>
          <a:xfrm>
            <a:off x="4375167" y="3546998"/>
            <a:ext cx="44138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remaining 1s change to 0s with a probability of </a:t>
            </a:r>
          </a:p>
          <a:p>
            <a:pPr algn="ctr"/>
            <a:r>
              <a:rPr lang="en-US" sz="3200" b="1" i="1" dirty="0"/>
              <a:t>1.0/</a:t>
            </a:r>
            <a:r>
              <a:rPr lang="en-US" sz="3200" b="1" i="1" dirty="0" err="1"/>
              <a:t>Num_UAVs</a:t>
            </a:r>
            <a:r>
              <a:rPr lang="en-US" sz="3200" b="1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36030-0BED-4D52-9A49-B5DFAD74440E}"/>
              </a:ext>
            </a:extLst>
          </p:cNvPr>
          <p:cNvSpPr txBox="1"/>
          <p:nvPr/>
        </p:nvSpPr>
        <p:spPr>
          <a:xfrm>
            <a:off x="3961453" y="5345741"/>
            <a:ext cx="456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Reflect upper triangle over the row = column diagonal to the lower triangle</a:t>
            </a:r>
          </a:p>
        </p:txBody>
      </p:sp>
    </p:spTree>
    <p:extLst>
      <p:ext uri="{BB962C8B-B14F-4D97-AF65-F5344CB8AC3E}">
        <p14:creationId xmlns:p14="http://schemas.microsoft.com/office/powerpoint/2010/main" val="309552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2B7CD-24E8-453E-A9DD-A3B7C1B14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4" y="362932"/>
            <a:ext cx="3633650" cy="5924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A0DB4-2451-4674-9FA9-D2DCEB7DC412}"/>
              </a:ext>
            </a:extLst>
          </p:cNvPr>
          <p:cNvSpPr txBox="1"/>
          <p:nvPr/>
        </p:nvSpPr>
        <p:spPr>
          <a:xfrm>
            <a:off x="3961454" y="1211716"/>
            <a:ext cx="262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the upper triangle with 1s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B109C-EC76-4CEE-9F96-A46786AC7FBE}"/>
              </a:ext>
            </a:extLst>
          </p:cNvPr>
          <p:cNvSpPr txBox="1"/>
          <p:nvPr/>
        </p:nvSpPr>
        <p:spPr>
          <a:xfrm>
            <a:off x="3961454" y="1750326"/>
            <a:ext cx="262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every row,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CE448-31B1-4FD0-B6C2-591A15209549}"/>
              </a:ext>
            </a:extLst>
          </p:cNvPr>
          <p:cNvSpPr txBox="1"/>
          <p:nvPr/>
        </p:nvSpPr>
        <p:spPr>
          <a:xfrm>
            <a:off x="4402320" y="2214388"/>
            <a:ext cx="335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one 1 to remain a 1 no matter what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98E37-4128-42FC-814C-2F08A4D1B337}"/>
              </a:ext>
            </a:extLst>
          </p:cNvPr>
          <p:cNvSpPr txBox="1"/>
          <p:nvPr/>
        </p:nvSpPr>
        <p:spPr>
          <a:xfrm>
            <a:off x="4375167" y="3546998"/>
            <a:ext cx="44138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remaining 1s change to 0s with a probability of </a:t>
            </a:r>
          </a:p>
          <a:p>
            <a:pPr algn="ctr"/>
            <a:r>
              <a:rPr lang="en-US" sz="2400" b="1" i="1" dirty="0"/>
              <a:t>CONNECTIVITY = 1.0 CONNECTIVITY/</a:t>
            </a:r>
            <a:r>
              <a:rPr lang="en-US" sz="2400" b="1" i="1" dirty="0" err="1"/>
              <a:t>Num_UAVs</a:t>
            </a:r>
            <a:r>
              <a:rPr lang="en-US" sz="2400" b="1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36030-0BED-4D52-9A49-B5DFAD74440E}"/>
              </a:ext>
            </a:extLst>
          </p:cNvPr>
          <p:cNvSpPr txBox="1"/>
          <p:nvPr/>
        </p:nvSpPr>
        <p:spPr>
          <a:xfrm>
            <a:off x="3961453" y="5345741"/>
            <a:ext cx="456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Reflect upper triangle over the row = column diagonal to the lower triangle</a:t>
            </a:r>
          </a:p>
        </p:txBody>
      </p:sp>
    </p:spTree>
    <p:extLst>
      <p:ext uri="{BB962C8B-B14F-4D97-AF65-F5344CB8AC3E}">
        <p14:creationId xmlns:p14="http://schemas.microsoft.com/office/powerpoint/2010/main" val="3645360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2B7CD-24E8-453E-A9DD-A3B7C1B14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4" y="362932"/>
            <a:ext cx="3633650" cy="5924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A0DB4-2451-4674-9FA9-D2DCEB7DC412}"/>
              </a:ext>
            </a:extLst>
          </p:cNvPr>
          <p:cNvSpPr txBox="1"/>
          <p:nvPr/>
        </p:nvSpPr>
        <p:spPr>
          <a:xfrm>
            <a:off x="3961454" y="1211716"/>
            <a:ext cx="262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the upper triangle with 1s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B109C-EC76-4CEE-9F96-A46786AC7FBE}"/>
              </a:ext>
            </a:extLst>
          </p:cNvPr>
          <p:cNvSpPr txBox="1"/>
          <p:nvPr/>
        </p:nvSpPr>
        <p:spPr>
          <a:xfrm>
            <a:off x="3961454" y="1750326"/>
            <a:ext cx="262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every row,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CE448-31B1-4FD0-B6C2-591A15209549}"/>
              </a:ext>
            </a:extLst>
          </p:cNvPr>
          <p:cNvSpPr txBox="1"/>
          <p:nvPr/>
        </p:nvSpPr>
        <p:spPr>
          <a:xfrm>
            <a:off x="4402320" y="2214388"/>
            <a:ext cx="335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one 1 to remain a 1 no matter what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98E37-4128-42FC-814C-2F08A4D1B337}"/>
              </a:ext>
            </a:extLst>
          </p:cNvPr>
          <p:cNvSpPr txBox="1"/>
          <p:nvPr/>
        </p:nvSpPr>
        <p:spPr>
          <a:xfrm>
            <a:off x="4375167" y="3546998"/>
            <a:ext cx="44138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remaining 1s change to 0s with a probability of </a:t>
            </a:r>
          </a:p>
          <a:p>
            <a:pPr algn="ctr"/>
            <a:r>
              <a:rPr lang="en-US" sz="2400" b="1" i="1" dirty="0"/>
              <a:t>CONNECTIVITY = 0.5 CONNECTIVITY/</a:t>
            </a:r>
            <a:r>
              <a:rPr lang="en-US" sz="2400" b="1" i="1" dirty="0" err="1"/>
              <a:t>Num_UAVs</a:t>
            </a:r>
            <a:r>
              <a:rPr lang="en-US" sz="2400" b="1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36030-0BED-4D52-9A49-B5DFAD74440E}"/>
              </a:ext>
            </a:extLst>
          </p:cNvPr>
          <p:cNvSpPr txBox="1"/>
          <p:nvPr/>
        </p:nvSpPr>
        <p:spPr>
          <a:xfrm>
            <a:off x="3961453" y="5345741"/>
            <a:ext cx="456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Reflect upper triangle over the row = column diagonal to the lower triangle</a:t>
            </a:r>
          </a:p>
        </p:txBody>
      </p:sp>
    </p:spTree>
    <p:extLst>
      <p:ext uri="{BB962C8B-B14F-4D97-AF65-F5344CB8AC3E}">
        <p14:creationId xmlns:p14="http://schemas.microsoft.com/office/powerpoint/2010/main" val="2512781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2B7CD-24E8-453E-A9DD-A3B7C1B14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4" y="362932"/>
            <a:ext cx="3633650" cy="5924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A0DB4-2451-4674-9FA9-D2DCEB7DC412}"/>
              </a:ext>
            </a:extLst>
          </p:cNvPr>
          <p:cNvSpPr txBox="1"/>
          <p:nvPr/>
        </p:nvSpPr>
        <p:spPr>
          <a:xfrm>
            <a:off x="3961454" y="1211716"/>
            <a:ext cx="262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the upper triangle with 1s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B109C-EC76-4CEE-9F96-A46786AC7FBE}"/>
              </a:ext>
            </a:extLst>
          </p:cNvPr>
          <p:cNvSpPr txBox="1"/>
          <p:nvPr/>
        </p:nvSpPr>
        <p:spPr>
          <a:xfrm>
            <a:off x="3961454" y="1750326"/>
            <a:ext cx="262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every row,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CE448-31B1-4FD0-B6C2-591A15209549}"/>
              </a:ext>
            </a:extLst>
          </p:cNvPr>
          <p:cNvSpPr txBox="1"/>
          <p:nvPr/>
        </p:nvSpPr>
        <p:spPr>
          <a:xfrm>
            <a:off x="4402320" y="2214388"/>
            <a:ext cx="335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one 1 to remain a 1 no matter what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98E37-4128-42FC-814C-2F08A4D1B337}"/>
              </a:ext>
            </a:extLst>
          </p:cNvPr>
          <p:cNvSpPr txBox="1"/>
          <p:nvPr/>
        </p:nvSpPr>
        <p:spPr>
          <a:xfrm>
            <a:off x="4375167" y="3546998"/>
            <a:ext cx="44138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remaining 1s change to 0s with a probability of </a:t>
            </a:r>
          </a:p>
          <a:p>
            <a:pPr algn="ctr"/>
            <a:r>
              <a:rPr lang="en-US" sz="2400" b="1" i="1" dirty="0"/>
              <a:t>CONNECTIVITY = 0.1 CONNECTIVITY/</a:t>
            </a:r>
            <a:r>
              <a:rPr lang="en-US" sz="2400" b="1" i="1" dirty="0" err="1"/>
              <a:t>Num_UAVs</a:t>
            </a:r>
            <a:r>
              <a:rPr lang="en-US" sz="2400" b="1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36030-0BED-4D52-9A49-B5DFAD74440E}"/>
              </a:ext>
            </a:extLst>
          </p:cNvPr>
          <p:cNvSpPr txBox="1"/>
          <p:nvPr/>
        </p:nvSpPr>
        <p:spPr>
          <a:xfrm>
            <a:off x="3961453" y="5345741"/>
            <a:ext cx="456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Reflect upper triangle over the row = column diagonal to the lower triangle</a:t>
            </a:r>
          </a:p>
        </p:txBody>
      </p:sp>
    </p:spTree>
    <p:extLst>
      <p:ext uri="{BB962C8B-B14F-4D97-AF65-F5344CB8AC3E}">
        <p14:creationId xmlns:p14="http://schemas.microsoft.com/office/powerpoint/2010/main" val="54442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C3B351-7F11-48DE-A6DE-5B51BFBAD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3616"/>
          <a:stretch/>
        </p:blipFill>
        <p:spPr>
          <a:xfrm>
            <a:off x="3851786" y="1252723"/>
            <a:ext cx="5852172" cy="43525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1297-64AE-4C4A-B599-DC8BEB491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48" y="1688439"/>
            <a:ext cx="3574914" cy="35586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49C456-340F-48A8-9E65-5FCE033130CE}"/>
              </a:ext>
            </a:extLst>
          </p:cNvPr>
          <p:cNvSpPr txBox="1"/>
          <p:nvPr/>
        </p:nvSpPr>
        <p:spPr>
          <a:xfrm>
            <a:off x="783005" y="85744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20 UAVs Connectivity = 1.0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AE358B-8A89-4EEB-BB25-994003ABE2F8}"/>
              </a:ext>
            </a:extLst>
          </p:cNvPr>
          <p:cNvSpPr txBox="1"/>
          <p:nvPr/>
        </p:nvSpPr>
        <p:spPr>
          <a:xfrm>
            <a:off x="5201940" y="85744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25 UAVs Connectivity = 0.1</a:t>
            </a:r>
          </a:p>
        </p:txBody>
      </p:sp>
    </p:spTree>
    <p:extLst>
      <p:ext uri="{BB962C8B-B14F-4D97-AF65-F5344CB8AC3E}">
        <p14:creationId xmlns:p14="http://schemas.microsoft.com/office/powerpoint/2010/main" val="670607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685800" y="488155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sz="44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252167" y="3985240"/>
            <a:ext cx="8373359" cy="849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i="0" dirty="0"/>
              <a:t>This material is based upon work supported by the National Science</a:t>
            </a:r>
            <a:r>
              <a:rPr lang="en-US" sz="1600" dirty="0"/>
              <a:t> </a:t>
            </a:r>
            <a:r>
              <a:rPr lang="en-US" sz="1400" i="0" dirty="0"/>
              <a:t>Foundation under Grant No. IIS-1757929.  Any opinions, findings,</a:t>
            </a:r>
            <a:r>
              <a:rPr lang="en-US" sz="1600" dirty="0"/>
              <a:t> </a:t>
            </a:r>
            <a:r>
              <a:rPr lang="en-US" sz="1400" i="0" dirty="0"/>
              <a:t>and conclusions or recommendations expressed in this material are</a:t>
            </a:r>
            <a:r>
              <a:rPr lang="en-US" sz="1600" dirty="0"/>
              <a:t> </a:t>
            </a:r>
            <a:r>
              <a:rPr lang="en-US" sz="1400" i="0" dirty="0"/>
              <a:t>those of the author(s) and do not necessarily reflect the views of the</a:t>
            </a:r>
            <a:r>
              <a:rPr lang="en-US" sz="1600" dirty="0"/>
              <a:t> </a:t>
            </a:r>
            <a:r>
              <a:rPr lang="en-US" sz="1400" i="0" dirty="0"/>
              <a:t>National Science Foundation.</a:t>
            </a:r>
            <a:endParaRPr lang="en-US" sz="1600" dirty="0"/>
          </a:p>
          <a:p>
            <a:pPr>
              <a:lnSpc>
                <a:spcPct val="100000"/>
              </a:lnSpc>
            </a:pPr>
            <a:br>
              <a:rPr lang="en-US" sz="1600" dirty="0"/>
            </a:br>
            <a:endParaRPr sz="1600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25BE4BA-DD86-49AB-9602-380C763D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7" y="1871554"/>
            <a:ext cx="2031736" cy="204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EFC78AA-8DBE-4099-9685-060C5541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23" y="2137819"/>
            <a:ext cx="1514709" cy="15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omputer science unr">
            <a:extLst>
              <a:ext uri="{FF2B5EF4-FFF2-40B4-BE49-F238E27FC236}">
                <a16:creationId xmlns:a16="http://schemas.microsoft.com/office/drawing/2014/main" id="{FC8B4019-EE81-44CB-84F2-EF8AE157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099" y="2467906"/>
            <a:ext cx="2130655" cy="8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156174E3-A233-4999-9F7E-AEEBB7C5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22" y="2137819"/>
            <a:ext cx="2976348" cy="156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5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8419381" cy="52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431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306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306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8419381" cy="422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396816" y="1825625"/>
            <a:ext cx="4076330" cy="414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fontAlgn="base"/>
            <a:r>
              <a:rPr lang="en-US" dirty="0"/>
              <a:t>Need to search efficiently</a:t>
            </a:r>
          </a:p>
          <a:p>
            <a:pPr lvl="1" fontAlgn="base"/>
            <a:r>
              <a:rPr lang="en-US" dirty="0"/>
              <a:t>Cover as much area as quickly as possible</a:t>
            </a:r>
          </a:p>
          <a:p>
            <a:pPr lvl="1" fontAlgn="base"/>
            <a:r>
              <a:rPr lang="en-US" dirty="0"/>
              <a:t>Battery life</a:t>
            </a:r>
          </a:p>
          <a:p>
            <a:pPr lvl="1" fontAlgn="base"/>
            <a:r>
              <a:rPr lang="en-US" dirty="0"/>
              <a:t>Emergency situations</a:t>
            </a:r>
          </a:p>
          <a:p>
            <a:pPr lvl="1" fontAlgn="base"/>
            <a:endParaRPr lang="en-US" dirty="0"/>
          </a:p>
          <a:p>
            <a:pPr marL="76200" indent="0"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3"/>
          </p:nvPr>
        </p:nvSpPr>
        <p:spPr>
          <a:xfrm>
            <a:off x="4298623" y="4223208"/>
            <a:ext cx="4518352" cy="17457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lvl="0" indent="-381000" fontAlgn="base">
              <a:buClr>
                <a:srgbClr val="0066A1"/>
              </a:buClr>
              <a:buSzPct val="60000"/>
              <a:buFont typeface="Merriweather Sans"/>
              <a:buChar char="▶"/>
            </a:pPr>
            <a:r>
              <a:rPr lang="en-US" sz="2000" i="0" dirty="0">
                <a:solidFill>
                  <a:srgbClr val="000000"/>
                </a:solidFill>
              </a:rPr>
              <a:t>Data is useless unless it can be transferred</a:t>
            </a:r>
          </a:p>
          <a:p>
            <a:pPr marL="800100" lvl="1" indent="-228600" fontAlgn="base">
              <a:buClr>
                <a:srgbClr val="0066A1"/>
              </a:buClr>
              <a:buFont typeface="Noto Sans Symbols"/>
              <a:buChar char="▪"/>
            </a:pPr>
            <a:r>
              <a:rPr lang="en-US" sz="1800" dirty="0">
                <a:solidFill>
                  <a:srgbClr val="000000"/>
                </a:solidFill>
              </a:rPr>
              <a:t>Critical for UAV network to remain intact</a:t>
            </a:r>
          </a:p>
        </p:txBody>
      </p:sp>
      <p:pic>
        <p:nvPicPr>
          <p:cNvPr id="3074" name="Picture 2" descr="Image result for drone crashing into tree">
            <a:extLst>
              <a:ext uri="{FF2B5EF4-FFF2-40B4-BE49-F238E27FC236}">
                <a16:creationId xmlns:a16="http://schemas.microsoft.com/office/drawing/2014/main" id="{A0D77354-F62A-405B-ABC4-F4A93C50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84" y="565421"/>
            <a:ext cx="3136721" cy="27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51BBECF-96E0-44C1-AB40-3DE54D06F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7" y="3563692"/>
            <a:ext cx="3613608" cy="24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0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685800" y="2273452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Our Solution</a:t>
            </a:r>
            <a:endParaRPr sz="44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685800" y="3269450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en-US" sz="2400" dirty="0"/>
              <a:t>We developed a system where each UAV in the swarm: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/>
              <a:t>Spreads out as far as possible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/>
              <a:t>Ensures that it is within range of the mesh network</a:t>
            </a:r>
          </a:p>
          <a:p>
            <a:br>
              <a:rPr lang="en-US" dirty="0"/>
            </a:br>
            <a:endParaRPr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66E14F-13E8-420D-A548-298FBB542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31" y="718041"/>
            <a:ext cx="6651138" cy="54219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51E1E9-989D-4E4C-8238-DB7791D9819B}"/>
              </a:ext>
            </a:extLst>
          </p:cNvPr>
          <p:cNvSpPr txBox="1"/>
          <p:nvPr/>
        </p:nvSpPr>
        <p:spPr>
          <a:xfrm>
            <a:off x="735292" y="999241"/>
            <a:ext cx="241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Radius of wireless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29361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A0EC5-AC7D-42FA-90B8-EFF7779E9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92" y="722806"/>
            <a:ext cx="7337216" cy="54123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D3BBE2-1943-41A0-98ED-9710FE201EA7}"/>
              </a:ext>
            </a:extLst>
          </p:cNvPr>
          <p:cNvSpPr txBox="1"/>
          <p:nvPr/>
        </p:nvSpPr>
        <p:spPr>
          <a:xfrm>
            <a:off x="3681167" y="568917"/>
            <a:ext cx="178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Optimized coverage</a:t>
            </a:r>
          </a:p>
        </p:txBody>
      </p:sp>
    </p:spTree>
    <p:extLst>
      <p:ext uri="{BB962C8B-B14F-4D97-AF65-F5344CB8AC3E}">
        <p14:creationId xmlns:p14="http://schemas.microsoft.com/office/powerpoint/2010/main" val="416259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685800" y="2273452"/>
            <a:ext cx="77724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Previous Work</a:t>
            </a:r>
            <a:endParaRPr sz="44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685800" y="3269450"/>
            <a:ext cx="77724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en-US" sz="2400" dirty="0"/>
              <a:t>Left-Hand Search/the Rubber-Band method</a:t>
            </a:r>
          </a:p>
          <a:p>
            <a:br>
              <a:rPr lang="en-US" dirty="0"/>
            </a:br>
            <a:endParaRPr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30923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1274</Words>
  <Application>Microsoft Office PowerPoint</Application>
  <PresentationFormat>On-screen Show (4:3)</PresentationFormat>
  <Paragraphs>216</Paragraphs>
  <Slides>45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Cambria Math</vt:lpstr>
      <vt:lpstr>Lato</vt:lpstr>
      <vt:lpstr>Merriweather Sans</vt:lpstr>
      <vt:lpstr>Noto Sans Symbols</vt:lpstr>
      <vt:lpstr>Title Slides</vt:lpstr>
      <vt:lpstr>Divider Slides</vt:lpstr>
      <vt:lpstr>Content Slides</vt:lpstr>
      <vt:lpstr>Area-Optimized UAV Swarm Network for Search and Rescue Operations </vt:lpstr>
      <vt:lpstr>Background</vt:lpstr>
      <vt:lpstr>Background</vt:lpstr>
      <vt:lpstr>Background</vt:lpstr>
      <vt:lpstr>Background</vt:lpstr>
      <vt:lpstr>Our Solution</vt:lpstr>
      <vt:lpstr>PowerPoint Presentation</vt:lpstr>
      <vt:lpstr>PowerPoint Presentation</vt:lpstr>
      <vt:lpstr>Previous Work</vt:lpstr>
      <vt:lpstr>Previous Work</vt:lpstr>
      <vt:lpstr>Previous Work</vt:lpstr>
      <vt:lpstr>Previous Work</vt:lpstr>
      <vt:lpstr>Proposed Work</vt:lpstr>
      <vt:lpstr>Straight Line Reliance Architecture</vt:lpstr>
      <vt:lpstr>Mesh Reliance Architecture</vt:lpstr>
      <vt:lpstr>Mesh Reliance Architecture</vt:lpstr>
      <vt:lpstr>How Mesh Reliance Architecture is Created</vt:lpstr>
      <vt:lpstr>Swarm Control Simulation</vt:lpstr>
      <vt:lpstr>Swarm Control Simulation</vt:lpstr>
      <vt:lpstr>Swarm Control Simulation</vt:lpstr>
      <vt:lpstr>Self Organization</vt:lpstr>
      <vt:lpstr>Self Organization</vt:lpstr>
      <vt:lpstr>Self Organization</vt:lpstr>
      <vt:lpstr>Self Organization</vt:lpstr>
      <vt:lpstr>Test 1: Optimize Area-Coverage with one UAV</vt:lpstr>
      <vt:lpstr>Test 2: Optimize Area-Coverage with multiple UAV</vt:lpstr>
      <vt:lpstr>Test 2: Optimize Area-Coverage with multiple UAV</vt:lpstr>
      <vt:lpstr>Test 3: Optimize Spread of UAV Swarm</vt:lpstr>
      <vt:lpstr>Analysis and Conclusions</vt:lpstr>
      <vt:lpstr>Analysis</vt:lpstr>
      <vt:lpstr>Conclusions</vt:lpstr>
      <vt:lpstr>Progress and Future Work</vt:lpstr>
      <vt:lpstr>Improved GA Performance</vt:lpstr>
      <vt:lpstr>Dynamic Mesh Reliance Architecture</vt:lpstr>
      <vt:lpstr>Dynamic Mesh Reliance Architecture</vt:lpstr>
      <vt:lpstr>Dynamic Mesh Reliance Architecture</vt:lpstr>
      <vt:lpstr>Dynamic Mesh Reliance Architecture</vt:lpstr>
      <vt:lpstr>Support for more UAVs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Area-Optimized UAV Swarm Network for Search and Rescue Operations</dc:title>
  <dc:creator>Laik</dc:creator>
  <cp:lastModifiedBy>Laik Ruetten</cp:lastModifiedBy>
  <cp:revision>31</cp:revision>
  <dcterms:modified xsi:type="dcterms:W3CDTF">2019-12-27T22:20:17Z</dcterms:modified>
</cp:coreProperties>
</file>