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88" r:id="rId5"/>
    <p:sldId id="290" r:id="rId6"/>
    <p:sldId id="289" r:id="rId7"/>
    <p:sldId id="291" r:id="rId8"/>
    <p:sldId id="266" r:id="rId9"/>
    <p:sldId id="292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FF"/>
    <a:srgbClr val="FF1200"/>
    <a:srgbClr val="000E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D3D0D-9747-784C-2AFE-9B5E8AEE6B0B}" v="11" dt="2025-07-28T17:00:03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5"/>
  </p:normalViewPr>
  <p:slideViewPr>
    <p:cSldViewPr snapToGrid="0">
      <p:cViewPr varScale="1">
        <p:scale>
          <a:sx n="113" d="100"/>
          <a:sy n="113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EB45-90D8-1144-B74D-27992E63B4EC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48F8-9781-5F46-A7E3-EE52475F1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986B-421C-C078-FB94-A2CDAF30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59647-EA35-A169-81F2-312DC378D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FCB13-498C-5606-510B-831F1FD93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C0E0E-A04C-339D-D949-6AAA84440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E74A-EAC4-C045-B671-36DA0E7A4C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B282-AA01-7539-EDBD-0AF9B4242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4488E-D6EC-6B44-AB9C-EF9AEE5E4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BCBE7-DE39-600E-E566-032B57EE9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CCD57-9945-C693-A169-8A532603A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E74A-EAC4-C045-B671-36DA0E7A4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E74A-EAC4-C045-B671-36DA0E7A4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1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78E0D-1678-10A1-2FA5-5BCAABEF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C4BCD-BD69-77FF-7BDD-E7EE11FA8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A6F08-29A6-DD65-5298-712BC590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CE68-2CBA-D2E8-49E2-549DD69F1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E74A-EAC4-C045-B671-36DA0E7A4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B5DC-951F-0ED9-8884-995057888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03889-3BBA-E6B3-3054-821E3B3E7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EE64E-21ED-6F88-EBD9-9818975FD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0D137-62F7-95DC-A22F-233C9B799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E74A-EAC4-C045-B671-36DA0E7A4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B748-A733-5F8F-B82B-8BC85C90F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9E5EE-CFC0-A8DB-8072-DC29F7B35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233E-8FE6-DA9B-A12F-F8069E42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790D-5170-60AE-BE0C-196A158F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D8C4C-E207-BF0B-C9FC-80712D57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3A3F-833D-6FF9-460D-C58920B0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6CF46-3567-E93E-2F78-62154A354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1661-7305-A1D3-90C4-30CB7AEA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6DB8-20F9-2E5D-CF3B-8A7BF360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02105-2D54-549D-D32F-D4ACC156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0CA54-CA37-6241-F565-C76DDC8DC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332E6-A85E-C572-284A-60671C75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93FBA-FE78-A111-6998-456F0A06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A1D1-8E8C-905B-7707-ABABB6F4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529A-26DB-49B0-B6D9-F467B1C9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 Dark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14FACC-0613-5D2B-DCB1-0F2AD61BA171}"/>
              </a:ext>
            </a:extLst>
          </p:cNvPr>
          <p:cNvSpPr/>
          <p:nvPr userDrawn="1"/>
        </p:nvSpPr>
        <p:spPr>
          <a:xfrm>
            <a:off x="0" y="0"/>
            <a:ext cx="12192000" cy="1297452"/>
          </a:xfrm>
          <a:prstGeom prst="rect">
            <a:avLst/>
          </a:prstGeom>
          <a:solidFill>
            <a:srgbClr val="000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D3289E22-69BE-A15F-BDD8-E9F80405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5083"/>
            <a:ext cx="10177094" cy="90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E02E0A2-D448-9B4A-EA04-DFFF28B526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252" y="1519310"/>
            <a:ext cx="10906620" cy="471638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1100"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0713DD-7463-EE51-0595-D6931041B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66" r="67662" b="66697"/>
          <a:stretch/>
        </p:blipFill>
        <p:spPr>
          <a:xfrm>
            <a:off x="10972800" y="0"/>
            <a:ext cx="1219200" cy="129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14172-2548-4EAB-17EB-040B23539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45033" y="6526813"/>
            <a:ext cx="1616824" cy="143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A90D2-54D9-BEAD-B898-9280D6304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8395" y="6366232"/>
            <a:ext cx="1023356" cy="280846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C46637D-2A3D-D0EB-E398-9C21409477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4425" y="6506655"/>
            <a:ext cx="4883150" cy="1175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7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©2025 RE/MAX, LLC. Each Office Independently Owned and Operated. 25_250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C2DF3A0-9B2B-638B-FE35-E32881E91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16099"/>
            <a:ext cx="457200" cy="354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18FA9C5-EA5D-5745-9DC4-F40B5BE44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ver Pic Cream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E4FDD8-C78E-A88A-8D05-30AE74CC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594624"/>
            <a:ext cx="5804153" cy="37133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BEFAE60-E88F-8D21-FD53-39F13CE57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869950"/>
            <a:ext cx="3400425" cy="49069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72F4C-C8FC-F482-D9AF-77DAB323B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310" y="1101693"/>
            <a:ext cx="853028" cy="95570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A674D51-5173-90B0-E4A4-2DB57D6AA7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4425" y="6506655"/>
            <a:ext cx="4883150" cy="1175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7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/>
              <a:t>©2025 RE/MAX, LLC. Each Office Independently Owned and Operated. 25_250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63DB1D-EC0F-EB6F-321A-5A2BE0338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16099"/>
            <a:ext cx="457200" cy="354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18FA9C5-EA5D-5745-9DC4-F40B5BE444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755A19-EBC3-05DC-ED2B-63B27C826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8395" y="6366232"/>
            <a:ext cx="1023356" cy="280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1731E-C71F-A21E-98DD-A2711C21E5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035" t="34992" r="64859" b="31989"/>
          <a:stretch/>
        </p:blipFill>
        <p:spPr>
          <a:xfrm>
            <a:off x="10972800" y="0"/>
            <a:ext cx="1219200" cy="12942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7EDB1-1953-8810-E449-EB504B68F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045033" y="6526813"/>
            <a:ext cx="1616824" cy="1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7215-EC93-27A8-32F3-F7F1E1E7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229F-FC0B-97D3-EDE5-4E318B5F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9A5-6B42-E394-1393-69FB5C68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F887-B9D3-E91C-BE7C-61F07809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7571-C89B-783A-C49C-CC0FEDBE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A50C-4EAA-C4F5-05D7-DBF3B323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D5087-8312-D2E5-5C9B-FED346E6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5008-6E52-33AB-32E5-9C787157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5873E-CEC0-C168-E2CE-D9A5C53D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3ABB-6158-806B-8D8E-426D3F86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ADA8-A55B-C31A-0B2D-9FC66F85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F753-7E4C-1030-BEE6-F694F94EC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75B7-56F6-7C99-0990-17024B96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59F84-A40D-E686-BF5F-8B04165F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D5E29-5CD8-4E62-638B-0349B87D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B43E-7665-EFBF-62CC-7B5BC21C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BDC7-10C8-AC4D-0E79-1B65D177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C8580-367D-7231-2497-2E2A58BC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86F95-8B0E-2CFC-5C6C-EEAA19BB3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BA16D-EC9A-F3BC-7768-D061DA3A3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7820A-6D1C-7BAA-5A53-67F1EEA2F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9FA27-DF0D-3687-D4B9-316489F4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EA8C5-28D0-3AD6-5E82-F74203FE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FD32F-252B-107D-9B10-C906F198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C364-9A8D-E3B8-45F0-D73B152C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09349-10F4-6E3F-797E-C7655D5D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2A8B6-30CD-2F4A-C2B1-47B2DFC6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4169D-2764-400F-E169-0AE75C52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C69D-EB98-1EA2-EEA8-A456A5D3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40B17-057D-6450-9E2A-4AC2E79B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06BA-54BD-7C8E-39D1-6A2E6337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926D-F437-DD4B-CD44-1E1A98FF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6982-5C3D-2D67-356D-F2639C14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EB1F-117A-AC84-AB95-997CFE454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A437-405A-2F70-73DC-DC1F3CBB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CE997-3848-115D-2D63-00E16F37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0C0A6-C600-A7E6-FB13-1F3A801B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3B5E-CDE4-B0DD-C2C5-0A4B93FE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C290A-9EA9-1F87-BB9C-18D574D62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73D5F-CCAD-9947-1394-39949B4ED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9E528-58FE-E675-76E2-97E47A60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AFB87-BC8E-1629-BB93-1659ABB3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0E1D2-1074-3ED7-F608-15A49E2D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EAAEA-C357-DDF3-6E0A-7D1A7E68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5E8C-FD88-65ED-10A3-D9C38FF4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D951C-2363-590F-3115-ABDD8BBAD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E59AA-7C14-D64D-B0AD-9FBA2173E04D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0832-7B5B-EB30-B7FC-86D8F32EA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795D-B8AE-C3A9-7437-A3EB230AB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38171-C0D1-C34E-A9D9-2DA6BC18A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66F50-1859-FC4A-7A12-EC9E79305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33F8-4AB8-11DC-E5E9-2DCBB6CA2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FA9C5-EA5D-5745-9DC4-F40B5BE4446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A7B397-AE37-FB95-4BF7-2FAD3C96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1" y="1277656"/>
            <a:ext cx="4699374" cy="3478014"/>
          </a:xfrm>
          <a:prstGeom prst="rect">
            <a:avLst/>
          </a:prstGeom>
        </p:spPr>
      </p:pic>
      <p:pic>
        <p:nvPicPr>
          <p:cNvPr id="2" name="Picture 1" descr="A computer and a phone&#10;&#10;AI-generated content may be incorrect.">
            <a:extLst>
              <a:ext uri="{FF2B5EF4-FFF2-40B4-BE49-F238E27FC236}">
                <a16:creationId xmlns:a16="http://schemas.microsoft.com/office/drawing/2014/main" id="{295B50E9-C53A-8965-E8FE-C97C8058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71" y="236349"/>
            <a:ext cx="7416526" cy="6180863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36A56902-9070-9C31-EED0-7E7B7EDE0F49}"/>
              </a:ext>
            </a:extLst>
          </p:cNvPr>
          <p:cNvSpPr txBox="1"/>
          <p:nvPr/>
        </p:nvSpPr>
        <p:spPr>
          <a:xfrm>
            <a:off x="734741" y="3578303"/>
            <a:ext cx="636734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C2749"/>
                </a:solidFill>
                <a:latin typeface="Montserrat Medium"/>
                <a:cs typeface="Segoe UI"/>
              </a:rPr>
              <a:t>Marketing as a Service</a:t>
            </a:r>
            <a:endParaRPr lang="en-US"/>
          </a:p>
          <a:p>
            <a:r>
              <a:rPr lang="en-US" sz="160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7240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CA4CD-9EC3-D4C1-7137-264573C7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A014-CBFE-6441-1951-027C14C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latin typeface="Montserrat"/>
                <a:ea typeface="+mn-ea"/>
                <a:cs typeface="+mn-cs"/>
              </a:rPr>
              <a:t>Maximum Impact. </a:t>
            </a:r>
            <a:r>
              <a:rPr lang="en-US" sz="3600">
                <a:solidFill>
                  <a:srgbClr val="FF1200"/>
                </a:solidFill>
                <a:latin typeface="Montserrat"/>
                <a:ea typeface="+mn-ea"/>
                <a:cs typeface="+mn-cs"/>
              </a:rPr>
              <a:t>Minimum Effort.</a:t>
            </a:r>
            <a:endParaRPr lang="en-US" sz="3600" b="1">
              <a:solidFill>
                <a:srgbClr val="FF12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Text Box ">
            <a:extLst>
              <a:ext uri="{FF2B5EF4-FFF2-40B4-BE49-F238E27FC236}">
                <a16:creationId xmlns:a16="http://schemas.microsoft.com/office/drawing/2014/main" id="{5B5326A8-8F2F-52E1-F374-CFD101E14976}"/>
              </a:ext>
            </a:extLst>
          </p:cNvPr>
          <p:cNvSpPr/>
          <p:nvPr/>
        </p:nvSpPr>
        <p:spPr>
          <a:xfrm>
            <a:off x="448573" y="1926805"/>
            <a:ext cx="3683812" cy="3778459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9" name="Text Box">
            <a:extLst>
              <a:ext uri="{FF2B5EF4-FFF2-40B4-BE49-F238E27FC236}">
                <a16:creationId xmlns:a16="http://schemas.microsoft.com/office/drawing/2014/main" id="{AF7A7F06-5466-05E1-B2B2-D4246B138D08}"/>
              </a:ext>
            </a:extLst>
          </p:cNvPr>
          <p:cNvSpPr/>
          <p:nvPr/>
        </p:nvSpPr>
        <p:spPr>
          <a:xfrm>
            <a:off x="4519636" y="1926805"/>
            <a:ext cx="3418270" cy="3778459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E35"/>
              </a:solidFill>
              <a:latin typeface="Montserrat Medium" pitchFamily="2" charset="77"/>
            </a:endParaRPr>
          </a:p>
          <a:p>
            <a:pPr algn="ctr"/>
            <a:endParaRPr lang="en-US" sz="3200">
              <a:solidFill>
                <a:srgbClr val="000E35"/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6D012D-99BB-7AA8-1189-7A77399B1119}"/>
              </a:ext>
            </a:extLst>
          </p:cNvPr>
          <p:cNvSpPr/>
          <p:nvPr/>
        </p:nvSpPr>
        <p:spPr>
          <a:xfrm>
            <a:off x="8325157" y="1914974"/>
            <a:ext cx="3418270" cy="3778459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0E35"/>
              </a:solidFill>
              <a:latin typeface="Montserrat Medium" pitchFamily="2" charset="77"/>
            </a:endParaRPr>
          </a:p>
          <a:p>
            <a:pPr algn="ctr"/>
            <a:endParaRPr lang="en-US" sz="3200">
              <a:solidFill>
                <a:srgbClr val="000E35"/>
              </a:solidFill>
              <a:latin typeface="Montserrat Medium" pitchFamily="2" charset="77"/>
            </a:endParaRPr>
          </a:p>
          <a:p>
            <a:pPr algn="ctr"/>
            <a:endParaRPr lang="en-US" sz="3200">
              <a:solidFill>
                <a:srgbClr val="000E35"/>
              </a:solidFill>
              <a:latin typeface="Montserrat Medium" pitchFamily="2" charset="77"/>
            </a:endParaRPr>
          </a:p>
        </p:txBody>
      </p:sp>
      <p:pic>
        <p:nvPicPr>
          <p:cNvPr id="19" name="Graphic 18" descr="Email outline">
            <a:extLst>
              <a:ext uri="{FF2B5EF4-FFF2-40B4-BE49-F238E27FC236}">
                <a16:creationId xmlns:a16="http://schemas.microsoft.com/office/drawing/2014/main" id="{A719ADD5-DA3F-BD29-5028-615647DD4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586" y="4066013"/>
            <a:ext cx="1207976" cy="1207976"/>
          </a:xfrm>
          <a:prstGeom prst="rect">
            <a:avLst/>
          </a:prstGeom>
        </p:spPr>
      </p:pic>
      <p:pic>
        <p:nvPicPr>
          <p:cNvPr id="23" name="Graphic 22" descr="Paper outline">
            <a:extLst>
              <a:ext uri="{FF2B5EF4-FFF2-40B4-BE49-F238E27FC236}">
                <a16:creationId xmlns:a16="http://schemas.microsoft.com/office/drawing/2014/main" id="{808DD33E-7C80-9CBC-6FB5-5EFD406AA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705" y="4028214"/>
            <a:ext cx="1392400" cy="139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49A7B-CE8B-9806-A181-224121FB8181}"/>
              </a:ext>
            </a:extLst>
          </p:cNvPr>
          <p:cNvSpPr txBox="1"/>
          <p:nvPr/>
        </p:nvSpPr>
        <p:spPr>
          <a:xfrm>
            <a:off x="700719" y="2413337"/>
            <a:ext cx="317952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Automated marketing packages</a:t>
            </a:r>
            <a:r>
              <a:rPr lang="en-US" sz="2000">
                <a:latin typeface="Montserrat"/>
              </a:rPr>
              <a:t> for new and active listings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5AB64-9988-1B0A-941F-30653F56DD76}"/>
              </a:ext>
            </a:extLst>
          </p:cNvPr>
          <p:cNvSpPr txBox="1"/>
          <p:nvPr/>
        </p:nvSpPr>
        <p:spPr>
          <a:xfrm>
            <a:off x="4637152" y="2415575"/>
            <a:ext cx="317794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No-cost materials</a:t>
            </a:r>
            <a:r>
              <a:rPr lang="en-US" sz="2000">
                <a:latin typeface="Montserrat"/>
              </a:rPr>
              <a:t> as well as advanced </a:t>
            </a:r>
            <a:r>
              <a:rPr lang="en-US" sz="2000" b="1">
                <a:latin typeface="Montserrat"/>
              </a:rPr>
              <a:t>paid campaign options</a:t>
            </a:r>
            <a:r>
              <a:rPr lang="en-US" sz="2000">
                <a:latin typeface="Montserrat"/>
              </a:rPr>
              <a:t>.</a:t>
            </a:r>
          </a:p>
          <a:p>
            <a:pPr algn="ctr"/>
            <a:endParaRPr lang="en-US" sz="2000">
              <a:latin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F039C-FA92-BA3F-29AE-E0B67572F61A}"/>
              </a:ext>
            </a:extLst>
          </p:cNvPr>
          <p:cNvSpPr txBox="1"/>
          <p:nvPr/>
        </p:nvSpPr>
        <p:spPr>
          <a:xfrm>
            <a:off x="8380993" y="2259508"/>
            <a:ext cx="304752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  <a:ea typeface="+mn-lt"/>
                <a:cs typeface="+mn-lt"/>
              </a:rPr>
              <a:t>Give sellers insight</a:t>
            </a:r>
            <a:r>
              <a:rPr lang="en-US" sz="2000">
                <a:latin typeface="Montserrat"/>
                <a:ea typeface="+mn-lt"/>
                <a:cs typeface="+mn-lt"/>
              </a:rPr>
              <a:t> with real-time marketing results and performance data.</a:t>
            </a:r>
            <a:endParaRPr lang="en-US"/>
          </a:p>
        </p:txBody>
      </p:sp>
      <p:pic>
        <p:nvPicPr>
          <p:cNvPr id="15" name="Graphic 14" descr="Renovation (House With Sparkles) outline">
            <a:extLst>
              <a:ext uri="{FF2B5EF4-FFF2-40B4-BE49-F238E27FC236}">
                <a16:creationId xmlns:a16="http://schemas.microsoft.com/office/drawing/2014/main" id="{5751A7B2-3BC1-A173-950A-84702D2DC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3943" y="3985339"/>
            <a:ext cx="1380698" cy="136932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88A675-61EA-92D5-8B9D-388317A3A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</p:spTree>
    <p:extLst>
      <p:ext uri="{BB962C8B-B14F-4D97-AF65-F5344CB8AC3E}">
        <p14:creationId xmlns:p14="http://schemas.microsoft.com/office/powerpoint/2010/main" val="273956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">
            <a:extLst>
              <a:ext uri="{FF2B5EF4-FFF2-40B4-BE49-F238E27FC236}">
                <a16:creationId xmlns:a16="http://schemas.microsoft.com/office/drawing/2014/main" id="{2BD3BA6B-D3B7-9CAC-0DC9-9DDA003CB0B4}"/>
              </a:ext>
            </a:extLst>
          </p:cNvPr>
          <p:cNvSpPr/>
          <p:nvPr/>
        </p:nvSpPr>
        <p:spPr>
          <a:xfrm>
            <a:off x="639072" y="3784179"/>
            <a:ext cx="5207812" cy="1750995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8" name="Text Box ">
            <a:extLst>
              <a:ext uri="{FF2B5EF4-FFF2-40B4-BE49-F238E27FC236}">
                <a16:creationId xmlns:a16="http://schemas.microsoft.com/office/drawing/2014/main" id="{9FE99A3C-C8E0-558E-0DEB-7E99F84FF9A6}"/>
              </a:ext>
            </a:extLst>
          </p:cNvPr>
          <p:cNvSpPr/>
          <p:nvPr/>
        </p:nvSpPr>
        <p:spPr>
          <a:xfrm>
            <a:off x="639074" y="1940412"/>
            <a:ext cx="5207811" cy="1750995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pic>
        <p:nvPicPr>
          <p:cNvPr id="2" name="Picture 1" descr="A person in a suit looking at his phone&#10;&#10;AI-generated content may be incorrect.">
            <a:extLst>
              <a:ext uri="{FF2B5EF4-FFF2-40B4-BE49-F238E27FC236}">
                <a16:creationId xmlns:a16="http://schemas.microsoft.com/office/drawing/2014/main" id="{A6116E93-9976-A573-385E-B2637FEC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39" y="1559954"/>
            <a:ext cx="5653254" cy="47268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5F46F5-F38A-BECE-EFDE-65EF8ED7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5083"/>
            <a:ext cx="10177094" cy="90033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latin typeface="Montserrat"/>
                <a:ea typeface="+mn-ea"/>
                <a:cs typeface="+mn-cs"/>
              </a:rPr>
              <a:t>Maximum Impact. </a:t>
            </a:r>
            <a:r>
              <a:rPr lang="en-US" sz="3600">
                <a:solidFill>
                  <a:srgbClr val="FF1200"/>
                </a:solidFill>
                <a:latin typeface="Montserrat"/>
                <a:ea typeface="+mn-ea"/>
                <a:cs typeface="+mn-cs"/>
              </a:rPr>
              <a:t>Minimum Effort.</a:t>
            </a:r>
            <a:endParaRPr lang="en-US" sz="3600" b="1">
              <a:solidFill>
                <a:srgbClr val="FF12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BA33B-AC18-2CA6-5441-A0F4D3BDEED2}"/>
              </a:ext>
            </a:extLst>
          </p:cNvPr>
          <p:cNvSpPr txBox="1"/>
          <p:nvPr/>
        </p:nvSpPr>
        <p:spPr>
          <a:xfrm>
            <a:off x="1703981" y="2157643"/>
            <a:ext cx="391430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Montserrat"/>
                <a:ea typeface="+mn-lt"/>
                <a:cs typeface="+mn-lt"/>
              </a:rPr>
              <a:t>Smarter marketing powered by AI and REMAX data</a:t>
            </a:r>
            <a:r>
              <a:rPr lang="en-US" sz="1600">
                <a:latin typeface="Montserrat"/>
                <a:ea typeface="+mn-lt"/>
                <a:cs typeface="+mn-lt"/>
              </a:rPr>
              <a:t> — </a:t>
            </a:r>
            <a:r>
              <a:rPr lang="en-US" sz="1600" err="1">
                <a:latin typeface="Montserrat"/>
                <a:ea typeface="+mn-lt"/>
                <a:cs typeface="+mn-lt"/>
              </a:rPr>
              <a:t>MaaS</a:t>
            </a:r>
            <a:r>
              <a:rPr lang="en-US" sz="1600">
                <a:latin typeface="Montserrat"/>
                <a:ea typeface="+mn-lt"/>
                <a:cs typeface="+mn-lt"/>
              </a:rPr>
              <a:t> automatically targets the most likely buyers to maximize campaign performance.</a:t>
            </a:r>
            <a:endParaRPr lang="en-US" sz="1400">
              <a:latin typeface="Montserrat"/>
            </a:endParaRPr>
          </a:p>
        </p:txBody>
      </p:sp>
      <p:pic>
        <p:nvPicPr>
          <p:cNvPr id="12" name="Graphic 11" descr="Research outline">
            <a:extLst>
              <a:ext uri="{FF2B5EF4-FFF2-40B4-BE49-F238E27FC236}">
                <a16:creationId xmlns:a16="http://schemas.microsoft.com/office/drawing/2014/main" id="{B82CA9BF-45E6-11BB-3D89-0C14365C0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32" y="230505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D6E0AE-BB31-53A9-3384-36CAC22CBE4F}"/>
              </a:ext>
            </a:extLst>
          </p:cNvPr>
          <p:cNvSpPr txBox="1"/>
          <p:nvPr/>
        </p:nvSpPr>
        <p:spPr>
          <a:xfrm>
            <a:off x="1595124" y="4123875"/>
            <a:ext cx="413202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err="1">
                <a:latin typeface="Montserrat"/>
                <a:ea typeface="+mn-lt"/>
                <a:cs typeface="+mn-lt"/>
              </a:rPr>
              <a:t>MaaS</a:t>
            </a:r>
            <a:r>
              <a:rPr lang="en-US" sz="1600">
                <a:latin typeface="Montserrat"/>
                <a:ea typeface="+mn-lt"/>
                <a:cs typeface="+mn-lt"/>
              </a:rPr>
              <a:t> lets you </a:t>
            </a:r>
            <a:r>
              <a:rPr lang="en-US" sz="1600" b="1">
                <a:latin typeface="Montserrat"/>
                <a:ea typeface="+mn-lt"/>
                <a:cs typeface="+mn-lt"/>
              </a:rPr>
              <a:t>tailor REMAX-branded templates to match your style or team</a:t>
            </a:r>
            <a:r>
              <a:rPr lang="en-US" sz="1600">
                <a:latin typeface="Montserrat"/>
                <a:ea typeface="+mn-lt"/>
                <a:cs typeface="+mn-lt"/>
              </a:rPr>
              <a:t>, or automate everything with set it and forget it ease.</a:t>
            </a:r>
            <a:endParaRPr lang="en-US" sz="1400">
              <a:latin typeface="Montserrat"/>
              <a:ea typeface="+mn-lt"/>
              <a:cs typeface="+mn-lt"/>
            </a:endParaRPr>
          </a:p>
        </p:txBody>
      </p:sp>
      <p:pic>
        <p:nvPicPr>
          <p:cNvPr id="16" name="Graphic 15" descr="Windy outline">
            <a:extLst>
              <a:ext uri="{FF2B5EF4-FFF2-40B4-BE49-F238E27FC236}">
                <a16:creationId xmlns:a16="http://schemas.microsoft.com/office/drawing/2014/main" id="{05B990BB-7ABF-949D-A154-210BDE3A6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" y="4203246"/>
            <a:ext cx="914400" cy="9144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905750F-1537-3B3B-F59E-77F30E4BE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</p:spTree>
    <p:extLst>
      <p:ext uri="{BB962C8B-B14F-4D97-AF65-F5344CB8AC3E}">
        <p14:creationId xmlns:p14="http://schemas.microsoft.com/office/powerpoint/2010/main" val="404548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ACBB-3E4B-D4B3-8848-6F061E1B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8F54-948D-E765-7EAD-3B3546F1C85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latin typeface="Montserrat"/>
                <a:ea typeface="+mn-ea"/>
                <a:cs typeface="+mn-cs"/>
              </a:rPr>
              <a:t>What makes </a:t>
            </a:r>
            <a:r>
              <a:rPr lang="en-US" sz="3600" err="1">
                <a:latin typeface="Montserrat"/>
                <a:ea typeface="+mn-ea"/>
                <a:cs typeface="+mn-cs"/>
              </a:rPr>
              <a:t>MaaS</a:t>
            </a:r>
            <a:r>
              <a:rPr lang="en-US" sz="3600">
                <a:latin typeface="Montserrat"/>
                <a:ea typeface="+mn-ea"/>
                <a:cs typeface="+mn-cs"/>
              </a:rPr>
              <a:t> different?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0BBBD2-48AD-3DCA-DA9A-518BFA495B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  <p:pic>
        <p:nvPicPr>
          <p:cNvPr id="4" name="Picture 3" descr="A computer and a phone&#10;&#10;AI-generated content may be incorrect.">
            <a:extLst>
              <a:ext uri="{FF2B5EF4-FFF2-40B4-BE49-F238E27FC236}">
                <a16:creationId xmlns:a16="http://schemas.microsoft.com/office/drawing/2014/main" id="{48973568-EC45-C37C-F1BF-E64C0014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822" y="1197565"/>
            <a:ext cx="6046918" cy="504533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326E60C-9A2F-33B1-FB14-2CFE43F8232B}"/>
              </a:ext>
            </a:extLst>
          </p:cNvPr>
          <p:cNvSpPr txBox="1"/>
          <p:nvPr/>
        </p:nvSpPr>
        <p:spPr>
          <a:xfrm>
            <a:off x="562731" y="1839015"/>
            <a:ext cx="5577346" cy="16619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43FF"/>
                </a:solidFill>
                <a:latin typeface="Montserrat"/>
              </a:rPr>
              <a:t>Not Just Another Marketing Tool</a:t>
            </a:r>
            <a:endParaRPr lang="en-US"/>
          </a:p>
          <a:p>
            <a:endParaRPr lang="en-US" sz="2400" b="1">
              <a:solidFill>
                <a:srgbClr val="0043FF"/>
              </a:solidFill>
              <a:latin typeface="Montserra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929BCC-5039-7B01-BEDE-2D9B0AD16D0A}"/>
              </a:ext>
            </a:extLst>
          </p:cNvPr>
          <p:cNvSpPr txBox="1"/>
          <p:nvPr/>
        </p:nvSpPr>
        <p:spPr>
          <a:xfrm>
            <a:off x="652377" y="2429589"/>
            <a:ext cx="451480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6"/>
              </a:lnSpc>
              <a:defRPr/>
            </a:pPr>
            <a:r>
              <a:rPr lang="en-US" sz="2000" b="1" err="1">
                <a:solidFill>
                  <a:srgbClr val="000E35"/>
                </a:solidFill>
                <a:latin typeface="Montserrat Light"/>
                <a:ea typeface="Gotham"/>
                <a:cs typeface="Gotham"/>
                <a:sym typeface="Gotham"/>
              </a:rPr>
              <a:t>MaaS</a:t>
            </a:r>
            <a:r>
              <a:rPr lang="en-US" sz="2000" b="1">
                <a:solidFill>
                  <a:srgbClr val="000E35"/>
                </a:solidFill>
                <a:latin typeface="Montserrat Light"/>
                <a:ea typeface="Gotham"/>
                <a:cs typeface="Gotham"/>
                <a:sym typeface="Gotham"/>
              </a:rPr>
              <a:t> expands reach and targets the right audience through:</a:t>
            </a:r>
            <a:endParaRPr lang="en-US" sz="2000" b="1">
              <a:solidFill>
                <a:srgbClr val="000E35"/>
              </a:solidFill>
              <a:latin typeface="Montserrat"/>
              <a:ea typeface="Gotham"/>
              <a:cs typeface="Gotham"/>
            </a:endParaRPr>
          </a:p>
          <a:p>
            <a:pPr>
              <a:lnSpc>
                <a:spcPts val="2406"/>
              </a:lnSpc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  <a:p>
            <a:pPr marL="589915" lvl="1" indent="-285750">
              <a:lnSpc>
                <a:spcPts val="2406"/>
              </a:lnSpc>
              <a:buFont typeface="Courier New" panose="020B0604020202020204" pitchFamily="34" charset="0"/>
              <a:buChar char="o"/>
              <a:defRPr/>
            </a:pPr>
            <a:r>
              <a:rPr lang="en-US" sz="2000" b="1">
                <a:solidFill>
                  <a:srgbClr val="000E35"/>
                </a:solidFill>
                <a:latin typeface="Montserrat"/>
                <a:ea typeface="Gotham"/>
                <a:cs typeface="Gotham"/>
                <a:sym typeface="Gotham"/>
              </a:rPr>
              <a:t>Instagram </a:t>
            </a:r>
          </a:p>
          <a:p>
            <a:pPr marL="589915" lvl="1" indent="-285750">
              <a:lnSpc>
                <a:spcPts val="2406"/>
              </a:lnSpc>
              <a:buFont typeface="Courier New" panose="020B0604020202020204" pitchFamily="34" charset="0"/>
              <a:buChar char="o"/>
              <a:defRPr/>
            </a:pPr>
            <a:r>
              <a:rPr lang="en-US" sz="2000" b="1">
                <a:solidFill>
                  <a:srgbClr val="000E35"/>
                </a:solidFill>
                <a:latin typeface="Montserrat"/>
                <a:ea typeface="Gotham"/>
                <a:cs typeface="Gotham"/>
                <a:sym typeface="Gotham"/>
              </a:rPr>
              <a:t>Facebook </a:t>
            </a:r>
          </a:p>
          <a:p>
            <a:pPr marL="589915" lvl="1" indent="-285750">
              <a:lnSpc>
                <a:spcPts val="2406"/>
              </a:lnSpc>
              <a:buFont typeface="Courier New" panose="020B0604020202020204" pitchFamily="34" charset="0"/>
              <a:buChar char="o"/>
              <a:defRPr/>
            </a:pPr>
            <a:r>
              <a:rPr lang="en-US" sz="2000" b="1">
                <a:solidFill>
                  <a:srgbClr val="000E35"/>
                </a:solidFill>
                <a:latin typeface="Montserrat"/>
                <a:ea typeface="Gotham"/>
                <a:cs typeface="Gotham"/>
                <a:sym typeface="Gotham"/>
              </a:rPr>
              <a:t>Google Pay Per Click </a:t>
            </a:r>
          </a:p>
          <a:p>
            <a:pPr marL="589915" lvl="1" indent="-285750">
              <a:lnSpc>
                <a:spcPts val="2406"/>
              </a:lnSpc>
              <a:buFont typeface="Courier New" panose="020B0604020202020204" pitchFamily="34" charset="0"/>
              <a:buChar char="o"/>
              <a:defRPr/>
            </a:pPr>
            <a:r>
              <a:rPr lang="en-US" sz="2000" b="1">
                <a:solidFill>
                  <a:srgbClr val="000E35"/>
                </a:solidFill>
                <a:latin typeface="Montserrat"/>
                <a:ea typeface="Gotham"/>
                <a:cs typeface="Gotham"/>
                <a:sym typeface="Gotham"/>
              </a:rPr>
              <a:t>and Google Display Network</a:t>
            </a:r>
          </a:p>
          <a:p>
            <a:pPr marL="589915" lvl="1" indent="-285750">
              <a:lnSpc>
                <a:spcPts val="2406"/>
              </a:lnSpc>
              <a:buFont typeface="Courier New" panose="020B0604020202020204" pitchFamily="34" charset="0"/>
              <a:buChar char="o"/>
              <a:defRPr/>
            </a:pPr>
            <a:endParaRPr lang="en-US" sz="2000">
              <a:solidFill>
                <a:srgbClr val="000E35"/>
              </a:solidFill>
              <a:latin typeface="Montserrat"/>
              <a:ea typeface="Gotham"/>
              <a:cs typeface="Gotham"/>
              <a:sym typeface="Gotham"/>
            </a:endParaRPr>
          </a:p>
          <a:p>
            <a:pPr>
              <a:lnSpc>
                <a:spcPts val="2406"/>
              </a:lnSpc>
              <a:defRPr/>
            </a:pPr>
            <a:r>
              <a:rPr lang="en-US" sz="2000">
                <a:solidFill>
                  <a:srgbClr val="000E35"/>
                </a:solidFill>
                <a:latin typeface="Montserrat"/>
                <a:ea typeface="Gotham"/>
                <a:cs typeface="Gotham"/>
                <a:sym typeface="Gotham"/>
              </a:rPr>
              <a:t>All leveraging AI targeting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  <a:sym typeface="Gotham"/>
            </a:endParaRPr>
          </a:p>
          <a:p>
            <a:pPr marL="285750" indent="-285750">
              <a:lnSpc>
                <a:spcPts val="2406"/>
              </a:lnSpc>
              <a:buFont typeface="Arial" panose="020B0604020202020204" pitchFamily="34" charset="0"/>
              <a:buChar char="•"/>
              <a:defRPr/>
            </a:pPr>
            <a:endParaRPr lang="en-US" sz="19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6447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0093-A25B-6DE2-EE76-677CBCB5A39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err="1">
                <a:latin typeface="Montserrat"/>
                <a:ea typeface="+mn-ea"/>
                <a:cs typeface="+mn-cs"/>
              </a:rPr>
              <a:t>MaaS</a:t>
            </a:r>
            <a:r>
              <a:rPr lang="en-US" sz="3600">
                <a:latin typeface="Montserrat"/>
                <a:ea typeface="+mn-ea"/>
                <a:cs typeface="+mn-cs"/>
              </a:rPr>
              <a:t> vs. the Industry</a:t>
            </a:r>
            <a:endParaRPr lang="en-US" sz="3600"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E859CA-A02F-D041-66E3-5EA2D7282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  <p:sp>
        <p:nvSpPr>
          <p:cNvPr id="12" name="Text Box ">
            <a:extLst>
              <a:ext uri="{FF2B5EF4-FFF2-40B4-BE49-F238E27FC236}">
                <a16:creationId xmlns:a16="http://schemas.microsoft.com/office/drawing/2014/main" id="{F2A20641-7A32-9664-6A7B-E979B057B9F5}"/>
              </a:ext>
            </a:extLst>
          </p:cNvPr>
          <p:cNvSpPr/>
          <p:nvPr/>
        </p:nvSpPr>
        <p:spPr>
          <a:xfrm>
            <a:off x="737435" y="1926805"/>
            <a:ext cx="4764557" cy="3778459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4" name="Text Box ">
            <a:extLst>
              <a:ext uri="{FF2B5EF4-FFF2-40B4-BE49-F238E27FC236}">
                <a16:creationId xmlns:a16="http://schemas.microsoft.com/office/drawing/2014/main" id="{03679264-7D20-F260-F0D0-AEF42834ECAF}"/>
              </a:ext>
            </a:extLst>
          </p:cNvPr>
          <p:cNvSpPr/>
          <p:nvPr/>
        </p:nvSpPr>
        <p:spPr>
          <a:xfrm>
            <a:off x="6684025" y="1936766"/>
            <a:ext cx="4759575" cy="3778459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13601-E474-5C8A-AB87-93339F9D2ADB}"/>
              </a:ext>
            </a:extLst>
          </p:cNvPr>
          <p:cNvSpPr txBox="1"/>
          <p:nvPr/>
        </p:nvSpPr>
        <p:spPr>
          <a:xfrm>
            <a:off x="5727450" y="3630705"/>
            <a:ext cx="7769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vs.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708AE-1701-58EE-C8AC-4316A487D8B2}"/>
              </a:ext>
            </a:extLst>
          </p:cNvPr>
          <p:cNvSpPr txBox="1"/>
          <p:nvPr/>
        </p:nvSpPr>
        <p:spPr>
          <a:xfrm>
            <a:off x="6673722" y="2664509"/>
            <a:ext cx="47811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13%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3C1D9-E0E8-5454-451F-025CE91AB535}"/>
              </a:ext>
            </a:extLst>
          </p:cNvPr>
          <p:cNvSpPr txBox="1"/>
          <p:nvPr/>
        </p:nvSpPr>
        <p:spPr>
          <a:xfrm>
            <a:off x="881526" y="2654548"/>
            <a:ext cx="47811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8ED873"/>
                </a:solidFill>
              </a:rPr>
              <a:t>25%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763C8-B0B9-FF12-C602-CBB2BEEBF442}"/>
              </a:ext>
            </a:extLst>
          </p:cNvPr>
          <p:cNvSpPr txBox="1"/>
          <p:nvPr/>
        </p:nvSpPr>
        <p:spPr>
          <a:xfrm>
            <a:off x="1029425" y="3827768"/>
            <a:ext cx="41855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Current click through rate for </a:t>
            </a:r>
            <a:r>
              <a:rPr lang="en-US" sz="2000" b="1" err="1">
                <a:latin typeface="Montserrat"/>
              </a:rPr>
              <a:t>MaaS</a:t>
            </a:r>
            <a:r>
              <a:rPr lang="en-US" sz="2000" b="1">
                <a:latin typeface="Montserrat"/>
              </a:rPr>
              <a:t> advertising campaigns.</a:t>
            </a:r>
            <a:endParaRPr lang="en-US" sz="2000">
              <a:latin typeface="Montserra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108795-E8A6-817D-3221-5A203D280342}"/>
              </a:ext>
            </a:extLst>
          </p:cNvPr>
          <p:cNvSpPr txBox="1"/>
          <p:nvPr/>
        </p:nvSpPr>
        <p:spPr>
          <a:xfrm>
            <a:off x="6971032" y="3827768"/>
            <a:ext cx="41855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The average click through rate for our industry. </a:t>
            </a:r>
          </a:p>
        </p:txBody>
      </p:sp>
    </p:spTree>
    <p:extLst>
      <p:ext uri="{BB962C8B-B14F-4D97-AF65-F5344CB8AC3E}">
        <p14:creationId xmlns:p14="http://schemas.microsoft.com/office/powerpoint/2010/main" val="28506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EB66-DEBB-3BBE-BA7C-B77AB96AD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">
            <a:extLst>
              <a:ext uri="{FF2B5EF4-FFF2-40B4-BE49-F238E27FC236}">
                <a16:creationId xmlns:a16="http://schemas.microsoft.com/office/drawing/2014/main" id="{E2A94532-3299-C33B-D330-51BFD483F611}"/>
              </a:ext>
            </a:extLst>
          </p:cNvPr>
          <p:cNvSpPr/>
          <p:nvPr/>
        </p:nvSpPr>
        <p:spPr>
          <a:xfrm>
            <a:off x="6190965" y="2155903"/>
            <a:ext cx="4978714" cy="2742538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11" name="Text Box ">
            <a:extLst>
              <a:ext uri="{FF2B5EF4-FFF2-40B4-BE49-F238E27FC236}">
                <a16:creationId xmlns:a16="http://schemas.microsoft.com/office/drawing/2014/main" id="{FFEE3F8F-D2C1-6338-3B7B-4805C7D208CA}"/>
              </a:ext>
            </a:extLst>
          </p:cNvPr>
          <p:cNvSpPr/>
          <p:nvPr/>
        </p:nvSpPr>
        <p:spPr>
          <a:xfrm>
            <a:off x="906769" y="2155903"/>
            <a:ext cx="4978714" cy="2742538"/>
          </a:xfrm>
          <a:prstGeom prst="rect">
            <a:avLst/>
          </a:prstGeom>
          <a:solidFill>
            <a:srgbClr val="F7F5EE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C487E-81C8-2766-B34A-EB52862EDF5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latin typeface="Montserrat"/>
                <a:ea typeface="+mn-ea"/>
                <a:cs typeface="+mn-cs"/>
              </a:rPr>
              <a:t>Early Feedback &amp; What's Next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239A14-081B-1B58-1230-1C437A303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0F5B499-1108-D8F2-9CE8-592EFC7CE53A}"/>
              </a:ext>
            </a:extLst>
          </p:cNvPr>
          <p:cNvSpPr txBox="1"/>
          <p:nvPr/>
        </p:nvSpPr>
        <p:spPr>
          <a:xfrm>
            <a:off x="1165359" y="2825133"/>
            <a:ext cx="5577346" cy="16619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43FF"/>
                </a:solidFill>
                <a:latin typeface="Montserrat"/>
              </a:rPr>
              <a:t>What Brokers Love So Far:</a:t>
            </a:r>
            <a:endParaRPr lang="en-US"/>
          </a:p>
          <a:p>
            <a:endParaRPr lang="en-US" sz="2400" b="1">
              <a:solidFill>
                <a:srgbClr val="0043FF"/>
              </a:solidFill>
              <a:latin typeface="Montserra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AD9E8A7-4512-A8E3-A40C-B212EDA8E0B4}"/>
              </a:ext>
            </a:extLst>
          </p:cNvPr>
          <p:cNvSpPr txBox="1"/>
          <p:nvPr/>
        </p:nvSpPr>
        <p:spPr>
          <a:xfrm>
            <a:off x="1284887" y="3375864"/>
            <a:ext cx="451480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406"/>
              </a:lnSpc>
              <a:buFont typeface="Wingdings"/>
              <a:buChar char="ü"/>
              <a:defRPr/>
            </a:pPr>
            <a:r>
              <a:rPr lang="en-US" sz="2000" b="1">
                <a:solidFill>
                  <a:srgbClr val="000E35"/>
                </a:solidFill>
                <a:latin typeface="Montserrat Light"/>
                <a:sym typeface="Gotham"/>
              </a:rPr>
              <a:t>Ease of use</a:t>
            </a:r>
            <a:endParaRPr lang="en-US"/>
          </a:p>
          <a:p>
            <a:pPr marL="342900" indent="-342900">
              <a:lnSpc>
                <a:spcPts val="2406"/>
              </a:lnSpc>
              <a:buFont typeface="Wingdings"/>
              <a:buChar char="ü"/>
              <a:defRPr/>
            </a:pPr>
            <a:r>
              <a:rPr lang="en-US" sz="2000" b="1">
                <a:solidFill>
                  <a:srgbClr val="000E35"/>
                </a:solidFill>
                <a:latin typeface="Montserrat Light"/>
                <a:ea typeface="Gotham"/>
                <a:cs typeface="Gotham"/>
              </a:rPr>
              <a:t>Added value for sellers</a:t>
            </a:r>
          </a:p>
          <a:p>
            <a:pPr>
              <a:lnSpc>
                <a:spcPts val="2406"/>
              </a:lnSpc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E434E0C-9FCB-0A58-CDCA-C054ED99E02E}"/>
              </a:ext>
            </a:extLst>
          </p:cNvPr>
          <p:cNvSpPr txBox="1"/>
          <p:nvPr/>
        </p:nvSpPr>
        <p:spPr>
          <a:xfrm>
            <a:off x="6564103" y="2780309"/>
            <a:ext cx="5577346" cy="166199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Montserrat"/>
              </a:rPr>
              <a:t>What's Next:</a:t>
            </a:r>
            <a:endParaRPr lang="en-US">
              <a:solidFill>
                <a:srgbClr val="FF0000"/>
              </a:solidFill>
            </a:endParaRPr>
          </a:p>
          <a:p>
            <a:endParaRPr lang="en-US" sz="2400" b="1">
              <a:solidFill>
                <a:srgbClr val="0043FF"/>
              </a:solidFill>
              <a:latin typeface="Montserrat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EE38857-4E83-D48F-2F30-BBD2FC2C56B7}"/>
              </a:ext>
            </a:extLst>
          </p:cNvPr>
          <p:cNvSpPr txBox="1"/>
          <p:nvPr/>
        </p:nvSpPr>
        <p:spPr>
          <a:xfrm>
            <a:off x="6653749" y="3370883"/>
            <a:ext cx="451480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406"/>
              </a:lnSpc>
              <a:buFont typeface="Wingdings"/>
              <a:buChar char="ü"/>
              <a:defRPr/>
            </a:pPr>
            <a:r>
              <a:rPr lang="en-US" sz="2000" b="1">
                <a:solidFill>
                  <a:srgbClr val="000E35"/>
                </a:solidFill>
                <a:latin typeface="Montserrat Light"/>
                <a:sym typeface="Gotham"/>
              </a:rPr>
              <a:t>AI-generated</a:t>
            </a:r>
            <a:r>
              <a:rPr lang="en-US" sz="2000" b="1">
                <a:solidFill>
                  <a:srgbClr val="000E35"/>
                </a:solidFill>
                <a:latin typeface="Montserrat Light"/>
                <a:ea typeface="Gotham"/>
                <a:cs typeface="Gotham"/>
              </a:rPr>
              <a:t> property videos</a:t>
            </a:r>
            <a:endParaRPr lang="en-US"/>
          </a:p>
          <a:p>
            <a:pPr marL="342900" indent="-342900">
              <a:lnSpc>
                <a:spcPts val="2406"/>
              </a:lnSpc>
              <a:buFont typeface="Wingdings"/>
              <a:buChar char="ü"/>
              <a:defRPr/>
            </a:pPr>
            <a:r>
              <a:rPr lang="en-US" sz="2000" b="1">
                <a:solidFill>
                  <a:srgbClr val="000E35"/>
                </a:solidFill>
                <a:latin typeface="Montserrat Light"/>
                <a:ea typeface="Gotham"/>
                <a:cs typeface="Gotham"/>
              </a:rPr>
              <a:t>Print materials</a:t>
            </a:r>
          </a:p>
          <a:p>
            <a:pPr marL="342900" indent="-342900">
              <a:lnSpc>
                <a:spcPts val="2406"/>
              </a:lnSpc>
              <a:buFont typeface="Wingdings"/>
              <a:buChar char="ü"/>
              <a:defRPr/>
            </a:pPr>
            <a:r>
              <a:rPr lang="en-US" sz="2000" b="1">
                <a:solidFill>
                  <a:srgbClr val="000E35"/>
                </a:solidFill>
                <a:latin typeface="Montserrat"/>
                <a:ea typeface="Gotham"/>
                <a:cs typeface="Gotham"/>
              </a:rPr>
              <a:t>So much more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ü"/>
              <a:tabLst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ü"/>
              <a:tabLst/>
              <a:defRPr/>
            </a:pPr>
            <a:endParaRPr lang="en-US" sz="19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ü"/>
              <a:tabLst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ü"/>
              <a:tabLst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indent="-285750">
              <a:lnSpc>
                <a:spcPts val="2406"/>
              </a:lnSpc>
              <a:buFont typeface="Wingdings" panose="020B0604020202020204" pitchFamily="34" charset="0"/>
              <a:buChar char="ü"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  <a:p>
            <a:pPr marL="285750" indent="-285750">
              <a:lnSpc>
                <a:spcPts val="2406"/>
              </a:lnSpc>
              <a:buFont typeface="Wingdings" panose="020B0604020202020204" pitchFamily="34" charset="0"/>
              <a:buChar char="ü"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77708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E97D-2DEC-0F3F-C6B8-BE43A4DD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7CE8-15CD-2F7A-9D29-DF24510815F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latin typeface="Montserrat"/>
                <a:ea typeface="+mn-ea"/>
                <a:cs typeface="+mn-cs"/>
              </a:rPr>
              <a:t>How do affiliates tap in? </a:t>
            </a:r>
            <a:endParaRPr lang="en-US" sz="3600" b="0">
              <a:solidFill>
                <a:srgbClr val="00000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78FCE6-0E6E-1286-B1F3-0647BF5E7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4425" y="6506655"/>
            <a:ext cx="4883150" cy="117577"/>
          </a:xfrm>
        </p:spPr>
        <p:txBody>
          <a:bodyPr>
            <a:noAutofit/>
          </a:bodyPr>
          <a:lstStyle/>
          <a:p>
            <a:r>
              <a:rPr lang="en-US"/>
              <a:t>©2025 RE/MAX, LLC. Each Office Independently Owned and Operated. 25_250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8FEAC81-51A4-1600-E5D2-A1E868D95E57}"/>
              </a:ext>
            </a:extLst>
          </p:cNvPr>
          <p:cNvSpPr txBox="1"/>
          <p:nvPr/>
        </p:nvSpPr>
        <p:spPr>
          <a:xfrm>
            <a:off x="1578730" y="1981353"/>
            <a:ext cx="451480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Montserrat"/>
                <a:ea typeface="Gotham"/>
                <a:cs typeface="Gotham"/>
                <a:sym typeface="Gotham"/>
              </a:rPr>
              <a:t>Brokers meet with </a:t>
            </a:r>
            <a:r>
              <a:rPr lang="en-US" sz="2000" err="1">
                <a:solidFill>
                  <a:srgbClr val="000000"/>
                </a:solidFill>
                <a:latin typeface="Montserrat"/>
                <a:ea typeface="Gotham"/>
                <a:cs typeface="Gotham"/>
                <a:sym typeface="Gotham"/>
              </a:rPr>
              <a:t>RealForce</a:t>
            </a:r>
            <a:r>
              <a:rPr lang="en-US" sz="2000">
                <a:solidFill>
                  <a:srgbClr val="000000"/>
                </a:solidFill>
                <a:latin typeface="Montserrat"/>
                <a:ea typeface="Gotham"/>
                <a:cs typeface="Gotham"/>
                <a:sym typeface="Gotham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Montserrat"/>
                <a:ea typeface="Gotham"/>
                <a:cs typeface="Gotham"/>
                <a:sym typeface="Gotham"/>
              </a:rPr>
              <a:t>to choose customization options</a:t>
            </a:r>
            <a:endParaRPr lang="en-US" sz="2000">
              <a:solidFill>
                <a:srgbClr val="000000"/>
              </a:solidFill>
              <a:latin typeface="Montserrat"/>
              <a:ea typeface="Gotham"/>
              <a:cs typeface="Gotham"/>
            </a:endParaRPr>
          </a:p>
          <a:p>
            <a:pPr algn="ctr"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Gotham"/>
              <a:cs typeface="Gotham"/>
            </a:endParaRPr>
          </a:p>
          <a:p>
            <a:pPr algn="ctr">
              <a:defRPr/>
            </a:pPr>
            <a:endParaRPr lang="en-US" sz="2000" b="1">
              <a:solidFill>
                <a:srgbClr val="000000"/>
              </a:solidFill>
              <a:latin typeface="Montserrat"/>
            </a:endParaRP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Montserrat"/>
              </a:rPr>
              <a:t>Watch the</a:t>
            </a:r>
            <a:r>
              <a:rPr lang="en-US" sz="2000" b="1">
                <a:solidFill>
                  <a:srgbClr val="000000"/>
                </a:solidFill>
                <a:latin typeface="Montserrat"/>
              </a:rPr>
              <a:t> training video on REMAX University 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to learn more</a:t>
            </a:r>
            <a:endParaRPr lang="en-US">
              <a:solidFill>
                <a:srgbClr val="000000"/>
              </a:solidFill>
              <a:latin typeface="Aptos" panose="02110004020202020204"/>
            </a:endParaRPr>
          </a:p>
          <a:p>
            <a:pPr>
              <a:defRPr/>
            </a:pPr>
            <a:endParaRPr lang="en-US" sz="2000">
              <a:latin typeface="Montserrat"/>
            </a:endParaRPr>
          </a:p>
          <a:p>
            <a:pPr>
              <a:defRPr/>
            </a:pPr>
            <a:endParaRPr lang="en-US" sz="20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Gotham"/>
              <a:cs typeface="Gotham"/>
            </a:endParaRPr>
          </a:p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Montserrat"/>
              </a:rPr>
              <a:t>Watch for emails from </a:t>
            </a:r>
            <a:r>
              <a:rPr lang="en-US" sz="2000" b="1" err="1">
                <a:solidFill>
                  <a:srgbClr val="000000"/>
                </a:solidFill>
                <a:latin typeface="Montserrat"/>
              </a:rPr>
              <a:t>RealForce</a:t>
            </a:r>
            <a:r>
              <a:rPr lang="en-US" sz="2000" b="1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to kick off their first campaign</a:t>
            </a:r>
            <a:endParaRPr lang="en-US"/>
          </a:p>
          <a:p>
            <a:pPr marR="0" lvl="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E35"/>
              </a:solidFill>
              <a:effectLst/>
              <a:uLnTx/>
              <a:uFillTx/>
              <a:latin typeface="Montserrat Light"/>
              <a:ea typeface="Gotham"/>
              <a:cs typeface="Gotham"/>
            </a:endParaRPr>
          </a:p>
          <a:p>
            <a:pPr marL="285750" marR="0" lvl="0" indent="-285750" algn="l" defTabSz="609539" rtl="0" eaLnBrk="1" fontAlgn="auto" latinLnBrk="0" hangingPunct="1">
              <a:lnSpc>
                <a:spcPts val="24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>
              <a:solidFill>
                <a:srgbClr val="000E35"/>
              </a:solidFill>
              <a:latin typeface="Montserrat Light"/>
              <a:ea typeface="Gotham"/>
              <a:cs typeface="Gotham"/>
            </a:endParaRPr>
          </a:p>
        </p:txBody>
      </p:sp>
      <p:pic>
        <p:nvPicPr>
          <p:cNvPr id="8" name="Graphic 7" descr="Video camera outline">
            <a:extLst>
              <a:ext uri="{FF2B5EF4-FFF2-40B4-BE49-F238E27FC236}">
                <a16:creationId xmlns:a16="http://schemas.microsoft.com/office/drawing/2014/main" id="{01970046-16A8-A745-123F-F7FC6C91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39" y="3000209"/>
            <a:ext cx="844408" cy="854369"/>
          </a:xfrm>
          <a:prstGeom prst="rect">
            <a:avLst/>
          </a:prstGeom>
        </p:spPr>
      </p:pic>
      <p:pic>
        <p:nvPicPr>
          <p:cNvPr id="10" name="Graphic 9" descr="Chat outline">
            <a:extLst>
              <a:ext uri="{FF2B5EF4-FFF2-40B4-BE49-F238E27FC236}">
                <a16:creationId xmlns:a16="http://schemas.microsoft.com/office/drawing/2014/main" id="{C6667168-F41D-7175-E568-A1530175E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195" y="1846802"/>
            <a:ext cx="854518" cy="879420"/>
          </a:xfrm>
          <a:prstGeom prst="rect">
            <a:avLst/>
          </a:prstGeom>
        </p:spPr>
      </p:pic>
      <p:pic>
        <p:nvPicPr>
          <p:cNvPr id="12" name="Graphic 11" descr="Email outline">
            <a:extLst>
              <a:ext uri="{FF2B5EF4-FFF2-40B4-BE49-F238E27FC236}">
                <a16:creationId xmlns:a16="http://schemas.microsoft.com/office/drawing/2014/main" id="{F55EC9AB-A228-0161-5246-29BB57A4E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688" y="4304084"/>
            <a:ext cx="736815" cy="721875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5B94CE92-DC02-D8FB-15AE-7D30C7D2CF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282" y="1127424"/>
            <a:ext cx="10662068" cy="6040185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00E861-EB26-0C76-4A8E-EFBEE611C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26175" b="113"/>
          <a:stretch>
            <a:fillRect/>
          </a:stretch>
        </p:blipFill>
        <p:spPr>
          <a:xfrm>
            <a:off x="6479490" y="1439060"/>
            <a:ext cx="5706347" cy="4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6ad683-53cb-46c1-8982-dfa46c3f446d">
      <Terms xmlns="http://schemas.microsoft.com/office/infopath/2007/PartnerControls"/>
    </lcf76f155ced4ddcb4097134ff3c332f>
    <TaxCatchAll xmlns="03aeff3b-0d1c-4b7b-8f7b-8f0fc5eda0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E4D02EE236E4FB3356009FCC8FA3E" ma:contentTypeVersion="12" ma:contentTypeDescription="Create a new document." ma:contentTypeScope="" ma:versionID="26d8cb783fb431697d28694c81d3d0a5">
  <xsd:schema xmlns:xsd="http://www.w3.org/2001/XMLSchema" xmlns:xs="http://www.w3.org/2001/XMLSchema" xmlns:p="http://schemas.microsoft.com/office/2006/metadata/properties" xmlns:ns2="946ad683-53cb-46c1-8982-dfa46c3f446d" xmlns:ns3="03aeff3b-0d1c-4b7b-8f7b-8f0fc5eda02e" targetNamespace="http://schemas.microsoft.com/office/2006/metadata/properties" ma:root="true" ma:fieldsID="1eafdf3ba6f8dc1a55990e3dc5b9ad80" ns2:_="" ns3:_="">
    <xsd:import namespace="946ad683-53cb-46c1-8982-dfa46c3f446d"/>
    <xsd:import namespace="03aeff3b-0d1c-4b7b-8f7b-8f0fc5eda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ad683-53cb-46c1-8982-dfa46c3f4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447bb2-6a8d-4126-bc9d-6a44a9cb4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eff3b-0d1c-4b7b-8f7b-8f0fc5eda0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63c0ce-f2de-4be8-ac70-8a34f944ffc1}" ma:internalName="TaxCatchAll" ma:showField="CatchAllData" ma:web="03aeff3b-0d1c-4b7b-8f7b-8f0fc5eda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58DCC-67A1-4D57-99E0-5F324E5BF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F559A-99DF-4624-A095-19FA267775CA}">
  <ds:schemaRefs>
    <ds:schemaRef ds:uri="03aeff3b-0d1c-4b7b-8f7b-8f0fc5eda02e"/>
    <ds:schemaRef ds:uri="946ad683-53cb-46c1-8982-dfa46c3f446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8AE5EB-28BB-4679-9401-E1D5A5047924}">
  <ds:schemaRefs>
    <ds:schemaRef ds:uri="03aeff3b-0d1c-4b7b-8f7b-8f0fc5eda02e"/>
    <ds:schemaRef ds:uri="946ad683-53cb-46c1-8982-dfa46c3f44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Widescreen</PresentationFormat>
  <Paragraphs>69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Montserrat</vt:lpstr>
      <vt:lpstr>Montserrat Light</vt:lpstr>
      <vt:lpstr>Montserrat Medium</vt:lpstr>
      <vt:lpstr>Segoe UI</vt:lpstr>
      <vt:lpstr>Wingdings</vt:lpstr>
      <vt:lpstr>Office Theme</vt:lpstr>
      <vt:lpstr>PowerPoint Presentation</vt:lpstr>
      <vt:lpstr>Maximum Impact. Minimum Effort.</vt:lpstr>
      <vt:lpstr>Maximum Impact. Minimum Effort.</vt:lpstr>
      <vt:lpstr>What makes MaaS different?</vt:lpstr>
      <vt:lpstr>MaaS vs. the Industry</vt:lpstr>
      <vt:lpstr>Early Feedback &amp; What's Next</vt:lpstr>
      <vt:lpstr>How do affiliates tap in?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Simonetta, Rachael</dc:creator>
  <cp:lastModifiedBy>Glenney, Justine</cp:lastModifiedBy>
  <cp:revision>2</cp:revision>
  <dcterms:created xsi:type="dcterms:W3CDTF">2025-06-10T16:08:43Z</dcterms:created>
  <dcterms:modified xsi:type="dcterms:W3CDTF">2025-08-06T19:50:04Z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0x010100A8BE4D02EE236E4FB3356009FCC8FA3E</vt:lpwstr>
  </property>
  <property fmtid="{D5CDD505-2E9C-101B-9397-08002B2CF9AE}" pid="3" name="MediaServiceImageTags">
    <vt:lpwstr/>
  </property>
</Properties>
</file>