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0" r:id="rId2"/>
    <p:sldMasterId id="2147483699" r:id="rId3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90A2"/>
    <a:srgbClr val="0C2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0"/>
    <p:restoredTop sz="94722"/>
  </p:normalViewPr>
  <p:slideViewPr>
    <p:cSldViewPr snapToGrid="0">
      <p:cViewPr varScale="1">
        <p:scale>
          <a:sx n="143" d="100"/>
          <a:sy n="143" d="100"/>
        </p:scale>
        <p:origin x="4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763CA-FF37-ED40-876D-030D097A8F51}" type="datetimeFigureOut">
              <a:t>3/7/24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66632-290D-2B4B-9672-59643DAF113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166632-290D-2B4B-9672-59643DAF113A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28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7.svg"/><Relationship Id="rId7" Type="http://schemas.openxmlformats.org/officeDocument/2006/relationships/image" Target="../media/image9.emf"/><Relationship Id="rId12" Type="http://schemas.openxmlformats.org/officeDocument/2006/relationships/image" Target="../media/image1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emf"/><Relationship Id="rId11" Type="http://schemas.openxmlformats.org/officeDocument/2006/relationships/image" Target="../media/image16.emf"/><Relationship Id="rId5" Type="http://schemas.openxmlformats.org/officeDocument/2006/relationships/image" Target="../media/image12.emf"/><Relationship Id="rId10" Type="http://schemas.openxmlformats.org/officeDocument/2006/relationships/image" Target="../media/image15.emf"/><Relationship Id="rId4" Type="http://schemas.openxmlformats.org/officeDocument/2006/relationships/image" Target="../media/image8.emf"/><Relationship Id="rId9" Type="http://schemas.openxmlformats.org/officeDocument/2006/relationships/image" Target="../media/image10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7.svg"/><Relationship Id="rId7" Type="http://schemas.openxmlformats.org/officeDocument/2006/relationships/image" Target="../media/image4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7.svg"/><Relationship Id="rId7" Type="http://schemas.openxmlformats.org/officeDocument/2006/relationships/image" Target="../media/image4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emf"/><Relationship Id="rId5" Type="http://schemas.openxmlformats.org/officeDocument/2006/relationships/image" Target="../media/image12.emf"/><Relationship Id="rId4" Type="http://schemas.openxmlformats.org/officeDocument/2006/relationships/image" Target="../media/image17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50E32-D02C-26DD-1869-D2B348E918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1371600"/>
            <a:ext cx="9144000" cy="18288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sz="5400" b="0"/>
            </a:lvl1pPr>
          </a:lstStyle>
          <a:p>
            <a:r>
              <a:rPr lang="en-US" dirty="0"/>
              <a:t>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0F0F7-110E-09B1-4C19-5D04FA3D9B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2004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 Slide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AEA1-123B-76E1-3CEA-6B2F223A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2617"/>
            <a:ext cx="4114800" cy="179917"/>
          </a:xfrm>
          <a:prstGeom prst="rect">
            <a:avLst/>
          </a:prstGeom>
        </p:spPr>
        <p:txBody>
          <a:bodyPr/>
          <a:lstStyle>
            <a:lvl1pPr algn="ctr"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0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Headers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1711491"/>
            <a:ext cx="3355848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03343288-106B-7B4A-163B-7EA5631D69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1711491"/>
            <a:ext cx="3355848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1BD3815-F443-FC0F-6E0D-1AD9DC2A1A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77200" y="1711491"/>
            <a:ext cx="3355848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3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2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Header w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Headers with Subtitle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2152925"/>
            <a:ext cx="3355848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03343288-106B-7B4A-163B-7EA5631D69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2152925"/>
            <a:ext cx="3355848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1BD3815-F443-FC0F-6E0D-1AD9DC2A1A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77200" y="2152925"/>
            <a:ext cx="3355848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3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0128CD0-ECDA-C35B-631F-9FCF0EADED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0391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18F38-7FD7-1689-41FF-F79E3EDAC5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5AE5863-BFA6-B205-2940-8E3B7E5707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3791646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B0941-71B0-F37C-094E-BFFA998279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62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re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990750B-E31D-27B9-7454-5AD2287064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15">
            <a:extLst>
              <a:ext uri="{FF2B5EF4-FFF2-40B4-BE49-F238E27FC236}">
                <a16:creationId xmlns:a16="http://schemas.microsoft.com/office/drawing/2014/main" id="{68214C0A-9A2B-BE56-459E-8CD0BE489B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27968" y="685774"/>
            <a:ext cx="3034983" cy="11886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B2EA2EF9-1A2E-AE4B-A2F6-91683A02B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sp>
        <p:nvSpPr>
          <p:cNvPr id="56" name="Picture Placeholder 11">
            <a:extLst>
              <a:ext uri="{FF2B5EF4-FFF2-40B4-BE49-F238E27FC236}">
                <a16:creationId xmlns:a16="http://schemas.microsoft.com/office/drawing/2014/main" id="{3A8B912D-960D-C3E5-304C-DA923CE80FB9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2689554" y="691505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02FA1B5B-5C20-980C-7FE5-585979DD6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263" y="0"/>
            <a:ext cx="2101850" cy="6858000"/>
          </a:xfrm>
          <a:prstGeom prst="rect">
            <a:avLst/>
          </a:prstGeom>
        </p:spPr>
      </p:pic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EDD74D09-72EA-962E-103E-9A31359FA4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27968" y="1983713"/>
            <a:ext cx="3034983" cy="11886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DD87D530-2840-B12C-C183-4864F258A7DA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2689554" y="3293926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4886A8CE-1113-C073-5EF0-FC00A6FDF02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027968" y="3285261"/>
            <a:ext cx="3034983" cy="119736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657EC878-E12B-6939-7A85-F9105800C21E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2689554" y="1983712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D869898E-C5EF-F9D6-124B-BE74BAEACF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584478" y="685774"/>
            <a:ext cx="3034983" cy="11886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BDC4A70C-D2B5-7C2C-E911-03A1C55F89C5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7230023" y="685773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27A63CDE-5DDD-9A4A-EA27-6AEAB31DCCE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84478" y="1989875"/>
            <a:ext cx="3034983" cy="118253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78AAAF01-5AE2-57BE-4D88-442DB7A9F513}"/>
              </a:ext>
            </a:extLst>
          </p:cNvPr>
          <p:cNvSpPr>
            <a:spLocks noGrp="1" noChangeAspect="1"/>
          </p:cNvSpPr>
          <p:nvPr>
            <p:ph type="pic" sz="quarter" idx="30"/>
          </p:nvPr>
        </p:nvSpPr>
        <p:spPr>
          <a:xfrm>
            <a:off x="7230023" y="1983712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B1BDC741-07DF-D214-80BE-3600BC6CB29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84478" y="3293926"/>
            <a:ext cx="3034983" cy="118253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816636-BB93-E5CB-4BE3-EF6D9D6C6CFA}"/>
              </a:ext>
            </a:extLst>
          </p:cNvPr>
          <p:cNvSpPr>
            <a:spLocks noGrp="1" noChangeAspect="1"/>
          </p:cNvSpPr>
          <p:nvPr>
            <p:ph type="pic" sz="quarter" idx="32"/>
          </p:nvPr>
        </p:nvSpPr>
        <p:spPr>
          <a:xfrm>
            <a:off x="7230023" y="3293926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D9FD225C-DC8E-2DB8-FE37-8CECA6E61C79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2689554" y="4604140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4C1E404-AC29-6D23-8D94-621EC780F667}"/>
              </a:ext>
            </a:extLst>
          </p:cNvPr>
          <p:cNvSpPr>
            <a:spLocks noGrp="1" noChangeAspect="1"/>
          </p:cNvSpPr>
          <p:nvPr>
            <p:ph type="pic" sz="quarter" idx="34"/>
          </p:nvPr>
        </p:nvSpPr>
        <p:spPr>
          <a:xfrm>
            <a:off x="7230023" y="4602773"/>
            <a:ext cx="1187385" cy="1188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DC7BC17D-75BC-D246-0849-558D4CA6F37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027968" y="4603073"/>
            <a:ext cx="3034983" cy="119736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8A998CA-40BD-FBC6-DC79-93D65E6AF22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84478" y="4602773"/>
            <a:ext cx="3034983" cy="118253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</p:spTree>
    <p:extLst>
      <p:ext uri="{BB962C8B-B14F-4D97-AF65-F5344CB8AC3E}">
        <p14:creationId xmlns:p14="http://schemas.microsoft.com/office/powerpoint/2010/main" val="4198946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56E42B6B-9F5F-0B52-C931-C9A40CD44BAC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925719" y="3997141"/>
            <a:ext cx="1638195" cy="16400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EA6719D8-0579-4B94-35D8-57A8393D37F0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925719" y="2168341"/>
            <a:ext cx="1638195" cy="16400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0B386608-509F-84C8-D33F-E40F237062A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3530" y="21688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16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8B16E150-4BB5-CCDB-2562-32E7037F74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83936" y="39976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8E02FBD3-71E2-3B93-67AD-5E46E3505065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6379777" y="3997669"/>
            <a:ext cx="1633228" cy="16350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4610585C-B130-D73B-7B65-1D80929C9401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6379777" y="2168869"/>
            <a:ext cx="1633228" cy="16350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B9F0CE8D-B1C6-29F1-C3C9-96A651F42EE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52622" y="21688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0E4DD5DE-91D0-2BF8-2C52-4731C49C36A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52622" y="39976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B312C-CBE2-29DE-EB23-4BEB38244F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Promotions Text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82B29ED-DB72-3B39-372B-A4E98A8DD3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Leader Name’s Organization</a:t>
            </a:r>
          </a:p>
        </p:txBody>
      </p:sp>
    </p:spTree>
    <p:extLst>
      <p:ext uri="{BB962C8B-B14F-4D97-AF65-F5344CB8AC3E}">
        <p14:creationId xmlns:p14="http://schemas.microsoft.com/office/powerpoint/2010/main" val="1664803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57C4239-6855-75E6-E225-6F59AB1663E6}"/>
              </a:ext>
            </a:extLst>
          </p:cNvPr>
          <p:cNvSpPr/>
          <p:nvPr/>
        </p:nvSpPr>
        <p:spPr>
          <a:xfrm>
            <a:off x="6298324" y="1765738"/>
            <a:ext cx="5347138" cy="38743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1EEAE7-FA0E-8CBD-AAE2-821C7B0949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Logos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BC8423-D75B-EBD7-A281-628D02FBFC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341D15E-44A3-EF6E-ABEF-BB3DDE47B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2359" y="4708037"/>
            <a:ext cx="2175642" cy="4961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69327A-B504-ABFF-E723-DC0DA75BA7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452" b="27725"/>
          <a:stretch/>
        </p:blipFill>
        <p:spPr>
          <a:xfrm>
            <a:off x="364042" y="1842840"/>
            <a:ext cx="3269248" cy="11575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A223FC-5F38-5ACC-2A74-F0CCE13846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633" b="13633"/>
          <a:stretch/>
        </p:blipFill>
        <p:spPr>
          <a:xfrm>
            <a:off x="6292695" y="1628619"/>
            <a:ext cx="3094206" cy="17404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C5D363-7BCF-CF53-FE87-D2354FAEB4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603" b="13603"/>
          <a:stretch/>
        </p:blipFill>
        <p:spPr>
          <a:xfrm>
            <a:off x="6406124" y="4069976"/>
            <a:ext cx="2791357" cy="15701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FB61E0E-D536-EBAD-216A-F312A93F86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331" y="2849609"/>
            <a:ext cx="2837697" cy="18361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ED5623-1A9D-9781-5084-4140FDFBF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2868" y="3488891"/>
            <a:ext cx="1865394" cy="33986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8FA46D3-05B1-A000-0ED8-731C158768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7772" y="2613344"/>
            <a:ext cx="2164468" cy="70663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E2CD939-AB2C-0088-EBBA-F65C9D7012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80449" y="3866799"/>
            <a:ext cx="2111450" cy="84123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9BADD64-3E9F-391B-CDC5-8ACFC725E6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25420" y="2613344"/>
            <a:ext cx="1926477" cy="76754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34434CC-2572-9E95-6D3A-D26319EC9F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25420" y="3898890"/>
            <a:ext cx="1926477" cy="6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83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-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4E4B6-A15C-D1BB-4C49-16F478CC0A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C1218269-6B04-C5EC-6810-724B726E0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976497"/>
              </p:ext>
            </p:extLst>
          </p:nvPr>
        </p:nvGraphicFramePr>
        <p:xfrm>
          <a:off x="914400" y="2215416"/>
          <a:ext cx="5153807" cy="29260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441767">
                  <a:extLst>
                    <a:ext uri="{9D8B030D-6E8A-4147-A177-3AD203B41FA5}">
                      <a16:colId xmlns:a16="http://schemas.microsoft.com/office/drawing/2014/main" val="703794487"/>
                    </a:ext>
                  </a:extLst>
                </a:gridCol>
                <a:gridCol w="3712040">
                  <a:extLst>
                    <a:ext uri="{9D8B030D-6E8A-4147-A177-3AD203B41FA5}">
                      <a16:colId xmlns:a16="http://schemas.microsoft.com/office/drawing/2014/main" val="2588960920"/>
                    </a:ext>
                  </a:extLst>
                </a:gridCol>
              </a:tblGrid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90%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Response Rate</a:t>
                      </a:r>
                    </a:p>
                    <a:p>
                      <a:pPr algn="l"/>
                      <a:r>
                        <a:rPr lang="en-US" sz="2000" dirty="0"/>
                        <a:t>(534 employee responses)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850637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Questions Asked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953930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784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Comments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71712"/>
                  </a:ext>
                </a:extLst>
              </a:tr>
            </a:tbl>
          </a:graphicData>
        </a:graphic>
      </p:graphicFrame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1DF53AFA-FC86-1482-3718-666103635B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7188351"/>
              </p:ext>
            </p:extLst>
          </p:nvPr>
        </p:nvGraphicFramePr>
        <p:xfrm>
          <a:off x="6285187" y="2215417"/>
          <a:ext cx="5322669" cy="2926080"/>
        </p:xfrm>
        <a:graphic>
          <a:graphicData uri="http://schemas.openxmlformats.org/drawingml/2006/table">
            <a:tbl>
              <a:tblPr firstCol="1" bandRow="1">
                <a:tableStyleId>{C083E6E3-FA7D-4D7B-A595-EF9225AFEA82}</a:tableStyleId>
              </a:tblPr>
              <a:tblGrid>
                <a:gridCol w="1624647">
                  <a:extLst>
                    <a:ext uri="{9D8B030D-6E8A-4147-A177-3AD203B41FA5}">
                      <a16:colId xmlns:a16="http://schemas.microsoft.com/office/drawing/2014/main" val="703794487"/>
                    </a:ext>
                  </a:extLst>
                </a:gridCol>
                <a:gridCol w="3698022">
                  <a:extLst>
                    <a:ext uri="{9D8B030D-6E8A-4147-A177-3AD203B41FA5}">
                      <a16:colId xmlns:a16="http://schemas.microsoft.com/office/drawing/2014/main" val="2588960920"/>
                    </a:ext>
                  </a:extLst>
                </a:gridCol>
              </a:tblGrid>
              <a:tr h="961179"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>
                          <a:solidFill>
                            <a:schemeClr val="accent1"/>
                          </a:solidFill>
                          <a:latin typeface="+mj-lt"/>
                        </a:rPr>
                        <a:t>90%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Response Rate</a:t>
                      </a:r>
                    </a:p>
                    <a:p>
                      <a:pPr algn="l"/>
                      <a:r>
                        <a:rPr lang="en-US" sz="2000" dirty="0"/>
                        <a:t>(534 employee responses)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850637"/>
                  </a:ext>
                </a:extLst>
              </a:tr>
              <a:tr h="903079"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>
                          <a:solidFill>
                            <a:schemeClr val="accent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marL="182880" marR="182880" marT="182880" marB="182880" anchor="ctr"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Questions Asked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953930"/>
                  </a:ext>
                </a:extLst>
              </a:tr>
              <a:tr h="903079"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>
                          <a:solidFill>
                            <a:schemeClr val="accent1"/>
                          </a:solidFill>
                          <a:latin typeface="+mj-lt"/>
                        </a:rPr>
                        <a:t>784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Comments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71712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FA052DDF-BEB4-E92F-B751-7852EA1F1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Tables – Simple Stats with Description</a:t>
            </a:r>
          </a:p>
        </p:txBody>
      </p:sp>
    </p:spTree>
    <p:extLst>
      <p:ext uri="{BB962C8B-B14F-4D97-AF65-F5344CB8AC3E}">
        <p14:creationId xmlns:p14="http://schemas.microsoft.com/office/powerpoint/2010/main" val="3841664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-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4E4B6-A15C-D1BB-4C49-16F478CC0A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B59C4AE-7711-AAFD-FF92-8F9B90323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12161"/>
              </p:ext>
            </p:extLst>
          </p:nvPr>
        </p:nvGraphicFramePr>
        <p:xfrm>
          <a:off x="914400" y="1818289"/>
          <a:ext cx="10515603" cy="4062864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289245976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919461128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05855074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5190586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65973715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77435822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950067738"/>
                    </a:ext>
                  </a:extLst>
                </a:gridCol>
              </a:tblGrid>
              <a:tr h="677144">
                <a:tc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724516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  <a:endParaRPr lang="en-US" b="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7643448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  <a:endParaRPr lang="en-US" b="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5664468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  <a:endParaRPr lang="en-US" b="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3857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chemeClr val="tx1"/>
                          </a:solidFill>
                        </a:rPr>
                        <a:t>Data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3141869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6333918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243DBAF3-FD03-6D48-B181-A2A20BE78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Table – Add/Delete Rows and Columns as Needed</a:t>
            </a:r>
          </a:p>
        </p:txBody>
      </p:sp>
    </p:spTree>
    <p:extLst>
      <p:ext uri="{BB962C8B-B14F-4D97-AF65-F5344CB8AC3E}">
        <p14:creationId xmlns:p14="http://schemas.microsoft.com/office/powerpoint/2010/main" val="198223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Text Boxes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14400" y="1683721"/>
            <a:ext cx="10515600" cy="1110560"/>
          </a:xfrm>
          <a:solidFill>
            <a:schemeClr val="bg2"/>
          </a:solidFill>
        </p:spPr>
        <p:txBody>
          <a:bodyPr wrap="square" lIns="228600" tIns="228600" rIns="228600" bIns="228600">
            <a:spAutoFit/>
          </a:bodyPr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r>
              <a:rPr lang="en-US" dirty="0" err="1"/>
              <a:t>Autosize</a:t>
            </a:r>
            <a:r>
              <a:rPr lang="en-US" dirty="0"/>
              <a:t> Height Content Box</a:t>
            </a:r>
          </a:p>
          <a:p>
            <a:pPr lvl="1"/>
            <a:r>
              <a:rPr lang="en-US" dirty="0"/>
              <a:t>Second level text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350072D7-DABC-E642-CF91-835BCCB9441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14400" y="3019031"/>
            <a:ext cx="5740354" cy="1110560"/>
          </a:xfrm>
          <a:solidFill>
            <a:schemeClr val="bg2"/>
          </a:solidFill>
        </p:spPr>
        <p:txBody>
          <a:bodyPr wrap="none" lIns="228600" tIns="228600" rIns="228600" bIns="228600">
            <a:spAutoFit/>
          </a:bodyPr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r>
              <a:rPr lang="en-US" dirty="0" err="1"/>
              <a:t>Autosize</a:t>
            </a:r>
            <a:r>
              <a:rPr lang="en-US" dirty="0"/>
              <a:t> Height and Width Content Box</a:t>
            </a:r>
          </a:p>
          <a:p>
            <a:pPr lvl="1"/>
            <a:r>
              <a:rPr lang="en-US" dirty="0"/>
              <a:t>Second level text</a:t>
            </a:r>
          </a:p>
        </p:txBody>
      </p:sp>
    </p:spTree>
    <p:extLst>
      <p:ext uri="{BB962C8B-B14F-4D97-AF65-F5344CB8AC3E}">
        <p14:creationId xmlns:p14="http://schemas.microsoft.com/office/powerpoint/2010/main" val="401946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900298-3CC7-0B31-B8F4-18EBBBFE29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A4AA79-9BDD-5366-0B57-31D9AA270A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1371600"/>
            <a:ext cx="9144000" cy="1828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4800" b="0"/>
            </a:lvl1pPr>
          </a:lstStyle>
          <a:p>
            <a:r>
              <a:rPr lang="en-US" dirty="0"/>
              <a:t>Section Header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F1E44A6-E3BC-B9A8-39C2-C0E49EC3DD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2004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363652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50E32-D02C-26DD-1869-D2B348E918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1371600"/>
            <a:ext cx="9144000" cy="18288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0F0F7-110E-09B1-4C19-5D04FA3D9B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2004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 Slide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AEA1-123B-76E1-3CEA-6B2F223A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2617"/>
            <a:ext cx="4114800" cy="179917"/>
          </a:xfrm>
          <a:prstGeom prst="rect">
            <a:avLst/>
          </a:prstGeom>
        </p:spPr>
        <p:txBody>
          <a:bodyPr/>
          <a:lstStyle>
            <a:lvl1pPr algn="ctr">
              <a:defRPr sz="800"/>
            </a:lvl1pPr>
          </a:lstStyle>
          <a:p>
            <a:r>
              <a:rPr lang="en-US" dirty="0"/>
              <a:t>Each Office Independently Owned and Operated.</a:t>
            </a:r>
          </a:p>
        </p:txBody>
      </p:sp>
    </p:spTree>
    <p:extLst>
      <p:ext uri="{BB962C8B-B14F-4D97-AF65-F5344CB8AC3E}">
        <p14:creationId xmlns:p14="http://schemas.microsoft.com/office/powerpoint/2010/main" val="34691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900298-3CC7-0B31-B8F4-18EBBBFE29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A4AA79-9BDD-5366-0B57-31D9AA270A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1371600"/>
            <a:ext cx="9144000" cy="1828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Section Header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F1E44A6-E3BC-B9A8-39C2-C0E49EC3DD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2004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320108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50E32-D02C-26DD-1869-D2B348E918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2534975"/>
            <a:ext cx="9144000" cy="962115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Thank You Slide!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0F0F7-110E-09B1-4C19-5D04FA3D9B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597209"/>
            <a:ext cx="9144000" cy="784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Subheading if Necessary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AEA1-123B-76E1-3CEA-6B2F223A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2617"/>
            <a:ext cx="4114800" cy="179917"/>
          </a:xfrm>
          <a:prstGeom prst="rect">
            <a:avLst/>
          </a:prstGeom>
        </p:spPr>
        <p:txBody>
          <a:bodyPr/>
          <a:lstStyle>
            <a:lvl1pPr algn="ctr">
              <a:defRPr sz="800"/>
            </a:lvl1pPr>
          </a:lstStyle>
          <a:p>
            <a:r>
              <a:rPr lang="en-US" dirty="0"/>
              <a:t>Each Office Independently Owned and Operated.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DE50BC-E04E-215F-8377-FB5B83CA09B8}"/>
              </a:ext>
            </a:extLst>
          </p:cNvPr>
          <p:cNvGrpSpPr/>
          <p:nvPr/>
        </p:nvGrpSpPr>
        <p:grpSpPr>
          <a:xfrm>
            <a:off x="2780780" y="5413378"/>
            <a:ext cx="6325639" cy="1309156"/>
            <a:chOff x="2293858" y="4697526"/>
            <a:chExt cx="6325639" cy="1309156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A9F1DEB5-81CA-521D-BDFD-355A505F8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82310" y="5166351"/>
              <a:ext cx="1518792" cy="3463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C5047B-DDF7-C130-869F-B811D8E3B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6452" b="27725"/>
            <a:stretch/>
          </p:blipFill>
          <p:spPr>
            <a:xfrm>
              <a:off x="6302763" y="4865835"/>
              <a:ext cx="2316734" cy="82031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E5E6259-25B1-CBC6-9B64-A3D39D0A0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3858" y="4697526"/>
              <a:ext cx="2023241" cy="1309156"/>
            </a:xfrm>
            <a:prstGeom prst="rect">
              <a:avLst/>
            </a:prstGeom>
          </p:spPr>
        </p:pic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5513BF1D-D0E8-B332-74A9-07EBE22526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A0D341-294E-5B6D-1F96-187E45C8DB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6237" y="1004785"/>
            <a:ext cx="2593603" cy="84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891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AEA74-0D67-222A-E72D-1417062FEA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515600" cy="918331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and Content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2B1308-75AC-35D9-3613-5DD11B6B22B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14400" y="1842803"/>
            <a:ext cx="10515600" cy="46210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670629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7072329-47F5-14A0-66A8-444D033543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and Content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03129C-E647-6F31-86F0-5E5FDE97C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EE3B7C8-C95F-37BB-F45B-CB793D8E06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238702"/>
            <a:ext cx="10515600" cy="42146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55545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Content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1752600"/>
            <a:ext cx="5181600" cy="4190999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1752600"/>
            <a:ext cx="5181600" cy="4190999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77351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Header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1632662"/>
            <a:ext cx="5181600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5DFA63C-571E-44CB-5F08-840132DC43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5186" y="1632662"/>
            <a:ext cx="5181600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353112"/>
            <a:ext cx="5181600" cy="4100240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2353112"/>
            <a:ext cx="5181600" cy="4100240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215409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Header w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Headers with Subtitle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2152925"/>
            <a:ext cx="5181600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0128CD0-ECDA-C35B-631F-9FCF0EADED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5DFA63C-571E-44CB-5F08-840132DC43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5186" y="2152925"/>
            <a:ext cx="5181600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873375"/>
            <a:ext cx="5181600" cy="3590487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2873375"/>
            <a:ext cx="5181600" cy="3590487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3785016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Content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1882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Headers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1711491"/>
            <a:ext cx="3355848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03343288-106B-7B4A-163B-7EA5631D69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1711491"/>
            <a:ext cx="3355848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1BD3815-F443-FC0F-6E0D-1AD9DC2A1A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77200" y="1711491"/>
            <a:ext cx="3355848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3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488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50E32-D02C-26DD-1869-D2B348E918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2534975"/>
            <a:ext cx="9144000" cy="962115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Thank You Slide!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0F0F7-110E-09B1-4C19-5D04FA3D9B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597209"/>
            <a:ext cx="9144000" cy="784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Subheading if Necessary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AEA1-123B-76E1-3CEA-6B2F223A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2617"/>
            <a:ext cx="4114800" cy="179917"/>
          </a:xfrm>
          <a:prstGeom prst="rect">
            <a:avLst/>
          </a:prstGeom>
        </p:spPr>
        <p:txBody>
          <a:bodyPr/>
          <a:lstStyle>
            <a:lvl1pPr algn="ctr">
              <a:defRPr sz="800"/>
            </a:lvl1pPr>
          </a:lstStyle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DE50BC-E04E-215F-8377-FB5B83CA09B8}"/>
              </a:ext>
            </a:extLst>
          </p:cNvPr>
          <p:cNvGrpSpPr/>
          <p:nvPr/>
        </p:nvGrpSpPr>
        <p:grpSpPr>
          <a:xfrm>
            <a:off x="2780780" y="5413378"/>
            <a:ext cx="6325639" cy="1309156"/>
            <a:chOff x="2293858" y="4697526"/>
            <a:chExt cx="6325639" cy="1309156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A9F1DEB5-81CA-521D-BDFD-355A505F8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82310" y="5166351"/>
              <a:ext cx="1518792" cy="3463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C5047B-DDF7-C130-869F-B811D8E3B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6452" b="27725"/>
            <a:stretch/>
          </p:blipFill>
          <p:spPr>
            <a:xfrm>
              <a:off x="6302763" y="4865835"/>
              <a:ext cx="2316734" cy="82031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E5E6259-25B1-CBC6-9B64-A3D39D0A0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3858" y="4697526"/>
              <a:ext cx="2023241" cy="1309156"/>
            </a:xfrm>
            <a:prstGeom prst="rect">
              <a:avLst/>
            </a:prstGeom>
          </p:spPr>
        </p:pic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5513BF1D-D0E8-B332-74A9-07EBE22526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A0D341-294E-5B6D-1F96-187E45C8DB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6237" y="1004785"/>
            <a:ext cx="2593603" cy="84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8839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Header w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Headers with Subtitle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2152925"/>
            <a:ext cx="3355848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03343288-106B-7B4A-163B-7EA5631D69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2152925"/>
            <a:ext cx="3355848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1BD3815-F443-FC0F-6E0D-1AD9DC2A1A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77200" y="2152925"/>
            <a:ext cx="3355848" cy="517065"/>
          </a:xfrm>
          <a:prstGeom prst="rect">
            <a:avLst/>
          </a:prstGeom>
          <a:solidFill>
            <a:schemeClr val="bg1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3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0128CD0-ECDA-C35B-631F-9FCF0EADED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55880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18F38-7FD7-1689-41FF-F79E3EDAC5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5AE5863-BFA6-B205-2940-8E3B7E5707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9510857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B0941-71B0-F37C-094E-BFFA998279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382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re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990750B-E31D-27B9-7454-5AD2287064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39" name="Text Placeholder 15">
            <a:extLst>
              <a:ext uri="{FF2B5EF4-FFF2-40B4-BE49-F238E27FC236}">
                <a16:creationId xmlns:a16="http://schemas.microsoft.com/office/drawing/2014/main" id="{68214C0A-9A2B-BE56-459E-8CD0BE489B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67298" y="897296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B2EA2EF9-1A2E-AE4B-A2F6-91683A02B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sp>
        <p:nvSpPr>
          <p:cNvPr id="56" name="Picture Placeholder 11">
            <a:extLst>
              <a:ext uri="{FF2B5EF4-FFF2-40B4-BE49-F238E27FC236}">
                <a16:creationId xmlns:a16="http://schemas.microsoft.com/office/drawing/2014/main" id="{3A8B912D-960D-C3E5-304C-DA923CE80FB9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2689554" y="897296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02FA1B5B-5C20-980C-7FE5-585979DD6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263" y="0"/>
            <a:ext cx="2101850" cy="6858000"/>
          </a:xfrm>
          <a:prstGeom prst="rect">
            <a:avLst/>
          </a:prstGeom>
        </p:spPr>
      </p:pic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EDD74D09-72EA-962E-103E-9A31359FA4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67298" y="2557931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DD87D530-2840-B12C-C183-4864F258A7DA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2689554" y="4218566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4886A8CE-1113-C073-5EF0-FC00A6FDF02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67298" y="4208055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657EC878-E12B-6939-7A85-F9105800C21E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2689554" y="2557931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D869898E-C5EF-F9D6-124B-BE74BAEACF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807767" y="897296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BDC4A70C-D2B5-7C2C-E911-03A1C55F89C5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7230023" y="897296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27A63CDE-5DDD-9A4A-EA27-6AEAB31DCCE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807767" y="2557931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78AAAF01-5AE2-57BE-4D88-442DB7A9F513}"/>
              </a:ext>
            </a:extLst>
          </p:cNvPr>
          <p:cNvSpPr>
            <a:spLocks noGrp="1" noChangeAspect="1"/>
          </p:cNvSpPr>
          <p:nvPr>
            <p:ph type="pic" sz="quarter" idx="30"/>
          </p:nvPr>
        </p:nvSpPr>
        <p:spPr>
          <a:xfrm>
            <a:off x="7230023" y="2557931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B1BDC741-07DF-D214-80BE-3600BC6CB29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07767" y="4208055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816636-BB93-E5CB-4BE3-EF6D9D6C6CFA}"/>
              </a:ext>
            </a:extLst>
          </p:cNvPr>
          <p:cNvSpPr>
            <a:spLocks noGrp="1" noChangeAspect="1"/>
          </p:cNvSpPr>
          <p:nvPr>
            <p:ph type="pic" sz="quarter" idx="32"/>
          </p:nvPr>
        </p:nvSpPr>
        <p:spPr>
          <a:xfrm>
            <a:off x="7230023" y="4208055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941317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56E42B6B-9F5F-0B52-C931-C9A40CD44BAC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925719" y="3997141"/>
            <a:ext cx="1638195" cy="16400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EA6719D8-0579-4B94-35D8-57A8393D37F0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925719" y="2168341"/>
            <a:ext cx="1638195" cy="16400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0B386608-509F-84C8-D33F-E40F237062A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3530" y="21688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16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8B16E150-4BB5-CCDB-2562-32E7037F74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83936" y="39976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8E02FBD3-71E2-3B93-67AD-5E46E3505065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6379777" y="3997669"/>
            <a:ext cx="1633228" cy="16350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4610585C-B130-D73B-7B65-1D80929C9401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6379777" y="2168869"/>
            <a:ext cx="1633228" cy="16350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B9F0CE8D-B1C6-29F1-C3C9-96A651F42EE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52622" y="21688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0E4DD5DE-91D0-2BF8-2C52-4731C49C36A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52622" y="39976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B312C-CBE2-29DE-EB23-4BEB38244F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Promotions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82B29ED-DB72-3B39-372B-A4E98A8DD3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Leader Name’s Organization</a:t>
            </a:r>
          </a:p>
        </p:txBody>
      </p:sp>
    </p:spTree>
    <p:extLst>
      <p:ext uri="{BB962C8B-B14F-4D97-AF65-F5344CB8AC3E}">
        <p14:creationId xmlns:p14="http://schemas.microsoft.com/office/powerpoint/2010/main" val="6614538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4E4B6-A15C-D1BB-4C49-16F478CC0A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B59C4AE-7711-AAFD-FF92-8F9B90323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48158"/>
              </p:ext>
            </p:extLst>
          </p:nvPr>
        </p:nvGraphicFramePr>
        <p:xfrm>
          <a:off x="914400" y="1818289"/>
          <a:ext cx="10515603" cy="4062864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289245976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919461128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05855074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5190586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65973715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77435822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950067738"/>
                    </a:ext>
                  </a:extLst>
                </a:gridCol>
              </a:tblGrid>
              <a:tr h="677144">
                <a:tc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724516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7643448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5664468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3857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3141869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accent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6333918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243DBAF3-FD03-6D48-B181-A2A20BE78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Table – Add/Delete Rows and Columns as Needed</a:t>
            </a:r>
          </a:p>
        </p:txBody>
      </p:sp>
    </p:spTree>
    <p:extLst>
      <p:ext uri="{BB962C8B-B14F-4D97-AF65-F5344CB8AC3E}">
        <p14:creationId xmlns:p14="http://schemas.microsoft.com/office/powerpoint/2010/main" val="42000435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4E4B6-A15C-D1BB-4C49-16F478CC0A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C1218269-6B04-C5EC-6810-724B726E0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22409"/>
              </p:ext>
            </p:extLst>
          </p:nvPr>
        </p:nvGraphicFramePr>
        <p:xfrm>
          <a:off x="914400" y="2215416"/>
          <a:ext cx="5153807" cy="29260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441767">
                  <a:extLst>
                    <a:ext uri="{9D8B030D-6E8A-4147-A177-3AD203B41FA5}">
                      <a16:colId xmlns:a16="http://schemas.microsoft.com/office/drawing/2014/main" val="703794487"/>
                    </a:ext>
                  </a:extLst>
                </a:gridCol>
                <a:gridCol w="3712040">
                  <a:extLst>
                    <a:ext uri="{9D8B030D-6E8A-4147-A177-3AD203B41FA5}">
                      <a16:colId xmlns:a16="http://schemas.microsoft.com/office/drawing/2014/main" val="2588960920"/>
                    </a:ext>
                  </a:extLst>
                </a:gridCol>
              </a:tblGrid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90%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Response Rate</a:t>
                      </a:r>
                    </a:p>
                    <a:p>
                      <a:pPr algn="l"/>
                      <a:r>
                        <a:rPr lang="en-US" sz="2000" dirty="0"/>
                        <a:t>(534 employee responses)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850637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Questions Asked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953930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784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Comments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71712"/>
                  </a:ext>
                </a:extLst>
              </a:tr>
            </a:tbl>
          </a:graphicData>
        </a:graphic>
      </p:graphicFrame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1DF53AFA-FC86-1482-3718-666103635B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5237556"/>
              </p:ext>
            </p:extLst>
          </p:nvPr>
        </p:nvGraphicFramePr>
        <p:xfrm>
          <a:off x="6285187" y="2215417"/>
          <a:ext cx="5322669" cy="2926080"/>
        </p:xfrm>
        <a:graphic>
          <a:graphicData uri="http://schemas.openxmlformats.org/drawingml/2006/table">
            <a:tbl>
              <a:tblPr firstCol="1" bandRow="1">
                <a:tableStyleId>{C083E6E3-FA7D-4D7B-A595-EF9225AFEA82}</a:tableStyleId>
              </a:tblPr>
              <a:tblGrid>
                <a:gridCol w="1624647">
                  <a:extLst>
                    <a:ext uri="{9D8B030D-6E8A-4147-A177-3AD203B41FA5}">
                      <a16:colId xmlns:a16="http://schemas.microsoft.com/office/drawing/2014/main" val="703794487"/>
                    </a:ext>
                  </a:extLst>
                </a:gridCol>
                <a:gridCol w="3698022">
                  <a:extLst>
                    <a:ext uri="{9D8B030D-6E8A-4147-A177-3AD203B41FA5}">
                      <a16:colId xmlns:a16="http://schemas.microsoft.com/office/drawing/2014/main" val="2588960920"/>
                    </a:ext>
                  </a:extLst>
                </a:gridCol>
              </a:tblGrid>
              <a:tr h="96117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90%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Response Rate</a:t>
                      </a:r>
                    </a:p>
                    <a:p>
                      <a:pPr algn="l"/>
                      <a:r>
                        <a:rPr lang="en-US" sz="2000" dirty="0"/>
                        <a:t>(534 employee responses)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850637"/>
                  </a:ext>
                </a:extLst>
              </a:tr>
              <a:tr h="90307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marL="182880" marR="182880" marT="182880" marB="182880" anchor="ctr"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Questions Asked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953930"/>
                  </a:ext>
                </a:extLst>
              </a:tr>
              <a:tr h="90307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accent1"/>
                          </a:solidFill>
                          <a:latin typeface="+mj-lt"/>
                        </a:rPr>
                        <a:t>784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Comments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71712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FA052DDF-BEB4-E92F-B751-7852EA1F1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Tables – Simple Stat and Description</a:t>
            </a:r>
          </a:p>
        </p:txBody>
      </p:sp>
    </p:spTree>
    <p:extLst>
      <p:ext uri="{BB962C8B-B14F-4D97-AF65-F5344CB8AC3E}">
        <p14:creationId xmlns:p14="http://schemas.microsoft.com/office/powerpoint/2010/main" val="1115847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il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Text Boxes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14400" y="1683721"/>
            <a:ext cx="10515600" cy="1110560"/>
          </a:xfrm>
          <a:solidFill>
            <a:schemeClr val="bg1"/>
          </a:solidFill>
        </p:spPr>
        <p:txBody>
          <a:bodyPr wrap="square" lIns="228600" tIns="228600" rIns="228600" bIns="228600">
            <a:spAutoFit/>
          </a:bodyPr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r>
              <a:rPr lang="en-US" dirty="0" err="1"/>
              <a:t>Autosize</a:t>
            </a:r>
            <a:r>
              <a:rPr lang="en-US" dirty="0"/>
              <a:t> Height Content Box</a:t>
            </a:r>
          </a:p>
          <a:p>
            <a:pPr lvl="1"/>
            <a:r>
              <a:rPr lang="en-US" dirty="0"/>
              <a:t>Second level text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350072D7-DABC-E642-CF91-835BCCB9441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14400" y="3019031"/>
            <a:ext cx="5740354" cy="1110560"/>
          </a:xfrm>
          <a:solidFill>
            <a:schemeClr val="bg1"/>
          </a:solidFill>
        </p:spPr>
        <p:txBody>
          <a:bodyPr wrap="none" lIns="228600" tIns="228600" rIns="228600" bIns="228600">
            <a:spAutoFit/>
          </a:bodyPr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r>
              <a:rPr lang="en-US" dirty="0" err="1"/>
              <a:t>Autosize</a:t>
            </a:r>
            <a:r>
              <a:rPr lang="en-US" dirty="0"/>
              <a:t> Height and Width Content Box</a:t>
            </a:r>
          </a:p>
          <a:p>
            <a:pPr lvl="1"/>
            <a:r>
              <a:rPr lang="en-US" dirty="0"/>
              <a:t>Second level text</a:t>
            </a:r>
          </a:p>
        </p:txBody>
      </p:sp>
    </p:spTree>
    <p:extLst>
      <p:ext uri="{BB962C8B-B14F-4D97-AF65-F5344CB8AC3E}">
        <p14:creationId xmlns:p14="http://schemas.microsoft.com/office/powerpoint/2010/main" val="30186183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50E32-D02C-26DD-1869-D2B348E918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1371600"/>
            <a:ext cx="9144000" cy="18288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0F0F7-110E-09B1-4C19-5D04FA3D9B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2004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 Slide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AEA1-123B-76E1-3CEA-6B2F223A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2617"/>
            <a:ext cx="4114800" cy="179917"/>
          </a:xfrm>
          <a:prstGeom prst="rect">
            <a:avLst/>
          </a:prstGeom>
        </p:spPr>
        <p:txBody>
          <a:bodyPr/>
          <a:lstStyle>
            <a:lvl1pPr algn="ctr">
              <a:defRPr sz="800"/>
            </a:lvl1pPr>
          </a:lstStyle>
          <a:p>
            <a:r>
              <a:rPr lang="en-US" dirty="0"/>
              <a:t>Each Office Independently Owned and Operated.</a:t>
            </a:r>
          </a:p>
        </p:txBody>
      </p:sp>
    </p:spTree>
    <p:extLst>
      <p:ext uri="{BB962C8B-B14F-4D97-AF65-F5344CB8AC3E}">
        <p14:creationId xmlns:p14="http://schemas.microsoft.com/office/powerpoint/2010/main" val="36247621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900298-3CC7-0B31-B8F4-18EBBBFE29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A4AA79-9BDD-5366-0B57-31D9AA270A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1371600"/>
            <a:ext cx="9144000" cy="1828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Header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F1E44A6-E3BC-B9A8-39C2-C0E49EC3DD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2004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462287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AEA74-0D67-222A-E72D-1417062FEA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515600" cy="918331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and Content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2B1308-75AC-35D9-3613-5DD11B6B22B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14400" y="1842803"/>
            <a:ext cx="10515600" cy="46210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197077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50E32-D02C-26DD-1869-D2B348E918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1600" y="2534975"/>
            <a:ext cx="9144000" cy="962115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Thank You Slide!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0F0F7-110E-09B1-4C19-5D04FA3D9B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3597209"/>
            <a:ext cx="9144000" cy="784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Subheading if Necessary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AEA1-123B-76E1-3CEA-6B2F223A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2617"/>
            <a:ext cx="4114800" cy="179917"/>
          </a:xfrm>
          <a:prstGeom prst="rect">
            <a:avLst/>
          </a:prstGeom>
        </p:spPr>
        <p:txBody>
          <a:bodyPr/>
          <a:lstStyle>
            <a:lvl1pPr algn="ctr">
              <a:defRPr sz="800"/>
            </a:lvl1pPr>
          </a:lstStyle>
          <a:p>
            <a:r>
              <a:rPr lang="en-US" dirty="0"/>
              <a:t>Each Office Independently Owned and Operated.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513BF1D-D0E8-B332-74A9-07EBE2252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82DECDD-9CBE-67C7-71C0-5BF73071E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557" y="918958"/>
            <a:ext cx="2652141" cy="86584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2B71B50-59F1-2392-2389-41645BD9B6BA}"/>
              </a:ext>
            </a:extLst>
          </p:cNvPr>
          <p:cNvGrpSpPr/>
          <p:nvPr/>
        </p:nvGrpSpPr>
        <p:grpSpPr>
          <a:xfrm>
            <a:off x="3004370" y="5304609"/>
            <a:ext cx="6134808" cy="1320997"/>
            <a:chOff x="3004370" y="5304609"/>
            <a:chExt cx="6134808" cy="132099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1817E78-2A45-C1B4-3620-B7D8D35F7E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3633" b="13633"/>
            <a:stretch/>
          </p:blipFill>
          <p:spPr>
            <a:xfrm>
              <a:off x="6811788" y="5304609"/>
              <a:ext cx="2327390" cy="130915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D93DB29-29C0-F58E-18C1-9643C455F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04370" y="5863396"/>
              <a:ext cx="1598187" cy="29118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27513A1-282F-73B6-8FE5-71B008D14F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3603" b="13603"/>
            <a:stretch/>
          </p:blipFill>
          <p:spPr>
            <a:xfrm>
              <a:off x="4833541" y="5389037"/>
              <a:ext cx="2198345" cy="12365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41882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AEA74-0D67-222A-E72D-1417062FEA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515600" cy="918331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and Content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2B1308-75AC-35D9-3613-5DD11B6B22B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14400" y="1842803"/>
            <a:ext cx="10515600" cy="46210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71646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7072329-47F5-14A0-66A8-444D033543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and Content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03129C-E647-6F31-86F0-5E5FDE97C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EE3B7C8-C95F-37BB-F45B-CB793D8E06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238702"/>
            <a:ext cx="10515600" cy="42146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282869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Content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1752600"/>
            <a:ext cx="5181600" cy="4190999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1752600"/>
            <a:ext cx="5181600" cy="4190999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252629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Header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1632662"/>
            <a:ext cx="5181600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5DFA63C-571E-44CB-5F08-840132DC43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5186" y="1632662"/>
            <a:ext cx="5181600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353112"/>
            <a:ext cx="5181600" cy="4100240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2353112"/>
            <a:ext cx="5181600" cy="4100240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41036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Header w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Headers with Subtitle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2152925"/>
            <a:ext cx="5181600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0128CD0-ECDA-C35B-631F-9FCF0EADED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5DFA63C-571E-44CB-5F08-840132DC43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5186" y="2152925"/>
            <a:ext cx="5181600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873375"/>
            <a:ext cx="5181600" cy="3590487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2873375"/>
            <a:ext cx="5181600" cy="3590487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236501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Content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593501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Headers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1711491"/>
            <a:ext cx="3355848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03343288-106B-7B4A-163B-7EA5631D69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1711491"/>
            <a:ext cx="3355848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1BD3815-F443-FC0F-6E0D-1AD9DC2A1A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77200" y="1711491"/>
            <a:ext cx="3355848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3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2448910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624146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Header w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Headers with Subtitle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2152925"/>
            <a:ext cx="3355848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03343288-106B-7B4A-163B-7EA5631D69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2152925"/>
            <a:ext cx="3355848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1BD3815-F443-FC0F-6E0D-1AD9DC2A1A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77200" y="2152925"/>
            <a:ext cx="3355848" cy="517065"/>
          </a:xfrm>
          <a:prstGeom prst="rect">
            <a:avLst/>
          </a:prstGeom>
          <a:solidFill>
            <a:schemeClr val="accent6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3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0128CD0-ECDA-C35B-631F-9FCF0EADED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2859088"/>
            <a:ext cx="3355975" cy="3594264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64916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18F38-7FD7-1689-41FF-F79E3EDAC5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5AE5863-BFA6-B205-2940-8E3B7E5707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320811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7072329-47F5-14A0-66A8-444D033543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Title and Content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03129C-E647-6F31-86F0-5E5FDE97C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EE3B7C8-C95F-37BB-F45B-CB793D8E06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238702"/>
            <a:ext cx="10515600" cy="42146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793088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B0941-71B0-F37C-094E-BFFA998279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279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re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990750B-E31D-27B9-7454-5AD2287064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39" name="Text Placeholder 15">
            <a:extLst>
              <a:ext uri="{FF2B5EF4-FFF2-40B4-BE49-F238E27FC236}">
                <a16:creationId xmlns:a16="http://schemas.microsoft.com/office/drawing/2014/main" id="{68214C0A-9A2B-BE56-459E-8CD0BE489B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67298" y="897296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B2EA2EF9-1A2E-AE4B-A2F6-91683A02B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sp>
        <p:nvSpPr>
          <p:cNvPr id="56" name="Picture Placeholder 11">
            <a:extLst>
              <a:ext uri="{FF2B5EF4-FFF2-40B4-BE49-F238E27FC236}">
                <a16:creationId xmlns:a16="http://schemas.microsoft.com/office/drawing/2014/main" id="{3A8B912D-960D-C3E5-304C-DA923CE80FB9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2689554" y="897296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02FA1B5B-5C20-980C-7FE5-585979DD63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764"/>
          <a:stretch/>
        </p:blipFill>
        <p:spPr>
          <a:xfrm>
            <a:off x="-15263" y="0"/>
            <a:ext cx="1959677" cy="6858000"/>
          </a:xfrm>
          <a:prstGeom prst="rect">
            <a:avLst/>
          </a:prstGeom>
        </p:spPr>
      </p:pic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EDD74D09-72EA-962E-103E-9A31359FA4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67298" y="2557931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DD87D530-2840-B12C-C183-4864F258A7DA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2689554" y="4218566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4886A8CE-1113-C073-5EF0-FC00A6FDF02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67298" y="4208055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657EC878-E12B-6939-7A85-F9105800C21E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2689554" y="2557931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D869898E-C5EF-F9D6-124B-BE74BAEACF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807767" y="897296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BDC4A70C-D2B5-7C2C-E911-03A1C55F89C5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7230023" y="897296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27A63CDE-5DDD-9A4A-EA27-6AEAB31DCCE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807767" y="2557931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78AAAF01-5AE2-57BE-4D88-442DB7A9F513}"/>
              </a:ext>
            </a:extLst>
          </p:cNvPr>
          <p:cNvSpPr>
            <a:spLocks noGrp="1" noChangeAspect="1"/>
          </p:cNvSpPr>
          <p:nvPr>
            <p:ph type="pic" sz="quarter" idx="30"/>
          </p:nvPr>
        </p:nvSpPr>
        <p:spPr>
          <a:xfrm>
            <a:off x="7230023" y="2557931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B1BDC741-07DF-D214-80BE-3600BC6CB29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07767" y="4208055"/>
            <a:ext cx="2795654" cy="14619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8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4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816636-BB93-E5CB-4BE3-EF6D9D6C6CFA}"/>
              </a:ext>
            </a:extLst>
          </p:cNvPr>
          <p:cNvSpPr>
            <a:spLocks noGrp="1" noChangeAspect="1"/>
          </p:cNvSpPr>
          <p:nvPr>
            <p:ph type="pic" sz="quarter" idx="32"/>
          </p:nvPr>
        </p:nvSpPr>
        <p:spPr>
          <a:xfrm>
            <a:off x="7230023" y="4208055"/>
            <a:ext cx="1464735" cy="14663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485298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56E42B6B-9F5F-0B52-C931-C9A40CD44BAC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925719" y="3997141"/>
            <a:ext cx="1638195" cy="16400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EA6719D8-0579-4B94-35D8-57A8393D37F0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925719" y="2168341"/>
            <a:ext cx="1638195" cy="16400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0B386608-509F-84C8-D33F-E40F237062A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3530" y="21688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1600"/>
            </a:lvl2pPr>
          </a:lstStyle>
          <a:p>
            <a:pPr lvl="0"/>
            <a:r>
              <a:rPr lang="en-US" dirty="0"/>
              <a:t>Name &amp; Title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8B16E150-4BB5-CCDB-2562-32E7037F74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83936" y="39976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8E02FBD3-71E2-3B93-67AD-5E46E3505065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6379777" y="3997669"/>
            <a:ext cx="1633228" cy="16350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4610585C-B130-D73B-7B65-1D80929C9401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6379777" y="2168869"/>
            <a:ext cx="1633228" cy="16350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B9F0CE8D-B1C6-29F1-C3C9-96A651F42EE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52622" y="21688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0E4DD5DE-91D0-2BF8-2C52-4731C49C36A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52622" y="3997669"/>
            <a:ext cx="3277377" cy="1635035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/>
            </a:lvl1pPr>
            <a:lvl2pPr marL="0" indent="0"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1600"/>
            </a:lvl2pPr>
          </a:lstStyle>
          <a:p>
            <a:pPr lvl="0"/>
            <a:r>
              <a:rPr lang="en-US" dirty="0"/>
              <a:t>Person Name</a:t>
            </a:r>
          </a:p>
          <a:p>
            <a:pPr lvl="1"/>
            <a:r>
              <a:rPr lang="en-US" dirty="0"/>
              <a:t>Person 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B312C-CBE2-29DE-EB23-4BEB38244F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Promotions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82B29ED-DB72-3B39-372B-A4E98A8DD3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Leader Name’s Organization</a:t>
            </a:r>
          </a:p>
        </p:txBody>
      </p:sp>
    </p:spTree>
    <p:extLst>
      <p:ext uri="{BB962C8B-B14F-4D97-AF65-F5344CB8AC3E}">
        <p14:creationId xmlns:p14="http://schemas.microsoft.com/office/powerpoint/2010/main" val="6879731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ab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4E4B6-A15C-D1BB-4C49-16F478CC0A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B59C4AE-7711-AAFD-FF92-8F9B90323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455441"/>
              </p:ext>
            </p:extLst>
          </p:nvPr>
        </p:nvGraphicFramePr>
        <p:xfrm>
          <a:off x="914400" y="1818289"/>
          <a:ext cx="10515603" cy="4062864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289245976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919461128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05855074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5190586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65973715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77435822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950067738"/>
                    </a:ext>
                  </a:extLst>
                </a:gridCol>
              </a:tblGrid>
              <a:tr h="67714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724516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7643448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5664468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3857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Heading</a:t>
                      </a: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3141869"/>
                  </a:ext>
                </a:extLst>
              </a:tr>
              <a:tr h="677144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137160" marB="137160" anchor="ctr">
                    <a:lnL w="6350" cap="flat" cmpd="sng" algn="ctr">
                      <a:noFill/>
                      <a:prstDash val="solid"/>
                      <a:miter lim="800000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37160" marR="137160" marT="137160" marB="13716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6333918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243DBAF3-FD03-6D48-B181-A2A20BE78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Table – Add/Delete Rows and Columns as Needed</a:t>
            </a:r>
          </a:p>
        </p:txBody>
      </p:sp>
    </p:spTree>
    <p:extLst>
      <p:ext uri="{BB962C8B-B14F-4D97-AF65-F5344CB8AC3E}">
        <p14:creationId xmlns:p14="http://schemas.microsoft.com/office/powerpoint/2010/main" val="30244620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4E4B6-A15C-D1BB-4C49-16F478CC0A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C1218269-6B04-C5EC-6810-724B726E0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2317997"/>
              </p:ext>
            </p:extLst>
          </p:nvPr>
        </p:nvGraphicFramePr>
        <p:xfrm>
          <a:off x="914400" y="2215416"/>
          <a:ext cx="5153807" cy="29260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441767">
                  <a:extLst>
                    <a:ext uri="{9D8B030D-6E8A-4147-A177-3AD203B41FA5}">
                      <a16:colId xmlns:a16="http://schemas.microsoft.com/office/drawing/2014/main" val="703794487"/>
                    </a:ext>
                  </a:extLst>
                </a:gridCol>
                <a:gridCol w="3712040">
                  <a:extLst>
                    <a:ext uri="{9D8B030D-6E8A-4147-A177-3AD203B41FA5}">
                      <a16:colId xmlns:a16="http://schemas.microsoft.com/office/drawing/2014/main" val="2588960920"/>
                    </a:ext>
                  </a:extLst>
                </a:gridCol>
              </a:tblGrid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+mj-lt"/>
                        </a:rPr>
                        <a:t>90%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Response Rate</a:t>
                      </a:r>
                    </a:p>
                    <a:p>
                      <a:pPr algn="l"/>
                      <a:r>
                        <a:rPr lang="en-US" sz="2000" dirty="0"/>
                        <a:t>(534 employee responses)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850637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Questions Asked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953930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+mj-lt"/>
                        </a:rPr>
                        <a:t>784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Comments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71712"/>
                  </a:ext>
                </a:extLst>
              </a:tr>
            </a:tbl>
          </a:graphicData>
        </a:graphic>
      </p:graphicFrame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1DF53AFA-FC86-1482-3718-666103635B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1462446"/>
              </p:ext>
            </p:extLst>
          </p:nvPr>
        </p:nvGraphicFramePr>
        <p:xfrm>
          <a:off x="6285187" y="2215417"/>
          <a:ext cx="5322669" cy="2926080"/>
        </p:xfrm>
        <a:graphic>
          <a:graphicData uri="http://schemas.openxmlformats.org/drawingml/2006/table">
            <a:tbl>
              <a:tblPr firstCol="1" bandRow="1">
                <a:tableStyleId>{C083E6E3-FA7D-4D7B-A595-EF9225AFEA82}</a:tableStyleId>
              </a:tblPr>
              <a:tblGrid>
                <a:gridCol w="1624647">
                  <a:extLst>
                    <a:ext uri="{9D8B030D-6E8A-4147-A177-3AD203B41FA5}">
                      <a16:colId xmlns:a16="http://schemas.microsoft.com/office/drawing/2014/main" val="703794487"/>
                    </a:ext>
                  </a:extLst>
                </a:gridCol>
                <a:gridCol w="3698022">
                  <a:extLst>
                    <a:ext uri="{9D8B030D-6E8A-4147-A177-3AD203B41FA5}">
                      <a16:colId xmlns:a16="http://schemas.microsoft.com/office/drawing/2014/main" val="2588960920"/>
                    </a:ext>
                  </a:extLst>
                </a:gridCol>
              </a:tblGrid>
              <a:tr h="96117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+mj-lt"/>
                        </a:rPr>
                        <a:t>90%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757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Response Rate</a:t>
                      </a:r>
                    </a:p>
                    <a:p>
                      <a:pPr algn="l"/>
                      <a:r>
                        <a:rPr lang="en-US" sz="2000" dirty="0"/>
                        <a:t>(534 employee responses)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757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850637"/>
                  </a:ext>
                </a:extLst>
              </a:tr>
              <a:tr h="90307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marL="182880" marR="182880" marT="182880" marB="182880" anchor="ctr"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4757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Questions Asked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757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953930"/>
                  </a:ext>
                </a:extLst>
              </a:tr>
              <a:tr h="90307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+mj-lt"/>
                        </a:rPr>
                        <a:t>784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757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Comments</a:t>
                      </a:r>
                    </a:p>
                  </a:txBody>
                  <a:tcPr marL="182880" marR="182880" marT="182880" marB="18288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4757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71712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FA052DDF-BEB4-E92F-B751-7852EA1F1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Tables – Simple Stat and Description</a:t>
            </a:r>
          </a:p>
        </p:txBody>
      </p:sp>
    </p:spTree>
    <p:extLst>
      <p:ext uri="{BB962C8B-B14F-4D97-AF65-F5344CB8AC3E}">
        <p14:creationId xmlns:p14="http://schemas.microsoft.com/office/powerpoint/2010/main" val="3248592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il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Each Office Independently Owned and Operated.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Text Boxes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14400" y="1683721"/>
            <a:ext cx="10515600" cy="1110560"/>
          </a:xfrm>
          <a:solidFill>
            <a:schemeClr val="accent1">
              <a:alpha val="25000"/>
            </a:schemeClr>
          </a:solidFill>
        </p:spPr>
        <p:txBody>
          <a:bodyPr wrap="square" lIns="228600" tIns="228600" rIns="228600" bIns="228600">
            <a:spAutoFit/>
          </a:bodyPr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r>
              <a:rPr lang="en-US" dirty="0" err="1"/>
              <a:t>Autosize</a:t>
            </a:r>
            <a:r>
              <a:rPr lang="en-US" dirty="0"/>
              <a:t> Height Content Box</a:t>
            </a:r>
          </a:p>
          <a:p>
            <a:pPr lvl="1"/>
            <a:r>
              <a:rPr lang="en-US" dirty="0"/>
              <a:t>Second level text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350072D7-DABC-E642-CF91-835BCCB9441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14400" y="3019031"/>
            <a:ext cx="5740354" cy="1110560"/>
          </a:xfrm>
          <a:solidFill>
            <a:schemeClr val="accent1">
              <a:alpha val="25000"/>
            </a:schemeClr>
          </a:solidFill>
        </p:spPr>
        <p:txBody>
          <a:bodyPr wrap="none" lIns="228600" tIns="228600" rIns="228600" bIns="228600">
            <a:spAutoFit/>
          </a:bodyPr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r>
              <a:rPr lang="en-US" dirty="0" err="1"/>
              <a:t>Autosize</a:t>
            </a:r>
            <a:r>
              <a:rPr lang="en-US" dirty="0"/>
              <a:t> Height and Width Content Box</a:t>
            </a:r>
          </a:p>
          <a:p>
            <a:pPr lvl="1"/>
            <a:r>
              <a:rPr lang="en-US" dirty="0"/>
              <a:t>Second level text</a:t>
            </a:r>
          </a:p>
        </p:txBody>
      </p:sp>
    </p:spTree>
    <p:extLst>
      <p:ext uri="{BB962C8B-B14F-4D97-AF65-F5344CB8AC3E}">
        <p14:creationId xmlns:p14="http://schemas.microsoft.com/office/powerpoint/2010/main" val="200778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Content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1752600"/>
            <a:ext cx="5181600" cy="4190999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1752600"/>
            <a:ext cx="5181600" cy="4190999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089446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Header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1632662"/>
            <a:ext cx="5181600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5DFA63C-571E-44CB-5F08-840132DC43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5186" y="1632662"/>
            <a:ext cx="5181600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353112"/>
            <a:ext cx="5181600" cy="4100240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2353112"/>
            <a:ext cx="5181600" cy="4100240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81091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Header w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2 Col Headers with Subtitle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C924FE-4620-05A7-F0AD-4F0AF82CE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400" y="2152925"/>
            <a:ext cx="5181600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1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0128CD0-ECDA-C35B-631F-9FCF0EADED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482725"/>
            <a:ext cx="10515600" cy="450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5DFA63C-571E-44CB-5F08-840132DC43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5186" y="2152925"/>
            <a:ext cx="5181600" cy="517065"/>
          </a:xfrm>
          <a:prstGeom prst="rect">
            <a:avLst/>
          </a:prstGeom>
          <a:solidFill>
            <a:schemeClr val="bg2"/>
          </a:solidFill>
        </p:spPr>
        <p:txBody>
          <a:bodyPr wrap="square" lIns="118872" tIns="118872" rIns="118872" bIns="118872" anchor="ctr" anchorCtr="1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2733EC-E09D-8CC4-F6FE-5E4A87EF6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873375"/>
            <a:ext cx="5181600" cy="3590487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2CC25D91-9366-8C67-1484-6C27333C71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85186" y="2873375"/>
            <a:ext cx="5181600" cy="3590487"/>
          </a:xfrm>
        </p:spPr>
        <p:txBody>
          <a:bodyPr/>
          <a:lstStyle>
            <a:lvl1pPr>
              <a:spcBef>
                <a:spcPts val="1000"/>
              </a:spcBef>
              <a:spcAft>
                <a:spcPts val="500"/>
              </a:spcAft>
              <a:defRPr sz="2000"/>
            </a:lvl1pPr>
            <a:lvl2pPr>
              <a:spcAft>
                <a:spcPts val="400"/>
              </a:spcAft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0085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74E3B-CA9D-AE9B-22EA-22FA87CFE8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9597-F77E-AB9B-CBD3-0EF5323FA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10515600" cy="48836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3 Col Content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298FD68E-AD43-88D1-68CD-DA6C52B2E9A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2">
            <a:extLst>
              <a:ext uri="{FF2B5EF4-FFF2-40B4-BE49-F238E27FC236}">
                <a16:creationId xmlns:a16="http://schemas.microsoft.com/office/drawing/2014/main" id="{7026DA2E-6F21-333B-837F-FB9572DE0B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7917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Content Placeholder 32">
            <a:extLst>
              <a:ext uri="{FF2B5EF4-FFF2-40B4-BE49-F238E27FC236}">
                <a16:creationId xmlns:a16="http://schemas.microsoft.com/office/drawing/2014/main" id="{7D5811E9-6E20-91EE-AA5D-72C77C193B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061434" y="1784882"/>
            <a:ext cx="3355975" cy="4004442"/>
          </a:xfrm>
        </p:spPr>
        <p:txBody>
          <a:bodyPr/>
          <a:lstStyle>
            <a:lvl1pPr>
              <a:spcBef>
                <a:spcPts val="800"/>
              </a:spcBef>
              <a:spcAft>
                <a:spcPts val="400"/>
              </a:spcAft>
              <a:defRPr sz="1800"/>
            </a:lvl1pPr>
            <a:lvl2pPr marL="182880" indent="-182880">
              <a:spcAft>
                <a:spcPts val="300"/>
              </a:spcAft>
              <a:defRPr sz="1600"/>
            </a:lvl2pPr>
            <a:lvl3pPr marL="365760" indent="-182880">
              <a:spcAft>
                <a:spcPts val="200"/>
              </a:spcAft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5100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4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image" Target="../media/image4.svg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21" Type="http://schemas.openxmlformats.org/officeDocument/2006/relationships/image" Target="../media/image19.svg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image" Target="../media/image20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69D46B6C-235F-42A8-5D94-C2CDBB7DE42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1471342" y="5627913"/>
            <a:ext cx="720658" cy="1230087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D33719-585E-08DE-9606-C8D2B99F5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1825625"/>
            <a:ext cx="10515600" cy="46387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42BE4860-93DE-E4CE-645F-014562CA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4400"/>
            <a:ext cx="10515600" cy="6441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RE/MAX Holdings Theme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0D01E54-8327-5890-4513-915BE13C5FE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7F1FD3-D28E-A7C4-77F4-21367530A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75461"/>
            <a:ext cx="4114800" cy="14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FABA93-A38F-6EE0-396C-7F33200748E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212172" y="5976818"/>
            <a:ext cx="1393301" cy="45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3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700"/>
        </a:spcAft>
        <a:buClr>
          <a:schemeClr val="bg2"/>
        </a:buClr>
        <a:buSzPct val="100000"/>
        <a:buFontTx/>
        <a:buNone/>
        <a:defRPr sz="22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800" b="0" kern="1200">
          <a:solidFill>
            <a:schemeClr val="accent4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b="0" kern="1200">
          <a:solidFill>
            <a:schemeClr val="accent4"/>
          </a:solidFill>
          <a:latin typeface="+mn-lt"/>
          <a:ea typeface="+mn-ea"/>
          <a:cs typeface="+mn-cs"/>
        </a:defRPr>
      </a:lvl3pPr>
      <a:lvl4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b="0" kern="1200">
          <a:solidFill>
            <a:schemeClr val="accent4"/>
          </a:solidFill>
          <a:latin typeface="+mn-lt"/>
          <a:ea typeface="+mn-ea"/>
          <a:cs typeface="+mn-cs"/>
        </a:defRPr>
      </a:lvl4pPr>
      <a:lvl5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6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D33719-585E-08DE-9606-C8D2B99F5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1825625"/>
            <a:ext cx="10515600" cy="46387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42BE4860-93DE-E4CE-645F-014562CA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4400"/>
            <a:ext cx="10515600" cy="6441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RE/MAX Holdings Theme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0D01E54-8327-5890-4513-915BE13C5FE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7F1FD3-D28E-A7C4-77F4-21367530A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75461"/>
            <a:ext cx="4114800" cy="14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Each Office Independently Owned and Operated.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FABA93-A38F-6EE0-396C-7F33200748E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244830" y="6009476"/>
            <a:ext cx="1393301" cy="45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700"/>
        </a:spcAft>
        <a:buClr>
          <a:schemeClr val="bg2"/>
        </a:buClr>
        <a:buSzPct val="100000"/>
        <a:buFontTx/>
        <a:buNone/>
        <a:defRPr sz="22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800" b="0" kern="1200">
          <a:solidFill>
            <a:schemeClr val="accent4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b="0" kern="1200">
          <a:solidFill>
            <a:schemeClr val="accent4"/>
          </a:solidFill>
          <a:latin typeface="+mn-lt"/>
          <a:ea typeface="+mn-ea"/>
          <a:cs typeface="+mn-cs"/>
        </a:defRPr>
      </a:lvl3pPr>
      <a:lvl4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b="0" kern="1200">
          <a:solidFill>
            <a:schemeClr val="accent4"/>
          </a:solidFill>
          <a:latin typeface="+mn-lt"/>
          <a:ea typeface="+mn-ea"/>
          <a:cs typeface="+mn-cs"/>
        </a:defRPr>
      </a:lvl4pPr>
      <a:lvl5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6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D33719-585E-08DE-9606-C8D2B99F5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1825625"/>
            <a:ext cx="10515600" cy="46387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42BE4860-93DE-E4CE-645F-014562CA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4400"/>
            <a:ext cx="10515600" cy="6441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RE/MAX Holdings Theme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0D01E54-8327-5890-4513-915BE13C5FE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60660" y="5780368"/>
            <a:ext cx="631340" cy="107763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7F1FD3-D28E-A7C4-77F4-21367530A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75461"/>
            <a:ext cx="4114800" cy="14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Each Office Independently Owned and Operated.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15C431-C58D-A864-6CF8-E66B83ADF5B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333151" y="5995360"/>
            <a:ext cx="1357270" cy="44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31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700"/>
        </a:spcAft>
        <a:buClr>
          <a:schemeClr val="bg2"/>
        </a:buClr>
        <a:buSzPct val="100000"/>
        <a:buFontTx/>
        <a:buNone/>
        <a:defRPr sz="22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6"/>
        </a:buClr>
        <a:buSzPct val="100000"/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6"/>
        </a:buClr>
        <a:buSzPct val="100000"/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accent6"/>
        </a:buClr>
        <a:buSzPct val="100000"/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6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tbrokerhub.remax.ca/vanguard-collective/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C27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23DF64-C4C1-4348-70F2-FE1AB0593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/>
              <a:t>Empowering experienced visionaries in real estate.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9B497B9-AADD-A28E-08E5-5FD8E0AF68F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14400" y="2088292"/>
            <a:ext cx="10515600" cy="3225114"/>
          </a:xfrm>
        </p:spPr>
        <p:txBody>
          <a:bodyPr>
            <a:normAutofit/>
          </a:bodyPr>
          <a:lstStyle/>
          <a:p>
            <a:r>
              <a:rPr lang="en-US" sz="2800"/>
              <a:t>Bullet Point 1</a:t>
            </a:r>
          </a:p>
          <a:p>
            <a:r>
              <a:rPr lang="en-US" sz="2800"/>
              <a:t>Bullet Point 2</a:t>
            </a:r>
          </a:p>
          <a:p>
            <a:r>
              <a:rPr lang="en-US" sz="2800"/>
              <a:t>Bullet Point 3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2C99E5D-8F05-F197-7DB9-0EDE6D0B2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20431" y="5721362"/>
            <a:ext cx="2632052" cy="652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D8C3866-35A2-DBF6-D9B9-B81BEB3EE3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9348" y="-439558"/>
            <a:ext cx="1648425" cy="2496958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BBD6DF3-94B8-4ECF-E3F3-3D19C20CFA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20431" y="1863623"/>
            <a:ext cx="2545622" cy="25456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5AB8BC-34FB-A113-0185-C5A07F2C1844}"/>
              </a:ext>
            </a:extLst>
          </p:cNvPr>
          <p:cNvSpPr txBox="1"/>
          <p:nvPr/>
        </p:nvSpPr>
        <p:spPr>
          <a:xfrm>
            <a:off x="8683455" y="4671165"/>
            <a:ext cx="3243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u="sng">
                <a:effectLst/>
                <a:latin typeface="Montserrat" pitchFamily="2" charset="77"/>
                <a:hlinkClick r:id="rId8" tooltip="https://agentbrokerhub.remax.ca/vanguard-collective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agentbrokerhub.remax.ca/vanguard-collective/</a:t>
            </a:r>
            <a:endParaRPr lang="en-US" sz="1000">
              <a:latin typeface="Montserrat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417D95-7EFB-152B-E97B-D74CC82ED021}"/>
              </a:ext>
            </a:extLst>
          </p:cNvPr>
          <p:cNvSpPr txBox="1"/>
          <p:nvPr/>
        </p:nvSpPr>
        <p:spPr>
          <a:xfrm>
            <a:off x="2823882" y="6400086"/>
            <a:ext cx="65442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solidFill>
                  <a:srgbClr val="8290A2"/>
                </a:solidFill>
                <a:latin typeface="Montserrat" pitchFamily="2" charset="77"/>
              </a:rPr>
              <a:t>©2024 RE/MAX, LLC. Each Office Independently Owned and Operated.</a:t>
            </a:r>
          </a:p>
        </p:txBody>
      </p:sp>
    </p:spTree>
    <p:extLst>
      <p:ext uri="{BB962C8B-B14F-4D97-AF65-F5344CB8AC3E}">
        <p14:creationId xmlns:p14="http://schemas.microsoft.com/office/powerpoint/2010/main" val="3432047909"/>
      </p:ext>
    </p:extLst>
  </p:cSld>
  <p:clrMapOvr>
    <a:masterClrMapping/>
  </p:clrMapOvr>
</p:sld>
</file>

<file path=ppt/theme/theme1.xml><?xml version="1.0" encoding="utf-8"?>
<a:theme xmlns:a="http://schemas.openxmlformats.org/drawingml/2006/main" name="RH">
  <a:themeElements>
    <a:clrScheme name="Custom 3">
      <a:dk1>
        <a:srgbClr val="193668"/>
      </a:dk1>
      <a:lt1>
        <a:srgbClr val="FFFFFF"/>
      </a:lt1>
      <a:dk2>
        <a:srgbClr val="333333"/>
      </a:dk2>
      <a:lt2>
        <a:srgbClr val="EEF3FD"/>
      </a:lt2>
      <a:accent1>
        <a:srgbClr val="003DA4"/>
      </a:accent1>
      <a:accent2>
        <a:srgbClr val="0247BD"/>
      </a:accent2>
      <a:accent3>
        <a:srgbClr val="CCEEFF"/>
      </a:accent3>
      <a:accent4>
        <a:srgbClr val="666666"/>
      </a:accent4>
      <a:accent5>
        <a:srgbClr val="DC1C2E"/>
      </a:accent5>
      <a:accent6>
        <a:srgbClr val="69C186"/>
      </a:accent6>
      <a:hlink>
        <a:srgbClr val="003DA4"/>
      </a:hlink>
      <a:folHlink>
        <a:srgbClr val="0246BD"/>
      </a:folHlink>
    </a:clrScheme>
    <a:fontScheme name="Montserrat">
      <a:majorFont>
        <a:latin typeface="Montserrat Semibold"/>
        <a:ea typeface=""/>
        <a:cs typeface=""/>
      </a:majorFont>
      <a:minorFont>
        <a:latin typeface="Montserra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RH" id="{F7B7DE07-DB55-AF4A-9BDC-585043311E3C}" vid="{F17FE3CE-7FBC-284D-B740-53BA557C434B}"/>
    </a:ext>
  </a:extLst>
</a:theme>
</file>

<file path=ppt/theme/theme2.xml><?xml version="1.0" encoding="utf-8"?>
<a:theme xmlns:a="http://schemas.openxmlformats.org/drawingml/2006/main" name="Light Blue">
  <a:themeElements>
    <a:clrScheme name="Custom 3">
      <a:dk1>
        <a:srgbClr val="193668"/>
      </a:dk1>
      <a:lt1>
        <a:srgbClr val="FFFFFF"/>
      </a:lt1>
      <a:dk2>
        <a:srgbClr val="333333"/>
      </a:dk2>
      <a:lt2>
        <a:srgbClr val="EEF3FD"/>
      </a:lt2>
      <a:accent1>
        <a:srgbClr val="003DA4"/>
      </a:accent1>
      <a:accent2>
        <a:srgbClr val="0247BD"/>
      </a:accent2>
      <a:accent3>
        <a:srgbClr val="CCEEFF"/>
      </a:accent3>
      <a:accent4>
        <a:srgbClr val="666666"/>
      </a:accent4>
      <a:accent5>
        <a:srgbClr val="DC1C2E"/>
      </a:accent5>
      <a:accent6>
        <a:srgbClr val="69C186"/>
      </a:accent6>
      <a:hlink>
        <a:srgbClr val="003DA4"/>
      </a:hlink>
      <a:folHlink>
        <a:srgbClr val="0246BD"/>
      </a:folHlink>
    </a:clrScheme>
    <a:fontScheme name="Montserrat">
      <a:majorFont>
        <a:latin typeface="Montserrat Semibold"/>
        <a:ea typeface=""/>
        <a:cs typeface=""/>
      </a:majorFont>
      <a:minorFont>
        <a:latin typeface="Montserra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ark Blue">
  <a:themeElements>
    <a:clrScheme name="Custom 3">
      <a:dk1>
        <a:srgbClr val="193668"/>
      </a:dk1>
      <a:lt1>
        <a:srgbClr val="FFFFFF"/>
      </a:lt1>
      <a:dk2>
        <a:srgbClr val="333333"/>
      </a:dk2>
      <a:lt2>
        <a:srgbClr val="EEF3FD"/>
      </a:lt2>
      <a:accent1>
        <a:srgbClr val="003DA4"/>
      </a:accent1>
      <a:accent2>
        <a:srgbClr val="0247BD"/>
      </a:accent2>
      <a:accent3>
        <a:srgbClr val="CCEEFF"/>
      </a:accent3>
      <a:accent4>
        <a:srgbClr val="666666"/>
      </a:accent4>
      <a:accent5>
        <a:srgbClr val="DC1C2E"/>
      </a:accent5>
      <a:accent6>
        <a:srgbClr val="69C186"/>
      </a:accent6>
      <a:hlink>
        <a:srgbClr val="003DA4"/>
      </a:hlink>
      <a:folHlink>
        <a:srgbClr val="0246BD"/>
      </a:folHlink>
    </a:clrScheme>
    <a:fontScheme name="Montserrat">
      <a:majorFont>
        <a:latin typeface="Montserrat Semibold"/>
        <a:ea typeface=""/>
        <a:cs typeface=""/>
      </a:majorFont>
      <a:minorFont>
        <a:latin typeface="Montserra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RH</Template>
  <TotalTime>9</TotalTime>
  <Words>40</Words>
  <Application>Microsoft Macintosh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Montserrat</vt:lpstr>
      <vt:lpstr>Montserrat Light</vt:lpstr>
      <vt:lpstr>Montserrat Semibold</vt:lpstr>
      <vt:lpstr>RH</vt:lpstr>
      <vt:lpstr>Light Blue</vt:lpstr>
      <vt:lpstr>Dark Blue</vt:lpstr>
      <vt:lpstr>Empowering experienced visionaries in real estate.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Empowering experienced visionaries in real estate.</dc:title>
  <dc:creator>Niemi, Dan</dc:creator>
  <cp:lastModifiedBy>Niemi, Dan</cp:lastModifiedBy>
  <cp:revision>4</cp:revision>
  <dcterms:created xsi:type="dcterms:W3CDTF">2024-02-26T22:00:29Z</dcterms:created>
  <dcterms:modified xsi:type="dcterms:W3CDTF">2024-03-07T19:27:48Z</dcterms:modified>
</cp:coreProperties>
</file>