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3"/>
  </p:notesMasterIdLst>
  <p:sldIdLst>
    <p:sldId id="256" r:id="rId2"/>
    <p:sldId id="336" r:id="rId3"/>
    <p:sldId id="264" r:id="rId4"/>
    <p:sldId id="441" r:id="rId5"/>
    <p:sldId id="397" r:id="rId6"/>
    <p:sldId id="270" r:id="rId7"/>
    <p:sldId id="271" r:id="rId8"/>
    <p:sldId id="338" r:id="rId9"/>
    <p:sldId id="273" r:id="rId10"/>
    <p:sldId id="274" r:id="rId11"/>
    <p:sldId id="400" r:id="rId12"/>
    <p:sldId id="442" r:id="rId13"/>
    <p:sldId id="443" r:id="rId14"/>
    <p:sldId id="401" r:id="rId15"/>
    <p:sldId id="341" r:id="rId16"/>
    <p:sldId id="418" r:id="rId17"/>
    <p:sldId id="348" r:id="rId18"/>
    <p:sldId id="286" r:id="rId19"/>
    <p:sldId id="404" r:id="rId20"/>
    <p:sldId id="415" r:id="rId21"/>
    <p:sldId id="300" r:id="rId22"/>
    <p:sldId id="438" r:id="rId23"/>
    <p:sldId id="381" r:id="rId24"/>
    <p:sldId id="382" r:id="rId25"/>
    <p:sldId id="445" r:id="rId26"/>
    <p:sldId id="391" r:id="rId27"/>
    <p:sldId id="434" r:id="rId28"/>
    <p:sldId id="446" r:id="rId29"/>
    <p:sldId id="447" r:id="rId30"/>
    <p:sldId id="454" r:id="rId31"/>
    <p:sldId id="43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24" userDrawn="1">
          <p15:clr>
            <a:srgbClr val="A4A3A4"/>
          </p15:clr>
        </p15:guide>
        <p15:guide id="2" pos="3960" userDrawn="1">
          <p15:clr>
            <a:srgbClr val="A4A3A4"/>
          </p15:clr>
        </p15:guide>
        <p15:guide id="3" pos="7320" userDrawn="1">
          <p15:clr>
            <a:srgbClr val="A4A3A4"/>
          </p15:clr>
        </p15:guide>
        <p15:guide id="4" orient="horz" pos="1104" userDrawn="1">
          <p15:clr>
            <a:srgbClr val="A4A3A4"/>
          </p15:clr>
        </p15:guide>
        <p15:guide id="5" orient="horz" pos="1272" userDrawn="1">
          <p15:clr>
            <a:srgbClr val="A4A3A4"/>
          </p15:clr>
        </p15:guide>
        <p15:guide id="6" orient="horz" pos="2088" userDrawn="1">
          <p15:clr>
            <a:srgbClr val="A4A3A4"/>
          </p15:clr>
        </p15:guide>
        <p15:guide id="7" orient="horz" pos="3072" userDrawn="1">
          <p15:clr>
            <a:srgbClr val="A4A3A4"/>
          </p15:clr>
        </p15:guide>
        <p15:guide id="8" orient="horz" pos="3312" userDrawn="1">
          <p15:clr>
            <a:srgbClr val="A4A3A4"/>
          </p15:clr>
        </p15:guide>
        <p15:guide id="9" orient="horz" pos="864" userDrawn="1">
          <p15:clr>
            <a:srgbClr val="A4A3A4"/>
          </p15:clr>
        </p15:guide>
        <p15:guide id="10" pos="1104" userDrawn="1">
          <p15:clr>
            <a:srgbClr val="A4A3A4"/>
          </p15:clr>
        </p15:guide>
        <p15:guide id="11" pos="1200" userDrawn="1">
          <p15:clr>
            <a:srgbClr val="A4A3A4"/>
          </p15:clr>
        </p15:guide>
        <p15:guide id="12" pos="1968" userDrawn="1">
          <p15:clr>
            <a:srgbClr val="A4A3A4"/>
          </p15:clr>
        </p15:guide>
        <p15:guide id="13" pos="2184" userDrawn="1">
          <p15:clr>
            <a:srgbClr val="A4A3A4"/>
          </p15:clr>
        </p15:guide>
        <p15:guide id="14" pos="2880" userDrawn="1">
          <p15:clr>
            <a:srgbClr val="A4A3A4"/>
          </p15:clr>
        </p15:guide>
        <p15:guide id="15" pos="3072" userDrawn="1">
          <p15:clr>
            <a:srgbClr val="A4A3A4"/>
          </p15:clr>
        </p15:guide>
        <p15:guide id="16" pos="3768" userDrawn="1">
          <p15:clr>
            <a:srgbClr val="A4A3A4"/>
          </p15:clr>
        </p15:guide>
        <p15:guide id="17" pos="3864" userDrawn="1">
          <p15:clr>
            <a:srgbClr val="A4A3A4"/>
          </p15:clr>
        </p15:guide>
        <p15:guide id="19" pos="4800" userDrawn="1">
          <p15:clr>
            <a:srgbClr val="A4A3A4"/>
          </p15:clr>
        </p15:guide>
        <p15:guide id="20" pos="6816" userDrawn="1">
          <p15:clr>
            <a:srgbClr val="A4A3A4"/>
          </p15:clr>
        </p15:guide>
        <p15:guide id="21" pos="5568" userDrawn="1">
          <p15:clr>
            <a:srgbClr val="A4A3A4"/>
          </p15:clr>
        </p15:guide>
        <p15:guide id="22" pos="5688" userDrawn="1">
          <p15:clr>
            <a:srgbClr val="A4A3A4"/>
          </p15:clr>
        </p15:guide>
        <p15:guide id="23" pos="6456" userDrawn="1">
          <p15:clr>
            <a:srgbClr val="A4A3A4"/>
          </p15:clr>
        </p15:guide>
        <p15:guide id="24" pos="6576" userDrawn="1">
          <p15:clr>
            <a:srgbClr val="A4A3A4"/>
          </p15:clr>
        </p15:guide>
        <p15:guide id="25" orient="horz" pos="504" userDrawn="1">
          <p15:clr>
            <a:srgbClr val="A4A3A4"/>
          </p15:clr>
        </p15:guide>
        <p15:guide id="26" pos="240" userDrawn="1">
          <p15:clr>
            <a:srgbClr val="A4A3A4"/>
          </p15:clr>
        </p15:guide>
        <p15:guide id="27" orient="horz" pos="768" userDrawn="1">
          <p15:clr>
            <a:srgbClr val="A4A3A4"/>
          </p15:clr>
        </p15:guide>
        <p15:guide id="28" orient="horz" pos="1608" userDrawn="1">
          <p15:clr>
            <a:srgbClr val="A4A3A4"/>
          </p15:clr>
        </p15:guide>
        <p15:guide id="29" orient="horz" pos="2592" userDrawn="1">
          <p15:clr>
            <a:srgbClr val="A4A3A4"/>
          </p15:clr>
        </p15:guide>
        <p15:guide id="30" orient="horz" pos="3576" userDrawn="1">
          <p15:clr>
            <a:srgbClr val="A4A3A4"/>
          </p15:clr>
        </p15:guide>
        <p15:guide id="31" pos="1728" userDrawn="1">
          <p15:clr>
            <a:srgbClr val="A4A3A4"/>
          </p15:clr>
        </p15:guide>
        <p15:guide id="32" pos="2472" userDrawn="1">
          <p15:clr>
            <a:srgbClr val="A4A3A4"/>
          </p15:clr>
        </p15:guide>
        <p15:guide id="33" pos="3408" userDrawn="1">
          <p15:clr>
            <a:srgbClr val="A4A3A4"/>
          </p15:clr>
        </p15:guide>
        <p15:guide id="34" pos="4272" userDrawn="1">
          <p15:clr>
            <a:srgbClr val="A4A3A4"/>
          </p15:clr>
        </p15:guide>
        <p15:guide id="35" pos="5184" userDrawn="1">
          <p15:clr>
            <a:srgbClr val="A4A3A4"/>
          </p15:clr>
        </p15:guide>
        <p15:guide id="36" pos="5976" userDrawn="1">
          <p15:clr>
            <a:srgbClr val="A4A3A4"/>
          </p15:clr>
        </p15:guide>
        <p15:guide id="37" orient="horz" pos="297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lly Kallet" initials="SK" lastIdx="9" clrIdx="0">
    <p:extLst>
      <p:ext uri="{19B8F6BF-5375-455C-9EA6-DF929625EA0E}">
        <p15:presenceInfo xmlns:p15="http://schemas.microsoft.com/office/powerpoint/2012/main" userId="S::sally.kallet@camp-king.com::5881d918-9cc3-41d8-9689-10f362a9402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DE1A2F"/>
    <a:srgbClr val="595959"/>
    <a:srgbClr val="414141"/>
    <a:srgbClr val="003A9E"/>
    <a:srgbClr val="DB2135"/>
    <a:srgbClr val="DD1D2F"/>
    <a:srgbClr val="DE1C2F"/>
    <a:srgbClr val="EE561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736"/>
    <p:restoredTop sz="94490"/>
  </p:normalViewPr>
  <p:slideViewPr>
    <p:cSldViewPr snapToGrid="0" snapToObjects="1">
      <p:cViewPr varScale="1">
        <p:scale>
          <a:sx n="121" d="100"/>
          <a:sy n="121" d="100"/>
        </p:scale>
        <p:origin x="560" y="168"/>
      </p:cViewPr>
      <p:guideLst>
        <p:guide orient="horz" pos="1824"/>
        <p:guide pos="3960"/>
        <p:guide pos="7320"/>
        <p:guide orient="horz" pos="1104"/>
        <p:guide orient="horz" pos="1272"/>
        <p:guide orient="horz" pos="2088"/>
        <p:guide orient="horz" pos="3072"/>
        <p:guide orient="horz" pos="3312"/>
        <p:guide orient="horz" pos="864"/>
        <p:guide pos="1104"/>
        <p:guide pos="1200"/>
        <p:guide pos="1968"/>
        <p:guide pos="2184"/>
        <p:guide pos="2880"/>
        <p:guide pos="3072"/>
        <p:guide pos="3768"/>
        <p:guide pos="3864"/>
        <p:guide pos="4800"/>
        <p:guide pos="6816"/>
        <p:guide pos="5568"/>
        <p:guide pos="5688"/>
        <p:guide pos="6456"/>
        <p:guide pos="6576"/>
        <p:guide orient="horz" pos="504"/>
        <p:guide pos="240"/>
        <p:guide orient="horz" pos="768"/>
        <p:guide orient="horz" pos="1608"/>
        <p:guide orient="horz" pos="2592"/>
        <p:guide orient="horz" pos="3576"/>
        <p:guide pos="1728"/>
        <p:guide pos="2472"/>
        <p:guide pos="3408"/>
        <p:guide pos="4272"/>
        <p:guide pos="5184"/>
        <p:guide pos="5976"/>
        <p:guide orient="horz" pos="297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Gotham Book" panose="02000604040000020004" pitchFamily="2"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Gotham Book" panose="02000604040000020004" pitchFamily="2" charset="0"/>
              </a:defRPr>
            </a:lvl1pPr>
          </a:lstStyle>
          <a:p>
            <a:fld id="{DBE0485F-215C-564C-A2EF-B2A0AACAF559}" type="datetimeFigureOut">
              <a:rPr lang="en-US" smtClean="0"/>
              <a:pPr/>
              <a:t>3/21/23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Gotham Book" panose="02000604040000020004" pitchFamily="2"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Gotham Book" panose="02000604040000020004" pitchFamily="2" charset="0"/>
              </a:defRPr>
            </a:lvl1pPr>
          </a:lstStyle>
          <a:p>
            <a:fld id="{E13DEFE4-B631-744A-B833-5D8D8608EAFD}" type="slidenum">
              <a:rPr lang="en-US" smtClean="0"/>
              <a:pPr/>
              <a:t>‹#›</a:t>
            </a:fld>
            <a:endParaRPr lang="en-US" dirty="0"/>
          </a:p>
        </p:txBody>
      </p:sp>
    </p:spTree>
    <p:extLst>
      <p:ext uri="{BB962C8B-B14F-4D97-AF65-F5344CB8AC3E}">
        <p14:creationId xmlns:p14="http://schemas.microsoft.com/office/powerpoint/2010/main" val="1175123296"/>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Gotham Book" panose="02000604040000020004" pitchFamily="2" charset="0"/>
        <a:ea typeface="+mn-ea"/>
        <a:cs typeface="+mn-cs"/>
      </a:defRPr>
    </a:lvl1pPr>
    <a:lvl2pPr marL="457200" algn="l" defTabSz="914400" rtl="0" eaLnBrk="1" latinLnBrk="0" hangingPunct="1">
      <a:defRPr sz="1200" b="0" i="0" kern="1200">
        <a:solidFill>
          <a:schemeClr val="tx1"/>
        </a:solidFill>
        <a:latin typeface="Gotham Book" panose="02000604040000020004" pitchFamily="2" charset="0"/>
        <a:ea typeface="+mn-ea"/>
        <a:cs typeface="+mn-cs"/>
      </a:defRPr>
    </a:lvl2pPr>
    <a:lvl3pPr marL="914400" algn="l" defTabSz="914400" rtl="0" eaLnBrk="1" latinLnBrk="0" hangingPunct="1">
      <a:defRPr sz="1200" b="0" i="0" kern="1200">
        <a:solidFill>
          <a:schemeClr val="tx1"/>
        </a:solidFill>
        <a:latin typeface="Gotham Book" panose="02000604040000020004" pitchFamily="2" charset="0"/>
        <a:ea typeface="+mn-ea"/>
        <a:cs typeface="+mn-cs"/>
      </a:defRPr>
    </a:lvl3pPr>
    <a:lvl4pPr marL="1371600" algn="l" defTabSz="914400" rtl="0" eaLnBrk="1" latinLnBrk="0" hangingPunct="1">
      <a:defRPr sz="1200" b="0" i="0" kern="1200">
        <a:solidFill>
          <a:schemeClr val="tx1"/>
        </a:solidFill>
        <a:latin typeface="Gotham Book" panose="02000604040000020004" pitchFamily="2" charset="0"/>
        <a:ea typeface="+mn-ea"/>
        <a:cs typeface="+mn-cs"/>
      </a:defRPr>
    </a:lvl4pPr>
    <a:lvl5pPr marL="1828800" algn="l" defTabSz="914400" rtl="0" eaLnBrk="1" latinLnBrk="0" hangingPunct="1">
      <a:defRPr sz="1200" b="0" i="0" kern="1200">
        <a:solidFill>
          <a:schemeClr val="tx1"/>
        </a:solidFill>
        <a:latin typeface="Gotham Book" panose="02000604040000020004"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E13DEFE4-B631-744A-B833-5D8D8608EAFD}" type="slidenum">
              <a:rPr lang="en-US" smtClean="0"/>
              <a:pPr/>
              <a:t>10</a:t>
            </a:fld>
            <a:endParaRPr lang="en-US" dirty="0"/>
          </a:p>
        </p:txBody>
      </p:sp>
    </p:spTree>
    <p:extLst>
      <p:ext uri="{BB962C8B-B14F-4D97-AF65-F5344CB8AC3E}">
        <p14:creationId xmlns:p14="http://schemas.microsoft.com/office/powerpoint/2010/main" val="18202976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Ref idx="1001">
        <a:schemeClr val="bg1"/>
      </p:bgRef>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FC5D73A9-10BC-1D4B-8AAE-6E30A56E1A4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itle 10">
            <a:extLst>
              <a:ext uri="{FF2B5EF4-FFF2-40B4-BE49-F238E27FC236}">
                <a16:creationId xmlns:a16="http://schemas.microsoft.com/office/drawing/2014/main" id="{DD921C2D-B438-DD4D-87D0-EF7CB136C29D}"/>
              </a:ext>
            </a:extLst>
          </p:cNvPr>
          <p:cNvSpPr>
            <a:spLocks noGrp="1"/>
          </p:cNvSpPr>
          <p:nvPr>
            <p:ph type="title"/>
          </p:nvPr>
        </p:nvSpPr>
        <p:spPr/>
        <p:txBody>
          <a:bodyPr/>
          <a:lstStyle/>
          <a:p>
            <a:r>
              <a:rPr lang="en-US" dirty="0"/>
              <a:t>Click to edit Master title style</a:t>
            </a:r>
          </a:p>
        </p:txBody>
      </p:sp>
      <p:sp>
        <p:nvSpPr>
          <p:cNvPr id="12" name="Date Placeholder 11">
            <a:extLst>
              <a:ext uri="{FF2B5EF4-FFF2-40B4-BE49-F238E27FC236}">
                <a16:creationId xmlns:a16="http://schemas.microsoft.com/office/drawing/2014/main" id="{23B8E420-2110-E54D-80CC-0B10EA479321}"/>
              </a:ext>
            </a:extLst>
          </p:cNvPr>
          <p:cNvSpPr>
            <a:spLocks noGrp="1"/>
          </p:cNvSpPr>
          <p:nvPr>
            <p:ph type="dt" sz="half" idx="10"/>
          </p:nvPr>
        </p:nvSpPr>
        <p:spPr/>
        <p:txBody>
          <a:bodyPr/>
          <a:lstStyle/>
          <a:p>
            <a:fld id="{42B67A7D-2197-1545-985B-A225ACB2AA53}" type="datetime1">
              <a:rPr lang="en-US" smtClean="0"/>
              <a:pPr/>
              <a:t>3/21/23</a:t>
            </a:fld>
            <a:endParaRPr lang="en-US" dirty="0"/>
          </a:p>
        </p:txBody>
      </p:sp>
      <p:sp>
        <p:nvSpPr>
          <p:cNvPr id="13" name="Footer Placeholder 12">
            <a:extLst>
              <a:ext uri="{FF2B5EF4-FFF2-40B4-BE49-F238E27FC236}">
                <a16:creationId xmlns:a16="http://schemas.microsoft.com/office/drawing/2014/main" id="{9664258C-1479-1C46-9BFA-7FD699D1BA06}"/>
              </a:ext>
            </a:extLst>
          </p:cNvPr>
          <p:cNvSpPr>
            <a:spLocks noGrp="1"/>
          </p:cNvSpPr>
          <p:nvPr>
            <p:ph type="ftr" sz="quarter" idx="11"/>
          </p:nvPr>
        </p:nvSpPr>
        <p:spPr/>
        <p:txBody>
          <a:bodyPr/>
          <a:lstStyle/>
          <a:p>
            <a:endParaRPr lang="en-US" dirty="0"/>
          </a:p>
        </p:txBody>
      </p:sp>
      <p:sp>
        <p:nvSpPr>
          <p:cNvPr id="14" name="Slide Number Placeholder 13">
            <a:extLst>
              <a:ext uri="{FF2B5EF4-FFF2-40B4-BE49-F238E27FC236}">
                <a16:creationId xmlns:a16="http://schemas.microsoft.com/office/drawing/2014/main" id="{C1902457-80C4-A341-B0CF-AE26BFE92319}"/>
              </a:ext>
            </a:extLst>
          </p:cNvPr>
          <p:cNvSpPr>
            <a:spLocks noGrp="1"/>
          </p:cNvSpPr>
          <p:nvPr>
            <p:ph type="sldNum" sz="quarter" idx="12"/>
          </p:nvPr>
        </p:nvSpPr>
        <p:spPr/>
        <p:txBody>
          <a:bodyPr/>
          <a:lstStyle/>
          <a:p>
            <a:fld id="{6126F239-C1CC-6B4A-B25E-6E439ACA66F4}" type="slidenum">
              <a:rPr lang="en-US" smtClean="0"/>
              <a:pPr/>
              <a:t>‹#›</a:t>
            </a:fld>
            <a:endParaRPr lang="en-US" dirty="0"/>
          </a:p>
        </p:txBody>
      </p:sp>
    </p:spTree>
    <p:extLst>
      <p:ext uri="{BB962C8B-B14F-4D97-AF65-F5344CB8AC3E}">
        <p14:creationId xmlns:p14="http://schemas.microsoft.com/office/powerpoint/2010/main" val="2181989758"/>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FA0E53-1F6E-2542-8673-1E30A19C2B3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AE84907-7BEC-4645-826F-1F0C2CB1B42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EA00867-DF78-CA43-B4FB-22130BD18C9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8C9D4D9-1BF2-7C44-899B-2F4A1A84AB5F}"/>
              </a:ext>
            </a:extLst>
          </p:cNvPr>
          <p:cNvSpPr>
            <a:spLocks noGrp="1"/>
          </p:cNvSpPr>
          <p:nvPr>
            <p:ph type="dt" sz="half" idx="10"/>
          </p:nvPr>
        </p:nvSpPr>
        <p:spPr/>
        <p:txBody>
          <a:bodyPr/>
          <a:lstStyle/>
          <a:p>
            <a:fld id="{3B999856-3CE8-8440-AB13-E751A40BFB21}" type="datetime1">
              <a:rPr lang="en-US" smtClean="0"/>
              <a:t>3/21/23</a:t>
            </a:fld>
            <a:endParaRPr lang="en-US"/>
          </a:p>
        </p:txBody>
      </p:sp>
      <p:sp>
        <p:nvSpPr>
          <p:cNvPr id="6" name="Footer Placeholder 5">
            <a:extLst>
              <a:ext uri="{FF2B5EF4-FFF2-40B4-BE49-F238E27FC236}">
                <a16:creationId xmlns:a16="http://schemas.microsoft.com/office/drawing/2014/main" id="{50EEB08F-1F46-654A-B248-A8D45022453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8C29AED-9E0E-9841-92CB-CF8F25D1B08D}"/>
              </a:ext>
            </a:extLst>
          </p:cNvPr>
          <p:cNvSpPr>
            <a:spLocks noGrp="1"/>
          </p:cNvSpPr>
          <p:nvPr>
            <p:ph type="sldNum" sz="quarter" idx="12"/>
          </p:nvPr>
        </p:nvSpPr>
        <p:spPr/>
        <p:txBody>
          <a:bodyPr/>
          <a:lstStyle/>
          <a:p>
            <a:fld id="{6126F239-C1CC-6B4A-B25E-6E439ACA66F4}" type="slidenum">
              <a:rPr lang="en-US" smtClean="0"/>
              <a:t>‹#›</a:t>
            </a:fld>
            <a:endParaRPr lang="en-US"/>
          </a:p>
        </p:txBody>
      </p:sp>
    </p:spTree>
    <p:extLst>
      <p:ext uri="{BB962C8B-B14F-4D97-AF65-F5344CB8AC3E}">
        <p14:creationId xmlns:p14="http://schemas.microsoft.com/office/powerpoint/2010/main" val="32152887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947EF6-2EC4-F84B-AC7A-5F299B5144C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EA23463-B524-9D40-A979-ED1C3AD967C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C6A6E67-5312-6644-BF5E-D4C9A18F64AF}"/>
              </a:ext>
            </a:extLst>
          </p:cNvPr>
          <p:cNvSpPr>
            <a:spLocks noGrp="1"/>
          </p:cNvSpPr>
          <p:nvPr>
            <p:ph type="dt" sz="half" idx="10"/>
          </p:nvPr>
        </p:nvSpPr>
        <p:spPr/>
        <p:txBody>
          <a:bodyPr/>
          <a:lstStyle/>
          <a:p>
            <a:fld id="{9ED09F60-79DE-EA46-9FC1-D219EAF38D06}" type="datetime1">
              <a:rPr lang="en-US" smtClean="0"/>
              <a:t>3/21/23</a:t>
            </a:fld>
            <a:endParaRPr lang="en-US"/>
          </a:p>
        </p:txBody>
      </p:sp>
      <p:sp>
        <p:nvSpPr>
          <p:cNvPr id="5" name="Footer Placeholder 4">
            <a:extLst>
              <a:ext uri="{FF2B5EF4-FFF2-40B4-BE49-F238E27FC236}">
                <a16:creationId xmlns:a16="http://schemas.microsoft.com/office/drawing/2014/main" id="{F88E669A-0FBD-844C-B812-B431CEEAEF9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4578A86-D401-FD43-AC1D-D99496684AAB}"/>
              </a:ext>
            </a:extLst>
          </p:cNvPr>
          <p:cNvSpPr>
            <a:spLocks noGrp="1"/>
          </p:cNvSpPr>
          <p:nvPr>
            <p:ph type="sldNum" sz="quarter" idx="12"/>
          </p:nvPr>
        </p:nvSpPr>
        <p:spPr/>
        <p:txBody>
          <a:bodyPr/>
          <a:lstStyle/>
          <a:p>
            <a:fld id="{6126F239-C1CC-6B4A-B25E-6E439ACA66F4}" type="slidenum">
              <a:rPr lang="en-US" smtClean="0"/>
              <a:t>‹#›</a:t>
            </a:fld>
            <a:endParaRPr lang="en-US"/>
          </a:p>
        </p:txBody>
      </p:sp>
    </p:spTree>
    <p:extLst>
      <p:ext uri="{BB962C8B-B14F-4D97-AF65-F5344CB8AC3E}">
        <p14:creationId xmlns:p14="http://schemas.microsoft.com/office/powerpoint/2010/main" val="38029855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F6EC14C-3404-EB4C-977D-C46E1459C0D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3E336D9-FDD2-BD47-AF6E-38290342487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71B6FF-86F7-F44D-87B2-B1AEF168007F}"/>
              </a:ext>
            </a:extLst>
          </p:cNvPr>
          <p:cNvSpPr>
            <a:spLocks noGrp="1"/>
          </p:cNvSpPr>
          <p:nvPr>
            <p:ph type="dt" sz="half" idx="10"/>
          </p:nvPr>
        </p:nvSpPr>
        <p:spPr/>
        <p:txBody>
          <a:bodyPr/>
          <a:lstStyle/>
          <a:p>
            <a:fld id="{E19A5E7F-C0B3-C64A-ADC0-35C1F37961F8}" type="datetime1">
              <a:rPr lang="en-US" smtClean="0"/>
              <a:t>3/21/23</a:t>
            </a:fld>
            <a:endParaRPr lang="en-US"/>
          </a:p>
        </p:txBody>
      </p:sp>
      <p:sp>
        <p:nvSpPr>
          <p:cNvPr id="5" name="Footer Placeholder 4">
            <a:extLst>
              <a:ext uri="{FF2B5EF4-FFF2-40B4-BE49-F238E27FC236}">
                <a16:creationId xmlns:a16="http://schemas.microsoft.com/office/drawing/2014/main" id="{019AE12D-2AE0-8C4C-8EFA-73582A0C222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C8B245-42FE-F040-A6F9-923169B16A20}"/>
              </a:ext>
            </a:extLst>
          </p:cNvPr>
          <p:cNvSpPr>
            <a:spLocks noGrp="1"/>
          </p:cNvSpPr>
          <p:nvPr>
            <p:ph type="sldNum" sz="quarter" idx="12"/>
          </p:nvPr>
        </p:nvSpPr>
        <p:spPr/>
        <p:txBody>
          <a:bodyPr/>
          <a:lstStyle/>
          <a:p>
            <a:fld id="{6126F239-C1CC-6B4A-B25E-6E439ACA66F4}" type="slidenum">
              <a:rPr lang="en-US" smtClean="0"/>
              <a:t>‹#›</a:t>
            </a:fld>
            <a:endParaRPr lang="en-US"/>
          </a:p>
        </p:txBody>
      </p:sp>
    </p:spTree>
    <p:extLst>
      <p:ext uri="{BB962C8B-B14F-4D97-AF65-F5344CB8AC3E}">
        <p14:creationId xmlns:p14="http://schemas.microsoft.com/office/powerpoint/2010/main" val="34049209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19FD2A-A4C0-C04F-B2D9-F244B6014158}"/>
              </a:ext>
            </a:extLst>
          </p:cNvPr>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a:extLst>
              <a:ext uri="{FF2B5EF4-FFF2-40B4-BE49-F238E27FC236}">
                <a16:creationId xmlns:a16="http://schemas.microsoft.com/office/drawing/2014/main" id="{FC5D73A9-10BC-1D4B-8AAE-6E30A56E1A4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2B53136-A2F1-0D47-852C-AC92CC67D482}"/>
              </a:ext>
            </a:extLst>
          </p:cNvPr>
          <p:cNvSpPr>
            <a:spLocks noGrp="1"/>
          </p:cNvSpPr>
          <p:nvPr>
            <p:ph type="dt" sz="half" idx="10"/>
          </p:nvPr>
        </p:nvSpPr>
        <p:spPr/>
        <p:txBody>
          <a:bodyPr/>
          <a:lstStyle/>
          <a:p>
            <a:fld id="{46A0CD03-5B06-B54B-8F15-A2A546C2D033}" type="datetime1">
              <a:rPr lang="en-US" smtClean="0"/>
              <a:t>3/21/23</a:t>
            </a:fld>
            <a:endParaRPr lang="en-US"/>
          </a:p>
        </p:txBody>
      </p:sp>
      <p:sp>
        <p:nvSpPr>
          <p:cNvPr id="5" name="Footer Placeholder 4">
            <a:extLst>
              <a:ext uri="{FF2B5EF4-FFF2-40B4-BE49-F238E27FC236}">
                <a16:creationId xmlns:a16="http://schemas.microsoft.com/office/drawing/2014/main" id="{ABCB3F56-8AA3-A447-9C64-88894E5C24B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2CF5CE-B555-3842-8219-26DFD033626D}"/>
              </a:ext>
            </a:extLst>
          </p:cNvPr>
          <p:cNvSpPr>
            <a:spLocks noGrp="1"/>
          </p:cNvSpPr>
          <p:nvPr>
            <p:ph type="sldNum" sz="quarter" idx="12"/>
          </p:nvPr>
        </p:nvSpPr>
        <p:spPr/>
        <p:txBody>
          <a:bodyPr/>
          <a:lstStyle/>
          <a:p>
            <a:fld id="{6126F239-C1CC-6B4A-B25E-6E439ACA66F4}" type="slidenum">
              <a:rPr lang="en-US" smtClean="0"/>
              <a:t>‹#›</a:t>
            </a:fld>
            <a:endParaRPr lang="en-US"/>
          </a:p>
        </p:txBody>
      </p:sp>
    </p:spTree>
    <p:extLst>
      <p:ext uri="{BB962C8B-B14F-4D97-AF65-F5344CB8AC3E}">
        <p14:creationId xmlns:p14="http://schemas.microsoft.com/office/powerpoint/2010/main" val="16431337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7990A2-90CB-4244-A6B1-6978535C9ECA}"/>
              </a:ext>
            </a:extLst>
          </p:cNvPr>
          <p:cNvSpPr>
            <a:spLocks noGrp="1"/>
          </p:cNvSpPr>
          <p:nvPr>
            <p:ph type="title"/>
          </p:nvPr>
        </p:nvSpPr>
        <p:spPr>
          <a:xfrm>
            <a:off x="838200" y="365125"/>
            <a:ext cx="5416550" cy="1325563"/>
          </a:xfrm>
        </p:spPr>
        <p:txBody>
          <a:bodyPr>
            <a:normAutofit/>
          </a:bodyPr>
          <a:lstStyle>
            <a:lvl1pPr>
              <a:defRPr sz="1800" baseline="0">
                <a:solidFill>
                  <a:srgbClr val="DB2135"/>
                </a:solidFill>
                <a:latin typeface="Gotham Medium" panose="02000604030000020004" pitchFamily="2"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4F5FB8B7-4C44-664E-916F-FC68735922E3}"/>
              </a:ext>
            </a:extLst>
          </p:cNvPr>
          <p:cNvSpPr>
            <a:spLocks noGrp="1"/>
          </p:cNvSpPr>
          <p:nvPr>
            <p:ph idx="1"/>
          </p:nvPr>
        </p:nvSpPr>
        <p:spPr>
          <a:xfrm>
            <a:off x="838200" y="1485848"/>
            <a:ext cx="5162205" cy="4351338"/>
          </a:xfrm>
        </p:spPr>
        <p:txBody>
          <a:bodyPr>
            <a:normAutofit/>
          </a:bodyPr>
          <a:lstStyle>
            <a:lvl1pPr marL="0" indent="0">
              <a:buFontTx/>
              <a:buNone/>
              <a:defRPr sz="1600" baseline="0"/>
            </a:lvl1pPr>
            <a:lvl2pPr marL="457200" indent="0">
              <a:buFontTx/>
              <a:buNone/>
              <a:defRPr sz="1600" baseline="0"/>
            </a:lvl2pPr>
            <a:lvl3pPr marL="914400" indent="0">
              <a:buFontTx/>
              <a:buNone/>
              <a:defRPr sz="1600" baseline="0"/>
            </a:lvl3pPr>
            <a:lvl4pPr marL="1371600" indent="0">
              <a:buFontTx/>
              <a:buNone/>
              <a:defRPr sz="1600" baseline="0"/>
            </a:lvl4pPr>
            <a:lvl5pPr marL="1828800" indent="0">
              <a:buFontTx/>
              <a:buNone/>
              <a:defRPr sz="1600" baseline="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A8798056-99FE-9B43-9B36-A97BB8211206}"/>
              </a:ext>
            </a:extLst>
          </p:cNvPr>
          <p:cNvSpPr>
            <a:spLocks noGrp="1"/>
          </p:cNvSpPr>
          <p:nvPr>
            <p:ph type="dt" sz="half" idx="10"/>
          </p:nvPr>
        </p:nvSpPr>
        <p:spPr/>
        <p:txBody>
          <a:bodyPr/>
          <a:lstStyle/>
          <a:p>
            <a:fld id="{DD3C0969-A6B9-504E-8C1F-E9CB105D2F44}" type="datetime1">
              <a:rPr lang="en-US" smtClean="0"/>
              <a:t>3/21/23</a:t>
            </a:fld>
            <a:endParaRPr lang="en-US"/>
          </a:p>
        </p:txBody>
      </p:sp>
      <p:sp>
        <p:nvSpPr>
          <p:cNvPr id="5" name="Footer Placeholder 4">
            <a:extLst>
              <a:ext uri="{FF2B5EF4-FFF2-40B4-BE49-F238E27FC236}">
                <a16:creationId xmlns:a16="http://schemas.microsoft.com/office/drawing/2014/main" id="{3B06A0E2-DC79-1345-B8EA-113D00D6BCE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4940BE5-F43F-3047-92F7-9309734EFE82}"/>
              </a:ext>
            </a:extLst>
          </p:cNvPr>
          <p:cNvSpPr>
            <a:spLocks noGrp="1"/>
          </p:cNvSpPr>
          <p:nvPr>
            <p:ph type="sldNum" sz="quarter" idx="12"/>
          </p:nvPr>
        </p:nvSpPr>
        <p:spPr/>
        <p:txBody>
          <a:bodyPr/>
          <a:lstStyle/>
          <a:p>
            <a:fld id="{6126F239-C1CC-6B4A-B25E-6E439ACA66F4}" type="slidenum">
              <a:rPr lang="en-US" smtClean="0"/>
              <a:t>‹#›</a:t>
            </a:fld>
            <a:endParaRPr lang="en-US"/>
          </a:p>
        </p:txBody>
      </p:sp>
      <p:sp>
        <p:nvSpPr>
          <p:cNvPr id="10" name="Content Placeholder 2">
            <a:extLst>
              <a:ext uri="{FF2B5EF4-FFF2-40B4-BE49-F238E27FC236}">
                <a16:creationId xmlns:a16="http://schemas.microsoft.com/office/drawing/2014/main" id="{319A4C5D-663A-DE4B-AB48-2DDD79734056}"/>
              </a:ext>
            </a:extLst>
          </p:cNvPr>
          <p:cNvSpPr>
            <a:spLocks noGrp="1"/>
          </p:cNvSpPr>
          <p:nvPr>
            <p:ph idx="13"/>
          </p:nvPr>
        </p:nvSpPr>
        <p:spPr>
          <a:xfrm>
            <a:off x="6191596" y="1485848"/>
            <a:ext cx="5545975" cy="4351338"/>
          </a:xfrm>
        </p:spPr>
        <p:txBody>
          <a:bodyPr>
            <a:normAutofit/>
          </a:bodyPr>
          <a:lstStyle>
            <a:lvl1pPr marL="0" indent="0">
              <a:buFontTx/>
              <a:buNone/>
              <a:defRPr sz="1600" baseline="0"/>
            </a:lvl1pPr>
            <a:lvl2pPr marL="457200" indent="0">
              <a:buFontTx/>
              <a:buNone/>
              <a:defRPr sz="1600" baseline="0"/>
            </a:lvl2pPr>
            <a:lvl3pPr marL="914400" indent="0">
              <a:buFontTx/>
              <a:buNone/>
              <a:defRPr sz="1600" baseline="0"/>
            </a:lvl3pPr>
            <a:lvl4pPr marL="1371600" indent="0">
              <a:buFontTx/>
              <a:buNone/>
              <a:defRPr sz="1600" baseline="0"/>
            </a:lvl4pPr>
            <a:lvl5pPr marL="1828800" indent="0">
              <a:buFontTx/>
              <a:buNone/>
              <a:defRPr sz="1600" baseline="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75854331"/>
      </p:ext>
    </p:extLst>
  </p:cSld>
  <p:clrMapOvr>
    <a:masterClrMapping/>
  </p:clrMapOvr>
  <p:extLst>
    <p:ext uri="{DCECCB84-F9BA-43D5-87BE-67443E8EF086}">
      <p15:sldGuideLst xmlns:p15="http://schemas.microsoft.com/office/powerpoint/2012/main">
        <p15:guide id="1" orient="horz" pos="744" userDrawn="1">
          <p15:clr>
            <a:srgbClr val="FBAE40"/>
          </p15:clr>
        </p15:guide>
        <p15:guide id="2" pos="528" userDrawn="1">
          <p15:clr>
            <a:srgbClr val="FBAE40"/>
          </p15:clr>
        </p15:guide>
        <p15:guide id="3" pos="3940" userDrawn="1">
          <p15:clr>
            <a:srgbClr val="FBAE40"/>
          </p15:clr>
        </p15:guide>
        <p15:guide id="4" orient="horz" pos="2260" userDrawn="1">
          <p15:clr>
            <a:srgbClr val="FBAE40"/>
          </p15:clr>
        </p15:guide>
        <p15:guide id="5" orient="horz" pos="1104"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07B1A774-79A6-C542-931E-44228A89D046}"/>
              </a:ext>
            </a:extLst>
          </p:cNvPr>
          <p:cNvSpPr>
            <a:spLocks noGrp="1"/>
          </p:cNvSpPr>
          <p:nvPr>
            <p:ph type="dt" sz="half" idx="10"/>
          </p:nvPr>
        </p:nvSpPr>
        <p:spPr/>
        <p:txBody>
          <a:bodyPr/>
          <a:lstStyle/>
          <a:p>
            <a:fld id="{DA8D0565-E9B2-FB4F-B2DE-EABCA1EAA559}" type="datetime1">
              <a:rPr lang="en-US" smtClean="0"/>
              <a:t>3/21/23</a:t>
            </a:fld>
            <a:endParaRPr lang="en-US"/>
          </a:p>
        </p:txBody>
      </p:sp>
      <p:sp>
        <p:nvSpPr>
          <p:cNvPr id="5" name="Footer Placeholder 4">
            <a:extLst>
              <a:ext uri="{FF2B5EF4-FFF2-40B4-BE49-F238E27FC236}">
                <a16:creationId xmlns:a16="http://schemas.microsoft.com/office/drawing/2014/main" id="{932C4946-9042-B445-BA09-A4A3F4795BA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EE8821E-5A24-C44C-B635-01975B48BBAF}"/>
              </a:ext>
            </a:extLst>
          </p:cNvPr>
          <p:cNvSpPr>
            <a:spLocks noGrp="1"/>
          </p:cNvSpPr>
          <p:nvPr>
            <p:ph type="sldNum" sz="quarter" idx="12"/>
          </p:nvPr>
        </p:nvSpPr>
        <p:spPr/>
        <p:txBody>
          <a:bodyPr/>
          <a:lstStyle/>
          <a:p>
            <a:fld id="{6126F239-C1CC-6B4A-B25E-6E439ACA66F4}" type="slidenum">
              <a:rPr lang="en-US" smtClean="0"/>
              <a:t>‹#›</a:t>
            </a:fld>
            <a:endParaRPr lang="en-US"/>
          </a:p>
        </p:txBody>
      </p:sp>
      <p:sp>
        <p:nvSpPr>
          <p:cNvPr id="7" name="Title 1">
            <a:extLst>
              <a:ext uri="{FF2B5EF4-FFF2-40B4-BE49-F238E27FC236}">
                <a16:creationId xmlns:a16="http://schemas.microsoft.com/office/drawing/2014/main" id="{5A5CCAF7-7C7B-F64E-9012-295B89861090}"/>
              </a:ext>
            </a:extLst>
          </p:cNvPr>
          <p:cNvSpPr>
            <a:spLocks noGrp="1"/>
          </p:cNvSpPr>
          <p:nvPr>
            <p:ph type="title"/>
          </p:nvPr>
        </p:nvSpPr>
        <p:spPr>
          <a:xfrm>
            <a:off x="838200" y="365125"/>
            <a:ext cx="5416550" cy="1325563"/>
          </a:xfrm>
        </p:spPr>
        <p:txBody>
          <a:bodyPr>
            <a:normAutofit/>
          </a:bodyPr>
          <a:lstStyle>
            <a:lvl1pPr>
              <a:defRPr sz="1800" baseline="0">
                <a:solidFill>
                  <a:srgbClr val="DB2135"/>
                </a:solidFill>
                <a:latin typeface="Gotham Medium" panose="02000604030000020004" pitchFamily="2" charset="0"/>
              </a:defRPr>
            </a:lvl1pPr>
          </a:lstStyle>
          <a:p>
            <a:r>
              <a:rPr lang="en-US" dirty="0"/>
              <a:t>Click to edit Master title style</a:t>
            </a:r>
          </a:p>
        </p:txBody>
      </p:sp>
      <p:sp>
        <p:nvSpPr>
          <p:cNvPr id="8" name="Content Placeholder 2">
            <a:extLst>
              <a:ext uri="{FF2B5EF4-FFF2-40B4-BE49-F238E27FC236}">
                <a16:creationId xmlns:a16="http://schemas.microsoft.com/office/drawing/2014/main" id="{E48DEDD7-EFAE-8549-AF3E-8A8D7CD88AA2}"/>
              </a:ext>
            </a:extLst>
          </p:cNvPr>
          <p:cNvSpPr>
            <a:spLocks noGrp="1"/>
          </p:cNvSpPr>
          <p:nvPr>
            <p:ph idx="1"/>
          </p:nvPr>
        </p:nvSpPr>
        <p:spPr>
          <a:xfrm>
            <a:off x="838200" y="1485848"/>
            <a:ext cx="5162205" cy="4351338"/>
          </a:xfrm>
        </p:spPr>
        <p:txBody>
          <a:bodyPr>
            <a:normAutofit/>
          </a:bodyPr>
          <a:lstStyle>
            <a:lvl1pPr marL="0" indent="0">
              <a:buFontTx/>
              <a:buNone/>
              <a:defRPr sz="1600" baseline="0"/>
            </a:lvl1pPr>
            <a:lvl2pPr marL="457200" indent="0">
              <a:buFontTx/>
              <a:buNone/>
              <a:defRPr sz="1600" baseline="0"/>
            </a:lvl2pPr>
            <a:lvl3pPr marL="914400" indent="0">
              <a:buFontTx/>
              <a:buNone/>
              <a:defRPr sz="1600" baseline="0"/>
            </a:lvl3pPr>
            <a:lvl4pPr marL="1371600" indent="0">
              <a:buFontTx/>
              <a:buNone/>
              <a:defRPr sz="1600" baseline="0"/>
            </a:lvl4pPr>
            <a:lvl5pPr marL="1828800" indent="0">
              <a:buFontTx/>
              <a:buNone/>
              <a:defRPr sz="1600" baseline="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925065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6BADC7-456A-B540-8A54-6629C57CD134}"/>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928BC2D2-EAE3-584F-A948-A08E47BD420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AEB7A94-B026-0147-A0D8-268BB00C570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6B43DEC-7F95-724E-B8B2-366F8C47F584}"/>
              </a:ext>
            </a:extLst>
          </p:cNvPr>
          <p:cNvSpPr>
            <a:spLocks noGrp="1"/>
          </p:cNvSpPr>
          <p:nvPr>
            <p:ph type="dt" sz="half" idx="10"/>
          </p:nvPr>
        </p:nvSpPr>
        <p:spPr/>
        <p:txBody>
          <a:bodyPr/>
          <a:lstStyle/>
          <a:p>
            <a:fld id="{8D05004B-0C16-6D46-A98F-914DA08FBAD9}" type="datetime1">
              <a:rPr lang="en-US" smtClean="0"/>
              <a:t>3/21/23</a:t>
            </a:fld>
            <a:endParaRPr lang="en-US"/>
          </a:p>
        </p:txBody>
      </p:sp>
      <p:sp>
        <p:nvSpPr>
          <p:cNvPr id="6" name="Footer Placeholder 5">
            <a:extLst>
              <a:ext uri="{FF2B5EF4-FFF2-40B4-BE49-F238E27FC236}">
                <a16:creationId xmlns:a16="http://schemas.microsoft.com/office/drawing/2014/main" id="{4289AA0D-1DD5-CE4B-B59B-91AD90FF3B0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67D601D-78A4-BD41-A48C-51E9DA91A066}"/>
              </a:ext>
            </a:extLst>
          </p:cNvPr>
          <p:cNvSpPr>
            <a:spLocks noGrp="1"/>
          </p:cNvSpPr>
          <p:nvPr>
            <p:ph type="sldNum" sz="quarter" idx="12"/>
          </p:nvPr>
        </p:nvSpPr>
        <p:spPr/>
        <p:txBody>
          <a:bodyPr/>
          <a:lstStyle/>
          <a:p>
            <a:fld id="{6126F239-C1CC-6B4A-B25E-6E439ACA66F4}" type="slidenum">
              <a:rPr lang="en-US" smtClean="0"/>
              <a:t>‹#›</a:t>
            </a:fld>
            <a:endParaRPr lang="en-US"/>
          </a:p>
        </p:txBody>
      </p:sp>
    </p:spTree>
    <p:extLst>
      <p:ext uri="{BB962C8B-B14F-4D97-AF65-F5344CB8AC3E}">
        <p14:creationId xmlns:p14="http://schemas.microsoft.com/office/powerpoint/2010/main" val="3829698356"/>
      </p:ext>
    </p:extLst>
  </p:cSld>
  <p:clrMapOvr>
    <a:masterClrMapping/>
  </p:clrMapOvr>
  <p:extLst>
    <p:ext uri="{DCECCB84-F9BA-43D5-87BE-67443E8EF086}">
      <p15:sldGuideLst xmlns:p15="http://schemas.microsoft.com/office/powerpoint/2012/main">
        <p15:guide id="1" pos="528" userDrawn="1">
          <p15:clr>
            <a:srgbClr val="FBAE40"/>
          </p15:clr>
        </p15:guide>
        <p15:guide id="2" pos="3888"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1634D-9979-FC4F-B08B-E6C780C5DE9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691B711-CCBC-5146-ACD3-71EA50C25E0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13E18AE-4170-9443-92AC-F7861529B2E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E8F9A9A-C23A-A14C-B6AA-C830BADD366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F9411A0-99CF-E744-AFAF-E68ADAE1755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B77F72B-1F1A-2D45-9103-384EAFA75265}"/>
              </a:ext>
            </a:extLst>
          </p:cNvPr>
          <p:cNvSpPr>
            <a:spLocks noGrp="1"/>
          </p:cNvSpPr>
          <p:nvPr>
            <p:ph type="dt" sz="half" idx="10"/>
          </p:nvPr>
        </p:nvSpPr>
        <p:spPr/>
        <p:txBody>
          <a:bodyPr/>
          <a:lstStyle/>
          <a:p>
            <a:fld id="{D9F07C2A-23A9-0442-A649-1B85B709BAA8}" type="datetime1">
              <a:rPr lang="en-US" smtClean="0"/>
              <a:t>3/21/23</a:t>
            </a:fld>
            <a:endParaRPr lang="en-US"/>
          </a:p>
        </p:txBody>
      </p:sp>
      <p:sp>
        <p:nvSpPr>
          <p:cNvPr id="8" name="Footer Placeholder 7">
            <a:extLst>
              <a:ext uri="{FF2B5EF4-FFF2-40B4-BE49-F238E27FC236}">
                <a16:creationId xmlns:a16="http://schemas.microsoft.com/office/drawing/2014/main" id="{AC385AE4-D971-1D4B-93F8-CCE95102D88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58CC721-D957-7E47-9718-6D72E5FD3B3A}"/>
              </a:ext>
            </a:extLst>
          </p:cNvPr>
          <p:cNvSpPr>
            <a:spLocks noGrp="1"/>
          </p:cNvSpPr>
          <p:nvPr>
            <p:ph type="sldNum" sz="quarter" idx="12"/>
          </p:nvPr>
        </p:nvSpPr>
        <p:spPr/>
        <p:txBody>
          <a:bodyPr/>
          <a:lstStyle/>
          <a:p>
            <a:fld id="{6126F239-C1CC-6B4A-B25E-6E439ACA66F4}" type="slidenum">
              <a:rPr lang="en-US" smtClean="0"/>
              <a:t>‹#›</a:t>
            </a:fld>
            <a:endParaRPr lang="en-US"/>
          </a:p>
        </p:txBody>
      </p:sp>
    </p:spTree>
    <p:extLst>
      <p:ext uri="{BB962C8B-B14F-4D97-AF65-F5344CB8AC3E}">
        <p14:creationId xmlns:p14="http://schemas.microsoft.com/office/powerpoint/2010/main" val="14652612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03193C-1087-3E46-904C-17499F72E2D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81527D8-AD64-5746-BA26-407E97DFAF1C}"/>
              </a:ext>
            </a:extLst>
          </p:cNvPr>
          <p:cNvSpPr>
            <a:spLocks noGrp="1"/>
          </p:cNvSpPr>
          <p:nvPr>
            <p:ph type="dt" sz="half" idx="10"/>
          </p:nvPr>
        </p:nvSpPr>
        <p:spPr/>
        <p:txBody>
          <a:bodyPr/>
          <a:lstStyle/>
          <a:p>
            <a:fld id="{79A697B2-8058-BA43-BA0B-AD790B0EDE4D}" type="datetime1">
              <a:rPr lang="en-US" smtClean="0"/>
              <a:t>3/21/23</a:t>
            </a:fld>
            <a:endParaRPr lang="en-US"/>
          </a:p>
        </p:txBody>
      </p:sp>
      <p:sp>
        <p:nvSpPr>
          <p:cNvPr id="4" name="Footer Placeholder 3">
            <a:extLst>
              <a:ext uri="{FF2B5EF4-FFF2-40B4-BE49-F238E27FC236}">
                <a16:creationId xmlns:a16="http://schemas.microsoft.com/office/drawing/2014/main" id="{56CC8436-6798-9540-A7F5-9B3848A0B16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F8D2AC4-1205-8F48-B49A-CD3FBC90A762}"/>
              </a:ext>
            </a:extLst>
          </p:cNvPr>
          <p:cNvSpPr>
            <a:spLocks noGrp="1"/>
          </p:cNvSpPr>
          <p:nvPr>
            <p:ph type="sldNum" sz="quarter" idx="12"/>
          </p:nvPr>
        </p:nvSpPr>
        <p:spPr/>
        <p:txBody>
          <a:bodyPr/>
          <a:lstStyle/>
          <a:p>
            <a:fld id="{6126F239-C1CC-6B4A-B25E-6E439ACA66F4}" type="slidenum">
              <a:rPr lang="en-US" smtClean="0"/>
              <a:t>‹#›</a:t>
            </a:fld>
            <a:endParaRPr lang="en-US"/>
          </a:p>
        </p:txBody>
      </p:sp>
    </p:spTree>
    <p:extLst>
      <p:ext uri="{BB962C8B-B14F-4D97-AF65-F5344CB8AC3E}">
        <p14:creationId xmlns:p14="http://schemas.microsoft.com/office/powerpoint/2010/main" val="28211994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DADEC58-0D34-8F45-AEBE-B08362B979F5}"/>
              </a:ext>
            </a:extLst>
          </p:cNvPr>
          <p:cNvSpPr>
            <a:spLocks noGrp="1"/>
          </p:cNvSpPr>
          <p:nvPr>
            <p:ph type="dt" sz="half" idx="10"/>
          </p:nvPr>
        </p:nvSpPr>
        <p:spPr/>
        <p:txBody>
          <a:bodyPr/>
          <a:lstStyle/>
          <a:p>
            <a:fld id="{A83814D3-9D92-B642-8B81-F61E6B41AB3C}" type="datetime1">
              <a:rPr lang="en-US" smtClean="0"/>
              <a:t>3/21/23</a:t>
            </a:fld>
            <a:endParaRPr lang="en-US"/>
          </a:p>
        </p:txBody>
      </p:sp>
      <p:sp>
        <p:nvSpPr>
          <p:cNvPr id="3" name="Footer Placeholder 2">
            <a:extLst>
              <a:ext uri="{FF2B5EF4-FFF2-40B4-BE49-F238E27FC236}">
                <a16:creationId xmlns:a16="http://schemas.microsoft.com/office/drawing/2014/main" id="{7E2AA807-134B-8B45-9BE4-65F5886203C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5118C7A-718C-FA49-B4C2-4B6C80674B18}"/>
              </a:ext>
            </a:extLst>
          </p:cNvPr>
          <p:cNvSpPr>
            <a:spLocks noGrp="1"/>
          </p:cNvSpPr>
          <p:nvPr>
            <p:ph type="sldNum" sz="quarter" idx="12"/>
          </p:nvPr>
        </p:nvSpPr>
        <p:spPr/>
        <p:txBody>
          <a:bodyPr/>
          <a:lstStyle/>
          <a:p>
            <a:fld id="{6126F239-C1CC-6B4A-B25E-6E439ACA66F4}" type="slidenum">
              <a:rPr lang="en-US" smtClean="0"/>
              <a:t>‹#›</a:t>
            </a:fld>
            <a:endParaRPr lang="en-US"/>
          </a:p>
        </p:txBody>
      </p:sp>
    </p:spTree>
    <p:extLst>
      <p:ext uri="{BB962C8B-B14F-4D97-AF65-F5344CB8AC3E}">
        <p14:creationId xmlns:p14="http://schemas.microsoft.com/office/powerpoint/2010/main" val="33083188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8EDCB0-62D6-6343-A798-38327AAEE85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E1924BE-D928-5045-99FA-77349D99C60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7D467D3-6E3D-7141-B547-6E2E7A59876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0DEE4DD-431C-4F43-980F-7F200E8D0C5D}"/>
              </a:ext>
            </a:extLst>
          </p:cNvPr>
          <p:cNvSpPr>
            <a:spLocks noGrp="1"/>
          </p:cNvSpPr>
          <p:nvPr>
            <p:ph type="dt" sz="half" idx="10"/>
          </p:nvPr>
        </p:nvSpPr>
        <p:spPr/>
        <p:txBody>
          <a:bodyPr/>
          <a:lstStyle/>
          <a:p>
            <a:fld id="{D3C17401-4164-984B-9ECE-C02CAD8B5DDB}" type="datetime1">
              <a:rPr lang="en-US" smtClean="0"/>
              <a:t>3/21/23</a:t>
            </a:fld>
            <a:endParaRPr lang="en-US"/>
          </a:p>
        </p:txBody>
      </p:sp>
      <p:sp>
        <p:nvSpPr>
          <p:cNvPr id="6" name="Footer Placeholder 5">
            <a:extLst>
              <a:ext uri="{FF2B5EF4-FFF2-40B4-BE49-F238E27FC236}">
                <a16:creationId xmlns:a16="http://schemas.microsoft.com/office/drawing/2014/main" id="{21746213-725C-C547-8953-1CB54DE706D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07736B8-2569-4546-BA3B-D1C935E3C142}"/>
              </a:ext>
            </a:extLst>
          </p:cNvPr>
          <p:cNvSpPr>
            <a:spLocks noGrp="1"/>
          </p:cNvSpPr>
          <p:nvPr>
            <p:ph type="sldNum" sz="quarter" idx="12"/>
          </p:nvPr>
        </p:nvSpPr>
        <p:spPr/>
        <p:txBody>
          <a:bodyPr/>
          <a:lstStyle/>
          <a:p>
            <a:fld id="{6126F239-C1CC-6B4A-B25E-6E439ACA66F4}" type="slidenum">
              <a:rPr lang="en-US" smtClean="0"/>
              <a:t>‹#›</a:t>
            </a:fld>
            <a:endParaRPr lang="en-US"/>
          </a:p>
        </p:txBody>
      </p:sp>
    </p:spTree>
    <p:extLst>
      <p:ext uri="{BB962C8B-B14F-4D97-AF65-F5344CB8AC3E}">
        <p14:creationId xmlns:p14="http://schemas.microsoft.com/office/powerpoint/2010/main" val="41263978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4ABC248-8D70-F443-BCAA-39C9B800367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4F064821-B0D7-1642-BD7C-7F50350BB74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B67F3B31-EA70-FA44-BC46-A34198A2FCC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Gotham Book" panose="02000604040000020004" pitchFamily="2" charset="0"/>
              </a:defRPr>
            </a:lvl1pPr>
          </a:lstStyle>
          <a:p>
            <a:fld id="{42B67A7D-2197-1545-985B-A225ACB2AA53}" type="datetime1">
              <a:rPr lang="en-US" smtClean="0"/>
              <a:pPr/>
              <a:t>3/21/23</a:t>
            </a:fld>
            <a:endParaRPr lang="en-US" dirty="0"/>
          </a:p>
        </p:txBody>
      </p:sp>
      <p:sp>
        <p:nvSpPr>
          <p:cNvPr id="5" name="Footer Placeholder 4">
            <a:extLst>
              <a:ext uri="{FF2B5EF4-FFF2-40B4-BE49-F238E27FC236}">
                <a16:creationId xmlns:a16="http://schemas.microsoft.com/office/drawing/2014/main" id="{6BFA3269-F49E-7D49-95F4-BA1B4993AD7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Gotham Book" panose="02000604040000020004" pitchFamily="2" charset="0"/>
              </a:defRPr>
            </a:lvl1pPr>
          </a:lstStyle>
          <a:p>
            <a:endParaRPr lang="en-US" dirty="0"/>
          </a:p>
        </p:txBody>
      </p:sp>
      <p:sp>
        <p:nvSpPr>
          <p:cNvPr id="6" name="Slide Number Placeholder 5">
            <a:extLst>
              <a:ext uri="{FF2B5EF4-FFF2-40B4-BE49-F238E27FC236}">
                <a16:creationId xmlns:a16="http://schemas.microsoft.com/office/drawing/2014/main" id="{6F17BF1A-4C08-044A-B87B-B75CB2D2D90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Gotham Book" panose="02000604040000020004" pitchFamily="2" charset="0"/>
              </a:defRPr>
            </a:lvl1pPr>
          </a:lstStyle>
          <a:p>
            <a:fld id="{6126F239-C1CC-6B4A-B25E-6E439ACA66F4}" type="slidenum">
              <a:rPr lang="en-US" smtClean="0"/>
              <a:pPr/>
              <a:t>‹#›</a:t>
            </a:fld>
            <a:endParaRPr lang="en-US" dirty="0"/>
          </a:p>
        </p:txBody>
      </p:sp>
      <p:sp>
        <p:nvSpPr>
          <p:cNvPr id="7" name="Rectangle 6">
            <a:extLst>
              <a:ext uri="{FF2B5EF4-FFF2-40B4-BE49-F238E27FC236}">
                <a16:creationId xmlns:a16="http://schemas.microsoft.com/office/drawing/2014/main" id="{94C76943-738B-0D41-9A9D-20A5EC14E077}"/>
              </a:ext>
            </a:extLst>
          </p:cNvPr>
          <p:cNvSpPr/>
          <p:nvPr userDrawn="1"/>
        </p:nvSpPr>
        <p:spPr>
          <a:xfrm>
            <a:off x="104273" y="72357"/>
            <a:ext cx="11983453" cy="365126"/>
          </a:xfrm>
          <a:prstGeom prst="rect">
            <a:avLst/>
          </a:prstGeom>
          <a:solidFill>
            <a:srgbClr val="DD1D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Gotham Book" panose="02000604040000020004" pitchFamily="2" charset="0"/>
            </a:endParaRPr>
          </a:p>
        </p:txBody>
      </p:sp>
      <p:sp>
        <p:nvSpPr>
          <p:cNvPr id="8" name="Rectangle 7">
            <a:extLst>
              <a:ext uri="{FF2B5EF4-FFF2-40B4-BE49-F238E27FC236}">
                <a16:creationId xmlns:a16="http://schemas.microsoft.com/office/drawing/2014/main" id="{ED70CDD3-E665-B845-A5C1-09FEA0ADD490}"/>
              </a:ext>
            </a:extLst>
          </p:cNvPr>
          <p:cNvSpPr/>
          <p:nvPr userDrawn="1"/>
        </p:nvSpPr>
        <p:spPr>
          <a:xfrm>
            <a:off x="104273" y="6408989"/>
            <a:ext cx="11983453" cy="365126"/>
          </a:xfrm>
          <a:prstGeom prst="rect">
            <a:avLst/>
          </a:prstGeom>
          <a:solidFill>
            <a:srgbClr val="003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Gotham Book" panose="02000604040000020004" pitchFamily="2" charset="0"/>
            </a:endParaRPr>
          </a:p>
        </p:txBody>
      </p:sp>
    </p:spTree>
    <p:extLst>
      <p:ext uri="{BB962C8B-B14F-4D97-AF65-F5344CB8AC3E}">
        <p14:creationId xmlns:p14="http://schemas.microsoft.com/office/powerpoint/2010/main" val="1861195424"/>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hdr="0" ftr="0" dt="0"/>
  <p:txStyles>
    <p:titleStyle>
      <a:lvl1pPr algn="l" defTabSz="914400" rtl="0" eaLnBrk="1" latinLnBrk="0" hangingPunct="1">
        <a:lnSpc>
          <a:spcPct val="90000"/>
        </a:lnSpc>
        <a:spcBef>
          <a:spcPct val="0"/>
        </a:spcBef>
        <a:buNone/>
        <a:defRPr sz="4400" b="0" i="0" kern="1200">
          <a:solidFill>
            <a:schemeClr val="tx1"/>
          </a:solidFill>
          <a:latin typeface="Gotham Light"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Gotham Book" panose="0200060404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Gotham Book" panose="0200060404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Gotham Book" panose="0200060404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Gotham Book" panose="0200060404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Gotham Book" panose="0200060404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7.emf"/><Relationship Id="rId7" Type="http://schemas.openxmlformats.org/officeDocument/2006/relationships/image" Target="../media/image21.png"/><Relationship Id="rId2" Type="http://schemas.openxmlformats.org/officeDocument/2006/relationships/image" Target="../media/image16.emf"/><Relationship Id="rId1" Type="http://schemas.openxmlformats.org/officeDocument/2006/relationships/slideLayout" Target="../slideLayouts/slideLayout1.xml"/><Relationship Id="rId6" Type="http://schemas.openxmlformats.org/officeDocument/2006/relationships/image" Target="../media/image20.jpeg"/><Relationship Id="rId5" Type="http://schemas.openxmlformats.org/officeDocument/2006/relationships/image" Target="../media/image19.emf"/><Relationship Id="rId4" Type="http://schemas.openxmlformats.org/officeDocument/2006/relationships/image" Target="../media/image18.emf"/></Relationships>
</file>

<file path=ppt/slides/_rels/slide19.xml.rels><?xml version="1.0" encoding="UTF-8" standalone="yes"?>
<Relationships xmlns="http://schemas.openxmlformats.org/package/2006/relationships"><Relationship Id="rId3" Type="http://schemas.openxmlformats.org/officeDocument/2006/relationships/image" Target="../media/image18.emf"/><Relationship Id="rId7" Type="http://schemas.openxmlformats.org/officeDocument/2006/relationships/image" Target="../media/image21.png"/><Relationship Id="rId2" Type="http://schemas.openxmlformats.org/officeDocument/2006/relationships/image" Target="../media/image16.emf"/><Relationship Id="rId1" Type="http://schemas.openxmlformats.org/officeDocument/2006/relationships/slideLayout" Target="../slideLayouts/slideLayout1.xml"/><Relationship Id="rId6" Type="http://schemas.openxmlformats.org/officeDocument/2006/relationships/image" Target="../media/image22.emf"/><Relationship Id="rId5" Type="http://schemas.openxmlformats.org/officeDocument/2006/relationships/image" Target="../media/image20.jpeg"/><Relationship Id="rId4" Type="http://schemas.openxmlformats.org/officeDocument/2006/relationships/image" Target="../media/image19.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png"/><Relationship Id="rId1" Type="http://schemas.openxmlformats.org/officeDocument/2006/relationships/slideLayout" Target="../slideLayouts/slideLayout1.xml"/><Relationship Id="rId5" Type="http://schemas.openxmlformats.org/officeDocument/2006/relationships/image" Target="../media/image27.jpeg"/><Relationship Id="rId4" Type="http://schemas.openxmlformats.org/officeDocument/2006/relationships/image" Target="../media/image26.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F938D3-DAE0-044B-AC8C-19DACE0C192A}"/>
              </a:ext>
            </a:extLst>
          </p:cNvPr>
          <p:cNvSpPr>
            <a:spLocks noGrp="1"/>
          </p:cNvSpPr>
          <p:nvPr>
            <p:ph type="ctrTitle"/>
          </p:nvPr>
        </p:nvSpPr>
        <p:spPr>
          <a:xfrm>
            <a:off x="2806699" y="4187859"/>
            <a:ext cx="6578600" cy="507168"/>
          </a:xfrm>
        </p:spPr>
        <p:txBody>
          <a:bodyPr>
            <a:noAutofit/>
          </a:bodyPr>
          <a:lstStyle/>
          <a:p>
            <a:pPr algn="ctr"/>
            <a:r>
              <a:rPr lang="en-US" sz="2400" dirty="0">
                <a:latin typeface="Gotham Light" pitchFamily="2" charset="0"/>
                <a:cs typeface="Futura Medium" panose="020B0602020204020303" pitchFamily="34" charset="-79"/>
              </a:rPr>
              <a:t>2022 SOCIAL MEDIA PLAYBOOK</a:t>
            </a:r>
          </a:p>
        </p:txBody>
      </p:sp>
      <p:pic>
        <p:nvPicPr>
          <p:cNvPr id="7" name="Picture 6">
            <a:extLst>
              <a:ext uri="{FF2B5EF4-FFF2-40B4-BE49-F238E27FC236}">
                <a16:creationId xmlns:a16="http://schemas.microsoft.com/office/drawing/2014/main" id="{C3707478-9508-2949-9E1C-0393633F5957}"/>
              </a:ext>
            </a:extLst>
          </p:cNvPr>
          <p:cNvPicPr>
            <a:picLocks noChangeAspect="1"/>
          </p:cNvPicPr>
          <p:nvPr/>
        </p:nvPicPr>
        <p:blipFill>
          <a:blip r:embed="rId2"/>
          <a:stretch>
            <a:fillRect/>
          </a:stretch>
        </p:blipFill>
        <p:spPr>
          <a:xfrm>
            <a:off x="2032203" y="2521217"/>
            <a:ext cx="8318005" cy="1522531"/>
          </a:xfrm>
          <a:prstGeom prst="rect">
            <a:avLst/>
          </a:prstGeom>
        </p:spPr>
      </p:pic>
      <p:sp>
        <p:nvSpPr>
          <p:cNvPr id="3" name="Slide Number Placeholder 2">
            <a:extLst>
              <a:ext uri="{FF2B5EF4-FFF2-40B4-BE49-F238E27FC236}">
                <a16:creationId xmlns:a16="http://schemas.microsoft.com/office/drawing/2014/main" id="{A4DB59BF-1A0A-464A-B0A4-750D711116AA}"/>
              </a:ext>
            </a:extLst>
          </p:cNvPr>
          <p:cNvSpPr>
            <a:spLocks noGrp="1"/>
          </p:cNvSpPr>
          <p:nvPr>
            <p:ph type="sldNum" sz="quarter" idx="12"/>
          </p:nvPr>
        </p:nvSpPr>
        <p:spPr>
          <a:xfrm>
            <a:off x="8610600" y="6356350"/>
            <a:ext cx="2743200" cy="365125"/>
          </a:xfrm>
        </p:spPr>
        <p:txBody>
          <a:bodyPr/>
          <a:lstStyle/>
          <a:p>
            <a:fld id="{6126F239-C1CC-6B4A-B25E-6E439ACA66F4}" type="slidenum">
              <a:rPr lang="en-US" smtClean="0"/>
              <a:t>1</a:t>
            </a:fld>
            <a:endParaRPr lang="en-US" dirty="0"/>
          </a:p>
        </p:txBody>
      </p:sp>
      <p:sp>
        <p:nvSpPr>
          <p:cNvPr id="4" name="Rectangle 3">
            <a:extLst>
              <a:ext uri="{FF2B5EF4-FFF2-40B4-BE49-F238E27FC236}">
                <a16:creationId xmlns:a16="http://schemas.microsoft.com/office/drawing/2014/main" id="{F5D5C447-EB0D-C344-B732-8BB0C781663E}"/>
              </a:ext>
            </a:extLst>
          </p:cNvPr>
          <p:cNvSpPr/>
          <p:nvPr/>
        </p:nvSpPr>
        <p:spPr>
          <a:xfrm>
            <a:off x="104273" y="83885"/>
            <a:ext cx="11983453" cy="365126"/>
          </a:xfrm>
          <a:prstGeom prst="rect">
            <a:avLst/>
          </a:prstGeom>
          <a:solidFill>
            <a:srgbClr val="DD1D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otham Book" panose="02000604040000020004" pitchFamily="2" charset="0"/>
            </a:endParaRPr>
          </a:p>
        </p:txBody>
      </p:sp>
      <p:sp>
        <p:nvSpPr>
          <p:cNvPr id="6" name="Rectangle 5">
            <a:extLst>
              <a:ext uri="{FF2B5EF4-FFF2-40B4-BE49-F238E27FC236}">
                <a16:creationId xmlns:a16="http://schemas.microsoft.com/office/drawing/2014/main" id="{E60B94F8-1371-AF40-8D57-839020BFE7DA}"/>
              </a:ext>
            </a:extLst>
          </p:cNvPr>
          <p:cNvSpPr/>
          <p:nvPr/>
        </p:nvSpPr>
        <p:spPr>
          <a:xfrm>
            <a:off x="104273" y="6408989"/>
            <a:ext cx="11983453" cy="365126"/>
          </a:xfrm>
          <a:prstGeom prst="rect">
            <a:avLst/>
          </a:prstGeom>
          <a:solidFill>
            <a:srgbClr val="003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otham Book" panose="02000604040000020004" pitchFamily="2" charset="0"/>
            </a:endParaRPr>
          </a:p>
        </p:txBody>
      </p:sp>
    </p:spTree>
    <p:extLst>
      <p:ext uri="{BB962C8B-B14F-4D97-AF65-F5344CB8AC3E}">
        <p14:creationId xmlns:p14="http://schemas.microsoft.com/office/powerpoint/2010/main" val="3385551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DA4D37C-9BFC-7B44-B3F7-23A722E3ECDD}"/>
              </a:ext>
            </a:extLst>
          </p:cNvPr>
          <p:cNvSpPr/>
          <p:nvPr/>
        </p:nvSpPr>
        <p:spPr>
          <a:xfrm>
            <a:off x="0" y="0"/>
            <a:ext cx="2914656" cy="6858000"/>
          </a:xfrm>
          <a:prstGeom prst="rect">
            <a:avLst/>
          </a:prstGeom>
          <a:solidFill>
            <a:srgbClr val="003A9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821B086E-6908-BE46-AB89-8AABB7197E93}"/>
              </a:ext>
            </a:extLst>
          </p:cNvPr>
          <p:cNvSpPr/>
          <p:nvPr/>
        </p:nvSpPr>
        <p:spPr>
          <a:xfrm>
            <a:off x="7336464" y="-128014"/>
            <a:ext cx="4942487" cy="7082800"/>
          </a:xfrm>
          <a:prstGeom prst="rect">
            <a:avLst/>
          </a:prstGeom>
          <a:solidFill>
            <a:schemeClr val="bg1">
              <a:lumMod val="95000"/>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385F68E5-23FC-5A4E-AB2A-E11513B406A6}"/>
              </a:ext>
            </a:extLst>
          </p:cNvPr>
          <p:cNvPicPr>
            <a:picLocks noChangeAspect="1"/>
          </p:cNvPicPr>
          <p:nvPr/>
        </p:nvPicPr>
        <p:blipFill>
          <a:blip r:embed="rId3"/>
          <a:srcRect/>
          <a:stretch/>
        </p:blipFill>
        <p:spPr>
          <a:xfrm>
            <a:off x="4040780" y="538470"/>
            <a:ext cx="2393149" cy="2400489"/>
          </a:xfrm>
          <a:prstGeom prst="rect">
            <a:avLst/>
          </a:prstGeom>
        </p:spPr>
      </p:pic>
      <p:pic>
        <p:nvPicPr>
          <p:cNvPr id="4" name="Picture 3">
            <a:extLst>
              <a:ext uri="{FF2B5EF4-FFF2-40B4-BE49-F238E27FC236}">
                <a16:creationId xmlns:a16="http://schemas.microsoft.com/office/drawing/2014/main" id="{3E7A2280-B67F-BC46-9859-019DC7512040}"/>
              </a:ext>
            </a:extLst>
          </p:cNvPr>
          <p:cNvPicPr>
            <a:picLocks noChangeAspect="1"/>
          </p:cNvPicPr>
          <p:nvPr/>
        </p:nvPicPr>
        <p:blipFill>
          <a:blip r:embed="rId4"/>
          <a:srcRect/>
          <a:stretch/>
        </p:blipFill>
        <p:spPr>
          <a:xfrm>
            <a:off x="8626565" y="499965"/>
            <a:ext cx="2410783" cy="2418178"/>
          </a:xfrm>
          <a:prstGeom prst="rect">
            <a:avLst/>
          </a:prstGeom>
        </p:spPr>
      </p:pic>
      <p:sp>
        <p:nvSpPr>
          <p:cNvPr id="8" name="Rectangle 7">
            <a:extLst>
              <a:ext uri="{FF2B5EF4-FFF2-40B4-BE49-F238E27FC236}">
                <a16:creationId xmlns:a16="http://schemas.microsoft.com/office/drawing/2014/main" id="{293A82D0-7A77-604C-95B0-0040CFEF1C66}"/>
              </a:ext>
            </a:extLst>
          </p:cNvPr>
          <p:cNvSpPr/>
          <p:nvPr/>
        </p:nvSpPr>
        <p:spPr>
          <a:xfrm>
            <a:off x="803143" y="3408377"/>
            <a:ext cx="1308370" cy="276999"/>
          </a:xfrm>
          <a:prstGeom prst="rect">
            <a:avLst/>
          </a:prstGeom>
        </p:spPr>
        <p:txBody>
          <a:bodyPr wrap="none">
            <a:spAutoFit/>
          </a:bodyPr>
          <a:lstStyle/>
          <a:p>
            <a:pPr algn="ctr"/>
            <a:r>
              <a:rPr lang="en-US" sz="1200" dirty="0">
                <a:solidFill>
                  <a:schemeClr val="bg1"/>
                </a:solidFill>
                <a:latin typeface="Gotham Medium" panose="02000604030000020004" pitchFamily="2" charset="0"/>
                <a:cs typeface="Futura Medium" panose="020B0602020204020303" pitchFamily="34" charset="-79"/>
              </a:rPr>
              <a:t>Who are they?</a:t>
            </a:r>
          </a:p>
        </p:txBody>
      </p:sp>
      <p:sp>
        <p:nvSpPr>
          <p:cNvPr id="11" name="Rectangle 10">
            <a:extLst>
              <a:ext uri="{FF2B5EF4-FFF2-40B4-BE49-F238E27FC236}">
                <a16:creationId xmlns:a16="http://schemas.microsoft.com/office/drawing/2014/main" id="{3840AE8B-FC4C-3344-8278-03A9C3B9FE2A}"/>
              </a:ext>
            </a:extLst>
          </p:cNvPr>
          <p:cNvSpPr/>
          <p:nvPr/>
        </p:nvSpPr>
        <p:spPr>
          <a:xfrm>
            <a:off x="3618408" y="3285406"/>
            <a:ext cx="2815521" cy="522322"/>
          </a:xfrm>
          <a:prstGeom prst="rect">
            <a:avLst/>
          </a:prstGeom>
        </p:spPr>
        <p:txBody>
          <a:bodyPr wrap="square">
            <a:spAutoFit/>
          </a:bodyPr>
          <a:lstStyle/>
          <a:p>
            <a:pPr algn="ctr">
              <a:lnSpc>
                <a:spcPts val="1840"/>
              </a:lnSpc>
            </a:pPr>
            <a:r>
              <a:rPr lang="en-US" sz="1100" dirty="0">
                <a:solidFill>
                  <a:srgbClr val="414141"/>
                </a:solidFill>
                <a:latin typeface="Gotham Light" pitchFamily="2" charset="0"/>
                <a:cs typeface="Futura Medium" panose="020B0602020204020303" pitchFamily="34" charset="-79"/>
              </a:rPr>
              <a:t>Those looking to buy a home or who are considering buying</a:t>
            </a:r>
          </a:p>
        </p:txBody>
      </p:sp>
      <p:sp>
        <p:nvSpPr>
          <p:cNvPr id="12" name="Rectangle 11">
            <a:extLst>
              <a:ext uri="{FF2B5EF4-FFF2-40B4-BE49-F238E27FC236}">
                <a16:creationId xmlns:a16="http://schemas.microsoft.com/office/drawing/2014/main" id="{F1BC22D4-812A-1346-BADB-D0415DA3BF9D}"/>
              </a:ext>
            </a:extLst>
          </p:cNvPr>
          <p:cNvSpPr/>
          <p:nvPr/>
        </p:nvSpPr>
        <p:spPr>
          <a:xfrm>
            <a:off x="8398414" y="3290543"/>
            <a:ext cx="2867088" cy="530145"/>
          </a:xfrm>
          <a:prstGeom prst="rect">
            <a:avLst/>
          </a:prstGeom>
        </p:spPr>
        <p:txBody>
          <a:bodyPr wrap="square">
            <a:spAutoFit/>
          </a:bodyPr>
          <a:lstStyle/>
          <a:p>
            <a:pPr algn="ctr">
              <a:lnSpc>
                <a:spcPts val="1840"/>
              </a:lnSpc>
            </a:pPr>
            <a:r>
              <a:rPr lang="en-US" sz="1100" dirty="0">
                <a:solidFill>
                  <a:srgbClr val="414141"/>
                </a:solidFill>
                <a:latin typeface="Gotham Light" pitchFamily="2" charset="0"/>
                <a:cs typeface="Futura Medium" panose="020B0602020204020303" pitchFamily="34" charset="-79"/>
              </a:rPr>
              <a:t>Those looking to sell a home or who are considering selling</a:t>
            </a:r>
          </a:p>
        </p:txBody>
      </p:sp>
      <p:sp>
        <p:nvSpPr>
          <p:cNvPr id="13" name="Rectangle 12">
            <a:extLst>
              <a:ext uri="{FF2B5EF4-FFF2-40B4-BE49-F238E27FC236}">
                <a16:creationId xmlns:a16="http://schemas.microsoft.com/office/drawing/2014/main" id="{F92CA886-75D5-D943-8A9D-0B42F395D291}"/>
              </a:ext>
            </a:extLst>
          </p:cNvPr>
          <p:cNvSpPr/>
          <p:nvPr/>
        </p:nvSpPr>
        <p:spPr>
          <a:xfrm>
            <a:off x="3155390" y="4139371"/>
            <a:ext cx="3934893" cy="983987"/>
          </a:xfrm>
          <a:prstGeom prst="rect">
            <a:avLst/>
          </a:prstGeom>
        </p:spPr>
        <p:txBody>
          <a:bodyPr wrap="square">
            <a:spAutoFit/>
          </a:bodyPr>
          <a:lstStyle/>
          <a:p>
            <a:pPr algn="ctr">
              <a:lnSpc>
                <a:spcPts val="1840"/>
              </a:lnSpc>
            </a:pPr>
            <a:r>
              <a:rPr lang="en-US" sz="1100" dirty="0">
                <a:solidFill>
                  <a:srgbClr val="414141"/>
                </a:solidFill>
                <a:latin typeface="Gotham Light" pitchFamily="2" charset="0"/>
                <a:cs typeface="Futura Medium" panose="020B0602020204020303" pitchFamily="34" charset="-79"/>
              </a:rPr>
              <a:t>They want an agent who is transparent, honest and understands their unique needs. They look to their agent for financial acumen, as well as getting things in order to make a winning offer. </a:t>
            </a:r>
          </a:p>
        </p:txBody>
      </p:sp>
      <p:sp>
        <p:nvSpPr>
          <p:cNvPr id="14" name="Rectangle 13">
            <a:extLst>
              <a:ext uri="{FF2B5EF4-FFF2-40B4-BE49-F238E27FC236}">
                <a16:creationId xmlns:a16="http://schemas.microsoft.com/office/drawing/2014/main" id="{1F38F492-8606-354D-A83E-F7412599161D}"/>
              </a:ext>
            </a:extLst>
          </p:cNvPr>
          <p:cNvSpPr/>
          <p:nvPr/>
        </p:nvSpPr>
        <p:spPr>
          <a:xfrm>
            <a:off x="3049887" y="5429942"/>
            <a:ext cx="4145897" cy="522322"/>
          </a:xfrm>
          <a:prstGeom prst="rect">
            <a:avLst/>
          </a:prstGeom>
        </p:spPr>
        <p:txBody>
          <a:bodyPr wrap="square">
            <a:spAutoFit/>
          </a:bodyPr>
          <a:lstStyle/>
          <a:p>
            <a:pPr algn="ctr">
              <a:lnSpc>
                <a:spcPts val="1840"/>
              </a:lnSpc>
            </a:pPr>
            <a:r>
              <a:rPr lang="en-US" sz="1100" dirty="0">
                <a:solidFill>
                  <a:srgbClr val="414141"/>
                </a:solidFill>
                <a:latin typeface="Gotham Light" pitchFamily="2" charset="0"/>
                <a:cs typeface="Futura Medium" panose="020B0602020204020303" pitchFamily="34" charset="-79"/>
              </a:rPr>
              <a:t>To find connect with a local </a:t>
            </a:r>
          </a:p>
          <a:p>
            <a:pPr algn="ctr">
              <a:lnSpc>
                <a:spcPts val="1840"/>
              </a:lnSpc>
            </a:pPr>
            <a:r>
              <a:rPr lang="en-US" sz="1100" dirty="0">
                <a:solidFill>
                  <a:srgbClr val="414141"/>
                </a:solidFill>
                <a:latin typeface="Gotham Light" pitchFamily="2" charset="0"/>
                <a:cs typeface="Futura Medium" panose="020B0602020204020303" pitchFamily="34" charset="-79"/>
              </a:rPr>
              <a:t>RE/MAX agent in their area.</a:t>
            </a:r>
          </a:p>
        </p:txBody>
      </p:sp>
      <p:sp>
        <p:nvSpPr>
          <p:cNvPr id="15" name="Rectangle 14">
            <a:extLst>
              <a:ext uri="{FF2B5EF4-FFF2-40B4-BE49-F238E27FC236}">
                <a16:creationId xmlns:a16="http://schemas.microsoft.com/office/drawing/2014/main" id="{B2128B98-8E83-B642-9B48-6B1319AA6AFD}"/>
              </a:ext>
            </a:extLst>
          </p:cNvPr>
          <p:cNvSpPr/>
          <p:nvPr/>
        </p:nvSpPr>
        <p:spPr>
          <a:xfrm>
            <a:off x="8148243" y="4166477"/>
            <a:ext cx="3367621" cy="753155"/>
          </a:xfrm>
          <a:prstGeom prst="rect">
            <a:avLst/>
          </a:prstGeom>
        </p:spPr>
        <p:txBody>
          <a:bodyPr wrap="square">
            <a:spAutoFit/>
          </a:bodyPr>
          <a:lstStyle/>
          <a:p>
            <a:pPr algn="ctr">
              <a:lnSpc>
                <a:spcPts val="1840"/>
              </a:lnSpc>
            </a:pPr>
            <a:r>
              <a:rPr lang="en-US" sz="1100" dirty="0">
                <a:solidFill>
                  <a:srgbClr val="414141"/>
                </a:solidFill>
                <a:latin typeface="Gotham Light" pitchFamily="2" charset="0"/>
                <a:cs typeface="Futura Medium" panose="020B0602020204020303" pitchFamily="34" charset="-79"/>
              </a:rPr>
              <a:t>They want an agent who is transparent and honest and will anticipate objections and questions before they happen. </a:t>
            </a:r>
          </a:p>
        </p:txBody>
      </p:sp>
      <p:sp>
        <p:nvSpPr>
          <p:cNvPr id="16" name="Rectangle 15">
            <a:extLst>
              <a:ext uri="{FF2B5EF4-FFF2-40B4-BE49-F238E27FC236}">
                <a16:creationId xmlns:a16="http://schemas.microsoft.com/office/drawing/2014/main" id="{5CA7CCFC-A393-8548-B964-CE143399B3AC}"/>
              </a:ext>
            </a:extLst>
          </p:cNvPr>
          <p:cNvSpPr/>
          <p:nvPr/>
        </p:nvSpPr>
        <p:spPr>
          <a:xfrm>
            <a:off x="8091354" y="5397542"/>
            <a:ext cx="3481207" cy="522322"/>
          </a:xfrm>
          <a:prstGeom prst="rect">
            <a:avLst/>
          </a:prstGeom>
        </p:spPr>
        <p:txBody>
          <a:bodyPr wrap="square">
            <a:spAutoFit/>
          </a:bodyPr>
          <a:lstStyle/>
          <a:p>
            <a:pPr algn="ctr">
              <a:lnSpc>
                <a:spcPts val="1840"/>
              </a:lnSpc>
            </a:pPr>
            <a:r>
              <a:rPr lang="en-US" sz="1100" dirty="0">
                <a:solidFill>
                  <a:srgbClr val="414141"/>
                </a:solidFill>
                <a:latin typeface="Gotham Light" pitchFamily="2" charset="0"/>
                <a:cs typeface="Futura Medium" panose="020B0602020204020303" pitchFamily="34" charset="-79"/>
              </a:rPr>
              <a:t>To find information that prepares </a:t>
            </a:r>
          </a:p>
          <a:p>
            <a:pPr algn="ctr">
              <a:lnSpc>
                <a:spcPts val="1840"/>
              </a:lnSpc>
            </a:pPr>
            <a:r>
              <a:rPr lang="en-US" sz="1100" dirty="0">
                <a:solidFill>
                  <a:srgbClr val="414141"/>
                </a:solidFill>
                <a:latin typeface="Gotham Light" pitchFamily="2" charset="0"/>
                <a:cs typeface="Futura Medium" panose="020B0602020204020303" pitchFamily="34" charset="-79"/>
              </a:rPr>
              <a:t>them for selling a home.</a:t>
            </a:r>
          </a:p>
        </p:txBody>
      </p:sp>
      <p:cxnSp>
        <p:nvCxnSpPr>
          <p:cNvPr id="18" name="Straight Connector 17">
            <a:extLst>
              <a:ext uri="{FF2B5EF4-FFF2-40B4-BE49-F238E27FC236}">
                <a16:creationId xmlns:a16="http://schemas.microsoft.com/office/drawing/2014/main" id="{28A4110F-0908-E345-8C37-7B46568783D2}"/>
              </a:ext>
            </a:extLst>
          </p:cNvPr>
          <p:cNvCxnSpPr>
            <a:cxnSpLocks/>
          </p:cNvCxnSpPr>
          <p:nvPr/>
        </p:nvCxnSpPr>
        <p:spPr>
          <a:xfrm>
            <a:off x="0" y="3944986"/>
            <a:ext cx="12278951"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66235A5-6FF2-DA48-8555-29F06DA236CC}"/>
              </a:ext>
            </a:extLst>
          </p:cNvPr>
          <p:cNvCxnSpPr>
            <a:cxnSpLocks/>
          </p:cNvCxnSpPr>
          <p:nvPr/>
        </p:nvCxnSpPr>
        <p:spPr>
          <a:xfrm>
            <a:off x="-82296" y="5148945"/>
            <a:ext cx="12361247"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EBBFF00C-40FB-C94B-B7CB-4B13EC5024EE}"/>
              </a:ext>
            </a:extLst>
          </p:cNvPr>
          <p:cNvCxnSpPr>
            <a:cxnSpLocks/>
          </p:cNvCxnSpPr>
          <p:nvPr/>
        </p:nvCxnSpPr>
        <p:spPr>
          <a:xfrm>
            <a:off x="-82296" y="3141619"/>
            <a:ext cx="12361247" cy="653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905C6C96-3747-FE47-B20F-46CC26C78859}"/>
              </a:ext>
            </a:extLst>
          </p:cNvPr>
          <p:cNvCxnSpPr>
            <a:cxnSpLocks/>
          </p:cNvCxnSpPr>
          <p:nvPr/>
        </p:nvCxnSpPr>
        <p:spPr>
          <a:xfrm flipV="1">
            <a:off x="2914656" y="3148149"/>
            <a:ext cx="0" cy="3265717"/>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29" name="Rectangle 28">
            <a:extLst>
              <a:ext uri="{FF2B5EF4-FFF2-40B4-BE49-F238E27FC236}">
                <a16:creationId xmlns:a16="http://schemas.microsoft.com/office/drawing/2014/main" id="{B4933497-3D42-C54D-99B3-04330106E818}"/>
              </a:ext>
            </a:extLst>
          </p:cNvPr>
          <p:cNvSpPr/>
          <p:nvPr/>
        </p:nvSpPr>
        <p:spPr>
          <a:xfrm>
            <a:off x="9025851" y="157804"/>
            <a:ext cx="1616148" cy="276999"/>
          </a:xfrm>
          <a:prstGeom prst="rect">
            <a:avLst/>
          </a:prstGeom>
        </p:spPr>
        <p:txBody>
          <a:bodyPr wrap="none">
            <a:spAutoFit/>
          </a:bodyPr>
          <a:lstStyle/>
          <a:p>
            <a:pPr algn="ctr"/>
            <a:r>
              <a:rPr lang="en-US" sz="1200" dirty="0">
                <a:solidFill>
                  <a:srgbClr val="DE1C2F"/>
                </a:solidFill>
                <a:latin typeface="Gotham" pitchFamily="2" charset="0"/>
                <a:cs typeface="Futura Medium" panose="020B0602020204020303" pitchFamily="34" charset="-79"/>
              </a:rPr>
              <a:t>SETH THE SELLER</a:t>
            </a:r>
          </a:p>
        </p:txBody>
      </p:sp>
      <p:sp>
        <p:nvSpPr>
          <p:cNvPr id="27" name="Rectangle 26">
            <a:extLst>
              <a:ext uri="{FF2B5EF4-FFF2-40B4-BE49-F238E27FC236}">
                <a16:creationId xmlns:a16="http://schemas.microsoft.com/office/drawing/2014/main" id="{203ABB9D-32BC-A94F-9D35-3DF5C7BB00CC}"/>
              </a:ext>
            </a:extLst>
          </p:cNvPr>
          <p:cNvSpPr/>
          <p:nvPr/>
        </p:nvSpPr>
        <p:spPr>
          <a:xfrm>
            <a:off x="4246340" y="157804"/>
            <a:ext cx="1964000" cy="276999"/>
          </a:xfrm>
          <a:prstGeom prst="rect">
            <a:avLst/>
          </a:prstGeom>
        </p:spPr>
        <p:txBody>
          <a:bodyPr wrap="none">
            <a:spAutoFit/>
          </a:bodyPr>
          <a:lstStyle/>
          <a:p>
            <a:pPr algn="ctr"/>
            <a:r>
              <a:rPr lang="en-US" sz="1200" dirty="0">
                <a:solidFill>
                  <a:srgbClr val="DE1C2F"/>
                </a:solidFill>
                <a:latin typeface="Gotham" pitchFamily="2" charset="0"/>
                <a:cs typeface="Futura Medium" panose="020B0602020204020303" pitchFamily="34" charset="-79"/>
              </a:rPr>
              <a:t>BRITTANY THE BUYER</a:t>
            </a:r>
          </a:p>
        </p:txBody>
      </p:sp>
      <p:sp>
        <p:nvSpPr>
          <p:cNvPr id="30" name="Rectangle 29">
            <a:extLst>
              <a:ext uri="{FF2B5EF4-FFF2-40B4-BE49-F238E27FC236}">
                <a16:creationId xmlns:a16="http://schemas.microsoft.com/office/drawing/2014/main" id="{E668AA5A-01AC-D641-BA82-577C93586F27}"/>
              </a:ext>
            </a:extLst>
          </p:cNvPr>
          <p:cNvSpPr/>
          <p:nvPr/>
        </p:nvSpPr>
        <p:spPr>
          <a:xfrm>
            <a:off x="472413" y="157804"/>
            <a:ext cx="1968809" cy="276999"/>
          </a:xfrm>
          <a:prstGeom prst="rect">
            <a:avLst/>
          </a:prstGeom>
        </p:spPr>
        <p:txBody>
          <a:bodyPr wrap="none">
            <a:spAutoFit/>
          </a:bodyPr>
          <a:lstStyle/>
          <a:p>
            <a:pPr algn="ctr"/>
            <a:r>
              <a:rPr lang="en-US" sz="1200" dirty="0">
                <a:solidFill>
                  <a:schemeClr val="bg1"/>
                </a:solidFill>
                <a:latin typeface="Gotham" pitchFamily="2" charset="0"/>
                <a:cs typeface="Futura Medium" panose="020B0602020204020303" pitchFamily="34" charset="-79"/>
              </a:rPr>
              <a:t>AUDIENCE OVERVIEW</a:t>
            </a:r>
          </a:p>
        </p:txBody>
      </p:sp>
      <p:sp>
        <p:nvSpPr>
          <p:cNvPr id="32" name="Rectangle 31">
            <a:extLst>
              <a:ext uri="{FF2B5EF4-FFF2-40B4-BE49-F238E27FC236}">
                <a16:creationId xmlns:a16="http://schemas.microsoft.com/office/drawing/2014/main" id="{EDBC6434-AEA8-3F48-A539-B0A8FDDA0F40}"/>
              </a:ext>
            </a:extLst>
          </p:cNvPr>
          <p:cNvSpPr/>
          <p:nvPr/>
        </p:nvSpPr>
        <p:spPr>
          <a:xfrm>
            <a:off x="360204" y="4414217"/>
            <a:ext cx="2193229" cy="276999"/>
          </a:xfrm>
          <a:prstGeom prst="rect">
            <a:avLst/>
          </a:prstGeom>
        </p:spPr>
        <p:txBody>
          <a:bodyPr wrap="none">
            <a:spAutoFit/>
          </a:bodyPr>
          <a:lstStyle/>
          <a:p>
            <a:pPr algn="ctr"/>
            <a:r>
              <a:rPr lang="en-US" sz="1200" dirty="0">
                <a:solidFill>
                  <a:schemeClr val="bg1"/>
                </a:solidFill>
                <a:latin typeface="Gotham Medium" panose="02000604030000020004" pitchFamily="2" charset="0"/>
                <a:cs typeface="Futura Medium" panose="020B0602020204020303" pitchFamily="34" charset="-79"/>
              </a:rPr>
              <a:t>What do they care about?</a:t>
            </a:r>
          </a:p>
        </p:txBody>
      </p:sp>
      <p:sp>
        <p:nvSpPr>
          <p:cNvPr id="33" name="Rectangle 32">
            <a:extLst>
              <a:ext uri="{FF2B5EF4-FFF2-40B4-BE49-F238E27FC236}">
                <a16:creationId xmlns:a16="http://schemas.microsoft.com/office/drawing/2014/main" id="{F8592135-FD39-6146-B68F-905397FAB951}"/>
              </a:ext>
            </a:extLst>
          </p:cNvPr>
          <p:cNvSpPr/>
          <p:nvPr/>
        </p:nvSpPr>
        <p:spPr>
          <a:xfrm>
            <a:off x="589142" y="5805521"/>
            <a:ext cx="1736373" cy="461665"/>
          </a:xfrm>
          <a:prstGeom prst="rect">
            <a:avLst/>
          </a:prstGeom>
        </p:spPr>
        <p:txBody>
          <a:bodyPr wrap="none">
            <a:spAutoFit/>
          </a:bodyPr>
          <a:lstStyle/>
          <a:p>
            <a:pPr algn="ctr"/>
            <a:r>
              <a:rPr lang="en-US" sz="1200" dirty="0">
                <a:solidFill>
                  <a:schemeClr val="bg1"/>
                </a:solidFill>
                <a:latin typeface="Gotham Medium" panose="02000604030000020004" pitchFamily="2" charset="0"/>
                <a:cs typeface="Futura Medium" panose="020B0602020204020303" pitchFamily="34" charset="-79"/>
              </a:rPr>
              <a:t>Why do they follow </a:t>
            </a:r>
            <a:br>
              <a:rPr lang="en-US" sz="1200" dirty="0">
                <a:solidFill>
                  <a:schemeClr val="bg1"/>
                </a:solidFill>
                <a:latin typeface="Gotham Medium" panose="02000604030000020004" pitchFamily="2" charset="0"/>
                <a:cs typeface="Futura Medium" panose="020B0602020204020303" pitchFamily="34" charset="-79"/>
              </a:rPr>
            </a:br>
            <a:r>
              <a:rPr lang="en-US" sz="1200" dirty="0">
                <a:solidFill>
                  <a:schemeClr val="bg1"/>
                </a:solidFill>
                <a:latin typeface="Gotham Medium" panose="02000604030000020004" pitchFamily="2" charset="0"/>
                <a:cs typeface="Futura Medium" panose="020B0602020204020303" pitchFamily="34" charset="-79"/>
              </a:rPr>
              <a:t>RE/MAX on social?</a:t>
            </a:r>
          </a:p>
        </p:txBody>
      </p:sp>
    </p:spTree>
    <p:extLst>
      <p:ext uri="{BB962C8B-B14F-4D97-AF65-F5344CB8AC3E}">
        <p14:creationId xmlns:p14="http://schemas.microsoft.com/office/powerpoint/2010/main" val="26169038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A6391942-F8F5-804D-B1BE-574DF7E8D298}"/>
              </a:ext>
            </a:extLst>
          </p:cNvPr>
          <p:cNvPicPr>
            <a:picLocks noChangeAspect="1"/>
          </p:cNvPicPr>
          <p:nvPr/>
        </p:nvPicPr>
        <p:blipFill>
          <a:blip r:embed="rId2"/>
          <a:srcRect/>
          <a:stretch/>
        </p:blipFill>
        <p:spPr>
          <a:xfrm>
            <a:off x="4046837" y="496223"/>
            <a:ext cx="2462490" cy="2470044"/>
          </a:xfrm>
          <a:prstGeom prst="rect">
            <a:avLst/>
          </a:prstGeom>
        </p:spPr>
      </p:pic>
      <p:sp>
        <p:nvSpPr>
          <p:cNvPr id="7" name="Rectangle 6">
            <a:extLst>
              <a:ext uri="{FF2B5EF4-FFF2-40B4-BE49-F238E27FC236}">
                <a16:creationId xmlns:a16="http://schemas.microsoft.com/office/drawing/2014/main" id="{5DA4D37C-9BFC-7B44-B3F7-23A722E3ECDD}"/>
              </a:ext>
            </a:extLst>
          </p:cNvPr>
          <p:cNvSpPr/>
          <p:nvPr/>
        </p:nvSpPr>
        <p:spPr>
          <a:xfrm>
            <a:off x="0" y="0"/>
            <a:ext cx="2914656" cy="6858000"/>
          </a:xfrm>
          <a:prstGeom prst="rect">
            <a:avLst/>
          </a:prstGeom>
          <a:solidFill>
            <a:srgbClr val="003A9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821B086E-6908-BE46-AB89-8AABB7197E93}"/>
              </a:ext>
            </a:extLst>
          </p:cNvPr>
          <p:cNvSpPr/>
          <p:nvPr/>
        </p:nvSpPr>
        <p:spPr>
          <a:xfrm>
            <a:off x="7336464" y="-128014"/>
            <a:ext cx="4942487" cy="7082800"/>
          </a:xfrm>
          <a:prstGeom prst="rect">
            <a:avLst/>
          </a:prstGeom>
          <a:solidFill>
            <a:schemeClr val="bg1">
              <a:lumMod val="95000"/>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293A82D0-7A77-604C-95B0-0040CFEF1C66}"/>
              </a:ext>
            </a:extLst>
          </p:cNvPr>
          <p:cNvSpPr/>
          <p:nvPr/>
        </p:nvSpPr>
        <p:spPr>
          <a:xfrm>
            <a:off x="803143" y="3408377"/>
            <a:ext cx="1308370" cy="276999"/>
          </a:xfrm>
          <a:prstGeom prst="rect">
            <a:avLst/>
          </a:prstGeom>
        </p:spPr>
        <p:txBody>
          <a:bodyPr wrap="none">
            <a:spAutoFit/>
          </a:bodyPr>
          <a:lstStyle/>
          <a:p>
            <a:pPr algn="ctr"/>
            <a:r>
              <a:rPr lang="en-US" sz="1200" dirty="0">
                <a:solidFill>
                  <a:schemeClr val="bg1"/>
                </a:solidFill>
                <a:latin typeface="Gotham Medium" panose="02000604030000020004" pitchFamily="2" charset="0"/>
                <a:cs typeface="Futura Medium" panose="020B0602020204020303" pitchFamily="34" charset="-79"/>
              </a:rPr>
              <a:t>Who are they?</a:t>
            </a:r>
          </a:p>
        </p:txBody>
      </p:sp>
      <p:sp>
        <p:nvSpPr>
          <p:cNvPr id="11" name="Rectangle 10">
            <a:extLst>
              <a:ext uri="{FF2B5EF4-FFF2-40B4-BE49-F238E27FC236}">
                <a16:creationId xmlns:a16="http://schemas.microsoft.com/office/drawing/2014/main" id="{3840AE8B-FC4C-3344-8278-03A9C3B9FE2A}"/>
              </a:ext>
            </a:extLst>
          </p:cNvPr>
          <p:cNvSpPr/>
          <p:nvPr/>
        </p:nvSpPr>
        <p:spPr>
          <a:xfrm>
            <a:off x="3555947" y="3191831"/>
            <a:ext cx="3344791" cy="753155"/>
          </a:xfrm>
          <a:prstGeom prst="rect">
            <a:avLst/>
          </a:prstGeom>
        </p:spPr>
        <p:txBody>
          <a:bodyPr wrap="square">
            <a:spAutoFit/>
          </a:bodyPr>
          <a:lstStyle/>
          <a:p>
            <a:pPr algn="ctr">
              <a:lnSpc>
                <a:spcPts val="1840"/>
              </a:lnSpc>
            </a:pPr>
            <a:r>
              <a:rPr lang="en-US" sz="1100" dirty="0">
                <a:solidFill>
                  <a:srgbClr val="414141"/>
                </a:solidFill>
                <a:latin typeface="Gotham Light" pitchFamily="2" charset="0"/>
                <a:cs typeface="Futura Medium" panose="020B0602020204020303" pitchFamily="34" charset="-79"/>
              </a:rPr>
              <a:t>Those who want reminders for maintaining their home and market information to identify opportunities</a:t>
            </a:r>
          </a:p>
        </p:txBody>
      </p:sp>
      <p:sp>
        <p:nvSpPr>
          <p:cNvPr id="12" name="Rectangle 11">
            <a:extLst>
              <a:ext uri="{FF2B5EF4-FFF2-40B4-BE49-F238E27FC236}">
                <a16:creationId xmlns:a16="http://schemas.microsoft.com/office/drawing/2014/main" id="{F1BC22D4-812A-1346-BADB-D0415DA3BF9D}"/>
              </a:ext>
            </a:extLst>
          </p:cNvPr>
          <p:cNvSpPr/>
          <p:nvPr/>
        </p:nvSpPr>
        <p:spPr>
          <a:xfrm>
            <a:off x="8244883" y="3189432"/>
            <a:ext cx="3174148" cy="753155"/>
          </a:xfrm>
          <a:prstGeom prst="rect">
            <a:avLst/>
          </a:prstGeom>
        </p:spPr>
        <p:txBody>
          <a:bodyPr wrap="square">
            <a:spAutoFit/>
          </a:bodyPr>
          <a:lstStyle/>
          <a:p>
            <a:pPr algn="ctr">
              <a:lnSpc>
                <a:spcPts val="1840"/>
              </a:lnSpc>
            </a:pPr>
            <a:r>
              <a:rPr lang="en-US" sz="1100" dirty="0">
                <a:solidFill>
                  <a:srgbClr val="414141"/>
                </a:solidFill>
                <a:latin typeface="Gotham Light" pitchFamily="2" charset="0"/>
                <a:cs typeface="Futura Medium" panose="020B0602020204020303" pitchFamily="34" charset="-79"/>
              </a:rPr>
              <a:t>First-time buyers who believe it would be difficult to become a homeowner based on their current financial situation</a:t>
            </a:r>
          </a:p>
        </p:txBody>
      </p:sp>
      <p:sp>
        <p:nvSpPr>
          <p:cNvPr id="13" name="Rectangle 12">
            <a:extLst>
              <a:ext uri="{FF2B5EF4-FFF2-40B4-BE49-F238E27FC236}">
                <a16:creationId xmlns:a16="http://schemas.microsoft.com/office/drawing/2014/main" id="{F92CA886-75D5-D943-8A9D-0B42F395D291}"/>
              </a:ext>
            </a:extLst>
          </p:cNvPr>
          <p:cNvSpPr/>
          <p:nvPr/>
        </p:nvSpPr>
        <p:spPr>
          <a:xfrm>
            <a:off x="3477069" y="4054972"/>
            <a:ext cx="3602025" cy="983987"/>
          </a:xfrm>
          <a:prstGeom prst="rect">
            <a:avLst/>
          </a:prstGeom>
        </p:spPr>
        <p:txBody>
          <a:bodyPr wrap="square">
            <a:spAutoFit/>
          </a:bodyPr>
          <a:lstStyle/>
          <a:p>
            <a:pPr algn="ctr">
              <a:lnSpc>
                <a:spcPts val="1840"/>
              </a:lnSpc>
            </a:pPr>
            <a:r>
              <a:rPr lang="en-US" sz="1100" dirty="0">
                <a:solidFill>
                  <a:srgbClr val="414141"/>
                </a:solidFill>
                <a:latin typeface="Gotham Light" pitchFamily="2" charset="0"/>
                <a:cs typeface="Futura Medium" panose="020B0602020204020303" pitchFamily="34" charset="-79"/>
              </a:rPr>
              <a:t>They want an agent that stays in touch after the sale and provides meaningful data and insights on home value, ROI for improvements and trends for neighborhood and community. </a:t>
            </a:r>
          </a:p>
        </p:txBody>
      </p:sp>
      <p:sp>
        <p:nvSpPr>
          <p:cNvPr id="14" name="Rectangle 13">
            <a:extLst>
              <a:ext uri="{FF2B5EF4-FFF2-40B4-BE49-F238E27FC236}">
                <a16:creationId xmlns:a16="http://schemas.microsoft.com/office/drawing/2014/main" id="{1F38F492-8606-354D-A83E-F7412599161D}"/>
              </a:ext>
            </a:extLst>
          </p:cNvPr>
          <p:cNvSpPr/>
          <p:nvPr/>
        </p:nvSpPr>
        <p:spPr>
          <a:xfrm>
            <a:off x="3503797" y="5622984"/>
            <a:ext cx="3327006" cy="522322"/>
          </a:xfrm>
          <a:prstGeom prst="rect">
            <a:avLst/>
          </a:prstGeom>
        </p:spPr>
        <p:txBody>
          <a:bodyPr wrap="square">
            <a:spAutoFit/>
          </a:bodyPr>
          <a:lstStyle/>
          <a:p>
            <a:pPr algn="ctr">
              <a:lnSpc>
                <a:spcPts val="1840"/>
              </a:lnSpc>
            </a:pPr>
            <a:r>
              <a:rPr lang="en-US" sz="1100" dirty="0">
                <a:solidFill>
                  <a:srgbClr val="414141"/>
                </a:solidFill>
                <a:latin typeface="Gotham Light" pitchFamily="2" charset="0"/>
                <a:cs typeface="Futura Medium" panose="020B0602020204020303" pitchFamily="34" charset="-79"/>
              </a:rPr>
              <a:t>To find tips on how to plus up home life when they are not yet buying/selling.</a:t>
            </a:r>
          </a:p>
        </p:txBody>
      </p:sp>
      <p:sp>
        <p:nvSpPr>
          <p:cNvPr id="15" name="Rectangle 14">
            <a:extLst>
              <a:ext uri="{FF2B5EF4-FFF2-40B4-BE49-F238E27FC236}">
                <a16:creationId xmlns:a16="http://schemas.microsoft.com/office/drawing/2014/main" id="{B2128B98-8E83-B642-9B48-6B1319AA6AFD}"/>
              </a:ext>
            </a:extLst>
          </p:cNvPr>
          <p:cNvSpPr/>
          <p:nvPr/>
        </p:nvSpPr>
        <p:spPr>
          <a:xfrm>
            <a:off x="7998196" y="4159103"/>
            <a:ext cx="3574365" cy="753155"/>
          </a:xfrm>
          <a:prstGeom prst="rect">
            <a:avLst/>
          </a:prstGeom>
        </p:spPr>
        <p:txBody>
          <a:bodyPr wrap="square">
            <a:spAutoFit/>
          </a:bodyPr>
          <a:lstStyle/>
          <a:p>
            <a:pPr algn="ctr">
              <a:lnSpc>
                <a:spcPts val="1840"/>
              </a:lnSpc>
            </a:pPr>
            <a:r>
              <a:rPr lang="en-US" sz="1100" dirty="0">
                <a:solidFill>
                  <a:srgbClr val="414141"/>
                </a:solidFill>
                <a:latin typeface="Gotham Light" pitchFamily="2" charset="0"/>
                <a:cs typeface="Futura Medium" panose="020B0602020204020303" pitchFamily="34" charset="-79"/>
              </a:rPr>
              <a:t>Is 20% down required? They want an agent who will help them understand their options and what they need to save for a down payment. </a:t>
            </a:r>
          </a:p>
        </p:txBody>
      </p:sp>
      <p:sp>
        <p:nvSpPr>
          <p:cNvPr id="16" name="Rectangle 15">
            <a:extLst>
              <a:ext uri="{FF2B5EF4-FFF2-40B4-BE49-F238E27FC236}">
                <a16:creationId xmlns:a16="http://schemas.microsoft.com/office/drawing/2014/main" id="{5CA7CCFC-A393-8548-B964-CE143399B3AC}"/>
              </a:ext>
            </a:extLst>
          </p:cNvPr>
          <p:cNvSpPr/>
          <p:nvPr/>
        </p:nvSpPr>
        <p:spPr>
          <a:xfrm>
            <a:off x="7903380" y="5622984"/>
            <a:ext cx="3857154" cy="522322"/>
          </a:xfrm>
          <a:prstGeom prst="rect">
            <a:avLst/>
          </a:prstGeom>
        </p:spPr>
        <p:txBody>
          <a:bodyPr wrap="square">
            <a:spAutoFit/>
          </a:bodyPr>
          <a:lstStyle/>
          <a:p>
            <a:pPr algn="ctr">
              <a:lnSpc>
                <a:spcPts val="1840"/>
              </a:lnSpc>
            </a:pPr>
            <a:r>
              <a:rPr lang="en-US" sz="1100" dirty="0">
                <a:solidFill>
                  <a:srgbClr val="414141"/>
                </a:solidFill>
                <a:latin typeface="Gotham Light" pitchFamily="2" charset="0"/>
                <a:cs typeface="Futura Medium" panose="020B0602020204020303" pitchFamily="34" charset="-79"/>
              </a:rPr>
              <a:t>To find tips on how to plus up home life </a:t>
            </a:r>
          </a:p>
          <a:p>
            <a:pPr algn="ctr">
              <a:lnSpc>
                <a:spcPts val="1840"/>
              </a:lnSpc>
            </a:pPr>
            <a:r>
              <a:rPr lang="en-US" sz="1100" dirty="0">
                <a:solidFill>
                  <a:srgbClr val="414141"/>
                </a:solidFill>
                <a:latin typeface="Gotham Light" pitchFamily="2" charset="0"/>
                <a:cs typeface="Futura Medium" panose="020B0602020204020303" pitchFamily="34" charset="-79"/>
              </a:rPr>
              <a:t>when they are not yet buying/selling.</a:t>
            </a:r>
          </a:p>
        </p:txBody>
      </p:sp>
      <p:cxnSp>
        <p:nvCxnSpPr>
          <p:cNvPr id="18" name="Straight Connector 17">
            <a:extLst>
              <a:ext uri="{FF2B5EF4-FFF2-40B4-BE49-F238E27FC236}">
                <a16:creationId xmlns:a16="http://schemas.microsoft.com/office/drawing/2014/main" id="{28A4110F-0908-E345-8C37-7B46568783D2}"/>
              </a:ext>
            </a:extLst>
          </p:cNvPr>
          <p:cNvCxnSpPr>
            <a:cxnSpLocks/>
          </p:cNvCxnSpPr>
          <p:nvPr/>
        </p:nvCxnSpPr>
        <p:spPr>
          <a:xfrm>
            <a:off x="0" y="3944986"/>
            <a:ext cx="12278951"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66235A5-6FF2-DA48-8555-29F06DA236CC}"/>
              </a:ext>
            </a:extLst>
          </p:cNvPr>
          <p:cNvCxnSpPr>
            <a:cxnSpLocks/>
          </p:cNvCxnSpPr>
          <p:nvPr/>
        </p:nvCxnSpPr>
        <p:spPr>
          <a:xfrm>
            <a:off x="-82296" y="5148945"/>
            <a:ext cx="12361247"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EBBFF00C-40FB-C94B-B7CB-4B13EC5024EE}"/>
              </a:ext>
            </a:extLst>
          </p:cNvPr>
          <p:cNvCxnSpPr>
            <a:cxnSpLocks/>
          </p:cNvCxnSpPr>
          <p:nvPr/>
        </p:nvCxnSpPr>
        <p:spPr>
          <a:xfrm>
            <a:off x="-82296" y="3141619"/>
            <a:ext cx="12361247" cy="653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905C6C96-3747-FE47-B20F-46CC26C78859}"/>
              </a:ext>
            </a:extLst>
          </p:cNvPr>
          <p:cNvCxnSpPr>
            <a:cxnSpLocks/>
          </p:cNvCxnSpPr>
          <p:nvPr/>
        </p:nvCxnSpPr>
        <p:spPr>
          <a:xfrm flipV="1">
            <a:off x="2914656" y="3148149"/>
            <a:ext cx="0" cy="3265717"/>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29" name="Rectangle 28">
            <a:extLst>
              <a:ext uri="{FF2B5EF4-FFF2-40B4-BE49-F238E27FC236}">
                <a16:creationId xmlns:a16="http://schemas.microsoft.com/office/drawing/2014/main" id="{B4933497-3D42-C54D-99B3-04330106E818}"/>
              </a:ext>
            </a:extLst>
          </p:cNvPr>
          <p:cNvSpPr/>
          <p:nvPr/>
        </p:nvSpPr>
        <p:spPr>
          <a:xfrm>
            <a:off x="9023447" y="157804"/>
            <a:ext cx="1620958" cy="276999"/>
          </a:xfrm>
          <a:prstGeom prst="rect">
            <a:avLst/>
          </a:prstGeom>
        </p:spPr>
        <p:txBody>
          <a:bodyPr wrap="none">
            <a:spAutoFit/>
          </a:bodyPr>
          <a:lstStyle/>
          <a:p>
            <a:pPr algn="ctr"/>
            <a:r>
              <a:rPr lang="en-US" sz="1200" dirty="0">
                <a:solidFill>
                  <a:srgbClr val="DE1C2F"/>
                </a:solidFill>
                <a:latin typeface="Gotham" pitchFamily="2" charset="0"/>
                <a:cs typeface="Futura Medium" panose="020B0602020204020303" pitchFamily="34" charset="-79"/>
              </a:rPr>
              <a:t>RICK THE RENTER</a:t>
            </a:r>
          </a:p>
        </p:txBody>
      </p:sp>
      <p:sp>
        <p:nvSpPr>
          <p:cNvPr id="27" name="Rectangle 26">
            <a:extLst>
              <a:ext uri="{FF2B5EF4-FFF2-40B4-BE49-F238E27FC236}">
                <a16:creationId xmlns:a16="http://schemas.microsoft.com/office/drawing/2014/main" id="{203ABB9D-32BC-A94F-9D35-3DF5C7BB00CC}"/>
              </a:ext>
            </a:extLst>
          </p:cNvPr>
          <p:cNvSpPr/>
          <p:nvPr/>
        </p:nvSpPr>
        <p:spPr>
          <a:xfrm>
            <a:off x="4095661" y="157804"/>
            <a:ext cx="2265364" cy="276999"/>
          </a:xfrm>
          <a:prstGeom prst="rect">
            <a:avLst/>
          </a:prstGeom>
        </p:spPr>
        <p:txBody>
          <a:bodyPr wrap="none">
            <a:spAutoFit/>
          </a:bodyPr>
          <a:lstStyle/>
          <a:p>
            <a:pPr algn="ctr"/>
            <a:r>
              <a:rPr lang="en-US" sz="1200" dirty="0">
                <a:solidFill>
                  <a:srgbClr val="DE1C2F"/>
                </a:solidFill>
                <a:latin typeface="Gotham" pitchFamily="2" charset="0"/>
                <a:cs typeface="Futura Medium" panose="020B0602020204020303" pitchFamily="34" charset="-79"/>
              </a:rPr>
              <a:t>HOLLY THE HOMEOWNER</a:t>
            </a:r>
          </a:p>
        </p:txBody>
      </p:sp>
      <p:sp>
        <p:nvSpPr>
          <p:cNvPr id="30" name="Rectangle 29">
            <a:extLst>
              <a:ext uri="{FF2B5EF4-FFF2-40B4-BE49-F238E27FC236}">
                <a16:creationId xmlns:a16="http://schemas.microsoft.com/office/drawing/2014/main" id="{E668AA5A-01AC-D641-BA82-577C93586F27}"/>
              </a:ext>
            </a:extLst>
          </p:cNvPr>
          <p:cNvSpPr/>
          <p:nvPr/>
        </p:nvSpPr>
        <p:spPr>
          <a:xfrm>
            <a:off x="472413" y="157804"/>
            <a:ext cx="1968809" cy="276999"/>
          </a:xfrm>
          <a:prstGeom prst="rect">
            <a:avLst/>
          </a:prstGeom>
        </p:spPr>
        <p:txBody>
          <a:bodyPr wrap="none">
            <a:spAutoFit/>
          </a:bodyPr>
          <a:lstStyle/>
          <a:p>
            <a:pPr algn="ctr"/>
            <a:r>
              <a:rPr lang="en-US" sz="1200" dirty="0">
                <a:solidFill>
                  <a:schemeClr val="bg1"/>
                </a:solidFill>
                <a:latin typeface="Gotham" pitchFamily="2" charset="0"/>
                <a:cs typeface="Futura Medium" panose="020B0602020204020303" pitchFamily="34" charset="-79"/>
              </a:rPr>
              <a:t>AUDIENCE OVERVIEW</a:t>
            </a:r>
          </a:p>
        </p:txBody>
      </p:sp>
      <p:sp>
        <p:nvSpPr>
          <p:cNvPr id="32" name="Rectangle 31">
            <a:extLst>
              <a:ext uri="{FF2B5EF4-FFF2-40B4-BE49-F238E27FC236}">
                <a16:creationId xmlns:a16="http://schemas.microsoft.com/office/drawing/2014/main" id="{EDBC6434-AEA8-3F48-A539-B0A8FDDA0F40}"/>
              </a:ext>
            </a:extLst>
          </p:cNvPr>
          <p:cNvSpPr/>
          <p:nvPr/>
        </p:nvSpPr>
        <p:spPr>
          <a:xfrm>
            <a:off x="360204" y="4414217"/>
            <a:ext cx="2193229" cy="276999"/>
          </a:xfrm>
          <a:prstGeom prst="rect">
            <a:avLst/>
          </a:prstGeom>
        </p:spPr>
        <p:txBody>
          <a:bodyPr wrap="none">
            <a:spAutoFit/>
          </a:bodyPr>
          <a:lstStyle/>
          <a:p>
            <a:pPr algn="ctr"/>
            <a:r>
              <a:rPr lang="en-US" sz="1200" dirty="0">
                <a:solidFill>
                  <a:schemeClr val="bg1"/>
                </a:solidFill>
                <a:latin typeface="Gotham Medium" panose="02000604030000020004" pitchFamily="2" charset="0"/>
                <a:cs typeface="Futura Medium" panose="020B0602020204020303" pitchFamily="34" charset="-79"/>
              </a:rPr>
              <a:t>What do they care about?</a:t>
            </a:r>
          </a:p>
        </p:txBody>
      </p:sp>
      <p:sp>
        <p:nvSpPr>
          <p:cNvPr id="33" name="Rectangle 32">
            <a:extLst>
              <a:ext uri="{FF2B5EF4-FFF2-40B4-BE49-F238E27FC236}">
                <a16:creationId xmlns:a16="http://schemas.microsoft.com/office/drawing/2014/main" id="{F8592135-FD39-6146-B68F-905397FAB951}"/>
              </a:ext>
            </a:extLst>
          </p:cNvPr>
          <p:cNvSpPr/>
          <p:nvPr/>
        </p:nvSpPr>
        <p:spPr>
          <a:xfrm>
            <a:off x="589142" y="5805521"/>
            <a:ext cx="1736373" cy="461665"/>
          </a:xfrm>
          <a:prstGeom prst="rect">
            <a:avLst/>
          </a:prstGeom>
        </p:spPr>
        <p:txBody>
          <a:bodyPr wrap="none">
            <a:spAutoFit/>
          </a:bodyPr>
          <a:lstStyle/>
          <a:p>
            <a:pPr algn="ctr"/>
            <a:r>
              <a:rPr lang="en-US" sz="1200" dirty="0">
                <a:solidFill>
                  <a:schemeClr val="bg1"/>
                </a:solidFill>
                <a:latin typeface="Gotham Medium" panose="02000604030000020004" pitchFamily="2" charset="0"/>
                <a:cs typeface="Futura Medium" panose="020B0602020204020303" pitchFamily="34" charset="-79"/>
              </a:rPr>
              <a:t>Why do they follow </a:t>
            </a:r>
            <a:br>
              <a:rPr lang="en-US" sz="1200" dirty="0">
                <a:solidFill>
                  <a:schemeClr val="bg1"/>
                </a:solidFill>
                <a:latin typeface="Gotham Medium" panose="02000604030000020004" pitchFamily="2" charset="0"/>
                <a:cs typeface="Futura Medium" panose="020B0602020204020303" pitchFamily="34" charset="-79"/>
              </a:rPr>
            </a:br>
            <a:r>
              <a:rPr lang="en-US" sz="1200" dirty="0">
                <a:solidFill>
                  <a:schemeClr val="bg1"/>
                </a:solidFill>
                <a:latin typeface="Gotham Medium" panose="02000604030000020004" pitchFamily="2" charset="0"/>
                <a:cs typeface="Futura Medium" panose="020B0602020204020303" pitchFamily="34" charset="-79"/>
              </a:rPr>
              <a:t>RE/MAX on social?</a:t>
            </a:r>
          </a:p>
        </p:txBody>
      </p:sp>
      <p:pic>
        <p:nvPicPr>
          <p:cNvPr id="24" name="Picture 23">
            <a:extLst>
              <a:ext uri="{FF2B5EF4-FFF2-40B4-BE49-F238E27FC236}">
                <a16:creationId xmlns:a16="http://schemas.microsoft.com/office/drawing/2014/main" id="{9A806DA8-B8BD-7D4D-9311-544A67482068}"/>
              </a:ext>
            </a:extLst>
          </p:cNvPr>
          <p:cNvPicPr>
            <a:picLocks noChangeAspect="1"/>
          </p:cNvPicPr>
          <p:nvPr/>
        </p:nvPicPr>
        <p:blipFill>
          <a:blip r:embed="rId3"/>
          <a:srcRect/>
          <a:stretch/>
        </p:blipFill>
        <p:spPr>
          <a:xfrm>
            <a:off x="8575589" y="491481"/>
            <a:ext cx="2471352" cy="2478932"/>
          </a:xfrm>
          <a:prstGeom prst="rect">
            <a:avLst/>
          </a:prstGeom>
        </p:spPr>
      </p:pic>
    </p:spTree>
    <p:extLst>
      <p:ext uri="{BB962C8B-B14F-4D97-AF65-F5344CB8AC3E}">
        <p14:creationId xmlns:p14="http://schemas.microsoft.com/office/powerpoint/2010/main" val="25084185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A6391942-F8F5-804D-B1BE-574DF7E8D298}"/>
              </a:ext>
            </a:extLst>
          </p:cNvPr>
          <p:cNvPicPr>
            <a:picLocks noChangeAspect="1"/>
          </p:cNvPicPr>
          <p:nvPr/>
        </p:nvPicPr>
        <p:blipFill>
          <a:blip r:embed="rId2"/>
          <a:srcRect/>
          <a:stretch/>
        </p:blipFill>
        <p:spPr>
          <a:xfrm>
            <a:off x="4046837" y="496223"/>
            <a:ext cx="2462490" cy="2470044"/>
          </a:xfrm>
          <a:prstGeom prst="rect">
            <a:avLst/>
          </a:prstGeom>
        </p:spPr>
      </p:pic>
      <p:sp>
        <p:nvSpPr>
          <p:cNvPr id="7" name="Rectangle 6">
            <a:extLst>
              <a:ext uri="{FF2B5EF4-FFF2-40B4-BE49-F238E27FC236}">
                <a16:creationId xmlns:a16="http://schemas.microsoft.com/office/drawing/2014/main" id="{5DA4D37C-9BFC-7B44-B3F7-23A722E3ECDD}"/>
              </a:ext>
            </a:extLst>
          </p:cNvPr>
          <p:cNvSpPr/>
          <p:nvPr/>
        </p:nvSpPr>
        <p:spPr>
          <a:xfrm>
            <a:off x="0" y="0"/>
            <a:ext cx="2914656" cy="6858000"/>
          </a:xfrm>
          <a:prstGeom prst="rect">
            <a:avLst/>
          </a:prstGeom>
          <a:solidFill>
            <a:srgbClr val="003A9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821B086E-6908-BE46-AB89-8AABB7197E93}"/>
              </a:ext>
            </a:extLst>
          </p:cNvPr>
          <p:cNvSpPr/>
          <p:nvPr/>
        </p:nvSpPr>
        <p:spPr>
          <a:xfrm>
            <a:off x="7336464" y="-128014"/>
            <a:ext cx="4942487" cy="7082800"/>
          </a:xfrm>
          <a:prstGeom prst="rect">
            <a:avLst/>
          </a:prstGeom>
          <a:solidFill>
            <a:schemeClr val="bg1">
              <a:lumMod val="95000"/>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293A82D0-7A77-604C-95B0-0040CFEF1C66}"/>
              </a:ext>
            </a:extLst>
          </p:cNvPr>
          <p:cNvSpPr/>
          <p:nvPr/>
        </p:nvSpPr>
        <p:spPr>
          <a:xfrm>
            <a:off x="803143" y="3408377"/>
            <a:ext cx="1308370" cy="276999"/>
          </a:xfrm>
          <a:prstGeom prst="rect">
            <a:avLst/>
          </a:prstGeom>
        </p:spPr>
        <p:txBody>
          <a:bodyPr wrap="none">
            <a:spAutoFit/>
          </a:bodyPr>
          <a:lstStyle/>
          <a:p>
            <a:pPr algn="ctr"/>
            <a:r>
              <a:rPr lang="en-US" sz="1200" dirty="0">
                <a:solidFill>
                  <a:schemeClr val="bg1"/>
                </a:solidFill>
                <a:latin typeface="Gotham Medium" panose="02000604030000020004" pitchFamily="2" charset="0"/>
                <a:cs typeface="Futura Medium" panose="020B0602020204020303" pitchFamily="34" charset="-79"/>
              </a:rPr>
              <a:t>Who are they?</a:t>
            </a:r>
          </a:p>
        </p:txBody>
      </p:sp>
      <p:sp>
        <p:nvSpPr>
          <p:cNvPr id="11" name="Rectangle 10">
            <a:extLst>
              <a:ext uri="{FF2B5EF4-FFF2-40B4-BE49-F238E27FC236}">
                <a16:creationId xmlns:a16="http://schemas.microsoft.com/office/drawing/2014/main" id="{3840AE8B-FC4C-3344-8278-03A9C3B9FE2A}"/>
              </a:ext>
            </a:extLst>
          </p:cNvPr>
          <p:cNvSpPr/>
          <p:nvPr/>
        </p:nvSpPr>
        <p:spPr>
          <a:xfrm>
            <a:off x="3555943" y="3272320"/>
            <a:ext cx="3344791" cy="753155"/>
          </a:xfrm>
          <a:prstGeom prst="rect">
            <a:avLst/>
          </a:prstGeom>
        </p:spPr>
        <p:txBody>
          <a:bodyPr wrap="square">
            <a:spAutoFit/>
          </a:bodyPr>
          <a:lstStyle/>
          <a:p>
            <a:pPr algn="ctr">
              <a:lnSpc>
                <a:spcPts val="1840"/>
              </a:lnSpc>
            </a:pPr>
            <a:r>
              <a:rPr lang="en-US" sz="1100" dirty="0">
                <a:solidFill>
                  <a:srgbClr val="414141"/>
                </a:solidFill>
                <a:latin typeface="Gotham Light" pitchFamily="2" charset="0"/>
                <a:cs typeface="Futura Medium" panose="020B0602020204020303" pitchFamily="34" charset="-79"/>
              </a:rPr>
              <a:t>Those who are focused on growing their office through market share and profitability. </a:t>
            </a:r>
          </a:p>
          <a:p>
            <a:pPr algn="ctr">
              <a:lnSpc>
                <a:spcPts val="1840"/>
              </a:lnSpc>
            </a:pPr>
            <a:endParaRPr lang="en-US" sz="1100" dirty="0">
              <a:solidFill>
                <a:srgbClr val="414141"/>
              </a:solidFill>
              <a:latin typeface="Gotham Light" pitchFamily="2" charset="0"/>
              <a:cs typeface="Futura Medium" panose="020B0602020204020303" pitchFamily="34" charset="-79"/>
            </a:endParaRPr>
          </a:p>
        </p:txBody>
      </p:sp>
      <p:sp>
        <p:nvSpPr>
          <p:cNvPr id="12" name="Rectangle 11">
            <a:extLst>
              <a:ext uri="{FF2B5EF4-FFF2-40B4-BE49-F238E27FC236}">
                <a16:creationId xmlns:a16="http://schemas.microsoft.com/office/drawing/2014/main" id="{F1BC22D4-812A-1346-BADB-D0415DA3BF9D}"/>
              </a:ext>
            </a:extLst>
          </p:cNvPr>
          <p:cNvSpPr/>
          <p:nvPr/>
        </p:nvSpPr>
        <p:spPr>
          <a:xfrm>
            <a:off x="8400150" y="3282885"/>
            <a:ext cx="2867088" cy="522322"/>
          </a:xfrm>
          <a:prstGeom prst="rect">
            <a:avLst/>
          </a:prstGeom>
        </p:spPr>
        <p:txBody>
          <a:bodyPr wrap="square">
            <a:spAutoFit/>
          </a:bodyPr>
          <a:lstStyle/>
          <a:p>
            <a:pPr algn="ctr">
              <a:lnSpc>
                <a:spcPts val="1840"/>
              </a:lnSpc>
            </a:pPr>
            <a:r>
              <a:rPr lang="en-US" sz="1100" dirty="0">
                <a:solidFill>
                  <a:srgbClr val="414141"/>
                </a:solidFill>
                <a:latin typeface="Gotham Light" pitchFamily="2" charset="0"/>
                <a:cs typeface="Futura Medium" panose="020B0602020204020303" pitchFamily="34" charset="-79"/>
              </a:rPr>
              <a:t>Those who are digitally savvy, self motivated and a problem solver. </a:t>
            </a:r>
          </a:p>
        </p:txBody>
      </p:sp>
      <p:sp>
        <p:nvSpPr>
          <p:cNvPr id="13" name="Rectangle 12">
            <a:extLst>
              <a:ext uri="{FF2B5EF4-FFF2-40B4-BE49-F238E27FC236}">
                <a16:creationId xmlns:a16="http://schemas.microsoft.com/office/drawing/2014/main" id="{F92CA886-75D5-D943-8A9D-0B42F395D291}"/>
              </a:ext>
            </a:extLst>
          </p:cNvPr>
          <p:cNvSpPr/>
          <p:nvPr/>
        </p:nvSpPr>
        <p:spPr>
          <a:xfrm>
            <a:off x="3292806" y="4085453"/>
            <a:ext cx="3602025" cy="983987"/>
          </a:xfrm>
          <a:prstGeom prst="rect">
            <a:avLst/>
          </a:prstGeom>
        </p:spPr>
        <p:txBody>
          <a:bodyPr wrap="square">
            <a:spAutoFit/>
          </a:bodyPr>
          <a:lstStyle/>
          <a:p>
            <a:pPr algn="ctr">
              <a:lnSpc>
                <a:spcPts val="1840"/>
              </a:lnSpc>
            </a:pPr>
            <a:r>
              <a:rPr lang="en-US" sz="1100" dirty="0">
                <a:solidFill>
                  <a:srgbClr val="414141"/>
                </a:solidFill>
                <a:latin typeface="Gotham Light" pitchFamily="2" charset="0"/>
                <a:cs typeface="Futura Medium" panose="020B0602020204020303" pitchFamily="34" charset="-79"/>
              </a:rPr>
              <a:t>Brokers want to be profitable and recruit top agents, but also retain current agents. They are looking to be the brokerage that everyone wants to join. </a:t>
            </a:r>
          </a:p>
        </p:txBody>
      </p:sp>
      <p:sp>
        <p:nvSpPr>
          <p:cNvPr id="14" name="Rectangle 13">
            <a:extLst>
              <a:ext uri="{FF2B5EF4-FFF2-40B4-BE49-F238E27FC236}">
                <a16:creationId xmlns:a16="http://schemas.microsoft.com/office/drawing/2014/main" id="{1F38F492-8606-354D-A83E-F7412599161D}"/>
              </a:ext>
            </a:extLst>
          </p:cNvPr>
          <p:cNvSpPr/>
          <p:nvPr/>
        </p:nvSpPr>
        <p:spPr>
          <a:xfrm>
            <a:off x="3614579" y="5396063"/>
            <a:ext cx="3327006" cy="1214820"/>
          </a:xfrm>
          <a:prstGeom prst="rect">
            <a:avLst/>
          </a:prstGeom>
        </p:spPr>
        <p:txBody>
          <a:bodyPr wrap="square">
            <a:spAutoFit/>
          </a:bodyPr>
          <a:lstStyle/>
          <a:p>
            <a:pPr algn="ctr">
              <a:lnSpc>
                <a:spcPts val="1840"/>
              </a:lnSpc>
            </a:pPr>
            <a:r>
              <a:rPr lang="en-US" sz="1100" dirty="0">
                <a:solidFill>
                  <a:srgbClr val="414141"/>
                </a:solidFill>
                <a:latin typeface="Gotham Light" pitchFamily="2" charset="0"/>
                <a:cs typeface="Futura Medium" panose="020B0602020204020303" pitchFamily="34" charset="-79"/>
              </a:rPr>
              <a:t>To find content to help promote themselves, brand thought leadership, to get more information about what is happening at LLC and how it can impact them, and to gain a sense of community with fellow brokers. </a:t>
            </a:r>
          </a:p>
        </p:txBody>
      </p:sp>
      <p:sp>
        <p:nvSpPr>
          <p:cNvPr id="15" name="Rectangle 14">
            <a:extLst>
              <a:ext uri="{FF2B5EF4-FFF2-40B4-BE49-F238E27FC236}">
                <a16:creationId xmlns:a16="http://schemas.microsoft.com/office/drawing/2014/main" id="{B2128B98-8E83-B642-9B48-6B1319AA6AFD}"/>
              </a:ext>
            </a:extLst>
          </p:cNvPr>
          <p:cNvSpPr/>
          <p:nvPr/>
        </p:nvSpPr>
        <p:spPr>
          <a:xfrm>
            <a:off x="8020524" y="4085453"/>
            <a:ext cx="3574365" cy="983987"/>
          </a:xfrm>
          <a:prstGeom prst="rect">
            <a:avLst/>
          </a:prstGeom>
        </p:spPr>
        <p:txBody>
          <a:bodyPr wrap="square">
            <a:spAutoFit/>
          </a:bodyPr>
          <a:lstStyle/>
          <a:p>
            <a:pPr algn="ctr">
              <a:lnSpc>
                <a:spcPts val="1840"/>
              </a:lnSpc>
            </a:pPr>
            <a:r>
              <a:rPr lang="en-US" sz="1100" dirty="0">
                <a:solidFill>
                  <a:srgbClr val="414141"/>
                </a:solidFill>
                <a:latin typeface="Gotham Light" pitchFamily="2" charset="0"/>
                <a:cs typeface="Futura Medium" panose="020B0602020204020303" pitchFamily="34" charset="-79"/>
              </a:rPr>
              <a:t>Desire to build a pipeline of repeat and referral business. Looking for a brokerage and brand that has a strong culture, gatherings and offers recognition.</a:t>
            </a:r>
          </a:p>
        </p:txBody>
      </p:sp>
      <p:sp>
        <p:nvSpPr>
          <p:cNvPr id="16" name="Rectangle 15">
            <a:extLst>
              <a:ext uri="{FF2B5EF4-FFF2-40B4-BE49-F238E27FC236}">
                <a16:creationId xmlns:a16="http://schemas.microsoft.com/office/drawing/2014/main" id="{5CA7CCFC-A393-8548-B964-CE143399B3AC}"/>
              </a:ext>
            </a:extLst>
          </p:cNvPr>
          <p:cNvSpPr/>
          <p:nvPr/>
        </p:nvSpPr>
        <p:spPr>
          <a:xfrm>
            <a:off x="7824851" y="5407326"/>
            <a:ext cx="4017687" cy="983987"/>
          </a:xfrm>
          <a:prstGeom prst="rect">
            <a:avLst/>
          </a:prstGeom>
        </p:spPr>
        <p:txBody>
          <a:bodyPr wrap="square">
            <a:spAutoFit/>
          </a:bodyPr>
          <a:lstStyle/>
          <a:p>
            <a:pPr algn="ctr">
              <a:lnSpc>
                <a:spcPts val="1840"/>
              </a:lnSpc>
            </a:pPr>
            <a:r>
              <a:rPr lang="en-US" sz="1100" dirty="0">
                <a:solidFill>
                  <a:srgbClr val="414141"/>
                </a:solidFill>
                <a:latin typeface="Gotham Light" pitchFamily="2" charset="0"/>
                <a:cs typeface="Futura Medium" panose="020B0602020204020303" pitchFamily="34" charset="-79"/>
              </a:rPr>
              <a:t>To find content to help promote themselves, brand thought leadership, to get more information about what is happening at LLC and how it can impact them, and to gain a sense of community with fellow agents.</a:t>
            </a:r>
          </a:p>
        </p:txBody>
      </p:sp>
      <p:cxnSp>
        <p:nvCxnSpPr>
          <p:cNvPr id="18" name="Straight Connector 17">
            <a:extLst>
              <a:ext uri="{FF2B5EF4-FFF2-40B4-BE49-F238E27FC236}">
                <a16:creationId xmlns:a16="http://schemas.microsoft.com/office/drawing/2014/main" id="{28A4110F-0908-E345-8C37-7B46568783D2}"/>
              </a:ext>
            </a:extLst>
          </p:cNvPr>
          <p:cNvCxnSpPr>
            <a:cxnSpLocks/>
          </p:cNvCxnSpPr>
          <p:nvPr/>
        </p:nvCxnSpPr>
        <p:spPr>
          <a:xfrm>
            <a:off x="0" y="3944986"/>
            <a:ext cx="12278951"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66235A5-6FF2-DA48-8555-29F06DA236CC}"/>
              </a:ext>
            </a:extLst>
          </p:cNvPr>
          <p:cNvCxnSpPr>
            <a:cxnSpLocks/>
          </p:cNvCxnSpPr>
          <p:nvPr/>
        </p:nvCxnSpPr>
        <p:spPr>
          <a:xfrm>
            <a:off x="-82296" y="5148945"/>
            <a:ext cx="12361247"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EBBFF00C-40FB-C94B-B7CB-4B13EC5024EE}"/>
              </a:ext>
            </a:extLst>
          </p:cNvPr>
          <p:cNvCxnSpPr>
            <a:cxnSpLocks/>
          </p:cNvCxnSpPr>
          <p:nvPr/>
        </p:nvCxnSpPr>
        <p:spPr>
          <a:xfrm>
            <a:off x="-82296" y="3141619"/>
            <a:ext cx="12361247" cy="653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905C6C96-3747-FE47-B20F-46CC26C78859}"/>
              </a:ext>
            </a:extLst>
          </p:cNvPr>
          <p:cNvCxnSpPr>
            <a:cxnSpLocks/>
          </p:cNvCxnSpPr>
          <p:nvPr/>
        </p:nvCxnSpPr>
        <p:spPr>
          <a:xfrm flipV="1">
            <a:off x="2914656" y="3148149"/>
            <a:ext cx="0" cy="3265717"/>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29" name="Rectangle 28">
            <a:extLst>
              <a:ext uri="{FF2B5EF4-FFF2-40B4-BE49-F238E27FC236}">
                <a16:creationId xmlns:a16="http://schemas.microsoft.com/office/drawing/2014/main" id="{B4933497-3D42-C54D-99B3-04330106E818}"/>
              </a:ext>
            </a:extLst>
          </p:cNvPr>
          <p:cNvSpPr/>
          <p:nvPr/>
        </p:nvSpPr>
        <p:spPr>
          <a:xfrm>
            <a:off x="8998602" y="157804"/>
            <a:ext cx="1670650" cy="276999"/>
          </a:xfrm>
          <a:prstGeom prst="rect">
            <a:avLst/>
          </a:prstGeom>
        </p:spPr>
        <p:txBody>
          <a:bodyPr wrap="none">
            <a:spAutoFit/>
          </a:bodyPr>
          <a:lstStyle/>
          <a:p>
            <a:pPr algn="ctr"/>
            <a:r>
              <a:rPr lang="en-US" sz="1200" dirty="0">
                <a:solidFill>
                  <a:srgbClr val="DE1C2F"/>
                </a:solidFill>
                <a:latin typeface="Gotham" pitchFamily="2" charset="0"/>
                <a:cs typeface="Futura Medium" panose="020B0602020204020303" pitchFamily="34" charset="-79"/>
              </a:rPr>
              <a:t>ANGIE THE AGENT</a:t>
            </a:r>
          </a:p>
        </p:txBody>
      </p:sp>
      <p:sp>
        <p:nvSpPr>
          <p:cNvPr id="27" name="Rectangle 26">
            <a:extLst>
              <a:ext uri="{FF2B5EF4-FFF2-40B4-BE49-F238E27FC236}">
                <a16:creationId xmlns:a16="http://schemas.microsoft.com/office/drawing/2014/main" id="{203ABB9D-32BC-A94F-9D35-3DF5C7BB00CC}"/>
              </a:ext>
            </a:extLst>
          </p:cNvPr>
          <p:cNvSpPr/>
          <p:nvPr/>
        </p:nvSpPr>
        <p:spPr>
          <a:xfrm>
            <a:off x="4003488" y="157804"/>
            <a:ext cx="2449710" cy="276999"/>
          </a:xfrm>
          <a:prstGeom prst="rect">
            <a:avLst/>
          </a:prstGeom>
        </p:spPr>
        <p:txBody>
          <a:bodyPr wrap="none">
            <a:spAutoFit/>
          </a:bodyPr>
          <a:lstStyle/>
          <a:p>
            <a:pPr algn="ctr"/>
            <a:r>
              <a:rPr lang="en-US" sz="1200" dirty="0">
                <a:solidFill>
                  <a:srgbClr val="DE1C2F"/>
                </a:solidFill>
                <a:latin typeface="Gotham" pitchFamily="2" charset="0"/>
                <a:cs typeface="Futura Medium" panose="020B0602020204020303" pitchFamily="34" charset="-79"/>
              </a:rPr>
              <a:t>BRAD THE BROKER/OWNER</a:t>
            </a:r>
          </a:p>
        </p:txBody>
      </p:sp>
      <p:sp>
        <p:nvSpPr>
          <p:cNvPr id="30" name="Rectangle 29">
            <a:extLst>
              <a:ext uri="{FF2B5EF4-FFF2-40B4-BE49-F238E27FC236}">
                <a16:creationId xmlns:a16="http://schemas.microsoft.com/office/drawing/2014/main" id="{E668AA5A-01AC-D641-BA82-577C93586F27}"/>
              </a:ext>
            </a:extLst>
          </p:cNvPr>
          <p:cNvSpPr/>
          <p:nvPr/>
        </p:nvSpPr>
        <p:spPr>
          <a:xfrm>
            <a:off x="472413" y="157804"/>
            <a:ext cx="1968809" cy="276999"/>
          </a:xfrm>
          <a:prstGeom prst="rect">
            <a:avLst/>
          </a:prstGeom>
        </p:spPr>
        <p:txBody>
          <a:bodyPr wrap="none">
            <a:spAutoFit/>
          </a:bodyPr>
          <a:lstStyle/>
          <a:p>
            <a:pPr algn="ctr"/>
            <a:r>
              <a:rPr lang="en-US" sz="1200" dirty="0">
                <a:solidFill>
                  <a:schemeClr val="bg1"/>
                </a:solidFill>
                <a:latin typeface="Gotham" pitchFamily="2" charset="0"/>
                <a:cs typeface="Futura Medium" panose="020B0602020204020303" pitchFamily="34" charset="-79"/>
              </a:rPr>
              <a:t>AUDIENCE OVERVIEW</a:t>
            </a:r>
          </a:p>
        </p:txBody>
      </p:sp>
      <p:sp>
        <p:nvSpPr>
          <p:cNvPr id="32" name="Rectangle 31">
            <a:extLst>
              <a:ext uri="{FF2B5EF4-FFF2-40B4-BE49-F238E27FC236}">
                <a16:creationId xmlns:a16="http://schemas.microsoft.com/office/drawing/2014/main" id="{EDBC6434-AEA8-3F48-A539-B0A8FDDA0F40}"/>
              </a:ext>
            </a:extLst>
          </p:cNvPr>
          <p:cNvSpPr/>
          <p:nvPr/>
        </p:nvSpPr>
        <p:spPr>
          <a:xfrm>
            <a:off x="360204" y="4414217"/>
            <a:ext cx="2193229" cy="276999"/>
          </a:xfrm>
          <a:prstGeom prst="rect">
            <a:avLst/>
          </a:prstGeom>
        </p:spPr>
        <p:txBody>
          <a:bodyPr wrap="none">
            <a:spAutoFit/>
          </a:bodyPr>
          <a:lstStyle/>
          <a:p>
            <a:pPr algn="ctr"/>
            <a:r>
              <a:rPr lang="en-US" sz="1200" dirty="0">
                <a:solidFill>
                  <a:schemeClr val="bg1"/>
                </a:solidFill>
                <a:latin typeface="Gotham Medium" panose="02000604030000020004" pitchFamily="2" charset="0"/>
                <a:cs typeface="Futura Medium" panose="020B0602020204020303" pitchFamily="34" charset="-79"/>
              </a:rPr>
              <a:t>What do they care about?</a:t>
            </a:r>
          </a:p>
        </p:txBody>
      </p:sp>
      <p:sp>
        <p:nvSpPr>
          <p:cNvPr id="33" name="Rectangle 32">
            <a:extLst>
              <a:ext uri="{FF2B5EF4-FFF2-40B4-BE49-F238E27FC236}">
                <a16:creationId xmlns:a16="http://schemas.microsoft.com/office/drawing/2014/main" id="{F8592135-FD39-6146-B68F-905397FAB951}"/>
              </a:ext>
            </a:extLst>
          </p:cNvPr>
          <p:cNvSpPr/>
          <p:nvPr/>
        </p:nvSpPr>
        <p:spPr>
          <a:xfrm>
            <a:off x="589142" y="5805521"/>
            <a:ext cx="1736373" cy="461665"/>
          </a:xfrm>
          <a:prstGeom prst="rect">
            <a:avLst/>
          </a:prstGeom>
        </p:spPr>
        <p:txBody>
          <a:bodyPr wrap="none">
            <a:spAutoFit/>
          </a:bodyPr>
          <a:lstStyle/>
          <a:p>
            <a:pPr algn="ctr"/>
            <a:r>
              <a:rPr lang="en-US" sz="1200" dirty="0">
                <a:solidFill>
                  <a:schemeClr val="bg1"/>
                </a:solidFill>
                <a:latin typeface="Gotham Medium" panose="02000604030000020004" pitchFamily="2" charset="0"/>
                <a:cs typeface="Futura Medium" panose="020B0602020204020303" pitchFamily="34" charset="-79"/>
              </a:rPr>
              <a:t>Why do they follow </a:t>
            </a:r>
            <a:br>
              <a:rPr lang="en-US" sz="1200" dirty="0">
                <a:solidFill>
                  <a:schemeClr val="bg1"/>
                </a:solidFill>
                <a:latin typeface="Gotham Medium" panose="02000604030000020004" pitchFamily="2" charset="0"/>
                <a:cs typeface="Futura Medium" panose="020B0602020204020303" pitchFamily="34" charset="-79"/>
              </a:rPr>
            </a:br>
            <a:r>
              <a:rPr lang="en-US" sz="1200" dirty="0">
                <a:solidFill>
                  <a:schemeClr val="bg1"/>
                </a:solidFill>
                <a:latin typeface="Gotham Medium" panose="02000604030000020004" pitchFamily="2" charset="0"/>
                <a:cs typeface="Futura Medium" panose="020B0602020204020303" pitchFamily="34" charset="-79"/>
              </a:rPr>
              <a:t>RE/MAX on social?</a:t>
            </a:r>
          </a:p>
        </p:txBody>
      </p:sp>
      <p:pic>
        <p:nvPicPr>
          <p:cNvPr id="24" name="Picture 23">
            <a:extLst>
              <a:ext uri="{FF2B5EF4-FFF2-40B4-BE49-F238E27FC236}">
                <a16:creationId xmlns:a16="http://schemas.microsoft.com/office/drawing/2014/main" id="{9A806DA8-B8BD-7D4D-9311-544A67482068}"/>
              </a:ext>
            </a:extLst>
          </p:cNvPr>
          <p:cNvPicPr>
            <a:picLocks noChangeAspect="1"/>
          </p:cNvPicPr>
          <p:nvPr/>
        </p:nvPicPr>
        <p:blipFill>
          <a:blip r:embed="rId3"/>
          <a:srcRect/>
          <a:stretch/>
        </p:blipFill>
        <p:spPr>
          <a:xfrm>
            <a:off x="8575589" y="491481"/>
            <a:ext cx="2464842" cy="2472402"/>
          </a:xfrm>
          <a:prstGeom prst="rect">
            <a:avLst/>
          </a:prstGeom>
        </p:spPr>
      </p:pic>
    </p:spTree>
    <p:extLst>
      <p:ext uri="{BB962C8B-B14F-4D97-AF65-F5344CB8AC3E}">
        <p14:creationId xmlns:p14="http://schemas.microsoft.com/office/powerpoint/2010/main" val="24351234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A6391942-F8F5-804D-B1BE-574DF7E8D298}"/>
              </a:ext>
            </a:extLst>
          </p:cNvPr>
          <p:cNvPicPr>
            <a:picLocks noChangeAspect="1"/>
          </p:cNvPicPr>
          <p:nvPr/>
        </p:nvPicPr>
        <p:blipFill>
          <a:blip r:embed="rId2"/>
          <a:stretch>
            <a:fillRect/>
          </a:stretch>
        </p:blipFill>
        <p:spPr>
          <a:xfrm>
            <a:off x="4028488" y="496223"/>
            <a:ext cx="2499189" cy="2470044"/>
          </a:xfrm>
          <a:prstGeom prst="rect">
            <a:avLst/>
          </a:prstGeom>
        </p:spPr>
      </p:pic>
      <p:sp>
        <p:nvSpPr>
          <p:cNvPr id="7" name="Rectangle 6">
            <a:extLst>
              <a:ext uri="{FF2B5EF4-FFF2-40B4-BE49-F238E27FC236}">
                <a16:creationId xmlns:a16="http://schemas.microsoft.com/office/drawing/2014/main" id="{5DA4D37C-9BFC-7B44-B3F7-23A722E3ECDD}"/>
              </a:ext>
            </a:extLst>
          </p:cNvPr>
          <p:cNvSpPr/>
          <p:nvPr/>
        </p:nvSpPr>
        <p:spPr>
          <a:xfrm>
            <a:off x="0" y="0"/>
            <a:ext cx="2914656" cy="6858000"/>
          </a:xfrm>
          <a:prstGeom prst="rect">
            <a:avLst/>
          </a:prstGeom>
          <a:solidFill>
            <a:srgbClr val="003A9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821B086E-6908-BE46-AB89-8AABB7197E93}"/>
              </a:ext>
            </a:extLst>
          </p:cNvPr>
          <p:cNvSpPr/>
          <p:nvPr/>
        </p:nvSpPr>
        <p:spPr>
          <a:xfrm>
            <a:off x="7336464" y="-128014"/>
            <a:ext cx="4942487" cy="7082800"/>
          </a:xfrm>
          <a:prstGeom prst="rect">
            <a:avLst/>
          </a:prstGeom>
          <a:solidFill>
            <a:schemeClr val="bg1">
              <a:lumMod val="95000"/>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293A82D0-7A77-604C-95B0-0040CFEF1C66}"/>
              </a:ext>
            </a:extLst>
          </p:cNvPr>
          <p:cNvSpPr/>
          <p:nvPr/>
        </p:nvSpPr>
        <p:spPr>
          <a:xfrm>
            <a:off x="803143" y="3408377"/>
            <a:ext cx="1308370" cy="276999"/>
          </a:xfrm>
          <a:prstGeom prst="rect">
            <a:avLst/>
          </a:prstGeom>
        </p:spPr>
        <p:txBody>
          <a:bodyPr wrap="none">
            <a:spAutoFit/>
          </a:bodyPr>
          <a:lstStyle/>
          <a:p>
            <a:pPr algn="ctr"/>
            <a:r>
              <a:rPr lang="en-US" sz="1200" dirty="0">
                <a:solidFill>
                  <a:schemeClr val="bg1"/>
                </a:solidFill>
                <a:latin typeface="Gotham Medium" panose="02000604030000020004" pitchFamily="2" charset="0"/>
                <a:cs typeface="Futura Medium" panose="020B0602020204020303" pitchFamily="34" charset="-79"/>
              </a:rPr>
              <a:t>Who are they?</a:t>
            </a:r>
          </a:p>
        </p:txBody>
      </p:sp>
      <p:sp>
        <p:nvSpPr>
          <p:cNvPr id="11" name="Rectangle 10">
            <a:extLst>
              <a:ext uri="{FF2B5EF4-FFF2-40B4-BE49-F238E27FC236}">
                <a16:creationId xmlns:a16="http://schemas.microsoft.com/office/drawing/2014/main" id="{3840AE8B-FC4C-3344-8278-03A9C3B9FE2A}"/>
              </a:ext>
            </a:extLst>
          </p:cNvPr>
          <p:cNvSpPr/>
          <p:nvPr/>
        </p:nvSpPr>
        <p:spPr>
          <a:xfrm>
            <a:off x="3555943" y="3272320"/>
            <a:ext cx="3344791" cy="530145"/>
          </a:xfrm>
          <a:prstGeom prst="rect">
            <a:avLst/>
          </a:prstGeom>
        </p:spPr>
        <p:txBody>
          <a:bodyPr wrap="square">
            <a:spAutoFit/>
          </a:bodyPr>
          <a:lstStyle/>
          <a:p>
            <a:pPr algn="ctr">
              <a:lnSpc>
                <a:spcPts val="1840"/>
              </a:lnSpc>
            </a:pPr>
            <a:r>
              <a:rPr lang="en-US" sz="1100" dirty="0">
                <a:solidFill>
                  <a:srgbClr val="414141"/>
                </a:solidFill>
                <a:latin typeface="Gotham Light" pitchFamily="2" charset="0"/>
                <a:cs typeface="Futura Medium" panose="020B0602020204020303" pitchFamily="34" charset="-79"/>
              </a:rPr>
              <a:t>Non agent/brokers who work in the space: reporters, investors, vendors, consultants, etc.</a:t>
            </a:r>
          </a:p>
        </p:txBody>
      </p:sp>
      <p:sp>
        <p:nvSpPr>
          <p:cNvPr id="12" name="Rectangle 11">
            <a:extLst>
              <a:ext uri="{FF2B5EF4-FFF2-40B4-BE49-F238E27FC236}">
                <a16:creationId xmlns:a16="http://schemas.microsoft.com/office/drawing/2014/main" id="{F1BC22D4-812A-1346-BADB-D0415DA3BF9D}"/>
              </a:ext>
            </a:extLst>
          </p:cNvPr>
          <p:cNvSpPr/>
          <p:nvPr/>
        </p:nvSpPr>
        <p:spPr>
          <a:xfrm>
            <a:off x="8398413" y="3401201"/>
            <a:ext cx="2867088" cy="299313"/>
          </a:xfrm>
          <a:prstGeom prst="rect">
            <a:avLst/>
          </a:prstGeom>
        </p:spPr>
        <p:txBody>
          <a:bodyPr wrap="square">
            <a:spAutoFit/>
          </a:bodyPr>
          <a:lstStyle/>
          <a:p>
            <a:pPr algn="ctr">
              <a:lnSpc>
                <a:spcPts val="1840"/>
              </a:lnSpc>
            </a:pPr>
            <a:r>
              <a:rPr lang="en-US" sz="1100" dirty="0">
                <a:solidFill>
                  <a:srgbClr val="414141"/>
                </a:solidFill>
                <a:latin typeface="Gotham Light" pitchFamily="2" charset="0"/>
                <a:cs typeface="Futura Medium" panose="020B0602020204020303" pitchFamily="34" charset="-79"/>
              </a:rPr>
              <a:t>Potential recruits</a:t>
            </a:r>
          </a:p>
        </p:txBody>
      </p:sp>
      <p:sp>
        <p:nvSpPr>
          <p:cNvPr id="13" name="Rectangle 12">
            <a:extLst>
              <a:ext uri="{FF2B5EF4-FFF2-40B4-BE49-F238E27FC236}">
                <a16:creationId xmlns:a16="http://schemas.microsoft.com/office/drawing/2014/main" id="{F92CA886-75D5-D943-8A9D-0B42F395D291}"/>
              </a:ext>
            </a:extLst>
          </p:cNvPr>
          <p:cNvSpPr/>
          <p:nvPr/>
        </p:nvSpPr>
        <p:spPr>
          <a:xfrm>
            <a:off x="3321822" y="4166477"/>
            <a:ext cx="3602025" cy="760978"/>
          </a:xfrm>
          <a:prstGeom prst="rect">
            <a:avLst/>
          </a:prstGeom>
        </p:spPr>
        <p:txBody>
          <a:bodyPr wrap="square">
            <a:spAutoFit/>
          </a:bodyPr>
          <a:lstStyle/>
          <a:p>
            <a:pPr algn="ctr">
              <a:lnSpc>
                <a:spcPts val="1840"/>
              </a:lnSpc>
            </a:pPr>
            <a:r>
              <a:rPr lang="en-US" sz="1100" dirty="0">
                <a:solidFill>
                  <a:srgbClr val="414141"/>
                </a:solidFill>
                <a:latin typeface="Gotham Light" pitchFamily="2" charset="0"/>
                <a:cs typeface="Futura Medium" panose="020B0602020204020303" pitchFamily="34" charset="-79"/>
              </a:rPr>
              <a:t>Understanding the ins and outs of the industry and the players within it as well as opportunities to partner with RE/MAX.</a:t>
            </a:r>
          </a:p>
        </p:txBody>
      </p:sp>
      <p:sp>
        <p:nvSpPr>
          <p:cNvPr id="14" name="Rectangle 13">
            <a:extLst>
              <a:ext uri="{FF2B5EF4-FFF2-40B4-BE49-F238E27FC236}">
                <a16:creationId xmlns:a16="http://schemas.microsoft.com/office/drawing/2014/main" id="{1F38F492-8606-354D-A83E-F7412599161D}"/>
              </a:ext>
            </a:extLst>
          </p:cNvPr>
          <p:cNvSpPr/>
          <p:nvPr/>
        </p:nvSpPr>
        <p:spPr>
          <a:xfrm>
            <a:off x="3503797" y="5622984"/>
            <a:ext cx="3327006" cy="760978"/>
          </a:xfrm>
          <a:prstGeom prst="rect">
            <a:avLst/>
          </a:prstGeom>
        </p:spPr>
        <p:txBody>
          <a:bodyPr wrap="square">
            <a:spAutoFit/>
          </a:bodyPr>
          <a:lstStyle/>
          <a:p>
            <a:pPr algn="ctr">
              <a:lnSpc>
                <a:spcPts val="1840"/>
              </a:lnSpc>
            </a:pPr>
            <a:r>
              <a:rPr lang="en-US" sz="1100" dirty="0">
                <a:solidFill>
                  <a:srgbClr val="414141"/>
                </a:solidFill>
                <a:latin typeface="Gotham Light" pitchFamily="2" charset="0"/>
                <a:cs typeface="Futura Medium" panose="020B0602020204020303" pitchFamily="34" charset="-79"/>
              </a:rPr>
              <a:t>To stay up to date on what each brand in the industry is up to and how they are affecting the industry.</a:t>
            </a:r>
          </a:p>
        </p:txBody>
      </p:sp>
      <p:sp>
        <p:nvSpPr>
          <p:cNvPr id="15" name="Rectangle 14">
            <a:extLst>
              <a:ext uri="{FF2B5EF4-FFF2-40B4-BE49-F238E27FC236}">
                <a16:creationId xmlns:a16="http://schemas.microsoft.com/office/drawing/2014/main" id="{B2128B98-8E83-B642-9B48-6B1319AA6AFD}"/>
              </a:ext>
            </a:extLst>
          </p:cNvPr>
          <p:cNvSpPr/>
          <p:nvPr/>
        </p:nvSpPr>
        <p:spPr>
          <a:xfrm>
            <a:off x="7998196" y="4159103"/>
            <a:ext cx="3574365" cy="760978"/>
          </a:xfrm>
          <a:prstGeom prst="rect">
            <a:avLst/>
          </a:prstGeom>
        </p:spPr>
        <p:txBody>
          <a:bodyPr wrap="square">
            <a:spAutoFit/>
          </a:bodyPr>
          <a:lstStyle/>
          <a:p>
            <a:pPr algn="ctr">
              <a:lnSpc>
                <a:spcPts val="1840"/>
              </a:lnSpc>
            </a:pPr>
            <a:r>
              <a:rPr lang="en-US" sz="1100" dirty="0">
                <a:solidFill>
                  <a:srgbClr val="414141"/>
                </a:solidFill>
                <a:latin typeface="Gotham Light" pitchFamily="2" charset="0"/>
                <a:cs typeface="Futura Medium" panose="020B0602020204020303" pitchFamily="34" charset="-79"/>
              </a:rPr>
              <a:t>Working with a company that provides them with resources to help them grow their business. This might not be their current company.</a:t>
            </a:r>
          </a:p>
        </p:txBody>
      </p:sp>
      <p:sp>
        <p:nvSpPr>
          <p:cNvPr id="16" name="Rectangle 15">
            <a:extLst>
              <a:ext uri="{FF2B5EF4-FFF2-40B4-BE49-F238E27FC236}">
                <a16:creationId xmlns:a16="http://schemas.microsoft.com/office/drawing/2014/main" id="{5CA7CCFC-A393-8548-B964-CE143399B3AC}"/>
              </a:ext>
            </a:extLst>
          </p:cNvPr>
          <p:cNvSpPr/>
          <p:nvPr/>
        </p:nvSpPr>
        <p:spPr>
          <a:xfrm>
            <a:off x="7903380" y="5398489"/>
            <a:ext cx="3857154" cy="1222642"/>
          </a:xfrm>
          <a:prstGeom prst="rect">
            <a:avLst/>
          </a:prstGeom>
        </p:spPr>
        <p:txBody>
          <a:bodyPr wrap="square">
            <a:spAutoFit/>
          </a:bodyPr>
          <a:lstStyle/>
          <a:p>
            <a:pPr algn="ctr">
              <a:lnSpc>
                <a:spcPts val="1840"/>
              </a:lnSpc>
            </a:pPr>
            <a:r>
              <a:rPr lang="en-US" sz="1100" dirty="0">
                <a:solidFill>
                  <a:srgbClr val="414141"/>
                </a:solidFill>
                <a:latin typeface="Gotham Light" pitchFamily="2" charset="0"/>
                <a:cs typeface="Futura Medium" panose="020B0602020204020303" pitchFamily="34" charset="-79"/>
              </a:rPr>
              <a:t>They likely don’t follow us but are occasionally checking social pages to see what the “other side” lives like and if RE/MAX offers benefits not offered by their current company. Sometimes they will share negative experiences.</a:t>
            </a:r>
          </a:p>
        </p:txBody>
      </p:sp>
      <p:cxnSp>
        <p:nvCxnSpPr>
          <p:cNvPr id="18" name="Straight Connector 17">
            <a:extLst>
              <a:ext uri="{FF2B5EF4-FFF2-40B4-BE49-F238E27FC236}">
                <a16:creationId xmlns:a16="http://schemas.microsoft.com/office/drawing/2014/main" id="{28A4110F-0908-E345-8C37-7B46568783D2}"/>
              </a:ext>
            </a:extLst>
          </p:cNvPr>
          <p:cNvCxnSpPr>
            <a:cxnSpLocks/>
          </p:cNvCxnSpPr>
          <p:nvPr/>
        </p:nvCxnSpPr>
        <p:spPr>
          <a:xfrm>
            <a:off x="0" y="3944986"/>
            <a:ext cx="12278951"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66235A5-6FF2-DA48-8555-29F06DA236CC}"/>
              </a:ext>
            </a:extLst>
          </p:cNvPr>
          <p:cNvCxnSpPr>
            <a:cxnSpLocks/>
          </p:cNvCxnSpPr>
          <p:nvPr/>
        </p:nvCxnSpPr>
        <p:spPr>
          <a:xfrm>
            <a:off x="-82296" y="5148945"/>
            <a:ext cx="12361247"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EBBFF00C-40FB-C94B-B7CB-4B13EC5024EE}"/>
              </a:ext>
            </a:extLst>
          </p:cNvPr>
          <p:cNvCxnSpPr>
            <a:cxnSpLocks/>
          </p:cNvCxnSpPr>
          <p:nvPr/>
        </p:nvCxnSpPr>
        <p:spPr>
          <a:xfrm>
            <a:off x="-82296" y="3141619"/>
            <a:ext cx="12361247" cy="653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905C6C96-3747-FE47-B20F-46CC26C78859}"/>
              </a:ext>
            </a:extLst>
          </p:cNvPr>
          <p:cNvCxnSpPr>
            <a:cxnSpLocks/>
          </p:cNvCxnSpPr>
          <p:nvPr/>
        </p:nvCxnSpPr>
        <p:spPr>
          <a:xfrm flipV="1">
            <a:off x="2914656" y="3148149"/>
            <a:ext cx="0" cy="3265717"/>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29" name="Rectangle 28">
            <a:extLst>
              <a:ext uri="{FF2B5EF4-FFF2-40B4-BE49-F238E27FC236}">
                <a16:creationId xmlns:a16="http://schemas.microsoft.com/office/drawing/2014/main" id="{B4933497-3D42-C54D-99B3-04330106E818}"/>
              </a:ext>
            </a:extLst>
          </p:cNvPr>
          <p:cNvSpPr/>
          <p:nvPr/>
        </p:nvSpPr>
        <p:spPr>
          <a:xfrm>
            <a:off x="9343245" y="157804"/>
            <a:ext cx="981359" cy="276999"/>
          </a:xfrm>
          <a:prstGeom prst="rect">
            <a:avLst/>
          </a:prstGeom>
        </p:spPr>
        <p:txBody>
          <a:bodyPr wrap="none">
            <a:spAutoFit/>
          </a:bodyPr>
          <a:lstStyle/>
          <a:p>
            <a:pPr algn="ctr"/>
            <a:r>
              <a:rPr lang="en-US" sz="1200" dirty="0">
                <a:solidFill>
                  <a:srgbClr val="DE1C2F"/>
                </a:solidFill>
                <a:latin typeface="Gotham" pitchFamily="2" charset="0"/>
                <a:cs typeface="Futura Medium" panose="020B0602020204020303" pitchFamily="34" charset="-79"/>
              </a:rPr>
              <a:t>RECRUITS</a:t>
            </a:r>
          </a:p>
        </p:txBody>
      </p:sp>
      <p:sp>
        <p:nvSpPr>
          <p:cNvPr id="27" name="Rectangle 26">
            <a:extLst>
              <a:ext uri="{FF2B5EF4-FFF2-40B4-BE49-F238E27FC236}">
                <a16:creationId xmlns:a16="http://schemas.microsoft.com/office/drawing/2014/main" id="{203ABB9D-32BC-A94F-9D35-3DF5C7BB00CC}"/>
              </a:ext>
            </a:extLst>
          </p:cNvPr>
          <p:cNvSpPr/>
          <p:nvPr/>
        </p:nvSpPr>
        <p:spPr>
          <a:xfrm>
            <a:off x="4724836" y="157804"/>
            <a:ext cx="1007007" cy="276999"/>
          </a:xfrm>
          <a:prstGeom prst="rect">
            <a:avLst/>
          </a:prstGeom>
        </p:spPr>
        <p:txBody>
          <a:bodyPr wrap="none">
            <a:spAutoFit/>
          </a:bodyPr>
          <a:lstStyle/>
          <a:p>
            <a:pPr algn="ctr"/>
            <a:r>
              <a:rPr lang="en-US" sz="1200" dirty="0">
                <a:solidFill>
                  <a:srgbClr val="DE1C2F"/>
                </a:solidFill>
                <a:latin typeface="Gotham" pitchFamily="2" charset="0"/>
                <a:cs typeface="Futura Medium" panose="020B0602020204020303" pitchFamily="34" charset="-79"/>
              </a:rPr>
              <a:t>INDUSTRY</a:t>
            </a:r>
          </a:p>
        </p:txBody>
      </p:sp>
      <p:sp>
        <p:nvSpPr>
          <p:cNvPr id="30" name="Rectangle 29">
            <a:extLst>
              <a:ext uri="{FF2B5EF4-FFF2-40B4-BE49-F238E27FC236}">
                <a16:creationId xmlns:a16="http://schemas.microsoft.com/office/drawing/2014/main" id="{E668AA5A-01AC-D641-BA82-577C93586F27}"/>
              </a:ext>
            </a:extLst>
          </p:cNvPr>
          <p:cNvSpPr/>
          <p:nvPr/>
        </p:nvSpPr>
        <p:spPr>
          <a:xfrm>
            <a:off x="472413" y="157804"/>
            <a:ext cx="1968809" cy="276999"/>
          </a:xfrm>
          <a:prstGeom prst="rect">
            <a:avLst/>
          </a:prstGeom>
        </p:spPr>
        <p:txBody>
          <a:bodyPr wrap="none">
            <a:spAutoFit/>
          </a:bodyPr>
          <a:lstStyle/>
          <a:p>
            <a:pPr algn="ctr"/>
            <a:r>
              <a:rPr lang="en-US" sz="1200" dirty="0">
                <a:solidFill>
                  <a:schemeClr val="bg1"/>
                </a:solidFill>
                <a:latin typeface="Gotham" pitchFamily="2" charset="0"/>
                <a:cs typeface="Futura Medium" panose="020B0602020204020303" pitchFamily="34" charset="-79"/>
              </a:rPr>
              <a:t>AUDIENCE OVERVIEW</a:t>
            </a:r>
          </a:p>
        </p:txBody>
      </p:sp>
      <p:sp>
        <p:nvSpPr>
          <p:cNvPr id="32" name="Rectangle 31">
            <a:extLst>
              <a:ext uri="{FF2B5EF4-FFF2-40B4-BE49-F238E27FC236}">
                <a16:creationId xmlns:a16="http://schemas.microsoft.com/office/drawing/2014/main" id="{EDBC6434-AEA8-3F48-A539-B0A8FDDA0F40}"/>
              </a:ext>
            </a:extLst>
          </p:cNvPr>
          <p:cNvSpPr/>
          <p:nvPr/>
        </p:nvSpPr>
        <p:spPr>
          <a:xfrm>
            <a:off x="360204" y="4414217"/>
            <a:ext cx="2193229" cy="276999"/>
          </a:xfrm>
          <a:prstGeom prst="rect">
            <a:avLst/>
          </a:prstGeom>
        </p:spPr>
        <p:txBody>
          <a:bodyPr wrap="none">
            <a:spAutoFit/>
          </a:bodyPr>
          <a:lstStyle/>
          <a:p>
            <a:pPr algn="ctr"/>
            <a:r>
              <a:rPr lang="en-US" sz="1200" dirty="0">
                <a:solidFill>
                  <a:schemeClr val="bg1"/>
                </a:solidFill>
                <a:latin typeface="Gotham Medium" panose="02000604030000020004" pitchFamily="2" charset="0"/>
                <a:cs typeface="Futura Medium" panose="020B0602020204020303" pitchFamily="34" charset="-79"/>
              </a:rPr>
              <a:t>What do they care about?</a:t>
            </a:r>
          </a:p>
        </p:txBody>
      </p:sp>
      <p:sp>
        <p:nvSpPr>
          <p:cNvPr id="33" name="Rectangle 32">
            <a:extLst>
              <a:ext uri="{FF2B5EF4-FFF2-40B4-BE49-F238E27FC236}">
                <a16:creationId xmlns:a16="http://schemas.microsoft.com/office/drawing/2014/main" id="{F8592135-FD39-6146-B68F-905397FAB951}"/>
              </a:ext>
            </a:extLst>
          </p:cNvPr>
          <p:cNvSpPr/>
          <p:nvPr/>
        </p:nvSpPr>
        <p:spPr>
          <a:xfrm>
            <a:off x="589142" y="5805521"/>
            <a:ext cx="1736373" cy="461665"/>
          </a:xfrm>
          <a:prstGeom prst="rect">
            <a:avLst/>
          </a:prstGeom>
        </p:spPr>
        <p:txBody>
          <a:bodyPr wrap="none">
            <a:spAutoFit/>
          </a:bodyPr>
          <a:lstStyle/>
          <a:p>
            <a:pPr algn="ctr"/>
            <a:r>
              <a:rPr lang="en-US" sz="1200" dirty="0">
                <a:solidFill>
                  <a:schemeClr val="bg1"/>
                </a:solidFill>
                <a:latin typeface="Gotham Medium" panose="02000604030000020004" pitchFamily="2" charset="0"/>
                <a:cs typeface="Futura Medium" panose="020B0602020204020303" pitchFamily="34" charset="-79"/>
              </a:rPr>
              <a:t>Why do they follow </a:t>
            </a:r>
            <a:br>
              <a:rPr lang="en-US" sz="1200" dirty="0">
                <a:solidFill>
                  <a:schemeClr val="bg1"/>
                </a:solidFill>
                <a:latin typeface="Gotham Medium" panose="02000604030000020004" pitchFamily="2" charset="0"/>
                <a:cs typeface="Futura Medium" panose="020B0602020204020303" pitchFamily="34" charset="-79"/>
              </a:rPr>
            </a:br>
            <a:r>
              <a:rPr lang="en-US" sz="1200" dirty="0">
                <a:solidFill>
                  <a:schemeClr val="bg1"/>
                </a:solidFill>
                <a:latin typeface="Gotham Medium" panose="02000604030000020004" pitchFamily="2" charset="0"/>
                <a:cs typeface="Futura Medium" panose="020B0602020204020303" pitchFamily="34" charset="-79"/>
              </a:rPr>
              <a:t>RE/MAX on social?</a:t>
            </a:r>
          </a:p>
        </p:txBody>
      </p:sp>
      <p:pic>
        <p:nvPicPr>
          <p:cNvPr id="24" name="Picture 23">
            <a:extLst>
              <a:ext uri="{FF2B5EF4-FFF2-40B4-BE49-F238E27FC236}">
                <a16:creationId xmlns:a16="http://schemas.microsoft.com/office/drawing/2014/main" id="{9A806DA8-B8BD-7D4D-9311-544A67482068}"/>
              </a:ext>
            </a:extLst>
          </p:cNvPr>
          <p:cNvPicPr>
            <a:picLocks noChangeAspect="1"/>
          </p:cNvPicPr>
          <p:nvPr/>
        </p:nvPicPr>
        <p:blipFill>
          <a:blip r:embed="rId3"/>
          <a:stretch>
            <a:fillRect/>
          </a:stretch>
        </p:blipFill>
        <p:spPr>
          <a:xfrm>
            <a:off x="8696601" y="504076"/>
            <a:ext cx="2222212" cy="2446604"/>
          </a:xfrm>
          <a:prstGeom prst="rect">
            <a:avLst/>
          </a:prstGeom>
        </p:spPr>
      </p:pic>
    </p:spTree>
    <p:extLst>
      <p:ext uri="{BB962C8B-B14F-4D97-AF65-F5344CB8AC3E}">
        <p14:creationId xmlns:p14="http://schemas.microsoft.com/office/powerpoint/2010/main" val="3967642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E4F8746-FB35-6742-809A-2A1DF2971869}"/>
              </a:ext>
            </a:extLst>
          </p:cNvPr>
          <p:cNvSpPr/>
          <p:nvPr/>
        </p:nvSpPr>
        <p:spPr>
          <a:xfrm>
            <a:off x="2933303" y="3183260"/>
            <a:ext cx="6314609" cy="985719"/>
          </a:xfrm>
          <a:prstGeom prst="rect">
            <a:avLst/>
          </a:prstGeom>
        </p:spPr>
        <p:txBody>
          <a:bodyPr wrap="square">
            <a:spAutoFit/>
          </a:bodyPr>
          <a:lstStyle/>
          <a:p>
            <a:pPr algn="ctr">
              <a:lnSpc>
                <a:spcPct val="110000"/>
              </a:lnSpc>
            </a:pPr>
            <a:r>
              <a:rPr lang="en-US" dirty="0">
                <a:solidFill>
                  <a:srgbClr val="414141"/>
                </a:solidFill>
                <a:latin typeface="Gotham-Light" pitchFamily="2" charset="0"/>
                <a:cs typeface="Futura Medium" panose="020B0602020204020303" pitchFamily="34" charset="-79"/>
              </a:rPr>
              <a:t>While buyers and sellers are ultimately RE/MAX’s top priority audience, we generally reach them </a:t>
            </a:r>
            <a:r>
              <a:rPr lang="en-US" dirty="0">
                <a:solidFill>
                  <a:srgbClr val="FF0000"/>
                </a:solidFill>
                <a:latin typeface="Gotham-Book" pitchFamily="2" charset="0"/>
                <a:cs typeface="Futura Medium" panose="020B0602020204020303" pitchFamily="34" charset="-79"/>
              </a:rPr>
              <a:t>through content created for agents and the industry.</a:t>
            </a:r>
          </a:p>
        </p:txBody>
      </p:sp>
      <p:sp>
        <p:nvSpPr>
          <p:cNvPr id="5" name="Slide Number Placeholder 8">
            <a:extLst>
              <a:ext uri="{FF2B5EF4-FFF2-40B4-BE49-F238E27FC236}">
                <a16:creationId xmlns:a16="http://schemas.microsoft.com/office/drawing/2014/main" id="{197FAC84-3A37-464E-ABD8-C2F1F28D1C90}"/>
              </a:ext>
            </a:extLst>
          </p:cNvPr>
          <p:cNvSpPr>
            <a:spLocks noGrp="1"/>
          </p:cNvSpPr>
          <p:nvPr>
            <p:ph type="sldNum" sz="quarter" idx="12"/>
          </p:nvPr>
        </p:nvSpPr>
        <p:spPr>
          <a:xfrm>
            <a:off x="9103921" y="6459486"/>
            <a:ext cx="2743200" cy="365125"/>
          </a:xfrm>
        </p:spPr>
        <p:txBody>
          <a:bodyPr/>
          <a:lstStyle/>
          <a:p>
            <a:fld id="{6126F239-C1CC-6B4A-B25E-6E439ACA66F4}" type="slidenum">
              <a:rPr lang="en-US" smtClean="0"/>
              <a:t>14</a:t>
            </a:fld>
            <a:endParaRPr lang="en-US" dirty="0"/>
          </a:p>
        </p:txBody>
      </p:sp>
      <p:sp>
        <p:nvSpPr>
          <p:cNvPr id="8" name="Rectangle 7">
            <a:extLst>
              <a:ext uri="{FF2B5EF4-FFF2-40B4-BE49-F238E27FC236}">
                <a16:creationId xmlns:a16="http://schemas.microsoft.com/office/drawing/2014/main" id="{4CF50921-2459-A14E-BDC9-DEFBB7BAFD0E}"/>
              </a:ext>
            </a:extLst>
          </p:cNvPr>
          <p:cNvSpPr/>
          <p:nvPr/>
        </p:nvSpPr>
        <p:spPr>
          <a:xfrm>
            <a:off x="3637855" y="221552"/>
            <a:ext cx="4905510" cy="369332"/>
          </a:xfrm>
          <a:prstGeom prst="rect">
            <a:avLst/>
          </a:prstGeom>
        </p:spPr>
        <p:txBody>
          <a:bodyPr wrap="none">
            <a:spAutoFit/>
          </a:bodyPr>
          <a:lstStyle/>
          <a:p>
            <a:r>
              <a:rPr lang="en-US" dirty="0">
                <a:solidFill>
                  <a:srgbClr val="DE1C2F"/>
                </a:solidFill>
                <a:latin typeface="Gotham Medium Regular" panose="02000604030000020004" pitchFamily="2" charset="0"/>
                <a:cs typeface="Futura Medium" panose="020B0602020204020303" pitchFamily="34" charset="-79"/>
              </a:rPr>
              <a:t>A NOTE ON WHO WE WANT TO REACH</a:t>
            </a:r>
          </a:p>
        </p:txBody>
      </p:sp>
      <p:sp>
        <p:nvSpPr>
          <p:cNvPr id="11" name="Rectangle 10">
            <a:extLst>
              <a:ext uri="{FF2B5EF4-FFF2-40B4-BE49-F238E27FC236}">
                <a16:creationId xmlns:a16="http://schemas.microsoft.com/office/drawing/2014/main" id="{C7F51B97-5E86-6D4D-A865-3086E136FD34}"/>
              </a:ext>
            </a:extLst>
          </p:cNvPr>
          <p:cNvSpPr/>
          <p:nvPr/>
        </p:nvSpPr>
        <p:spPr>
          <a:xfrm>
            <a:off x="3008963" y="2660040"/>
            <a:ext cx="6163293" cy="106120"/>
          </a:xfrm>
          <a:prstGeom prst="rect">
            <a:avLst/>
          </a:prstGeom>
          <a:solidFill>
            <a:srgbClr val="DD1D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otham Book" panose="02000604040000020004" pitchFamily="2" charset="0"/>
            </a:endParaRPr>
          </a:p>
        </p:txBody>
      </p:sp>
      <p:sp>
        <p:nvSpPr>
          <p:cNvPr id="12" name="Rectangle 11">
            <a:extLst>
              <a:ext uri="{FF2B5EF4-FFF2-40B4-BE49-F238E27FC236}">
                <a16:creationId xmlns:a16="http://schemas.microsoft.com/office/drawing/2014/main" id="{0D29A567-E426-554F-9EB6-64F97083AD00}"/>
              </a:ext>
            </a:extLst>
          </p:cNvPr>
          <p:cNvSpPr/>
          <p:nvPr/>
        </p:nvSpPr>
        <p:spPr>
          <a:xfrm>
            <a:off x="3008963" y="4525012"/>
            <a:ext cx="6163293" cy="106120"/>
          </a:xfrm>
          <a:prstGeom prst="rect">
            <a:avLst/>
          </a:prstGeom>
          <a:solidFill>
            <a:srgbClr val="003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otham Book" panose="02000604040000020004" pitchFamily="2" charset="0"/>
            </a:endParaRPr>
          </a:p>
        </p:txBody>
      </p:sp>
      <p:sp>
        <p:nvSpPr>
          <p:cNvPr id="9" name="Rectangle 8">
            <a:extLst>
              <a:ext uri="{FF2B5EF4-FFF2-40B4-BE49-F238E27FC236}">
                <a16:creationId xmlns:a16="http://schemas.microsoft.com/office/drawing/2014/main" id="{F2ABCF93-F318-3947-A329-8A63299A28D0}"/>
              </a:ext>
            </a:extLst>
          </p:cNvPr>
          <p:cNvSpPr/>
          <p:nvPr/>
        </p:nvSpPr>
        <p:spPr>
          <a:xfrm flipV="1">
            <a:off x="11847121" y="6675755"/>
            <a:ext cx="426522" cy="45720"/>
          </a:xfrm>
          <a:prstGeom prst="rect">
            <a:avLst/>
          </a:prstGeom>
          <a:solidFill>
            <a:srgbClr val="003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otham Book" panose="02000604040000020004" pitchFamily="2" charset="0"/>
            </a:endParaRPr>
          </a:p>
        </p:txBody>
      </p:sp>
      <p:sp>
        <p:nvSpPr>
          <p:cNvPr id="10" name="Rectangle 9">
            <a:extLst>
              <a:ext uri="{FF2B5EF4-FFF2-40B4-BE49-F238E27FC236}">
                <a16:creationId xmlns:a16="http://schemas.microsoft.com/office/drawing/2014/main" id="{ACD497DD-BC79-2A4C-B41D-0641B82A0F56}"/>
              </a:ext>
            </a:extLst>
          </p:cNvPr>
          <p:cNvSpPr/>
          <p:nvPr/>
        </p:nvSpPr>
        <p:spPr>
          <a:xfrm>
            <a:off x="11847121" y="6559258"/>
            <a:ext cx="426522" cy="45720"/>
          </a:xfrm>
          <a:prstGeom prst="rect">
            <a:avLst/>
          </a:prstGeom>
          <a:solidFill>
            <a:srgbClr val="DD1D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otham Book" panose="02000604040000020004" pitchFamily="2" charset="0"/>
            </a:endParaRPr>
          </a:p>
        </p:txBody>
      </p:sp>
    </p:spTree>
    <p:extLst>
      <p:ext uri="{BB962C8B-B14F-4D97-AF65-F5344CB8AC3E}">
        <p14:creationId xmlns:p14="http://schemas.microsoft.com/office/powerpoint/2010/main" val="5574158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56">
            <a:extLst>
              <a:ext uri="{FF2B5EF4-FFF2-40B4-BE49-F238E27FC236}">
                <a16:creationId xmlns:a16="http://schemas.microsoft.com/office/drawing/2014/main" id="{77C112CA-BF61-1E44-88A5-64A87393BA06}"/>
              </a:ext>
            </a:extLst>
          </p:cNvPr>
          <p:cNvSpPr/>
          <p:nvPr/>
        </p:nvSpPr>
        <p:spPr>
          <a:xfrm>
            <a:off x="478099" y="2055568"/>
            <a:ext cx="2914656" cy="36483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6E49EE6F-3183-AC4C-BE62-2B20BF237687}"/>
              </a:ext>
            </a:extLst>
          </p:cNvPr>
          <p:cNvGrpSpPr/>
          <p:nvPr/>
        </p:nvGrpSpPr>
        <p:grpSpPr>
          <a:xfrm>
            <a:off x="6380688" y="1570937"/>
            <a:ext cx="5277912" cy="4132996"/>
            <a:chOff x="6645864" y="2119577"/>
            <a:chExt cx="2914656" cy="4132996"/>
          </a:xfrm>
        </p:grpSpPr>
        <p:sp>
          <p:nvSpPr>
            <p:cNvPr id="55" name="Rectangle 54">
              <a:extLst>
                <a:ext uri="{FF2B5EF4-FFF2-40B4-BE49-F238E27FC236}">
                  <a16:creationId xmlns:a16="http://schemas.microsoft.com/office/drawing/2014/main" id="{A2010924-ADC5-F44E-A69C-77D11C23D7F5}"/>
                </a:ext>
              </a:extLst>
            </p:cNvPr>
            <p:cNvSpPr/>
            <p:nvPr/>
          </p:nvSpPr>
          <p:spPr>
            <a:xfrm>
              <a:off x="6645864" y="2604208"/>
              <a:ext cx="2914656" cy="36483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Rectangle 55">
              <a:extLst>
                <a:ext uri="{FF2B5EF4-FFF2-40B4-BE49-F238E27FC236}">
                  <a16:creationId xmlns:a16="http://schemas.microsoft.com/office/drawing/2014/main" id="{6528B424-A1B0-0E4A-B2F5-3626A25FC5B2}"/>
                </a:ext>
              </a:extLst>
            </p:cNvPr>
            <p:cNvSpPr/>
            <p:nvPr/>
          </p:nvSpPr>
          <p:spPr>
            <a:xfrm>
              <a:off x="6645864" y="2119577"/>
              <a:ext cx="2914656" cy="502396"/>
            </a:xfrm>
            <a:prstGeom prst="rect">
              <a:avLst/>
            </a:prstGeom>
            <a:solidFill>
              <a:srgbClr val="4141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4" name="Rectangle 53">
            <a:extLst>
              <a:ext uri="{FF2B5EF4-FFF2-40B4-BE49-F238E27FC236}">
                <a16:creationId xmlns:a16="http://schemas.microsoft.com/office/drawing/2014/main" id="{01579D25-6D6B-0B4E-B1C0-CFDCC23E386E}"/>
              </a:ext>
            </a:extLst>
          </p:cNvPr>
          <p:cNvSpPr/>
          <p:nvPr/>
        </p:nvSpPr>
        <p:spPr>
          <a:xfrm>
            <a:off x="3427176" y="2055568"/>
            <a:ext cx="2914656" cy="36483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a:extLst>
              <a:ext uri="{FF2B5EF4-FFF2-40B4-BE49-F238E27FC236}">
                <a16:creationId xmlns:a16="http://schemas.microsoft.com/office/drawing/2014/main" id="{CAFB7162-289C-4747-9E2E-C2EBAC2CC605}"/>
              </a:ext>
            </a:extLst>
          </p:cNvPr>
          <p:cNvSpPr/>
          <p:nvPr/>
        </p:nvSpPr>
        <p:spPr>
          <a:xfrm>
            <a:off x="3427176" y="1570937"/>
            <a:ext cx="2914656" cy="502396"/>
          </a:xfrm>
          <a:prstGeom prst="rect">
            <a:avLst/>
          </a:prstGeom>
          <a:solidFill>
            <a:srgbClr val="4141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39D90E32-910C-6046-A163-B9F65D6A166D}"/>
              </a:ext>
            </a:extLst>
          </p:cNvPr>
          <p:cNvSpPr/>
          <p:nvPr/>
        </p:nvSpPr>
        <p:spPr>
          <a:xfrm>
            <a:off x="478100" y="1570937"/>
            <a:ext cx="2914656" cy="502396"/>
          </a:xfrm>
          <a:prstGeom prst="rect">
            <a:avLst/>
          </a:prstGeom>
          <a:solidFill>
            <a:srgbClr val="4141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5B5C0703-77CC-C64A-A33A-4F54059983F9}"/>
              </a:ext>
            </a:extLst>
          </p:cNvPr>
          <p:cNvSpPr/>
          <p:nvPr/>
        </p:nvSpPr>
        <p:spPr>
          <a:xfrm flipH="1">
            <a:off x="116774" y="109940"/>
            <a:ext cx="11958452" cy="365125"/>
          </a:xfrm>
          <a:prstGeom prst="rect">
            <a:avLst/>
          </a:prstGeom>
          <a:solidFill>
            <a:srgbClr val="003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14141"/>
              </a:solidFill>
            </a:endParaRPr>
          </a:p>
        </p:txBody>
      </p:sp>
      <p:sp>
        <p:nvSpPr>
          <p:cNvPr id="49" name="Rectangle 48">
            <a:extLst>
              <a:ext uri="{FF2B5EF4-FFF2-40B4-BE49-F238E27FC236}">
                <a16:creationId xmlns:a16="http://schemas.microsoft.com/office/drawing/2014/main" id="{2034BD20-3E97-4E43-8A5B-6405026CE0D5}"/>
              </a:ext>
            </a:extLst>
          </p:cNvPr>
          <p:cNvSpPr/>
          <p:nvPr/>
        </p:nvSpPr>
        <p:spPr>
          <a:xfrm>
            <a:off x="307990" y="123226"/>
            <a:ext cx="8624477" cy="338554"/>
          </a:xfrm>
          <a:prstGeom prst="rect">
            <a:avLst/>
          </a:prstGeom>
        </p:spPr>
        <p:txBody>
          <a:bodyPr wrap="none">
            <a:spAutoFit/>
          </a:bodyPr>
          <a:lstStyle/>
          <a:p>
            <a:r>
              <a:rPr lang="en-US" sz="1600" b="1" dirty="0">
                <a:solidFill>
                  <a:schemeClr val="bg1"/>
                </a:solidFill>
                <a:latin typeface="Gotham-Bold" pitchFamily="2" charset="0"/>
                <a:cs typeface="Futura Medium" panose="020B0602020204020303" pitchFamily="34" charset="-79"/>
              </a:rPr>
              <a:t>When Creating Our Social Content Mix, Here is How We Prioritize Our Audiences</a:t>
            </a:r>
          </a:p>
        </p:txBody>
      </p:sp>
      <p:sp>
        <p:nvSpPr>
          <p:cNvPr id="8" name="Rectangle 7">
            <a:extLst>
              <a:ext uri="{FF2B5EF4-FFF2-40B4-BE49-F238E27FC236}">
                <a16:creationId xmlns:a16="http://schemas.microsoft.com/office/drawing/2014/main" id="{293A82D0-7A77-604C-95B0-0040CFEF1C66}"/>
              </a:ext>
            </a:extLst>
          </p:cNvPr>
          <p:cNvSpPr/>
          <p:nvPr/>
        </p:nvSpPr>
        <p:spPr>
          <a:xfrm>
            <a:off x="1001594" y="2327368"/>
            <a:ext cx="1955985" cy="338554"/>
          </a:xfrm>
          <a:prstGeom prst="rect">
            <a:avLst/>
          </a:prstGeom>
        </p:spPr>
        <p:txBody>
          <a:bodyPr wrap="none" anchor="t" anchorCtr="0">
            <a:spAutoFit/>
          </a:bodyPr>
          <a:lstStyle/>
          <a:p>
            <a:pPr algn="ctr"/>
            <a:r>
              <a:rPr lang="en-US" sz="1600" dirty="0">
                <a:latin typeface="Gotham-Light" pitchFamily="2" charset="0"/>
                <a:cs typeface="Futura Medium" panose="020B0602020204020303" pitchFamily="34" charset="-79"/>
              </a:rPr>
              <a:t>Brokers &amp; Agents</a:t>
            </a:r>
          </a:p>
        </p:txBody>
      </p:sp>
      <p:sp>
        <p:nvSpPr>
          <p:cNvPr id="9" name="Rectangle 8">
            <a:extLst>
              <a:ext uri="{FF2B5EF4-FFF2-40B4-BE49-F238E27FC236}">
                <a16:creationId xmlns:a16="http://schemas.microsoft.com/office/drawing/2014/main" id="{F4CD1032-51CF-8149-A77C-9EBC8C8B8CEE}"/>
              </a:ext>
            </a:extLst>
          </p:cNvPr>
          <p:cNvSpPr/>
          <p:nvPr/>
        </p:nvSpPr>
        <p:spPr>
          <a:xfrm>
            <a:off x="694619" y="3006801"/>
            <a:ext cx="2569934" cy="584775"/>
          </a:xfrm>
          <a:prstGeom prst="rect">
            <a:avLst/>
          </a:prstGeom>
        </p:spPr>
        <p:txBody>
          <a:bodyPr wrap="none" anchor="t" anchorCtr="0">
            <a:spAutoFit/>
          </a:bodyPr>
          <a:lstStyle/>
          <a:p>
            <a:pPr algn="ctr"/>
            <a:r>
              <a:rPr lang="en-US" sz="1600" dirty="0">
                <a:latin typeface="Gotham-Light" pitchFamily="2" charset="0"/>
                <a:cs typeface="Futura Medium" panose="020B0602020204020303" pitchFamily="34" charset="-79"/>
              </a:rPr>
              <a:t>Buyers, Sellers, </a:t>
            </a:r>
          </a:p>
          <a:p>
            <a:pPr algn="ctr"/>
            <a:r>
              <a:rPr lang="en-US" sz="1600" dirty="0">
                <a:latin typeface="Gotham-Light" pitchFamily="2" charset="0"/>
                <a:cs typeface="Futura Medium" panose="020B0602020204020303" pitchFamily="34" charset="-79"/>
              </a:rPr>
              <a:t>Homeowners &amp; Renters</a:t>
            </a:r>
          </a:p>
        </p:txBody>
      </p:sp>
      <p:sp>
        <p:nvSpPr>
          <p:cNvPr id="11" name="Rectangle 10">
            <a:extLst>
              <a:ext uri="{FF2B5EF4-FFF2-40B4-BE49-F238E27FC236}">
                <a16:creationId xmlns:a16="http://schemas.microsoft.com/office/drawing/2014/main" id="{3840AE8B-FC4C-3344-8278-03A9C3B9FE2A}"/>
              </a:ext>
            </a:extLst>
          </p:cNvPr>
          <p:cNvSpPr/>
          <p:nvPr/>
        </p:nvSpPr>
        <p:spPr>
          <a:xfrm>
            <a:off x="4411139" y="2342757"/>
            <a:ext cx="835485" cy="323165"/>
          </a:xfrm>
          <a:prstGeom prst="rect">
            <a:avLst/>
          </a:prstGeom>
        </p:spPr>
        <p:txBody>
          <a:bodyPr wrap="none">
            <a:spAutoFit/>
          </a:bodyPr>
          <a:lstStyle/>
          <a:p>
            <a:pPr algn="ctr">
              <a:lnSpc>
                <a:spcPts val="1840"/>
              </a:lnSpc>
            </a:pPr>
            <a:r>
              <a:rPr lang="en-US" sz="1600" dirty="0">
                <a:solidFill>
                  <a:srgbClr val="DE1A2F"/>
                </a:solidFill>
                <a:latin typeface="Gotham Light" pitchFamily="2" charset="0"/>
                <a:cs typeface="Futura Medium" panose="020B0602020204020303" pitchFamily="34" charset="-79"/>
              </a:rPr>
              <a:t>Active</a:t>
            </a:r>
          </a:p>
        </p:txBody>
      </p:sp>
      <p:sp>
        <p:nvSpPr>
          <p:cNvPr id="12" name="Rectangle 11">
            <a:extLst>
              <a:ext uri="{FF2B5EF4-FFF2-40B4-BE49-F238E27FC236}">
                <a16:creationId xmlns:a16="http://schemas.microsoft.com/office/drawing/2014/main" id="{F1BC22D4-812A-1346-BADB-D0415DA3BF9D}"/>
              </a:ext>
            </a:extLst>
          </p:cNvPr>
          <p:cNvSpPr/>
          <p:nvPr/>
        </p:nvSpPr>
        <p:spPr>
          <a:xfrm>
            <a:off x="6748247" y="2234186"/>
            <a:ext cx="4437853" cy="522259"/>
          </a:xfrm>
          <a:prstGeom prst="rect">
            <a:avLst/>
          </a:prstGeom>
        </p:spPr>
        <p:txBody>
          <a:bodyPr wrap="square">
            <a:spAutoFit/>
          </a:bodyPr>
          <a:lstStyle/>
          <a:p>
            <a:pPr>
              <a:lnSpc>
                <a:spcPts val="1840"/>
              </a:lnSpc>
            </a:pPr>
            <a:r>
              <a:rPr lang="en-US" sz="1100" dirty="0">
                <a:latin typeface="Gotham Light" pitchFamily="2" charset="0"/>
                <a:cs typeface="Futura Medium" panose="020B0602020204020303" pitchFamily="34" charset="-79"/>
              </a:rPr>
              <a:t>Content is either created specifically for agents, or for agents to share with their network.</a:t>
            </a:r>
          </a:p>
        </p:txBody>
      </p:sp>
      <p:cxnSp>
        <p:nvCxnSpPr>
          <p:cNvPr id="18" name="Straight Connector 17">
            <a:extLst>
              <a:ext uri="{FF2B5EF4-FFF2-40B4-BE49-F238E27FC236}">
                <a16:creationId xmlns:a16="http://schemas.microsoft.com/office/drawing/2014/main" id="{28A4110F-0908-E345-8C37-7B46568783D2}"/>
              </a:ext>
            </a:extLst>
          </p:cNvPr>
          <p:cNvCxnSpPr/>
          <p:nvPr/>
        </p:nvCxnSpPr>
        <p:spPr>
          <a:xfrm>
            <a:off x="372291" y="2876700"/>
            <a:ext cx="11286309"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66235A5-6FF2-DA48-8555-29F06DA236CC}"/>
              </a:ext>
            </a:extLst>
          </p:cNvPr>
          <p:cNvCxnSpPr/>
          <p:nvPr/>
        </p:nvCxnSpPr>
        <p:spPr>
          <a:xfrm>
            <a:off x="376645" y="3725058"/>
            <a:ext cx="11286309"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64DE39A8-A8F8-7E4F-83AD-34E6E9F95992}"/>
              </a:ext>
            </a:extLst>
          </p:cNvPr>
          <p:cNvSpPr/>
          <p:nvPr/>
        </p:nvSpPr>
        <p:spPr>
          <a:xfrm>
            <a:off x="1292463" y="1669732"/>
            <a:ext cx="1285929" cy="307777"/>
          </a:xfrm>
          <a:prstGeom prst="rect">
            <a:avLst/>
          </a:prstGeom>
        </p:spPr>
        <p:txBody>
          <a:bodyPr wrap="none">
            <a:spAutoFit/>
          </a:bodyPr>
          <a:lstStyle/>
          <a:p>
            <a:r>
              <a:rPr lang="en-US" sz="1400" dirty="0">
                <a:solidFill>
                  <a:schemeClr val="bg1"/>
                </a:solidFill>
                <a:latin typeface="Gotham Medium Regular" panose="02000604030000020004" pitchFamily="2" charset="0"/>
                <a:cs typeface="Futura Medium" panose="020B0602020204020303" pitchFamily="34" charset="-79"/>
              </a:rPr>
              <a:t>AUDIENCES</a:t>
            </a:r>
          </a:p>
        </p:txBody>
      </p:sp>
      <p:sp>
        <p:nvSpPr>
          <p:cNvPr id="22" name="Rectangle 21">
            <a:extLst>
              <a:ext uri="{FF2B5EF4-FFF2-40B4-BE49-F238E27FC236}">
                <a16:creationId xmlns:a16="http://schemas.microsoft.com/office/drawing/2014/main" id="{80572A3D-82DD-0D41-BAF5-8C9F6974F82D}"/>
              </a:ext>
            </a:extLst>
          </p:cNvPr>
          <p:cNvSpPr/>
          <p:nvPr/>
        </p:nvSpPr>
        <p:spPr>
          <a:xfrm>
            <a:off x="3841270" y="1680594"/>
            <a:ext cx="2074607" cy="307777"/>
          </a:xfrm>
          <a:prstGeom prst="rect">
            <a:avLst/>
          </a:prstGeom>
        </p:spPr>
        <p:txBody>
          <a:bodyPr wrap="none">
            <a:spAutoFit/>
          </a:bodyPr>
          <a:lstStyle/>
          <a:p>
            <a:r>
              <a:rPr lang="en-US" sz="1400" dirty="0">
                <a:solidFill>
                  <a:schemeClr val="bg1"/>
                </a:solidFill>
                <a:latin typeface="Gotham Medium Regular" panose="02000604030000020004" pitchFamily="2" charset="0"/>
                <a:cs typeface="Futura Medium" panose="020B0602020204020303" pitchFamily="34" charset="-79"/>
              </a:rPr>
              <a:t>ACTIVE OR PASSIVE</a:t>
            </a:r>
          </a:p>
        </p:txBody>
      </p:sp>
      <p:sp>
        <p:nvSpPr>
          <p:cNvPr id="25" name="Rectangle 24">
            <a:extLst>
              <a:ext uri="{FF2B5EF4-FFF2-40B4-BE49-F238E27FC236}">
                <a16:creationId xmlns:a16="http://schemas.microsoft.com/office/drawing/2014/main" id="{69BDBDFE-EEDE-FF4D-938F-AF4B5426174B}"/>
              </a:ext>
            </a:extLst>
          </p:cNvPr>
          <p:cNvSpPr/>
          <p:nvPr/>
        </p:nvSpPr>
        <p:spPr>
          <a:xfrm>
            <a:off x="7166840" y="1669732"/>
            <a:ext cx="3600666" cy="307777"/>
          </a:xfrm>
          <a:prstGeom prst="rect">
            <a:avLst/>
          </a:prstGeom>
        </p:spPr>
        <p:txBody>
          <a:bodyPr wrap="none">
            <a:spAutoFit/>
          </a:bodyPr>
          <a:lstStyle/>
          <a:p>
            <a:r>
              <a:rPr lang="en-US" sz="1400" dirty="0">
                <a:solidFill>
                  <a:schemeClr val="bg1"/>
                </a:solidFill>
                <a:latin typeface="Gotham Medium Regular" panose="02000604030000020004" pitchFamily="2" charset="0"/>
                <a:cs typeface="Futura Medium" panose="020B0602020204020303" pitchFamily="34" charset="-79"/>
              </a:rPr>
              <a:t>APPROACH TO CONTENT CREATION</a:t>
            </a:r>
          </a:p>
        </p:txBody>
      </p:sp>
      <p:cxnSp>
        <p:nvCxnSpPr>
          <p:cNvPr id="27" name="Straight Connector 26">
            <a:extLst>
              <a:ext uri="{FF2B5EF4-FFF2-40B4-BE49-F238E27FC236}">
                <a16:creationId xmlns:a16="http://schemas.microsoft.com/office/drawing/2014/main" id="{BE5979BE-1AF6-DB4D-B282-6A3C56E345EC}"/>
              </a:ext>
            </a:extLst>
          </p:cNvPr>
          <p:cNvCxnSpPr/>
          <p:nvPr/>
        </p:nvCxnSpPr>
        <p:spPr>
          <a:xfrm>
            <a:off x="381000" y="4570034"/>
            <a:ext cx="11286309"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8E719B38-0953-E049-B7BF-1D619783C0BA}"/>
              </a:ext>
            </a:extLst>
          </p:cNvPr>
          <p:cNvSpPr/>
          <p:nvPr/>
        </p:nvSpPr>
        <p:spPr>
          <a:xfrm>
            <a:off x="1462460" y="3991443"/>
            <a:ext cx="1034259" cy="338554"/>
          </a:xfrm>
          <a:prstGeom prst="rect">
            <a:avLst/>
          </a:prstGeom>
        </p:spPr>
        <p:txBody>
          <a:bodyPr wrap="none" anchor="t" anchorCtr="0">
            <a:spAutoFit/>
          </a:bodyPr>
          <a:lstStyle/>
          <a:p>
            <a:pPr algn="ctr"/>
            <a:r>
              <a:rPr lang="en-US" sz="1600" dirty="0">
                <a:latin typeface="Gotham-Light" pitchFamily="2" charset="0"/>
                <a:cs typeface="Futura Medium" panose="020B0602020204020303" pitchFamily="34" charset="-79"/>
              </a:rPr>
              <a:t>Industry</a:t>
            </a:r>
          </a:p>
        </p:txBody>
      </p:sp>
      <p:sp>
        <p:nvSpPr>
          <p:cNvPr id="33" name="Rectangle 32">
            <a:extLst>
              <a:ext uri="{FF2B5EF4-FFF2-40B4-BE49-F238E27FC236}">
                <a16:creationId xmlns:a16="http://schemas.microsoft.com/office/drawing/2014/main" id="{67589851-1F6D-A143-BFFA-869C36E1A99D}"/>
              </a:ext>
            </a:extLst>
          </p:cNvPr>
          <p:cNvSpPr/>
          <p:nvPr/>
        </p:nvSpPr>
        <p:spPr>
          <a:xfrm>
            <a:off x="1464065" y="4825806"/>
            <a:ext cx="1031052" cy="338554"/>
          </a:xfrm>
          <a:prstGeom prst="rect">
            <a:avLst/>
          </a:prstGeom>
        </p:spPr>
        <p:txBody>
          <a:bodyPr wrap="none" anchor="t" anchorCtr="0">
            <a:spAutoFit/>
          </a:bodyPr>
          <a:lstStyle/>
          <a:p>
            <a:pPr algn="ctr"/>
            <a:r>
              <a:rPr lang="en-US" sz="1600" dirty="0">
                <a:latin typeface="Gotham-Light" pitchFamily="2" charset="0"/>
                <a:cs typeface="Futura Medium" panose="020B0602020204020303" pitchFamily="34" charset="-79"/>
              </a:rPr>
              <a:t>Recruits</a:t>
            </a:r>
          </a:p>
        </p:txBody>
      </p:sp>
      <p:sp>
        <p:nvSpPr>
          <p:cNvPr id="34" name="Rectangle 33">
            <a:extLst>
              <a:ext uri="{FF2B5EF4-FFF2-40B4-BE49-F238E27FC236}">
                <a16:creationId xmlns:a16="http://schemas.microsoft.com/office/drawing/2014/main" id="{F0554151-1013-9E4B-8F59-75146510AD3E}"/>
              </a:ext>
            </a:extLst>
          </p:cNvPr>
          <p:cNvSpPr/>
          <p:nvPr/>
        </p:nvSpPr>
        <p:spPr>
          <a:xfrm>
            <a:off x="4411139" y="3147862"/>
            <a:ext cx="934871" cy="323165"/>
          </a:xfrm>
          <a:prstGeom prst="rect">
            <a:avLst/>
          </a:prstGeom>
        </p:spPr>
        <p:txBody>
          <a:bodyPr wrap="none">
            <a:spAutoFit/>
          </a:bodyPr>
          <a:lstStyle/>
          <a:p>
            <a:pPr algn="ctr">
              <a:lnSpc>
                <a:spcPts val="1840"/>
              </a:lnSpc>
            </a:pPr>
            <a:r>
              <a:rPr lang="en-US" sz="1600" dirty="0">
                <a:latin typeface="Gotham Light" pitchFamily="2" charset="0"/>
                <a:cs typeface="Futura Medium" panose="020B0602020204020303" pitchFamily="34" charset="-79"/>
              </a:rPr>
              <a:t>Passive</a:t>
            </a:r>
          </a:p>
        </p:txBody>
      </p:sp>
      <p:sp>
        <p:nvSpPr>
          <p:cNvPr id="36" name="Rectangle 35">
            <a:extLst>
              <a:ext uri="{FF2B5EF4-FFF2-40B4-BE49-F238E27FC236}">
                <a16:creationId xmlns:a16="http://schemas.microsoft.com/office/drawing/2014/main" id="{42E2D60F-4E35-124E-85D5-0107DD8AB998}"/>
              </a:ext>
            </a:extLst>
          </p:cNvPr>
          <p:cNvSpPr/>
          <p:nvPr/>
        </p:nvSpPr>
        <p:spPr>
          <a:xfrm>
            <a:off x="4411139" y="4006832"/>
            <a:ext cx="934871" cy="323165"/>
          </a:xfrm>
          <a:prstGeom prst="rect">
            <a:avLst/>
          </a:prstGeom>
        </p:spPr>
        <p:txBody>
          <a:bodyPr wrap="none">
            <a:spAutoFit/>
          </a:bodyPr>
          <a:lstStyle/>
          <a:p>
            <a:pPr algn="ctr">
              <a:lnSpc>
                <a:spcPts val="1840"/>
              </a:lnSpc>
            </a:pPr>
            <a:r>
              <a:rPr lang="en-US" sz="1600" dirty="0">
                <a:latin typeface="Gotham Light" pitchFamily="2" charset="0"/>
                <a:cs typeface="Futura Medium" panose="020B0602020204020303" pitchFamily="34" charset="-79"/>
              </a:rPr>
              <a:t>Passive</a:t>
            </a:r>
          </a:p>
        </p:txBody>
      </p:sp>
      <p:sp>
        <p:nvSpPr>
          <p:cNvPr id="37" name="Rectangle 36">
            <a:extLst>
              <a:ext uri="{FF2B5EF4-FFF2-40B4-BE49-F238E27FC236}">
                <a16:creationId xmlns:a16="http://schemas.microsoft.com/office/drawing/2014/main" id="{847A2698-3961-B14F-B503-5E39A3294013}"/>
              </a:ext>
            </a:extLst>
          </p:cNvPr>
          <p:cNvSpPr/>
          <p:nvPr/>
        </p:nvSpPr>
        <p:spPr>
          <a:xfrm>
            <a:off x="4411139" y="4841195"/>
            <a:ext cx="934871" cy="323165"/>
          </a:xfrm>
          <a:prstGeom prst="rect">
            <a:avLst/>
          </a:prstGeom>
        </p:spPr>
        <p:txBody>
          <a:bodyPr wrap="none">
            <a:spAutoFit/>
          </a:bodyPr>
          <a:lstStyle/>
          <a:p>
            <a:pPr algn="ctr">
              <a:lnSpc>
                <a:spcPts val="1840"/>
              </a:lnSpc>
            </a:pPr>
            <a:r>
              <a:rPr lang="en-US" sz="1600" dirty="0">
                <a:latin typeface="Gotham Light" pitchFamily="2" charset="0"/>
                <a:cs typeface="Futura Medium" panose="020B0602020204020303" pitchFamily="34" charset="-79"/>
              </a:rPr>
              <a:t>Passive</a:t>
            </a:r>
          </a:p>
        </p:txBody>
      </p:sp>
      <p:sp>
        <p:nvSpPr>
          <p:cNvPr id="38" name="Rectangle 37">
            <a:extLst>
              <a:ext uri="{FF2B5EF4-FFF2-40B4-BE49-F238E27FC236}">
                <a16:creationId xmlns:a16="http://schemas.microsoft.com/office/drawing/2014/main" id="{CB2124FB-C9F7-5D42-AA19-1E7333C6E4A4}"/>
              </a:ext>
            </a:extLst>
          </p:cNvPr>
          <p:cNvSpPr/>
          <p:nvPr/>
        </p:nvSpPr>
        <p:spPr>
          <a:xfrm>
            <a:off x="6748247" y="3030053"/>
            <a:ext cx="4437853" cy="522259"/>
          </a:xfrm>
          <a:prstGeom prst="rect">
            <a:avLst/>
          </a:prstGeom>
        </p:spPr>
        <p:txBody>
          <a:bodyPr wrap="square">
            <a:spAutoFit/>
          </a:bodyPr>
          <a:lstStyle/>
          <a:p>
            <a:pPr>
              <a:lnSpc>
                <a:spcPts val="1840"/>
              </a:lnSpc>
            </a:pPr>
            <a:r>
              <a:rPr lang="en-US" sz="1100" dirty="0">
                <a:latin typeface="Gotham Light" pitchFamily="2" charset="0"/>
                <a:cs typeface="Futura Medium" panose="020B0602020204020303" pitchFamily="34" charset="-79"/>
              </a:rPr>
              <a:t>Content that appeals directly to consumers to establish RE/MAX as the ultimate real estate guide.</a:t>
            </a:r>
          </a:p>
        </p:txBody>
      </p:sp>
      <p:sp>
        <p:nvSpPr>
          <p:cNvPr id="39" name="Rectangle 38">
            <a:extLst>
              <a:ext uri="{FF2B5EF4-FFF2-40B4-BE49-F238E27FC236}">
                <a16:creationId xmlns:a16="http://schemas.microsoft.com/office/drawing/2014/main" id="{514553F6-1234-0942-83BD-E10EDA9A1465}"/>
              </a:ext>
            </a:extLst>
          </p:cNvPr>
          <p:cNvSpPr/>
          <p:nvPr/>
        </p:nvSpPr>
        <p:spPr>
          <a:xfrm>
            <a:off x="6748247" y="3876720"/>
            <a:ext cx="4437853" cy="522259"/>
          </a:xfrm>
          <a:prstGeom prst="rect">
            <a:avLst/>
          </a:prstGeom>
        </p:spPr>
        <p:txBody>
          <a:bodyPr wrap="square">
            <a:spAutoFit/>
          </a:bodyPr>
          <a:lstStyle/>
          <a:p>
            <a:pPr>
              <a:lnSpc>
                <a:spcPts val="1840"/>
              </a:lnSpc>
            </a:pPr>
            <a:r>
              <a:rPr lang="en-US" sz="1100" dirty="0">
                <a:latin typeface="Gotham Light" pitchFamily="2" charset="0"/>
                <a:cs typeface="Futura Medium" panose="020B0602020204020303" pitchFamily="34" charset="-79"/>
              </a:rPr>
              <a:t>Newsworthy content that gives credibility to RE/MAX. Often overlaps with agent content.</a:t>
            </a:r>
          </a:p>
        </p:txBody>
      </p:sp>
      <p:sp>
        <p:nvSpPr>
          <p:cNvPr id="40" name="Rectangle 39">
            <a:extLst>
              <a:ext uri="{FF2B5EF4-FFF2-40B4-BE49-F238E27FC236}">
                <a16:creationId xmlns:a16="http://schemas.microsoft.com/office/drawing/2014/main" id="{5BCCABFF-73B7-D442-890D-B0CC3580D9F9}"/>
              </a:ext>
            </a:extLst>
          </p:cNvPr>
          <p:cNvSpPr/>
          <p:nvPr/>
        </p:nvSpPr>
        <p:spPr>
          <a:xfrm>
            <a:off x="6748247" y="4791120"/>
            <a:ext cx="4437853" cy="753091"/>
          </a:xfrm>
          <a:prstGeom prst="rect">
            <a:avLst/>
          </a:prstGeom>
        </p:spPr>
        <p:txBody>
          <a:bodyPr wrap="square">
            <a:spAutoFit/>
          </a:bodyPr>
          <a:lstStyle/>
          <a:p>
            <a:pPr>
              <a:lnSpc>
                <a:spcPts val="1840"/>
              </a:lnSpc>
            </a:pPr>
            <a:r>
              <a:rPr lang="en-US" sz="1100" dirty="0">
                <a:latin typeface="Gotham Light" pitchFamily="2" charset="0"/>
                <a:cs typeface="Futura Medium" panose="020B0602020204020303" pitchFamily="34" charset="-79"/>
              </a:rPr>
              <a:t>While a small amount of content is created specifically for recruits, we can assume that content for all other audiences is of interest to recruits.</a:t>
            </a:r>
          </a:p>
        </p:txBody>
      </p:sp>
      <p:sp>
        <p:nvSpPr>
          <p:cNvPr id="31" name="Slide Number Placeholder 8">
            <a:extLst>
              <a:ext uri="{FF2B5EF4-FFF2-40B4-BE49-F238E27FC236}">
                <a16:creationId xmlns:a16="http://schemas.microsoft.com/office/drawing/2014/main" id="{16F0F53A-835F-E940-BE5B-3681C403FF60}"/>
              </a:ext>
            </a:extLst>
          </p:cNvPr>
          <p:cNvSpPr>
            <a:spLocks noGrp="1"/>
          </p:cNvSpPr>
          <p:nvPr>
            <p:ph type="sldNum" sz="quarter" idx="12"/>
          </p:nvPr>
        </p:nvSpPr>
        <p:spPr>
          <a:xfrm>
            <a:off x="9103921" y="6448936"/>
            <a:ext cx="2743200" cy="365125"/>
          </a:xfrm>
        </p:spPr>
        <p:txBody>
          <a:bodyPr/>
          <a:lstStyle/>
          <a:p>
            <a:fld id="{6126F239-C1CC-6B4A-B25E-6E439ACA66F4}" type="slidenum">
              <a:rPr lang="en-US" smtClean="0"/>
              <a:t>15</a:t>
            </a:fld>
            <a:endParaRPr lang="en-US" dirty="0"/>
          </a:p>
        </p:txBody>
      </p:sp>
      <p:sp>
        <p:nvSpPr>
          <p:cNvPr id="30" name="Rectangle 29">
            <a:extLst>
              <a:ext uri="{FF2B5EF4-FFF2-40B4-BE49-F238E27FC236}">
                <a16:creationId xmlns:a16="http://schemas.microsoft.com/office/drawing/2014/main" id="{E929F854-30DE-2741-9D17-F06090D4592A}"/>
              </a:ext>
            </a:extLst>
          </p:cNvPr>
          <p:cNvSpPr/>
          <p:nvPr/>
        </p:nvSpPr>
        <p:spPr>
          <a:xfrm flipV="1">
            <a:off x="11847121" y="6675755"/>
            <a:ext cx="426522" cy="45720"/>
          </a:xfrm>
          <a:prstGeom prst="rect">
            <a:avLst/>
          </a:prstGeom>
          <a:solidFill>
            <a:srgbClr val="003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otham Book" panose="02000604040000020004" pitchFamily="2" charset="0"/>
            </a:endParaRPr>
          </a:p>
        </p:txBody>
      </p:sp>
      <p:sp>
        <p:nvSpPr>
          <p:cNvPr id="35" name="Rectangle 34">
            <a:extLst>
              <a:ext uri="{FF2B5EF4-FFF2-40B4-BE49-F238E27FC236}">
                <a16:creationId xmlns:a16="http://schemas.microsoft.com/office/drawing/2014/main" id="{3CF95B0B-F801-9949-B97A-C69AB74FB8B8}"/>
              </a:ext>
            </a:extLst>
          </p:cNvPr>
          <p:cNvSpPr/>
          <p:nvPr/>
        </p:nvSpPr>
        <p:spPr>
          <a:xfrm>
            <a:off x="11847121" y="6559258"/>
            <a:ext cx="426522" cy="45720"/>
          </a:xfrm>
          <a:prstGeom prst="rect">
            <a:avLst/>
          </a:prstGeom>
          <a:solidFill>
            <a:srgbClr val="DD1D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otham Book" panose="02000604040000020004" pitchFamily="2" charset="0"/>
            </a:endParaRPr>
          </a:p>
        </p:txBody>
      </p:sp>
    </p:spTree>
    <p:extLst>
      <p:ext uri="{BB962C8B-B14F-4D97-AF65-F5344CB8AC3E}">
        <p14:creationId xmlns:p14="http://schemas.microsoft.com/office/powerpoint/2010/main" val="24052589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8">
            <a:extLst>
              <a:ext uri="{FF2B5EF4-FFF2-40B4-BE49-F238E27FC236}">
                <a16:creationId xmlns:a16="http://schemas.microsoft.com/office/drawing/2014/main" id="{28AB1AD7-5C28-904F-A0FB-5386E8C6438C}"/>
              </a:ext>
            </a:extLst>
          </p:cNvPr>
          <p:cNvSpPr>
            <a:spLocks noGrp="1"/>
          </p:cNvSpPr>
          <p:nvPr>
            <p:ph type="sldNum" sz="quarter" idx="12"/>
          </p:nvPr>
        </p:nvSpPr>
        <p:spPr>
          <a:xfrm>
            <a:off x="8610600" y="6421666"/>
            <a:ext cx="2743200" cy="365125"/>
          </a:xfrm>
        </p:spPr>
        <p:txBody>
          <a:bodyPr/>
          <a:lstStyle/>
          <a:p>
            <a:fld id="{6126F239-C1CC-6B4A-B25E-6E439ACA66F4}" type="slidenum">
              <a:rPr lang="en-US" smtClean="0"/>
              <a:t>16</a:t>
            </a:fld>
            <a:endParaRPr lang="en-US" dirty="0"/>
          </a:p>
        </p:txBody>
      </p:sp>
      <p:sp>
        <p:nvSpPr>
          <p:cNvPr id="6" name="Rectangle 5">
            <a:extLst>
              <a:ext uri="{FF2B5EF4-FFF2-40B4-BE49-F238E27FC236}">
                <a16:creationId xmlns:a16="http://schemas.microsoft.com/office/drawing/2014/main" id="{7C649AAC-D2FB-644B-9291-F6995B203FFE}"/>
              </a:ext>
            </a:extLst>
          </p:cNvPr>
          <p:cNvSpPr/>
          <p:nvPr/>
        </p:nvSpPr>
        <p:spPr>
          <a:xfrm>
            <a:off x="3795528" y="3944635"/>
            <a:ext cx="4600940" cy="400110"/>
          </a:xfrm>
          <a:prstGeom prst="rect">
            <a:avLst/>
          </a:prstGeom>
        </p:spPr>
        <p:txBody>
          <a:bodyPr wrap="none">
            <a:spAutoFit/>
          </a:bodyPr>
          <a:lstStyle/>
          <a:p>
            <a:pPr algn="ctr"/>
            <a:r>
              <a:rPr lang="en-US" sz="2000" dirty="0">
                <a:solidFill>
                  <a:srgbClr val="DD1D2F"/>
                </a:solidFill>
                <a:latin typeface="Gotham Light" pitchFamily="2" charset="0"/>
                <a:cs typeface="Futura Medium" panose="020B0602020204020303" pitchFamily="34" charset="-79"/>
              </a:rPr>
              <a:t>Where we are and why we’re there</a:t>
            </a:r>
          </a:p>
        </p:txBody>
      </p:sp>
      <p:sp>
        <p:nvSpPr>
          <p:cNvPr id="7" name="Rectangle 6">
            <a:extLst>
              <a:ext uri="{FF2B5EF4-FFF2-40B4-BE49-F238E27FC236}">
                <a16:creationId xmlns:a16="http://schemas.microsoft.com/office/drawing/2014/main" id="{08ECFA2D-7BA0-694A-A8C5-C7BFA93F4DA5}"/>
              </a:ext>
            </a:extLst>
          </p:cNvPr>
          <p:cNvSpPr/>
          <p:nvPr/>
        </p:nvSpPr>
        <p:spPr>
          <a:xfrm>
            <a:off x="3326650" y="2828835"/>
            <a:ext cx="5538697" cy="1200329"/>
          </a:xfrm>
          <a:prstGeom prst="rect">
            <a:avLst/>
          </a:prstGeom>
        </p:spPr>
        <p:txBody>
          <a:bodyPr wrap="none">
            <a:spAutoFit/>
          </a:bodyPr>
          <a:lstStyle/>
          <a:p>
            <a:pPr algn="ctr"/>
            <a:r>
              <a:rPr lang="en-US" sz="7200" b="1" dirty="0">
                <a:solidFill>
                  <a:srgbClr val="414141"/>
                </a:solidFill>
                <a:effectLst/>
                <a:latin typeface="Gotham" pitchFamily="2" charset="0"/>
                <a:cs typeface="Futura Medium" panose="020B0602020204020303" pitchFamily="34" charset="-79"/>
              </a:rPr>
              <a:t>CHANNELS</a:t>
            </a:r>
          </a:p>
        </p:txBody>
      </p:sp>
    </p:spTree>
    <p:extLst>
      <p:ext uri="{BB962C8B-B14F-4D97-AF65-F5344CB8AC3E}">
        <p14:creationId xmlns:p14="http://schemas.microsoft.com/office/powerpoint/2010/main" val="31697782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8">
            <a:extLst>
              <a:ext uri="{FF2B5EF4-FFF2-40B4-BE49-F238E27FC236}">
                <a16:creationId xmlns:a16="http://schemas.microsoft.com/office/drawing/2014/main" id="{4D2B6422-9850-0547-A86D-57D0F8DA863C}"/>
              </a:ext>
            </a:extLst>
          </p:cNvPr>
          <p:cNvSpPr>
            <a:spLocks noGrp="1"/>
          </p:cNvSpPr>
          <p:nvPr>
            <p:ph type="sldNum" sz="quarter" idx="12"/>
          </p:nvPr>
        </p:nvSpPr>
        <p:spPr>
          <a:xfrm>
            <a:off x="9103921" y="6443447"/>
            <a:ext cx="2743200" cy="365125"/>
          </a:xfrm>
        </p:spPr>
        <p:txBody>
          <a:bodyPr/>
          <a:lstStyle/>
          <a:p>
            <a:fld id="{6126F239-C1CC-6B4A-B25E-6E439ACA66F4}" type="slidenum">
              <a:rPr lang="en-US" smtClean="0"/>
              <a:t>17</a:t>
            </a:fld>
            <a:endParaRPr lang="en-US" dirty="0"/>
          </a:p>
        </p:txBody>
      </p:sp>
      <p:sp>
        <p:nvSpPr>
          <p:cNvPr id="8" name="Rectangle 7">
            <a:extLst>
              <a:ext uri="{FF2B5EF4-FFF2-40B4-BE49-F238E27FC236}">
                <a16:creationId xmlns:a16="http://schemas.microsoft.com/office/drawing/2014/main" id="{FB1855C5-6C9B-3644-ADA4-4694967746A8}"/>
              </a:ext>
            </a:extLst>
          </p:cNvPr>
          <p:cNvSpPr/>
          <p:nvPr/>
        </p:nvSpPr>
        <p:spPr>
          <a:xfrm>
            <a:off x="2550958" y="2973258"/>
            <a:ext cx="7090084" cy="1290418"/>
          </a:xfrm>
          <a:prstGeom prst="rect">
            <a:avLst/>
          </a:prstGeom>
        </p:spPr>
        <p:txBody>
          <a:bodyPr wrap="square">
            <a:spAutoFit/>
          </a:bodyPr>
          <a:lstStyle/>
          <a:p>
            <a:pPr algn="ctr">
              <a:lnSpc>
                <a:spcPct val="110000"/>
              </a:lnSpc>
            </a:pPr>
            <a:r>
              <a:rPr lang="en-US" dirty="0">
                <a:solidFill>
                  <a:srgbClr val="414141"/>
                </a:solidFill>
                <a:latin typeface="Gotham-Light" pitchFamily="2" charset="0"/>
                <a:cs typeface="Futura Medium" panose="020B0602020204020303" pitchFamily="34" charset="-79"/>
              </a:rPr>
              <a:t>Like all companies, RE/MAX has budget and resource realities. We must identify priority channels to give us focus and ensure we are creating content for the platforms where we are the most likely to have the most impact.</a:t>
            </a:r>
            <a:endParaRPr lang="en-US" dirty="0">
              <a:solidFill>
                <a:schemeClr val="bg2">
                  <a:lumMod val="50000"/>
                </a:schemeClr>
              </a:solidFill>
              <a:latin typeface="Gotham-Light" pitchFamily="2" charset="0"/>
              <a:cs typeface="Futura Medium" panose="020B0602020204020303" pitchFamily="34" charset="-79"/>
            </a:endParaRPr>
          </a:p>
        </p:txBody>
      </p:sp>
      <p:sp>
        <p:nvSpPr>
          <p:cNvPr id="9" name="Rectangle 8">
            <a:extLst>
              <a:ext uri="{FF2B5EF4-FFF2-40B4-BE49-F238E27FC236}">
                <a16:creationId xmlns:a16="http://schemas.microsoft.com/office/drawing/2014/main" id="{0AF9AE04-3BD4-D348-BA9B-029111EE992C}"/>
              </a:ext>
            </a:extLst>
          </p:cNvPr>
          <p:cNvSpPr/>
          <p:nvPr/>
        </p:nvSpPr>
        <p:spPr>
          <a:xfrm>
            <a:off x="4213334" y="223315"/>
            <a:ext cx="3754554" cy="369332"/>
          </a:xfrm>
          <a:prstGeom prst="rect">
            <a:avLst/>
          </a:prstGeom>
        </p:spPr>
        <p:txBody>
          <a:bodyPr wrap="none">
            <a:spAutoFit/>
          </a:bodyPr>
          <a:lstStyle/>
          <a:p>
            <a:pPr algn="ctr"/>
            <a:r>
              <a:rPr lang="en-US" dirty="0">
                <a:solidFill>
                  <a:srgbClr val="DE1C2F"/>
                </a:solidFill>
                <a:latin typeface="Gotham Medium Regular" panose="02000604030000020004" pitchFamily="2" charset="0"/>
                <a:cs typeface="Futura Medium" panose="020B0602020204020303" pitchFamily="34" charset="-79"/>
              </a:rPr>
              <a:t>WHY PRIORITIZE PLATFORMS</a:t>
            </a:r>
          </a:p>
        </p:txBody>
      </p:sp>
      <p:sp>
        <p:nvSpPr>
          <p:cNvPr id="10" name="Rectangle 9">
            <a:extLst>
              <a:ext uri="{FF2B5EF4-FFF2-40B4-BE49-F238E27FC236}">
                <a16:creationId xmlns:a16="http://schemas.microsoft.com/office/drawing/2014/main" id="{FED8C71F-186D-8E46-B612-137134670AE9}"/>
              </a:ext>
            </a:extLst>
          </p:cNvPr>
          <p:cNvSpPr/>
          <p:nvPr/>
        </p:nvSpPr>
        <p:spPr>
          <a:xfrm>
            <a:off x="3014352" y="2441210"/>
            <a:ext cx="6163293" cy="106120"/>
          </a:xfrm>
          <a:prstGeom prst="rect">
            <a:avLst/>
          </a:prstGeom>
          <a:solidFill>
            <a:srgbClr val="DD1D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otham Book" panose="02000604040000020004" pitchFamily="2" charset="0"/>
            </a:endParaRPr>
          </a:p>
        </p:txBody>
      </p:sp>
      <p:sp>
        <p:nvSpPr>
          <p:cNvPr id="11" name="Rectangle 10">
            <a:extLst>
              <a:ext uri="{FF2B5EF4-FFF2-40B4-BE49-F238E27FC236}">
                <a16:creationId xmlns:a16="http://schemas.microsoft.com/office/drawing/2014/main" id="{2F937752-34B8-3C4D-8F3B-DF50D3367B1E}"/>
              </a:ext>
            </a:extLst>
          </p:cNvPr>
          <p:cNvSpPr/>
          <p:nvPr/>
        </p:nvSpPr>
        <p:spPr>
          <a:xfrm>
            <a:off x="3008964" y="4689604"/>
            <a:ext cx="6163293" cy="106120"/>
          </a:xfrm>
          <a:prstGeom prst="rect">
            <a:avLst/>
          </a:prstGeom>
          <a:solidFill>
            <a:srgbClr val="003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otham Book" panose="02000604040000020004" pitchFamily="2" charset="0"/>
            </a:endParaRPr>
          </a:p>
        </p:txBody>
      </p:sp>
      <p:sp>
        <p:nvSpPr>
          <p:cNvPr id="7" name="Rectangle 6">
            <a:extLst>
              <a:ext uri="{FF2B5EF4-FFF2-40B4-BE49-F238E27FC236}">
                <a16:creationId xmlns:a16="http://schemas.microsoft.com/office/drawing/2014/main" id="{DE0C5826-9E1F-1A4A-A9A3-03591A5A6010}"/>
              </a:ext>
            </a:extLst>
          </p:cNvPr>
          <p:cNvSpPr/>
          <p:nvPr/>
        </p:nvSpPr>
        <p:spPr>
          <a:xfrm flipV="1">
            <a:off x="11847121" y="6675755"/>
            <a:ext cx="426522" cy="45720"/>
          </a:xfrm>
          <a:prstGeom prst="rect">
            <a:avLst/>
          </a:prstGeom>
          <a:solidFill>
            <a:srgbClr val="003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otham Book" panose="02000604040000020004" pitchFamily="2" charset="0"/>
            </a:endParaRPr>
          </a:p>
        </p:txBody>
      </p:sp>
      <p:sp>
        <p:nvSpPr>
          <p:cNvPr id="12" name="Rectangle 11">
            <a:extLst>
              <a:ext uri="{FF2B5EF4-FFF2-40B4-BE49-F238E27FC236}">
                <a16:creationId xmlns:a16="http://schemas.microsoft.com/office/drawing/2014/main" id="{755B5FE7-2B77-A74F-B8D5-B08B32758096}"/>
              </a:ext>
            </a:extLst>
          </p:cNvPr>
          <p:cNvSpPr/>
          <p:nvPr/>
        </p:nvSpPr>
        <p:spPr>
          <a:xfrm>
            <a:off x="11847121" y="6559258"/>
            <a:ext cx="426522" cy="45720"/>
          </a:xfrm>
          <a:prstGeom prst="rect">
            <a:avLst/>
          </a:prstGeom>
          <a:solidFill>
            <a:srgbClr val="DD1D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otham Book" panose="02000604040000020004" pitchFamily="2" charset="0"/>
            </a:endParaRPr>
          </a:p>
        </p:txBody>
      </p:sp>
    </p:spTree>
    <p:extLst>
      <p:ext uri="{BB962C8B-B14F-4D97-AF65-F5344CB8AC3E}">
        <p14:creationId xmlns:p14="http://schemas.microsoft.com/office/powerpoint/2010/main" val="31430743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44">
            <a:extLst>
              <a:ext uri="{FF2B5EF4-FFF2-40B4-BE49-F238E27FC236}">
                <a16:creationId xmlns:a16="http://schemas.microsoft.com/office/drawing/2014/main" id="{0538808F-FD41-E64E-B1AA-3B7AC01C6A78}"/>
              </a:ext>
            </a:extLst>
          </p:cNvPr>
          <p:cNvSpPr/>
          <p:nvPr/>
        </p:nvSpPr>
        <p:spPr>
          <a:xfrm>
            <a:off x="7966746" y="2060867"/>
            <a:ext cx="3779421" cy="4226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D95043DF-50ED-AC44-A994-11456C563CD5}"/>
              </a:ext>
            </a:extLst>
          </p:cNvPr>
          <p:cNvSpPr/>
          <p:nvPr/>
        </p:nvSpPr>
        <p:spPr>
          <a:xfrm>
            <a:off x="307990" y="2060867"/>
            <a:ext cx="3779421" cy="4226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E3297491-A607-E74F-B410-0309724BF3BF}"/>
              </a:ext>
            </a:extLst>
          </p:cNvPr>
          <p:cNvSpPr/>
          <p:nvPr/>
        </p:nvSpPr>
        <p:spPr>
          <a:xfrm>
            <a:off x="307990" y="1239746"/>
            <a:ext cx="3779421" cy="900713"/>
          </a:xfrm>
          <a:prstGeom prst="rect">
            <a:avLst/>
          </a:prstGeom>
          <a:solidFill>
            <a:srgbClr val="003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D8A7380B-BC4A-604F-BAB4-3E555C497184}"/>
              </a:ext>
            </a:extLst>
          </p:cNvPr>
          <p:cNvSpPr/>
          <p:nvPr/>
        </p:nvSpPr>
        <p:spPr>
          <a:xfrm>
            <a:off x="4135410" y="2060867"/>
            <a:ext cx="3779421" cy="4226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C978C85C-F0B9-764D-8E25-30880648AB00}"/>
              </a:ext>
            </a:extLst>
          </p:cNvPr>
          <p:cNvSpPr/>
          <p:nvPr/>
        </p:nvSpPr>
        <p:spPr>
          <a:xfrm>
            <a:off x="4135410" y="1239746"/>
            <a:ext cx="3779421" cy="900713"/>
          </a:xfrm>
          <a:prstGeom prst="rect">
            <a:avLst/>
          </a:prstGeom>
          <a:solidFill>
            <a:srgbClr val="003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7C97A918-8537-0345-8775-3DBE4164A7D1}"/>
              </a:ext>
            </a:extLst>
          </p:cNvPr>
          <p:cNvSpPr/>
          <p:nvPr/>
        </p:nvSpPr>
        <p:spPr>
          <a:xfrm>
            <a:off x="5591868" y="1357347"/>
            <a:ext cx="779381" cy="307777"/>
          </a:xfrm>
          <a:prstGeom prst="rect">
            <a:avLst/>
          </a:prstGeom>
        </p:spPr>
        <p:txBody>
          <a:bodyPr wrap="none">
            <a:spAutoFit/>
          </a:bodyPr>
          <a:lstStyle/>
          <a:p>
            <a:r>
              <a:rPr lang="en-US" sz="1400" b="1" dirty="0">
                <a:solidFill>
                  <a:schemeClr val="bg1"/>
                </a:solidFill>
                <a:latin typeface="Gotham Medium" panose="02000604030000020004" pitchFamily="2" charset="0"/>
                <a:cs typeface="Futura Medium" panose="020B0602020204020303" pitchFamily="34" charset="-79"/>
              </a:rPr>
              <a:t>TIER 2</a:t>
            </a:r>
          </a:p>
        </p:txBody>
      </p:sp>
      <p:sp>
        <p:nvSpPr>
          <p:cNvPr id="8" name="Rectangle 7">
            <a:extLst>
              <a:ext uri="{FF2B5EF4-FFF2-40B4-BE49-F238E27FC236}">
                <a16:creationId xmlns:a16="http://schemas.microsoft.com/office/drawing/2014/main" id="{93CD1062-9469-9C44-9630-C8CEB0E5F246}"/>
              </a:ext>
            </a:extLst>
          </p:cNvPr>
          <p:cNvSpPr/>
          <p:nvPr/>
        </p:nvSpPr>
        <p:spPr>
          <a:xfrm>
            <a:off x="805985" y="1757450"/>
            <a:ext cx="2699777" cy="246221"/>
          </a:xfrm>
          <a:prstGeom prst="rect">
            <a:avLst/>
          </a:prstGeom>
        </p:spPr>
        <p:txBody>
          <a:bodyPr wrap="none">
            <a:spAutoFit/>
          </a:bodyPr>
          <a:lstStyle/>
          <a:p>
            <a:pPr algn="ctr"/>
            <a:r>
              <a:rPr lang="en-US" sz="1000" dirty="0">
                <a:solidFill>
                  <a:schemeClr val="bg1"/>
                </a:solidFill>
                <a:latin typeface="Gotham Medium" panose="02000604030000020004" pitchFamily="2" charset="0"/>
                <a:cs typeface="Futura Medium" panose="020B0602020204020303" pitchFamily="34" charset="-79"/>
              </a:rPr>
              <a:t>PRIORITY OR CONTENT PRODUCTION</a:t>
            </a:r>
          </a:p>
        </p:txBody>
      </p:sp>
      <p:sp>
        <p:nvSpPr>
          <p:cNvPr id="9" name="Rectangle 8">
            <a:extLst>
              <a:ext uri="{FF2B5EF4-FFF2-40B4-BE49-F238E27FC236}">
                <a16:creationId xmlns:a16="http://schemas.microsoft.com/office/drawing/2014/main" id="{515463AD-5BFC-AC41-91F4-D433D7E5CFDC}"/>
              </a:ext>
            </a:extLst>
          </p:cNvPr>
          <p:cNvSpPr/>
          <p:nvPr/>
        </p:nvSpPr>
        <p:spPr>
          <a:xfrm>
            <a:off x="4142776" y="1626123"/>
            <a:ext cx="3746495" cy="400110"/>
          </a:xfrm>
          <a:prstGeom prst="rect">
            <a:avLst/>
          </a:prstGeom>
        </p:spPr>
        <p:txBody>
          <a:bodyPr wrap="square">
            <a:spAutoFit/>
          </a:bodyPr>
          <a:lstStyle/>
          <a:p>
            <a:pPr algn="ctr"/>
            <a:r>
              <a:rPr lang="en-US" sz="1000" dirty="0">
                <a:solidFill>
                  <a:schemeClr val="bg1"/>
                </a:solidFill>
                <a:latin typeface="Gotham Medium" panose="02000604030000020004" pitchFamily="2" charset="0"/>
                <a:cs typeface="Futura Medium" panose="020B0602020204020303" pitchFamily="34" charset="-79"/>
              </a:rPr>
              <a:t>RETAINING AN ACTIVE PRESENCE, OFTEN REPURPOSING CONTENT FROM PRIORITY CHANNELS</a:t>
            </a:r>
          </a:p>
        </p:txBody>
      </p:sp>
      <p:cxnSp>
        <p:nvCxnSpPr>
          <p:cNvPr id="29" name="Straight Connector 28">
            <a:extLst>
              <a:ext uri="{FF2B5EF4-FFF2-40B4-BE49-F238E27FC236}">
                <a16:creationId xmlns:a16="http://schemas.microsoft.com/office/drawing/2014/main" id="{2C29CAE6-C1BE-B645-874F-1C5A509162E9}"/>
              </a:ext>
            </a:extLst>
          </p:cNvPr>
          <p:cNvCxnSpPr>
            <a:cxnSpLocks/>
          </p:cNvCxnSpPr>
          <p:nvPr/>
        </p:nvCxnSpPr>
        <p:spPr>
          <a:xfrm>
            <a:off x="164202" y="4904313"/>
            <a:ext cx="11750430" cy="0"/>
          </a:xfrm>
          <a:prstGeom prst="line">
            <a:avLst/>
          </a:prstGeom>
          <a:ln w="41275">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Slide Number Placeholder 8">
            <a:extLst>
              <a:ext uri="{FF2B5EF4-FFF2-40B4-BE49-F238E27FC236}">
                <a16:creationId xmlns:a16="http://schemas.microsoft.com/office/drawing/2014/main" id="{45136C46-A654-1B44-BF2A-791B7FD86C31}"/>
              </a:ext>
            </a:extLst>
          </p:cNvPr>
          <p:cNvSpPr>
            <a:spLocks noGrp="1"/>
          </p:cNvSpPr>
          <p:nvPr>
            <p:ph type="sldNum" sz="quarter" idx="12"/>
          </p:nvPr>
        </p:nvSpPr>
        <p:spPr>
          <a:xfrm>
            <a:off x="9103921" y="6455710"/>
            <a:ext cx="2743200" cy="365125"/>
          </a:xfrm>
        </p:spPr>
        <p:txBody>
          <a:bodyPr/>
          <a:lstStyle/>
          <a:p>
            <a:fld id="{6126F239-C1CC-6B4A-B25E-6E439ACA66F4}" type="slidenum">
              <a:rPr lang="en-US" smtClean="0"/>
              <a:t>18</a:t>
            </a:fld>
            <a:endParaRPr lang="en-US" dirty="0"/>
          </a:p>
        </p:txBody>
      </p:sp>
      <p:sp>
        <p:nvSpPr>
          <p:cNvPr id="37" name="Rectangle 36">
            <a:extLst>
              <a:ext uri="{FF2B5EF4-FFF2-40B4-BE49-F238E27FC236}">
                <a16:creationId xmlns:a16="http://schemas.microsoft.com/office/drawing/2014/main" id="{1246AB84-8EAA-F045-8C08-11AA4E9B8110}"/>
              </a:ext>
            </a:extLst>
          </p:cNvPr>
          <p:cNvSpPr/>
          <p:nvPr/>
        </p:nvSpPr>
        <p:spPr>
          <a:xfrm flipH="1">
            <a:off x="116774" y="109940"/>
            <a:ext cx="11958452" cy="365125"/>
          </a:xfrm>
          <a:prstGeom prst="rect">
            <a:avLst/>
          </a:prstGeom>
          <a:solidFill>
            <a:srgbClr val="003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14141"/>
              </a:solidFill>
            </a:endParaRPr>
          </a:p>
        </p:txBody>
      </p:sp>
      <p:sp>
        <p:nvSpPr>
          <p:cNvPr id="38" name="Rectangle 37">
            <a:extLst>
              <a:ext uri="{FF2B5EF4-FFF2-40B4-BE49-F238E27FC236}">
                <a16:creationId xmlns:a16="http://schemas.microsoft.com/office/drawing/2014/main" id="{3557D604-1E23-8746-AB50-ECF0F4F426B4}"/>
              </a:ext>
            </a:extLst>
          </p:cNvPr>
          <p:cNvSpPr/>
          <p:nvPr/>
        </p:nvSpPr>
        <p:spPr>
          <a:xfrm>
            <a:off x="307990" y="123226"/>
            <a:ext cx="3740126" cy="338554"/>
          </a:xfrm>
          <a:prstGeom prst="rect">
            <a:avLst/>
          </a:prstGeom>
        </p:spPr>
        <p:txBody>
          <a:bodyPr wrap="none">
            <a:spAutoFit/>
          </a:bodyPr>
          <a:lstStyle/>
          <a:p>
            <a:r>
              <a:rPr lang="en-US" sz="1600" b="1" dirty="0">
                <a:solidFill>
                  <a:schemeClr val="bg1"/>
                </a:solidFill>
                <a:latin typeface="Gotham-Bold" pitchFamily="2" charset="0"/>
                <a:cs typeface="Futura Medium" panose="020B0602020204020303" pitchFamily="34" charset="-79"/>
              </a:rPr>
              <a:t>Priority Social Platforms: Network</a:t>
            </a:r>
          </a:p>
        </p:txBody>
      </p:sp>
      <p:sp>
        <p:nvSpPr>
          <p:cNvPr id="46" name="Rectangle 45">
            <a:extLst>
              <a:ext uri="{FF2B5EF4-FFF2-40B4-BE49-F238E27FC236}">
                <a16:creationId xmlns:a16="http://schemas.microsoft.com/office/drawing/2014/main" id="{FA336F63-C44E-1147-A34F-4F13D3C73EE7}"/>
              </a:ext>
            </a:extLst>
          </p:cNvPr>
          <p:cNvSpPr/>
          <p:nvPr/>
        </p:nvSpPr>
        <p:spPr>
          <a:xfrm>
            <a:off x="7966746" y="1239746"/>
            <a:ext cx="3779421" cy="900713"/>
          </a:xfrm>
          <a:prstGeom prst="rect">
            <a:avLst/>
          </a:prstGeom>
          <a:solidFill>
            <a:srgbClr val="003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A344E1D3-B1C2-FE47-B0FE-814D22679C94}"/>
              </a:ext>
            </a:extLst>
          </p:cNvPr>
          <p:cNvSpPr/>
          <p:nvPr/>
        </p:nvSpPr>
        <p:spPr>
          <a:xfrm>
            <a:off x="9423204" y="1357347"/>
            <a:ext cx="779381" cy="307777"/>
          </a:xfrm>
          <a:prstGeom prst="rect">
            <a:avLst/>
          </a:prstGeom>
        </p:spPr>
        <p:txBody>
          <a:bodyPr wrap="none">
            <a:spAutoFit/>
          </a:bodyPr>
          <a:lstStyle/>
          <a:p>
            <a:r>
              <a:rPr lang="en-US" sz="1400" b="1" dirty="0">
                <a:solidFill>
                  <a:schemeClr val="bg1"/>
                </a:solidFill>
                <a:latin typeface="Gotham Medium" panose="02000604030000020004" pitchFamily="2" charset="0"/>
                <a:cs typeface="Futura Medium" panose="020B0602020204020303" pitchFamily="34" charset="-79"/>
              </a:rPr>
              <a:t>TIER 3</a:t>
            </a:r>
          </a:p>
        </p:txBody>
      </p:sp>
      <p:sp>
        <p:nvSpPr>
          <p:cNvPr id="48" name="Rectangle 47">
            <a:extLst>
              <a:ext uri="{FF2B5EF4-FFF2-40B4-BE49-F238E27FC236}">
                <a16:creationId xmlns:a16="http://schemas.microsoft.com/office/drawing/2014/main" id="{204E54EB-3B26-6C43-9F1E-404EA8C0C55A}"/>
              </a:ext>
            </a:extLst>
          </p:cNvPr>
          <p:cNvSpPr/>
          <p:nvPr/>
        </p:nvSpPr>
        <p:spPr>
          <a:xfrm>
            <a:off x="7974112" y="1626123"/>
            <a:ext cx="3746495" cy="400110"/>
          </a:xfrm>
          <a:prstGeom prst="rect">
            <a:avLst/>
          </a:prstGeom>
        </p:spPr>
        <p:txBody>
          <a:bodyPr wrap="square">
            <a:spAutoFit/>
          </a:bodyPr>
          <a:lstStyle/>
          <a:p>
            <a:pPr algn="ctr"/>
            <a:r>
              <a:rPr lang="en-US" sz="1000" dirty="0">
                <a:solidFill>
                  <a:schemeClr val="bg1"/>
                </a:solidFill>
                <a:latin typeface="Gotham Medium" panose="02000604030000020004" pitchFamily="2" charset="0"/>
                <a:cs typeface="Futura Medium" panose="020B0602020204020303" pitchFamily="34" charset="-79"/>
              </a:rPr>
              <a:t>REPURPOSING CONTENT WHEN APPLICABLE </a:t>
            </a:r>
            <a:br>
              <a:rPr lang="en-US" sz="1000" dirty="0">
                <a:solidFill>
                  <a:schemeClr val="bg1"/>
                </a:solidFill>
                <a:latin typeface="Gotham Medium" panose="02000604030000020004" pitchFamily="2" charset="0"/>
                <a:cs typeface="Futura Medium" panose="020B0602020204020303" pitchFamily="34" charset="-79"/>
              </a:rPr>
            </a:br>
            <a:r>
              <a:rPr lang="en-US" sz="1000" dirty="0">
                <a:solidFill>
                  <a:schemeClr val="bg1"/>
                </a:solidFill>
                <a:latin typeface="Gotham Medium" panose="02000604030000020004" pitchFamily="2" charset="0"/>
                <a:cs typeface="Futura Medium" panose="020B0602020204020303" pitchFamily="34" charset="-79"/>
              </a:rPr>
              <a:t>FOR THE CHANNEL</a:t>
            </a:r>
          </a:p>
        </p:txBody>
      </p:sp>
      <p:sp>
        <p:nvSpPr>
          <p:cNvPr id="44" name="Rectangle 43">
            <a:extLst>
              <a:ext uri="{FF2B5EF4-FFF2-40B4-BE49-F238E27FC236}">
                <a16:creationId xmlns:a16="http://schemas.microsoft.com/office/drawing/2014/main" id="{62352CFB-789F-F142-BA0E-EDA67EF5AE91}"/>
              </a:ext>
            </a:extLst>
          </p:cNvPr>
          <p:cNvSpPr/>
          <p:nvPr/>
        </p:nvSpPr>
        <p:spPr>
          <a:xfrm>
            <a:off x="1824540" y="1357347"/>
            <a:ext cx="742511" cy="307777"/>
          </a:xfrm>
          <a:prstGeom prst="rect">
            <a:avLst/>
          </a:prstGeom>
        </p:spPr>
        <p:txBody>
          <a:bodyPr wrap="none">
            <a:spAutoFit/>
          </a:bodyPr>
          <a:lstStyle/>
          <a:p>
            <a:r>
              <a:rPr lang="en-US" sz="1400" b="1" dirty="0">
                <a:solidFill>
                  <a:schemeClr val="bg1"/>
                </a:solidFill>
                <a:latin typeface="Gotham Medium" panose="02000604030000020004" pitchFamily="2" charset="0"/>
                <a:cs typeface="Futura Medium" panose="020B0602020204020303" pitchFamily="34" charset="-79"/>
              </a:rPr>
              <a:t>TIER 1</a:t>
            </a:r>
          </a:p>
        </p:txBody>
      </p:sp>
      <p:cxnSp>
        <p:nvCxnSpPr>
          <p:cNvPr id="50" name="Straight Connector 49">
            <a:extLst>
              <a:ext uri="{FF2B5EF4-FFF2-40B4-BE49-F238E27FC236}">
                <a16:creationId xmlns:a16="http://schemas.microsoft.com/office/drawing/2014/main" id="{8EB9BD21-D763-5644-AC0C-04F693EE23A3}"/>
              </a:ext>
            </a:extLst>
          </p:cNvPr>
          <p:cNvCxnSpPr>
            <a:cxnSpLocks/>
          </p:cNvCxnSpPr>
          <p:nvPr/>
        </p:nvCxnSpPr>
        <p:spPr>
          <a:xfrm>
            <a:off x="164202" y="3450417"/>
            <a:ext cx="11750430" cy="0"/>
          </a:xfrm>
          <a:prstGeom prst="line">
            <a:avLst/>
          </a:prstGeom>
          <a:ln w="41275">
            <a:solidFill>
              <a:schemeClr val="bg1"/>
            </a:solidFill>
          </a:ln>
        </p:spPr>
        <p:style>
          <a:lnRef idx="1">
            <a:schemeClr val="accent1"/>
          </a:lnRef>
          <a:fillRef idx="0">
            <a:schemeClr val="accent1"/>
          </a:fillRef>
          <a:effectRef idx="0">
            <a:schemeClr val="accent1"/>
          </a:effectRef>
          <a:fontRef idx="minor">
            <a:schemeClr val="tx1"/>
          </a:fontRef>
        </p:style>
      </p:cxnSp>
      <p:pic>
        <p:nvPicPr>
          <p:cNvPr id="51" name="Picture 50">
            <a:extLst>
              <a:ext uri="{FF2B5EF4-FFF2-40B4-BE49-F238E27FC236}">
                <a16:creationId xmlns:a16="http://schemas.microsoft.com/office/drawing/2014/main" id="{801E988D-FF4F-1B47-814A-7101F4A2444B}"/>
              </a:ext>
            </a:extLst>
          </p:cNvPr>
          <p:cNvPicPr>
            <a:picLocks noChangeAspect="1"/>
          </p:cNvPicPr>
          <p:nvPr/>
        </p:nvPicPr>
        <p:blipFill>
          <a:blip r:embed="rId2"/>
          <a:stretch>
            <a:fillRect/>
          </a:stretch>
        </p:blipFill>
        <p:spPr>
          <a:xfrm>
            <a:off x="2056095" y="2440042"/>
            <a:ext cx="279400" cy="508000"/>
          </a:xfrm>
          <a:prstGeom prst="rect">
            <a:avLst/>
          </a:prstGeom>
        </p:spPr>
      </p:pic>
      <p:sp>
        <p:nvSpPr>
          <p:cNvPr id="52" name="Rectangle 51">
            <a:extLst>
              <a:ext uri="{FF2B5EF4-FFF2-40B4-BE49-F238E27FC236}">
                <a16:creationId xmlns:a16="http://schemas.microsoft.com/office/drawing/2014/main" id="{A88542ED-1047-1E45-A168-EB607FF4FE55}"/>
              </a:ext>
            </a:extLst>
          </p:cNvPr>
          <p:cNvSpPr/>
          <p:nvPr/>
        </p:nvSpPr>
        <p:spPr>
          <a:xfrm>
            <a:off x="1435163" y="2991082"/>
            <a:ext cx="1441420" cy="276999"/>
          </a:xfrm>
          <a:prstGeom prst="rect">
            <a:avLst/>
          </a:prstGeom>
        </p:spPr>
        <p:txBody>
          <a:bodyPr wrap="none">
            <a:spAutoFit/>
          </a:bodyPr>
          <a:lstStyle/>
          <a:p>
            <a:r>
              <a:rPr lang="en-US" sz="1200" dirty="0">
                <a:solidFill>
                  <a:srgbClr val="414141"/>
                </a:solidFill>
                <a:latin typeface="Gotham Book" panose="02000604040000020004" pitchFamily="2" charset="0"/>
              </a:rPr>
              <a:t>We are RE/MAX</a:t>
            </a:r>
          </a:p>
        </p:txBody>
      </p:sp>
      <p:pic>
        <p:nvPicPr>
          <p:cNvPr id="55" name="Picture 54">
            <a:extLst>
              <a:ext uri="{FF2B5EF4-FFF2-40B4-BE49-F238E27FC236}">
                <a16:creationId xmlns:a16="http://schemas.microsoft.com/office/drawing/2014/main" id="{FF7D8534-6BD7-D94B-9E89-B1B428CF3425}"/>
              </a:ext>
            </a:extLst>
          </p:cNvPr>
          <p:cNvPicPr>
            <a:picLocks noChangeAspect="1"/>
          </p:cNvPicPr>
          <p:nvPr/>
        </p:nvPicPr>
        <p:blipFill>
          <a:blip r:embed="rId3"/>
          <a:stretch>
            <a:fillRect/>
          </a:stretch>
        </p:blipFill>
        <p:spPr>
          <a:xfrm>
            <a:off x="1987289" y="4022084"/>
            <a:ext cx="426512" cy="426512"/>
          </a:xfrm>
          <a:prstGeom prst="rect">
            <a:avLst/>
          </a:prstGeom>
        </p:spPr>
      </p:pic>
      <p:pic>
        <p:nvPicPr>
          <p:cNvPr id="56" name="Picture 55">
            <a:extLst>
              <a:ext uri="{FF2B5EF4-FFF2-40B4-BE49-F238E27FC236}">
                <a16:creationId xmlns:a16="http://schemas.microsoft.com/office/drawing/2014/main" id="{E70FDBF8-3D12-F14A-8B25-F7C379104A49}"/>
              </a:ext>
            </a:extLst>
          </p:cNvPr>
          <p:cNvPicPr>
            <a:picLocks noChangeAspect="1"/>
          </p:cNvPicPr>
          <p:nvPr/>
        </p:nvPicPr>
        <p:blipFill>
          <a:blip r:embed="rId4"/>
          <a:stretch>
            <a:fillRect/>
          </a:stretch>
        </p:blipFill>
        <p:spPr>
          <a:xfrm>
            <a:off x="5885774" y="3839130"/>
            <a:ext cx="426512" cy="426512"/>
          </a:xfrm>
          <a:prstGeom prst="rect">
            <a:avLst/>
          </a:prstGeom>
        </p:spPr>
      </p:pic>
      <p:sp>
        <p:nvSpPr>
          <p:cNvPr id="59" name="Rectangle 58">
            <a:extLst>
              <a:ext uri="{FF2B5EF4-FFF2-40B4-BE49-F238E27FC236}">
                <a16:creationId xmlns:a16="http://schemas.microsoft.com/office/drawing/2014/main" id="{B5ADDE32-5519-D148-B0BF-C880FD898D56}"/>
              </a:ext>
            </a:extLst>
          </p:cNvPr>
          <p:cNvSpPr/>
          <p:nvPr/>
        </p:nvSpPr>
        <p:spPr>
          <a:xfrm>
            <a:off x="9209619" y="2944231"/>
            <a:ext cx="1547218" cy="276999"/>
          </a:xfrm>
          <a:prstGeom prst="rect">
            <a:avLst/>
          </a:prstGeom>
        </p:spPr>
        <p:txBody>
          <a:bodyPr wrap="none">
            <a:spAutoFit/>
          </a:bodyPr>
          <a:lstStyle/>
          <a:p>
            <a:r>
              <a:rPr lang="en-US" sz="1200" dirty="0">
                <a:solidFill>
                  <a:srgbClr val="414141"/>
                </a:solidFill>
                <a:latin typeface="Gotham Book" panose="02000604040000020004" pitchFamily="2" charset="0"/>
              </a:rPr>
              <a:t>Facebook Groups</a:t>
            </a:r>
          </a:p>
        </p:txBody>
      </p:sp>
      <p:pic>
        <p:nvPicPr>
          <p:cNvPr id="60" name="Picture 59">
            <a:extLst>
              <a:ext uri="{FF2B5EF4-FFF2-40B4-BE49-F238E27FC236}">
                <a16:creationId xmlns:a16="http://schemas.microsoft.com/office/drawing/2014/main" id="{D73934A3-063D-EC49-AABA-73F047D96960}"/>
              </a:ext>
            </a:extLst>
          </p:cNvPr>
          <p:cNvPicPr>
            <a:picLocks noChangeAspect="1"/>
          </p:cNvPicPr>
          <p:nvPr/>
        </p:nvPicPr>
        <p:blipFill>
          <a:blip r:embed="rId5"/>
          <a:stretch>
            <a:fillRect/>
          </a:stretch>
        </p:blipFill>
        <p:spPr>
          <a:xfrm>
            <a:off x="5819779" y="2603359"/>
            <a:ext cx="439276" cy="351421"/>
          </a:xfrm>
          <a:prstGeom prst="rect">
            <a:avLst/>
          </a:prstGeom>
        </p:spPr>
      </p:pic>
      <p:pic>
        <p:nvPicPr>
          <p:cNvPr id="61" name="Picture 60">
            <a:extLst>
              <a:ext uri="{FF2B5EF4-FFF2-40B4-BE49-F238E27FC236}">
                <a16:creationId xmlns:a16="http://schemas.microsoft.com/office/drawing/2014/main" id="{0F479452-334C-8D44-BAFA-0C82977177F5}"/>
              </a:ext>
            </a:extLst>
          </p:cNvPr>
          <p:cNvPicPr>
            <a:picLocks noChangeAspect="1"/>
          </p:cNvPicPr>
          <p:nvPr/>
        </p:nvPicPr>
        <p:blipFill>
          <a:blip r:embed="rId2"/>
          <a:stretch>
            <a:fillRect/>
          </a:stretch>
        </p:blipFill>
        <p:spPr>
          <a:xfrm>
            <a:off x="9841136" y="2374142"/>
            <a:ext cx="279400" cy="508000"/>
          </a:xfrm>
          <a:prstGeom prst="rect">
            <a:avLst/>
          </a:prstGeom>
        </p:spPr>
      </p:pic>
      <p:pic>
        <p:nvPicPr>
          <p:cNvPr id="62" name="Picture 61">
            <a:extLst>
              <a:ext uri="{FF2B5EF4-FFF2-40B4-BE49-F238E27FC236}">
                <a16:creationId xmlns:a16="http://schemas.microsoft.com/office/drawing/2014/main" id="{15BD35C9-05E6-174B-9A73-DBBF81FE43F5}"/>
              </a:ext>
            </a:extLst>
          </p:cNvPr>
          <p:cNvPicPr>
            <a:picLocks noChangeAspect="1"/>
          </p:cNvPicPr>
          <p:nvPr/>
        </p:nvPicPr>
        <p:blipFill>
          <a:blip r:embed="rId2"/>
          <a:stretch>
            <a:fillRect/>
          </a:stretch>
        </p:blipFill>
        <p:spPr>
          <a:xfrm>
            <a:off x="9628406" y="2593460"/>
            <a:ext cx="144596" cy="262901"/>
          </a:xfrm>
          <a:prstGeom prst="rect">
            <a:avLst/>
          </a:prstGeom>
        </p:spPr>
      </p:pic>
      <p:pic>
        <p:nvPicPr>
          <p:cNvPr id="63" name="Picture 62">
            <a:extLst>
              <a:ext uri="{FF2B5EF4-FFF2-40B4-BE49-F238E27FC236}">
                <a16:creationId xmlns:a16="http://schemas.microsoft.com/office/drawing/2014/main" id="{65C56B1E-B00B-334A-98E5-48D6E556CF1B}"/>
              </a:ext>
            </a:extLst>
          </p:cNvPr>
          <p:cNvPicPr>
            <a:picLocks noChangeAspect="1"/>
          </p:cNvPicPr>
          <p:nvPr/>
        </p:nvPicPr>
        <p:blipFill>
          <a:blip r:embed="rId2"/>
          <a:stretch>
            <a:fillRect/>
          </a:stretch>
        </p:blipFill>
        <p:spPr>
          <a:xfrm>
            <a:off x="10167902" y="2593460"/>
            <a:ext cx="144596" cy="262901"/>
          </a:xfrm>
          <a:prstGeom prst="rect">
            <a:avLst/>
          </a:prstGeom>
        </p:spPr>
      </p:pic>
      <p:pic>
        <p:nvPicPr>
          <p:cNvPr id="65" name="Picture 64">
            <a:extLst>
              <a:ext uri="{FF2B5EF4-FFF2-40B4-BE49-F238E27FC236}">
                <a16:creationId xmlns:a16="http://schemas.microsoft.com/office/drawing/2014/main" id="{71C1DA78-D29B-4B4A-A91F-33020A3B10EC}"/>
              </a:ext>
            </a:extLst>
          </p:cNvPr>
          <p:cNvPicPr>
            <a:picLocks noChangeAspect="1"/>
          </p:cNvPicPr>
          <p:nvPr/>
        </p:nvPicPr>
        <p:blipFill>
          <a:blip r:embed="rId6"/>
          <a:stretch>
            <a:fillRect/>
          </a:stretch>
        </p:blipFill>
        <p:spPr>
          <a:xfrm>
            <a:off x="9709375" y="4083417"/>
            <a:ext cx="437122" cy="302623"/>
          </a:xfrm>
          <a:prstGeom prst="rect">
            <a:avLst/>
          </a:prstGeom>
        </p:spPr>
      </p:pic>
      <p:sp>
        <p:nvSpPr>
          <p:cNvPr id="32" name="Rectangle 31">
            <a:extLst>
              <a:ext uri="{FF2B5EF4-FFF2-40B4-BE49-F238E27FC236}">
                <a16:creationId xmlns:a16="http://schemas.microsoft.com/office/drawing/2014/main" id="{2D6C8923-1BDB-7440-B2E9-0D6B4D5818FB}"/>
              </a:ext>
            </a:extLst>
          </p:cNvPr>
          <p:cNvSpPr/>
          <p:nvPr/>
        </p:nvSpPr>
        <p:spPr>
          <a:xfrm>
            <a:off x="5483375" y="4355001"/>
            <a:ext cx="1221809" cy="276999"/>
          </a:xfrm>
          <a:prstGeom prst="rect">
            <a:avLst/>
          </a:prstGeom>
        </p:spPr>
        <p:txBody>
          <a:bodyPr wrap="none">
            <a:spAutoFit/>
          </a:bodyPr>
          <a:lstStyle/>
          <a:p>
            <a:r>
              <a:rPr lang="en-US" sz="1200" dirty="0">
                <a:solidFill>
                  <a:srgbClr val="414141"/>
                </a:solidFill>
                <a:latin typeface="Gotham Book" panose="02000604040000020004" pitchFamily="2" charset="0"/>
              </a:rPr>
              <a:t>Stories &amp; Live</a:t>
            </a:r>
          </a:p>
        </p:txBody>
      </p:sp>
      <p:pic>
        <p:nvPicPr>
          <p:cNvPr id="3" name="Picture 2">
            <a:extLst>
              <a:ext uri="{FF2B5EF4-FFF2-40B4-BE49-F238E27FC236}">
                <a16:creationId xmlns:a16="http://schemas.microsoft.com/office/drawing/2014/main" id="{3D50884D-E267-774F-A39B-624E7F688A74}"/>
              </a:ext>
            </a:extLst>
          </p:cNvPr>
          <p:cNvPicPr>
            <a:picLocks noChangeAspect="1"/>
          </p:cNvPicPr>
          <p:nvPr/>
        </p:nvPicPr>
        <p:blipFill>
          <a:blip r:embed="rId7"/>
          <a:stretch>
            <a:fillRect/>
          </a:stretch>
        </p:blipFill>
        <p:spPr>
          <a:xfrm>
            <a:off x="1987289" y="5399476"/>
            <a:ext cx="437556" cy="437556"/>
          </a:xfrm>
          <a:prstGeom prst="rect">
            <a:avLst/>
          </a:prstGeom>
        </p:spPr>
      </p:pic>
      <p:sp>
        <p:nvSpPr>
          <p:cNvPr id="33" name="Rectangle 32">
            <a:extLst>
              <a:ext uri="{FF2B5EF4-FFF2-40B4-BE49-F238E27FC236}">
                <a16:creationId xmlns:a16="http://schemas.microsoft.com/office/drawing/2014/main" id="{3A912D47-E366-F142-A99A-FAD2810B2068}"/>
              </a:ext>
            </a:extLst>
          </p:cNvPr>
          <p:cNvSpPr/>
          <p:nvPr/>
        </p:nvSpPr>
        <p:spPr>
          <a:xfrm flipV="1">
            <a:off x="11847121" y="6675755"/>
            <a:ext cx="426522" cy="45720"/>
          </a:xfrm>
          <a:prstGeom prst="rect">
            <a:avLst/>
          </a:prstGeom>
          <a:solidFill>
            <a:srgbClr val="003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otham Book" panose="02000604040000020004" pitchFamily="2" charset="0"/>
            </a:endParaRPr>
          </a:p>
        </p:txBody>
      </p:sp>
      <p:sp>
        <p:nvSpPr>
          <p:cNvPr id="34" name="Rectangle 33">
            <a:extLst>
              <a:ext uri="{FF2B5EF4-FFF2-40B4-BE49-F238E27FC236}">
                <a16:creationId xmlns:a16="http://schemas.microsoft.com/office/drawing/2014/main" id="{E107E174-C90C-2347-AC77-382CF78C1218}"/>
              </a:ext>
            </a:extLst>
          </p:cNvPr>
          <p:cNvSpPr/>
          <p:nvPr/>
        </p:nvSpPr>
        <p:spPr>
          <a:xfrm>
            <a:off x="11847121" y="6559258"/>
            <a:ext cx="426522" cy="45720"/>
          </a:xfrm>
          <a:prstGeom prst="rect">
            <a:avLst/>
          </a:prstGeom>
          <a:solidFill>
            <a:srgbClr val="DD1D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otham Book" panose="02000604040000020004" pitchFamily="2" charset="0"/>
            </a:endParaRPr>
          </a:p>
        </p:txBody>
      </p:sp>
    </p:spTree>
    <p:extLst>
      <p:ext uri="{BB962C8B-B14F-4D97-AF65-F5344CB8AC3E}">
        <p14:creationId xmlns:p14="http://schemas.microsoft.com/office/powerpoint/2010/main" val="42141937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44">
            <a:extLst>
              <a:ext uri="{FF2B5EF4-FFF2-40B4-BE49-F238E27FC236}">
                <a16:creationId xmlns:a16="http://schemas.microsoft.com/office/drawing/2014/main" id="{0538808F-FD41-E64E-B1AA-3B7AC01C6A78}"/>
              </a:ext>
            </a:extLst>
          </p:cNvPr>
          <p:cNvSpPr/>
          <p:nvPr/>
        </p:nvSpPr>
        <p:spPr>
          <a:xfrm>
            <a:off x="7966746" y="2060867"/>
            <a:ext cx="3779421" cy="4226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D95043DF-50ED-AC44-A994-11456C563CD5}"/>
              </a:ext>
            </a:extLst>
          </p:cNvPr>
          <p:cNvSpPr/>
          <p:nvPr/>
        </p:nvSpPr>
        <p:spPr>
          <a:xfrm>
            <a:off x="307990" y="2060867"/>
            <a:ext cx="3779421" cy="4226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E3297491-A607-E74F-B410-0309724BF3BF}"/>
              </a:ext>
            </a:extLst>
          </p:cNvPr>
          <p:cNvSpPr/>
          <p:nvPr/>
        </p:nvSpPr>
        <p:spPr>
          <a:xfrm>
            <a:off x="307990" y="1239746"/>
            <a:ext cx="3779421" cy="900713"/>
          </a:xfrm>
          <a:prstGeom prst="rect">
            <a:avLst/>
          </a:prstGeom>
          <a:solidFill>
            <a:srgbClr val="DE1A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D8A7380B-BC4A-604F-BAB4-3E555C497184}"/>
              </a:ext>
            </a:extLst>
          </p:cNvPr>
          <p:cNvSpPr/>
          <p:nvPr/>
        </p:nvSpPr>
        <p:spPr>
          <a:xfrm>
            <a:off x="4135410" y="2060867"/>
            <a:ext cx="3779421" cy="4226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C978C85C-F0B9-764D-8E25-30880648AB00}"/>
              </a:ext>
            </a:extLst>
          </p:cNvPr>
          <p:cNvSpPr/>
          <p:nvPr/>
        </p:nvSpPr>
        <p:spPr>
          <a:xfrm>
            <a:off x="4135410" y="1239746"/>
            <a:ext cx="3779421" cy="900713"/>
          </a:xfrm>
          <a:prstGeom prst="rect">
            <a:avLst/>
          </a:prstGeom>
          <a:solidFill>
            <a:srgbClr val="DE1A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7C97A918-8537-0345-8775-3DBE4164A7D1}"/>
              </a:ext>
            </a:extLst>
          </p:cNvPr>
          <p:cNvSpPr/>
          <p:nvPr/>
        </p:nvSpPr>
        <p:spPr>
          <a:xfrm>
            <a:off x="5591868" y="1357347"/>
            <a:ext cx="779381" cy="307777"/>
          </a:xfrm>
          <a:prstGeom prst="rect">
            <a:avLst/>
          </a:prstGeom>
        </p:spPr>
        <p:txBody>
          <a:bodyPr wrap="none">
            <a:spAutoFit/>
          </a:bodyPr>
          <a:lstStyle/>
          <a:p>
            <a:r>
              <a:rPr lang="en-US" sz="1400" b="1" dirty="0">
                <a:solidFill>
                  <a:schemeClr val="bg1"/>
                </a:solidFill>
                <a:latin typeface="Gotham Medium" panose="02000604030000020004" pitchFamily="2" charset="0"/>
                <a:cs typeface="Futura Medium" panose="020B0602020204020303" pitchFamily="34" charset="-79"/>
              </a:rPr>
              <a:t>TIER 2</a:t>
            </a:r>
          </a:p>
        </p:txBody>
      </p:sp>
      <p:sp>
        <p:nvSpPr>
          <p:cNvPr id="8" name="Rectangle 7">
            <a:extLst>
              <a:ext uri="{FF2B5EF4-FFF2-40B4-BE49-F238E27FC236}">
                <a16:creationId xmlns:a16="http://schemas.microsoft.com/office/drawing/2014/main" id="{93CD1062-9469-9C44-9630-C8CEB0E5F246}"/>
              </a:ext>
            </a:extLst>
          </p:cNvPr>
          <p:cNvSpPr/>
          <p:nvPr/>
        </p:nvSpPr>
        <p:spPr>
          <a:xfrm>
            <a:off x="805985" y="1757450"/>
            <a:ext cx="2699777" cy="246221"/>
          </a:xfrm>
          <a:prstGeom prst="rect">
            <a:avLst/>
          </a:prstGeom>
        </p:spPr>
        <p:txBody>
          <a:bodyPr wrap="none">
            <a:spAutoFit/>
          </a:bodyPr>
          <a:lstStyle/>
          <a:p>
            <a:pPr algn="ctr"/>
            <a:r>
              <a:rPr lang="en-US" sz="1000" dirty="0">
                <a:solidFill>
                  <a:schemeClr val="bg1"/>
                </a:solidFill>
                <a:latin typeface="Gotham Medium" panose="02000604030000020004" pitchFamily="2" charset="0"/>
                <a:cs typeface="Futura Medium" panose="020B0602020204020303" pitchFamily="34" charset="-79"/>
              </a:rPr>
              <a:t>PRIORITY OR CONTENT PRODUCTION</a:t>
            </a:r>
          </a:p>
        </p:txBody>
      </p:sp>
      <p:sp>
        <p:nvSpPr>
          <p:cNvPr id="9" name="Rectangle 8">
            <a:extLst>
              <a:ext uri="{FF2B5EF4-FFF2-40B4-BE49-F238E27FC236}">
                <a16:creationId xmlns:a16="http://schemas.microsoft.com/office/drawing/2014/main" id="{515463AD-5BFC-AC41-91F4-D433D7E5CFDC}"/>
              </a:ext>
            </a:extLst>
          </p:cNvPr>
          <p:cNvSpPr/>
          <p:nvPr/>
        </p:nvSpPr>
        <p:spPr>
          <a:xfrm>
            <a:off x="4142776" y="1626123"/>
            <a:ext cx="3746495" cy="400110"/>
          </a:xfrm>
          <a:prstGeom prst="rect">
            <a:avLst/>
          </a:prstGeom>
        </p:spPr>
        <p:txBody>
          <a:bodyPr wrap="square">
            <a:spAutoFit/>
          </a:bodyPr>
          <a:lstStyle/>
          <a:p>
            <a:pPr algn="ctr"/>
            <a:r>
              <a:rPr lang="en-US" sz="1000" dirty="0">
                <a:solidFill>
                  <a:schemeClr val="bg1"/>
                </a:solidFill>
                <a:latin typeface="Gotham Medium" panose="02000604030000020004" pitchFamily="2" charset="0"/>
                <a:cs typeface="Futura Medium" panose="020B0602020204020303" pitchFamily="34" charset="-79"/>
              </a:rPr>
              <a:t>RETAINING AN ACTIVE PRESENCE, OFTEN REPURPOSING CONTENT FROM PRIORITY CHANNELS</a:t>
            </a:r>
          </a:p>
        </p:txBody>
      </p:sp>
      <p:cxnSp>
        <p:nvCxnSpPr>
          <p:cNvPr id="29" name="Straight Connector 28">
            <a:extLst>
              <a:ext uri="{FF2B5EF4-FFF2-40B4-BE49-F238E27FC236}">
                <a16:creationId xmlns:a16="http://schemas.microsoft.com/office/drawing/2014/main" id="{2C29CAE6-C1BE-B645-874F-1C5A509162E9}"/>
              </a:ext>
            </a:extLst>
          </p:cNvPr>
          <p:cNvCxnSpPr>
            <a:cxnSpLocks/>
          </p:cNvCxnSpPr>
          <p:nvPr/>
        </p:nvCxnSpPr>
        <p:spPr>
          <a:xfrm>
            <a:off x="164202" y="4904313"/>
            <a:ext cx="11750430" cy="0"/>
          </a:xfrm>
          <a:prstGeom prst="line">
            <a:avLst/>
          </a:prstGeom>
          <a:ln w="41275">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Slide Number Placeholder 8">
            <a:extLst>
              <a:ext uri="{FF2B5EF4-FFF2-40B4-BE49-F238E27FC236}">
                <a16:creationId xmlns:a16="http://schemas.microsoft.com/office/drawing/2014/main" id="{45136C46-A654-1B44-BF2A-791B7FD86C31}"/>
              </a:ext>
            </a:extLst>
          </p:cNvPr>
          <p:cNvSpPr>
            <a:spLocks noGrp="1"/>
          </p:cNvSpPr>
          <p:nvPr>
            <p:ph type="sldNum" sz="quarter" idx="12"/>
          </p:nvPr>
        </p:nvSpPr>
        <p:spPr>
          <a:xfrm>
            <a:off x="9103921" y="6454130"/>
            <a:ext cx="2743200" cy="365125"/>
          </a:xfrm>
        </p:spPr>
        <p:txBody>
          <a:bodyPr/>
          <a:lstStyle/>
          <a:p>
            <a:fld id="{6126F239-C1CC-6B4A-B25E-6E439ACA66F4}" type="slidenum">
              <a:rPr lang="en-US" smtClean="0"/>
              <a:t>19</a:t>
            </a:fld>
            <a:endParaRPr lang="en-US" dirty="0"/>
          </a:p>
        </p:txBody>
      </p:sp>
      <p:sp>
        <p:nvSpPr>
          <p:cNvPr id="37" name="Rectangle 36">
            <a:extLst>
              <a:ext uri="{FF2B5EF4-FFF2-40B4-BE49-F238E27FC236}">
                <a16:creationId xmlns:a16="http://schemas.microsoft.com/office/drawing/2014/main" id="{1246AB84-8EAA-F045-8C08-11AA4E9B8110}"/>
              </a:ext>
            </a:extLst>
          </p:cNvPr>
          <p:cNvSpPr/>
          <p:nvPr/>
        </p:nvSpPr>
        <p:spPr>
          <a:xfrm flipH="1">
            <a:off x="116774" y="109940"/>
            <a:ext cx="11958452" cy="365125"/>
          </a:xfrm>
          <a:prstGeom prst="rect">
            <a:avLst/>
          </a:prstGeom>
          <a:solidFill>
            <a:srgbClr val="003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14141"/>
              </a:solidFill>
            </a:endParaRPr>
          </a:p>
        </p:txBody>
      </p:sp>
      <p:sp>
        <p:nvSpPr>
          <p:cNvPr id="38" name="Rectangle 37">
            <a:extLst>
              <a:ext uri="{FF2B5EF4-FFF2-40B4-BE49-F238E27FC236}">
                <a16:creationId xmlns:a16="http://schemas.microsoft.com/office/drawing/2014/main" id="{3557D604-1E23-8746-AB50-ECF0F4F426B4}"/>
              </a:ext>
            </a:extLst>
          </p:cNvPr>
          <p:cNvSpPr/>
          <p:nvPr/>
        </p:nvSpPr>
        <p:spPr>
          <a:xfrm>
            <a:off x="307990" y="123226"/>
            <a:ext cx="3900427" cy="338554"/>
          </a:xfrm>
          <a:prstGeom prst="rect">
            <a:avLst/>
          </a:prstGeom>
        </p:spPr>
        <p:txBody>
          <a:bodyPr wrap="none">
            <a:spAutoFit/>
          </a:bodyPr>
          <a:lstStyle/>
          <a:p>
            <a:r>
              <a:rPr lang="en-US" sz="1600" b="1" dirty="0">
                <a:solidFill>
                  <a:schemeClr val="bg1"/>
                </a:solidFill>
                <a:latin typeface="Gotham-Bold" pitchFamily="2" charset="0"/>
                <a:cs typeface="Futura Medium" panose="020B0602020204020303" pitchFamily="34" charset="-79"/>
              </a:rPr>
              <a:t>Priority Social Platforms: Consumer</a:t>
            </a:r>
          </a:p>
        </p:txBody>
      </p:sp>
      <p:sp>
        <p:nvSpPr>
          <p:cNvPr id="46" name="Rectangle 45">
            <a:extLst>
              <a:ext uri="{FF2B5EF4-FFF2-40B4-BE49-F238E27FC236}">
                <a16:creationId xmlns:a16="http://schemas.microsoft.com/office/drawing/2014/main" id="{FA336F63-C44E-1147-A34F-4F13D3C73EE7}"/>
              </a:ext>
            </a:extLst>
          </p:cNvPr>
          <p:cNvSpPr/>
          <p:nvPr/>
        </p:nvSpPr>
        <p:spPr>
          <a:xfrm>
            <a:off x="7966746" y="1239746"/>
            <a:ext cx="3779421" cy="900713"/>
          </a:xfrm>
          <a:prstGeom prst="rect">
            <a:avLst/>
          </a:prstGeom>
          <a:solidFill>
            <a:srgbClr val="DE1A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A344E1D3-B1C2-FE47-B0FE-814D22679C94}"/>
              </a:ext>
            </a:extLst>
          </p:cNvPr>
          <p:cNvSpPr/>
          <p:nvPr/>
        </p:nvSpPr>
        <p:spPr>
          <a:xfrm>
            <a:off x="9423204" y="1357347"/>
            <a:ext cx="779381" cy="307777"/>
          </a:xfrm>
          <a:prstGeom prst="rect">
            <a:avLst/>
          </a:prstGeom>
        </p:spPr>
        <p:txBody>
          <a:bodyPr wrap="none">
            <a:spAutoFit/>
          </a:bodyPr>
          <a:lstStyle/>
          <a:p>
            <a:r>
              <a:rPr lang="en-US" sz="1400" b="1" dirty="0">
                <a:solidFill>
                  <a:schemeClr val="bg1"/>
                </a:solidFill>
                <a:latin typeface="Gotham Medium" panose="02000604030000020004" pitchFamily="2" charset="0"/>
                <a:cs typeface="Futura Medium" panose="020B0602020204020303" pitchFamily="34" charset="-79"/>
              </a:rPr>
              <a:t>TIER 3</a:t>
            </a:r>
          </a:p>
        </p:txBody>
      </p:sp>
      <p:sp>
        <p:nvSpPr>
          <p:cNvPr id="48" name="Rectangle 47">
            <a:extLst>
              <a:ext uri="{FF2B5EF4-FFF2-40B4-BE49-F238E27FC236}">
                <a16:creationId xmlns:a16="http://schemas.microsoft.com/office/drawing/2014/main" id="{204E54EB-3B26-6C43-9F1E-404EA8C0C55A}"/>
              </a:ext>
            </a:extLst>
          </p:cNvPr>
          <p:cNvSpPr/>
          <p:nvPr/>
        </p:nvSpPr>
        <p:spPr>
          <a:xfrm>
            <a:off x="7974112" y="1626123"/>
            <a:ext cx="3746495" cy="400110"/>
          </a:xfrm>
          <a:prstGeom prst="rect">
            <a:avLst/>
          </a:prstGeom>
        </p:spPr>
        <p:txBody>
          <a:bodyPr wrap="square">
            <a:spAutoFit/>
          </a:bodyPr>
          <a:lstStyle/>
          <a:p>
            <a:pPr algn="ctr"/>
            <a:r>
              <a:rPr lang="en-US" sz="1000" dirty="0">
                <a:solidFill>
                  <a:schemeClr val="bg1"/>
                </a:solidFill>
                <a:latin typeface="Gotham Medium" panose="02000604030000020004" pitchFamily="2" charset="0"/>
                <a:cs typeface="Futura Medium" panose="020B0602020204020303" pitchFamily="34" charset="-79"/>
              </a:rPr>
              <a:t>REPURPOSING CONTENT WHEN APPLICABLE </a:t>
            </a:r>
            <a:br>
              <a:rPr lang="en-US" sz="1000" dirty="0">
                <a:solidFill>
                  <a:schemeClr val="bg1"/>
                </a:solidFill>
                <a:latin typeface="Gotham Medium" panose="02000604030000020004" pitchFamily="2" charset="0"/>
                <a:cs typeface="Futura Medium" panose="020B0602020204020303" pitchFamily="34" charset="-79"/>
              </a:rPr>
            </a:br>
            <a:r>
              <a:rPr lang="en-US" sz="1000" dirty="0">
                <a:solidFill>
                  <a:schemeClr val="bg1"/>
                </a:solidFill>
                <a:latin typeface="Gotham Medium" panose="02000604030000020004" pitchFamily="2" charset="0"/>
                <a:cs typeface="Futura Medium" panose="020B0602020204020303" pitchFamily="34" charset="-79"/>
              </a:rPr>
              <a:t>FOR THE CHANNEL</a:t>
            </a:r>
          </a:p>
        </p:txBody>
      </p:sp>
      <p:sp>
        <p:nvSpPr>
          <p:cNvPr id="44" name="Rectangle 43">
            <a:extLst>
              <a:ext uri="{FF2B5EF4-FFF2-40B4-BE49-F238E27FC236}">
                <a16:creationId xmlns:a16="http://schemas.microsoft.com/office/drawing/2014/main" id="{62352CFB-789F-F142-BA0E-EDA67EF5AE91}"/>
              </a:ext>
            </a:extLst>
          </p:cNvPr>
          <p:cNvSpPr/>
          <p:nvPr/>
        </p:nvSpPr>
        <p:spPr>
          <a:xfrm>
            <a:off x="1824540" y="1357347"/>
            <a:ext cx="742511" cy="307777"/>
          </a:xfrm>
          <a:prstGeom prst="rect">
            <a:avLst/>
          </a:prstGeom>
        </p:spPr>
        <p:txBody>
          <a:bodyPr wrap="none">
            <a:spAutoFit/>
          </a:bodyPr>
          <a:lstStyle/>
          <a:p>
            <a:r>
              <a:rPr lang="en-US" sz="1400" b="1" dirty="0">
                <a:solidFill>
                  <a:schemeClr val="bg1"/>
                </a:solidFill>
                <a:latin typeface="Gotham Medium" panose="02000604030000020004" pitchFamily="2" charset="0"/>
                <a:cs typeface="Futura Medium" panose="020B0602020204020303" pitchFamily="34" charset="-79"/>
              </a:rPr>
              <a:t>TIER 1</a:t>
            </a:r>
          </a:p>
        </p:txBody>
      </p:sp>
      <p:cxnSp>
        <p:nvCxnSpPr>
          <p:cNvPr id="50" name="Straight Connector 49">
            <a:extLst>
              <a:ext uri="{FF2B5EF4-FFF2-40B4-BE49-F238E27FC236}">
                <a16:creationId xmlns:a16="http://schemas.microsoft.com/office/drawing/2014/main" id="{8EB9BD21-D763-5644-AC0C-04F693EE23A3}"/>
              </a:ext>
            </a:extLst>
          </p:cNvPr>
          <p:cNvCxnSpPr>
            <a:cxnSpLocks/>
          </p:cNvCxnSpPr>
          <p:nvPr/>
        </p:nvCxnSpPr>
        <p:spPr>
          <a:xfrm>
            <a:off x="164202" y="3450417"/>
            <a:ext cx="11750430" cy="0"/>
          </a:xfrm>
          <a:prstGeom prst="line">
            <a:avLst/>
          </a:prstGeom>
          <a:ln w="41275">
            <a:solidFill>
              <a:schemeClr val="bg1"/>
            </a:solidFill>
          </a:ln>
        </p:spPr>
        <p:style>
          <a:lnRef idx="1">
            <a:schemeClr val="accent1"/>
          </a:lnRef>
          <a:fillRef idx="0">
            <a:schemeClr val="accent1"/>
          </a:fillRef>
          <a:effectRef idx="0">
            <a:schemeClr val="accent1"/>
          </a:effectRef>
          <a:fontRef idx="minor">
            <a:schemeClr val="tx1"/>
          </a:fontRef>
        </p:style>
      </p:cxnSp>
      <p:pic>
        <p:nvPicPr>
          <p:cNvPr id="51" name="Picture 50">
            <a:extLst>
              <a:ext uri="{FF2B5EF4-FFF2-40B4-BE49-F238E27FC236}">
                <a16:creationId xmlns:a16="http://schemas.microsoft.com/office/drawing/2014/main" id="{801E988D-FF4F-1B47-814A-7101F4A2444B}"/>
              </a:ext>
            </a:extLst>
          </p:cNvPr>
          <p:cNvPicPr>
            <a:picLocks noChangeAspect="1"/>
          </p:cNvPicPr>
          <p:nvPr/>
        </p:nvPicPr>
        <p:blipFill>
          <a:blip r:embed="rId2"/>
          <a:stretch>
            <a:fillRect/>
          </a:stretch>
        </p:blipFill>
        <p:spPr>
          <a:xfrm>
            <a:off x="2056095" y="2440042"/>
            <a:ext cx="279400" cy="508000"/>
          </a:xfrm>
          <a:prstGeom prst="rect">
            <a:avLst/>
          </a:prstGeom>
        </p:spPr>
      </p:pic>
      <p:sp>
        <p:nvSpPr>
          <p:cNvPr id="52" name="Rectangle 51">
            <a:extLst>
              <a:ext uri="{FF2B5EF4-FFF2-40B4-BE49-F238E27FC236}">
                <a16:creationId xmlns:a16="http://schemas.microsoft.com/office/drawing/2014/main" id="{A88542ED-1047-1E45-A168-EB607FF4FE55}"/>
              </a:ext>
            </a:extLst>
          </p:cNvPr>
          <p:cNvSpPr/>
          <p:nvPr/>
        </p:nvSpPr>
        <p:spPr>
          <a:xfrm>
            <a:off x="1926167" y="2991082"/>
            <a:ext cx="487634" cy="276999"/>
          </a:xfrm>
          <a:prstGeom prst="rect">
            <a:avLst/>
          </a:prstGeom>
        </p:spPr>
        <p:txBody>
          <a:bodyPr wrap="none">
            <a:spAutoFit/>
          </a:bodyPr>
          <a:lstStyle/>
          <a:p>
            <a:r>
              <a:rPr lang="en-US" sz="1200" dirty="0">
                <a:solidFill>
                  <a:srgbClr val="414141"/>
                </a:solidFill>
                <a:latin typeface="Gotham Book" panose="02000604040000020004" pitchFamily="2" charset="0"/>
              </a:rPr>
              <a:t>LLC</a:t>
            </a:r>
          </a:p>
        </p:txBody>
      </p:sp>
      <p:pic>
        <p:nvPicPr>
          <p:cNvPr id="56" name="Picture 55">
            <a:extLst>
              <a:ext uri="{FF2B5EF4-FFF2-40B4-BE49-F238E27FC236}">
                <a16:creationId xmlns:a16="http://schemas.microsoft.com/office/drawing/2014/main" id="{E70FDBF8-3D12-F14A-8B25-F7C379104A49}"/>
              </a:ext>
            </a:extLst>
          </p:cNvPr>
          <p:cNvPicPr>
            <a:picLocks noChangeAspect="1"/>
          </p:cNvPicPr>
          <p:nvPr/>
        </p:nvPicPr>
        <p:blipFill>
          <a:blip r:embed="rId3"/>
          <a:stretch>
            <a:fillRect/>
          </a:stretch>
        </p:blipFill>
        <p:spPr>
          <a:xfrm>
            <a:off x="1987289" y="3975425"/>
            <a:ext cx="426512" cy="426512"/>
          </a:xfrm>
          <a:prstGeom prst="rect">
            <a:avLst/>
          </a:prstGeom>
        </p:spPr>
      </p:pic>
      <p:pic>
        <p:nvPicPr>
          <p:cNvPr id="60" name="Picture 59">
            <a:extLst>
              <a:ext uri="{FF2B5EF4-FFF2-40B4-BE49-F238E27FC236}">
                <a16:creationId xmlns:a16="http://schemas.microsoft.com/office/drawing/2014/main" id="{D73934A3-063D-EC49-AABA-73F047D96960}"/>
              </a:ext>
            </a:extLst>
          </p:cNvPr>
          <p:cNvPicPr>
            <a:picLocks noChangeAspect="1"/>
          </p:cNvPicPr>
          <p:nvPr/>
        </p:nvPicPr>
        <p:blipFill>
          <a:blip r:embed="rId4"/>
          <a:stretch>
            <a:fillRect/>
          </a:stretch>
        </p:blipFill>
        <p:spPr>
          <a:xfrm>
            <a:off x="5766710" y="2610159"/>
            <a:ext cx="439276" cy="351421"/>
          </a:xfrm>
          <a:prstGeom prst="rect">
            <a:avLst/>
          </a:prstGeom>
        </p:spPr>
      </p:pic>
      <p:pic>
        <p:nvPicPr>
          <p:cNvPr id="65" name="Picture 64">
            <a:extLst>
              <a:ext uri="{FF2B5EF4-FFF2-40B4-BE49-F238E27FC236}">
                <a16:creationId xmlns:a16="http://schemas.microsoft.com/office/drawing/2014/main" id="{71C1DA78-D29B-4B4A-A91F-33020A3B10EC}"/>
              </a:ext>
            </a:extLst>
          </p:cNvPr>
          <p:cNvPicPr>
            <a:picLocks noChangeAspect="1"/>
          </p:cNvPicPr>
          <p:nvPr/>
        </p:nvPicPr>
        <p:blipFill>
          <a:blip r:embed="rId5"/>
          <a:stretch>
            <a:fillRect/>
          </a:stretch>
        </p:blipFill>
        <p:spPr>
          <a:xfrm>
            <a:off x="5772955" y="4039818"/>
            <a:ext cx="437122" cy="302623"/>
          </a:xfrm>
          <a:prstGeom prst="rect">
            <a:avLst/>
          </a:prstGeom>
        </p:spPr>
      </p:pic>
      <p:pic>
        <p:nvPicPr>
          <p:cNvPr id="32" name="Picture 31">
            <a:extLst>
              <a:ext uri="{FF2B5EF4-FFF2-40B4-BE49-F238E27FC236}">
                <a16:creationId xmlns:a16="http://schemas.microsoft.com/office/drawing/2014/main" id="{E38AE65D-419D-5D4F-940B-CC19B52EF05C}"/>
              </a:ext>
            </a:extLst>
          </p:cNvPr>
          <p:cNvPicPr>
            <a:picLocks noChangeAspect="1"/>
          </p:cNvPicPr>
          <p:nvPr/>
        </p:nvPicPr>
        <p:blipFill>
          <a:blip r:embed="rId6"/>
          <a:stretch>
            <a:fillRect/>
          </a:stretch>
        </p:blipFill>
        <p:spPr>
          <a:xfrm>
            <a:off x="9689150" y="2567865"/>
            <a:ext cx="334611" cy="436008"/>
          </a:xfrm>
          <a:prstGeom prst="rect">
            <a:avLst/>
          </a:prstGeom>
        </p:spPr>
      </p:pic>
      <p:pic>
        <p:nvPicPr>
          <p:cNvPr id="25" name="Picture 24">
            <a:extLst>
              <a:ext uri="{FF2B5EF4-FFF2-40B4-BE49-F238E27FC236}">
                <a16:creationId xmlns:a16="http://schemas.microsoft.com/office/drawing/2014/main" id="{DF5E7797-5BCF-0445-A222-7DDE5001C360}"/>
              </a:ext>
            </a:extLst>
          </p:cNvPr>
          <p:cNvPicPr>
            <a:picLocks noChangeAspect="1"/>
          </p:cNvPicPr>
          <p:nvPr/>
        </p:nvPicPr>
        <p:blipFill>
          <a:blip r:embed="rId7"/>
          <a:stretch>
            <a:fillRect/>
          </a:stretch>
        </p:blipFill>
        <p:spPr>
          <a:xfrm>
            <a:off x="1951206" y="5376992"/>
            <a:ext cx="437556" cy="437556"/>
          </a:xfrm>
          <a:prstGeom prst="rect">
            <a:avLst/>
          </a:prstGeom>
        </p:spPr>
      </p:pic>
      <p:sp>
        <p:nvSpPr>
          <p:cNvPr id="26" name="Rectangle 25">
            <a:extLst>
              <a:ext uri="{FF2B5EF4-FFF2-40B4-BE49-F238E27FC236}">
                <a16:creationId xmlns:a16="http://schemas.microsoft.com/office/drawing/2014/main" id="{C28FCBDD-8607-D544-9970-1B66162F07CE}"/>
              </a:ext>
            </a:extLst>
          </p:cNvPr>
          <p:cNvSpPr/>
          <p:nvPr/>
        </p:nvSpPr>
        <p:spPr>
          <a:xfrm flipV="1">
            <a:off x="11847121" y="6675755"/>
            <a:ext cx="426522" cy="45720"/>
          </a:xfrm>
          <a:prstGeom prst="rect">
            <a:avLst/>
          </a:prstGeom>
          <a:solidFill>
            <a:srgbClr val="003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otham Book" panose="02000604040000020004" pitchFamily="2" charset="0"/>
            </a:endParaRPr>
          </a:p>
        </p:txBody>
      </p:sp>
      <p:sp>
        <p:nvSpPr>
          <p:cNvPr id="27" name="Rectangle 26">
            <a:extLst>
              <a:ext uri="{FF2B5EF4-FFF2-40B4-BE49-F238E27FC236}">
                <a16:creationId xmlns:a16="http://schemas.microsoft.com/office/drawing/2014/main" id="{7497F141-5EA1-7E4F-99FA-3763B1ADF877}"/>
              </a:ext>
            </a:extLst>
          </p:cNvPr>
          <p:cNvSpPr/>
          <p:nvPr/>
        </p:nvSpPr>
        <p:spPr>
          <a:xfrm>
            <a:off x="11847121" y="6559258"/>
            <a:ext cx="426522" cy="45720"/>
          </a:xfrm>
          <a:prstGeom prst="rect">
            <a:avLst/>
          </a:prstGeom>
          <a:solidFill>
            <a:srgbClr val="DD1D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otham Book" panose="02000604040000020004" pitchFamily="2" charset="0"/>
            </a:endParaRPr>
          </a:p>
        </p:txBody>
      </p:sp>
    </p:spTree>
    <p:extLst>
      <p:ext uri="{BB962C8B-B14F-4D97-AF65-F5344CB8AC3E}">
        <p14:creationId xmlns:p14="http://schemas.microsoft.com/office/powerpoint/2010/main" val="35098225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206D333-2C8E-8946-B96A-2240DE40D6D4}"/>
              </a:ext>
            </a:extLst>
          </p:cNvPr>
          <p:cNvSpPr/>
          <p:nvPr/>
        </p:nvSpPr>
        <p:spPr>
          <a:xfrm>
            <a:off x="1717577" y="2380874"/>
            <a:ext cx="8746067" cy="2091085"/>
          </a:xfrm>
          <a:prstGeom prst="rect">
            <a:avLst/>
          </a:prstGeom>
        </p:spPr>
        <p:txBody>
          <a:bodyPr wrap="square">
            <a:spAutoFit/>
          </a:bodyPr>
          <a:lstStyle/>
          <a:p>
            <a:pPr algn="ctr">
              <a:lnSpc>
                <a:spcPct val="110000"/>
              </a:lnSpc>
            </a:pPr>
            <a:r>
              <a:rPr lang="en-US" sz="2800" b="1" dirty="0">
                <a:solidFill>
                  <a:srgbClr val="414141"/>
                </a:solidFill>
                <a:latin typeface="Gotham-Bold" pitchFamily="2" charset="0"/>
                <a:cs typeface="Futura Medium" panose="020B0602020204020303" pitchFamily="34" charset="-79"/>
              </a:rPr>
              <a:t>“We live in a time</a:t>
            </a:r>
          </a:p>
          <a:p>
            <a:pPr algn="ctr">
              <a:lnSpc>
                <a:spcPct val="110000"/>
              </a:lnSpc>
            </a:pPr>
            <a:r>
              <a:rPr lang="en-US" sz="2800" b="1" dirty="0">
                <a:solidFill>
                  <a:srgbClr val="414141"/>
                </a:solidFill>
                <a:latin typeface="Gotham-Bold" pitchFamily="2" charset="0"/>
                <a:cs typeface="Futura Medium" panose="020B0602020204020303" pitchFamily="34" charset="-79"/>
              </a:rPr>
              <a:t>where we get to use</a:t>
            </a:r>
          </a:p>
          <a:p>
            <a:pPr algn="ctr">
              <a:lnSpc>
                <a:spcPct val="110000"/>
              </a:lnSpc>
            </a:pPr>
            <a:r>
              <a:rPr lang="en-US" sz="2800" b="1" dirty="0">
                <a:solidFill>
                  <a:srgbClr val="414141"/>
                </a:solidFill>
                <a:latin typeface="Gotham-Bold" pitchFamily="2" charset="0"/>
                <a:cs typeface="Futura Medium" panose="020B0602020204020303" pitchFamily="34" charset="-79"/>
              </a:rPr>
              <a:t>social media as a </a:t>
            </a:r>
            <a:r>
              <a:rPr lang="en-US" sz="2800" b="1" i="1" dirty="0">
                <a:solidFill>
                  <a:srgbClr val="414141"/>
                </a:solidFill>
                <a:latin typeface="Gotham-Bold" pitchFamily="2" charset="0"/>
                <a:cs typeface="Futura Medium" panose="020B0602020204020303" pitchFamily="34" charset="-79"/>
              </a:rPr>
              <a:t>tool</a:t>
            </a:r>
            <a:r>
              <a:rPr lang="en-US" sz="2800" b="1" dirty="0">
                <a:solidFill>
                  <a:srgbClr val="414141"/>
                </a:solidFill>
                <a:latin typeface="Gotham-Bold" pitchFamily="2" charset="0"/>
                <a:cs typeface="Futura Medium" panose="020B0602020204020303" pitchFamily="34" charset="-79"/>
              </a:rPr>
              <a:t>.”</a:t>
            </a:r>
          </a:p>
          <a:p>
            <a:pPr algn="ctr">
              <a:lnSpc>
                <a:spcPct val="110000"/>
              </a:lnSpc>
            </a:pPr>
            <a:endParaRPr lang="en-US" dirty="0">
              <a:solidFill>
                <a:srgbClr val="414141"/>
              </a:solidFill>
              <a:latin typeface="Gotham" pitchFamily="2" charset="0"/>
              <a:cs typeface="Futura Medium" panose="020B0602020204020303" pitchFamily="34" charset="-79"/>
            </a:endParaRPr>
          </a:p>
          <a:p>
            <a:pPr algn="ctr">
              <a:lnSpc>
                <a:spcPct val="110000"/>
              </a:lnSpc>
            </a:pPr>
            <a:r>
              <a:rPr lang="en-US" dirty="0">
                <a:solidFill>
                  <a:srgbClr val="414141"/>
                </a:solidFill>
                <a:latin typeface="Gotham" pitchFamily="2" charset="0"/>
                <a:cs typeface="Futura Medium" panose="020B0602020204020303" pitchFamily="34" charset="-79"/>
              </a:rPr>
              <a:t>- </a:t>
            </a:r>
            <a:r>
              <a:rPr lang="en-US" sz="1600" dirty="0">
                <a:solidFill>
                  <a:srgbClr val="414141"/>
                </a:solidFill>
                <a:latin typeface="Gotham" pitchFamily="2" charset="0"/>
                <a:cs typeface="Futura Medium" panose="020B0602020204020303" pitchFamily="34" charset="-79"/>
              </a:rPr>
              <a:t>GIGI HADID, FASHION MODEL</a:t>
            </a:r>
          </a:p>
        </p:txBody>
      </p:sp>
      <p:sp>
        <p:nvSpPr>
          <p:cNvPr id="15" name="Rectangle 14">
            <a:extLst>
              <a:ext uri="{FF2B5EF4-FFF2-40B4-BE49-F238E27FC236}">
                <a16:creationId xmlns:a16="http://schemas.microsoft.com/office/drawing/2014/main" id="{FD9CCEA1-7EB6-594C-BB23-205A7FDD3940}"/>
              </a:ext>
            </a:extLst>
          </p:cNvPr>
          <p:cNvSpPr/>
          <p:nvPr/>
        </p:nvSpPr>
        <p:spPr>
          <a:xfrm>
            <a:off x="3014353" y="1912686"/>
            <a:ext cx="6163293" cy="106120"/>
          </a:xfrm>
          <a:prstGeom prst="rect">
            <a:avLst/>
          </a:prstGeom>
          <a:solidFill>
            <a:srgbClr val="DD1D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otham Book" panose="02000604040000020004" pitchFamily="2" charset="0"/>
            </a:endParaRPr>
          </a:p>
        </p:txBody>
      </p:sp>
      <p:sp>
        <p:nvSpPr>
          <p:cNvPr id="17" name="Rectangle 16">
            <a:extLst>
              <a:ext uri="{FF2B5EF4-FFF2-40B4-BE49-F238E27FC236}">
                <a16:creationId xmlns:a16="http://schemas.microsoft.com/office/drawing/2014/main" id="{1BF030B7-E9FA-D441-9A42-E3E15185D9B9}"/>
              </a:ext>
            </a:extLst>
          </p:cNvPr>
          <p:cNvSpPr/>
          <p:nvPr/>
        </p:nvSpPr>
        <p:spPr>
          <a:xfrm>
            <a:off x="3008965" y="4845891"/>
            <a:ext cx="6163293" cy="106120"/>
          </a:xfrm>
          <a:prstGeom prst="rect">
            <a:avLst/>
          </a:prstGeom>
          <a:solidFill>
            <a:srgbClr val="003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otham Book" panose="02000604040000020004" pitchFamily="2" charset="0"/>
            </a:endParaRPr>
          </a:p>
        </p:txBody>
      </p:sp>
      <p:sp>
        <p:nvSpPr>
          <p:cNvPr id="8" name="Slide Number Placeholder 2">
            <a:extLst>
              <a:ext uri="{FF2B5EF4-FFF2-40B4-BE49-F238E27FC236}">
                <a16:creationId xmlns:a16="http://schemas.microsoft.com/office/drawing/2014/main" id="{695C8C47-AFA7-0E46-995C-436D12E92286}"/>
              </a:ext>
            </a:extLst>
          </p:cNvPr>
          <p:cNvSpPr>
            <a:spLocks noGrp="1"/>
          </p:cNvSpPr>
          <p:nvPr>
            <p:ph type="sldNum" sz="quarter" idx="12"/>
          </p:nvPr>
        </p:nvSpPr>
        <p:spPr>
          <a:xfrm>
            <a:off x="9103921" y="6459486"/>
            <a:ext cx="2743200" cy="365125"/>
          </a:xfrm>
        </p:spPr>
        <p:txBody>
          <a:bodyPr/>
          <a:lstStyle/>
          <a:p>
            <a:fld id="{6126F239-C1CC-6B4A-B25E-6E439ACA66F4}" type="slidenum">
              <a:rPr lang="en-US" smtClean="0"/>
              <a:t>2</a:t>
            </a:fld>
            <a:endParaRPr lang="en-US" dirty="0"/>
          </a:p>
        </p:txBody>
      </p:sp>
      <p:sp>
        <p:nvSpPr>
          <p:cNvPr id="13" name="Rectangle 12">
            <a:extLst>
              <a:ext uri="{FF2B5EF4-FFF2-40B4-BE49-F238E27FC236}">
                <a16:creationId xmlns:a16="http://schemas.microsoft.com/office/drawing/2014/main" id="{42998EFE-5184-BE40-8A2C-6F5852DBF2E6}"/>
              </a:ext>
            </a:extLst>
          </p:cNvPr>
          <p:cNvSpPr/>
          <p:nvPr/>
        </p:nvSpPr>
        <p:spPr>
          <a:xfrm flipV="1">
            <a:off x="11847121" y="6675755"/>
            <a:ext cx="426522" cy="45720"/>
          </a:xfrm>
          <a:prstGeom prst="rect">
            <a:avLst/>
          </a:prstGeom>
          <a:solidFill>
            <a:srgbClr val="003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otham Book" panose="02000604040000020004" pitchFamily="2" charset="0"/>
            </a:endParaRPr>
          </a:p>
        </p:txBody>
      </p:sp>
      <p:sp>
        <p:nvSpPr>
          <p:cNvPr id="14" name="Rectangle 13">
            <a:extLst>
              <a:ext uri="{FF2B5EF4-FFF2-40B4-BE49-F238E27FC236}">
                <a16:creationId xmlns:a16="http://schemas.microsoft.com/office/drawing/2014/main" id="{BE70DBBB-F77E-3A4E-AE49-3B4435F6C60A}"/>
              </a:ext>
            </a:extLst>
          </p:cNvPr>
          <p:cNvSpPr/>
          <p:nvPr/>
        </p:nvSpPr>
        <p:spPr>
          <a:xfrm>
            <a:off x="11847121" y="6559258"/>
            <a:ext cx="426522" cy="45720"/>
          </a:xfrm>
          <a:prstGeom prst="rect">
            <a:avLst/>
          </a:prstGeom>
          <a:solidFill>
            <a:srgbClr val="DD1D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otham Book" panose="02000604040000020004" pitchFamily="2" charset="0"/>
            </a:endParaRPr>
          </a:p>
        </p:txBody>
      </p:sp>
    </p:spTree>
    <p:extLst>
      <p:ext uri="{BB962C8B-B14F-4D97-AF65-F5344CB8AC3E}">
        <p14:creationId xmlns:p14="http://schemas.microsoft.com/office/powerpoint/2010/main" val="36635594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8">
            <a:extLst>
              <a:ext uri="{FF2B5EF4-FFF2-40B4-BE49-F238E27FC236}">
                <a16:creationId xmlns:a16="http://schemas.microsoft.com/office/drawing/2014/main" id="{28AB1AD7-5C28-904F-A0FB-5386E8C6438C}"/>
              </a:ext>
            </a:extLst>
          </p:cNvPr>
          <p:cNvSpPr>
            <a:spLocks noGrp="1"/>
          </p:cNvSpPr>
          <p:nvPr>
            <p:ph type="sldNum" sz="quarter" idx="12"/>
          </p:nvPr>
        </p:nvSpPr>
        <p:spPr>
          <a:xfrm>
            <a:off x="8610600" y="6421666"/>
            <a:ext cx="2743200" cy="365125"/>
          </a:xfrm>
        </p:spPr>
        <p:txBody>
          <a:bodyPr/>
          <a:lstStyle/>
          <a:p>
            <a:fld id="{6126F239-C1CC-6B4A-B25E-6E439ACA66F4}" type="slidenum">
              <a:rPr lang="en-US" smtClean="0"/>
              <a:t>20</a:t>
            </a:fld>
            <a:endParaRPr lang="en-US" dirty="0"/>
          </a:p>
        </p:txBody>
      </p:sp>
      <p:sp>
        <p:nvSpPr>
          <p:cNvPr id="6" name="Rectangle 5">
            <a:extLst>
              <a:ext uri="{FF2B5EF4-FFF2-40B4-BE49-F238E27FC236}">
                <a16:creationId xmlns:a16="http://schemas.microsoft.com/office/drawing/2014/main" id="{7C649AAC-D2FB-644B-9291-F6995B203FFE}"/>
              </a:ext>
            </a:extLst>
          </p:cNvPr>
          <p:cNvSpPr/>
          <p:nvPr/>
        </p:nvSpPr>
        <p:spPr>
          <a:xfrm>
            <a:off x="4587544" y="4273819"/>
            <a:ext cx="2674130" cy="400110"/>
          </a:xfrm>
          <a:prstGeom prst="rect">
            <a:avLst/>
          </a:prstGeom>
        </p:spPr>
        <p:txBody>
          <a:bodyPr wrap="none">
            <a:spAutoFit/>
          </a:bodyPr>
          <a:lstStyle/>
          <a:p>
            <a:pPr algn="ctr"/>
            <a:r>
              <a:rPr lang="en-US" sz="2000" dirty="0">
                <a:solidFill>
                  <a:srgbClr val="DD1D2F"/>
                </a:solidFill>
                <a:latin typeface="Gotham Light" pitchFamily="2" charset="0"/>
                <a:cs typeface="Futura Medium" panose="020B0602020204020303" pitchFamily="34" charset="-79"/>
              </a:rPr>
              <a:t>What we talk about</a:t>
            </a:r>
          </a:p>
        </p:txBody>
      </p:sp>
      <p:sp>
        <p:nvSpPr>
          <p:cNvPr id="7" name="Rectangle 6">
            <a:extLst>
              <a:ext uri="{FF2B5EF4-FFF2-40B4-BE49-F238E27FC236}">
                <a16:creationId xmlns:a16="http://schemas.microsoft.com/office/drawing/2014/main" id="{08ECFA2D-7BA0-694A-A8C5-C7BFA93F4DA5}"/>
              </a:ext>
            </a:extLst>
          </p:cNvPr>
          <p:cNvSpPr/>
          <p:nvPr/>
        </p:nvSpPr>
        <p:spPr>
          <a:xfrm>
            <a:off x="3238617" y="2088387"/>
            <a:ext cx="5371983" cy="2308324"/>
          </a:xfrm>
          <a:prstGeom prst="rect">
            <a:avLst/>
          </a:prstGeom>
        </p:spPr>
        <p:txBody>
          <a:bodyPr wrap="none">
            <a:spAutoFit/>
          </a:bodyPr>
          <a:lstStyle/>
          <a:p>
            <a:pPr algn="ctr"/>
            <a:r>
              <a:rPr lang="en-US" sz="7200" b="1" dirty="0">
                <a:solidFill>
                  <a:srgbClr val="414141"/>
                </a:solidFill>
                <a:latin typeface="Gotham" pitchFamily="2" charset="0"/>
                <a:cs typeface="Futura Medium" panose="020B0602020204020303" pitchFamily="34" charset="-79"/>
              </a:rPr>
              <a:t>CONTENT</a:t>
            </a:r>
          </a:p>
          <a:p>
            <a:pPr algn="ctr"/>
            <a:r>
              <a:rPr lang="en-US" sz="7200" b="1" dirty="0">
                <a:solidFill>
                  <a:srgbClr val="414141"/>
                </a:solidFill>
                <a:effectLst/>
                <a:latin typeface="Gotham" pitchFamily="2" charset="0"/>
                <a:cs typeface="Futura Medium" panose="020B0602020204020303" pitchFamily="34" charset="-79"/>
              </a:rPr>
              <a:t>STRATEGY</a:t>
            </a:r>
          </a:p>
        </p:txBody>
      </p:sp>
    </p:spTree>
    <p:extLst>
      <p:ext uri="{BB962C8B-B14F-4D97-AF65-F5344CB8AC3E}">
        <p14:creationId xmlns:p14="http://schemas.microsoft.com/office/powerpoint/2010/main" val="15452374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CB49A8E-F854-CD41-A79C-235F84E1A948}"/>
              </a:ext>
            </a:extLst>
          </p:cNvPr>
          <p:cNvGrpSpPr/>
          <p:nvPr/>
        </p:nvGrpSpPr>
        <p:grpSpPr>
          <a:xfrm>
            <a:off x="2641881" y="2414287"/>
            <a:ext cx="6908237" cy="2693389"/>
            <a:chOff x="2641882" y="1474610"/>
            <a:chExt cx="6908237" cy="2693389"/>
          </a:xfrm>
        </p:grpSpPr>
        <p:sp>
          <p:nvSpPr>
            <p:cNvPr id="6" name="Rectangle 5">
              <a:extLst>
                <a:ext uri="{FF2B5EF4-FFF2-40B4-BE49-F238E27FC236}">
                  <a16:creationId xmlns:a16="http://schemas.microsoft.com/office/drawing/2014/main" id="{F00AC19E-B509-C84C-A48F-61046DED74E8}"/>
                </a:ext>
              </a:extLst>
            </p:cNvPr>
            <p:cNvSpPr/>
            <p:nvPr/>
          </p:nvSpPr>
          <p:spPr>
            <a:xfrm>
              <a:off x="4155404" y="1474610"/>
              <a:ext cx="3881191" cy="400110"/>
            </a:xfrm>
            <a:prstGeom prst="rect">
              <a:avLst/>
            </a:prstGeom>
          </p:spPr>
          <p:txBody>
            <a:bodyPr wrap="none">
              <a:spAutoFit/>
            </a:bodyPr>
            <a:lstStyle/>
            <a:p>
              <a:r>
                <a:rPr lang="en-US" sz="2000" b="1" dirty="0">
                  <a:solidFill>
                    <a:srgbClr val="DE1C2F"/>
                  </a:solidFill>
                  <a:latin typeface="Gotham-Bold" pitchFamily="2" charset="0"/>
                  <a:cs typeface="Futura Medium" panose="020B0602020204020303" pitchFamily="34" charset="-79"/>
                </a:rPr>
                <a:t>RE/MAX’s Editorial Mandate</a:t>
              </a:r>
            </a:p>
          </p:txBody>
        </p:sp>
        <p:sp>
          <p:nvSpPr>
            <p:cNvPr id="7" name="Rectangle 6">
              <a:extLst>
                <a:ext uri="{FF2B5EF4-FFF2-40B4-BE49-F238E27FC236}">
                  <a16:creationId xmlns:a16="http://schemas.microsoft.com/office/drawing/2014/main" id="{16A49F44-7CC1-7F4F-AEFD-2397576748D7}"/>
                </a:ext>
              </a:extLst>
            </p:cNvPr>
            <p:cNvSpPr/>
            <p:nvPr/>
          </p:nvSpPr>
          <p:spPr>
            <a:xfrm>
              <a:off x="2641882" y="2080504"/>
              <a:ext cx="6908237" cy="2087495"/>
            </a:xfrm>
            <a:prstGeom prst="rect">
              <a:avLst/>
            </a:prstGeom>
          </p:spPr>
          <p:txBody>
            <a:bodyPr wrap="square">
              <a:spAutoFit/>
            </a:bodyPr>
            <a:lstStyle/>
            <a:p>
              <a:pPr algn="ctr">
                <a:lnSpc>
                  <a:spcPct val="110000"/>
                </a:lnSpc>
              </a:pPr>
              <a:r>
                <a:rPr lang="en-US" sz="2000" dirty="0">
                  <a:solidFill>
                    <a:srgbClr val="414141"/>
                  </a:solidFill>
                  <a:latin typeface="Gotham-Light" pitchFamily="2" charset="0"/>
                  <a:cs typeface="Futura Medium" panose="020B0602020204020303" pitchFamily="34" charset="-79"/>
                </a:rPr>
                <a:t>We produce content that showcases RE/MAX real estate expertise, utility, and inspiration to convince buyers and sellers to choose a RE/MAX agent and helps our agents thrive.</a:t>
              </a:r>
            </a:p>
            <a:p>
              <a:pPr algn="ctr">
                <a:lnSpc>
                  <a:spcPct val="110000"/>
                </a:lnSpc>
              </a:pPr>
              <a:endParaRPr lang="en-US" sz="2000" dirty="0">
                <a:solidFill>
                  <a:srgbClr val="414141"/>
                </a:solidFill>
                <a:latin typeface="Gotham-Light" pitchFamily="2" charset="0"/>
                <a:cs typeface="Futura Medium" panose="020B0602020204020303" pitchFamily="34" charset="-79"/>
              </a:endParaRPr>
            </a:p>
            <a:p>
              <a:pPr algn="ctr">
                <a:lnSpc>
                  <a:spcPct val="110000"/>
                </a:lnSpc>
              </a:pPr>
              <a:r>
                <a:rPr lang="en-US" sz="2000" u="sng" dirty="0">
                  <a:solidFill>
                    <a:srgbClr val="414141"/>
                  </a:solidFill>
                  <a:latin typeface="Gotham-Light" pitchFamily="2" charset="0"/>
                  <a:cs typeface="Futura Medium" panose="020B0602020204020303" pitchFamily="34" charset="-79"/>
                </a:rPr>
                <a:t>QUALITY &gt; QUANTITY</a:t>
              </a:r>
              <a:endParaRPr lang="en-US" sz="2000" u="sng" dirty="0">
                <a:solidFill>
                  <a:schemeClr val="bg2">
                    <a:lumMod val="50000"/>
                  </a:schemeClr>
                </a:solidFill>
                <a:latin typeface="Gotham-Light" pitchFamily="2" charset="0"/>
                <a:cs typeface="Futura Medium" panose="020B0602020204020303" pitchFamily="34" charset="-79"/>
              </a:endParaRPr>
            </a:p>
          </p:txBody>
        </p:sp>
      </p:grpSp>
      <p:sp>
        <p:nvSpPr>
          <p:cNvPr id="9" name="Slide Number Placeholder 8">
            <a:extLst>
              <a:ext uri="{FF2B5EF4-FFF2-40B4-BE49-F238E27FC236}">
                <a16:creationId xmlns:a16="http://schemas.microsoft.com/office/drawing/2014/main" id="{74381C2C-423B-CC4D-B078-7BB7A23C78E9}"/>
              </a:ext>
            </a:extLst>
          </p:cNvPr>
          <p:cNvSpPr>
            <a:spLocks noGrp="1"/>
          </p:cNvSpPr>
          <p:nvPr>
            <p:ph type="sldNum" sz="quarter" idx="12"/>
          </p:nvPr>
        </p:nvSpPr>
        <p:spPr>
          <a:xfrm>
            <a:off x="9103921" y="6458911"/>
            <a:ext cx="2743200" cy="365125"/>
          </a:xfrm>
        </p:spPr>
        <p:txBody>
          <a:bodyPr/>
          <a:lstStyle/>
          <a:p>
            <a:fld id="{6126F239-C1CC-6B4A-B25E-6E439ACA66F4}" type="slidenum">
              <a:rPr lang="en-US" smtClean="0"/>
              <a:t>21</a:t>
            </a:fld>
            <a:endParaRPr lang="en-US" dirty="0"/>
          </a:p>
        </p:txBody>
      </p:sp>
      <p:sp>
        <p:nvSpPr>
          <p:cNvPr id="8" name="Rectangle 7">
            <a:extLst>
              <a:ext uri="{FF2B5EF4-FFF2-40B4-BE49-F238E27FC236}">
                <a16:creationId xmlns:a16="http://schemas.microsoft.com/office/drawing/2014/main" id="{60F8860E-9D91-7644-A332-17A590E94A63}"/>
              </a:ext>
            </a:extLst>
          </p:cNvPr>
          <p:cNvSpPr/>
          <p:nvPr/>
        </p:nvSpPr>
        <p:spPr>
          <a:xfrm flipV="1">
            <a:off x="11847121" y="6675755"/>
            <a:ext cx="426522" cy="45720"/>
          </a:xfrm>
          <a:prstGeom prst="rect">
            <a:avLst/>
          </a:prstGeom>
          <a:solidFill>
            <a:srgbClr val="003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otham Book" panose="02000604040000020004" pitchFamily="2" charset="0"/>
            </a:endParaRPr>
          </a:p>
        </p:txBody>
      </p:sp>
      <p:sp>
        <p:nvSpPr>
          <p:cNvPr id="10" name="Rectangle 9">
            <a:extLst>
              <a:ext uri="{FF2B5EF4-FFF2-40B4-BE49-F238E27FC236}">
                <a16:creationId xmlns:a16="http://schemas.microsoft.com/office/drawing/2014/main" id="{47119BC2-9610-9B42-9227-6BDF2BB81BCC}"/>
              </a:ext>
            </a:extLst>
          </p:cNvPr>
          <p:cNvSpPr/>
          <p:nvPr/>
        </p:nvSpPr>
        <p:spPr>
          <a:xfrm>
            <a:off x="11847121" y="6559258"/>
            <a:ext cx="426522" cy="45720"/>
          </a:xfrm>
          <a:prstGeom prst="rect">
            <a:avLst/>
          </a:prstGeom>
          <a:solidFill>
            <a:srgbClr val="DD1D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otham Book" panose="02000604040000020004" pitchFamily="2" charset="0"/>
            </a:endParaRPr>
          </a:p>
        </p:txBody>
      </p:sp>
    </p:spTree>
    <p:extLst>
      <p:ext uri="{BB962C8B-B14F-4D97-AF65-F5344CB8AC3E}">
        <p14:creationId xmlns:p14="http://schemas.microsoft.com/office/powerpoint/2010/main" val="15344200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8D9334C-5CAA-AA4F-85F6-C048BD8855F1}"/>
              </a:ext>
            </a:extLst>
          </p:cNvPr>
          <p:cNvPicPr>
            <a:picLocks noChangeAspect="1"/>
          </p:cNvPicPr>
          <p:nvPr/>
        </p:nvPicPr>
        <p:blipFill>
          <a:blip r:embed="rId2"/>
          <a:stretch>
            <a:fillRect/>
          </a:stretch>
        </p:blipFill>
        <p:spPr>
          <a:xfrm>
            <a:off x="854740" y="1054366"/>
            <a:ext cx="10401300" cy="5207000"/>
          </a:xfrm>
          <a:prstGeom prst="rect">
            <a:avLst/>
          </a:prstGeom>
        </p:spPr>
      </p:pic>
      <p:sp>
        <p:nvSpPr>
          <p:cNvPr id="3" name="Rectangle 2">
            <a:extLst>
              <a:ext uri="{FF2B5EF4-FFF2-40B4-BE49-F238E27FC236}">
                <a16:creationId xmlns:a16="http://schemas.microsoft.com/office/drawing/2014/main" id="{BD7CEF96-2588-304E-8252-9AE7D326CBC0}"/>
              </a:ext>
            </a:extLst>
          </p:cNvPr>
          <p:cNvSpPr/>
          <p:nvPr/>
        </p:nvSpPr>
        <p:spPr>
          <a:xfrm>
            <a:off x="1302042" y="2783283"/>
            <a:ext cx="1779852" cy="1169551"/>
          </a:xfrm>
          <a:prstGeom prst="rect">
            <a:avLst/>
          </a:prstGeom>
        </p:spPr>
        <p:txBody>
          <a:bodyPr wrap="square">
            <a:spAutoFit/>
          </a:bodyPr>
          <a:lstStyle/>
          <a:p>
            <a:r>
              <a:rPr lang="en-US" sz="1000" dirty="0">
                <a:solidFill>
                  <a:schemeClr val="bg1"/>
                </a:solidFill>
                <a:latin typeface="Gotham Light" pitchFamily="2" charset="0"/>
                <a:cs typeface="Futura Medium" panose="020B0602020204020303" pitchFamily="34" charset="-79"/>
              </a:rPr>
              <a:t>Adding value to homeowners to stay top-of-mind and providing expert guidance for those thinking about buying or selling or currently in the process</a:t>
            </a:r>
          </a:p>
        </p:txBody>
      </p:sp>
      <p:sp>
        <p:nvSpPr>
          <p:cNvPr id="4" name="Rectangle 3">
            <a:extLst>
              <a:ext uri="{FF2B5EF4-FFF2-40B4-BE49-F238E27FC236}">
                <a16:creationId xmlns:a16="http://schemas.microsoft.com/office/drawing/2014/main" id="{1303DF73-16A4-7D47-9AA8-73D1E1FC0AE8}"/>
              </a:ext>
            </a:extLst>
          </p:cNvPr>
          <p:cNvSpPr/>
          <p:nvPr/>
        </p:nvSpPr>
        <p:spPr>
          <a:xfrm>
            <a:off x="3253347" y="3502801"/>
            <a:ext cx="1539985" cy="861774"/>
          </a:xfrm>
          <a:prstGeom prst="rect">
            <a:avLst/>
          </a:prstGeom>
        </p:spPr>
        <p:txBody>
          <a:bodyPr wrap="square">
            <a:spAutoFit/>
          </a:bodyPr>
          <a:lstStyle/>
          <a:p>
            <a:r>
              <a:rPr lang="en-US" sz="1000" dirty="0">
                <a:solidFill>
                  <a:schemeClr val="bg1"/>
                </a:solidFill>
                <a:latin typeface="Gotham Light" pitchFamily="2" charset="0"/>
                <a:cs typeface="Futura Medium" panose="020B0602020204020303" pitchFamily="34" charset="-79"/>
              </a:rPr>
              <a:t>Showcasing RE/MAX’s efforts to improve the</a:t>
            </a:r>
            <a:br>
              <a:rPr lang="en-US" sz="1000" dirty="0">
                <a:solidFill>
                  <a:schemeClr val="bg1"/>
                </a:solidFill>
                <a:latin typeface="Gotham Light" pitchFamily="2" charset="0"/>
                <a:cs typeface="Futura Medium" panose="020B0602020204020303" pitchFamily="34" charset="-79"/>
              </a:rPr>
            </a:br>
            <a:r>
              <a:rPr lang="en-US" sz="1000" dirty="0">
                <a:solidFill>
                  <a:schemeClr val="bg1"/>
                </a:solidFill>
                <a:latin typeface="Gotham Light" pitchFamily="2" charset="0"/>
                <a:cs typeface="Futura Medium" panose="020B0602020204020303" pitchFamily="34" charset="-79"/>
              </a:rPr>
              <a:t>global communities</a:t>
            </a:r>
            <a:br>
              <a:rPr lang="en-US" sz="1000" dirty="0">
                <a:solidFill>
                  <a:schemeClr val="bg1"/>
                </a:solidFill>
                <a:latin typeface="Gotham Light" pitchFamily="2" charset="0"/>
                <a:cs typeface="Futura Medium" panose="020B0602020204020303" pitchFamily="34" charset="-79"/>
              </a:rPr>
            </a:br>
            <a:r>
              <a:rPr lang="en-US" sz="1000" dirty="0">
                <a:solidFill>
                  <a:schemeClr val="bg1"/>
                </a:solidFill>
                <a:latin typeface="Gotham Light" pitchFamily="2" charset="0"/>
                <a:cs typeface="Futura Medium" panose="020B0602020204020303" pitchFamily="34" charset="-79"/>
              </a:rPr>
              <a:t>we serve.</a:t>
            </a:r>
          </a:p>
        </p:txBody>
      </p:sp>
      <p:sp>
        <p:nvSpPr>
          <p:cNvPr id="5" name="Rectangle 4">
            <a:extLst>
              <a:ext uri="{FF2B5EF4-FFF2-40B4-BE49-F238E27FC236}">
                <a16:creationId xmlns:a16="http://schemas.microsoft.com/office/drawing/2014/main" id="{3AD16936-A58A-784F-8580-7342A784FEA8}"/>
              </a:ext>
            </a:extLst>
          </p:cNvPr>
          <p:cNvSpPr/>
          <p:nvPr/>
        </p:nvSpPr>
        <p:spPr>
          <a:xfrm>
            <a:off x="5236561" y="3505590"/>
            <a:ext cx="1963628" cy="1015663"/>
          </a:xfrm>
          <a:prstGeom prst="rect">
            <a:avLst/>
          </a:prstGeom>
        </p:spPr>
        <p:txBody>
          <a:bodyPr wrap="square">
            <a:spAutoFit/>
          </a:bodyPr>
          <a:lstStyle/>
          <a:p>
            <a:r>
              <a:rPr lang="en-US" sz="1000" dirty="0">
                <a:solidFill>
                  <a:schemeClr val="bg1"/>
                </a:solidFill>
                <a:latin typeface="Gotham Light" pitchFamily="2" charset="0"/>
                <a:cs typeface="Futura Medium" panose="020B0602020204020303" pitchFamily="34" charset="-79"/>
              </a:rPr>
              <a:t>Anchored in reasons </a:t>
            </a:r>
            <a:br>
              <a:rPr lang="en-US" sz="1000" dirty="0">
                <a:solidFill>
                  <a:schemeClr val="bg1"/>
                </a:solidFill>
                <a:latin typeface="Gotham Light" pitchFamily="2" charset="0"/>
                <a:cs typeface="Futura Medium" panose="020B0602020204020303" pitchFamily="34" charset="-79"/>
              </a:rPr>
            </a:br>
            <a:r>
              <a:rPr lang="en-US" sz="1000" dirty="0">
                <a:solidFill>
                  <a:schemeClr val="bg1"/>
                </a:solidFill>
                <a:latin typeface="Gotham Light" pitchFamily="2" charset="0"/>
                <a:cs typeface="Futura Medium" panose="020B0602020204020303" pitchFamily="34" charset="-79"/>
              </a:rPr>
              <a:t>to choose a RE/MAX </a:t>
            </a:r>
            <a:br>
              <a:rPr lang="en-US" sz="1000" dirty="0">
                <a:solidFill>
                  <a:schemeClr val="bg1"/>
                </a:solidFill>
                <a:latin typeface="Gotham Light" pitchFamily="2" charset="0"/>
                <a:cs typeface="Futura Medium" panose="020B0602020204020303" pitchFamily="34" charset="-79"/>
              </a:rPr>
            </a:br>
            <a:r>
              <a:rPr lang="en-US" sz="1000" dirty="0">
                <a:solidFill>
                  <a:schemeClr val="bg1"/>
                </a:solidFill>
                <a:latin typeface="Gotham Light" pitchFamily="2" charset="0"/>
                <a:cs typeface="Futura Medium" panose="020B0602020204020303" pitchFamily="34" charset="-79"/>
              </a:rPr>
              <a:t>agent - whether it is promoting a claim, building brand affinity, or showcasing #</a:t>
            </a:r>
            <a:r>
              <a:rPr lang="en-US" sz="1000" dirty="0" err="1">
                <a:solidFill>
                  <a:schemeClr val="bg1"/>
                </a:solidFill>
                <a:latin typeface="Gotham Light" pitchFamily="2" charset="0"/>
                <a:cs typeface="Futura Medium" panose="020B0602020204020303" pitchFamily="34" charset="-79"/>
              </a:rPr>
              <a:t>remaxhustle</a:t>
            </a:r>
            <a:r>
              <a:rPr lang="en-US" sz="1000" dirty="0">
                <a:solidFill>
                  <a:schemeClr val="bg1"/>
                </a:solidFill>
                <a:latin typeface="Gotham Light" pitchFamily="2" charset="0"/>
                <a:cs typeface="Futura Medium" panose="020B0602020204020303" pitchFamily="34" charset="-79"/>
              </a:rPr>
              <a:t>.</a:t>
            </a:r>
          </a:p>
        </p:txBody>
      </p:sp>
      <p:sp>
        <p:nvSpPr>
          <p:cNvPr id="6" name="Rectangle 5">
            <a:extLst>
              <a:ext uri="{FF2B5EF4-FFF2-40B4-BE49-F238E27FC236}">
                <a16:creationId xmlns:a16="http://schemas.microsoft.com/office/drawing/2014/main" id="{D9A24F34-5E85-5641-81F6-70C8ECBB4E06}"/>
              </a:ext>
            </a:extLst>
          </p:cNvPr>
          <p:cNvSpPr/>
          <p:nvPr/>
        </p:nvSpPr>
        <p:spPr>
          <a:xfrm>
            <a:off x="7341599" y="3518191"/>
            <a:ext cx="1792238" cy="861774"/>
          </a:xfrm>
          <a:prstGeom prst="rect">
            <a:avLst/>
          </a:prstGeom>
        </p:spPr>
        <p:txBody>
          <a:bodyPr wrap="square">
            <a:spAutoFit/>
          </a:bodyPr>
          <a:lstStyle/>
          <a:p>
            <a:r>
              <a:rPr lang="en-US" sz="1000" dirty="0">
                <a:solidFill>
                  <a:schemeClr val="bg1"/>
                </a:solidFill>
                <a:latin typeface="Gotham Light" pitchFamily="2" charset="0"/>
                <a:cs typeface="Futura Medium" panose="020B0602020204020303" pitchFamily="34" charset="-79"/>
              </a:rPr>
              <a:t>RE/MAX’s informed point-of-view on the real estate industry, from market reports to c-suite thought leadership</a:t>
            </a:r>
          </a:p>
        </p:txBody>
      </p:sp>
      <p:sp>
        <p:nvSpPr>
          <p:cNvPr id="7" name="Rectangle 6">
            <a:extLst>
              <a:ext uri="{FF2B5EF4-FFF2-40B4-BE49-F238E27FC236}">
                <a16:creationId xmlns:a16="http://schemas.microsoft.com/office/drawing/2014/main" id="{5559810D-92EE-8D42-A5A0-67186ECC8218}"/>
              </a:ext>
            </a:extLst>
          </p:cNvPr>
          <p:cNvSpPr/>
          <p:nvPr/>
        </p:nvSpPr>
        <p:spPr>
          <a:xfrm>
            <a:off x="9100154" y="2796092"/>
            <a:ext cx="1704600" cy="861774"/>
          </a:xfrm>
          <a:prstGeom prst="rect">
            <a:avLst/>
          </a:prstGeom>
        </p:spPr>
        <p:txBody>
          <a:bodyPr wrap="square">
            <a:spAutoFit/>
          </a:bodyPr>
          <a:lstStyle/>
          <a:p>
            <a:r>
              <a:rPr lang="en-US" sz="1000" dirty="0">
                <a:solidFill>
                  <a:schemeClr val="bg1"/>
                </a:solidFill>
                <a:latin typeface="Gotham Light" pitchFamily="2" charset="0"/>
                <a:cs typeface="Futura Medium" panose="020B0602020204020303" pitchFamily="34" charset="-79"/>
              </a:rPr>
              <a:t>Highlighting the tools and training that RE/MAX gives agents to help them do their jobs better.</a:t>
            </a:r>
          </a:p>
        </p:txBody>
      </p:sp>
      <p:sp>
        <p:nvSpPr>
          <p:cNvPr id="8" name="Rectangle 7">
            <a:extLst>
              <a:ext uri="{FF2B5EF4-FFF2-40B4-BE49-F238E27FC236}">
                <a16:creationId xmlns:a16="http://schemas.microsoft.com/office/drawing/2014/main" id="{1B1D35D3-C8C9-0F47-86C3-26C2DB0F7F43}"/>
              </a:ext>
            </a:extLst>
          </p:cNvPr>
          <p:cNvSpPr/>
          <p:nvPr/>
        </p:nvSpPr>
        <p:spPr>
          <a:xfrm>
            <a:off x="1302042" y="2376498"/>
            <a:ext cx="2296613" cy="246221"/>
          </a:xfrm>
          <a:prstGeom prst="rect">
            <a:avLst/>
          </a:prstGeom>
        </p:spPr>
        <p:txBody>
          <a:bodyPr wrap="square">
            <a:spAutoFit/>
          </a:bodyPr>
          <a:lstStyle/>
          <a:p>
            <a:r>
              <a:rPr lang="en-US" sz="1000" b="1" dirty="0">
                <a:solidFill>
                  <a:schemeClr val="bg1"/>
                </a:solidFill>
                <a:latin typeface="Gotham-Bold" pitchFamily="2" charset="0"/>
                <a:cs typeface="Futura Medium" panose="020B0602020204020303" pitchFamily="34" charset="-79"/>
              </a:rPr>
              <a:t>REAL ESTATE UTILITY</a:t>
            </a:r>
          </a:p>
        </p:txBody>
      </p:sp>
      <p:sp>
        <p:nvSpPr>
          <p:cNvPr id="9" name="Rectangle 8">
            <a:extLst>
              <a:ext uri="{FF2B5EF4-FFF2-40B4-BE49-F238E27FC236}">
                <a16:creationId xmlns:a16="http://schemas.microsoft.com/office/drawing/2014/main" id="{20C779D3-96FB-3A4F-9029-64864E5D4E6D}"/>
              </a:ext>
            </a:extLst>
          </p:cNvPr>
          <p:cNvSpPr/>
          <p:nvPr/>
        </p:nvSpPr>
        <p:spPr>
          <a:xfrm>
            <a:off x="3275725" y="3137577"/>
            <a:ext cx="1927868" cy="246221"/>
          </a:xfrm>
          <a:prstGeom prst="rect">
            <a:avLst/>
          </a:prstGeom>
        </p:spPr>
        <p:txBody>
          <a:bodyPr wrap="square">
            <a:spAutoFit/>
          </a:bodyPr>
          <a:lstStyle/>
          <a:p>
            <a:r>
              <a:rPr lang="en-US" sz="1000" b="1" dirty="0">
                <a:solidFill>
                  <a:schemeClr val="bg1"/>
                </a:solidFill>
                <a:latin typeface="Gotham-Bold" pitchFamily="2" charset="0"/>
                <a:cs typeface="Futura Medium" panose="020B0602020204020303" pitchFamily="34" charset="-79"/>
              </a:rPr>
              <a:t>SOCIAL IMPACT</a:t>
            </a:r>
          </a:p>
        </p:txBody>
      </p:sp>
      <p:sp>
        <p:nvSpPr>
          <p:cNvPr id="10" name="Rectangle 9">
            <a:extLst>
              <a:ext uri="{FF2B5EF4-FFF2-40B4-BE49-F238E27FC236}">
                <a16:creationId xmlns:a16="http://schemas.microsoft.com/office/drawing/2014/main" id="{61B5E4A5-FB33-5749-9703-B745F0D9656C}"/>
              </a:ext>
            </a:extLst>
          </p:cNvPr>
          <p:cNvSpPr/>
          <p:nvPr/>
        </p:nvSpPr>
        <p:spPr>
          <a:xfrm>
            <a:off x="5236561" y="3138767"/>
            <a:ext cx="1326004" cy="246221"/>
          </a:xfrm>
          <a:prstGeom prst="rect">
            <a:avLst/>
          </a:prstGeom>
        </p:spPr>
        <p:txBody>
          <a:bodyPr wrap="none">
            <a:spAutoFit/>
          </a:bodyPr>
          <a:lstStyle/>
          <a:p>
            <a:pPr algn="ctr"/>
            <a:r>
              <a:rPr lang="en-US" sz="1000" b="1" dirty="0">
                <a:solidFill>
                  <a:schemeClr val="bg1"/>
                </a:solidFill>
                <a:latin typeface="Gotham-Bold" pitchFamily="2" charset="0"/>
                <a:cs typeface="Futura Medium" panose="020B0602020204020303" pitchFamily="34" charset="-79"/>
              </a:rPr>
              <a:t>WE ARE RE/MAX</a:t>
            </a:r>
          </a:p>
        </p:txBody>
      </p:sp>
      <p:sp>
        <p:nvSpPr>
          <p:cNvPr id="11" name="Rectangle 10">
            <a:extLst>
              <a:ext uri="{FF2B5EF4-FFF2-40B4-BE49-F238E27FC236}">
                <a16:creationId xmlns:a16="http://schemas.microsoft.com/office/drawing/2014/main" id="{D54F1D35-82E5-444B-9AA0-693D679975FE}"/>
              </a:ext>
            </a:extLst>
          </p:cNvPr>
          <p:cNvSpPr/>
          <p:nvPr/>
        </p:nvSpPr>
        <p:spPr>
          <a:xfrm>
            <a:off x="7401374" y="3134867"/>
            <a:ext cx="1465466" cy="246221"/>
          </a:xfrm>
          <a:prstGeom prst="rect">
            <a:avLst/>
          </a:prstGeom>
        </p:spPr>
        <p:txBody>
          <a:bodyPr wrap="none">
            <a:spAutoFit/>
          </a:bodyPr>
          <a:lstStyle/>
          <a:p>
            <a:r>
              <a:rPr lang="en-US" sz="1000" b="1" dirty="0">
                <a:solidFill>
                  <a:schemeClr val="bg1"/>
                </a:solidFill>
                <a:latin typeface="Gotham-Bold" pitchFamily="2" charset="0"/>
                <a:cs typeface="Futura Medium" panose="020B0602020204020303" pitchFamily="34" charset="-79"/>
              </a:rPr>
              <a:t>INDUSTRY INSIGHT</a:t>
            </a:r>
            <a:endParaRPr lang="en-US" sz="1000" b="1" dirty="0">
              <a:solidFill>
                <a:schemeClr val="bg1"/>
              </a:solidFill>
              <a:latin typeface="Gotham-Bold" pitchFamily="2" charset="0"/>
            </a:endParaRPr>
          </a:p>
        </p:txBody>
      </p:sp>
      <p:sp>
        <p:nvSpPr>
          <p:cNvPr id="12" name="Rectangle 11">
            <a:extLst>
              <a:ext uri="{FF2B5EF4-FFF2-40B4-BE49-F238E27FC236}">
                <a16:creationId xmlns:a16="http://schemas.microsoft.com/office/drawing/2014/main" id="{C8282262-71D5-1F4C-AC3A-2ECBDE362C1D}"/>
              </a:ext>
            </a:extLst>
          </p:cNvPr>
          <p:cNvSpPr/>
          <p:nvPr/>
        </p:nvSpPr>
        <p:spPr>
          <a:xfrm>
            <a:off x="9100154" y="2216909"/>
            <a:ext cx="1144865" cy="400110"/>
          </a:xfrm>
          <a:prstGeom prst="rect">
            <a:avLst/>
          </a:prstGeom>
        </p:spPr>
        <p:txBody>
          <a:bodyPr wrap="none">
            <a:spAutoFit/>
          </a:bodyPr>
          <a:lstStyle/>
          <a:p>
            <a:r>
              <a:rPr lang="en-US" sz="1000" b="1" dirty="0">
                <a:solidFill>
                  <a:schemeClr val="bg1"/>
                </a:solidFill>
                <a:latin typeface="Gotham-Bold" pitchFamily="2" charset="0"/>
                <a:cs typeface="Futura Medium" panose="020B0602020204020303" pitchFamily="34" charset="-79"/>
              </a:rPr>
              <a:t>EMPOWERING</a:t>
            </a:r>
          </a:p>
          <a:p>
            <a:r>
              <a:rPr lang="en-US" sz="1000" b="1" dirty="0">
                <a:solidFill>
                  <a:schemeClr val="bg1"/>
                </a:solidFill>
                <a:latin typeface="Gotham-Bold" pitchFamily="2" charset="0"/>
                <a:cs typeface="Futura Medium" panose="020B0602020204020303" pitchFamily="34" charset="-79"/>
              </a:rPr>
              <a:t>AGENTS</a:t>
            </a:r>
          </a:p>
        </p:txBody>
      </p:sp>
      <p:sp>
        <p:nvSpPr>
          <p:cNvPr id="13" name="Rectangle 12">
            <a:extLst>
              <a:ext uri="{FF2B5EF4-FFF2-40B4-BE49-F238E27FC236}">
                <a16:creationId xmlns:a16="http://schemas.microsoft.com/office/drawing/2014/main" id="{C40064CA-8CAB-414B-9120-EC2C840C605D}"/>
              </a:ext>
            </a:extLst>
          </p:cNvPr>
          <p:cNvSpPr/>
          <p:nvPr/>
        </p:nvSpPr>
        <p:spPr>
          <a:xfrm>
            <a:off x="2377624" y="1434695"/>
            <a:ext cx="1989489" cy="276999"/>
          </a:xfrm>
          <a:prstGeom prst="rect">
            <a:avLst/>
          </a:prstGeom>
        </p:spPr>
        <p:txBody>
          <a:bodyPr wrap="square">
            <a:spAutoFit/>
          </a:bodyPr>
          <a:lstStyle/>
          <a:p>
            <a:pPr algn="ctr"/>
            <a:r>
              <a:rPr lang="en-US" sz="1200" b="1" dirty="0">
                <a:solidFill>
                  <a:schemeClr val="bg1"/>
                </a:solidFill>
                <a:latin typeface="Gotham-Bold" pitchFamily="2" charset="0"/>
                <a:cs typeface="Futura Medium" panose="020B0602020204020303" pitchFamily="34" charset="-79"/>
              </a:rPr>
              <a:t>BUYERS AND SELLERS</a:t>
            </a:r>
          </a:p>
        </p:txBody>
      </p:sp>
      <p:sp>
        <p:nvSpPr>
          <p:cNvPr id="14" name="Rectangle 13">
            <a:extLst>
              <a:ext uri="{FF2B5EF4-FFF2-40B4-BE49-F238E27FC236}">
                <a16:creationId xmlns:a16="http://schemas.microsoft.com/office/drawing/2014/main" id="{B717937E-ACAC-B044-8045-7C939C54F3F0}"/>
              </a:ext>
            </a:extLst>
          </p:cNvPr>
          <p:cNvSpPr/>
          <p:nvPr/>
        </p:nvSpPr>
        <p:spPr>
          <a:xfrm>
            <a:off x="4836190" y="2450027"/>
            <a:ext cx="2438400" cy="276999"/>
          </a:xfrm>
          <a:prstGeom prst="rect">
            <a:avLst/>
          </a:prstGeom>
        </p:spPr>
        <p:txBody>
          <a:bodyPr wrap="square">
            <a:spAutoFit/>
          </a:bodyPr>
          <a:lstStyle/>
          <a:p>
            <a:pPr algn="ctr"/>
            <a:r>
              <a:rPr lang="en-US" sz="1200" b="1" dirty="0">
                <a:solidFill>
                  <a:schemeClr val="bg1"/>
                </a:solidFill>
                <a:latin typeface="Gotham-Bold" pitchFamily="2" charset="0"/>
                <a:cs typeface="Futura Medium" panose="020B0602020204020303" pitchFamily="34" charset="-79"/>
              </a:rPr>
              <a:t>AUDIENCES OVERLAP</a:t>
            </a:r>
          </a:p>
        </p:txBody>
      </p:sp>
      <p:sp>
        <p:nvSpPr>
          <p:cNvPr id="15" name="Rectangle 14">
            <a:extLst>
              <a:ext uri="{FF2B5EF4-FFF2-40B4-BE49-F238E27FC236}">
                <a16:creationId xmlns:a16="http://schemas.microsoft.com/office/drawing/2014/main" id="{7725BE17-E384-1C4E-9773-57624C327C7A}"/>
              </a:ext>
            </a:extLst>
          </p:cNvPr>
          <p:cNvSpPr/>
          <p:nvPr/>
        </p:nvSpPr>
        <p:spPr>
          <a:xfrm>
            <a:off x="7391400" y="1396127"/>
            <a:ext cx="2438400" cy="276999"/>
          </a:xfrm>
          <a:prstGeom prst="rect">
            <a:avLst/>
          </a:prstGeom>
        </p:spPr>
        <p:txBody>
          <a:bodyPr wrap="square">
            <a:spAutoFit/>
          </a:bodyPr>
          <a:lstStyle/>
          <a:p>
            <a:pPr algn="ctr"/>
            <a:r>
              <a:rPr lang="en-US" sz="1200" b="1" dirty="0">
                <a:solidFill>
                  <a:schemeClr val="bg1"/>
                </a:solidFill>
                <a:latin typeface="Gotham-Bold" pitchFamily="2" charset="0"/>
                <a:cs typeface="Futura Medium" panose="020B0602020204020303" pitchFamily="34" charset="-79"/>
              </a:rPr>
              <a:t>AGENTS/BROKERS</a:t>
            </a:r>
          </a:p>
        </p:txBody>
      </p:sp>
      <p:sp>
        <p:nvSpPr>
          <p:cNvPr id="22" name="Rectangle 21">
            <a:extLst>
              <a:ext uri="{FF2B5EF4-FFF2-40B4-BE49-F238E27FC236}">
                <a16:creationId xmlns:a16="http://schemas.microsoft.com/office/drawing/2014/main" id="{9A7185EA-E86E-B440-9B66-C44EEC138AB9}"/>
              </a:ext>
            </a:extLst>
          </p:cNvPr>
          <p:cNvSpPr/>
          <p:nvPr/>
        </p:nvSpPr>
        <p:spPr>
          <a:xfrm flipH="1">
            <a:off x="116774" y="116574"/>
            <a:ext cx="11958452" cy="365125"/>
          </a:xfrm>
          <a:prstGeom prst="rect">
            <a:avLst/>
          </a:prstGeom>
          <a:solidFill>
            <a:srgbClr val="003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14141"/>
              </a:solidFill>
            </a:endParaRPr>
          </a:p>
        </p:txBody>
      </p:sp>
      <p:sp>
        <p:nvSpPr>
          <p:cNvPr id="24" name="Rectangle 23">
            <a:extLst>
              <a:ext uri="{FF2B5EF4-FFF2-40B4-BE49-F238E27FC236}">
                <a16:creationId xmlns:a16="http://schemas.microsoft.com/office/drawing/2014/main" id="{55489B4A-E2A2-FF4F-B5CB-47FD223D060B}"/>
              </a:ext>
            </a:extLst>
          </p:cNvPr>
          <p:cNvSpPr/>
          <p:nvPr/>
        </p:nvSpPr>
        <p:spPr>
          <a:xfrm>
            <a:off x="307990" y="123226"/>
            <a:ext cx="2667718" cy="338554"/>
          </a:xfrm>
          <a:prstGeom prst="rect">
            <a:avLst/>
          </a:prstGeom>
        </p:spPr>
        <p:txBody>
          <a:bodyPr wrap="none">
            <a:spAutoFit/>
          </a:bodyPr>
          <a:lstStyle/>
          <a:p>
            <a:r>
              <a:rPr lang="en-US" sz="1600" b="1" dirty="0">
                <a:solidFill>
                  <a:schemeClr val="bg1"/>
                </a:solidFill>
                <a:latin typeface="Gotham-Bold" pitchFamily="2" charset="0"/>
                <a:cs typeface="Futura Medium" panose="020B0602020204020303" pitchFamily="34" charset="-79"/>
              </a:rPr>
              <a:t>RE/MAX Content Pillars</a:t>
            </a:r>
          </a:p>
        </p:txBody>
      </p:sp>
      <p:cxnSp>
        <p:nvCxnSpPr>
          <p:cNvPr id="30" name="Straight Connector 29">
            <a:extLst>
              <a:ext uri="{FF2B5EF4-FFF2-40B4-BE49-F238E27FC236}">
                <a16:creationId xmlns:a16="http://schemas.microsoft.com/office/drawing/2014/main" id="{2F8CE155-1A55-AC4D-9F54-E0610687BB5A}"/>
              </a:ext>
            </a:extLst>
          </p:cNvPr>
          <p:cNvCxnSpPr>
            <a:cxnSpLocks/>
          </p:cNvCxnSpPr>
          <p:nvPr/>
        </p:nvCxnSpPr>
        <p:spPr>
          <a:xfrm>
            <a:off x="1381448" y="2667323"/>
            <a:ext cx="1011044" cy="0"/>
          </a:xfrm>
          <a:prstGeom prst="line">
            <a:avLst/>
          </a:prstGeom>
          <a:ln w="28575">
            <a:solidFill>
              <a:srgbClr val="DE1A2F"/>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F7771EC8-4EE2-4346-970D-FBAAC3B69FBF}"/>
              </a:ext>
            </a:extLst>
          </p:cNvPr>
          <p:cNvCxnSpPr>
            <a:cxnSpLocks/>
          </p:cNvCxnSpPr>
          <p:nvPr/>
        </p:nvCxnSpPr>
        <p:spPr>
          <a:xfrm>
            <a:off x="3351497" y="3418171"/>
            <a:ext cx="1011044" cy="0"/>
          </a:xfrm>
          <a:prstGeom prst="line">
            <a:avLst/>
          </a:prstGeom>
          <a:ln w="28575">
            <a:solidFill>
              <a:srgbClr val="DE1A2F"/>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59813B7F-AD8B-1A4F-8ED7-3438372799EA}"/>
              </a:ext>
            </a:extLst>
          </p:cNvPr>
          <p:cNvCxnSpPr>
            <a:cxnSpLocks/>
          </p:cNvCxnSpPr>
          <p:nvPr/>
        </p:nvCxnSpPr>
        <p:spPr>
          <a:xfrm>
            <a:off x="5351282" y="3418171"/>
            <a:ext cx="1011044" cy="0"/>
          </a:xfrm>
          <a:prstGeom prst="line">
            <a:avLst/>
          </a:prstGeom>
          <a:ln w="28575">
            <a:solidFill>
              <a:srgbClr val="DE1A2F"/>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4F3D588-890F-4848-BAFA-F7957D5BB10E}"/>
              </a:ext>
            </a:extLst>
          </p:cNvPr>
          <p:cNvCxnSpPr>
            <a:cxnSpLocks/>
          </p:cNvCxnSpPr>
          <p:nvPr/>
        </p:nvCxnSpPr>
        <p:spPr>
          <a:xfrm>
            <a:off x="7484882" y="3418171"/>
            <a:ext cx="1011044" cy="0"/>
          </a:xfrm>
          <a:prstGeom prst="line">
            <a:avLst/>
          </a:prstGeom>
          <a:ln w="28575">
            <a:solidFill>
              <a:srgbClr val="DE1A2F"/>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BD256C27-E16D-0340-B18B-BAB5A10A3433}"/>
              </a:ext>
            </a:extLst>
          </p:cNvPr>
          <p:cNvCxnSpPr>
            <a:cxnSpLocks/>
          </p:cNvCxnSpPr>
          <p:nvPr/>
        </p:nvCxnSpPr>
        <p:spPr>
          <a:xfrm>
            <a:off x="9194736" y="2667323"/>
            <a:ext cx="1011044" cy="0"/>
          </a:xfrm>
          <a:prstGeom prst="line">
            <a:avLst/>
          </a:prstGeom>
          <a:ln w="28575">
            <a:solidFill>
              <a:srgbClr val="DE1A2F"/>
            </a:solidFill>
          </a:ln>
        </p:spPr>
        <p:style>
          <a:lnRef idx="1">
            <a:schemeClr val="accent1"/>
          </a:lnRef>
          <a:fillRef idx="0">
            <a:schemeClr val="accent1"/>
          </a:fillRef>
          <a:effectRef idx="0">
            <a:schemeClr val="accent1"/>
          </a:effectRef>
          <a:fontRef idx="minor">
            <a:schemeClr val="tx1"/>
          </a:fontRef>
        </p:style>
      </p:cxnSp>
      <p:sp>
        <p:nvSpPr>
          <p:cNvPr id="44" name="Slide Number Placeholder 2">
            <a:extLst>
              <a:ext uri="{FF2B5EF4-FFF2-40B4-BE49-F238E27FC236}">
                <a16:creationId xmlns:a16="http://schemas.microsoft.com/office/drawing/2014/main" id="{45E831D8-D48C-CF46-B18A-C185C3A068A6}"/>
              </a:ext>
            </a:extLst>
          </p:cNvPr>
          <p:cNvSpPr>
            <a:spLocks noGrp="1"/>
          </p:cNvSpPr>
          <p:nvPr>
            <p:ph type="sldNum" sz="quarter" idx="12"/>
          </p:nvPr>
        </p:nvSpPr>
        <p:spPr>
          <a:xfrm>
            <a:off x="9100154" y="6457723"/>
            <a:ext cx="2743200" cy="365125"/>
          </a:xfrm>
        </p:spPr>
        <p:txBody>
          <a:bodyPr/>
          <a:lstStyle/>
          <a:p>
            <a:fld id="{6126F239-C1CC-6B4A-B25E-6E439ACA66F4}" type="slidenum">
              <a:rPr lang="en-US" smtClean="0"/>
              <a:t>22</a:t>
            </a:fld>
            <a:endParaRPr lang="en-US" dirty="0"/>
          </a:p>
        </p:txBody>
      </p:sp>
      <p:sp>
        <p:nvSpPr>
          <p:cNvPr id="27" name="Rectangle 26">
            <a:extLst>
              <a:ext uri="{FF2B5EF4-FFF2-40B4-BE49-F238E27FC236}">
                <a16:creationId xmlns:a16="http://schemas.microsoft.com/office/drawing/2014/main" id="{34E85689-B45D-CA43-AC61-C66ADBE98A42}"/>
              </a:ext>
            </a:extLst>
          </p:cNvPr>
          <p:cNvSpPr/>
          <p:nvPr/>
        </p:nvSpPr>
        <p:spPr>
          <a:xfrm flipV="1">
            <a:off x="11847121" y="6675755"/>
            <a:ext cx="426522" cy="45720"/>
          </a:xfrm>
          <a:prstGeom prst="rect">
            <a:avLst/>
          </a:prstGeom>
          <a:solidFill>
            <a:srgbClr val="003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otham Book" panose="02000604040000020004" pitchFamily="2" charset="0"/>
            </a:endParaRPr>
          </a:p>
        </p:txBody>
      </p:sp>
      <p:sp>
        <p:nvSpPr>
          <p:cNvPr id="28" name="Rectangle 27">
            <a:extLst>
              <a:ext uri="{FF2B5EF4-FFF2-40B4-BE49-F238E27FC236}">
                <a16:creationId xmlns:a16="http://schemas.microsoft.com/office/drawing/2014/main" id="{C8602698-0FF0-9444-BA7B-D701644D07A8}"/>
              </a:ext>
            </a:extLst>
          </p:cNvPr>
          <p:cNvSpPr/>
          <p:nvPr/>
        </p:nvSpPr>
        <p:spPr>
          <a:xfrm>
            <a:off x="11847121" y="6559258"/>
            <a:ext cx="426522" cy="45720"/>
          </a:xfrm>
          <a:prstGeom prst="rect">
            <a:avLst/>
          </a:prstGeom>
          <a:solidFill>
            <a:srgbClr val="DD1D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otham Book" panose="02000604040000020004" pitchFamily="2" charset="0"/>
            </a:endParaRPr>
          </a:p>
        </p:txBody>
      </p:sp>
    </p:spTree>
    <p:extLst>
      <p:ext uri="{BB962C8B-B14F-4D97-AF65-F5344CB8AC3E}">
        <p14:creationId xmlns:p14="http://schemas.microsoft.com/office/powerpoint/2010/main" val="9544881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8">
            <a:extLst>
              <a:ext uri="{FF2B5EF4-FFF2-40B4-BE49-F238E27FC236}">
                <a16:creationId xmlns:a16="http://schemas.microsoft.com/office/drawing/2014/main" id="{C8C4DBA3-154C-BA45-91D1-1C58A0EDE6B8}"/>
              </a:ext>
            </a:extLst>
          </p:cNvPr>
          <p:cNvSpPr>
            <a:spLocks noGrp="1"/>
          </p:cNvSpPr>
          <p:nvPr>
            <p:ph type="sldNum" sz="quarter" idx="12"/>
          </p:nvPr>
        </p:nvSpPr>
        <p:spPr>
          <a:xfrm>
            <a:off x="8610600" y="6421666"/>
            <a:ext cx="2743200" cy="365125"/>
          </a:xfrm>
        </p:spPr>
        <p:txBody>
          <a:bodyPr/>
          <a:lstStyle/>
          <a:p>
            <a:fld id="{6126F239-C1CC-6B4A-B25E-6E439ACA66F4}" type="slidenum">
              <a:rPr lang="en-US" smtClean="0"/>
              <a:t>23</a:t>
            </a:fld>
            <a:endParaRPr lang="en-US" dirty="0"/>
          </a:p>
        </p:txBody>
      </p:sp>
      <p:sp>
        <p:nvSpPr>
          <p:cNvPr id="6" name="Rectangle 5">
            <a:extLst>
              <a:ext uri="{FF2B5EF4-FFF2-40B4-BE49-F238E27FC236}">
                <a16:creationId xmlns:a16="http://schemas.microsoft.com/office/drawing/2014/main" id="{719FFA30-7771-374C-A2C4-74A71160CB88}"/>
              </a:ext>
            </a:extLst>
          </p:cNvPr>
          <p:cNvSpPr/>
          <p:nvPr/>
        </p:nvSpPr>
        <p:spPr>
          <a:xfrm>
            <a:off x="3483884" y="4273819"/>
            <a:ext cx="4881465" cy="400110"/>
          </a:xfrm>
          <a:prstGeom prst="rect">
            <a:avLst/>
          </a:prstGeom>
        </p:spPr>
        <p:txBody>
          <a:bodyPr wrap="none">
            <a:spAutoFit/>
          </a:bodyPr>
          <a:lstStyle/>
          <a:p>
            <a:pPr algn="ctr"/>
            <a:r>
              <a:rPr lang="en-US" sz="2000" dirty="0">
                <a:solidFill>
                  <a:srgbClr val="DD1D2F"/>
                </a:solidFill>
                <a:latin typeface="Gotham Light" pitchFamily="2" charset="0"/>
                <a:cs typeface="Futura Medium" panose="020B0602020204020303" pitchFamily="34" charset="-79"/>
              </a:rPr>
              <a:t>How we engage with our audience 1:1</a:t>
            </a:r>
          </a:p>
        </p:txBody>
      </p:sp>
      <p:sp>
        <p:nvSpPr>
          <p:cNvPr id="7" name="Rectangle 6">
            <a:extLst>
              <a:ext uri="{FF2B5EF4-FFF2-40B4-BE49-F238E27FC236}">
                <a16:creationId xmlns:a16="http://schemas.microsoft.com/office/drawing/2014/main" id="{CAD66808-4F07-FE47-90D3-2944E3C9F9E0}"/>
              </a:ext>
            </a:extLst>
          </p:cNvPr>
          <p:cNvSpPr/>
          <p:nvPr/>
        </p:nvSpPr>
        <p:spPr>
          <a:xfrm>
            <a:off x="2772814" y="2078762"/>
            <a:ext cx="6646371" cy="2308324"/>
          </a:xfrm>
          <a:prstGeom prst="rect">
            <a:avLst/>
          </a:prstGeom>
        </p:spPr>
        <p:txBody>
          <a:bodyPr wrap="none">
            <a:spAutoFit/>
          </a:bodyPr>
          <a:lstStyle/>
          <a:p>
            <a:pPr algn="ctr"/>
            <a:r>
              <a:rPr lang="en-US" sz="7200" b="1" dirty="0">
                <a:solidFill>
                  <a:srgbClr val="414141"/>
                </a:solidFill>
                <a:latin typeface="Gotham" pitchFamily="2" charset="0"/>
                <a:cs typeface="Futura Medium" panose="020B0602020204020303" pitchFamily="34" charset="-79"/>
              </a:rPr>
              <a:t>COMMUNITY</a:t>
            </a:r>
          </a:p>
          <a:p>
            <a:pPr algn="ctr"/>
            <a:r>
              <a:rPr lang="en-US" sz="7200" b="1" dirty="0">
                <a:solidFill>
                  <a:srgbClr val="414141"/>
                </a:solidFill>
                <a:effectLst/>
                <a:latin typeface="Gotham" pitchFamily="2" charset="0"/>
                <a:cs typeface="Futura Medium" panose="020B0602020204020303" pitchFamily="34" charset="-79"/>
              </a:rPr>
              <a:t>MANAGMENT</a:t>
            </a:r>
          </a:p>
        </p:txBody>
      </p:sp>
    </p:spTree>
    <p:extLst>
      <p:ext uri="{BB962C8B-B14F-4D97-AF65-F5344CB8AC3E}">
        <p14:creationId xmlns:p14="http://schemas.microsoft.com/office/powerpoint/2010/main" val="28258893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8">
            <a:extLst>
              <a:ext uri="{FF2B5EF4-FFF2-40B4-BE49-F238E27FC236}">
                <a16:creationId xmlns:a16="http://schemas.microsoft.com/office/drawing/2014/main" id="{CB92DAC1-AC66-E843-98F2-0653457D8675}"/>
              </a:ext>
            </a:extLst>
          </p:cNvPr>
          <p:cNvSpPr>
            <a:spLocks noGrp="1"/>
          </p:cNvSpPr>
          <p:nvPr>
            <p:ph type="sldNum" sz="quarter" idx="12"/>
          </p:nvPr>
        </p:nvSpPr>
        <p:spPr>
          <a:xfrm>
            <a:off x="9103921" y="6455204"/>
            <a:ext cx="2743200" cy="365125"/>
          </a:xfrm>
        </p:spPr>
        <p:txBody>
          <a:bodyPr/>
          <a:lstStyle/>
          <a:p>
            <a:fld id="{6126F239-C1CC-6B4A-B25E-6E439ACA66F4}" type="slidenum">
              <a:rPr lang="en-US" smtClean="0"/>
              <a:t>24</a:t>
            </a:fld>
            <a:endParaRPr lang="en-US" dirty="0"/>
          </a:p>
        </p:txBody>
      </p:sp>
      <p:sp>
        <p:nvSpPr>
          <p:cNvPr id="8" name="Rectangle 7">
            <a:extLst>
              <a:ext uri="{FF2B5EF4-FFF2-40B4-BE49-F238E27FC236}">
                <a16:creationId xmlns:a16="http://schemas.microsoft.com/office/drawing/2014/main" id="{E3E424FA-0711-2E40-959D-AEEEA0EA1930}"/>
              </a:ext>
            </a:extLst>
          </p:cNvPr>
          <p:cNvSpPr/>
          <p:nvPr/>
        </p:nvSpPr>
        <p:spPr>
          <a:xfrm>
            <a:off x="2252479" y="1852585"/>
            <a:ext cx="7676263" cy="3423309"/>
          </a:xfrm>
          <a:prstGeom prst="rect">
            <a:avLst/>
          </a:prstGeom>
        </p:spPr>
        <p:txBody>
          <a:bodyPr wrap="square">
            <a:spAutoFit/>
          </a:bodyPr>
          <a:lstStyle/>
          <a:p>
            <a:pPr algn="ctr">
              <a:lnSpc>
                <a:spcPct val="110000"/>
              </a:lnSpc>
            </a:pPr>
            <a:r>
              <a:rPr lang="en-US" dirty="0">
                <a:solidFill>
                  <a:srgbClr val="414141"/>
                </a:solidFill>
                <a:latin typeface="Gotham-Light" pitchFamily="2" charset="0"/>
                <a:cs typeface="Futura Medium" panose="020B0602020204020303" pitchFamily="34" charset="-79"/>
              </a:rPr>
              <a:t>When we speak directly to agents and brokers, let’s treat them with the respect they deserve. If they have a problem, let’s listen and act accordingly. Conversely, when appropriate, let’s congratulate them on their great work and give lots of social pats on the back. </a:t>
            </a:r>
          </a:p>
          <a:p>
            <a:pPr algn="ctr">
              <a:lnSpc>
                <a:spcPct val="110000"/>
              </a:lnSpc>
            </a:pPr>
            <a:endParaRPr lang="en-US" dirty="0">
              <a:solidFill>
                <a:srgbClr val="414141"/>
              </a:solidFill>
              <a:latin typeface="Gotham-Light" pitchFamily="2" charset="0"/>
              <a:cs typeface="Futura Medium" panose="020B0602020204020303" pitchFamily="34" charset="-79"/>
            </a:endParaRPr>
          </a:p>
          <a:p>
            <a:pPr algn="ctr">
              <a:lnSpc>
                <a:spcPct val="110000"/>
              </a:lnSpc>
            </a:pPr>
            <a:r>
              <a:rPr lang="en-US" dirty="0">
                <a:solidFill>
                  <a:srgbClr val="414141"/>
                </a:solidFill>
                <a:latin typeface="Gotham-Light" pitchFamily="2" charset="0"/>
                <a:cs typeface="Futura Medium" panose="020B0602020204020303" pitchFamily="34" charset="-79"/>
              </a:rPr>
              <a:t>When we speak directly to home buyers and sellers, let’s understand that they might be under a fair amount of stress. Finding the right agent is a personal experience, so let’s look to make a true connection. It takes a blend of empathy, understanding, and response speed to make people feel heard.</a:t>
            </a:r>
          </a:p>
        </p:txBody>
      </p:sp>
      <p:sp>
        <p:nvSpPr>
          <p:cNvPr id="9" name="Rectangle 8">
            <a:extLst>
              <a:ext uri="{FF2B5EF4-FFF2-40B4-BE49-F238E27FC236}">
                <a16:creationId xmlns:a16="http://schemas.microsoft.com/office/drawing/2014/main" id="{7DEA34B4-C74B-BF4A-A73B-1CEF45731CFF}"/>
              </a:ext>
            </a:extLst>
          </p:cNvPr>
          <p:cNvSpPr/>
          <p:nvPr/>
        </p:nvSpPr>
        <p:spPr>
          <a:xfrm>
            <a:off x="5334413" y="221552"/>
            <a:ext cx="1523174" cy="369332"/>
          </a:xfrm>
          <a:prstGeom prst="rect">
            <a:avLst/>
          </a:prstGeom>
        </p:spPr>
        <p:txBody>
          <a:bodyPr wrap="none">
            <a:spAutoFit/>
          </a:bodyPr>
          <a:lstStyle/>
          <a:p>
            <a:r>
              <a:rPr lang="en-US" dirty="0">
                <a:solidFill>
                  <a:srgbClr val="DE1C2F"/>
                </a:solidFill>
                <a:latin typeface="Gotham Medium Regular" panose="02000604030000020004" pitchFamily="2" charset="0"/>
                <a:cs typeface="Futura Medium" panose="020B0602020204020303" pitchFamily="34" charset="-79"/>
              </a:rPr>
              <a:t>OVERVIEW</a:t>
            </a:r>
          </a:p>
        </p:txBody>
      </p:sp>
      <p:sp>
        <p:nvSpPr>
          <p:cNvPr id="10" name="Rectangle 9">
            <a:extLst>
              <a:ext uri="{FF2B5EF4-FFF2-40B4-BE49-F238E27FC236}">
                <a16:creationId xmlns:a16="http://schemas.microsoft.com/office/drawing/2014/main" id="{2966514E-7C2E-7244-94A5-D7EC20B92BE3}"/>
              </a:ext>
            </a:extLst>
          </p:cNvPr>
          <p:cNvSpPr/>
          <p:nvPr/>
        </p:nvSpPr>
        <p:spPr>
          <a:xfrm>
            <a:off x="3014353" y="1423819"/>
            <a:ext cx="6163293" cy="106120"/>
          </a:xfrm>
          <a:prstGeom prst="rect">
            <a:avLst/>
          </a:prstGeom>
          <a:solidFill>
            <a:srgbClr val="DD1D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otham Book" panose="02000604040000020004" pitchFamily="2" charset="0"/>
            </a:endParaRPr>
          </a:p>
        </p:txBody>
      </p:sp>
      <p:sp>
        <p:nvSpPr>
          <p:cNvPr id="11" name="Rectangle 10">
            <a:extLst>
              <a:ext uri="{FF2B5EF4-FFF2-40B4-BE49-F238E27FC236}">
                <a16:creationId xmlns:a16="http://schemas.microsoft.com/office/drawing/2014/main" id="{2EDA851E-064E-0043-AD30-25586971F416}"/>
              </a:ext>
            </a:extLst>
          </p:cNvPr>
          <p:cNvSpPr/>
          <p:nvPr/>
        </p:nvSpPr>
        <p:spPr>
          <a:xfrm>
            <a:off x="3008965" y="5598541"/>
            <a:ext cx="6163293" cy="106120"/>
          </a:xfrm>
          <a:prstGeom prst="rect">
            <a:avLst/>
          </a:prstGeom>
          <a:solidFill>
            <a:srgbClr val="003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otham Book" panose="02000604040000020004" pitchFamily="2" charset="0"/>
            </a:endParaRPr>
          </a:p>
        </p:txBody>
      </p:sp>
      <p:sp>
        <p:nvSpPr>
          <p:cNvPr id="7" name="Rectangle 6">
            <a:extLst>
              <a:ext uri="{FF2B5EF4-FFF2-40B4-BE49-F238E27FC236}">
                <a16:creationId xmlns:a16="http://schemas.microsoft.com/office/drawing/2014/main" id="{0F8DD0C8-19DC-A84A-B06B-0649CF2FA90A}"/>
              </a:ext>
            </a:extLst>
          </p:cNvPr>
          <p:cNvSpPr/>
          <p:nvPr/>
        </p:nvSpPr>
        <p:spPr>
          <a:xfrm flipV="1">
            <a:off x="11847121" y="6675755"/>
            <a:ext cx="426522" cy="45720"/>
          </a:xfrm>
          <a:prstGeom prst="rect">
            <a:avLst/>
          </a:prstGeom>
          <a:solidFill>
            <a:srgbClr val="003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otham Book" panose="02000604040000020004" pitchFamily="2" charset="0"/>
            </a:endParaRPr>
          </a:p>
        </p:txBody>
      </p:sp>
      <p:sp>
        <p:nvSpPr>
          <p:cNvPr id="12" name="Rectangle 11">
            <a:extLst>
              <a:ext uri="{FF2B5EF4-FFF2-40B4-BE49-F238E27FC236}">
                <a16:creationId xmlns:a16="http://schemas.microsoft.com/office/drawing/2014/main" id="{24A3DB23-1AB8-8944-AE5D-4AFF5DEE0EF5}"/>
              </a:ext>
            </a:extLst>
          </p:cNvPr>
          <p:cNvSpPr/>
          <p:nvPr/>
        </p:nvSpPr>
        <p:spPr>
          <a:xfrm>
            <a:off x="11847121" y="6559258"/>
            <a:ext cx="426522" cy="45720"/>
          </a:xfrm>
          <a:prstGeom prst="rect">
            <a:avLst/>
          </a:prstGeom>
          <a:solidFill>
            <a:srgbClr val="DD1D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otham Book" panose="02000604040000020004" pitchFamily="2" charset="0"/>
            </a:endParaRPr>
          </a:p>
        </p:txBody>
      </p:sp>
    </p:spTree>
    <p:extLst>
      <p:ext uri="{BB962C8B-B14F-4D97-AF65-F5344CB8AC3E}">
        <p14:creationId xmlns:p14="http://schemas.microsoft.com/office/powerpoint/2010/main" val="41765426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44">
            <a:extLst>
              <a:ext uri="{FF2B5EF4-FFF2-40B4-BE49-F238E27FC236}">
                <a16:creationId xmlns:a16="http://schemas.microsoft.com/office/drawing/2014/main" id="{0538808F-FD41-E64E-B1AA-3B7AC01C6A78}"/>
              </a:ext>
            </a:extLst>
          </p:cNvPr>
          <p:cNvSpPr/>
          <p:nvPr/>
        </p:nvSpPr>
        <p:spPr>
          <a:xfrm>
            <a:off x="7966746" y="2060867"/>
            <a:ext cx="3779421" cy="4226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D95043DF-50ED-AC44-A994-11456C563CD5}"/>
              </a:ext>
            </a:extLst>
          </p:cNvPr>
          <p:cNvSpPr/>
          <p:nvPr/>
        </p:nvSpPr>
        <p:spPr>
          <a:xfrm>
            <a:off x="307990" y="2060867"/>
            <a:ext cx="3779421" cy="4226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E3297491-A607-E74F-B410-0309724BF3BF}"/>
              </a:ext>
            </a:extLst>
          </p:cNvPr>
          <p:cNvSpPr/>
          <p:nvPr/>
        </p:nvSpPr>
        <p:spPr>
          <a:xfrm>
            <a:off x="307990" y="1239746"/>
            <a:ext cx="3779421" cy="900713"/>
          </a:xfrm>
          <a:prstGeom prst="rect">
            <a:avLst/>
          </a:prstGeom>
          <a:solidFill>
            <a:srgbClr val="003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D8A7380B-BC4A-604F-BAB4-3E555C497184}"/>
              </a:ext>
            </a:extLst>
          </p:cNvPr>
          <p:cNvSpPr/>
          <p:nvPr/>
        </p:nvSpPr>
        <p:spPr>
          <a:xfrm>
            <a:off x="4135410" y="2060867"/>
            <a:ext cx="3779421" cy="4226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C978C85C-F0B9-764D-8E25-30880648AB00}"/>
              </a:ext>
            </a:extLst>
          </p:cNvPr>
          <p:cNvSpPr/>
          <p:nvPr/>
        </p:nvSpPr>
        <p:spPr>
          <a:xfrm>
            <a:off x="4135410" y="1239746"/>
            <a:ext cx="3779421" cy="900713"/>
          </a:xfrm>
          <a:prstGeom prst="rect">
            <a:avLst/>
          </a:prstGeom>
          <a:solidFill>
            <a:srgbClr val="003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7C97A918-8537-0345-8775-3DBE4164A7D1}"/>
              </a:ext>
            </a:extLst>
          </p:cNvPr>
          <p:cNvSpPr/>
          <p:nvPr/>
        </p:nvSpPr>
        <p:spPr>
          <a:xfrm>
            <a:off x="5456254" y="1347718"/>
            <a:ext cx="1274708" cy="307777"/>
          </a:xfrm>
          <a:prstGeom prst="rect">
            <a:avLst/>
          </a:prstGeom>
        </p:spPr>
        <p:txBody>
          <a:bodyPr wrap="none">
            <a:spAutoFit/>
          </a:bodyPr>
          <a:lstStyle/>
          <a:p>
            <a:r>
              <a:rPr lang="en-US" sz="1400" b="1" dirty="0">
                <a:solidFill>
                  <a:schemeClr val="bg1"/>
                </a:solidFill>
                <a:latin typeface="Gotham Medium" panose="02000604030000020004" pitchFamily="2" charset="0"/>
                <a:cs typeface="Futura Medium" panose="020B0602020204020303" pitchFamily="34" charset="-79"/>
              </a:rPr>
              <a:t>MANAGERS</a:t>
            </a:r>
          </a:p>
        </p:txBody>
      </p:sp>
      <p:sp>
        <p:nvSpPr>
          <p:cNvPr id="8" name="Rectangle 7">
            <a:extLst>
              <a:ext uri="{FF2B5EF4-FFF2-40B4-BE49-F238E27FC236}">
                <a16:creationId xmlns:a16="http://schemas.microsoft.com/office/drawing/2014/main" id="{93CD1062-9469-9C44-9630-C8CEB0E5F246}"/>
              </a:ext>
            </a:extLst>
          </p:cNvPr>
          <p:cNvSpPr/>
          <p:nvPr/>
        </p:nvSpPr>
        <p:spPr>
          <a:xfrm>
            <a:off x="941449" y="1757450"/>
            <a:ext cx="2428871" cy="246221"/>
          </a:xfrm>
          <a:prstGeom prst="rect">
            <a:avLst/>
          </a:prstGeom>
        </p:spPr>
        <p:txBody>
          <a:bodyPr wrap="none">
            <a:spAutoFit/>
          </a:bodyPr>
          <a:lstStyle/>
          <a:p>
            <a:pPr algn="ctr"/>
            <a:r>
              <a:rPr lang="en-US" sz="1000" dirty="0">
                <a:solidFill>
                  <a:schemeClr val="bg1"/>
                </a:solidFill>
                <a:latin typeface="Gotham Medium" panose="02000604030000020004" pitchFamily="2" charset="0"/>
                <a:cs typeface="Futura Medium" panose="020B0602020204020303" pitchFamily="34" charset="-79"/>
              </a:rPr>
              <a:t>OVERSEES RESPONSE STRATEGY</a:t>
            </a:r>
          </a:p>
        </p:txBody>
      </p:sp>
      <p:sp>
        <p:nvSpPr>
          <p:cNvPr id="9" name="Rectangle 8">
            <a:extLst>
              <a:ext uri="{FF2B5EF4-FFF2-40B4-BE49-F238E27FC236}">
                <a16:creationId xmlns:a16="http://schemas.microsoft.com/office/drawing/2014/main" id="{515463AD-5BFC-AC41-91F4-D433D7E5CFDC}"/>
              </a:ext>
            </a:extLst>
          </p:cNvPr>
          <p:cNvSpPr/>
          <p:nvPr/>
        </p:nvSpPr>
        <p:spPr>
          <a:xfrm>
            <a:off x="4145913" y="1757449"/>
            <a:ext cx="3746495" cy="246221"/>
          </a:xfrm>
          <a:prstGeom prst="rect">
            <a:avLst/>
          </a:prstGeom>
        </p:spPr>
        <p:txBody>
          <a:bodyPr wrap="square">
            <a:spAutoFit/>
          </a:bodyPr>
          <a:lstStyle/>
          <a:p>
            <a:pPr algn="ctr"/>
            <a:r>
              <a:rPr lang="en-US" sz="1000" dirty="0">
                <a:solidFill>
                  <a:schemeClr val="bg1"/>
                </a:solidFill>
                <a:latin typeface="Gotham Medium" panose="02000604030000020004" pitchFamily="2" charset="0"/>
                <a:cs typeface="Futura Medium" panose="020B0602020204020303" pitchFamily="34" charset="-79"/>
              </a:rPr>
              <a:t>ISSUES RESPONSES/ACTION</a:t>
            </a:r>
          </a:p>
        </p:txBody>
      </p:sp>
      <p:cxnSp>
        <p:nvCxnSpPr>
          <p:cNvPr id="29" name="Straight Connector 28">
            <a:extLst>
              <a:ext uri="{FF2B5EF4-FFF2-40B4-BE49-F238E27FC236}">
                <a16:creationId xmlns:a16="http://schemas.microsoft.com/office/drawing/2014/main" id="{2C29CAE6-C1BE-B645-874F-1C5A509162E9}"/>
              </a:ext>
            </a:extLst>
          </p:cNvPr>
          <p:cNvCxnSpPr>
            <a:cxnSpLocks/>
          </p:cNvCxnSpPr>
          <p:nvPr/>
        </p:nvCxnSpPr>
        <p:spPr>
          <a:xfrm>
            <a:off x="164202" y="4904313"/>
            <a:ext cx="11750430" cy="0"/>
          </a:xfrm>
          <a:prstGeom prst="line">
            <a:avLst/>
          </a:prstGeom>
          <a:ln w="41275">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Slide Number Placeholder 8">
            <a:extLst>
              <a:ext uri="{FF2B5EF4-FFF2-40B4-BE49-F238E27FC236}">
                <a16:creationId xmlns:a16="http://schemas.microsoft.com/office/drawing/2014/main" id="{45136C46-A654-1B44-BF2A-791B7FD86C31}"/>
              </a:ext>
            </a:extLst>
          </p:cNvPr>
          <p:cNvSpPr>
            <a:spLocks noGrp="1"/>
          </p:cNvSpPr>
          <p:nvPr>
            <p:ph type="sldNum" sz="quarter" idx="12"/>
          </p:nvPr>
        </p:nvSpPr>
        <p:spPr>
          <a:xfrm>
            <a:off x="9103921" y="6458911"/>
            <a:ext cx="2743200" cy="365125"/>
          </a:xfrm>
        </p:spPr>
        <p:txBody>
          <a:bodyPr/>
          <a:lstStyle/>
          <a:p>
            <a:fld id="{6126F239-C1CC-6B4A-B25E-6E439ACA66F4}" type="slidenum">
              <a:rPr lang="en-US" smtClean="0"/>
              <a:t>25</a:t>
            </a:fld>
            <a:endParaRPr lang="en-US" dirty="0"/>
          </a:p>
        </p:txBody>
      </p:sp>
      <p:sp>
        <p:nvSpPr>
          <p:cNvPr id="37" name="Rectangle 36">
            <a:extLst>
              <a:ext uri="{FF2B5EF4-FFF2-40B4-BE49-F238E27FC236}">
                <a16:creationId xmlns:a16="http://schemas.microsoft.com/office/drawing/2014/main" id="{1246AB84-8EAA-F045-8C08-11AA4E9B8110}"/>
              </a:ext>
            </a:extLst>
          </p:cNvPr>
          <p:cNvSpPr/>
          <p:nvPr/>
        </p:nvSpPr>
        <p:spPr>
          <a:xfrm flipH="1">
            <a:off x="116774" y="109940"/>
            <a:ext cx="11958452" cy="365125"/>
          </a:xfrm>
          <a:prstGeom prst="rect">
            <a:avLst/>
          </a:prstGeom>
          <a:solidFill>
            <a:srgbClr val="003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14141"/>
              </a:solidFill>
            </a:endParaRPr>
          </a:p>
        </p:txBody>
      </p:sp>
      <p:sp>
        <p:nvSpPr>
          <p:cNvPr id="38" name="Rectangle 37">
            <a:extLst>
              <a:ext uri="{FF2B5EF4-FFF2-40B4-BE49-F238E27FC236}">
                <a16:creationId xmlns:a16="http://schemas.microsoft.com/office/drawing/2014/main" id="{3557D604-1E23-8746-AB50-ECF0F4F426B4}"/>
              </a:ext>
            </a:extLst>
          </p:cNvPr>
          <p:cNvSpPr/>
          <p:nvPr/>
        </p:nvSpPr>
        <p:spPr>
          <a:xfrm>
            <a:off x="307990" y="123226"/>
            <a:ext cx="3196709" cy="338554"/>
          </a:xfrm>
          <a:prstGeom prst="rect">
            <a:avLst/>
          </a:prstGeom>
        </p:spPr>
        <p:txBody>
          <a:bodyPr wrap="none">
            <a:spAutoFit/>
          </a:bodyPr>
          <a:lstStyle/>
          <a:p>
            <a:r>
              <a:rPr lang="en-US" sz="1600" b="1" dirty="0">
                <a:solidFill>
                  <a:schemeClr val="bg1"/>
                </a:solidFill>
                <a:latin typeface="Gotham-Bold" pitchFamily="2" charset="0"/>
                <a:cs typeface="Futura Medium" panose="020B0602020204020303" pitchFamily="34" charset="-79"/>
              </a:rPr>
              <a:t>Escalation Response Process</a:t>
            </a:r>
          </a:p>
        </p:txBody>
      </p:sp>
      <p:sp>
        <p:nvSpPr>
          <p:cNvPr id="46" name="Rectangle 45">
            <a:extLst>
              <a:ext uri="{FF2B5EF4-FFF2-40B4-BE49-F238E27FC236}">
                <a16:creationId xmlns:a16="http://schemas.microsoft.com/office/drawing/2014/main" id="{FA336F63-C44E-1147-A34F-4F13D3C73EE7}"/>
              </a:ext>
            </a:extLst>
          </p:cNvPr>
          <p:cNvSpPr/>
          <p:nvPr/>
        </p:nvSpPr>
        <p:spPr>
          <a:xfrm>
            <a:off x="7966746" y="1239746"/>
            <a:ext cx="3779421" cy="900713"/>
          </a:xfrm>
          <a:prstGeom prst="rect">
            <a:avLst/>
          </a:prstGeom>
          <a:solidFill>
            <a:srgbClr val="003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A344E1D3-B1C2-FE47-B0FE-814D22679C94}"/>
              </a:ext>
            </a:extLst>
          </p:cNvPr>
          <p:cNvSpPr/>
          <p:nvPr/>
        </p:nvSpPr>
        <p:spPr>
          <a:xfrm>
            <a:off x="9423204" y="1357347"/>
            <a:ext cx="992579" cy="307777"/>
          </a:xfrm>
          <a:prstGeom prst="rect">
            <a:avLst/>
          </a:prstGeom>
        </p:spPr>
        <p:txBody>
          <a:bodyPr wrap="none">
            <a:spAutoFit/>
          </a:bodyPr>
          <a:lstStyle/>
          <a:p>
            <a:r>
              <a:rPr lang="en-US" sz="1400" b="1" dirty="0">
                <a:solidFill>
                  <a:schemeClr val="bg1"/>
                </a:solidFill>
                <a:latin typeface="Gotham Medium" panose="02000604030000020004" pitchFamily="2" charset="0"/>
                <a:cs typeface="Futura Medium" panose="020B0602020204020303" pitchFamily="34" charset="-79"/>
              </a:rPr>
              <a:t>AGENCY</a:t>
            </a:r>
          </a:p>
        </p:txBody>
      </p:sp>
      <p:sp>
        <p:nvSpPr>
          <p:cNvPr id="48" name="Rectangle 47">
            <a:extLst>
              <a:ext uri="{FF2B5EF4-FFF2-40B4-BE49-F238E27FC236}">
                <a16:creationId xmlns:a16="http://schemas.microsoft.com/office/drawing/2014/main" id="{204E54EB-3B26-6C43-9F1E-404EA8C0C55A}"/>
              </a:ext>
            </a:extLst>
          </p:cNvPr>
          <p:cNvSpPr/>
          <p:nvPr/>
        </p:nvSpPr>
        <p:spPr>
          <a:xfrm>
            <a:off x="7979463" y="1757448"/>
            <a:ext cx="3746495" cy="246221"/>
          </a:xfrm>
          <a:prstGeom prst="rect">
            <a:avLst/>
          </a:prstGeom>
        </p:spPr>
        <p:txBody>
          <a:bodyPr wrap="square">
            <a:spAutoFit/>
          </a:bodyPr>
          <a:lstStyle/>
          <a:p>
            <a:pPr algn="ctr"/>
            <a:r>
              <a:rPr lang="en-US" sz="1000" dirty="0">
                <a:solidFill>
                  <a:schemeClr val="bg1"/>
                </a:solidFill>
                <a:latin typeface="Gotham Medium" panose="02000604030000020004" pitchFamily="2" charset="0"/>
                <a:cs typeface="Futura Medium" panose="020B0602020204020303" pitchFamily="34" charset="-79"/>
              </a:rPr>
              <a:t>FLAGS POTENTIAL CRISIS</a:t>
            </a:r>
          </a:p>
        </p:txBody>
      </p:sp>
      <p:sp>
        <p:nvSpPr>
          <p:cNvPr id="44" name="Rectangle 43">
            <a:extLst>
              <a:ext uri="{FF2B5EF4-FFF2-40B4-BE49-F238E27FC236}">
                <a16:creationId xmlns:a16="http://schemas.microsoft.com/office/drawing/2014/main" id="{62352CFB-789F-F142-BA0E-EDA67EF5AE91}"/>
              </a:ext>
            </a:extLst>
          </p:cNvPr>
          <p:cNvSpPr/>
          <p:nvPr/>
        </p:nvSpPr>
        <p:spPr>
          <a:xfrm>
            <a:off x="1561499" y="1357347"/>
            <a:ext cx="1289135" cy="307777"/>
          </a:xfrm>
          <a:prstGeom prst="rect">
            <a:avLst/>
          </a:prstGeom>
        </p:spPr>
        <p:txBody>
          <a:bodyPr wrap="none">
            <a:spAutoFit/>
          </a:bodyPr>
          <a:lstStyle/>
          <a:p>
            <a:r>
              <a:rPr lang="en-US" sz="1400" b="1" dirty="0">
                <a:solidFill>
                  <a:schemeClr val="bg1"/>
                </a:solidFill>
                <a:latin typeface="Gotham Medium" panose="02000604030000020004" pitchFamily="2" charset="0"/>
                <a:cs typeface="Futura Medium" panose="020B0602020204020303" pitchFamily="34" charset="-79"/>
              </a:rPr>
              <a:t>TEAM LEAD</a:t>
            </a:r>
          </a:p>
        </p:txBody>
      </p:sp>
      <p:cxnSp>
        <p:nvCxnSpPr>
          <p:cNvPr id="50" name="Straight Connector 49">
            <a:extLst>
              <a:ext uri="{FF2B5EF4-FFF2-40B4-BE49-F238E27FC236}">
                <a16:creationId xmlns:a16="http://schemas.microsoft.com/office/drawing/2014/main" id="{8EB9BD21-D763-5644-AC0C-04F693EE23A3}"/>
              </a:ext>
            </a:extLst>
          </p:cNvPr>
          <p:cNvCxnSpPr>
            <a:cxnSpLocks/>
          </p:cNvCxnSpPr>
          <p:nvPr/>
        </p:nvCxnSpPr>
        <p:spPr>
          <a:xfrm>
            <a:off x="164202" y="3450417"/>
            <a:ext cx="11750430" cy="0"/>
          </a:xfrm>
          <a:prstGeom prst="line">
            <a:avLst/>
          </a:prstGeom>
          <a:ln w="41275">
            <a:solidFill>
              <a:schemeClr val="bg1"/>
            </a:solidFill>
          </a:ln>
        </p:spPr>
        <p:style>
          <a:lnRef idx="1">
            <a:schemeClr val="accent1"/>
          </a:lnRef>
          <a:fillRef idx="0">
            <a:schemeClr val="accent1"/>
          </a:fillRef>
          <a:effectRef idx="0">
            <a:schemeClr val="accent1"/>
          </a:effectRef>
          <a:fontRef idx="minor">
            <a:schemeClr val="tx1"/>
          </a:fontRef>
        </p:style>
      </p:cxnSp>
      <p:sp>
        <p:nvSpPr>
          <p:cNvPr id="52" name="Rectangle 51">
            <a:extLst>
              <a:ext uri="{FF2B5EF4-FFF2-40B4-BE49-F238E27FC236}">
                <a16:creationId xmlns:a16="http://schemas.microsoft.com/office/drawing/2014/main" id="{A88542ED-1047-1E45-A168-EB607FF4FE55}"/>
              </a:ext>
            </a:extLst>
          </p:cNvPr>
          <p:cNvSpPr/>
          <p:nvPr/>
        </p:nvSpPr>
        <p:spPr>
          <a:xfrm>
            <a:off x="374132" y="2315881"/>
            <a:ext cx="3717457" cy="1015663"/>
          </a:xfrm>
          <a:prstGeom prst="rect">
            <a:avLst/>
          </a:prstGeom>
        </p:spPr>
        <p:txBody>
          <a:bodyPr wrap="square">
            <a:spAutoFit/>
          </a:bodyPr>
          <a:lstStyle/>
          <a:p>
            <a:r>
              <a:rPr lang="en-US" sz="1200" dirty="0">
                <a:solidFill>
                  <a:srgbClr val="414141"/>
                </a:solidFill>
                <a:latin typeface="Gotham Book" panose="02000604040000020004" pitchFamily="2" charset="0"/>
              </a:rPr>
              <a:t>STEP ONE: Reviews escalation for proper response strategy. Upon review of escalation and resulting in additional action, the team lead will notify the team director of action plan.</a:t>
            </a:r>
          </a:p>
        </p:txBody>
      </p:sp>
      <p:sp>
        <p:nvSpPr>
          <p:cNvPr id="33" name="Rectangle 32">
            <a:extLst>
              <a:ext uri="{FF2B5EF4-FFF2-40B4-BE49-F238E27FC236}">
                <a16:creationId xmlns:a16="http://schemas.microsoft.com/office/drawing/2014/main" id="{BF3E5CD9-07D4-1145-8135-66CD6B84A862}"/>
              </a:ext>
            </a:extLst>
          </p:cNvPr>
          <p:cNvSpPr/>
          <p:nvPr/>
        </p:nvSpPr>
        <p:spPr>
          <a:xfrm>
            <a:off x="366038" y="3761867"/>
            <a:ext cx="3717457" cy="830997"/>
          </a:xfrm>
          <a:prstGeom prst="rect">
            <a:avLst/>
          </a:prstGeom>
        </p:spPr>
        <p:txBody>
          <a:bodyPr wrap="square">
            <a:spAutoFit/>
          </a:bodyPr>
          <a:lstStyle/>
          <a:p>
            <a:r>
              <a:rPr lang="en-US" sz="1200" dirty="0">
                <a:solidFill>
                  <a:srgbClr val="414141"/>
                </a:solidFill>
                <a:latin typeface="Gotham Book" panose="02000604040000020004" pitchFamily="2" charset="0"/>
              </a:rPr>
              <a:t>STEP TWO: Notify Communications, Customer Service and Regional Support teams of escalation and answer questions pertaining to the situation for further context.</a:t>
            </a:r>
          </a:p>
        </p:txBody>
      </p:sp>
      <p:sp>
        <p:nvSpPr>
          <p:cNvPr id="34" name="Rectangle 33">
            <a:extLst>
              <a:ext uri="{FF2B5EF4-FFF2-40B4-BE49-F238E27FC236}">
                <a16:creationId xmlns:a16="http://schemas.microsoft.com/office/drawing/2014/main" id="{D80F9C5E-5A90-3F4B-A51A-2745AC1566E3}"/>
              </a:ext>
            </a:extLst>
          </p:cNvPr>
          <p:cNvSpPr/>
          <p:nvPr/>
        </p:nvSpPr>
        <p:spPr>
          <a:xfrm>
            <a:off x="338971" y="5364938"/>
            <a:ext cx="3717457" cy="461665"/>
          </a:xfrm>
          <a:prstGeom prst="rect">
            <a:avLst/>
          </a:prstGeom>
        </p:spPr>
        <p:txBody>
          <a:bodyPr wrap="square">
            <a:spAutoFit/>
          </a:bodyPr>
          <a:lstStyle/>
          <a:p>
            <a:r>
              <a:rPr lang="en-US" sz="1200" dirty="0">
                <a:solidFill>
                  <a:srgbClr val="414141"/>
                </a:solidFill>
                <a:latin typeface="Gotham Book" panose="02000604040000020004" pitchFamily="2" charset="0"/>
              </a:rPr>
              <a:t>STEP THREE: Provide response messaging and action plan to managers for implementation.</a:t>
            </a:r>
          </a:p>
        </p:txBody>
      </p:sp>
      <p:sp>
        <p:nvSpPr>
          <p:cNvPr id="35" name="Rectangle 34">
            <a:extLst>
              <a:ext uri="{FF2B5EF4-FFF2-40B4-BE49-F238E27FC236}">
                <a16:creationId xmlns:a16="http://schemas.microsoft.com/office/drawing/2014/main" id="{279F527C-A101-8249-919B-49EA02592652}"/>
              </a:ext>
            </a:extLst>
          </p:cNvPr>
          <p:cNvSpPr/>
          <p:nvPr/>
        </p:nvSpPr>
        <p:spPr>
          <a:xfrm>
            <a:off x="4207107" y="2315881"/>
            <a:ext cx="3717457" cy="830997"/>
          </a:xfrm>
          <a:prstGeom prst="rect">
            <a:avLst/>
          </a:prstGeom>
        </p:spPr>
        <p:txBody>
          <a:bodyPr wrap="square">
            <a:spAutoFit/>
          </a:bodyPr>
          <a:lstStyle/>
          <a:p>
            <a:r>
              <a:rPr lang="en-US" sz="1200" dirty="0">
                <a:solidFill>
                  <a:srgbClr val="414141"/>
                </a:solidFill>
                <a:latin typeface="Gotham Book" panose="02000604040000020004" pitchFamily="2" charset="0"/>
              </a:rPr>
              <a:t>STEP ONE: Flags escalation for team lead review by providing links, images and base-level analysis on situation (# of DMs, comments, tags, etc.).</a:t>
            </a:r>
          </a:p>
        </p:txBody>
      </p:sp>
      <p:sp>
        <p:nvSpPr>
          <p:cNvPr id="36" name="Rectangle 35">
            <a:extLst>
              <a:ext uri="{FF2B5EF4-FFF2-40B4-BE49-F238E27FC236}">
                <a16:creationId xmlns:a16="http://schemas.microsoft.com/office/drawing/2014/main" id="{5B4A4C6D-5DC5-8A4E-A7D1-57CC77106E4C}"/>
              </a:ext>
            </a:extLst>
          </p:cNvPr>
          <p:cNvSpPr/>
          <p:nvPr/>
        </p:nvSpPr>
        <p:spPr>
          <a:xfrm>
            <a:off x="4160431" y="3620049"/>
            <a:ext cx="3717457" cy="1107996"/>
          </a:xfrm>
          <a:prstGeom prst="rect">
            <a:avLst/>
          </a:prstGeom>
        </p:spPr>
        <p:txBody>
          <a:bodyPr wrap="square">
            <a:spAutoFit/>
          </a:bodyPr>
          <a:lstStyle/>
          <a:p>
            <a:r>
              <a:rPr lang="en-US" sz="1200" dirty="0">
                <a:solidFill>
                  <a:srgbClr val="414141"/>
                </a:solidFill>
                <a:latin typeface="Gotham Book" panose="02000604040000020004" pitchFamily="2" charset="0"/>
              </a:rPr>
              <a:t>STEP TWO: Monitor situation for additional escalation.</a:t>
            </a:r>
          </a:p>
          <a:p>
            <a:endParaRPr lang="en-US" sz="1200" dirty="0">
              <a:solidFill>
                <a:srgbClr val="414141"/>
              </a:solidFill>
              <a:latin typeface="Gotham Book" panose="02000604040000020004" pitchFamily="2" charset="0"/>
            </a:endParaRPr>
          </a:p>
          <a:p>
            <a:r>
              <a:rPr lang="en-US" sz="1000" dirty="0">
                <a:solidFill>
                  <a:srgbClr val="414141"/>
                </a:solidFill>
                <a:latin typeface="Gotham Book" panose="02000604040000020004" pitchFamily="2" charset="0"/>
              </a:rPr>
              <a:t>*If situation is threatening, violent, derogatory or discriminatory, managers can hide/delete without team lead approval. Should notify team lead of this action.</a:t>
            </a:r>
          </a:p>
        </p:txBody>
      </p:sp>
      <p:sp>
        <p:nvSpPr>
          <p:cNvPr id="42" name="Rectangle 41">
            <a:extLst>
              <a:ext uri="{FF2B5EF4-FFF2-40B4-BE49-F238E27FC236}">
                <a16:creationId xmlns:a16="http://schemas.microsoft.com/office/drawing/2014/main" id="{F382B2D4-F226-384D-BDE2-5ED51C4CC00F}"/>
              </a:ext>
            </a:extLst>
          </p:cNvPr>
          <p:cNvSpPr/>
          <p:nvPr/>
        </p:nvSpPr>
        <p:spPr>
          <a:xfrm>
            <a:off x="4181701" y="5364937"/>
            <a:ext cx="3717457" cy="461665"/>
          </a:xfrm>
          <a:prstGeom prst="rect">
            <a:avLst/>
          </a:prstGeom>
        </p:spPr>
        <p:txBody>
          <a:bodyPr wrap="square">
            <a:spAutoFit/>
          </a:bodyPr>
          <a:lstStyle/>
          <a:p>
            <a:r>
              <a:rPr lang="en-US" sz="1200" dirty="0">
                <a:solidFill>
                  <a:srgbClr val="414141"/>
                </a:solidFill>
                <a:latin typeface="Gotham Book" panose="02000604040000020004" pitchFamily="2" charset="0"/>
              </a:rPr>
              <a:t>STEP THREE: Execute responses and action plan based on direction from team lead.</a:t>
            </a:r>
          </a:p>
        </p:txBody>
      </p:sp>
      <p:sp>
        <p:nvSpPr>
          <p:cNvPr id="49" name="Rectangle 48">
            <a:extLst>
              <a:ext uri="{FF2B5EF4-FFF2-40B4-BE49-F238E27FC236}">
                <a16:creationId xmlns:a16="http://schemas.microsoft.com/office/drawing/2014/main" id="{1C79657D-8821-404C-BF33-156B4FEAC666}"/>
              </a:ext>
            </a:extLst>
          </p:cNvPr>
          <p:cNvSpPr/>
          <p:nvPr/>
        </p:nvSpPr>
        <p:spPr>
          <a:xfrm>
            <a:off x="7996261" y="2315881"/>
            <a:ext cx="3717457" cy="830997"/>
          </a:xfrm>
          <a:prstGeom prst="rect">
            <a:avLst/>
          </a:prstGeom>
        </p:spPr>
        <p:txBody>
          <a:bodyPr wrap="square">
            <a:spAutoFit/>
          </a:bodyPr>
          <a:lstStyle/>
          <a:p>
            <a:r>
              <a:rPr lang="en-US" sz="1200" dirty="0">
                <a:solidFill>
                  <a:srgbClr val="414141"/>
                </a:solidFill>
                <a:latin typeface="Gotham Book" panose="02000604040000020004" pitchFamily="2" charset="0"/>
              </a:rPr>
              <a:t>STEP ONE: Flags escalation for team lead review by providing links, images and base-level analysis on situation (# of DMs, comments, tags, etc.).</a:t>
            </a:r>
          </a:p>
        </p:txBody>
      </p:sp>
      <p:sp>
        <p:nvSpPr>
          <p:cNvPr id="53" name="Rectangle 52">
            <a:extLst>
              <a:ext uri="{FF2B5EF4-FFF2-40B4-BE49-F238E27FC236}">
                <a16:creationId xmlns:a16="http://schemas.microsoft.com/office/drawing/2014/main" id="{A2815131-0FBB-784B-8F73-1D8A370471E4}"/>
              </a:ext>
            </a:extLst>
          </p:cNvPr>
          <p:cNvSpPr/>
          <p:nvPr/>
        </p:nvSpPr>
        <p:spPr>
          <a:xfrm>
            <a:off x="7979463" y="3578529"/>
            <a:ext cx="3717457" cy="1154162"/>
          </a:xfrm>
          <a:prstGeom prst="rect">
            <a:avLst/>
          </a:prstGeom>
        </p:spPr>
        <p:txBody>
          <a:bodyPr wrap="square">
            <a:spAutoFit/>
          </a:bodyPr>
          <a:lstStyle/>
          <a:p>
            <a:r>
              <a:rPr lang="en-US" sz="1200" dirty="0">
                <a:solidFill>
                  <a:srgbClr val="414141"/>
                </a:solidFill>
                <a:latin typeface="Gotham Book" panose="02000604040000020004" pitchFamily="2" charset="0"/>
              </a:rPr>
              <a:t>STEP TWO: Helps managers execute responses and action plan based on direction from team lead.</a:t>
            </a:r>
          </a:p>
          <a:p>
            <a:endParaRPr lang="en-US" sz="1200" dirty="0">
              <a:solidFill>
                <a:srgbClr val="414141"/>
              </a:solidFill>
              <a:latin typeface="Gotham Book" panose="02000604040000020004" pitchFamily="2" charset="0"/>
            </a:endParaRPr>
          </a:p>
          <a:p>
            <a:r>
              <a:rPr lang="en-US" sz="1000" dirty="0">
                <a:solidFill>
                  <a:srgbClr val="414141"/>
                </a:solidFill>
                <a:latin typeface="Gotham Book" panose="02000604040000020004" pitchFamily="2" charset="0"/>
              </a:rPr>
              <a:t>*Agency should </a:t>
            </a:r>
            <a:r>
              <a:rPr lang="en-US" sz="1000" u="sng" dirty="0">
                <a:solidFill>
                  <a:srgbClr val="414141"/>
                </a:solidFill>
                <a:latin typeface="Gotham Book" panose="02000604040000020004" pitchFamily="2" charset="0"/>
              </a:rPr>
              <a:t>never</a:t>
            </a:r>
            <a:r>
              <a:rPr lang="en-US" sz="1000" dirty="0">
                <a:solidFill>
                  <a:srgbClr val="414141"/>
                </a:solidFill>
                <a:latin typeface="Gotham Book" panose="02000604040000020004" pitchFamily="2" charset="0"/>
              </a:rPr>
              <a:t> hide/delete without team lead or manager approval.</a:t>
            </a:r>
          </a:p>
        </p:txBody>
      </p:sp>
      <p:sp>
        <p:nvSpPr>
          <p:cNvPr id="27" name="Rectangle 26">
            <a:extLst>
              <a:ext uri="{FF2B5EF4-FFF2-40B4-BE49-F238E27FC236}">
                <a16:creationId xmlns:a16="http://schemas.microsoft.com/office/drawing/2014/main" id="{EB2846AC-4B7F-F14D-A0B0-C8BE6D7A9EE5}"/>
              </a:ext>
            </a:extLst>
          </p:cNvPr>
          <p:cNvSpPr/>
          <p:nvPr/>
        </p:nvSpPr>
        <p:spPr>
          <a:xfrm flipV="1">
            <a:off x="11847121" y="6675755"/>
            <a:ext cx="426522" cy="45720"/>
          </a:xfrm>
          <a:prstGeom prst="rect">
            <a:avLst/>
          </a:prstGeom>
          <a:solidFill>
            <a:srgbClr val="003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otham Book" panose="02000604040000020004" pitchFamily="2" charset="0"/>
            </a:endParaRPr>
          </a:p>
        </p:txBody>
      </p:sp>
      <p:sp>
        <p:nvSpPr>
          <p:cNvPr id="28" name="Rectangle 27">
            <a:extLst>
              <a:ext uri="{FF2B5EF4-FFF2-40B4-BE49-F238E27FC236}">
                <a16:creationId xmlns:a16="http://schemas.microsoft.com/office/drawing/2014/main" id="{736533F6-1EFC-384D-A79B-9A7A1A665B30}"/>
              </a:ext>
            </a:extLst>
          </p:cNvPr>
          <p:cNvSpPr/>
          <p:nvPr/>
        </p:nvSpPr>
        <p:spPr>
          <a:xfrm>
            <a:off x="11847121" y="6559258"/>
            <a:ext cx="426522" cy="45720"/>
          </a:xfrm>
          <a:prstGeom prst="rect">
            <a:avLst/>
          </a:prstGeom>
          <a:solidFill>
            <a:srgbClr val="DD1D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otham Book" panose="02000604040000020004" pitchFamily="2" charset="0"/>
            </a:endParaRPr>
          </a:p>
        </p:txBody>
      </p:sp>
    </p:spTree>
    <p:extLst>
      <p:ext uri="{BB962C8B-B14F-4D97-AF65-F5344CB8AC3E}">
        <p14:creationId xmlns:p14="http://schemas.microsoft.com/office/powerpoint/2010/main" val="22386170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8">
            <a:extLst>
              <a:ext uri="{FF2B5EF4-FFF2-40B4-BE49-F238E27FC236}">
                <a16:creationId xmlns:a16="http://schemas.microsoft.com/office/drawing/2014/main" id="{AD485D3B-359D-5640-84E5-FCDF011671B4}"/>
              </a:ext>
            </a:extLst>
          </p:cNvPr>
          <p:cNvSpPr>
            <a:spLocks noGrp="1"/>
          </p:cNvSpPr>
          <p:nvPr>
            <p:ph type="sldNum" sz="quarter" idx="12"/>
          </p:nvPr>
        </p:nvSpPr>
        <p:spPr>
          <a:xfrm>
            <a:off x="8610600" y="6421666"/>
            <a:ext cx="2743200" cy="365125"/>
          </a:xfrm>
        </p:spPr>
        <p:txBody>
          <a:bodyPr/>
          <a:lstStyle/>
          <a:p>
            <a:fld id="{6126F239-C1CC-6B4A-B25E-6E439ACA66F4}" type="slidenum">
              <a:rPr lang="en-US" smtClean="0"/>
              <a:t>26</a:t>
            </a:fld>
            <a:endParaRPr lang="en-US" dirty="0"/>
          </a:p>
        </p:txBody>
      </p:sp>
      <p:sp>
        <p:nvSpPr>
          <p:cNvPr id="6" name="Rectangle 5">
            <a:extLst>
              <a:ext uri="{FF2B5EF4-FFF2-40B4-BE49-F238E27FC236}">
                <a16:creationId xmlns:a16="http://schemas.microsoft.com/office/drawing/2014/main" id="{E3D41E69-48D9-3F45-B6F4-6D21456B7DE5}"/>
              </a:ext>
            </a:extLst>
          </p:cNvPr>
          <p:cNvSpPr/>
          <p:nvPr/>
        </p:nvSpPr>
        <p:spPr>
          <a:xfrm>
            <a:off x="4056017" y="3732643"/>
            <a:ext cx="4079963" cy="400110"/>
          </a:xfrm>
          <a:prstGeom prst="rect">
            <a:avLst/>
          </a:prstGeom>
        </p:spPr>
        <p:txBody>
          <a:bodyPr wrap="none">
            <a:spAutoFit/>
          </a:bodyPr>
          <a:lstStyle/>
          <a:p>
            <a:pPr algn="ctr"/>
            <a:r>
              <a:rPr lang="en-US" sz="2000" dirty="0">
                <a:solidFill>
                  <a:srgbClr val="DD1D2F"/>
                </a:solidFill>
                <a:latin typeface="Gotham Light" pitchFamily="2" charset="0"/>
                <a:cs typeface="Futura Medium" panose="020B0602020204020303" pitchFamily="34" charset="-79"/>
              </a:rPr>
              <a:t>How We Make This All Happen</a:t>
            </a:r>
          </a:p>
        </p:txBody>
      </p:sp>
      <p:sp>
        <p:nvSpPr>
          <p:cNvPr id="8" name="Rectangle 7">
            <a:extLst>
              <a:ext uri="{FF2B5EF4-FFF2-40B4-BE49-F238E27FC236}">
                <a16:creationId xmlns:a16="http://schemas.microsoft.com/office/drawing/2014/main" id="{B9BAA76D-A705-AC47-811D-F104885079FA}"/>
              </a:ext>
            </a:extLst>
          </p:cNvPr>
          <p:cNvSpPr/>
          <p:nvPr/>
        </p:nvSpPr>
        <p:spPr>
          <a:xfrm>
            <a:off x="3727403" y="2532314"/>
            <a:ext cx="4737194" cy="1200329"/>
          </a:xfrm>
          <a:prstGeom prst="rect">
            <a:avLst/>
          </a:prstGeom>
        </p:spPr>
        <p:txBody>
          <a:bodyPr wrap="none">
            <a:spAutoFit/>
          </a:bodyPr>
          <a:lstStyle/>
          <a:p>
            <a:pPr algn="ctr"/>
            <a:r>
              <a:rPr lang="en-US" sz="7200" b="1" dirty="0">
                <a:solidFill>
                  <a:srgbClr val="414141"/>
                </a:solidFill>
                <a:latin typeface="Gotham" pitchFamily="2" charset="0"/>
                <a:cs typeface="Futura Medium" panose="020B0602020204020303" pitchFamily="34" charset="-79"/>
              </a:rPr>
              <a:t>PROCESS</a:t>
            </a:r>
            <a:endParaRPr lang="en-US" sz="7200" b="1" dirty="0">
              <a:solidFill>
                <a:srgbClr val="414141"/>
              </a:solidFill>
              <a:effectLst/>
              <a:latin typeface="Gotham" pitchFamily="2" charset="0"/>
              <a:cs typeface="Futura Medium" panose="020B0602020204020303" pitchFamily="34" charset="-79"/>
            </a:endParaRPr>
          </a:p>
        </p:txBody>
      </p:sp>
    </p:spTree>
    <p:extLst>
      <p:ext uri="{BB962C8B-B14F-4D97-AF65-F5344CB8AC3E}">
        <p14:creationId xmlns:p14="http://schemas.microsoft.com/office/powerpoint/2010/main" val="34429743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Slide Number Placeholder 8">
            <a:extLst>
              <a:ext uri="{FF2B5EF4-FFF2-40B4-BE49-F238E27FC236}">
                <a16:creationId xmlns:a16="http://schemas.microsoft.com/office/drawing/2014/main" id="{4265D2A7-614A-EE4F-A52E-F240B9473BD0}"/>
              </a:ext>
            </a:extLst>
          </p:cNvPr>
          <p:cNvSpPr>
            <a:spLocks noGrp="1"/>
          </p:cNvSpPr>
          <p:nvPr>
            <p:ph type="sldNum" sz="quarter" idx="12"/>
          </p:nvPr>
        </p:nvSpPr>
        <p:spPr>
          <a:xfrm>
            <a:off x="9103921" y="6447129"/>
            <a:ext cx="2743200" cy="365125"/>
          </a:xfrm>
        </p:spPr>
        <p:txBody>
          <a:bodyPr/>
          <a:lstStyle/>
          <a:p>
            <a:fld id="{6126F239-C1CC-6B4A-B25E-6E439ACA66F4}" type="slidenum">
              <a:rPr lang="en-US" smtClean="0"/>
              <a:t>27</a:t>
            </a:fld>
            <a:endParaRPr lang="en-US" dirty="0"/>
          </a:p>
        </p:txBody>
      </p:sp>
      <p:sp>
        <p:nvSpPr>
          <p:cNvPr id="12" name="Rectangle 11">
            <a:extLst>
              <a:ext uri="{FF2B5EF4-FFF2-40B4-BE49-F238E27FC236}">
                <a16:creationId xmlns:a16="http://schemas.microsoft.com/office/drawing/2014/main" id="{1DDB0862-3F46-3745-9B4D-182E6D1E7A0E}"/>
              </a:ext>
            </a:extLst>
          </p:cNvPr>
          <p:cNvSpPr/>
          <p:nvPr/>
        </p:nvSpPr>
        <p:spPr>
          <a:xfrm flipH="1">
            <a:off x="116774" y="109940"/>
            <a:ext cx="11958452" cy="365125"/>
          </a:xfrm>
          <a:prstGeom prst="rect">
            <a:avLst/>
          </a:prstGeom>
          <a:solidFill>
            <a:srgbClr val="003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14141"/>
              </a:solidFill>
            </a:endParaRPr>
          </a:p>
        </p:txBody>
      </p:sp>
      <p:sp>
        <p:nvSpPr>
          <p:cNvPr id="14" name="Rectangle 13">
            <a:extLst>
              <a:ext uri="{FF2B5EF4-FFF2-40B4-BE49-F238E27FC236}">
                <a16:creationId xmlns:a16="http://schemas.microsoft.com/office/drawing/2014/main" id="{A1027BAB-BEAD-D24A-B2BF-40DD120E5B0E}"/>
              </a:ext>
            </a:extLst>
          </p:cNvPr>
          <p:cNvSpPr/>
          <p:nvPr/>
        </p:nvSpPr>
        <p:spPr>
          <a:xfrm>
            <a:off x="307990" y="123226"/>
            <a:ext cx="2138727" cy="338554"/>
          </a:xfrm>
          <a:prstGeom prst="rect">
            <a:avLst/>
          </a:prstGeom>
        </p:spPr>
        <p:txBody>
          <a:bodyPr wrap="none">
            <a:spAutoFit/>
          </a:bodyPr>
          <a:lstStyle/>
          <a:p>
            <a:r>
              <a:rPr lang="en-US" sz="1600" b="1" dirty="0">
                <a:solidFill>
                  <a:schemeClr val="bg1"/>
                </a:solidFill>
                <a:latin typeface="Gotham-Bold" pitchFamily="2" charset="0"/>
                <a:cs typeface="Futura Medium" panose="020B0602020204020303" pitchFamily="34" charset="-79"/>
              </a:rPr>
              <a:t>Social Media Team</a:t>
            </a:r>
          </a:p>
        </p:txBody>
      </p:sp>
      <p:pic>
        <p:nvPicPr>
          <p:cNvPr id="8" name="Picture 7">
            <a:extLst>
              <a:ext uri="{FF2B5EF4-FFF2-40B4-BE49-F238E27FC236}">
                <a16:creationId xmlns:a16="http://schemas.microsoft.com/office/drawing/2014/main" id="{3DBDD1E6-CC12-49B6-8251-A794CE62865F}"/>
              </a:ext>
            </a:extLst>
          </p:cNvPr>
          <p:cNvPicPr>
            <a:picLocks noChangeAspect="1"/>
          </p:cNvPicPr>
          <p:nvPr/>
        </p:nvPicPr>
        <p:blipFill>
          <a:blip r:embed="rId2"/>
          <a:srcRect/>
          <a:stretch/>
        </p:blipFill>
        <p:spPr>
          <a:xfrm>
            <a:off x="4898773" y="1261063"/>
            <a:ext cx="2394453" cy="2413841"/>
          </a:xfrm>
          <a:prstGeom prst="rect">
            <a:avLst/>
          </a:prstGeom>
        </p:spPr>
      </p:pic>
      <p:sp>
        <p:nvSpPr>
          <p:cNvPr id="15" name="Rectangle 14">
            <a:extLst>
              <a:ext uri="{FF2B5EF4-FFF2-40B4-BE49-F238E27FC236}">
                <a16:creationId xmlns:a16="http://schemas.microsoft.com/office/drawing/2014/main" id="{E6C869F2-F645-47D8-B6B7-16C34E5716EB}"/>
              </a:ext>
            </a:extLst>
          </p:cNvPr>
          <p:cNvSpPr/>
          <p:nvPr/>
        </p:nvSpPr>
        <p:spPr>
          <a:xfrm>
            <a:off x="4475280" y="4453399"/>
            <a:ext cx="3241437" cy="769441"/>
          </a:xfrm>
          <a:prstGeom prst="rect">
            <a:avLst/>
          </a:prstGeom>
        </p:spPr>
        <p:txBody>
          <a:bodyPr wrap="square">
            <a:spAutoFit/>
          </a:bodyPr>
          <a:lstStyle/>
          <a:p>
            <a:pPr algn="ctr"/>
            <a:r>
              <a:rPr lang="en-US" sz="1600" b="1" dirty="0">
                <a:solidFill>
                  <a:srgbClr val="000000"/>
                </a:solidFill>
                <a:latin typeface="Gotham-Bold" pitchFamily="2" charset="0"/>
                <a:cs typeface="Futura Medium" panose="020B0602020204020303" pitchFamily="34" charset="-79"/>
              </a:rPr>
              <a:t>Melissa </a:t>
            </a:r>
            <a:r>
              <a:rPr lang="en-US" sz="1600" b="1" dirty="0" err="1">
                <a:solidFill>
                  <a:srgbClr val="000000"/>
                </a:solidFill>
                <a:latin typeface="Gotham-Bold" pitchFamily="2" charset="0"/>
                <a:cs typeface="Futura Medium" panose="020B0602020204020303" pitchFamily="34" charset="-79"/>
              </a:rPr>
              <a:t>Sblendorio</a:t>
            </a:r>
            <a:endParaRPr lang="en-US" sz="1600" b="1" dirty="0">
              <a:solidFill>
                <a:srgbClr val="000000"/>
              </a:solidFill>
              <a:latin typeface="Gotham-Bold" pitchFamily="2" charset="0"/>
              <a:cs typeface="Futura Medium" panose="020B0602020204020303" pitchFamily="34" charset="-79"/>
            </a:endParaRPr>
          </a:p>
          <a:p>
            <a:pPr algn="ctr"/>
            <a:r>
              <a:rPr lang="en-US" sz="1600" b="1" i="1" dirty="0">
                <a:solidFill>
                  <a:srgbClr val="000000"/>
                </a:solidFill>
                <a:latin typeface="Gotham-Bold" pitchFamily="2" charset="0"/>
                <a:cs typeface="Futura Medium" panose="020B0602020204020303" pitchFamily="34" charset="-79"/>
              </a:rPr>
              <a:t>Sr. Social Media Manager</a:t>
            </a:r>
          </a:p>
          <a:p>
            <a:pPr algn="ctr"/>
            <a:r>
              <a:rPr lang="en-US" sz="1200" dirty="0">
                <a:solidFill>
                  <a:srgbClr val="000000"/>
                </a:solidFill>
                <a:latin typeface="Gotham-Bold" pitchFamily="2" charset="0"/>
                <a:cs typeface="Futura Medium" panose="020B0602020204020303" pitchFamily="34" charset="-79"/>
              </a:rPr>
              <a:t>Social Strategy</a:t>
            </a:r>
            <a:endParaRPr lang="en-US" sz="1100" dirty="0">
              <a:solidFill>
                <a:srgbClr val="000000"/>
              </a:solidFill>
              <a:latin typeface="Gotham-Bold" pitchFamily="2" charset="0"/>
              <a:cs typeface="Futura Medium" panose="020B0602020204020303" pitchFamily="34" charset="-79"/>
            </a:endParaRPr>
          </a:p>
        </p:txBody>
      </p:sp>
      <p:sp>
        <p:nvSpPr>
          <p:cNvPr id="16" name="Rectangle 15">
            <a:extLst>
              <a:ext uri="{FF2B5EF4-FFF2-40B4-BE49-F238E27FC236}">
                <a16:creationId xmlns:a16="http://schemas.microsoft.com/office/drawing/2014/main" id="{46751AC0-F20C-43B9-90EB-118CA66965FB}"/>
              </a:ext>
            </a:extLst>
          </p:cNvPr>
          <p:cNvSpPr/>
          <p:nvPr/>
        </p:nvSpPr>
        <p:spPr>
          <a:xfrm>
            <a:off x="728213" y="5315611"/>
            <a:ext cx="3241437" cy="769441"/>
          </a:xfrm>
          <a:prstGeom prst="rect">
            <a:avLst/>
          </a:prstGeom>
        </p:spPr>
        <p:txBody>
          <a:bodyPr wrap="square">
            <a:spAutoFit/>
          </a:bodyPr>
          <a:lstStyle/>
          <a:p>
            <a:pPr algn="ctr"/>
            <a:r>
              <a:rPr lang="en-US" sz="1600" b="1" dirty="0">
                <a:solidFill>
                  <a:srgbClr val="000000"/>
                </a:solidFill>
                <a:latin typeface="Gotham-Bold" pitchFamily="2" charset="0"/>
                <a:cs typeface="Futura Medium" panose="020B0602020204020303" pitchFamily="34" charset="-79"/>
              </a:rPr>
              <a:t>MISSY MILLER</a:t>
            </a:r>
          </a:p>
          <a:p>
            <a:pPr algn="ctr"/>
            <a:r>
              <a:rPr lang="en-US" sz="1600" b="1" i="1" dirty="0">
                <a:solidFill>
                  <a:srgbClr val="000000"/>
                </a:solidFill>
                <a:latin typeface="Gotham-Bold" pitchFamily="2" charset="0"/>
                <a:cs typeface="Futura Medium" panose="020B0602020204020303" pitchFamily="34" charset="-79"/>
              </a:rPr>
              <a:t>Social Media Manager</a:t>
            </a:r>
          </a:p>
          <a:p>
            <a:pPr algn="ctr"/>
            <a:r>
              <a:rPr lang="en-US" sz="1200" dirty="0">
                <a:solidFill>
                  <a:srgbClr val="000000"/>
                </a:solidFill>
                <a:latin typeface="Gotham-Bold" pitchFamily="2" charset="0"/>
                <a:cs typeface="Futura Medium" panose="020B0602020204020303" pitchFamily="34" charset="-79"/>
              </a:rPr>
              <a:t>Consumer &amp; Brand</a:t>
            </a:r>
            <a:endParaRPr lang="en-US" sz="1100" dirty="0">
              <a:solidFill>
                <a:srgbClr val="000000"/>
              </a:solidFill>
              <a:latin typeface="Gotham-Bold" pitchFamily="2" charset="0"/>
              <a:cs typeface="Futura Medium" panose="020B0602020204020303" pitchFamily="34" charset="-79"/>
            </a:endParaRPr>
          </a:p>
        </p:txBody>
      </p:sp>
      <p:pic>
        <p:nvPicPr>
          <p:cNvPr id="9" name="Picture 8">
            <a:extLst>
              <a:ext uri="{FF2B5EF4-FFF2-40B4-BE49-F238E27FC236}">
                <a16:creationId xmlns:a16="http://schemas.microsoft.com/office/drawing/2014/main" id="{9BDD8A47-3000-F545-81A0-FF2011F64A52}"/>
              </a:ext>
            </a:extLst>
          </p:cNvPr>
          <p:cNvPicPr>
            <a:picLocks noChangeAspect="1"/>
          </p:cNvPicPr>
          <p:nvPr/>
        </p:nvPicPr>
        <p:blipFill>
          <a:blip r:embed="rId3"/>
          <a:srcRect/>
          <a:stretch/>
        </p:blipFill>
        <p:spPr>
          <a:xfrm>
            <a:off x="1151706" y="2179764"/>
            <a:ext cx="2394453" cy="2993066"/>
          </a:xfrm>
          <a:prstGeom prst="rect">
            <a:avLst/>
          </a:prstGeom>
        </p:spPr>
      </p:pic>
      <p:pic>
        <p:nvPicPr>
          <p:cNvPr id="10" name="Picture 9">
            <a:extLst>
              <a:ext uri="{FF2B5EF4-FFF2-40B4-BE49-F238E27FC236}">
                <a16:creationId xmlns:a16="http://schemas.microsoft.com/office/drawing/2014/main" id="{3F11456C-8FA5-8F46-93E1-B3315B844E60}"/>
              </a:ext>
            </a:extLst>
          </p:cNvPr>
          <p:cNvPicPr>
            <a:picLocks noChangeAspect="1"/>
          </p:cNvPicPr>
          <p:nvPr/>
        </p:nvPicPr>
        <p:blipFill>
          <a:blip r:embed="rId4"/>
          <a:srcRect/>
          <a:stretch/>
        </p:blipFill>
        <p:spPr>
          <a:xfrm>
            <a:off x="8645838" y="2179476"/>
            <a:ext cx="2394453" cy="2993642"/>
          </a:xfrm>
          <a:prstGeom prst="rect">
            <a:avLst/>
          </a:prstGeom>
        </p:spPr>
      </p:pic>
      <p:sp>
        <p:nvSpPr>
          <p:cNvPr id="11" name="Rectangle 10">
            <a:extLst>
              <a:ext uri="{FF2B5EF4-FFF2-40B4-BE49-F238E27FC236}">
                <a16:creationId xmlns:a16="http://schemas.microsoft.com/office/drawing/2014/main" id="{6FA0F942-DF11-4B4A-94E4-3EC62C369661}"/>
              </a:ext>
            </a:extLst>
          </p:cNvPr>
          <p:cNvSpPr/>
          <p:nvPr/>
        </p:nvSpPr>
        <p:spPr>
          <a:xfrm>
            <a:off x="8222352" y="5306321"/>
            <a:ext cx="3241437" cy="769441"/>
          </a:xfrm>
          <a:prstGeom prst="rect">
            <a:avLst/>
          </a:prstGeom>
        </p:spPr>
        <p:txBody>
          <a:bodyPr wrap="square">
            <a:spAutoFit/>
          </a:bodyPr>
          <a:lstStyle/>
          <a:p>
            <a:pPr algn="ctr"/>
            <a:r>
              <a:rPr lang="en-US" sz="1600" b="1" dirty="0">
                <a:solidFill>
                  <a:srgbClr val="000000"/>
                </a:solidFill>
                <a:latin typeface="Gotham-Bold" pitchFamily="2" charset="0"/>
                <a:cs typeface="Futura Medium" panose="020B0602020204020303" pitchFamily="34" charset="-79"/>
              </a:rPr>
              <a:t>KATIE HYATT</a:t>
            </a:r>
          </a:p>
          <a:p>
            <a:pPr algn="ctr"/>
            <a:r>
              <a:rPr lang="en-US" sz="1600" b="1" i="1" dirty="0">
                <a:solidFill>
                  <a:srgbClr val="000000"/>
                </a:solidFill>
                <a:latin typeface="Gotham-Bold" pitchFamily="2" charset="0"/>
                <a:cs typeface="Futura Medium" panose="020B0602020204020303" pitchFamily="34" charset="-79"/>
              </a:rPr>
              <a:t>Social Media Manager</a:t>
            </a:r>
          </a:p>
          <a:p>
            <a:pPr algn="ctr"/>
            <a:r>
              <a:rPr lang="en-US" sz="1200" dirty="0">
                <a:solidFill>
                  <a:srgbClr val="000000"/>
                </a:solidFill>
                <a:latin typeface="Gotham-Bold" pitchFamily="2" charset="0"/>
                <a:cs typeface="Futura Medium" panose="020B0602020204020303" pitchFamily="34" charset="-79"/>
              </a:rPr>
              <a:t>Network &amp; Industry</a:t>
            </a:r>
            <a:endParaRPr lang="en-US" sz="1100" dirty="0">
              <a:solidFill>
                <a:srgbClr val="000000"/>
              </a:solidFill>
              <a:latin typeface="Gotham-Bold" pitchFamily="2" charset="0"/>
              <a:cs typeface="Futura Medium" panose="020B0602020204020303" pitchFamily="34" charset="-79"/>
            </a:endParaRPr>
          </a:p>
        </p:txBody>
      </p:sp>
      <p:cxnSp>
        <p:nvCxnSpPr>
          <p:cNvPr id="3" name="Straight Connector 2">
            <a:extLst>
              <a:ext uri="{FF2B5EF4-FFF2-40B4-BE49-F238E27FC236}">
                <a16:creationId xmlns:a16="http://schemas.microsoft.com/office/drawing/2014/main" id="{AE3F9823-2449-A047-9CE2-2A22D80A5D8B}"/>
              </a:ext>
            </a:extLst>
          </p:cNvPr>
          <p:cNvCxnSpPr>
            <a:stCxn id="8" idx="1"/>
            <a:endCxn id="9" idx="3"/>
          </p:cNvCxnSpPr>
          <p:nvPr/>
        </p:nvCxnSpPr>
        <p:spPr>
          <a:xfrm flipH="1">
            <a:off x="3546159" y="2467984"/>
            <a:ext cx="1352614" cy="1208313"/>
          </a:xfrm>
          <a:prstGeom prst="line">
            <a:avLst/>
          </a:prstGeom>
        </p:spPr>
        <p:style>
          <a:lnRef idx="1">
            <a:schemeClr val="dk1"/>
          </a:lnRef>
          <a:fillRef idx="0">
            <a:schemeClr val="dk1"/>
          </a:fillRef>
          <a:effectRef idx="0">
            <a:schemeClr val="dk1"/>
          </a:effectRef>
          <a:fontRef idx="minor">
            <a:schemeClr val="tx1"/>
          </a:fontRef>
        </p:style>
      </p:cxnSp>
      <p:cxnSp>
        <p:nvCxnSpPr>
          <p:cNvPr id="5" name="Straight Connector 4">
            <a:extLst>
              <a:ext uri="{FF2B5EF4-FFF2-40B4-BE49-F238E27FC236}">
                <a16:creationId xmlns:a16="http://schemas.microsoft.com/office/drawing/2014/main" id="{49E7F6A6-281C-9349-B688-B8B28D411777}"/>
              </a:ext>
            </a:extLst>
          </p:cNvPr>
          <p:cNvCxnSpPr>
            <a:stCxn id="8" idx="3"/>
            <a:endCxn id="10" idx="1"/>
          </p:cNvCxnSpPr>
          <p:nvPr/>
        </p:nvCxnSpPr>
        <p:spPr>
          <a:xfrm>
            <a:off x="7293226" y="2467984"/>
            <a:ext cx="1352612" cy="1208313"/>
          </a:xfrm>
          <a:prstGeom prst="line">
            <a:avLst/>
          </a:prstGeom>
        </p:spPr>
        <p:style>
          <a:lnRef idx="1">
            <a:schemeClr val="dk1"/>
          </a:lnRef>
          <a:fillRef idx="0">
            <a:schemeClr val="dk1"/>
          </a:fillRef>
          <a:effectRef idx="0">
            <a:schemeClr val="dk1"/>
          </a:effectRef>
          <a:fontRef idx="minor">
            <a:schemeClr val="tx1"/>
          </a:fontRef>
        </p:style>
      </p:cxnSp>
      <p:pic>
        <p:nvPicPr>
          <p:cNvPr id="7" name="Picture 6">
            <a:extLst>
              <a:ext uri="{FF2B5EF4-FFF2-40B4-BE49-F238E27FC236}">
                <a16:creationId xmlns:a16="http://schemas.microsoft.com/office/drawing/2014/main" id="{8E227351-342C-5B4A-B7D8-114CC41273DB}"/>
              </a:ext>
            </a:extLst>
          </p:cNvPr>
          <p:cNvPicPr>
            <a:picLocks noChangeAspect="1"/>
          </p:cNvPicPr>
          <p:nvPr/>
        </p:nvPicPr>
        <p:blipFill>
          <a:blip r:embed="rId5"/>
          <a:stretch>
            <a:fillRect/>
          </a:stretch>
        </p:blipFill>
        <p:spPr>
          <a:xfrm>
            <a:off x="4908551" y="5999035"/>
            <a:ext cx="2374900" cy="355600"/>
          </a:xfrm>
          <a:prstGeom prst="rect">
            <a:avLst/>
          </a:prstGeom>
        </p:spPr>
      </p:pic>
      <p:sp>
        <p:nvSpPr>
          <p:cNvPr id="19" name="Rectangle 18">
            <a:extLst>
              <a:ext uri="{FF2B5EF4-FFF2-40B4-BE49-F238E27FC236}">
                <a16:creationId xmlns:a16="http://schemas.microsoft.com/office/drawing/2014/main" id="{7865332D-56B5-E44F-BF99-BA01278F9974}"/>
              </a:ext>
            </a:extLst>
          </p:cNvPr>
          <p:cNvSpPr/>
          <p:nvPr/>
        </p:nvSpPr>
        <p:spPr>
          <a:xfrm>
            <a:off x="4475280" y="6400412"/>
            <a:ext cx="3241437" cy="276999"/>
          </a:xfrm>
          <a:prstGeom prst="rect">
            <a:avLst/>
          </a:prstGeom>
        </p:spPr>
        <p:txBody>
          <a:bodyPr wrap="square">
            <a:spAutoFit/>
          </a:bodyPr>
          <a:lstStyle/>
          <a:p>
            <a:pPr algn="ctr"/>
            <a:r>
              <a:rPr lang="en-US" sz="1200" dirty="0">
                <a:solidFill>
                  <a:srgbClr val="000000"/>
                </a:solidFill>
                <a:latin typeface="Gotham-Bold" pitchFamily="2" charset="0"/>
                <a:cs typeface="Futura Medium" panose="020B0602020204020303" pitchFamily="34" charset="-79"/>
              </a:rPr>
              <a:t>Agency Support</a:t>
            </a:r>
            <a:endParaRPr lang="en-US" sz="1100" dirty="0">
              <a:solidFill>
                <a:srgbClr val="000000"/>
              </a:solidFill>
              <a:latin typeface="Gotham-Bold" pitchFamily="2" charset="0"/>
              <a:cs typeface="Futura Medium" panose="020B0602020204020303" pitchFamily="34" charset="-79"/>
            </a:endParaRPr>
          </a:p>
        </p:txBody>
      </p:sp>
      <p:cxnSp>
        <p:nvCxnSpPr>
          <p:cNvPr id="20" name="Straight Connector 19">
            <a:extLst>
              <a:ext uri="{FF2B5EF4-FFF2-40B4-BE49-F238E27FC236}">
                <a16:creationId xmlns:a16="http://schemas.microsoft.com/office/drawing/2014/main" id="{4FC2D8C8-82EF-8B43-9937-8158854C9AB1}"/>
              </a:ext>
            </a:extLst>
          </p:cNvPr>
          <p:cNvCxnSpPr>
            <a:cxnSpLocks/>
            <a:endCxn id="7" idx="1"/>
          </p:cNvCxnSpPr>
          <p:nvPr/>
        </p:nvCxnSpPr>
        <p:spPr>
          <a:xfrm>
            <a:off x="3546159" y="5172830"/>
            <a:ext cx="1362392" cy="1004005"/>
          </a:xfrm>
          <a:prstGeom prst="line">
            <a:avLst/>
          </a:prstGeom>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B5AD98E9-07E4-1E46-AD54-C0E6CA11C1D1}"/>
              </a:ext>
            </a:extLst>
          </p:cNvPr>
          <p:cNvCxnSpPr>
            <a:cxnSpLocks/>
            <a:endCxn id="7" idx="3"/>
          </p:cNvCxnSpPr>
          <p:nvPr/>
        </p:nvCxnSpPr>
        <p:spPr>
          <a:xfrm flipH="1">
            <a:off x="7283451" y="5172830"/>
            <a:ext cx="1372167" cy="1004005"/>
          </a:xfrm>
          <a:prstGeom prst="line">
            <a:avLst/>
          </a:prstGeom>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9BB6C234-686C-4247-85BB-070997028FD4}"/>
              </a:ext>
            </a:extLst>
          </p:cNvPr>
          <p:cNvCxnSpPr>
            <a:cxnSpLocks/>
            <a:stCxn id="8" idx="2"/>
            <a:endCxn id="15" idx="0"/>
          </p:cNvCxnSpPr>
          <p:nvPr/>
        </p:nvCxnSpPr>
        <p:spPr>
          <a:xfrm flipH="1">
            <a:off x="6095999" y="4261581"/>
            <a:ext cx="1" cy="191818"/>
          </a:xfrm>
          <a:prstGeom prst="line">
            <a:avLst/>
          </a:prstGeom>
        </p:spPr>
        <p:style>
          <a:lnRef idx="1">
            <a:schemeClr val="dk1"/>
          </a:lnRef>
          <a:fillRef idx="0">
            <a:schemeClr val="dk1"/>
          </a:fillRef>
          <a:effectRef idx="0">
            <a:schemeClr val="dk1"/>
          </a:effectRef>
          <a:fontRef idx="minor">
            <a:schemeClr val="tx1"/>
          </a:fontRef>
        </p:style>
      </p:cxnSp>
      <p:cxnSp>
        <p:nvCxnSpPr>
          <p:cNvPr id="29" name="Straight Connector 28">
            <a:extLst>
              <a:ext uri="{FF2B5EF4-FFF2-40B4-BE49-F238E27FC236}">
                <a16:creationId xmlns:a16="http://schemas.microsoft.com/office/drawing/2014/main" id="{A2E10D93-8544-9148-B342-CC3ED34EEC2B}"/>
              </a:ext>
            </a:extLst>
          </p:cNvPr>
          <p:cNvCxnSpPr>
            <a:stCxn id="15" idx="2"/>
            <a:endCxn id="7" idx="0"/>
          </p:cNvCxnSpPr>
          <p:nvPr/>
        </p:nvCxnSpPr>
        <p:spPr>
          <a:xfrm>
            <a:off x="6095999" y="5222840"/>
            <a:ext cx="2" cy="776195"/>
          </a:xfrm>
          <a:prstGeom prst="line">
            <a:avLst/>
          </a:prstGeom>
        </p:spPr>
        <p:style>
          <a:lnRef idx="1">
            <a:schemeClr val="dk1"/>
          </a:lnRef>
          <a:fillRef idx="0">
            <a:schemeClr val="dk1"/>
          </a:fillRef>
          <a:effectRef idx="0">
            <a:schemeClr val="dk1"/>
          </a:effectRef>
          <a:fontRef idx="minor">
            <a:schemeClr val="tx1"/>
          </a:fontRef>
        </p:style>
      </p:cxnSp>
      <p:sp>
        <p:nvSpPr>
          <p:cNvPr id="21" name="Rectangle 20">
            <a:extLst>
              <a:ext uri="{FF2B5EF4-FFF2-40B4-BE49-F238E27FC236}">
                <a16:creationId xmlns:a16="http://schemas.microsoft.com/office/drawing/2014/main" id="{4352D5B3-D1DD-4A49-B2B0-0DCBA750FC75}"/>
              </a:ext>
            </a:extLst>
          </p:cNvPr>
          <p:cNvSpPr/>
          <p:nvPr/>
        </p:nvSpPr>
        <p:spPr>
          <a:xfrm flipV="1">
            <a:off x="11847121" y="6675755"/>
            <a:ext cx="426522" cy="45720"/>
          </a:xfrm>
          <a:prstGeom prst="rect">
            <a:avLst/>
          </a:prstGeom>
          <a:solidFill>
            <a:srgbClr val="003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otham Book" panose="02000604040000020004" pitchFamily="2" charset="0"/>
            </a:endParaRPr>
          </a:p>
        </p:txBody>
      </p:sp>
      <p:sp>
        <p:nvSpPr>
          <p:cNvPr id="23" name="Rectangle 22">
            <a:extLst>
              <a:ext uri="{FF2B5EF4-FFF2-40B4-BE49-F238E27FC236}">
                <a16:creationId xmlns:a16="http://schemas.microsoft.com/office/drawing/2014/main" id="{62A36FF0-B7A0-A744-9747-60B654CD365C}"/>
              </a:ext>
            </a:extLst>
          </p:cNvPr>
          <p:cNvSpPr/>
          <p:nvPr/>
        </p:nvSpPr>
        <p:spPr>
          <a:xfrm>
            <a:off x="11847121" y="6559258"/>
            <a:ext cx="426522" cy="45720"/>
          </a:xfrm>
          <a:prstGeom prst="rect">
            <a:avLst/>
          </a:prstGeom>
          <a:solidFill>
            <a:srgbClr val="DD1D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otham Book" panose="02000604040000020004" pitchFamily="2" charset="0"/>
            </a:endParaRPr>
          </a:p>
        </p:txBody>
      </p:sp>
    </p:spTree>
    <p:extLst>
      <p:ext uri="{BB962C8B-B14F-4D97-AF65-F5344CB8AC3E}">
        <p14:creationId xmlns:p14="http://schemas.microsoft.com/office/powerpoint/2010/main" val="36246519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44">
            <a:extLst>
              <a:ext uri="{FF2B5EF4-FFF2-40B4-BE49-F238E27FC236}">
                <a16:creationId xmlns:a16="http://schemas.microsoft.com/office/drawing/2014/main" id="{0538808F-FD41-E64E-B1AA-3B7AC01C6A78}"/>
              </a:ext>
            </a:extLst>
          </p:cNvPr>
          <p:cNvSpPr/>
          <p:nvPr/>
        </p:nvSpPr>
        <p:spPr>
          <a:xfrm>
            <a:off x="7966746" y="2060867"/>
            <a:ext cx="3779421" cy="4226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D95043DF-50ED-AC44-A994-11456C563CD5}"/>
              </a:ext>
            </a:extLst>
          </p:cNvPr>
          <p:cNvSpPr/>
          <p:nvPr/>
        </p:nvSpPr>
        <p:spPr>
          <a:xfrm>
            <a:off x="307990" y="2060867"/>
            <a:ext cx="3779421" cy="4226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E3297491-A607-E74F-B410-0309724BF3BF}"/>
              </a:ext>
            </a:extLst>
          </p:cNvPr>
          <p:cNvSpPr/>
          <p:nvPr/>
        </p:nvSpPr>
        <p:spPr>
          <a:xfrm>
            <a:off x="307990" y="1239746"/>
            <a:ext cx="3779421" cy="900713"/>
          </a:xfrm>
          <a:prstGeom prst="rect">
            <a:avLst/>
          </a:prstGeom>
          <a:solidFill>
            <a:srgbClr val="DE1A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D8A7380B-BC4A-604F-BAB4-3E555C497184}"/>
              </a:ext>
            </a:extLst>
          </p:cNvPr>
          <p:cNvSpPr/>
          <p:nvPr/>
        </p:nvSpPr>
        <p:spPr>
          <a:xfrm>
            <a:off x="4135410" y="2060867"/>
            <a:ext cx="3779421" cy="4226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C978C85C-F0B9-764D-8E25-30880648AB00}"/>
              </a:ext>
            </a:extLst>
          </p:cNvPr>
          <p:cNvSpPr/>
          <p:nvPr/>
        </p:nvSpPr>
        <p:spPr>
          <a:xfrm>
            <a:off x="4135410" y="1239746"/>
            <a:ext cx="3779421" cy="900713"/>
          </a:xfrm>
          <a:prstGeom prst="rect">
            <a:avLst/>
          </a:prstGeom>
          <a:solidFill>
            <a:srgbClr val="DE1A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7C97A918-8537-0345-8775-3DBE4164A7D1}"/>
              </a:ext>
            </a:extLst>
          </p:cNvPr>
          <p:cNvSpPr/>
          <p:nvPr/>
        </p:nvSpPr>
        <p:spPr>
          <a:xfrm>
            <a:off x="5039460" y="1367223"/>
            <a:ext cx="2113079" cy="307777"/>
          </a:xfrm>
          <a:prstGeom prst="rect">
            <a:avLst/>
          </a:prstGeom>
        </p:spPr>
        <p:txBody>
          <a:bodyPr wrap="none">
            <a:spAutoFit/>
          </a:bodyPr>
          <a:lstStyle/>
          <a:p>
            <a:r>
              <a:rPr lang="en-US" sz="1400" b="1" dirty="0">
                <a:solidFill>
                  <a:schemeClr val="bg1"/>
                </a:solidFill>
                <a:latin typeface="Gotham Medium" panose="02000604030000020004" pitchFamily="2" charset="0"/>
                <a:cs typeface="Futura Medium" panose="020B0602020204020303" pitchFamily="34" charset="-79"/>
              </a:rPr>
              <a:t>BRAND STANDARDS</a:t>
            </a:r>
          </a:p>
        </p:txBody>
      </p:sp>
      <p:sp>
        <p:nvSpPr>
          <p:cNvPr id="8" name="Rectangle 7">
            <a:extLst>
              <a:ext uri="{FF2B5EF4-FFF2-40B4-BE49-F238E27FC236}">
                <a16:creationId xmlns:a16="http://schemas.microsoft.com/office/drawing/2014/main" id="{93CD1062-9469-9C44-9630-C8CEB0E5F246}"/>
              </a:ext>
            </a:extLst>
          </p:cNvPr>
          <p:cNvSpPr/>
          <p:nvPr/>
        </p:nvSpPr>
        <p:spPr>
          <a:xfrm>
            <a:off x="692656" y="1661912"/>
            <a:ext cx="2954656" cy="246221"/>
          </a:xfrm>
          <a:prstGeom prst="rect">
            <a:avLst/>
          </a:prstGeom>
        </p:spPr>
        <p:txBody>
          <a:bodyPr wrap="none">
            <a:spAutoFit/>
          </a:bodyPr>
          <a:lstStyle/>
          <a:p>
            <a:pPr algn="ctr"/>
            <a:r>
              <a:rPr lang="en-US" sz="1000" dirty="0">
                <a:solidFill>
                  <a:schemeClr val="bg1"/>
                </a:solidFill>
                <a:latin typeface="Gotham Medium" panose="02000604030000020004" pitchFamily="2" charset="0"/>
                <a:cs typeface="Futura Medium" panose="020B0602020204020303" pitchFamily="34" charset="-79"/>
              </a:rPr>
              <a:t>EXECUTIVE EDITORIAL CONTENT RIGHTS</a:t>
            </a:r>
          </a:p>
        </p:txBody>
      </p:sp>
      <p:sp>
        <p:nvSpPr>
          <p:cNvPr id="9" name="Rectangle 8">
            <a:extLst>
              <a:ext uri="{FF2B5EF4-FFF2-40B4-BE49-F238E27FC236}">
                <a16:creationId xmlns:a16="http://schemas.microsoft.com/office/drawing/2014/main" id="{515463AD-5BFC-AC41-91F4-D433D7E5CFDC}"/>
              </a:ext>
            </a:extLst>
          </p:cNvPr>
          <p:cNvSpPr/>
          <p:nvPr/>
        </p:nvSpPr>
        <p:spPr>
          <a:xfrm>
            <a:off x="4135410" y="1665070"/>
            <a:ext cx="3746495" cy="246221"/>
          </a:xfrm>
          <a:prstGeom prst="rect">
            <a:avLst/>
          </a:prstGeom>
        </p:spPr>
        <p:txBody>
          <a:bodyPr wrap="square">
            <a:spAutoFit/>
          </a:bodyPr>
          <a:lstStyle/>
          <a:p>
            <a:pPr algn="ctr"/>
            <a:r>
              <a:rPr lang="en-US" sz="1000" dirty="0">
                <a:solidFill>
                  <a:schemeClr val="bg1"/>
                </a:solidFill>
                <a:latin typeface="Gotham Medium" panose="02000604030000020004" pitchFamily="2" charset="0"/>
                <a:cs typeface="Futura Medium" panose="020B0602020204020303" pitchFamily="34" charset="-79"/>
              </a:rPr>
              <a:t>BRAND REVIEW FOR COMPLIANCE</a:t>
            </a:r>
          </a:p>
        </p:txBody>
      </p:sp>
      <p:cxnSp>
        <p:nvCxnSpPr>
          <p:cNvPr id="29" name="Straight Connector 28">
            <a:extLst>
              <a:ext uri="{FF2B5EF4-FFF2-40B4-BE49-F238E27FC236}">
                <a16:creationId xmlns:a16="http://schemas.microsoft.com/office/drawing/2014/main" id="{2C29CAE6-C1BE-B645-874F-1C5A509162E9}"/>
              </a:ext>
            </a:extLst>
          </p:cNvPr>
          <p:cNvCxnSpPr>
            <a:cxnSpLocks/>
          </p:cNvCxnSpPr>
          <p:nvPr/>
        </p:nvCxnSpPr>
        <p:spPr>
          <a:xfrm>
            <a:off x="164202" y="4904313"/>
            <a:ext cx="11750430" cy="0"/>
          </a:xfrm>
          <a:prstGeom prst="line">
            <a:avLst/>
          </a:prstGeom>
          <a:ln w="41275">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Slide Number Placeholder 8">
            <a:extLst>
              <a:ext uri="{FF2B5EF4-FFF2-40B4-BE49-F238E27FC236}">
                <a16:creationId xmlns:a16="http://schemas.microsoft.com/office/drawing/2014/main" id="{45136C46-A654-1B44-BF2A-791B7FD86C31}"/>
              </a:ext>
            </a:extLst>
          </p:cNvPr>
          <p:cNvSpPr>
            <a:spLocks noGrp="1"/>
          </p:cNvSpPr>
          <p:nvPr>
            <p:ph type="sldNum" sz="quarter" idx="12"/>
          </p:nvPr>
        </p:nvSpPr>
        <p:spPr>
          <a:xfrm>
            <a:off x="9103921" y="6455401"/>
            <a:ext cx="2743200" cy="365125"/>
          </a:xfrm>
        </p:spPr>
        <p:txBody>
          <a:bodyPr/>
          <a:lstStyle/>
          <a:p>
            <a:fld id="{6126F239-C1CC-6B4A-B25E-6E439ACA66F4}" type="slidenum">
              <a:rPr lang="en-US" smtClean="0"/>
              <a:t>28</a:t>
            </a:fld>
            <a:endParaRPr lang="en-US" dirty="0"/>
          </a:p>
        </p:txBody>
      </p:sp>
      <p:sp>
        <p:nvSpPr>
          <p:cNvPr id="37" name="Rectangle 36">
            <a:extLst>
              <a:ext uri="{FF2B5EF4-FFF2-40B4-BE49-F238E27FC236}">
                <a16:creationId xmlns:a16="http://schemas.microsoft.com/office/drawing/2014/main" id="{1246AB84-8EAA-F045-8C08-11AA4E9B8110}"/>
              </a:ext>
            </a:extLst>
          </p:cNvPr>
          <p:cNvSpPr/>
          <p:nvPr/>
        </p:nvSpPr>
        <p:spPr>
          <a:xfrm flipH="1">
            <a:off x="116774" y="109940"/>
            <a:ext cx="11958452" cy="365125"/>
          </a:xfrm>
          <a:prstGeom prst="rect">
            <a:avLst/>
          </a:prstGeom>
          <a:solidFill>
            <a:srgbClr val="003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14141"/>
              </a:solidFill>
            </a:endParaRPr>
          </a:p>
        </p:txBody>
      </p:sp>
      <p:sp>
        <p:nvSpPr>
          <p:cNvPr id="38" name="Rectangle 37">
            <a:extLst>
              <a:ext uri="{FF2B5EF4-FFF2-40B4-BE49-F238E27FC236}">
                <a16:creationId xmlns:a16="http://schemas.microsoft.com/office/drawing/2014/main" id="{3557D604-1E23-8746-AB50-ECF0F4F426B4}"/>
              </a:ext>
            </a:extLst>
          </p:cNvPr>
          <p:cNvSpPr/>
          <p:nvPr/>
        </p:nvSpPr>
        <p:spPr>
          <a:xfrm>
            <a:off x="307990" y="123226"/>
            <a:ext cx="3477234" cy="338554"/>
          </a:xfrm>
          <a:prstGeom prst="rect">
            <a:avLst/>
          </a:prstGeom>
        </p:spPr>
        <p:txBody>
          <a:bodyPr wrap="none">
            <a:spAutoFit/>
          </a:bodyPr>
          <a:lstStyle/>
          <a:p>
            <a:r>
              <a:rPr lang="en-US" sz="1600" b="1" dirty="0">
                <a:solidFill>
                  <a:schemeClr val="bg1"/>
                </a:solidFill>
                <a:latin typeface="Gotham-Bold" pitchFamily="2" charset="0"/>
                <a:cs typeface="Futura Medium" panose="020B0602020204020303" pitchFamily="34" charset="-79"/>
              </a:rPr>
              <a:t>Content Approval Stakeholders</a:t>
            </a:r>
          </a:p>
        </p:txBody>
      </p:sp>
      <p:sp>
        <p:nvSpPr>
          <p:cNvPr id="46" name="Rectangle 45">
            <a:extLst>
              <a:ext uri="{FF2B5EF4-FFF2-40B4-BE49-F238E27FC236}">
                <a16:creationId xmlns:a16="http://schemas.microsoft.com/office/drawing/2014/main" id="{FA336F63-C44E-1147-A34F-4F13D3C73EE7}"/>
              </a:ext>
            </a:extLst>
          </p:cNvPr>
          <p:cNvSpPr/>
          <p:nvPr/>
        </p:nvSpPr>
        <p:spPr>
          <a:xfrm>
            <a:off x="7966746" y="1239746"/>
            <a:ext cx="3779421" cy="900713"/>
          </a:xfrm>
          <a:prstGeom prst="rect">
            <a:avLst/>
          </a:prstGeom>
          <a:solidFill>
            <a:srgbClr val="DE1A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A344E1D3-B1C2-FE47-B0FE-814D22679C94}"/>
              </a:ext>
            </a:extLst>
          </p:cNvPr>
          <p:cNvSpPr/>
          <p:nvPr/>
        </p:nvSpPr>
        <p:spPr>
          <a:xfrm>
            <a:off x="9451536" y="1368385"/>
            <a:ext cx="809837" cy="307777"/>
          </a:xfrm>
          <a:prstGeom prst="rect">
            <a:avLst/>
          </a:prstGeom>
        </p:spPr>
        <p:txBody>
          <a:bodyPr wrap="none">
            <a:spAutoFit/>
          </a:bodyPr>
          <a:lstStyle/>
          <a:p>
            <a:r>
              <a:rPr lang="en-US" sz="1400" b="1" dirty="0">
                <a:solidFill>
                  <a:schemeClr val="bg1"/>
                </a:solidFill>
                <a:latin typeface="Gotham Medium" panose="02000604030000020004" pitchFamily="2" charset="0"/>
                <a:cs typeface="Futura Medium" panose="020B0602020204020303" pitchFamily="34" charset="-79"/>
              </a:rPr>
              <a:t>LEGAL</a:t>
            </a:r>
          </a:p>
        </p:txBody>
      </p:sp>
      <p:sp>
        <p:nvSpPr>
          <p:cNvPr id="48" name="Rectangle 47">
            <a:extLst>
              <a:ext uri="{FF2B5EF4-FFF2-40B4-BE49-F238E27FC236}">
                <a16:creationId xmlns:a16="http://schemas.microsoft.com/office/drawing/2014/main" id="{204E54EB-3B26-6C43-9F1E-404EA8C0C55A}"/>
              </a:ext>
            </a:extLst>
          </p:cNvPr>
          <p:cNvSpPr/>
          <p:nvPr/>
        </p:nvSpPr>
        <p:spPr>
          <a:xfrm>
            <a:off x="7983206" y="1658953"/>
            <a:ext cx="3746495" cy="246221"/>
          </a:xfrm>
          <a:prstGeom prst="rect">
            <a:avLst/>
          </a:prstGeom>
        </p:spPr>
        <p:txBody>
          <a:bodyPr wrap="square">
            <a:spAutoFit/>
          </a:bodyPr>
          <a:lstStyle/>
          <a:p>
            <a:pPr algn="ctr"/>
            <a:r>
              <a:rPr lang="en-US" sz="1000" dirty="0">
                <a:solidFill>
                  <a:schemeClr val="bg1"/>
                </a:solidFill>
                <a:latin typeface="Gotham Medium" panose="02000604030000020004" pitchFamily="2" charset="0"/>
                <a:cs typeface="Futura Medium" panose="020B0602020204020303" pitchFamily="34" charset="-79"/>
              </a:rPr>
              <a:t>DISCLAIMERS &amp; COPYRIGHT REVIEW</a:t>
            </a:r>
          </a:p>
        </p:txBody>
      </p:sp>
      <p:sp>
        <p:nvSpPr>
          <p:cNvPr id="44" name="Rectangle 43">
            <a:extLst>
              <a:ext uri="{FF2B5EF4-FFF2-40B4-BE49-F238E27FC236}">
                <a16:creationId xmlns:a16="http://schemas.microsoft.com/office/drawing/2014/main" id="{62352CFB-789F-F142-BA0E-EDA67EF5AE91}"/>
              </a:ext>
            </a:extLst>
          </p:cNvPr>
          <p:cNvSpPr/>
          <p:nvPr/>
        </p:nvSpPr>
        <p:spPr>
          <a:xfrm>
            <a:off x="1116813" y="1367223"/>
            <a:ext cx="2157963" cy="307777"/>
          </a:xfrm>
          <a:prstGeom prst="rect">
            <a:avLst/>
          </a:prstGeom>
        </p:spPr>
        <p:txBody>
          <a:bodyPr wrap="none">
            <a:spAutoFit/>
          </a:bodyPr>
          <a:lstStyle/>
          <a:p>
            <a:r>
              <a:rPr lang="en-US" sz="1400" b="1" dirty="0">
                <a:solidFill>
                  <a:schemeClr val="bg1"/>
                </a:solidFill>
                <a:latin typeface="Gotham Medium" panose="02000604030000020004" pitchFamily="2" charset="0"/>
                <a:cs typeface="Futura Medium" panose="020B0602020204020303" pitchFamily="34" charset="-79"/>
              </a:rPr>
              <a:t>SOCIAL MEDIA TEAM</a:t>
            </a:r>
          </a:p>
        </p:txBody>
      </p:sp>
      <p:cxnSp>
        <p:nvCxnSpPr>
          <p:cNvPr id="50" name="Straight Connector 49">
            <a:extLst>
              <a:ext uri="{FF2B5EF4-FFF2-40B4-BE49-F238E27FC236}">
                <a16:creationId xmlns:a16="http://schemas.microsoft.com/office/drawing/2014/main" id="{8EB9BD21-D763-5644-AC0C-04F693EE23A3}"/>
              </a:ext>
            </a:extLst>
          </p:cNvPr>
          <p:cNvCxnSpPr>
            <a:cxnSpLocks/>
          </p:cNvCxnSpPr>
          <p:nvPr/>
        </p:nvCxnSpPr>
        <p:spPr>
          <a:xfrm>
            <a:off x="164202" y="3450417"/>
            <a:ext cx="11750430" cy="0"/>
          </a:xfrm>
          <a:prstGeom prst="line">
            <a:avLst/>
          </a:prstGeom>
          <a:ln w="41275">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50101292-AE59-054F-8C30-C4A94205D232}"/>
              </a:ext>
            </a:extLst>
          </p:cNvPr>
          <p:cNvSpPr/>
          <p:nvPr/>
        </p:nvSpPr>
        <p:spPr>
          <a:xfrm>
            <a:off x="337065" y="2472272"/>
            <a:ext cx="3717457" cy="646331"/>
          </a:xfrm>
          <a:prstGeom prst="rect">
            <a:avLst/>
          </a:prstGeom>
        </p:spPr>
        <p:txBody>
          <a:bodyPr wrap="square">
            <a:spAutoFit/>
          </a:bodyPr>
          <a:lstStyle/>
          <a:p>
            <a:r>
              <a:rPr lang="en-US" sz="1200" dirty="0">
                <a:solidFill>
                  <a:srgbClr val="414141"/>
                </a:solidFill>
                <a:latin typeface="Gotham Book" panose="02000604040000020004" pitchFamily="2" charset="0"/>
              </a:rPr>
              <a:t>Tier 1 priority platform content is approved by the social media team lead prior to publishing on public platforms.</a:t>
            </a:r>
          </a:p>
        </p:txBody>
      </p:sp>
      <p:sp>
        <p:nvSpPr>
          <p:cNvPr id="20" name="Rectangle 19">
            <a:extLst>
              <a:ext uri="{FF2B5EF4-FFF2-40B4-BE49-F238E27FC236}">
                <a16:creationId xmlns:a16="http://schemas.microsoft.com/office/drawing/2014/main" id="{4BE48D82-457F-DD40-8AC4-4780A0CA5E89}"/>
              </a:ext>
            </a:extLst>
          </p:cNvPr>
          <p:cNvSpPr/>
          <p:nvPr/>
        </p:nvSpPr>
        <p:spPr>
          <a:xfrm>
            <a:off x="366038" y="3761867"/>
            <a:ext cx="3717457" cy="830997"/>
          </a:xfrm>
          <a:prstGeom prst="rect">
            <a:avLst/>
          </a:prstGeom>
        </p:spPr>
        <p:txBody>
          <a:bodyPr wrap="square">
            <a:spAutoFit/>
          </a:bodyPr>
          <a:lstStyle/>
          <a:p>
            <a:r>
              <a:rPr lang="en-US" sz="1200" dirty="0">
                <a:solidFill>
                  <a:srgbClr val="414141"/>
                </a:solidFill>
                <a:latin typeface="Gotham Book" panose="02000604040000020004" pitchFamily="2" charset="0"/>
              </a:rPr>
              <a:t>The social media team approves all content submissions and requests and reserves the right to refuse content based on quality or audience feedback.</a:t>
            </a:r>
          </a:p>
        </p:txBody>
      </p:sp>
      <p:sp>
        <p:nvSpPr>
          <p:cNvPr id="21" name="Rectangle 20">
            <a:extLst>
              <a:ext uri="{FF2B5EF4-FFF2-40B4-BE49-F238E27FC236}">
                <a16:creationId xmlns:a16="http://schemas.microsoft.com/office/drawing/2014/main" id="{142E9EAD-BC70-9B40-9AAE-DBEE1BC827E3}"/>
              </a:ext>
            </a:extLst>
          </p:cNvPr>
          <p:cNvSpPr/>
          <p:nvPr/>
        </p:nvSpPr>
        <p:spPr>
          <a:xfrm>
            <a:off x="337064" y="5180272"/>
            <a:ext cx="3717457" cy="830997"/>
          </a:xfrm>
          <a:prstGeom prst="rect">
            <a:avLst/>
          </a:prstGeom>
        </p:spPr>
        <p:txBody>
          <a:bodyPr wrap="square">
            <a:spAutoFit/>
          </a:bodyPr>
          <a:lstStyle/>
          <a:p>
            <a:r>
              <a:rPr lang="en-US" sz="1200" dirty="0">
                <a:solidFill>
                  <a:srgbClr val="414141"/>
                </a:solidFill>
                <a:latin typeface="Gotham Book" panose="02000604040000020004" pitchFamily="2" charset="0"/>
              </a:rPr>
              <a:t>All content is managed by the social media team including working with external teams to execute content. IE: Volume 9, C+K, Creative Team, Production Team</a:t>
            </a:r>
          </a:p>
        </p:txBody>
      </p:sp>
      <p:sp>
        <p:nvSpPr>
          <p:cNvPr id="22" name="Rectangle 21">
            <a:extLst>
              <a:ext uri="{FF2B5EF4-FFF2-40B4-BE49-F238E27FC236}">
                <a16:creationId xmlns:a16="http://schemas.microsoft.com/office/drawing/2014/main" id="{6E73B030-2108-334F-8EEC-C5EC23F9B30E}"/>
              </a:ext>
            </a:extLst>
          </p:cNvPr>
          <p:cNvSpPr/>
          <p:nvPr/>
        </p:nvSpPr>
        <p:spPr>
          <a:xfrm>
            <a:off x="4135410" y="2472271"/>
            <a:ext cx="3717457" cy="646331"/>
          </a:xfrm>
          <a:prstGeom prst="rect">
            <a:avLst/>
          </a:prstGeom>
        </p:spPr>
        <p:txBody>
          <a:bodyPr wrap="square">
            <a:spAutoFit/>
          </a:bodyPr>
          <a:lstStyle/>
          <a:p>
            <a:r>
              <a:rPr lang="en-US" sz="1200" dirty="0">
                <a:solidFill>
                  <a:srgbClr val="414141"/>
                </a:solidFill>
                <a:latin typeface="Gotham Book" panose="02000604040000020004" pitchFamily="2" charset="0"/>
              </a:rPr>
              <a:t>All graphics produced via external teams must be submitted to Brand Standards for a quality check and standards review approval.</a:t>
            </a:r>
          </a:p>
        </p:txBody>
      </p:sp>
      <p:sp>
        <p:nvSpPr>
          <p:cNvPr id="23" name="Rectangle 22">
            <a:extLst>
              <a:ext uri="{FF2B5EF4-FFF2-40B4-BE49-F238E27FC236}">
                <a16:creationId xmlns:a16="http://schemas.microsoft.com/office/drawing/2014/main" id="{A6783613-8458-2547-9973-18B242B20A02}"/>
              </a:ext>
            </a:extLst>
          </p:cNvPr>
          <p:cNvSpPr/>
          <p:nvPr/>
        </p:nvSpPr>
        <p:spPr>
          <a:xfrm>
            <a:off x="4162425" y="3761867"/>
            <a:ext cx="3717457" cy="830997"/>
          </a:xfrm>
          <a:prstGeom prst="rect">
            <a:avLst/>
          </a:prstGeom>
        </p:spPr>
        <p:txBody>
          <a:bodyPr wrap="square">
            <a:spAutoFit/>
          </a:bodyPr>
          <a:lstStyle/>
          <a:p>
            <a:r>
              <a:rPr lang="en-US" sz="1200" dirty="0">
                <a:solidFill>
                  <a:srgbClr val="414141"/>
                </a:solidFill>
                <a:latin typeface="Gotham Book" panose="02000604040000020004" pitchFamily="2" charset="0"/>
              </a:rPr>
              <a:t>Brand Standards can deny any posts that goes against brand guidelines or provide feedback for edits on any creative resources being produced on behalf of the brand.</a:t>
            </a:r>
          </a:p>
        </p:txBody>
      </p:sp>
      <p:sp>
        <p:nvSpPr>
          <p:cNvPr id="24" name="Rectangle 23">
            <a:extLst>
              <a:ext uri="{FF2B5EF4-FFF2-40B4-BE49-F238E27FC236}">
                <a16:creationId xmlns:a16="http://schemas.microsoft.com/office/drawing/2014/main" id="{8262C153-0DB5-4040-8184-58ECBF80F8F7}"/>
              </a:ext>
            </a:extLst>
          </p:cNvPr>
          <p:cNvSpPr/>
          <p:nvPr/>
        </p:nvSpPr>
        <p:spPr>
          <a:xfrm>
            <a:off x="8034934" y="2472270"/>
            <a:ext cx="3717457" cy="646331"/>
          </a:xfrm>
          <a:prstGeom prst="rect">
            <a:avLst/>
          </a:prstGeom>
        </p:spPr>
        <p:txBody>
          <a:bodyPr wrap="square">
            <a:spAutoFit/>
          </a:bodyPr>
          <a:lstStyle/>
          <a:p>
            <a:r>
              <a:rPr lang="en-US" sz="1200" dirty="0">
                <a:solidFill>
                  <a:srgbClr val="414141"/>
                </a:solidFill>
                <a:latin typeface="Gotham Book" panose="02000604040000020004" pitchFamily="2" charset="0"/>
              </a:rPr>
              <a:t>All content featuring claims on behalf of the brand must be submitted to the legal team for review and approval.</a:t>
            </a:r>
          </a:p>
        </p:txBody>
      </p:sp>
      <p:sp>
        <p:nvSpPr>
          <p:cNvPr id="25" name="Rectangle 24">
            <a:extLst>
              <a:ext uri="{FF2B5EF4-FFF2-40B4-BE49-F238E27FC236}">
                <a16:creationId xmlns:a16="http://schemas.microsoft.com/office/drawing/2014/main" id="{4CF8B3DB-2D26-5440-A84A-EA3359D4EED0}"/>
              </a:ext>
            </a:extLst>
          </p:cNvPr>
          <p:cNvSpPr/>
          <p:nvPr/>
        </p:nvSpPr>
        <p:spPr>
          <a:xfrm>
            <a:off x="7983206" y="3856970"/>
            <a:ext cx="3717457" cy="646331"/>
          </a:xfrm>
          <a:prstGeom prst="rect">
            <a:avLst/>
          </a:prstGeom>
        </p:spPr>
        <p:txBody>
          <a:bodyPr wrap="square">
            <a:spAutoFit/>
          </a:bodyPr>
          <a:lstStyle/>
          <a:p>
            <a:r>
              <a:rPr lang="en-US" sz="1200" dirty="0">
                <a:solidFill>
                  <a:srgbClr val="414141"/>
                </a:solidFill>
                <a:latin typeface="Gotham Book" panose="02000604040000020004" pitchFamily="2" charset="0"/>
              </a:rPr>
              <a:t>Ideas and content that have copyright discrepancies must be reviewed by the legal team prior to production of the asset.</a:t>
            </a:r>
          </a:p>
        </p:txBody>
      </p:sp>
      <p:sp>
        <p:nvSpPr>
          <p:cNvPr id="26" name="Rectangle 25">
            <a:extLst>
              <a:ext uri="{FF2B5EF4-FFF2-40B4-BE49-F238E27FC236}">
                <a16:creationId xmlns:a16="http://schemas.microsoft.com/office/drawing/2014/main" id="{9F98FDDA-0BC7-CC41-8CEB-303A51AD8BAC}"/>
              </a:ext>
            </a:extLst>
          </p:cNvPr>
          <p:cNvSpPr/>
          <p:nvPr/>
        </p:nvSpPr>
        <p:spPr>
          <a:xfrm flipV="1">
            <a:off x="11847121" y="6675755"/>
            <a:ext cx="426522" cy="45720"/>
          </a:xfrm>
          <a:prstGeom prst="rect">
            <a:avLst/>
          </a:prstGeom>
          <a:solidFill>
            <a:srgbClr val="003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otham Book" panose="02000604040000020004" pitchFamily="2" charset="0"/>
            </a:endParaRPr>
          </a:p>
        </p:txBody>
      </p:sp>
      <p:sp>
        <p:nvSpPr>
          <p:cNvPr id="27" name="Rectangle 26">
            <a:extLst>
              <a:ext uri="{FF2B5EF4-FFF2-40B4-BE49-F238E27FC236}">
                <a16:creationId xmlns:a16="http://schemas.microsoft.com/office/drawing/2014/main" id="{BDDB6A85-2A06-014A-889B-3B1918BF385B}"/>
              </a:ext>
            </a:extLst>
          </p:cNvPr>
          <p:cNvSpPr/>
          <p:nvPr/>
        </p:nvSpPr>
        <p:spPr>
          <a:xfrm>
            <a:off x="11847121" y="6559258"/>
            <a:ext cx="426522" cy="45720"/>
          </a:xfrm>
          <a:prstGeom prst="rect">
            <a:avLst/>
          </a:prstGeom>
          <a:solidFill>
            <a:srgbClr val="DD1D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otham Book" panose="02000604040000020004" pitchFamily="2" charset="0"/>
            </a:endParaRPr>
          </a:p>
        </p:txBody>
      </p:sp>
    </p:spTree>
    <p:extLst>
      <p:ext uri="{BB962C8B-B14F-4D97-AF65-F5344CB8AC3E}">
        <p14:creationId xmlns:p14="http://schemas.microsoft.com/office/powerpoint/2010/main" val="41782901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44">
            <a:extLst>
              <a:ext uri="{FF2B5EF4-FFF2-40B4-BE49-F238E27FC236}">
                <a16:creationId xmlns:a16="http://schemas.microsoft.com/office/drawing/2014/main" id="{0538808F-FD41-E64E-B1AA-3B7AC01C6A78}"/>
              </a:ext>
            </a:extLst>
          </p:cNvPr>
          <p:cNvSpPr/>
          <p:nvPr/>
        </p:nvSpPr>
        <p:spPr>
          <a:xfrm>
            <a:off x="7966746" y="2060867"/>
            <a:ext cx="3779421" cy="4226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D95043DF-50ED-AC44-A994-11456C563CD5}"/>
              </a:ext>
            </a:extLst>
          </p:cNvPr>
          <p:cNvSpPr/>
          <p:nvPr/>
        </p:nvSpPr>
        <p:spPr>
          <a:xfrm>
            <a:off x="307990" y="2060867"/>
            <a:ext cx="3779421" cy="4226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E3297491-A607-E74F-B410-0309724BF3BF}"/>
              </a:ext>
            </a:extLst>
          </p:cNvPr>
          <p:cNvSpPr/>
          <p:nvPr/>
        </p:nvSpPr>
        <p:spPr>
          <a:xfrm>
            <a:off x="307990" y="1239746"/>
            <a:ext cx="3779421" cy="900713"/>
          </a:xfrm>
          <a:prstGeom prst="rect">
            <a:avLst/>
          </a:prstGeom>
          <a:solidFill>
            <a:srgbClr val="003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D8A7380B-BC4A-604F-BAB4-3E555C497184}"/>
              </a:ext>
            </a:extLst>
          </p:cNvPr>
          <p:cNvSpPr/>
          <p:nvPr/>
        </p:nvSpPr>
        <p:spPr>
          <a:xfrm>
            <a:off x="4135410" y="2060867"/>
            <a:ext cx="3779421" cy="4226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C978C85C-F0B9-764D-8E25-30880648AB00}"/>
              </a:ext>
            </a:extLst>
          </p:cNvPr>
          <p:cNvSpPr/>
          <p:nvPr/>
        </p:nvSpPr>
        <p:spPr>
          <a:xfrm>
            <a:off x="4135410" y="1239746"/>
            <a:ext cx="3779421" cy="900713"/>
          </a:xfrm>
          <a:prstGeom prst="rect">
            <a:avLst/>
          </a:prstGeom>
          <a:solidFill>
            <a:srgbClr val="003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7C97A918-8537-0345-8775-3DBE4164A7D1}"/>
              </a:ext>
            </a:extLst>
          </p:cNvPr>
          <p:cNvSpPr/>
          <p:nvPr/>
        </p:nvSpPr>
        <p:spPr>
          <a:xfrm>
            <a:off x="5404247" y="1487656"/>
            <a:ext cx="1229824" cy="369332"/>
          </a:xfrm>
          <a:prstGeom prst="rect">
            <a:avLst/>
          </a:prstGeom>
        </p:spPr>
        <p:txBody>
          <a:bodyPr wrap="none">
            <a:spAutoFit/>
          </a:bodyPr>
          <a:lstStyle/>
          <a:p>
            <a:r>
              <a:rPr lang="en-US" b="1" dirty="0">
                <a:solidFill>
                  <a:schemeClr val="bg1"/>
                </a:solidFill>
                <a:latin typeface="Gotham Medium" panose="02000604030000020004" pitchFamily="2" charset="0"/>
                <a:cs typeface="Futura Medium" panose="020B0602020204020303" pitchFamily="34" charset="-79"/>
              </a:rPr>
              <a:t>WEEKLY</a:t>
            </a:r>
          </a:p>
        </p:txBody>
      </p:sp>
      <p:sp>
        <p:nvSpPr>
          <p:cNvPr id="30" name="Slide Number Placeholder 8">
            <a:extLst>
              <a:ext uri="{FF2B5EF4-FFF2-40B4-BE49-F238E27FC236}">
                <a16:creationId xmlns:a16="http://schemas.microsoft.com/office/drawing/2014/main" id="{45136C46-A654-1B44-BF2A-791B7FD86C31}"/>
              </a:ext>
            </a:extLst>
          </p:cNvPr>
          <p:cNvSpPr>
            <a:spLocks noGrp="1"/>
          </p:cNvSpPr>
          <p:nvPr>
            <p:ph type="sldNum" sz="quarter" idx="12"/>
          </p:nvPr>
        </p:nvSpPr>
        <p:spPr>
          <a:xfrm>
            <a:off x="9103921" y="6462649"/>
            <a:ext cx="2743200" cy="365125"/>
          </a:xfrm>
        </p:spPr>
        <p:txBody>
          <a:bodyPr/>
          <a:lstStyle/>
          <a:p>
            <a:fld id="{6126F239-C1CC-6B4A-B25E-6E439ACA66F4}" type="slidenum">
              <a:rPr lang="en-US" smtClean="0"/>
              <a:t>29</a:t>
            </a:fld>
            <a:endParaRPr lang="en-US" dirty="0"/>
          </a:p>
        </p:txBody>
      </p:sp>
      <p:sp>
        <p:nvSpPr>
          <p:cNvPr id="37" name="Rectangle 36">
            <a:extLst>
              <a:ext uri="{FF2B5EF4-FFF2-40B4-BE49-F238E27FC236}">
                <a16:creationId xmlns:a16="http://schemas.microsoft.com/office/drawing/2014/main" id="{1246AB84-8EAA-F045-8C08-11AA4E9B8110}"/>
              </a:ext>
            </a:extLst>
          </p:cNvPr>
          <p:cNvSpPr/>
          <p:nvPr/>
        </p:nvSpPr>
        <p:spPr>
          <a:xfrm flipH="1">
            <a:off x="116774" y="109940"/>
            <a:ext cx="11958452" cy="365125"/>
          </a:xfrm>
          <a:prstGeom prst="rect">
            <a:avLst/>
          </a:prstGeom>
          <a:solidFill>
            <a:srgbClr val="003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14141"/>
              </a:solidFill>
            </a:endParaRPr>
          </a:p>
        </p:txBody>
      </p:sp>
      <p:sp>
        <p:nvSpPr>
          <p:cNvPr id="38" name="Rectangle 37">
            <a:extLst>
              <a:ext uri="{FF2B5EF4-FFF2-40B4-BE49-F238E27FC236}">
                <a16:creationId xmlns:a16="http://schemas.microsoft.com/office/drawing/2014/main" id="{3557D604-1E23-8746-AB50-ECF0F4F426B4}"/>
              </a:ext>
            </a:extLst>
          </p:cNvPr>
          <p:cNvSpPr/>
          <p:nvPr/>
        </p:nvSpPr>
        <p:spPr>
          <a:xfrm>
            <a:off x="307990" y="123226"/>
            <a:ext cx="2167581" cy="338554"/>
          </a:xfrm>
          <a:prstGeom prst="rect">
            <a:avLst/>
          </a:prstGeom>
        </p:spPr>
        <p:txBody>
          <a:bodyPr wrap="none">
            <a:spAutoFit/>
          </a:bodyPr>
          <a:lstStyle/>
          <a:p>
            <a:r>
              <a:rPr lang="en-US" sz="1600" b="1" dirty="0">
                <a:solidFill>
                  <a:schemeClr val="bg1"/>
                </a:solidFill>
                <a:latin typeface="Gotham-Bold" pitchFamily="2" charset="0"/>
                <a:cs typeface="Futura Medium" panose="020B0602020204020303" pitchFamily="34" charset="-79"/>
              </a:rPr>
              <a:t>Editorial Workflow</a:t>
            </a:r>
          </a:p>
        </p:txBody>
      </p:sp>
      <p:sp>
        <p:nvSpPr>
          <p:cNvPr id="46" name="Rectangle 45">
            <a:extLst>
              <a:ext uri="{FF2B5EF4-FFF2-40B4-BE49-F238E27FC236}">
                <a16:creationId xmlns:a16="http://schemas.microsoft.com/office/drawing/2014/main" id="{FA336F63-C44E-1147-A34F-4F13D3C73EE7}"/>
              </a:ext>
            </a:extLst>
          </p:cNvPr>
          <p:cNvSpPr/>
          <p:nvPr/>
        </p:nvSpPr>
        <p:spPr>
          <a:xfrm>
            <a:off x="7966746" y="1239746"/>
            <a:ext cx="3779421" cy="900713"/>
          </a:xfrm>
          <a:prstGeom prst="rect">
            <a:avLst/>
          </a:prstGeom>
          <a:solidFill>
            <a:srgbClr val="003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A344E1D3-B1C2-FE47-B0FE-814D22679C94}"/>
              </a:ext>
            </a:extLst>
          </p:cNvPr>
          <p:cNvSpPr/>
          <p:nvPr/>
        </p:nvSpPr>
        <p:spPr>
          <a:xfrm>
            <a:off x="9283130" y="1487656"/>
            <a:ext cx="1398140" cy="369332"/>
          </a:xfrm>
          <a:prstGeom prst="rect">
            <a:avLst/>
          </a:prstGeom>
        </p:spPr>
        <p:txBody>
          <a:bodyPr wrap="none">
            <a:spAutoFit/>
          </a:bodyPr>
          <a:lstStyle/>
          <a:p>
            <a:r>
              <a:rPr lang="en-US" b="1" dirty="0">
                <a:solidFill>
                  <a:schemeClr val="bg1"/>
                </a:solidFill>
                <a:latin typeface="Gotham Medium" panose="02000604030000020004" pitchFamily="2" charset="0"/>
                <a:cs typeface="Futura Medium" panose="020B0602020204020303" pitchFamily="34" charset="-79"/>
              </a:rPr>
              <a:t>MONTHLY</a:t>
            </a:r>
          </a:p>
        </p:txBody>
      </p:sp>
      <p:sp>
        <p:nvSpPr>
          <p:cNvPr id="44" name="Rectangle 43">
            <a:extLst>
              <a:ext uri="{FF2B5EF4-FFF2-40B4-BE49-F238E27FC236}">
                <a16:creationId xmlns:a16="http://schemas.microsoft.com/office/drawing/2014/main" id="{62352CFB-789F-F142-BA0E-EDA67EF5AE91}"/>
              </a:ext>
            </a:extLst>
          </p:cNvPr>
          <p:cNvSpPr/>
          <p:nvPr/>
        </p:nvSpPr>
        <p:spPr>
          <a:xfrm>
            <a:off x="1545508" y="1493861"/>
            <a:ext cx="930063" cy="369332"/>
          </a:xfrm>
          <a:prstGeom prst="rect">
            <a:avLst/>
          </a:prstGeom>
        </p:spPr>
        <p:txBody>
          <a:bodyPr wrap="none">
            <a:spAutoFit/>
          </a:bodyPr>
          <a:lstStyle/>
          <a:p>
            <a:r>
              <a:rPr lang="en-US" b="1" dirty="0">
                <a:solidFill>
                  <a:schemeClr val="bg1"/>
                </a:solidFill>
                <a:latin typeface="Gotham Medium" panose="02000604030000020004" pitchFamily="2" charset="0"/>
                <a:cs typeface="Futura Medium" panose="020B0602020204020303" pitchFamily="34" charset="-79"/>
              </a:rPr>
              <a:t>DAILY</a:t>
            </a:r>
          </a:p>
        </p:txBody>
      </p:sp>
      <p:sp>
        <p:nvSpPr>
          <p:cNvPr id="52" name="Rectangle 51">
            <a:extLst>
              <a:ext uri="{FF2B5EF4-FFF2-40B4-BE49-F238E27FC236}">
                <a16:creationId xmlns:a16="http://schemas.microsoft.com/office/drawing/2014/main" id="{A88542ED-1047-1E45-A168-EB607FF4FE55}"/>
              </a:ext>
            </a:extLst>
          </p:cNvPr>
          <p:cNvSpPr/>
          <p:nvPr/>
        </p:nvSpPr>
        <p:spPr>
          <a:xfrm>
            <a:off x="374132" y="2315881"/>
            <a:ext cx="3717457" cy="3108543"/>
          </a:xfrm>
          <a:prstGeom prst="rect">
            <a:avLst/>
          </a:prstGeom>
        </p:spPr>
        <p:txBody>
          <a:bodyPr wrap="square">
            <a:spAutoFit/>
          </a:bodyPr>
          <a:lstStyle/>
          <a:p>
            <a:pPr marL="285750" indent="-285750">
              <a:buFont typeface="Wingdings" panose="05000000000000000000" pitchFamily="2" charset="2"/>
              <a:buChar char="q"/>
            </a:pPr>
            <a:r>
              <a:rPr lang="en-US" sz="1400" dirty="0">
                <a:solidFill>
                  <a:srgbClr val="000000"/>
                </a:solidFill>
                <a:latin typeface="Gotham Medium"/>
              </a:rPr>
              <a:t>Check private messages and mentions</a:t>
            </a:r>
          </a:p>
          <a:p>
            <a:pPr marL="285750" lvl="0" indent="-285750">
              <a:buFont typeface="Wingdings" panose="05000000000000000000" pitchFamily="2" charset="2"/>
              <a:buChar char="q"/>
              <a:defRPr/>
            </a:pPr>
            <a:r>
              <a:rPr lang="en-US" sz="1400" dirty="0">
                <a:solidFill>
                  <a:srgbClr val="000000"/>
                </a:solidFill>
                <a:latin typeface="Gotham Medium"/>
              </a:rPr>
              <a:t>Check posts for formatting</a:t>
            </a:r>
          </a:p>
          <a:p>
            <a:pPr marL="285750" indent="-285750">
              <a:buFont typeface="Wingdings" panose="05000000000000000000" pitchFamily="2" charset="2"/>
              <a:buChar char="q"/>
            </a:pPr>
            <a:r>
              <a:rPr lang="en-US" sz="1400" dirty="0">
                <a:solidFill>
                  <a:srgbClr val="000000"/>
                </a:solidFill>
                <a:latin typeface="Gotham Medium"/>
              </a:rPr>
              <a:t>Curate content</a:t>
            </a:r>
          </a:p>
          <a:p>
            <a:pPr marL="285750" indent="-285750">
              <a:buFont typeface="Wingdings" panose="05000000000000000000" pitchFamily="2" charset="2"/>
              <a:buChar char="q"/>
            </a:pPr>
            <a:r>
              <a:rPr lang="en-US" sz="1400" dirty="0">
                <a:solidFill>
                  <a:srgbClr val="000000"/>
                </a:solidFill>
                <a:latin typeface="Gotham Medium"/>
              </a:rPr>
              <a:t>Schedule posts</a:t>
            </a:r>
          </a:p>
          <a:p>
            <a:pPr marL="285750" indent="-285750">
              <a:buFont typeface="Wingdings" panose="05000000000000000000" pitchFamily="2" charset="2"/>
              <a:buChar char="q"/>
            </a:pPr>
            <a:r>
              <a:rPr lang="en-US" sz="1400" dirty="0">
                <a:solidFill>
                  <a:srgbClr val="000000"/>
                </a:solidFill>
                <a:latin typeface="Gotham Medium"/>
              </a:rPr>
              <a:t>Check the next day’s scheduled posts</a:t>
            </a:r>
          </a:p>
          <a:p>
            <a:pPr marL="285750" indent="-285750">
              <a:buFont typeface="Wingdings" panose="05000000000000000000" pitchFamily="2" charset="2"/>
              <a:buChar char="q"/>
            </a:pPr>
            <a:r>
              <a:rPr lang="en-US" sz="1400" dirty="0">
                <a:solidFill>
                  <a:srgbClr val="000000"/>
                </a:solidFill>
                <a:latin typeface="Gotham Medium"/>
              </a:rPr>
              <a:t>Be aware of any breaking news that might affect your posting schedule</a:t>
            </a:r>
          </a:p>
          <a:p>
            <a:pPr marL="285750" indent="-285750">
              <a:buFont typeface="Wingdings" panose="05000000000000000000" pitchFamily="2" charset="2"/>
              <a:buChar char="q"/>
            </a:pPr>
            <a:r>
              <a:rPr lang="en-US" sz="1400" dirty="0">
                <a:solidFill>
                  <a:srgbClr val="000000"/>
                </a:solidFill>
                <a:latin typeface="Gotham Medium"/>
              </a:rPr>
              <a:t>Collaborate with another department for future campaigns</a:t>
            </a:r>
          </a:p>
          <a:p>
            <a:pPr marL="285750" indent="-285750">
              <a:buFont typeface="Wingdings" panose="05000000000000000000" pitchFamily="2" charset="2"/>
              <a:buChar char="q"/>
            </a:pPr>
            <a:r>
              <a:rPr lang="en-US" sz="1400" dirty="0">
                <a:solidFill>
                  <a:srgbClr val="000000"/>
                </a:solidFill>
                <a:latin typeface="Gotham Medium"/>
              </a:rPr>
              <a:t>Engage with influencers</a:t>
            </a:r>
          </a:p>
          <a:p>
            <a:pPr marL="285750" indent="-285750">
              <a:buFont typeface="Wingdings" panose="05000000000000000000" pitchFamily="2" charset="2"/>
              <a:buChar char="q"/>
            </a:pPr>
            <a:r>
              <a:rPr lang="en-US" sz="1400" dirty="0">
                <a:solidFill>
                  <a:srgbClr val="000000"/>
                </a:solidFill>
                <a:latin typeface="Gotham Medium"/>
              </a:rPr>
              <a:t>Listen to your community</a:t>
            </a:r>
          </a:p>
          <a:p>
            <a:pPr marL="285750" indent="-285750">
              <a:buFont typeface="Wingdings" panose="05000000000000000000" pitchFamily="2" charset="2"/>
              <a:buChar char="q"/>
            </a:pPr>
            <a:r>
              <a:rPr lang="en-US" sz="1400" dirty="0">
                <a:solidFill>
                  <a:srgbClr val="000000"/>
                </a:solidFill>
                <a:latin typeface="Gotham Medium"/>
              </a:rPr>
              <a:t>Plan your editorial calendar</a:t>
            </a:r>
          </a:p>
        </p:txBody>
      </p:sp>
      <p:sp>
        <p:nvSpPr>
          <p:cNvPr id="35" name="Rectangle 34">
            <a:extLst>
              <a:ext uri="{FF2B5EF4-FFF2-40B4-BE49-F238E27FC236}">
                <a16:creationId xmlns:a16="http://schemas.microsoft.com/office/drawing/2014/main" id="{279F527C-A101-8249-919B-49EA02592652}"/>
              </a:ext>
            </a:extLst>
          </p:cNvPr>
          <p:cNvSpPr/>
          <p:nvPr/>
        </p:nvSpPr>
        <p:spPr>
          <a:xfrm>
            <a:off x="4207107" y="2315881"/>
            <a:ext cx="3717457" cy="1384995"/>
          </a:xfrm>
          <a:prstGeom prst="rect">
            <a:avLst/>
          </a:prstGeom>
        </p:spPr>
        <p:txBody>
          <a:bodyPr wrap="square">
            <a:spAutoFit/>
          </a:bodyPr>
          <a:lstStyle/>
          <a:p>
            <a:pPr marL="285750" indent="-285750">
              <a:buFont typeface="Wingdings" panose="05000000000000000000" pitchFamily="2" charset="2"/>
              <a:buChar char="q"/>
            </a:pPr>
            <a:r>
              <a:rPr lang="en-US" sz="1400" dirty="0">
                <a:solidFill>
                  <a:srgbClr val="000000"/>
                </a:solidFill>
                <a:latin typeface="Gotham Medium"/>
              </a:rPr>
              <a:t>Review next week’s social calendar</a:t>
            </a:r>
          </a:p>
          <a:p>
            <a:pPr marL="285750" indent="-285750">
              <a:buFont typeface="Wingdings" panose="05000000000000000000" pitchFamily="2" charset="2"/>
              <a:buChar char="q"/>
            </a:pPr>
            <a:r>
              <a:rPr lang="en-US" sz="1400" dirty="0">
                <a:solidFill>
                  <a:srgbClr val="000000"/>
                </a:solidFill>
                <a:latin typeface="Gotham Medium"/>
              </a:rPr>
              <a:t>Review active </a:t>
            </a:r>
            <a:r>
              <a:rPr lang="en-US" sz="1400" dirty="0" err="1">
                <a:solidFill>
                  <a:srgbClr val="000000"/>
                </a:solidFill>
                <a:latin typeface="Gotham Medium"/>
              </a:rPr>
              <a:t>MarComm</a:t>
            </a:r>
            <a:r>
              <a:rPr lang="en-US" sz="1400" dirty="0">
                <a:solidFill>
                  <a:srgbClr val="000000"/>
                </a:solidFill>
                <a:latin typeface="Gotham Medium"/>
              </a:rPr>
              <a:t> plans</a:t>
            </a:r>
          </a:p>
          <a:p>
            <a:pPr marL="285750" indent="-285750">
              <a:buFont typeface="Wingdings" panose="05000000000000000000" pitchFamily="2" charset="2"/>
              <a:buChar char="q"/>
            </a:pPr>
            <a:r>
              <a:rPr lang="en-US" sz="1400" dirty="0">
                <a:solidFill>
                  <a:srgbClr val="000000"/>
                </a:solidFill>
                <a:latin typeface="Gotham Medium"/>
              </a:rPr>
              <a:t>Review social ads performance</a:t>
            </a:r>
          </a:p>
          <a:p>
            <a:pPr marL="285750" indent="-285750">
              <a:buFont typeface="Wingdings" panose="05000000000000000000" pitchFamily="2" charset="2"/>
              <a:buChar char="q"/>
            </a:pPr>
            <a:r>
              <a:rPr lang="en-US" sz="1400" dirty="0">
                <a:solidFill>
                  <a:srgbClr val="000000"/>
                </a:solidFill>
                <a:latin typeface="Gotham Medium"/>
              </a:rPr>
              <a:t>Review social media analytics</a:t>
            </a:r>
          </a:p>
          <a:p>
            <a:pPr marL="285750" indent="-285750">
              <a:buFont typeface="Wingdings" panose="05000000000000000000" pitchFamily="2" charset="2"/>
              <a:buChar char="q"/>
            </a:pPr>
            <a:r>
              <a:rPr lang="en-US" sz="1400" dirty="0">
                <a:solidFill>
                  <a:srgbClr val="000000"/>
                </a:solidFill>
                <a:latin typeface="Gotham Medium"/>
              </a:rPr>
              <a:t>Find new accounts to follow</a:t>
            </a:r>
          </a:p>
          <a:p>
            <a:pPr marL="285750" indent="-285750">
              <a:buFont typeface="Wingdings" panose="05000000000000000000" pitchFamily="2" charset="2"/>
              <a:buChar char="q"/>
            </a:pPr>
            <a:r>
              <a:rPr lang="en-US" sz="1400" dirty="0">
                <a:solidFill>
                  <a:srgbClr val="000000"/>
                </a:solidFill>
                <a:latin typeface="Gotham Medium"/>
              </a:rPr>
              <a:t>Check in on your competition</a:t>
            </a:r>
            <a:endParaRPr lang="en-US" sz="1400" dirty="0">
              <a:solidFill>
                <a:srgbClr val="000000"/>
              </a:solidFill>
              <a:latin typeface="Gotham-Bold"/>
            </a:endParaRPr>
          </a:p>
        </p:txBody>
      </p:sp>
      <p:sp>
        <p:nvSpPr>
          <p:cNvPr id="49" name="Rectangle 48">
            <a:extLst>
              <a:ext uri="{FF2B5EF4-FFF2-40B4-BE49-F238E27FC236}">
                <a16:creationId xmlns:a16="http://schemas.microsoft.com/office/drawing/2014/main" id="{1C79657D-8821-404C-BF33-156B4FEAC666}"/>
              </a:ext>
            </a:extLst>
          </p:cNvPr>
          <p:cNvSpPr/>
          <p:nvPr/>
        </p:nvSpPr>
        <p:spPr>
          <a:xfrm>
            <a:off x="7996261" y="2315881"/>
            <a:ext cx="3717457" cy="1600438"/>
          </a:xfrm>
          <a:prstGeom prst="rect">
            <a:avLst/>
          </a:prstGeom>
        </p:spPr>
        <p:txBody>
          <a:bodyPr wrap="square">
            <a:spAutoFit/>
          </a:bodyPr>
          <a:lstStyle/>
          <a:p>
            <a:pPr marL="285750" indent="-285750">
              <a:buFont typeface="Wingdings" panose="05000000000000000000" pitchFamily="2" charset="2"/>
              <a:buChar char="q"/>
            </a:pPr>
            <a:r>
              <a:rPr lang="en-US" sz="1400" dirty="0">
                <a:solidFill>
                  <a:srgbClr val="000000"/>
                </a:solidFill>
                <a:latin typeface="Gotham Medium"/>
              </a:rPr>
              <a:t>Review social media analytics from previous month</a:t>
            </a:r>
          </a:p>
          <a:p>
            <a:pPr marL="285750" indent="-285750">
              <a:buFont typeface="Wingdings" panose="05000000000000000000" pitchFamily="2" charset="2"/>
              <a:buChar char="q"/>
            </a:pPr>
            <a:r>
              <a:rPr lang="en-US" sz="1400" dirty="0">
                <a:solidFill>
                  <a:srgbClr val="000000"/>
                </a:solidFill>
                <a:latin typeface="Gotham Medium"/>
              </a:rPr>
              <a:t>Plan next month’s editorial calendar</a:t>
            </a:r>
          </a:p>
          <a:p>
            <a:pPr marL="285750" indent="-285750">
              <a:buFont typeface="Wingdings" panose="05000000000000000000" pitchFamily="2" charset="2"/>
              <a:buChar char="q"/>
            </a:pPr>
            <a:r>
              <a:rPr lang="en-US" sz="1400" dirty="0">
                <a:solidFill>
                  <a:srgbClr val="000000"/>
                </a:solidFill>
                <a:latin typeface="Gotham Medium"/>
              </a:rPr>
              <a:t>Review current processes and tweak if needed</a:t>
            </a:r>
          </a:p>
          <a:p>
            <a:pPr marL="285750" indent="-285750">
              <a:buFont typeface="Wingdings" panose="05000000000000000000" pitchFamily="2" charset="2"/>
              <a:buChar char="q"/>
            </a:pPr>
            <a:r>
              <a:rPr lang="en-US" sz="1400" dirty="0">
                <a:solidFill>
                  <a:srgbClr val="000000"/>
                </a:solidFill>
                <a:latin typeface="Gotham Medium"/>
              </a:rPr>
              <a:t>Set aside a few hours for a photo and/or video shoot</a:t>
            </a:r>
            <a:endParaRPr lang="en-US" sz="1400" dirty="0">
              <a:solidFill>
                <a:srgbClr val="000000"/>
              </a:solidFill>
              <a:latin typeface="Gotham-Bold"/>
            </a:endParaRPr>
          </a:p>
        </p:txBody>
      </p:sp>
      <p:sp>
        <p:nvSpPr>
          <p:cNvPr id="17" name="Rectangle 16">
            <a:extLst>
              <a:ext uri="{FF2B5EF4-FFF2-40B4-BE49-F238E27FC236}">
                <a16:creationId xmlns:a16="http://schemas.microsoft.com/office/drawing/2014/main" id="{ACA962F5-EB3A-3A4B-9C1D-86EEA27013AD}"/>
              </a:ext>
            </a:extLst>
          </p:cNvPr>
          <p:cNvSpPr/>
          <p:nvPr/>
        </p:nvSpPr>
        <p:spPr>
          <a:xfrm flipV="1">
            <a:off x="11847121" y="6675755"/>
            <a:ext cx="426522" cy="45720"/>
          </a:xfrm>
          <a:prstGeom prst="rect">
            <a:avLst/>
          </a:prstGeom>
          <a:solidFill>
            <a:srgbClr val="003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otham Book" panose="02000604040000020004" pitchFamily="2" charset="0"/>
            </a:endParaRPr>
          </a:p>
        </p:txBody>
      </p:sp>
      <p:sp>
        <p:nvSpPr>
          <p:cNvPr id="18" name="Rectangle 17">
            <a:extLst>
              <a:ext uri="{FF2B5EF4-FFF2-40B4-BE49-F238E27FC236}">
                <a16:creationId xmlns:a16="http://schemas.microsoft.com/office/drawing/2014/main" id="{FAA10513-2305-6841-B57A-4B6FBFABA8DB}"/>
              </a:ext>
            </a:extLst>
          </p:cNvPr>
          <p:cNvSpPr/>
          <p:nvPr/>
        </p:nvSpPr>
        <p:spPr>
          <a:xfrm>
            <a:off x="11847121" y="6559258"/>
            <a:ext cx="426522" cy="45720"/>
          </a:xfrm>
          <a:prstGeom prst="rect">
            <a:avLst/>
          </a:prstGeom>
          <a:solidFill>
            <a:srgbClr val="DD1D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otham Book" panose="02000604040000020004" pitchFamily="2" charset="0"/>
            </a:endParaRPr>
          </a:p>
        </p:txBody>
      </p:sp>
    </p:spTree>
    <p:extLst>
      <p:ext uri="{BB962C8B-B14F-4D97-AF65-F5344CB8AC3E}">
        <p14:creationId xmlns:p14="http://schemas.microsoft.com/office/powerpoint/2010/main" val="40794799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1AC67FA-2F2A-CD4F-8D70-BBC6D636B3B0}"/>
              </a:ext>
            </a:extLst>
          </p:cNvPr>
          <p:cNvSpPr/>
          <p:nvPr/>
        </p:nvSpPr>
        <p:spPr>
          <a:xfrm>
            <a:off x="4819849" y="4423694"/>
            <a:ext cx="2552302" cy="430887"/>
          </a:xfrm>
          <a:prstGeom prst="rect">
            <a:avLst/>
          </a:prstGeom>
        </p:spPr>
        <p:txBody>
          <a:bodyPr wrap="none">
            <a:spAutoFit/>
          </a:bodyPr>
          <a:lstStyle/>
          <a:p>
            <a:pPr algn="ctr"/>
            <a:r>
              <a:rPr lang="en-US" sz="2200" dirty="0">
                <a:solidFill>
                  <a:srgbClr val="DD1D2F"/>
                </a:solidFill>
                <a:latin typeface="Gotham Light" pitchFamily="2" charset="0"/>
                <a:cs typeface="Futura Medium" panose="020B0602020204020303" pitchFamily="34" charset="-79"/>
              </a:rPr>
              <a:t>Why we are here</a:t>
            </a:r>
          </a:p>
        </p:txBody>
      </p:sp>
      <p:sp>
        <p:nvSpPr>
          <p:cNvPr id="11" name="Rectangle 10">
            <a:extLst>
              <a:ext uri="{FF2B5EF4-FFF2-40B4-BE49-F238E27FC236}">
                <a16:creationId xmlns:a16="http://schemas.microsoft.com/office/drawing/2014/main" id="{85064753-C0EF-0944-A18E-07E513EFE057}"/>
              </a:ext>
            </a:extLst>
          </p:cNvPr>
          <p:cNvSpPr/>
          <p:nvPr/>
        </p:nvSpPr>
        <p:spPr>
          <a:xfrm>
            <a:off x="2958766" y="2274838"/>
            <a:ext cx="6274475" cy="2308324"/>
          </a:xfrm>
          <a:prstGeom prst="rect">
            <a:avLst/>
          </a:prstGeom>
        </p:spPr>
        <p:txBody>
          <a:bodyPr wrap="none">
            <a:spAutoFit/>
          </a:bodyPr>
          <a:lstStyle/>
          <a:p>
            <a:pPr algn="ctr"/>
            <a:r>
              <a:rPr lang="en-US" sz="7200" b="1" dirty="0">
                <a:solidFill>
                  <a:srgbClr val="414141"/>
                </a:solidFill>
                <a:effectLst/>
                <a:latin typeface="Gotham" pitchFamily="2" charset="0"/>
                <a:cs typeface="Futura Medium" panose="020B0602020204020303" pitchFamily="34" charset="-79"/>
              </a:rPr>
              <a:t>GROUNDING</a:t>
            </a:r>
            <a:br>
              <a:rPr lang="en-US" sz="7200" b="1" dirty="0">
                <a:solidFill>
                  <a:srgbClr val="414141"/>
                </a:solidFill>
                <a:effectLst/>
                <a:latin typeface="Gotham" pitchFamily="2" charset="0"/>
                <a:cs typeface="Futura Medium" panose="020B0602020204020303" pitchFamily="34" charset="-79"/>
              </a:rPr>
            </a:br>
            <a:r>
              <a:rPr lang="en-US" sz="7200" b="1" dirty="0">
                <a:solidFill>
                  <a:srgbClr val="414141"/>
                </a:solidFill>
                <a:effectLst/>
                <a:latin typeface="Gotham" pitchFamily="2" charset="0"/>
                <a:cs typeface="Futura Medium" panose="020B0602020204020303" pitchFamily="34" charset="-79"/>
              </a:rPr>
              <a:t>OURSELVES</a:t>
            </a:r>
          </a:p>
        </p:txBody>
      </p:sp>
    </p:spTree>
    <p:extLst>
      <p:ext uri="{BB962C8B-B14F-4D97-AF65-F5344CB8AC3E}">
        <p14:creationId xmlns:p14="http://schemas.microsoft.com/office/powerpoint/2010/main" val="16600519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206D333-2C8E-8946-B96A-2240DE40D6D4}"/>
              </a:ext>
            </a:extLst>
          </p:cNvPr>
          <p:cNvSpPr/>
          <p:nvPr/>
        </p:nvSpPr>
        <p:spPr>
          <a:xfrm>
            <a:off x="2669059" y="2380874"/>
            <a:ext cx="6845644" cy="2734338"/>
          </a:xfrm>
          <a:prstGeom prst="rect">
            <a:avLst/>
          </a:prstGeom>
        </p:spPr>
        <p:txBody>
          <a:bodyPr wrap="square">
            <a:spAutoFit/>
          </a:bodyPr>
          <a:lstStyle/>
          <a:p>
            <a:pPr algn="ctr">
              <a:lnSpc>
                <a:spcPct val="110000"/>
              </a:lnSpc>
            </a:pPr>
            <a:r>
              <a:rPr lang="en-US" sz="2800" b="1" dirty="0">
                <a:solidFill>
                  <a:srgbClr val="414141"/>
                </a:solidFill>
                <a:latin typeface="Gotham-Bold" pitchFamily="2" charset="0"/>
                <a:cs typeface="Futura Medium" panose="020B0602020204020303" pitchFamily="34" charset="-79"/>
              </a:rPr>
              <a:t>“Social Media is about the people! Not about your business. Provide for the people and the people will provide for you.”</a:t>
            </a:r>
            <a:br>
              <a:rPr lang="en-US" sz="2800" b="1" dirty="0">
                <a:solidFill>
                  <a:srgbClr val="414141"/>
                </a:solidFill>
                <a:latin typeface="Gotham-Bold" pitchFamily="2" charset="0"/>
                <a:cs typeface="Futura Medium" panose="020B0602020204020303" pitchFamily="34" charset="-79"/>
              </a:rPr>
            </a:br>
            <a:endParaRPr lang="en-US" sz="2800" b="1" dirty="0">
              <a:solidFill>
                <a:srgbClr val="414141"/>
              </a:solidFill>
              <a:latin typeface="Gotham-Bold" pitchFamily="2" charset="0"/>
              <a:cs typeface="Futura Medium" panose="020B0602020204020303" pitchFamily="34" charset="-79"/>
            </a:endParaRPr>
          </a:p>
          <a:p>
            <a:pPr algn="ctr">
              <a:lnSpc>
                <a:spcPct val="110000"/>
              </a:lnSpc>
            </a:pPr>
            <a:r>
              <a:rPr lang="en-US" dirty="0">
                <a:solidFill>
                  <a:srgbClr val="414141"/>
                </a:solidFill>
                <a:latin typeface="Gotham" pitchFamily="2" charset="0"/>
                <a:cs typeface="Futura Medium" panose="020B0602020204020303" pitchFamily="34" charset="-79"/>
              </a:rPr>
              <a:t>- </a:t>
            </a:r>
            <a:r>
              <a:rPr lang="en-US" sz="1600" dirty="0">
                <a:solidFill>
                  <a:srgbClr val="414141"/>
                </a:solidFill>
                <a:latin typeface="Gotham" pitchFamily="2" charset="0"/>
                <a:cs typeface="Futura Medium" panose="020B0602020204020303" pitchFamily="34" charset="-79"/>
              </a:rPr>
              <a:t>MATT GOULART, FOUNDER OF IGNITE DIGITAL</a:t>
            </a:r>
          </a:p>
        </p:txBody>
      </p:sp>
      <p:sp>
        <p:nvSpPr>
          <p:cNvPr id="15" name="Rectangle 14">
            <a:extLst>
              <a:ext uri="{FF2B5EF4-FFF2-40B4-BE49-F238E27FC236}">
                <a16:creationId xmlns:a16="http://schemas.microsoft.com/office/drawing/2014/main" id="{FD9CCEA1-7EB6-594C-BB23-205A7FDD3940}"/>
              </a:ext>
            </a:extLst>
          </p:cNvPr>
          <p:cNvSpPr/>
          <p:nvPr/>
        </p:nvSpPr>
        <p:spPr>
          <a:xfrm>
            <a:off x="3014353" y="1912686"/>
            <a:ext cx="6163293" cy="106120"/>
          </a:xfrm>
          <a:prstGeom prst="rect">
            <a:avLst/>
          </a:prstGeom>
          <a:solidFill>
            <a:srgbClr val="DD1D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otham Book" panose="02000604040000020004" pitchFamily="2" charset="0"/>
            </a:endParaRPr>
          </a:p>
        </p:txBody>
      </p:sp>
      <p:sp>
        <p:nvSpPr>
          <p:cNvPr id="17" name="Rectangle 16">
            <a:extLst>
              <a:ext uri="{FF2B5EF4-FFF2-40B4-BE49-F238E27FC236}">
                <a16:creationId xmlns:a16="http://schemas.microsoft.com/office/drawing/2014/main" id="{1BF030B7-E9FA-D441-9A42-E3E15185D9B9}"/>
              </a:ext>
            </a:extLst>
          </p:cNvPr>
          <p:cNvSpPr/>
          <p:nvPr/>
        </p:nvSpPr>
        <p:spPr>
          <a:xfrm>
            <a:off x="3010234" y="5228950"/>
            <a:ext cx="6163293" cy="106120"/>
          </a:xfrm>
          <a:prstGeom prst="rect">
            <a:avLst/>
          </a:prstGeom>
          <a:solidFill>
            <a:srgbClr val="003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otham Book" panose="02000604040000020004" pitchFamily="2" charset="0"/>
            </a:endParaRPr>
          </a:p>
        </p:txBody>
      </p:sp>
      <p:sp>
        <p:nvSpPr>
          <p:cNvPr id="8" name="Slide Number Placeholder 2">
            <a:extLst>
              <a:ext uri="{FF2B5EF4-FFF2-40B4-BE49-F238E27FC236}">
                <a16:creationId xmlns:a16="http://schemas.microsoft.com/office/drawing/2014/main" id="{695C8C47-AFA7-0E46-995C-436D12E92286}"/>
              </a:ext>
            </a:extLst>
          </p:cNvPr>
          <p:cNvSpPr>
            <a:spLocks noGrp="1"/>
          </p:cNvSpPr>
          <p:nvPr>
            <p:ph type="sldNum" sz="quarter" idx="12"/>
          </p:nvPr>
        </p:nvSpPr>
        <p:spPr>
          <a:xfrm>
            <a:off x="9103921" y="6459486"/>
            <a:ext cx="2743200" cy="365125"/>
          </a:xfrm>
        </p:spPr>
        <p:txBody>
          <a:bodyPr/>
          <a:lstStyle/>
          <a:p>
            <a:fld id="{6126F239-C1CC-6B4A-B25E-6E439ACA66F4}" type="slidenum">
              <a:rPr lang="en-US" smtClean="0"/>
              <a:t>30</a:t>
            </a:fld>
            <a:endParaRPr lang="en-US" dirty="0"/>
          </a:p>
        </p:txBody>
      </p:sp>
      <p:sp>
        <p:nvSpPr>
          <p:cNvPr id="13" name="Rectangle 12">
            <a:extLst>
              <a:ext uri="{FF2B5EF4-FFF2-40B4-BE49-F238E27FC236}">
                <a16:creationId xmlns:a16="http://schemas.microsoft.com/office/drawing/2014/main" id="{42998EFE-5184-BE40-8A2C-6F5852DBF2E6}"/>
              </a:ext>
            </a:extLst>
          </p:cNvPr>
          <p:cNvSpPr/>
          <p:nvPr/>
        </p:nvSpPr>
        <p:spPr>
          <a:xfrm flipV="1">
            <a:off x="11847121" y="6675755"/>
            <a:ext cx="426522" cy="45720"/>
          </a:xfrm>
          <a:prstGeom prst="rect">
            <a:avLst/>
          </a:prstGeom>
          <a:solidFill>
            <a:srgbClr val="003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otham Book" panose="02000604040000020004" pitchFamily="2" charset="0"/>
            </a:endParaRPr>
          </a:p>
        </p:txBody>
      </p:sp>
      <p:sp>
        <p:nvSpPr>
          <p:cNvPr id="14" name="Rectangle 13">
            <a:extLst>
              <a:ext uri="{FF2B5EF4-FFF2-40B4-BE49-F238E27FC236}">
                <a16:creationId xmlns:a16="http://schemas.microsoft.com/office/drawing/2014/main" id="{BE70DBBB-F77E-3A4E-AE49-3B4435F6C60A}"/>
              </a:ext>
            </a:extLst>
          </p:cNvPr>
          <p:cNvSpPr/>
          <p:nvPr/>
        </p:nvSpPr>
        <p:spPr>
          <a:xfrm>
            <a:off x="11847121" y="6559258"/>
            <a:ext cx="426522" cy="45720"/>
          </a:xfrm>
          <a:prstGeom prst="rect">
            <a:avLst/>
          </a:prstGeom>
          <a:solidFill>
            <a:srgbClr val="DD1D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otham Book" panose="02000604040000020004" pitchFamily="2" charset="0"/>
            </a:endParaRPr>
          </a:p>
        </p:txBody>
      </p:sp>
    </p:spTree>
    <p:extLst>
      <p:ext uri="{BB962C8B-B14F-4D97-AF65-F5344CB8AC3E}">
        <p14:creationId xmlns:p14="http://schemas.microsoft.com/office/powerpoint/2010/main" val="136854365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8">
            <a:extLst>
              <a:ext uri="{FF2B5EF4-FFF2-40B4-BE49-F238E27FC236}">
                <a16:creationId xmlns:a16="http://schemas.microsoft.com/office/drawing/2014/main" id="{AD485D3B-359D-5640-84E5-FCDF011671B4}"/>
              </a:ext>
            </a:extLst>
          </p:cNvPr>
          <p:cNvSpPr>
            <a:spLocks noGrp="1"/>
          </p:cNvSpPr>
          <p:nvPr>
            <p:ph type="sldNum" sz="quarter" idx="12"/>
          </p:nvPr>
        </p:nvSpPr>
        <p:spPr>
          <a:xfrm>
            <a:off x="8610600" y="6421666"/>
            <a:ext cx="2743200" cy="365125"/>
          </a:xfrm>
        </p:spPr>
        <p:txBody>
          <a:bodyPr/>
          <a:lstStyle/>
          <a:p>
            <a:fld id="{6126F239-C1CC-6B4A-B25E-6E439ACA66F4}" type="slidenum">
              <a:rPr lang="en-US" smtClean="0"/>
              <a:t>31</a:t>
            </a:fld>
            <a:endParaRPr lang="en-US" dirty="0"/>
          </a:p>
        </p:txBody>
      </p:sp>
      <p:sp>
        <p:nvSpPr>
          <p:cNvPr id="8" name="Rectangle 7">
            <a:extLst>
              <a:ext uri="{FF2B5EF4-FFF2-40B4-BE49-F238E27FC236}">
                <a16:creationId xmlns:a16="http://schemas.microsoft.com/office/drawing/2014/main" id="{B9BAA76D-A705-AC47-811D-F104885079FA}"/>
              </a:ext>
            </a:extLst>
          </p:cNvPr>
          <p:cNvSpPr/>
          <p:nvPr/>
        </p:nvSpPr>
        <p:spPr>
          <a:xfrm>
            <a:off x="3077385" y="2828835"/>
            <a:ext cx="6037230" cy="1200329"/>
          </a:xfrm>
          <a:prstGeom prst="rect">
            <a:avLst/>
          </a:prstGeom>
        </p:spPr>
        <p:txBody>
          <a:bodyPr wrap="none">
            <a:spAutoFit/>
          </a:bodyPr>
          <a:lstStyle/>
          <a:p>
            <a:pPr algn="ctr"/>
            <a:r>
              <a:rPr lang="en-US" sz="7200" b="1" dirty="0">
                <a:solidFill>
                  <a:srgbClr val="414141"/>
                </a:solidFill>
                <a:latin typeface="Gotham" pitchFamily="2" charset="0"/>
                <a:cs typeface="Futura Medium" panose="020B0602020204020303" pitchFamily="34" charset="-79"/>
              </a:rPr>
              <a:t>THANK YOU</a:t>
            </a:r>
            <a:endParaRPr lang="en-US" sz="7200" b="1" dirty="0">
              <a:solidFill>
                <a:srgbClr val="414141"/>
              </a:solidFill>
              <a:effectLst/>
              <a:latin typeface="Gotham" pitchFamily="2" charset="0"/>
              <a:cs typeface="Futura Medium" panose="020B0602020204020303" pitchFamily="34" charset="-79"/>
            </a:endParaRPr>
          </a:p>
        </p:txBody>
      </p:sp>
    </p:spTree>
    <p:extLst>
      <p:ext uri="{BB962C8B-B14F-4D97-AF65-F5344CB8AC3E}">
        <p14:creationId xmlns:p14="http://schemas.microsoft.com/office/powerpoint/2010/main" val="14598793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4DB59BF-1A0A-464A-B0A4-750D711116AA}"/>
              </a:ext>
            </a:extLst>
          </p:cNvPr>
          <p:cNvSpPr>
            <a:spLocks noGrp="1"/>
          </p:cNvSpPr>
          <p:nvPr>
            <p:ph type="sldNum" sz="quarter" idx="12"/>
          </p:nvPr>
        </p:nvSpPr>
        <p:spPr>
          <a:xfrm>
            <a:off x="9092046" y="6469125"/>
            <a:ext cx="2743200" cy="365125"/>
          </a:xfrm>
        </p:spPr>
        <p:txBody>
          <a:bodyPr/>
          <a:lstStyle/>
          <a:p>
            <a:fld id="{6126F239-C1CC-6B4A-B25E-6E439ACA66F4}" type="slidenum">
              <a:rPr lang="en-US" smtClean="0"/>
              <a:t>4</a:t>
            </a:fld>
            <a:endParaRPr lang="en-US" dirty="0"/>
          </a:p>
        </p:txBody>
      </p:sp>
      <p:sp>
        <p:nvSpPr>
          <p:cNvPr id="11" name="Rectangle 10">
            <a:extLst>
              <a:ext uri="{FF2B5EF4-FFF2-40B4-BE49-F238E27FC236}">
                <a16:creationId xmlns:a16="http://schemas.microsoft.com/office/drawing/2014/main" id="{2DCE3CC3-A688-3344-96F9-B5E3BA5FBF1F}"/>
              </a:ext>
            </a:extLst>
          </p:cNvPr>
          <p:cNvSpPr/>
          <p:nvPr/>
        </p:nvSpPr>
        <p:spPr>
          <a:xfrm flipV="1">
            <a:off x="11847121" y="6675755"/>
            <a:ext cx="426522" cy="45720"/>
          </a:xfrm>
          <a:prstGeom prst="rect">
            <a:avLst/>
          </a:prstGeom>
          <a:solidFill>
            <a:srgbClr val="003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otham Book" panose="02000604040000020004" pitchFamily="2" charset="0"/>
            </a:endParaRPr>
          </a:p>
        </p:txBody>
      </p:sp>
      <p:sp>
        <p:nvSpPr>
          <p:cNvPr id="12" name="Rectangle 11">
            <a:extLst>
              <a:ext uri="{FF2B5EF4-FFF2-40B4-BE49-F238E27FC236}">
                <a16:creationId xmlns:a16="http://schemas.microsoft.com/office/drawing/2014/main" id="{34ADD8C2-04C1-CD45-B1A0-0D72B19B5641}"/>
              </a:ext>
            </a:extLst>
          </p:cNvPr>
          <p:cNvSpPr/>
          <p:nvPr/>
        </p:nvSpPr>
        <p:spPr>
          <a:xfrm>
            <a:off x="11847121" y="6559258"/>
            <a:ext cx="426522" cy="45720"/>
          </a:xfrm>
          <a:prstGeom prst="rect">
            <a:avLst/>
          </a:prstGeom>
          <a:solidFill>
            <a:srgbClr val="DD1D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otham Book" panose="02000604040000020004" pitchFamily="2" charset="0"/>
            </a:endParaRPr>
          </a:p>
        </p:txBody>
      </p:sp>
      <p:sp>
        <p:nvSpPr>
          <p:cNvPr id="9" name="Rectangle 8">
            <a:extLst>
              <a:ext uri="{FF2B5EF4-FFF2-40B4-BE49-F238E27FC236}">
                <a16:creationId xmlns:a16="http://schemas.microsoft.com/office/drawing/2014/main" id="{CC32D664-3012-D149-92ED-59B3E210A6DE}"/>
              </a:ext>
            </a:extLst>
          </p:cNvPr>
          <p:cNvSpPr/>
          <p:nvPr/>
        </p:nvSpPr>
        <p:spPr>
          <a:xfrm flipH="1">
            <a:off x="251538" y="377041"/>
            <a:ext cx="5688281" cy="6103917"/>
          </a:xfrm>
          <a:prstGeom prst="rect">
            <a:avLst/>
          </a:prstGeom>
          <a:solidFill>
            <a:srgbClr val="DE1A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E1A2F"/>
              </a:solidFill>
            </a:endParaRPr>
          </a:p>
        </p:txBody>
      </p:sp>
      <p:sp>
        <p:nvSpPr>
          <p:cNvPr id="10" name="Rectangle 9">
            <a:extLst>
              <a:ext uri="{FF2B5EF4-FFF2-40B4-BE49-F238E27FC236}">
                <a16:creationId xmlns:a16="http://schemas.microsoft.com/office/drawing/2014/main" id="{BB7E5658-D456-9542-95EC-F02FD500ECB0}"/>
              </a:ext>
            </a:extLst>
          </p:cNvPr>
          <p:cNvSpPr/>
          <p:nvPr/>
        </p:nvSpPr>
        <p:spPr>
          <a:xfrm>
            <a:off x="1154841" y="1455202"/>
            <a:ext cx="3954929" cy="400110"/>
          </a:xfrm>
          <a:prstGeom prst="rect">
            <a:avLst/>
          </a:prstGeom>
        </p:spPr>
        <p:txBody>
          <a:bodyPr wrap="square">
            <a:spAutoFit/>
          </a:bodyPr>
          <a:lstStyle/>
          <a:p>
            <a:r>
              <a:rPr lang="en-US" sz="2000" b="1" dirty="0">
                <a:solidFill>
                  <a:schemeClr val="bg1"/>
                </a:solidFill>
                <a:latin typeface="Gotham-Bold" pitchFamily="2" charset="0"/>
                <a:cs typeface="Futura Medium" panose="020B0602020204020303" pitchFamily="34" charset="-79"/>
              </a:rPr>
              <a:t>BUSINESS SITUATION</a:t>
            </a:r>
          </a:p>
        </p:txBody>
      </p:sp>
      <p:sp>
        <p:nvSpPr>
          <p:cNvPr id="15" name="Rectangle 14">
            <a:extLst>
              <a:ext uri="{FF2B5EF4-FFF2-40B4-BE49-F238E27FC236}">
                <a16:creationId xmlns:a16="http://schemas.microsoft.com/office/drawing/2014/main" id="{C1B8A53F-A7A3-054F-B214-2BB7D30D89FB}"/>
              </a:ext>
            </a:extLst>
          </p:cNvPr>
          <p:cNvSpPr/>
          <p:nvPr/>
        </p:nvSpPr>
        <p:spPr>
          <a:xfrm>
            <a:off x="1154841" y="2041781"/>
            <a:ext cx="3824915" cy="3590085"/>
          </a:xfrm>
          <a:prstGeom prst="rect">
            <a:avLst/>
          </a:prstGeom>
        </p:spPr>
        <p:txBody>
          <a:bodyPr wrap="square">
            <a:spAutoFit/>
          </a:bodyPr>
          <a:lstStyle/>
          <a:p>
            <a:pPr>
              <a:lnSpc>
                <a:spcPct val="110000"/>
              </a:lnSpc>
            </a:pPr>
            <a:r>
              <a:rPr lang="en-US" sz="1600" dirty="0">
                <a:solidFill>
                  <a:schemeClr val="bg1"/>
                </a:solidFill>
                <a:latin typeface="Gotham Book" panose="02000604040000020004" pitchFamily="2" charset="0"/>
                <a:cs typeface="Futura Medium" panose="020B0602020204020303" pitchFamily="34" charset="-79"/>
              </a:rPr>
              <a:t>RE/MAX is the #1 name in real estate because of our amazing services, hardworking agents, and unique brand personality. As we continue to grow nationally and globally, it’s important to maintain brand consistency across all touchpoints. </a:t>
            </a:r>
          </a:p>
          <a:p>
            <a:pPr>
              <a:lnSpc>
                <a:spcPct val="110000"/>
              </a:lnSpc>
            </a:pPr>
            <a:endParaRPr lang="en-US" sz="1600" dirty="0">
              <a:solidFill>
                <a:schemeClr val="bg1"/>
              </a:solidFill>
              <a:latin typeface="Gotham Book" panose="02000604040000020004" pitchFamily="2" charset="0"/>
              <a:cs typeface="Futura Medium" panose="020B0602020204020303" pitchFamily="34" charset="-79"/>
            </a:endParaRPr>
          </a:p>
          <a:p>
            <a:pPr>
              <a:lnSpc>
                <a:spcPct val="110000"/>
              </a:lnSpc>
            </a:pPr>
            <a:r>
              <a:rPr lang="en-US" sz="1600" dirty="0">
                <a:solidFill>
                  <a:schemeClr val="bg1"/>
                </a:solidFill>
                <a:latin typeface="Gotham Book" panose="02000604040000020004" pitchFamily="2" charset="0"/>
                <a:cs typeface="Futura Medium" panose="020B0602020204020303" pitchFamily="34" charset="-79"/>
              </a:rPr>
              <a:t>On social, we speak a bit differently. We’re here to mingle and listen. In this space we can have a little more fun and be a bit more self-aware.</a:t>
            </a:r>
          </a:p>
        </p:txBody>
      </p:sp>
      <p:pic>
        <p:nvPicPr>
          <p:cNvPr id="4" name="Picture 3">
            <a:extLst>
              <a:ext uri="{FF2B5EF4-FFF2-40B4-BE49-F238E27FC236}">
                <a16:creationId xmlns:a16="http://schemas.microsoft.com/office/drawing/2014/main" id="{E88FE1DD-CE75-BF4A-94D2-3DD1D0086723}"/>
              </a:ext>
            </a:extLst>
          </p:cNvPr>
          <p:cNvPicPr>
            <a:picLocks noChangeAspect="1"/>
          </p:cNvPicPr>
          <p:nvPr/>
        </p:nvPicPr>
        <p:blipFill>
          <a:blip r:embed="rId2"/>
          <a:srcRect/>
          <a:stretch/>
        </p:blipFill>
        <p:spPr>
          <a:xfrm>
            <a:off x="9957542" y="2584954"/>
            <a:ext cx="1982920" cy="1982920"/>
          </a:xfrm>
          <a:prstGeom prst="rect">
            <a:avLst/>
          </a:prstGeom>
        </p:spPr>
      </p:pic>
      <p:pic>
        <p:nvPicPr>
          <p:cNvPr id="6" name="Picture 5">
            <a:extLst>
              <a:ext uri="{FF2B5EF4-FFF2-40B4-BE49-F238E27FC236}">
                <a16:creationId xmlns:a16="http://schemas.microsoft.com/office/drawing/2014/main" id="{ACF6B5F5-D610-DC42-A00D-F8B28F74AA8E}"/>
              </a:ext>
            </a:extLst>
          </p:cNvPr>
          <p:cNvPicPr>
            <a:picLocks noChangeAspect="1"/>
          </p:cNvPicPr>
          <p:nvPr/>
        </p:nvPicPr>
        <p:blipFill>
          <a:blip r:embed="rId3"/>
          <a:srcRect t="7618" b="7618"/>
          <a:stretch/>
        </p:blipFill>
        <p:spPr>
          <a:xfrm>
            <a:off x="6165966" y="4617946"/>
            <a:ext cx="5774496" cy="1862741"/>
          </a:xfrm>
          <a:prstGeom prst="rect">
            <a:avLst/>
          </a:prstGeom>
        </p:spPr>
      </p:pic>
      <p:pic>
        <p:nvPicPr>
          <p:cNvPr id="8" name="Picture 7">
            <a:extLst>
              <a:ext uri="{FF2B5EF4-FFF2-40B4-BE49-F238E27FC236}">
                <a16:creationId xmlns:a16="http://schemas.microsoft.com/office/drawing/2014/main" id="{6630F36C-4FAF-AE42-B88E-105B39728F2F}"/>
              </a:ext>
            </a:extLst>
          </p:cNvPr>
          <p:cNvPicPr>
            <a:picLocks noChangeAspect="1"/>
          </p:cNvPicPr>
          <p:nvPr/>
        </p:nvPicPr>
        <p:blipFill>
          <a:blip r:embed="rId4"/>
          <a:srcRect t="1073" b="1073"/>
          <a:stretch/>
        </p:blipFill>
        <p:spPr>
          <a:xfrm>
            <a:off x="6175047" y="377041"/>
            <a:ext cx="2194560" cy="2147455"/>
          </a:xfrm>
          <a:prstGeom prst="rect">
            <a:avLst/>
          </a:prstGeom>
        </p:spPr>
      </p:pic>
      <p:pic>
        <p:nvPicPr>
          <p:cNvPr id="14" name="Picture 13">
            <a:extLst>
              <a:ext uri="{FF2B5EF4-FFF2-40B4-BE49-F238E27FC236}">
                <a16:creationId xmlns:a16="http://schemas.microsoft.com/office/drawing/2014/main" id="{003A5663-D6CB-5243-A558-E1022E721436}"/>
              </a:ext>
            </a:extLst>
          </p:cNvPr>
          <p:cNvPicPr>
            <a:picLocks noChangeAspect="1"/>
          </p:cNvPicPr>
          <p:nvPr/>
        </p:nvPicPr>
        <p:blipFill>
          <a:blip r:embed="rId5"/>
          <a:srcRect t="19037" b="19037"/>
          <a:stretch/>
        </p:blipFill>
        <p:spPr>
          <a:xfrm>
            <a:off x="8502899" y="401977"/>
            <a:ext cx="3437563" cy="2110524"/>
          </a:xfrm>
          <a:prstGeom prst="rect">
            <a:avLst/>
          </a:prstGeom>
        </p:spPr>
      </p:pic>
      <p:pic>
        <p:nvPicPr>
          <p:cNvPr id="23" name="Picture 22">
            <a:extLst>
              <a:ext uri="{FF2B5EF4-FFF2-40B4-BE49-F238E27FC236}">
                <a16:creationId xmlns:a16="http://schemas.microsoft.com/office/drawing/2014/main" id="{B5A94763-AEC3-D546-80CD-35D8E6E632D2}"/>
              </a:ext>
            </a:extLst>
          </p:cNvPr>
          <p:cNvPicPr>
            <a:picLocks noChangeAspect="1"/>
          </p:cNvPicPr>
          <p:nvPr/>
        </p:nvPicPr>
        <p:blipFill>
          <a:blip r:embed="rId6"/>
          <a:srcRect/>
          <a:stretch/>
        </p:blipFill>
        <p:spPr>
          <a:xfrm>
            <a:off x="8157967" y="2574568"/>
            <a:ext cx="1982920" cy="1991363"/>
          </a:xfrm>
          <a:prstGeom prst="rect">
            <a:avLst/>
          </a:prstGeom>
        </p:spPr>
      </p:pic>
      <p:pic>
        <p:nvPicPr>
          <p:cNvPr id="25" name="Picture 24">
            <a:extLst>
              <a:ext uri="{FF2B5EF4-FFF2-40B4-BE49-F238E27FC236}">
                <a16:creationId xmlns:a16="http://schemas.microsoft.com/office/drawing/2014/main" id="{CC34C230-E2F0-8449-8EE1-8DD8A4192D7A}"/>
              </a:ext>
            </a:extLst>
          </p:cNvPr>
          <p:cNvPicPr>
            <a:picLocks noChangeAspect="1"/>
          </p:cNvPicPr>
          <p:nvPr/>
        </p:nvPicPr>
        <p:blipFill>
          <a:blip r:embed="rId7"/>
          <a:srcRect/>
          <a:stretch/>
        </p:blipFill>
        <p:spPr>
          <a:xfrm>
            <a:off x="6175047" y="2579761"/>
            <a:ext cx="1982920" cy="1982920"/>
          </a:xfrm>
          <a:prstGeom prst="rect">
            <a:avLst/>
          </a:prstGeom>
        </p:spPr>
      </p:pic>
    </p:spTree>
    <p:extLst>
      <p:ext uri="{BB962C8B-B14F-4D97-AF65-F5344CB8AC3E}">
        <p14:creationId xmlns:p14="http://schemas.microsoft.com/office/powerpoint/2010/main" val="41904110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E1E04D3-9DCA-CE4B-8439-1E053B0FDB67}"/>
              </a:ext>
            </a:extLst>
          </p:cNvPr>
          <p:cNvSpPr/>
          <p:nvPr/>
        </p:nvSpPr>
        <p:spPr>
          <a:xfrm>
            <a:off x="6096000" y="-96785"/>
            <a:ext cx="6209479" cy="6954785"/>
          </a:xfrm>
          <a:prstGeom prst="rect">
            <a:avLst/>
          </a:prstGeom>
          <a:solidFill>
            <a:schemeClr val="bg1">
              <a:lumMod val="95000"/>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A4DB59BF-1A0A-464A-B0A4-750D711116AA}"/>
              </a:ext>
            </a:extLst>
          </p:cNvPr>
          <p:cNvSpPr>
            <a:spLocks noGrp="1"/>
          </p:cNvSpPr>
          <p:nvPr>
            <p:ph type="sldNum" sz="quarter" idx="12"/>
          </p:nvPr>
        </p:nvSpPr>
        <p:spPr>
          <a:xfrm>
            <a:off x="9103921" y="6447129"/>
            <a:ext cx="2743200" cy="365125"/>
          </a:xfrm>
        </p:spPr>
        <p:txBody>
          <a:bodyPr/>
          <a:lstStyle/>
          <a:p>
            <a:fld id="{6126F239-C1CC-6B4A-B25E-6E439ACA66F4}" type="slidenum">
              <a:rPr lang="en-US" smtClean="0"/>
              <a:t>5</a:t>
            </a:fld>
            <a:endParaRPr lang="en-US" dirty="0"/>
          </a:p>
        </p:txBody>
      </p:sp>
      <p:sp>
        <p:nvSpPr>
          <p:cNvPr id="6" name="Rectangle 5">
            <a:extLst>
              <a:ext uri="{FF2B5EF4-FFF2-40B4-BE49-F238E27FC236}">
                <a16:creationId xmlns:a16="http://schemas.microsoft.com/office/drawing/2014/main" id="{E5E61336-333B-D34E-99FC-00619F0965EA}"/>
              </a:ext>
            </a:extLst>
          </p:cNvPr>
          <p:cNvSpPr/>
          <p:nvPr/>
        </p:nvSpPr>
        <p:spPr>
          <a:xfrm>
            <a:off x="264957" y="1613118"/>
            <a:ext cx="5452607" cy="4616648"/>
          </a:xfrm>
          <a:prstGeom prst="rect">
            <a:avLst/>
          </a:prstGeom>
        </p:spPr>
        <p:txBody>
          <a:bodyPr wrap="square">
            <a:spAutoFit/>
          </a:bodyPr>
          <a:lstStyle/>
          <a:p>
            <a:r>
              <a:rPr lang="en-US" sz="1400" dirty="0">
                <a:latin typeface="Gotham" panose="02000604030000020004" pitchFamily="2" charset="0"/>
              </a:rPr>
              <a:t>Our social channels tell the RE/MAX brand story to our network, consumers, affiliates, and media by creating thoughtful and engaging content. We aim to be the experts of real estate, with an approachable and fun feel. We are your guide to the world of real estate.</a:t>
            </a:r>
          </a:p>
          <a:p>
            <a:endParaRPr lang="en-US" sz="1400" dirty="0">
              <a:latin typeface="Gotham" panose="02000604030000020004" pitchFamily="2" charset="0"/>
            </a:endParaRPr>
          </a:p>
          <a:p>
            <a:r>
              <a:rPr lang="en-US" sz="1400" dirty="0">
                <a:latin typeface="Gotham" panose="02000604030000020004" pitchFamily="2" charset="0"/>
              </a:rPr>
              <a:t>In 2022, we will</a:t>
            </a:r>
          </a:p>
          <a:p>
            <a:pPr marL="285750" indent="-285750">
              <a:buFont typeface="Arial" panose="020B0604020202020204" pitchFamily="34" charset="0"/>
              <a:buChar char="•"/>
            </a:pPr>
            <a:r>
              <a:rPr lang="en-US" sz="1400" dirty="0">
                <a:latin typeface="Gotham" panose="02000604030000020004" pitchFamily="2" charset="0"/>
              </a:rPr>
              <a:t>Shift from a “quantity” to “quality” mindset.</a:t>
            </a:r>
          </a:p>
          <a:p>
            <a:pPr marL="285750" indent="-285750">
              <a:buFont typeface="Arial" panose="020B0604020202020204" pitchFamily="34" charset="0"/>
              <a:buChar char="•"/>
            </a:pPr>
            <a:r>
              <a:rPr lang="en-US" sz="1400" dirty="0">
                <a:latin typeface="Gotham" panose="02000604030000020004" pitchFamily="2" charset="0"/>
              </a:rPr>
              <a:t>Create conversation </a:t>
            </a:r>
            <a:r>
              <a:rPr lang="en-US" sz="1400" i="1" dirty="0">
                <a:latin typeface="Gotham" panose="02000604030000020004" pitchFamily="2" charset="0"/>
              </a:rPr>
              <a:t>with</a:t>
            </a:r>
            <a:r>
              <a:rPr lang="en-US" sz="1400" dirty="0">
                <a:latin typeface="Gotham" panose="02000604030000020004" pitchFamily="2" charset="0"/>
              </a:rPr>
              <a:t> customers or </a:t>
            </a:r>
            <a:r>
              <a:rPr lang="en-US" sz="1400" i="1" dirty="0">
                <a:latin typeface="Gotham" panose="02000604030000020004" pitchFamily="2" charset="0"/>
              </a:rPr>
              <a:t>about</a:t>
            </a:r>
            <a:r>
              <a:rPr lang="en-US" sz="1400" dirty="0">
                <a:latin typeface="Gotham" panose="02000604030000020004" pitchFamily="2" charset="0"/>
              </a:rPr>
              <a:t> RE/MAX through organic content.</a:t>
            </a:r>
          </a:p>
          <a:p>
            <a:pPr marL="285750" indent="-285750">
              <a:buFont typeface="Arial" panose="020B0604020202020204" pitchFamily="34" charset="0"/>
              <a:buChar char="•"/>
            </a:pPr>
            <a:r>
              <a:rPr lang="en-US" sz="1400" dirty="0">
                <a:latin typeface="Gotham" panose="02000604030000020004" pitchFamily="2" charset="0"/>
              </a:rPr>
              <a:t>Approach all content production and calendars with a </a:t>
            </a:r>
            <a:r>
              <a:rPr lang="en-US" sz="1400" u="sng" dirty="0">
                <a:latin typeface="Gotham" panose="02000604030000020004" pitchFamily="2" charset="0"/>
              </a:rPr>
              <a:t>global</a:t>
            </a:r>
            <a:r>
              <a:rPr lang="en-US" sz="1400" dirty="0">
                <a:latin typeface="Gotham" panose="02000604030000020004" pitchFamily="2" charset="0"/>
              </a:rPr>
              <a:t> viewpoint.</a:t>
            </a:r>
          </a:p>
          <a:p>
            <a:pPr marL="285750" indent="-285750">
              <a:buFont typeface="Arial" panose="020B0604020202020204" pitchFamily="34" charset="0"/>
              <a:buChar char="•"/>
            </a:pPr>
            <a:r>
              <a:rPr lang="en-US" sz="1400" dirty="0">
                <a:latin typeface="Gotham" panose="02000604030000020004" pitchFamily="2" charset="0"/>
              </a:rPr>
              <a:t>Focus content around increasing agent count and brand awareness with consumers.</a:t>
            </a:r>
          </a:p>
          <a:p>
            <a:pPr marL="285750" indent="-285750">
              <a:buFont typeface="Arial" panose="020B0604020202020204" pitchFamily="34" charset="0"/>
              <a:buChar char="•"/>
            </a:pPr>
            <a:r>
              <a:rPr lang="en-US" sz="1400" dirty="0">
                <a:latin typeface="Gotham" panose="02000604030000020004" pitchFamily="2" charset="0"/>
              </a:rPr>
              <a:t>Provide resources to our network to grow their business and social media presence.</a:t>
            </a:r>
          </a:p>
          <a:p>
            <a:pPr marL="285750" indent="-285750">
              <a:buFont typeface="Arial" panose="020B0604020202020204" pitchFamily="34" charset="0"/>
              <a:buChar char="•"/>
            </a:pPr>
            <a:r>
              <a:rPr lang="en-US" sz="1400" dirty="0">
                <a:latin typeface="Gotham" panose="02000604030000020004" pitchFamily="2" charset="0"/>
              </a:rPr>
              <a:t>Streamline creative processes with internal and external resources.</a:t>
            </a:r>
          </a:p>
          <a:p>
            <a:pPr marL="285750" indent="-285750">
              <a:buFont typeface="Arial" panose="020B0604020202020204" pitchFamily="34" charset="0"/>
              <a:buChar char="•"/>
            </a:pPr>
            <a:r>
              <a:rPr lang="en-US" sz="1400" dirty="0">
                <a:latin typeface="Gotham" panose="02000604030000020004" pitchFamily="2" charset="0"/>
              </a:rPr>
              <a:t>Increase video content produced for social media channels.</a:t>
            </a:r>
          </a:p>
          <a:p>
            <a:pPr marL="285750" indent="-285750">
              <a:buFont typeface="Arial" panose="020B0604020202020204" pitchFamily="34" charset="0"/>
              <a:buChar char="•"/>
            </a:pPr>
            <a:r>
              <a:rPr lang="en-US" sz="1400" dirty="0">
                <a:latin typeface="Gotham" panose="02000604030000020004" pitchFamily="2" charset="0"/>
              </a:rPr>
              <a:t>Launch on TikTok.</a:t>
            </a:r>
          </a:p>
        </p:txBody>
      </p:sp>
      <p:sp>
        <p:nvSpPr>
          <p:cNvPr id="7" name="Rectangle 6">
            <a:extLst>
              <a:ext uri="{FF2B5EF4-FFF2-40B4-BE49-F238E27FC236}">
                <a16:creationId xmlns:a16="http://schemas.microsoft.com/office/drawing/2014/main" id="{32550599-2F32-B649-B963-8F6575EE134F}"/>
              </a:ext>
            </a:extLst>
          </p:cNvPr>
          <p:cNvSpPr/>
          <p:nvPr/>
        </p:nvSpPr>
        <p:spPr>
          <a:xfrm>
            <a:off x="188757" y="1182011"/>
            <a:ext cx="3648756" cy="369332"/>
          </a:xfrm>
          <a:prstGeom prst="rect">
            <a:avLst/>
          </a:prstGeom>
        </p:spPr>
        <p:txBody>
          <a:bodyPr wrap="none">
            <a:spAutoFit/>
          </a:bodyPr>
          <a:lstStyle/>
          <a:p>
            <a:r>
              <a:rPr lang="en-US" b="1" dirty="0">
                <a:solidFill>
                  <a:srgbClr val="DE1C2F"/>
                </a:solidFill>
                <a:latin typeface="Gotham-Bold" pitchFamily="2" charset="0"/>
                <a:cs typeface="Futura Medium" panose="020B0602020204020303" pitchFamily="34" charset="-79"/>
              </a:rPr>
              <a:t>2022 PURPOSE &amp; INTENTION</a:t>
            </a:r>
          </a:p>
        </p:txBody>
      </p:sp>
      <p:sp>
        <p:nvSpPr>
          <p:cNvPr id="8" name="Rectangle 7">
            <a:extLst>
              <a:ext uri="{FF2B5EF4-FFF2-40B4-BE49-F238E27FC236}">
                <a16:creationId xmlns:a16="http://schemas.microsoft.com/office/drawing/2014/main" id="{A8DC9D11-7A06-B24E-8180-FE527B6E82B2}"/>
              </a:ext>
            </a:extLst>
          </p:cNvPr>
          <p:cNvSpPr/>
          <p:nvPr/>
        </p:nvSpPr>
        <p:spPr>
          <a:xfrm>
            <a:off x="6435578" y="1610892"/>
            <a:ext cx="4534732" cy="2523768"/>
          </a:xfrm>
          <a:prstGeom prst="rect">
            <a:avLst/>
          </a:prstGeom>
        </p:spPr>
        <p:txBody>
          <a:bodyPr wrap="square">
            <a:spAutoFit/>
          </a:bodyPr>
          <a:lstStyle/>
          <a:p>
            <a:pPr marL="285750" lvl="0" indent="-285750" fontAlgn="base">
              <a:buFont typeface="Arial" panose="020B0604020202020204" pitchFamily="34" charset="0"/>
              <a:buChar char="•"/>
            </a:pPr>
            <a:r>
              <a:rPr lang="en-US" sz="1400" dirty="0">
                <a:latin typeface="Gotham" panose="02000604030000020004" pitchFamily="2" charset="0"/>
              </a:rPr>
              <a:t>Maintain or increase unaided brand awareness YOY</a:t>
            </a:r>
          </a:p>
          <a:p>
            <a:pPr marL="285750" lvl="0" indent="-285750" fontAlgn="base">
              <a:buFont typeface="Arial" panose="020B0604020202020204" pitchFamily="34" charset="0"/>
              <a:buChar char="•"/>
            </a:pPr>
            <a:r>
              <a:rPr lang="en-US" sz="1400" dirty="0">
                <a:latin typeface="Gotham" panose="02000604030000020004" pitchFamily="2" charset="0"/>
              </a:rPr>
              <a:t>500 million paid + organic social impressions </a:t>
            </a:r>
          </a:p>
          <a:p>
            <a:pPr marL="285750" lvl="0" indent="-285750" fontAlgn="base">
              <a:buFont typeface="Arial" panose="020B0604020202020204" pitchFamily="34" charset="0"/>
              <a:buChar char="•"/>
            </a:pPr>
            <a:r>
              <a:rPr lang="en-US" sz="1400" dirty="0">
                <a:latin typeface="Gotham" panose="02000604030000020004" pitchFamily="2" charset="0"/>
              </a:rPr>
              <a:t>5 million paid + organic social engagements (clicks, reactions, shares, comments)</a:t>
            </a:r>
          </a:p>
          <a:p>
            <a:pPr marL="285750" lvl="0" indent="-285750" fontAlgn="base">
              <a:buFont typeface="Arial" panose="020B0604020202020204" pitchFamily="34" charset="0"/>
              <a:buChar char="•"/>
            </a:pPr>
            <a:r>
              <a:rPr lang="en-US" sz="1400" dirty="0">
                <a:latin typeface="Gotham" panose="02000604030000020004" pitchFamily="2" charset="0"/>
              </a:rPr>
              <a:t>1 million followers across priority social media platforms</a:t>
            </a:r>
          </a:p>
          <a:p>
            <a:pPr marL="285750" lvl="0" indent="-285750" fontAlgn="base">
              <a:buFont typeface="Arial" panose="020B0604020202020204" pitchFamily="34" charset="0"/>
              <a:buChar char="•"/>
            </a:pPr>
            <a:r>
              <a:rPr lang="en-US" sz="1400" dirty="0">
                <a:latin typeface="Gotham" panose="02000604030000020004" pitchFamily="2" charset="0"/>
              </a:rPr>
              <a:t>RE/MAX Events: Generate 1,000 clicks to RE/MAX R4 &amp; RE/MAX BOC landing pages</a:t>
            </a:r>
          </a:p>
          <a:p>
            <a:pPr marL="285750" lvl="0" indent="-285750" fontAlgn="base">
              <a:buFont typeface="Arial" panose="020B0604020202020204" pitchFamily="34" charset="0"/>
              <a:buChar char="•"/>
            </a:pPr>
            <a:r>
              <a:rPr lang="en-US" sz="1400" dirty="0">
                <a:latin typeface="Gotham" panose="02000604030000020004" pitchFamily="2" charset="0"/>
              </a:rPr>
              <a:t>Generate $10K in Approved Supplier sponsored content</a:t>
            </a:r>
          </a:p>
        </p:txBody>
      </p:sp>
      <p:sp>
        <p:nvSpPr>
          <p:cNvPr id="10" name="Rectangle 9">
            <a:extLst>
              <a:ext uri="{FF2B5EF4-FFF2-40B4-BE49-F238E27FC236}">
                <a16:creationId xmlns:a16="http://schemas.microsoft.com/office/drawing/2014/main" id="{7F967ECA-16A0-E242-9546-D82755F2F72F}"/>
              </a:ext>
            </a:extLst>
          </p:cNvPr>
          <p:cNvSpPr/>
          <p:nvPr/>
        </p:nvSpPr>
        <p:spPr>
          <a:xfrm>
            <a:off x="6435578" y="1182011"/>
            <a:ext cx="1034257" cy="369332"/>
          </a:xfrm>
          <a:prstGeom prst="rect">
            <a:avLst/>
          </a:prstGeom>
        </p:spPr>
        <p:txBody>
          <a:bodyPr wrap="none">
            <a:spAutoFit/>
          </a:bodyPr>
          <a:lstStyle/>
          <a:p>
            <a:r>
              <a:rPr lang="en-US" b="1" dirty="0">
                <a:solidFill>
                  <a:srgbClr val="DE1C2F"/>
                </a:solidFill>
                <a:latin typeface="Gotham-Bold" pitchFamily="2" charset="0"/>
                <a:cs typeface="Futura Medium" panose="020B0602020204020303" pitchFamily="34" charset="-79"/>
              </a:rPr>
              <a:t>GOALS</a:t>
            </a:r>
          </a:p>
        </p:txBody>
      </p:sp>
      <p:sp>
        <p:nvSpPr>
          <p:cNvPr id="13" name="Rectangle 12">
            <a:extLst>
              <a:ext uri="{FF2B5EF4-FFF2-40B4-BE49-F238E27FC236}">
                <a16:creationId xmlns:a16="http://schemas.microsoft.com/office/drawing/2014/main" id="{562EBD03-50A7-2C41-84A3-980279406FBE}"/>
              </a:ext>
            </a:extLst>
          </p:cNvPr>
          <p:cNvSpPr/>
          <p:nvPr/>
        </p:nvSpPr>
        <p:spPr>
          <a:xfrm flipV="1">
            <a:off x="11847121" y="6675755"/>
            <a:ext cx="426522" cy="45720"/>
          </a:xfrm>
          <a:prstGeom prst="rect">
            <a:avLst/>
          </a:prstGeom>
          <a:solidFill>
            <a:srgbClr val="003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otham Book" panose="02000604040000020004" pitchFamily="2" charset="0"/>
            </a:endParaRPr>
          </a:p>
        </p:txBody>
      </p:sp>
      <p:sp>
        <p:nvSpPr>
          <p:cNvPr id="14" name="Rectangle 13">
            <a:extLst>
              <a:ext uri="{FF2B5EF4-FFF2-40B4-BE49-F238E27FC236}">
                <a16:creationId xmlns:a16="http://schemas.microsoft.com/office/drawing/2014/main" id="{BDD33BE4-4E03-2946-AEE2-AF7412613734}"/>
              </a:ext>
            </a:extLst>
          </p:cNvPr>
          <p:cNvSpPr/>
          <p:nvPr/>
        </p:nvSpPr>
        <p:spPr>
          <a:xfrm>
            <a:off x="11847121" y="6559258"/>
            <a:ext cx="426522" cy="45720"/>
          </a:xfrm>
          <a:prstGeom prst="rect">
            <a:avLst/>
          </a:prstGeom>
          <a:solidFill>
            <a:srgbClr val="DD1D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otham Book" panose="02000604040000020004" pitchFamily="2" charset="0"/>
            </a:endParaRPr>
          </a:p>
        </p:txBody>
      </p:sp>
    </p:spTree>
    <p:extLst>
      <p:ext uri="{BB962C8B-B14F-4D97-AF65-F5344CB8AC3E}">
        <p14:creationId xmlns:p14="http://schemas.microsoft.com/office/powerpoint/2010/main" val="960806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14FDFE5-54AE-3D45-85FA-D71FEF64E60E}"/>
              </a:ext>
            </a:extLst>
          </p:cNvPr>
          <p:cNvSpPr/>
          <p:nvPr/>
        </p:nvSpPr>
        <p:spPr>
          <a:xfrm>
            <a:off x="307990" y="976886"/>
            <a:ext cx="9708077" cy="3216522"/>
          </a:xfrm>
          <a:prstGeom prst="rect">
            <a:avLst/>
          </a:prstGeom>
        </p:spPr>
        <p:txBody>
          <a:bodyPr wrap="square">
            <a:spAutoFit/>
          </a:bodyPr>
          <a:lstStyle/>
          <a:p>
            <a:pPr marL="342900" indent="-342900">
              <a:lnSpc>
                <a:spcPct val="150000"/>
              </a:lnSpc>
              <a:buFont typeface="+mj-lt"/>
              <a:buAutoNum type="arabicPeriod"/>
            </a:pPr>
            <a:r>
              <a:rPr lang="en-US" kern="2000" dirty="0">
                <a:solidFill>
                  <a:srgbClr val="414141"/>
                </a:solidFill>
                <a:latin typeface="Gotham Light" pitchFamily="2" charset="0"/>
                <a:cs typeface="Futura Medium" panose="020B0602020204020303" pitchFamily="34" charset="-79"/>
              </a:rPr>
              <a:t> Recruiting + Retention</a:t>
            </a:r>
          </a:p>
          <a:p>
            <a:pPr marL="914400" lvl="1" indent="-457200">
              <a:lnSpc>
                <a:spcPct val="150000"/>
              </a:lnSpc>
              <a:buFont typeface="Arial" panose="020B0604020202020204" pitchFamily="34" charset="0"/>
              <a:buChar char="•"/>
            </a:pPr>
            <a:r>
              <a:rPr lang="en-US" sz="1600" kern="2000" dirty="0">
                <a:solidFill>
                  <a:srgbClr val="414141"/>
                </a:solidFill>
                <a:latin typeface="Gotham Light" pitchFamily="2" charset="0"/>
                <a:cs typeface="Futura Medium" panose="020B0602020204020303" pitchFamily="34" charset="-79"/>
              </a:rPr>
              <a:t>Growing agent count</a:t>
            </a:r>
          </a:p>
          <a:p>
            <a:pPr marL="342900" indent="-342900">
              <a:lnSpc>
                <a:spcPct val="150000"/>
              </a:lnSpc>
              <a:buFont typeface="+mj-lt"/>
              <a:buAutoNum type="arabicPeriod"/>
            </a:pPr>
            <a:r>
              <a:rPr lang="en-US" kern="2000" dirty="0">
                <a:solidFill>
                  <a:srgbClr val="414141"/>
                </a:solidFill>
                <a:latin typeface="Gotham Light" pitchFamily="2" charset="0"/>
                <a:cs typeface="Futura Medium" panose="020B0602020204020303" pitchFamily="34" charset="-79"/>
              </a:rPr>
              <a:t> Technology</a:t>
            </a:r>
          </a:p>
          <a:p>
            <a:pPr marL="914400" lvl="1" indent="-457200">
              <a:lnSpc>
                <a:spcPct val="150000"/>
              </a:lnSpc>
              <a:buFont typeface="Arial" panose="020B0604020202020204" pitchFamily="34" charset="0"/>
              <a:buChar char="•"/>
            </a:pPr>
            <a:r>
              <a:rPr lang="en-US" sz="1600" kern="2000" dirty="0">
                <a:solidFill>
                  <a:srgbClr val="414141"/>
                </a:solidFill>
                <a:latin typeface="Gotham Light" pitchFamily="2" charset="0"/>
                <a:cs typeface="Futura Medium" panose="020B0602020204020303" pitchFamily="34" charset="-79"/>
              </a:rPr>
              <a:t>Adoption of RE/MAX tools and resources</a:t>
            </a:r>
          </a:p>
          <a:p>
            <a:pPr marL="342900" indent="-342900">
              <a:lnSpc>
                <a:spcPct val="150000"/>
              </a:lnSpc>
              <a:buFont typeface="+mj-lt"/>
              <a:buAutoNum type="arabicPeriod"/>
            </a:pPr>
            <a:r>
              <a:rPr lang="en-US" kern="2000" dirty="0">
                <a:solidFill>
                  <a:srgbClr val="414141"/>
                </a:solidFill>
                <a:latin typeface="Gotham Light" pitchFamily="2" charset="0"/>
                <a:cs typeface="Futura Medium" panose="020B0602020204020303" pitchFamily="34" charset="-79"/>
              </a:rPr>
              <a:t>Brand Awareness</a:t>
            </a:r>
          </a:p>
          <a:p>
            <a:pPr marL="914400" lvl="1" indent="-457200">
              <a:lnSpc>
                <a:spcPct val="150000"/>
              </a:lnSpc>
              <a:buFont typeface="Arial" panose="020B0604020202020204" pitchFamily="34" charset="0"/>
              <a:buChar char="•"/>
            </a:pPr>
            <a:r>
              <a:rPr lang="en-US" sz="1600" kern="2000" dirty="0">
                <a:solidFill>
                  <a:srgbClr val="414141"/>
                </a:solidFill>
                <a:latin typeface="Gotham Light" pitchFamily="2" charset="0"/>
                <a:cs typeface="Futura Medium" panose="020B0602020204020303" pitchFamily="34" charset="-79"/>
              </a:rPr>
              <a:t>Maintaining the #1 name in real estate</a:t>
            </a:r>
          </a:p>
          <a:p>
            <a:pPr marL="342900" indent="-342900">
              <a:lnSpc>
                <a:spcPct val="150000"/>
              </a:lnSpc>
              <a:buFont typeface="+mj-lt"/>
              <a:buAutoNum type="arabicPeriod"/>
            </a:pPr>
            <a:r>
              <a:rPr lang="en-US" kern="2000" dirty="0">
                <a:solidFill>
                  <a:srgbClr val="414141"/>
                </a:solidFill>
                <a:latin typeface="Gotham Light" pitchFamily="2" charset="0"/>
                <a:cs typeface="Futura Medium" panose="020B0602020204020303" pitchFamily="34" charset="-79"/>
              </a:rPr>
              <a:t>Events</a:t>
            </a:r>
          </a:p>
          <a:p>
            <a:pPr marL="914400" lvl="1" indent="-457200">
              <a:lnSpc>
                <a:spcPct val="150000"/>
              </a:lnSpc>
              <a:buFont typeface="Arial" panose="020B0604020202020204" pitchFamily="34" charset="0"/>
              <a:buChar char="•"/>
            </a:pPr>
            <a:r>
              <a:rPr lang="en-US" sz="1600" kern="2000" dirty="0">
                <a:solidFill>
                  <a:srgbClr val="414141"/>
                </a:solidFill>
                <a:latin typeface="Gotham Light" pitchFamily="2" charset="0"/>
                <a:cs typeface="Futura Medium" panose="020B0602020204020303" pitchFamily="34" charset="-79"/>
              </a:rPr>
              <a:t>Increasing event registration</a:t>
            </a:r>
            <a:endParaRPr lang="en-US" kern="2000" dirty="0">
              <a:solidFill>
                <a:srgbClr val="414141"/>
              </a:solidFill>
              <a:latin typeface="Gotham Light" pitchFamily="2" charset="0"/>
              <a:cs typeface="Futura Medium" panose="020B0602020204020303" pitchFamily="34" charset="-79"/>
            </a:endParaRPr>
          </a:p>
        </p:txBody>
      </p:sp>
      <p:sp>
        <p:nvSpPr>
          <p:cNvPr id="11" name="Rectangle 10">
            <a:extLst>
              <a:ext uri="{FF2B5EF4-FFF2-40B4-BE49-F238E27FC236}">
                <a16:creationId xmlns:a16="http://schemas.microsoft.com/office/drawing/2014/main" id="{00A87E85-1EC2-2348-8F5F-2204E249412A}"/>
              </a:ext>
            </a:extLst>
          </p:cNvPr>
          <p:cNvSpPr/>
          <p:nvPr/>
        </p:nvSpPr>
        <p:spPr>
          <a:xfrm flipH="1">
            <a:off x="116774" y="109940"/>
            <a:ext cx="11958452" cy="365125"/>
          </a:xfrm>
          <a:prstGeom prst="rect">
            <a:avLst/>
          </a:prstGeom>
          <a:solidFill>
            <a:srgbClr val="003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14141"/>
              </a:solidFill>
            </a:endParaRPr>
          </a:p>
        </p:txBody>
      </p:sp>
      <p:sp>
        <p:nvSpPr>
          <p:cNvPr id="12" name="Rectangle 11">
            <a:extLst>
              <a:ext uri="{FF2B5EF4-FFF2-40B4-BE49-F238E27FC236}">
                <a16:creationId xmlns:a16="http://schemas.microsoft.com/office/drawing/2014/main" id="{48A50FC6-1440-514C-B77B-7A708B3DF0A0}"/>
              </a:ext>
            </a:extLst>
          </p:cNvPr>
          <p:cNvSpPr/>
          <p:nvPr/>
        </p:nvSpPr>
        <p:spPr>
          <a:xfrm>
            <a:off x="307990" y="123226"/>
            <a:ext cx="5135317" cy="338554"/>
          </a:xfrm>
          <a:prstGeom prst="rect">
            <a:avLst/>
          </a:prstGeom>
        </p:spPr>
        <p:txBody>
          <a:bodyPr wrap="none">
            <a:spAutoFit/>
          </a:bodyPr>
          <a:lstStyle/>
          <a:p>
            <a:r>
              <a:rPr lang="en-US" sz="1600" b="1" dirty="0">
                <a:solidFill>
                  <a:schemeClr val="bg1"/>
                </a:solidFill>
                <a:latin typeface="Gotham-Bold" pitchFamily="2" charset="0"/>
                <a:cs typeface="Futura Medium" panose="020B0602020204020303" pitchFamily="34" charset="-79"/>
              </a:rPr>
              <a:t>RE/MAX Business Priorities Influencing Our Social Content</a:t>
            </a:r>
          </a:p>
        </p:txBody>
      </p:sp>
      <p:sp>
        <p:nvSpPr>
          <p:cNvPr id="13" name="Slide Number Placeholder 2">
            <a:extLst>
              <a:ext uri="{FF2B5EF4-FFF2-40B4-BE49-F238E27FC236}">
                <a16:creationId xmlns:a16="http://schemas.microsoft.com/office/drawing/2014/main" id="{C56FA44E-09CF-7C4B-B676-3916981FDE80}"/>
              </a:ext>
            </a:extLst>
          </p:cNvPr>
          <p:cNvSpPr>
            <a:spLocks noGrp="1"/>
          </p:cNvSpPr>
          <p:nvPr>
            <p:ph type="sldNum" sz="quarter" idx="12"/>
          </p:nvPr>
        </p:nvSpPr>
        <p:spPr>
          <a:xfrm>
            <a:off x="9092046" y="6469125"/>
            <a:ext cx="2743200" cy="365125"/>
          </a:xfrm>
        </p:spPr>
        <p:txBody>
          <a:bodyPr/>
          <a:lstStyle/>
          <a:p>
            <a:fld id="{6126F239-C1CC-6B4A-B25E-6E439ACA66F4}" type="slidenum">
              <a:rPr lang="en-US" smtClean="0"/>
              <a:t>6</a:t>
            </a:fld>
            <a:endParaRPr lang="en-US" dirty="0"/>
          </a:p>
        </p:txBody>
      </p:sp>
      <p:sp>
        <p:nvSpPr>
          <p:cNvPr id="14" name="Rectangle 13">
            <a:extLst>
              <a:ext uri="{FF2B5EF4-FFF2-40B4-BE49-F238E27FC236}">
                <a16:creationId xmlns:a16="http://schemas.microsoft.com/office/drawing/2014/main" id="{9762D199-4FA0-864E-9A57-970B2684E8D9}"/>
              </a:ext>
            </a:extLst>
          </p:cNvPr>
          <p:cNvSpPr/>
          <p:nvPr/>
        </p:nvSpPr>
        <p:spPr>
          <a:xfrm flipV="1">
            <a:off x="11847121" y="6675755"/>
            <a:ext cx="426522" cy="45720"/>
          </a:xfrm>
          <a:prstGeom prst="rect">
            <a:avLst/>
          </a:prstGeom>
          <a:solidFill>
            <a:srgbClr val="003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otham Book" panose="02000604040000020004" pitchFamily="2" charset="0"/>
            </a:endParaRPr>
          </a:p>
        </p:txBody>
      </p:sp>
      <p:sp>
        <p:nvSpPr>
          <p:cNvPr id="15" name="Rectangle 14">
            <a:extLst>
              <a:ext uri="{FF2B5EF4-FFF2-40B4-BE49-F238E27FC236}">
                <a16:creationId xmlns:a16="http://schemas.microsoft.com/office/drawing/2014/main" id="{51011A38-AFA5-0241-A1A0-E7AB10DB4ECF}"/>
              </a:ext>
            </a:extLst>
          </p:cNvPr>
          <p:cNvSpPr/>
          <p:nvPr/>
        </p:nvSpPr>
        <p:spPr>
          <a:xfrm>
            <a:off x="11847121" y="6559258"/>
            <a:ext cx="426522" cy="45720"/>
          </a:xfrm>
          <a:prstGeom prst="rect">
            <a:avLst/>
          </a:prstGeom>
          <a:solidFill>
            <a:srgbClr val="DD1D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otham Book" panose="02000604040000020004" pitchFamily="2" charset="0"/>
            </a:endParaRPr>
          </a:p>
        </p:txBody>
      </p:sp>
    </p:spTree>
    <p:extLst>
      <p:ext uri="{BB962C8B-B14F-4D97-AF65-F5344CB8AC3E}">
        <p14:creationId xmlns:p14="http://schemas.microsoft.com/office/powerpoint/2010/main" val="27076809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00D8333-3204-344B-8EDB-6B6B2CBA98E7}"/>
              </a:ext>
            </a:extLst>
          </p:cNvPr>
          <p:cNvSpPr/>
          <p:nvPr/>
        </p:nvSpPr>
        <p:spPr>
          <a:xfrm>
            <a:off x="1452748" y="1206522"/>
            <a:ext cx="4432848" cy="4449551"/>
          </a:xfrm>
          <a:prstGeom prst="rect">
            <a:avLst/>
          </a:prstGeom>
        </p:spPr>
        <p:txBody>
          <a:bodyPr wrap="square">
            <a:spAutoFit/>
          </a:bodyPr>
          <a:lstStyle/>
          <a:p>
            <a:pPr>
              <a:lnSpc>
                <a:spcPct val="125000"/>
              </a:lnSpc>
            </a:pPr>
            <a:r>
              <a:rPr lang="en-US" sz="1200" dirty="0">
                <a:solidFill>
                  <a:srgbClr val="414141"/>
                </a:solidFill>
                <a:latin typeface="Gotham-Light" pitchFamily="2" charset="0"/>
                <a:cs typeface="Futura Medium" panose="020B0602020204020303" pitchFamily="34" charset="-79"/>
              </a:rPr>
              <a:t>1. Grow priority social channels’ followers to increase brand footprints</a:t>
            </a:r>
          </a:p>
          <a:p>
            <a:pPr>
              <a:lnSpc>
                <a:spcPct val="125000"/>
              </a:lnSpc>
            </a:pPr>
            <a:br>
              <a:rPr lang="en-US" sz="1200" dirty="0">
                <a:solidFill>
                  <a:srgbClr val="414141"/>
                </a:solidFill>
                <a:latin typeface="Gotham-Light" pitchFamily="2" charset="0"/>
                <a:cs typeface="Futura Medium" panose="020B0602020204020303" pitchFamily="34" charset="-79"/>
              </a:rPr>
            </a:br>
            <a:r>
              <a:rPr lang="en-US" sz="1200" dirty="0">
                <a:solidFill>
                  <a:srgbClr val="DE1A2F"/>
                </a:solidFill>
                <a:latin typeface="Gotham" pitchFamily="2" charset="0"/>
                <a:cs typeface="Futura Medium" panose="020B0602020204020303" pitchFamily="34" charset="-79"/>
              </a:rPr>
              <a:t>BUSINESS OBJECTIVE: </a:t>
            </a:r>
            <a:r>
              <a:rPr lang="en-US" sz="1200" dirty="0">
                <a:solidFill>
                  <a:srgbClr val="414141"/>
                </a:solidFill>
                <a:latin typeface="Gotham-Light" pitchFamily="2" charset="0"/>
                <a:cs typeface="Futura Medium" panose="020B0602020204020303" pitchFamily="34" charset="-79"/>
              </a:rPr>
              <a:t>Recruitment and retention, brand awareness</a:t>
            </a:r>
          </a:p>
          <a:p>
            <a:pPr>
              <a:lnSpc>
                <a:spcPct val="125000"/>
              </a:lnSpc>
            </a:pPr>
            <a:endParaRPr lang="en-US" sz="1200" dirty="0">
              <a:solidFill>
                <a:srgbClr val="414141"/>
              </a:solidFill>
              <a:latin typeface="Gotham-Light" pitchFamily="2" charset="0"/>
              <a:cs typeface="Futura Medium" panose="020B0602020204020303" pitchFamily="34" charset="-79"/>
            </a:endParaRPr>
          </a:p>
          <a:p>
            <a:pPr>
              <a:lnSpc>
                <a:spcPct val="125000"/>
              </a:lnSpc>
            </a:pPr>
            <a:r>
              <a:rPr lang="en-US" sz="1200" dirty="0">
                <a:solidFill>
                  <a:srgbClr val="414141"/>
                </a:solidFill>
                <a:latin typeface="Gotham-Light" pitchFamily="2" charset="0"/>
                <a:cs typeface="Futura Medium" panose="020B0602020204020303" pitchFamily="34" charset="-79"/>
              </a:rPr>
              <a:t>2. Increase engagement on priority channels to increase brand equity — specifically content that is shareable from our agents to their networks</a:t>
            </a:r>
          </a:p>
          <a:p>
            <a:pPr>
              <a:lnSpc>
                <a:spcPct val="125000"/>
              </a:lnSpc>
            </a:pPr>
            <a:br>
              <a:rPr lang="en-US" sz="1200" dirty="0">
                <a:solidFill>
                  <a:srgbClr val="414141"/>
                </a:solidFill>
                <a:latin typeface="Gotham-Light" pitchFamily="2" charset="0"/>
                <a:cs typeface="Futura Medium" panose="020B0602020204020303" pitchFamily="34" charset="-79"/>
              </a:rPr>
            </a:br>
            <a:r>
              <a:rPr lang="en-US" sz="1200" dirty="0">
                <a:solidFill>
                  <a:srgbClr val="DE1A2F"/>
                </a:solidFill>
                <a:latin typeface="Gotham" pitchFamily="2" charset="0"/>
                <a:cs typeface="Futura Medium" panose="020B0602020204020303" pitchFamily="34" charset="-79"/>
              </a:rPr>
              <a:t>BUSINESS OBJECTIVE: </a:t>
            </a:r>
            <a:r>
              <a:rPr lang="en-US" sz="1200" dirty="0">
                <a:solidFill>
                  <a:srgbClr val="414141"/>
                </a:solidFill>
                <a:latin typeface="Gotham-Light" pitchFamily="2" charset="0"/>
                <a:cs typeface="Futura Medium" panose="020B0602020204020303" pitchFamily="34" charset="-79"/>
              </a:rPr>
              <a:t>Recruitment and retention</a:t>
            </a:r>
          </a:p>
          <a:p>
            <a:pPr>
              <a:lnSpc>
                <a:spcPct val="125000"/>
              </a:lnSpc>
            </a:pPr>
            <a:endParaRPr lang="en-US" sz="1200" dirty="0">
              <a:solidFill>
                <a:srgbClr val="414141"/>
              </a:solidFill>
              <a:latin typeface="Gotham-Light" pitchFamily="2" charset="0"/>
              <a:cs typeface="Futura Medium" panose="020B0602020204020303" pitchFamily="34" charset="-79"/>
            </a:endParaRPr>
          </a:p>
          <a:p>
            <a:pPr>
              <a:lnSpc>
                <a:spcPct val="125000"/>
              </a:lnSpc>
            </a:pPr>
            <a:r>
              <a:rPr lang="en-US" sz="1200" dirty="0">
                <a:solidFill>
                  <a:srgbClr val="414141"/>
                </a:solidFill>
                <a:latin typeface="Gotham-Light" pitchFamily="2" charset="0"/>
                <a:cs typeface="Futura Medium" panose="020B0602020204020303" pitchFamily="34" charset="-79"/>
              </a:rPr>
              <a:t>3. Promote RE/MAX technology (First, </a:t>
            </a:r>
            <a:r>
              <a:rPr lang="en-US" sz="1200" dirty="0" err="1">
                <a:solidFill>
                  <a:srgbClr val="414141"/>
                </a:solidFill>
                <a:latin typeface="Gotham-Light" pitchFamily="2" charset="0"/>
                <a:cs typeface="Futura Medium" panose="020B0602020204020303" pitchFamily="34" charset="-79"/>
              </a:rPr>
              <a:t>booj</a:t>
            </a:r>
            <a:r>
              <a:rPr lang="en-US" sz="1200" dirty="0">
                <a:solidFill>
                  <a:srgbClr val="414141"/>
                </a:solidFill>
                <a:latin typeface="Gotham-Light" pitchFamily="2" charset="0"/>
                <a:cs typeface="Futura Medium" panose="020B0602020204020303" pitchFamily="34" charset="-79"/>
              </a:rPr>
              <a:t>, Megaphone, etc.), advancements and partnerships (Business Alliances, Marketplace, etc.) to increase the level of trust and excitement within our network</a:t>
            </a:r>
          </a:p>
          <a:p>
            <a:pPr>
              <a:lnSpc>
                <a:spcPct val="125000"/>
              </a:lnSpc>
            </a:pPr>
            <a:br>
              <a:rPr lang="en-US" sz="1200" dirty="0">
                <a:solidFill>
                  <a:srgbClr val="414141"/>
                </a:solidFill>
                <a:latin typeface="Gotham-Light" pitchFamily="2" charset="0"/>
                <a:cs typeface="Futura Medium" panose="020B0602020204020303" pitchFamily="34" charset="-79"/>
              </a:rPr>
            </a:br>
            <a:r>
              <a:rPr lang="en-US" sz="1200" dirty="0">
                <a:solidFill>
                  <a:srgbClr val="DE1A2F"/>
                </a:solidFill>
                <a:latin typeface="Gotham" pitchFamily="2" charset="0"/>
                <a:cs typeface="Futura Medium" panose="020B0602020204020303" pitchFamily="34" charset="-79"/>
              </a:rPr>
              <a:t>BUSINESS OBJECTIVE: </a:t>
            </a:r>
            <a:r>
              <a:rPr lang="en-US" sz="1200" dirty="0">
                <a:solidFill>
                  <a:srgbClr val="414141"/>
                </a:solidFill>
                <a:latin typeface="Gotham-Light" pitchFamily="2" charset="0"/>
                <a:cs typeface="Futura Medium" panose="020B0602020204020303" pitchFamily="34" charset="-79"/>
              </a:rPr>
              <a:t>Investment in and showcasing of technology</a:t>
            </a:r>
          </a:p>
        </p:txBody>
      </p:sp>
      <p:sp>
        <p:nvSpPr>
          <p:cNvPr id="11" name="Rectangle 10">
            <a:extLst>
              <a:ext uri="{FF2B5EF4-FFF2-40B4-BE49-F238E27FC236}">
                <a16:creationId xmlns:a16="http://schemas.microsoft.com/office/drawing/2014/main" id="{3EC26352-4C51-7244-A41A-EE0ED1033F48}"/>
              </a:ext>
            </a:extLst>
          </p:cNvPr>
          <p:cNvSpPr/>
          <p:nvPr/>
        </p:nvSpPr>
        <p:spPr>
          <a:xfrm>
            <a:off x="6629895" y="1200176"/>
            <a:ext cx="4109357" cy="5603714"/>
          </a:xfrm>
          <a:prstGeom prst="rect">
            <a:avLst/>
          </a:prstGeom>
        </p:spPr>
        <p:txBody>
          <a:bodyPr wrap="square">
            <a:spAutoFit/>
          </a:bodyPr>
          <a:lstStyle/>
          <a:p>
            <a:pPr>
              <a:lnSpc>
                <a:spcPct val="125000"/>
              </a:lnSpc>
            </a:pPr>
            <a:r>
              <a:rPr lang="en-US" sz="1200" kern="1800" dirty="0">
                <a:solidFill>
                  <a:srgbClr val="414141"/>
                </a:solidFill>
                <a:latin typeface="Gotham-Light" pitchFamily="2" charset="0"/>
                <a:cs typeface="Futura Medium" panose="020B0602020204020303" pitchFamily="34" charset="-79"/>
              </a:rPr>
              <a:t>4. Prioritize creation of video and live video to reach more followers despite platform algorithm changes </a:t>
            </a:r>
          </a:p>
          <a:p>
            <a:pPr>
              <a:lnSpc>
                <a:spcPct val="125000"/>
              </a:lnSpc>
            </a:pPr>
            <a:br>
              <a:rPr lang="en-US" sz="1200" kern="1800" dirty="0">
                <a:solidFill>
                  <a:srgbClr val="414141"/>
                </a:solidFill>
                <a:latin typeface="Gotham-Light" pitchFamily="2" charset="0"/>
                <a:cs typeface="Futura Medium" panose="020B0602020204020303" pitchFamily="34" charset="-79"/>
              </a:rPr>
            </a:br>
            <a:r>
              <a:rPr lang="en-US" sz="1200" dirty="0">
                <a:solidFill>
                  <a:srgbClr val="DE1A2F"/>
                </a:solidFill>
                <a:latin typeface="Gotham" pitchFamily="2" charset="0"/>
                <a:cs typeface="Futura Medium" panose="020B0602020204020303" pitchFamily="34" charset="-79"/>
              </a:rPr>
              <a:t>BUSINESS OBJECTIVE: </a:t>
            </a:r>
            <a:r>
              <a:rPr lang="en-US" sz="1200" kern="1800" dirty="0">
                <a:solidFill>
                  <a:srgbClr val="414141"/>
                </a:solidFill>
                <a:latin typeface="Gotham-Light" pitchFamily="2" charset="0"/>
                <a:cs typeface="Futura Medium" panose="020B0602020204020303" pitchFamily="34" charset="-79"/>
              </a:rPr>
              <a:t>Recruitment and retention</a:t>
            </a:r>
          </a:p>
          <a:p>
            <a:pPr>
              <a:lnSpc>
                <a:spcPct val="125000"/>
              </a:lnSpc>
            </a:pPr>
            <a:endParaRPr lang="en-US" sz="1200" kern="1800" dirty="0">
              <a:solidFill>
                <a:srgbClr val="414141"/>
              </a:solidFill>
              <a:latin typeface="Gotham-Light" pitchFamily="2" charset="0"/>
              <a:cs typeface="Futura Medium" panose="020B0602020204020303" pitchFamily="34" charset="-79"/>
            </a:endParaRPr>
          </a:p>
          <a:p>
            <a:pPr>
              <a:lnSpc>
                <a:spcPct val="125000"/>
              </a:lnSpc>
            </a:pPr>
            <a:r>
              <a:rPr lang="en-US" sz="1200" kern="1800" dirty="0">
                <a:solidFill>
                  <a:srgbClr val="414141"/>
                </a:solidFill>
                <a:latin typeface="Gotham-Light" pitchFamily="2" charset="0"/>
                <a:cs typeface="Futura Medium" panose="020B0602020204020303" pitchFamily="34" charset="-79"/>
              </a:rPr>
              <a:t>5. Increase time devoted to social media customer service and community management to create a sense of pride and trust in the global RE/MAX brand </a:t>
            </a:r>
          </a:p>
          <a:p>
            <a:pPr>
              <a:lnSpc>
                <a:spcPct val="125000"/>
              </a:lnSpc>
            </a:pPr>
            <a:endParaRPr lang="en-US" sz="1200" kern="1800" dirty="0">
              <a:solidFill>
                <a:srgbClr val="414141"/>
              </a:solidFill>
              <a:latin typeface="Gotham-Light" pitchFamily="2" charset="0"/>
              <a:cs typeface="Futura Medium" panose="020B0602020204020303" pitchFamily="34" charset="-79"/>
            </a:endParaRPr>
          </a:p>
          <a:p>
            <a:pPr>
              <a:lnSpc>
                <a:spcPct val="125000"/>
              </a:lnSpc>
            </a:pPr>
            <a:r>
              <a:rPr lang="en-US" sz="1200" dirty="0">
                <a:solidFill>
                  <a:srgbClr val="DE1A2F"/>
                </a:solidFill>
                <a:latin typeface="Gotham" pitchFamily="2" charset="0"/>
                <a:cs typeface="Futura Medium" panose="020B0602020204020303" pitchFamily="34" charset="-79"/>
              </a:rPr>
              <a:t>BUSINESS OBJECTIVE: </a:t>
            </a:r>
            <a:r>
              <a:rPr lang="en-US" sz="1200" kern="1800" dirty="0">
                <a:solidFill>
                  <a:srgbClr val="414141"/>
                </a:solidFill>
                <a:latin typeface="Gotham-Light" pitchFamily="2" charset="0"/>
                <a:cs typeface="Futura Medium" panose="020B0602020204020303" pitchFamily="34" charset="-79"/>
              </a:rPr>
              <a:t>Brand awareness </a:t>
            </a:r>
          </a:p>
          <a:p>
            <a:pPr>
              <a:lnSpc>
                <a:spcPct val="125000"/>
              </a:lnSpc>
            </a:pPr>
            <a:endParaRPr lang="en-US" sz="1200" kern="1800" dirty="0">
              <a:solidFill>
                <a:srgbClr val="414141"/>
              </a:solidFill>
              <a:latin typeface="Gotham-Light" pitchFamily="2" charset="0"/>
              <a:cs typeface="Futura Medium" panose="020B0602020204020303" pitchFamily="34" charset="-79"/>
            </a:endParaRPr>
          </a:p>
          <a:p>
            <a:pPr>
              <a:lnSpc>
                <a:spcPct val="125000"/>
              </a:lnSpc>
            </a:pPr>
            <a:r>
              <a:rPr lang="en-US" sz="1200" kern="1800" dirty="0">
                <a:solidFill>
                  <a:srgbClr val="414141"/>
                </a:solidFill>
                <a:latin typeface="Gotham-Light" pitchFamily="2" charset="0"/>
                <a:cs typeface="Futura Medium" panose="020B0602020204020303" pitchFamily="34" charset="-79"/>
              </a:rPr>
              <a:t>6. Utilize social media champions within the network as influencers and content creators    </a:t>
            </a:r>
          </a:p>
          <a:p>
            <a:pPr>
              <a:lnSpc>
                <a:spcPct val="125000"/>
              </a:lnSpc>
            </a:pPr>
            <a:endParaRPr lang="en-US" sz="1200" dirty="0">
              <a:solidFill>
                <a:srgbClr val="DE1A2F"/>
              </a:solidFill>
              <a:latin typeface="Gotham" pitchFamily="2" charset="0"/>
              <a:cs typeface="Futura Medium" panose="020B0602020204020303" pitchFamily="34" charset="-79"/>
            </a:endParaRPr>
          </a:p>
          <a:p>
            <a:pPr>
              <a:lnSpc>
                <a:spcPct val="125000"/>
              </a:lnSpc>
            </a:pPr>
            <a:r>
              <a:rPr lang="en-US" sz="1200" dirty="0">
                <a:solidFill>
                  <a:srgbClr val="DE1A2F"/>
                </a:solidFill>
                <a:latin typeface="Gotham" pitchFamily="2" charset="0"/>
                <a:cs typeface="Futura Medium" panose="020B0602020204020303" pitchFamily="34" charset="-79"/>
              </a:rPr>
              <a:t>BUSINESS OBJECTIVE: </a:t>
            </a:r>
            <a:r>
              <a:rPr lang="en-US" sz="1200" kern="1800" dirty="0">
                <a:solidFill>
                  <a:srgbClr val="414141"/>
                </a:solidFill>
                <a:latin typeface="Gotham-Light" pitchFamily="2" charset="0"/>
                <a:cs typeface="Futura Medium" panose="020B0602020204020303" pitchFamily="34" charset="-79"/>
              </a:rPr>
              <a:t>Recruitment and retention, brand awareness</a:t>
            </a:r>
          </a:p>
          <a:p>
            <a:pPr>
              <a:lnSpc>
                <a:spcPct val="125000"/>
              </a:lnSpc>
            </a:pPr>
            <a:endParaRPr lang="en-US" sz="1200" kern="1800" dirty="0">
              <a:solidFill>
                <a:srgbClr val="414141"/>
              </a:solidFill>
              <a:latin typeface="Gotham-Light" pitchFamily="2" charset="0"/>
              <a:cs typeface="Futura Medium" panose="020B0602020204020303" pitchFamily="34" charset="-79"/>
            </a:endParaRPr>
          </a:p>
          <a:p>
            <a:pPr>
              <a:lnSpc>
                <a:spcPct val="125000"/>
              </a:lnSpc>
            </a:pPr>
            <a:r>
              <a:rPr lang="en-US" sz="1200" kern="1800" dirty="0">
                <a:solidFill>
                  <a:srgbClr val="414141"/>
                </a:solidFill>
                <a:latin typeface="Gotham-Light" pitchFamily="2" charset="0"/>
                <a:cs typeface="Futura Medium" panose="020B0602020204020303" pitchFamily="34" charset="-79"/>
              </a:rPr>
              <a:t>7. Increase registrations to RE/MAX events to showcase the RE/MAX culture and appeal to prospective agents and brokers </a:t>
            </a:r>
          </a:p>
          <a:p>
            <a:pPr>
              <a:lnSpc>
                <a:spcPct val="125000"/>
              </a:lnSpc>
            </a:pPr>
            <a:endParaRPr lang="en-US" sz="1200" dirty="0">
              <a:solidFill>
                <a:srgbClr val="DE1A2F"/>
              </a:solidFill>
              <a:latin typeface="Gotham" pitchFamily="2" charset="0"/>
              <a:cs typeface="Futura Medium" panose="020B0602020204020303" pitchFamily="34" charset="-79"/>
            </a:endParaRPr>
          </a:p>
          <a:p>
            <a:pPr>
              <a:lnSpc>
                <a:spcPct val="125000"/>
              </a:lnSpc>
            </a:pPr>
            <a:r>
              <a:rPr lang="en-US" sz="1200" dirty="0">
                <a:solidFill>
                  <a:srgbClr val="DE1A2F"/>
                </a:solidFill>
                <a:latin typeface="Gotham" pitchFamily="2" charset="0"/>
                <a:cs typeface="Futura Medium" panose="020B0602020204020303" pitchFamily="34" charset="-79"/>
              </a:rPr>
              <a:t>BUSINESS OBJECTIVE: </a:t>
            </a:r>
            <a:r>
              <a:rPr lang="en-US" sz="1200" kern="1800" dirty="0">
                <a:solidFill>
                  <a:srgbClr val="414141"/>
                </a:solidFill>
                <a:latin typeface="Gotham-Light" pitchFamily="2" charset="0"/>
                <a:cs typeface="Futura Medium" panose="020B0602020204020303" pitchFamily="34" charset="-79"/>
              </a:rPr>
              <a:t>Recruitment and retention</a:t>
            </a:r>
          </a:p>
          <a:p>
            <a:pPr>
              <a:lnSpc>
                <a:spcPct val="125000"/>
              </a:lnSpc>
            </a:pPr>
            <a:endParaRPr lang="en-US" sz="1200" kern="1800" dirty="0">
              <a:solidFill>
                <a:srgbClr val="414141"/>
              </a:solidFill>
              <a:latin typeface="Gotham-Light" pitchFamily="2" charset="0"/>
              <a:cs typeface="Futura Medium" panose="020B0602020204020303" pitchFamily="34" charset="-79"/>
            </a:endParaRPr>
          </a:p>
        </p:txBody>
      </p:sp>
      <p:sp>
        <p:nvSpPr>
          <p:cNvPr id="6" name="Slide Number Placeholder 8">
            <a:extLst>
              <a:ext uri="{FF2B5EF4-FFF2-40B4-BE49-F238E27FC236}">
                <a16:creationId xmlns:a16="http://schemas.microsoft.com/office/drawing/2014/main" id="{85B1A7B7-234D-2F4F-A1BA-DE5498AC58D2}"/>
              </a:ext>
            </a:extLst>
          </p:cNvPr>
          <p:cNvSpPr>
            <a:spLocks noGrp="1"/>
          </p:cNvSpPr>
          <p:nvPr>
            <p:ph type="sldNum" sz="quarter" idx="12"/>
          </p:nvPr>
        </p:nvSpPr>
        <p:spPr>
          <a:xfrm>
            <a:off x="9103921" y="6454892"/>
            <a:ext cx="2743200" cy="365125"/>
          </a:xfrm>
        </p:spPr>
        <p:txBody>
          <a:bodyPr/>
          <a:lstStyle/>
          <a:p>
            <a:fld id="{6126F239-C1CC-6B4A-B25E-6E439ACA66F4}" type="slidenum">
              <a:rPr lang="en-US" smtClean="0"/>
              <a:t>7</a:t>
            </a:fld>
            <a:endParaRPr lang="en-US" dirty="0"/>
          </a:p>
        </p:txBody>
      </p:sp>
      <p:sp>
        <p:nvSpPr>
          <p:cNvPr id="9" name="Rectangle 8">
            <a:extLst>
              <a:ext uri="{FF2B5EF4-FFF2-40B4-BE49-F238E27FC236}">
                <a16:creationId xmlns:a16="http://schemas.microsoft.com/office/drawing/2014/main" id="{6D2C1833-C5FA-DF4B-BEA8-A3723359BDF2}"/>
              </a:ext>
            </a:extLst>
          </p:cNvPr>
          <p:cNvSpPr/>
          <p:nvPr/>
        </p:nvSpPr>
        <p:spPr>
          <a:xfrm flipH="1">
            <a:off x="116774" y="109940"/>
            <a:ext cx="11958452" cy="365125"/>
          </a:xfrm>
          <a:prstGeom prst="rect">
            <a:avLst/>
          </a:prstGeom>
          <a:solidFill>
            <a:srgbClr val="003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14141"/>
              </a:solidFill>
            </a:endParaRPr>
          </a:p>
        </p:txBody>
      </p:sp>
      <p:sp>
        <p:nvSpPr>
          <p:cNvPr id="12" name="Rectangle 11">
            <a:extLst>
              <a:ext uri="{FF2B5EF4-FFF2-40B4-BE49-F238E27FC236}">
                <a16:creationId xmlns:a16="http://schemas.microsoft.com/office/drawing/2014/main" id="{9BA625F1-AEFE-E94E-B979-581110E124E7}"/>
              </a:ext>
            </a:extLst>
          </p:cNvPr>
          <p:cNvSpPr/>
          <p:nvPr/>
        </p:nvSpPr>
        <p:spPr>
          <a:xfrm>
            <a:off x="307990" y="123226"/>
            <a:ext cx="3273653" cy="338554"/>
          </a:xfrm>
          <a:prstGeom prst="rect">
            <a:avLst/>
          </a:prstGeom>
        </p:spPr>
        <p:txBody>
          <a:bodyPr wrap="none">
            <a:spAutoFit/>
          </a:bodyPr>
          <a:lstStyle/>
          <a:p>
            <a:r>
              <a:rPr lang="en-US" sz="1600" b="1" dirty="0">
                <a:solidFill>
                  <a:schemeClr val="bg1"/>
                </a:solidFill>
                <a:latin typeface="Gotham-Bold" pitchFamily="2" charset="0"/>
                <a:cs typeface="Futura Medium" panose="020B0602020204020303" pitchFamily="34" charset="-79"/>
              </a:rPr>
              <a:t>2022 Social Media Objectives</a:t>
            </a:r>
          </a:p>
        </p:txBody>
      </p:sp>
      <p:sp>
        <p:nvSpPr>
          <p:cNvPr id="15" name="Rectangle 14">
            <a:extLst>
              <a:ext uri="{FF2B5EF4-FFF2-40B4-BE49-F238E27FC236}">
                <a16:creationId xmlns:a16="http://schemas.microsoft.com/office/drawing/2014/main" id="{09025FA8-64C4-6D4E-A8C6-E97FAD638765}"/>
              </a:ext>
            </a:extLst>
          </p:cNvPr>
          <p:cNvSpPr/>
          <p:nvPr/>
        </p:nvSpPr>
        <p:spPr>
          <a:xfrm>
            <a:off x="155501" y="6387530"/>
            <a:ext cx="4432848" cy="302390"/>
          </a:xfrm>
          <a:prstGeom prst="rect">
            <a:avLst/>
          </a:prstGeom>
        </p:spPr>
        <p:txBody>
          <a:bodyPr wrap="square">
            <a:spAutoFit/>
          </a:bodyPr>
          <a:lstStyle/>
          <a:p>
            <a:pPr>
              <a:lnSpc>
                <a:spcPct val="125000"/>
              </a:lnSpc>
            </a:pPr>
            <a:r>
              <a:rPr lang="en-US" sz="1200" kern="1800" dirty="0">
                <a:solidFill>
                  <a:srgbClr val="414141"/>
                </a:solidFill>
                <a:latin typeface="Gotham-Light" pitchFamily="2" charset="0"/>
                <a:cs typeface="Futura Medium" panose="020B0602020204020303" pitchFamily="34" charset="-79"/>
              </a:rPr>
              <a:t>*Objectives will be re-evaluated on a yearly basis.</a:t>
            </a:r>
          </a:p>
        </p:txBody>
      </p:sp>
      <p:sp>
        <p:nvSpPr>
          <p:cNvPr id="8" name="Rectangle 7">
            <a:extLst>
              <a:ext uri="{FF2B5EF4-FFF2-40B4-BE49-F238E27FC236}">
                <a16:creationId xmlns:a16="http://schemas.microsoft.com/office/drawing/2014/main" id="{BCFE5E4A-45F2-1443-8A29-F1ADB1721F2F}"/>
              </a:ext>
            </a:extLst>
          </p:cNvPr>
          <p:cNvSpPr/>
          <p:nvPr/>
        </p:nvSpPr>
        <p:spPr>
          <a:xfrm flipV="1">
            <a:off x="11847121" y="6675755"/>
            <a:ext cx="426522" cy="45720"/>
          </a:xfrm>
          <a:prstGeom prst="rect">
            <a:avLst/>
          </a:prstGeom>
          <a:solidFill>
            <a:srgbClr val="003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otham Book" panose="02000604040000020004" pitchFamily="2" charset="0"/>
            </a:endParaRPr>
          </a:p>
        </p:txBody>
      </p:sp>
      <p:sp>
        <p:nvSpPr>
          <p:cNvPr id="13" name="Rectangle 12">
            <a:extLst>
              <a:ext uri="{FF2B5EF4-FFF2-40B4-BE49-F238E27FC236}">
                <a16:creationId xmlns:a16="http://schemas.microsoft.com/office/drawing/2014/main" id="{8F7B215A-09E3-0047-8AC6-A361D71B4D7D}"/>
              </a:ext>
            </a:extLst>
          </p:cNvPr>
          <p:cNvSpPr/>
          <p:nvPr/>
        </p:nvSpPr>
        <p:spPr>
          <a:xfrm>
            <a:off x="11847121" y="6559258"/>
            <a:ext cx="426522" cy="45720"/>
          </a:xfrm>
          <a:prstGeom prst="rect">
            <a:avLst/>
          </a:prstGeom>
          <a:solidFill>
            <a:srgbClr val="DD1D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otham Book" panose="02000604040000020004" pitchFamily="2" charset="0"/>
            </a:endParaRPr>
          </a:p>
        </p:txBody>
      </p:sp>
    </p:spTree>
    <p:extLst>
      <p:ext uri="{BB962C8B-B14F-4D97-AF65-F5344CB8AC3E}">
        <p14:creationId xmlns:p14="http://schemas.microsoft.com/office/powerpoint/2010/main" val="42075137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8">
            <a:extLst>
              <a:ext uri="{FF2B5EF4-FFF2-40B4-BE49-F238E27FC236}">
                <a16:creationId xmlns:a16="http://schemas.microsoft.com/office/drawing/2014/main" id="{0E87E507-8891-EB44-B504-D172E6D367E7}"/>
              </a:ext>
            </a:extLst>
          </p:cNvPr>
          <p:cNvSpPr>
            <a:spLocks noGrp="1"/>
          </p:cNvSpPr>
          <p:nvPr>
            <p:ph type="sldNum" sz="quarter" idx="12"/>
          </p:nvPr>
        </p:nvSpPr>
        <p:spPr>
          <a:xfrm>
            <a:off x="8610600" y="6421666"/>
            <a:ext cx="2743200" cy="365125"/>
          </a:xfrm>
        </p:spPr>
        <p:txBody>
          <a:bodyPr/>
          <a:lstStyle/>
          <a:p>
            <a:fld id="{6126F239-C1CC-6B4A-B25E-6E439ACA66F4}" type="slidenum">
              <a:rPr lang="en-US" smtClean="0"/>
              <a:t>8</a:t>
            </a:fld>
            <a:endParaRPr lang="en-US" dirty="0"/>
          </a:p>
        </p:txBody>
      </p:sp>
      <p:sp>
        <p:nvSpPr>
          <p:cNvPr id="10" name="Rectangle 9">
            <a:extLst>
              <a:ext uri="{FF2B5EF4-FFF2-40B4-BE49-F238E27FC236}">
                <a16:creationId xmlns:a16="http://schemas.microsoft.com/office/drawing/2014/main" id="{C927EA62-C190-934A-BB89-8AC96538A154}"/>
              </a:ext>
            </a:extLst>
          </p:cNvPr>
          <p:cNvSpPr/>
          <p:nvPr/>
        </p:nvSpPr>
        <p:spPr>
          <a:xfrm>
            <a:off x="4940876" y="3926347"/>
            <a:ext cx="2310248" cy="430887"/>
          </a:xfrm>
          <a:prstGeom prst="rect">
            <a:avLst/>
          </a:prstGeom>
        </p:spPr>
        <p:txBody>
          <a:bodyPr wrap="none">
            <a:spAutoFit/>
          </a:bodyPr>
          <a:lstStyle/>
          <a:p>
            <a:pPr algn="ctr"/>
            <a:r>
              <a:rPr lang="en-US" sz="2200" dirty="0">
                <a:solidFill>
                  <a:srgbClr val="DD1D2F"/>
                </a:solidFill>
                <a:latin typeface="Gotham Light" pitchFamily="2" charset="0"/>
                <a:cs typeface="Futura Medium" panose="020B0602020204020303" pitchFamily="34" charset="-79"/>
              </a:rPr>
              <a:t>Who we talk to</a:t>
            </a:r>
          </a:p>
        </p:txBody>
      </p:sp>
      <p:sp>
        <p:nvSpPr>
          <p:cNvPr id="11" name="Rectangle 10">
            <a:extLst>
              <a:ext uri="{FF2B5EF4-FFF2-40B4-BE49-F238E27FC236}">
                <a16:creationId xmlns:a16="http://schemas.microsoft.com/office/drawing/2014/main" id="{334D12B0-DACA-4F45-BC08-83643715A0CC}"/>
              </a:ext>
            </a:extLst>
          </p:cNvPr>
          <p:cNvSpPr/>
          <p:nvPr/>
        </p:nvSpPr>
        <p:spPr>
          <a:xfrm>
            <a:off x="3450084" y="2828835"/>
            <a:ext cx="5291834" cy="1200329"/>
          </a:xfrm>
          <a:prstGeom prst="rect">
            <a:avLst/>
          </a:prstGeom>
        </p:spPr>
        <p:txBody>
          <a:bodyPr wrap="none">
            <a:spAutoFit/>
          </a:bodyPr>
          <a:lstStyle/>
          <a:p>
            <a:pPr algn="ctr"/>
            <a:r>
              <a:rPr lang="en-US" sz="7200" b="1" dirty="0">
                <a:solidFill>
                  <a:srgbClr val="414141"/>
                </a:solidFill>
                <a:effectLst/>
                <a:latin typeface="Gotham" pitchFamily="2" charset="0"/>
                <a:cs typeface="Futura Medium" panose="020B0602020204020303" pitchFamily="34" charset="-79"/>
              </a:rPr>
              <a:t>AUDIENCE</a:t>
            </a:r>
          </a:p>
        </p:txBody>
      </p:sp>
    </p:spTree>
    <p:extLst>
      <p:ext uri="{BB962C8B-B14F-4D97-AF65-F5344CB8AC3E}">
        <p14:creationId xmlns:p14="http://schemas.microsoft.com/office/powerpoint/2010/main" val="2845394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3B24078-5DC2-B14C-8F30-4726DCE7F0DF}"/>
              </a:ext>
            </a:extLst>
          </p:cNvPr>
          <p:cNvSpPr/>
          <p:nvPr/>
        </p:nvSpPr>
        <p:spPr>
          <a:xfrm>
            <a:off x="5334413" y="221552"/>
            <a:ext cx="1523174" cy="369332"/>
          </a:xfrm>
          <a:prstGeom prst="rect">
            <a:avLst/>
          </a:prstGeom>
        </p:spPr>
        <p:txBody>
          <a:bodyPr wrap="none">
            <a:spAutoFit/>
          </a:bodyPr>
          <a:lstStyle/>
          <a:p>
            <a:r>
              <a:rPr lang="en-US" dirty="0">
                <a:solidFill>
                  <a:srgbClr val="DE1C2F"/>
                </a:solidFill>
                <a:latin typeface="Gotham Medium Regular" panose="02000604030000020004" pitchFamily="2" charset="0"/>
                <a:cs typeface="Futura Medium" panose="020B0602020204020303" pitchFamily="34" charset="-79"/>
              </a:rPr>
              <a:t>OVERVIEW</a:t>
            </a:r>
          </a:p>
        </p:txBody>
      </p:sp>
      <p:sp>
        <p:nvSpPr>
          <p:cNvPr id="7" name="Rectangle 6">
            <a:extLst>
              <a:ext uri="{FF2B5EF4-FFF2-40B4-BE49-F238E27FC236}">
                <a16:creationId xmlns:a16="http://schemas.microsoft.com/office/drawing/2014/main" id="{3F3DA7AB-8C79-2D48-A4DE-A17837A0798B}"/>
              </a:ext>
            </a:extLst>
          </p:cNvPr>
          <p:cNvSpPr/>
          <p:nvPr/>
        </p:nvSpPr>
        <p:spPr>
          <a:xfrm>
            <a:off x="2565571" y="2109164"/>
            <a:ext cx="7050079" cy="2813912"/>
          </a:xfrm>
          <a:prstGeom prst="rect">
            <a:avLst/>
          </a:prstGeom>
        </p:spPr>
        <p:txBody>
          <a:bodyPr wrap="square">
            <a:spAutoFit/>
          </a:bodyPr>
          <a:lstStyle/>
          <a:p>
            <a:pPr algn="ctr">
              <a:lnSpc>
                <a:spcPct val="110000"/>
              </a:lnSpc>
            </a:pPr>
            <a:r>
              <a:rPr lang="en-US" dirty="0">
                <a:solidFill>
                  <a:srgbClr val="414141"/>
                </a:solidFill>
                <a:latin typeface="Gotham-Light" pitchFamily="2" charset="0"/>
                <a:cs typeface="Futura Medium" panose="020B0602020204020303" pitchFamily="34" charset="-79"/>
              </a:rPr>
              <a:t>RE/MAX is speaking to a variety of audiences on social. Some are active; they follow RE/MAX and engage with content. Others are passive; they might only be checking out RE/MAX’s page in passing or consuming RE/MAX content shared by others. </a:t>
            </a:r>
          </a:p>
          <a:p>
            <a:pPr algn="ctr">
              <a:lnSpc>
                <a:spcPct val="110000"/>
              </a:lnSpc>
            </a:pPr>
            <a:endParaRPr lang="en-US" dirty="0">
              <a:solidFill>
                <a:srgbClr val="414141"/>
              </a:solidFill>
              <a:latin typeface="Gotham-Light" pitchFamily="2" charset="0"/>
              <a:cs typeface="Futura Medium" panose="020B0602020204020303" pitchFamily="34" charset="-79"/>
            </a:endParaRPr>
          </a:p>
          <a:p>
            <a:pPr algn="ctr">
              <a:lnSpc>
                <a:spcPct val="110000"/>
              </a:lnSpc>
            </a:pPr>
            <a:r>
              <a:rPr lang="en-US" dirty="0">
                <a:solidFill>
                  <a:srgbClr val="414141"/>
                </a:solidFill>
                <a:latin typeface="Gotham-Light" pitchFamily="2" charset="0"/>
                <a:cs typeface="Futura Medium" panose="020B0602020204020303" pitchFamily="34" charset="-79"/>
              </a:rPr>
              <a:t>In this section we will prioritize and define audiences to understand who they are, what they care about, and why they follow RE/MAX.</a:t>
            </a:r>
          </a:p>
        </p:txBody>
      </p:sp>
      <p:sp>
        <p:nvSpPr>
          <p:cNvPr id="6" name="Slide Number Placeholder 8">
            <a:extLst>
              <a:ext uri="{FF2B5EF4-FFF2-40B4-BE49-F238E27FC236}">
                <a16:creationId xmlns:a16="http://schemas.microsoft.com/office/drawing/2014/main" id="{656C9819-6BBE-3242-AE43-6D52D379699B}"/>
              </a:ext>
            </a:extLst>
          </p:cNvPr>
          <p:cNvSpPr>
            <a:spLocks noGrp="1"/>
          </p:cNvSpPr>
          <p:nvPr>
            <p:ph type="sldNum" sz="quarter" idx="12"/>
          </p:nvPr>
        </p:nvSpPr>
        <p:spPr>
          <a:xfrm>
            <a:off x="9128635" y="6458911"/>
            <a:ext cx="2743200" cy="365125"/>
          </a:xfrm>
        </p:spPr>
        <p:txBody>
          <a:bodyPr/>
          <a:lstStyle/>
          <a:p>
            <a:fld id="{6126F239-C1CC-6B4A-B25E-6E439ACA66F4}" type="slidenum">
              <a:rPr lang="en-US" smtClean="0"/>
              <a:t>9</a:t>
            </a:fld>
            <a:endParaRPr lang="en-US" dirty="0"/>
          </a:p>
        </p:txBody>
      </p:sp>
      <p:sp>
        <p:nvSpPr>
          <p:cNvPr id="8" name="Rectangle 7">
            <a:extLst>
              <a:ext uri="{FF2B5EF4-FFF2-40B4-BE49-F238E27FC236}">
                <a16:creationId xmlns:a16="http://schemas.microsoft.com/office/drawing/2014/main" id="{9BC91493-3865-9E44-A1E9-07FC0C14DFEF}"/>
              </a:ext>
            </a:extLst>
          </p:cNvPr>
          <p:cNvSpPr/>
          <p:nvPr/>
        </p:nvSpPr>
        <p:spPr>
          <a:xfrm>
            <a:off x="3014353" y="1654826"/>
            <a:ext cx="6163293" cy="106120"/>
          </a:xfrm>
          <a:prstGeom prst="rect">
            <a:avLst/>
          </a:prstGeom>
          <a:solidFill>
            <a:srgbClr val="DD1D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otham Book" panose="02000604040000020004" pitchFamily="2" charset="0"/>
            </a:endParaRPr>
          </a:p>
        </p:txBody>
      </p:sp>
      <p:sp>
        <p:nvSpPr>
          <p:cNvPr id="9" name="Rectangle 8">
            <a:extLst>
              <a:ext uri="{FF2B5EF4-FFF2-40B4-BE49-F238E27FC236}">
                <a16:creationId xmlns:a16="http://schemas.microsoft.com/office/drawing/2014/main" id="{5A4985CF-4AC0-7945-A6D4-FDF536DC13B1}"/>
              </a:ext>
            </a:extLst>
          </p:cNvPr>
          <p:cNvSpPr/>
          <p:nvPr/>
        </p:nvSpPr>
        <p:spPr>
          <a:xfrm>
            <a:off x="3008965" y="5274820"/>
            <a:ext cx="6163293" cy="106120"/>
          </a:xfrm>
          <a:prstGeom prst="rect">
            <a:avLst/>
          </a:prstGeom>
          <a:solidFill>
            <a:srgbClr val="003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otham Book" panose="02000604040000020004" pitchFamily="2" charset="0"/>
            </a:endParaRPr>
          </a:p>
        </p:txBody>
      </p:sp>
      <p:sp>
        <p:nvSpPr>
          <p:cNvPr id="10" name="Rectangle 9">
            <a:extLst>
              <a:ext uri="{FF2B5EF4-FFF2-40B4-BE49-F238E27FC236}">
                <a16:creationId xmlns:a16="http://schemas.microsoft.com/office/drawing/2014/main" id="{737C5F58-4E86-2441-920C-CECD1B18B803}"/>
              </a:ext>
            </a:extLst>
          </p:cNvPr>
          <p:cNvSpPr/>
          <p:nvPr/>
        </p:nvSpPr>
        <p:spPr>
          <a:xfrm flipV="1">
            <a:off x="11847121" y="6675755"/>
            <a:ext cx="426522" cy="45720"/>
          </a:xfrm>
          <a:prstGeom prst="rect">
            <a:avLst/>
          </a:prstGeom>
          <a:solidFill>
            <a:srgbClr val="003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otham Book" panose="02000604040000020004" pitchFamily="2" charset="0"/>
            </a:endParaRPr>
          </a:p>
        </p:txBody>
      </p:sp>
      <p:sp>
        <p:nvSpPr>
          <p:cNvPr id="11" name="Rectangle 10">
            <a:extLst>
              <a:ext uri="{FF2B5EF4-FFF2-40B4-BE49-F238E27FC236}">
                <a16:creationId xmlns:a16="http://schemas.microsoft.com/office/drawing/2014/main" id="{C54A140B-187A-244E-BE0C-D081BB19E0A6}"/>
              </a:ext>
            </a:extLst>
          </p:cNvPr>
          <p:cNvSpPr/>
          <p:nvPr/>
        </p:nvSpPr>
        <p:spPr>
          <a:xfrm>
            <a:off x="11847121" y="6559258"/>
            <a:ext cx="426522" cy="45720"/>
          </a:xfrm>
          <a:prstGeom prst="rect">
            <a:avLst/>
          </a:prstGeom>
          <a:solidFill>
            <a:srgbClr val="DD1D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otham Book" panose="02000604040000020004" pitchFamily="2" charset="0"/>
            </a:endParaRPr>
          </a:p>
        </p:txBody>
      </p:sp>
    </p:spTree>
    <p:extLst>
      <p:ext uri="{BB962C8B-B14F-4D97-AF65-F5344CB8AC3E}">
        <p14:creationId xmlns:p14="http://schemas.microsoft.com/office/powerpoint/2010/main" val="175550804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17220</TotalTime>
  <Words>2538</Words>
  <Application>Microsoft Macintosh PowerPoint</Application>
  <PresentationFormat>Widescreen</PresentationFormat>
  <Paragraphs>291</Paragraphs>
  <Slides>31</Slides>
  <Notes>1</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31</vt:i4>
      </vt:variant>
    </vt:vector>
  </HeadingPairs>
  <TitlesOfParts>
    <vt:vector size="43" baseType="lpstr">
      <vt:lpstr>Arial</vt:lpstr>
      <vt:lpstr>Calibri</vt:lpstr>
      <vt:lpstr>Gotham</vt:lpstr>
      <vt:lpstr>Gotham Book</vt:lpstr>
      <vt:lpstr>Gotham Light</vt:lpstr>
      <vt:lpstr>Gotham Medium</vt:lpstr>
      <vt:lpstr>Gotham Medium Regular</vt:lpstr>
      <vt:lpstr>Gotham-Bold</vt:lpstr>
      <vt:lpstr>Gotham-Book</vt:lpstr>
      <vt:lpstr>Gotham-Light</vt:lpstr>
      <vt:lpstr>Wingdings</vt:lpstr>
      <vt:lpstr>Office Theme</vt:lpstr>
      <vt:lpstr>2022 SOCIAL MEDIA PLAYBOOK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RE/MAX SOCIAL MEDIA PLAYBOOK</dc:title>
  <dc:creator>Hannah Oliff</dc:creator>
  <cp:lastModifiedBy>Miller, Missy</cp:lastModifiedBy>
  <cp:revision>230</cp:revision>
  <dcterms:created xsi:type="dcterms:W3CDTF">2019-06-03T19:20:33Z</dcterms:created>
  <dcterms:modified xsi:type="dcterms:W3CDTF">2023-03-21T15:34:09Z</dcterms:modified>
</cp:coreProperties>
</file>