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7" r:id="rId3"/>
    <p:sldMasterId id="2147483671" r:id="rId4"/>
    <p:sldMasterId id="2147483675" r:id="rId5"/>
    <p:sldMasterId id="2147483679" r:id="rId6"/>
    <p:sldMasterId id="2147483683" r:id="rId7"/>
  </p:sldMasterIdLst>
  <p:notesMasterIdLst>
    <p:notesMasterId r:id="rId22"/>
  </p:notesMasterIdLst>
  <p:sldIdLst>
    <p:sldId id="257" r:id="rId8"/>
    <p:sldId id="258" r:id="rId9"/>
    <p:sldId id="269" r:id="rId10"/>
    <p:sldId id="266" r:id="rId11"/>
    <p:sldId id="267" r:id="rId12"/>
    <p:sldId id="268" r:id="rId13"/>
    <p:sldId id="264" r:id="rId14"/>
    <p:sldId id="270" r:id="rId15"/>
    <p:sldId id="259" r:id="rId16"/>
    <p:sldId id="271" r:id="rId17"/>
    <p:sldId id="260" r:id="rId18"/>
    <p:sldId id="274" r:id="rId19"/>
    <p:sldId id="273" r:id="rId20"/>
    <p:sldId id="272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1D"/>
    <a:srgbClr val="BC352B"/>
    <a:srgbClr val="96B854"/>
    <a:srgbClr val="1EA185"/>
    <a:srgbClr val="7BC8B8"/>
    <a:srgbClr val="485568"/>
    <a:srgbClr val="003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5"/>
    <p:restoredTop sz="94644"/>
  </p:normalViewPr>
  <p:slideViewPr>
    <p:cSldViewPr snapToGrid="0" snapToObjects="1">
      <p:cViewPr>
        <p:scale>
          <a:sx n="31" d="100"/>
          <a:sy n="31" d="100"/>
        </p:scale>
        <p:origin x="1334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9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-New owners just went through with a large investment, </a:t>
            </a:r>
          </a:p>
          <a:p>
            <a:r>
              <a:rPr lang="en-US" dirty="0"/>
              <a:t>-they’re probably reading through their Franchise Agreement. </a:t>
            </a:r>
          </a:p>
          <a:p>
            <a:r>
              <a:rPr lang="en-US" dirty="0"/>
              <a:t>-They need to wind down from the stress and get comfortable with their decision. </a:t>
            </a:r>
          </a:p>
          <a:p>
            <a:r>
              <a:rPr lang="en-US" dirty="0"/>
              <a:t>-We make the first phase a celebration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-During the Onboarding Process, we use Video to create a strong connection with the Broker/Owners. </a:t>
            </a:r>
          </a:p>
          <a:p>
            <a:r>
              <a:rPr lang="en-US" dirty="0"/>
              <a:t>-Both video email and zoom conferencing.</a:t>
            </a:r>
          </a:p>
        </p:txBody>
      </p:sp>
    </p:spTree>
    <p:extLst>
      <p:ext uri="{BB962C8B-B14F-4D97-AF65-F5344CB8AC3E}">
        <p14:creationId xmlns:p14="http://schemas.microsoft.com/office/powerpoint/2010/main" val="224653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cant stress this enough… </a:t>
            </a:r>
          </a:p>
          <a:p>
            <a:r>
              <a:rPr lang="en-US" dirty="0"/>
              <a:t>One of the keys to Onboarding is to be organized.  </a:t>
            </a:r>
          </a:p>
          <a:p>
            <a:r>
              <a:rPr lang="en-US" dirty="0"/>
              <a:t>Systems run businesses, People run systems</a:t>
            </a:r>
          </a:p>
          <a:p>
            <a:r>
              <a:rPr lang="en-US" dirty="0"/>
              <a:t>Having a detailed Timeline and Checklist allows your system to be repeated and leveraged to staff. </a:t>
            </a:r>
          </a:p>
          <a:p>
            <a:r>
              <a:rPr lang="en-US" dirty="0"/>
              <a:t>At a region level, this makes the process a dynamic selling point to franchise prospects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2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benefit to an office with a healthy onboarding system is that it allows the Owner to focus on $$$ producing activities as oppose to </a:t>
            </a:r>
          </a:p>
          <a:p>
            <a:r>
              <a:rPr lang="en-US" dirty="0"/>
              <a:t>You must work ON your business, not IN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5159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Yard signs, Exterior signage, protect the BRAND</a:t>
            </a:r>
          </a:p>
          <a:p>
            <a:r>
              <a:rPr lang="en-US" dirty="0"/>
              <a:t>What can you do to show your owners value? </a:t>
            </a:r>
          </a:p>
          <a:p>
            <a:r>
              <a:rPr lang="en-US" dirty="0"/>
              <a:t>Can you offer Momentum training?</a:t>
            </a:r>
          </a:p>
          <a:p>
            <a:r>
              <a:rPr lang="en-US" dirty="0"/>
              <a:t>This was our biggest challenge on the front side. We had too much value it was hard to consolidated.</a:t>
            </a:r>
          </a:p>
          <a:p>
            <a:r>
              <a:rPr lang="en-US" dirty="0"/>
              <a:t>Owners had a difficult time sharing their Value Proposition outside of Brand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290214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while back, a RIS media survey went out to thousands of Agents to see what made brokerages attractive</a:t>
            </a:r>
          </a:p>
          <a:p>
            <a:r>
              <a:rPr lang="en-US" dirty="0"/>
              <a:t>They broke it down to the BEAST.</a:t>
            </a:r>
          </a:p>
        </p:txBody>
      </p:sp>
    </p:spTree>
    <p:extLst>
      <p:ext uri="{BB962C8B-B14F-4D97-AF65-F5344CB8AC3E}">
        <p14:creationId xmlns:p14="http://schemas.microsoft.com/office/powerpoint/2010/main" val="376583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Structure- Give them deadlines, onboard with a sense of urgency</a:t>
            </a:r>
          </a:p>
        </p:txBody>
      </p:sp>
    </p:spTree>
    <p:extLst>
      <p:ext uri="{BB962C8B-B14F-4D97-AF65-F5344CB8AC3E}">
        <p14:creationId xmlns:p14="http://schemas.microsoft.com/office/powerpoint/2010/main" val="35025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15342"/>
            <a:ext cx="21031200" cy="16461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48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93237"/>
            <a:ext cx="21031200" cy="16351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5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99893"/>
            <a:ext cx="21031200" cy="16465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5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15342"/>
            <a:ext cx="21031200" cy="16461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71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93237"/>
            <a:ext cx="21031200" cy="16351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25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99893"/>
            <a:ext cx="21031200" cy="16465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15342"/>
            <a:ext cx="21031200" cy="16461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22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93237"/>
            <a:ext cx="21031200" cy="16351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18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99893"/>
            <a:ext cx="21031200" cy="16465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3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15342"/>
            <a:ext cx="21031200" cy="16461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7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31200" cy="263347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6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31200" cy="265176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45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018"/>
            <a:ext cx="21031200" cy="2651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6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31200" cy="263347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31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31200" cy="265176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42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BCF-0300-334D-B073-F00B782D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7018"/>
            <a:ext cx="21031200" cy="2651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E915-740E-DE49-9F57-5CFE9C9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4510-558E-AE43-A4A1-00095DCC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435B-EF30-954F-930B-976DAD90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74C7A-BD4F-D741-8E5B-EDE8F9F1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1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8A5D-9073-4247-AC13-D06B1E8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93237"/>
            <a:ext cx="21031200" cy="16351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F162-D7D8-1E45-87AB-13E512F7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21031200" cy="9025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40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EF0-0439-E746-AB22-A0D9DBC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99893"/>
            <a:ext cx="21031200" cy="16465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2333-3E9C-544E-A538-5BCB6ED3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0634-3F01-BA4C-B1CB-D3BDD73B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5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04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0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5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etchbubble.com/en/presentation-orientation.html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vecteezy.com/vector-art/351782-vector-checklist-icon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iconfinder.com/icons/217088/analytics_bar_browser_business_chart_charts_computer_diagram_graph_internet_market_marketing_monitor_monitoring_optimization_progress_report_screen_statistics_ic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Skype-Video-Call-Call-Online-Video-Conference-5318263" TargetMode="External"/><Relationship Id="rId7" Type="http://schemas.openxmlformats.org/officeDocument/2006/relationships/hyperlink" Target="https://www.vecteezy.com/vector-art/675796-successful-business-team-holding-troph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hyperlink" Target="https://pxhere.com/en/photo/1570335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oonstaffing.com/2020/11/03/creating-a-successful-employee-onboarding-proces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rocessonline.com/doc/new-conference-aims-to-bridge-single-use-s-most-crucial-gap-000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glasses-sparkling-wine-cheers-21315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riveglobal.com/stories/3-effective-new-age-mantras-to-relieve-from-stress-and-anxie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ngall.com/checklist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jeremy-goldman/6-ways-successful-people-make-a-good-first-impression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oplematters.in/article/talent-acquisition/6-ways-to-retain-good-employees-135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ires-easy.com/blog/tire-price-increases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scienceversuscorona.com/understanding-compliance-to-infection-prevention-measu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6F6387-0F18-4A28-A5AC-6925E499DCBC}"/>
              </a:ext>
            </a:extLst>
          </p:cNvPr>
          <p:cNvSpPr/>
          <p:nvPr/>
        </p:nvSpPr>
        <p:spPr>
          <a:xfrm>
            <a:off x="5562600" y="10028507"/>
            <a:ext cx="13258800" cy="231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>
                <a:solidFill>
                  <a:srgbClr val="00316C"/>
                </a:solidFill>
                <a:latin typeface="Gotham" panose="02000504050000020004" pitchFamily="2" charset="0"/>
              </a:rPr>
              <a:t>The Value Behind Onboarding</a:t>
            </a:r>
            <a:endParaRPr lang="en-US" sz="7200" dirty="0">
              <a:solidFill>
                <a:srgbClr val="00316C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68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6CABD-728D-4DEF-8300-CE9292AA6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3" t="25752" r="51196" b="54498"/>
          <a:stretch/>
        </p:blipFill>
        <p:spPr>
          <a:xfrm>
            <a:off x="1215651" y="5446643"/>
            <a:ext cx="8027741" cy="4035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EE749-69F2-413D-8D2F-B75E0035A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3" t="43842" r="45688" b="16338"/>
          <a:stretch/>
        </p:blipFill>
        <p:spPr>
          <a:xfrm>
            <a:off x="9671567" y="1649033"/>
            <a:ext cx="13673372" cy="110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E32B-A6F7-0443-8388-6060A390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532" y="2340039"/>
            <a:ext cx="21031200" cy="1635179"/>
          </a:xfrm>
        </p:spPr>
        <p:txBody>
          <a:bodyPr/>
          <a:lstStyle/>
          <a:p>
            <a:pPr algn="ctr"/>
            <a:r>
              <a:rPr lang="en-US" sz="6000" b="1" dirty="0">
                <a:latin typeface="Gotham" panose="02000504050000020004" pitchFamily="2" charset="0"/>
              </a:rPr>
              <a:t>Onboarding Musts:</a:t>
            </a:r>
            <a:br>
              <a:rPr lang="en-US" dirty="0">
                <a:latin typeface="Gotham" panose="02000504050000020004" pitchFamily="2" charset="0"/>
              </a:rPr>
            </a:br>
            <a:endParaRPr lang="en-US" dirty="0">
              <a:latin typeface="Gotham" panose="0200050405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F542C-31BA-4C72-B12D-8564D3FD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454" y="10128358"/>
            <a:ext cx="5518785" cy="278754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latin typeface="Gotham" panose="02000504050000020004" pitchFamily="2" charset="0"/>
              </a:rPr>
              <a:t>Simplify</a:t>
            </a:r>
            <a:r>
              <a:rPr lang="en-US" sz="4000" dirty="0">
                <a:solidFill>
                  <a:schemeClr val="accent1"/>
                </a:solidFill>
                <a:latin typeface="Gotham" panose="02000504050000020004" pitchFamily="2" charset="0"/>
              </a:rPr>
              <a:t>: </a:t>
            </a:r>
            <a:r>
              <a:rPr lang="en-US" sz="4000" dirty="0">
                <a:latin typeface="Gotham" panose="02000504050000020004" pitchFamily="2" charset="0"/>
              </a:rPr>
              <a:t>Keep the process simple and predictable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CCEDE-60F1-4E2B-A7C4-E6DE8384A6C4}"/>
              </a:ext>
            </a:extLst>
          </p:cNvPr>
          <p:cNvSpPr txBox="1"/>
          <p:nvPr/>
        </p:nvSpPr>
        <p:spPr>
          <a:xfrm>
            <a:off x="15502237" y="10154028"/>
            <a:ext cx="80895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en-US" sz="4000" b="1" kern="1200" dirty="0">
                <a:solidFill>
                  <a:schemeClr val="accent1"/>
                </a:solidFill>
                <a:latin typeface="Gotham" panose="02000504050000020004" pitchFamily="2" charset="0"/>
              </a:rPr>
              <a:t>Systemize</a:t>
            </a:r>
            <a:r>
              <a:rPr lang="en-US" sz="4000" kern="1200" dirty="0">
                <a:solidFill>
                  <a:schemeClr val="accent1"/>
                </a:solidFill>
                <a:latin typeface="Gotham" panose="02000504050000020004" pitchFamily="2" charset="0"/>
              </a:rPr>
              <a:t>: </a:t>
            </a:r>
            <a:r>
              <a:rPr lang="en-US" sz="4000" kern="1200" dirty="0">
                <a:solidFill>
                  <a:schemeClr val="tx1"/>
                </a:solidFill>
                <a:latin typeface="Gotham" panose="02000504050000020004" pitchFamily="2" charset="0"/>
              </a:rPr>
              <a:t>Any redundant actions must be turned into a checklist. Strive for a turnkey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E657A-EC2A-4147-901E-D10D45FE5EFE}"/>
              </a:ext>
            </a:extLst>
          </p:cNvPr>
          <p:cNvSpPr txBox="1"/>
          <p:nvPr/>
        </p:nvSpPr>
        <p:spPr>
          <a:xfrm>
            <a:off x="7319330" y="10167903"/>
            <a:ext cx="7930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en-US" sz="4000" b="1" kern="1200" dirty="0">
                <a:solidFill>
                  <a:schemeClr val="accent1"/>
                </a:solidFill>
                <a:latin typeface="Gotham" panose="02000504050000020004" pitchFamily="2" charset="0"/>
              </a:rPr>
              <a:t>Structure</a:t>
            </a:r>
            <a:r>
              <a:rPr lang="en-US" sz="4000" kern="1200" dirty="0">
                <a:solidFill>
                  <a:schemeClr val="accent1"/>
                </a:solidFill>
                <a:latin typeface="Gotham" panose="02000504050000020004" pitchFamily="2" charset="0"/>
              </a:rPr>
              <a:t>: </a:t>
            </a:r>
            <a:r>
              <a:rPr lang="en-US" sz="4000" kern="1200" dirty="0">
                <a:solidFill>
                  <a:schemeClr val="tx1"/>
                </a:solidFill>
                <a:latin typeface="Gotham" panose="02000504050000020004" pitchFamily="2" charset="0"/>
              </a:rPr>
              <a:t>Reduce complexity and creates accountability and timelines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299297E-3E5A-4EC5-AE27-53AAE82E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8561" y="4704515"/>
            <a:ext cx="4202736" cy="420273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6CAB862-990B-44C6-A2DB-5CAF653EA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214677" y="4560389"/>
            <a:ext cx="4160520" cy="4160520"/>
          </a:xfrm>
          <a:prstGeom prst="rect">
            <a:avLst/>
          </a:prstGeom>
        </p:spPr>
      </p:pic>
      <p:pic>
        <p:nvPicPr>
          <p:cNvPr id="23" name="Picture 2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74F495F-25EA-478E-A1C8-529053035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9557" t="12667" r="16444" b="6445"/>
          <a:stretch/>
        </p:blipFill>
        <p:spPr>
          <a:xfrm>
            <a:off x="8369140" y="4560389"/>
            <a:ext cx="5186839" cy="491669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706A988-2EFA-44A2-AA6A-3EE182497C0E}"/>
              </a:ext>
            </a:extLst>
          </p:cNvPr>
          <p:cNvSpPr/>
          <p:nvPr/>
        </p:nvSpPr>
        <p:spPr>
          <a:xfrm>
            <a:off x="10288456" y="6362942"/>
            <a:ext cx="1269676" cy="125802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F9BBF7-D79F-46E6-936F-F61E48635A51}"/>
              </a:ext>
            </a:extLst>
          </p:cNvPr>
          <p:cNvSpPr/>
          <p:nvPr/>
        </p:nvSpPr>
        <p:spPr>
          <a:xfrm>
            <a:off x="8649914" y="5822344"/>
            <a:ext cx="1269676" cy="1258029"/>
          </a:xfrm>
          <a:prstGeom prst="ellipse">
            <a:avLst/>
          </a:prstGeom>
          <a:solidFill>
            <a:srgbClr val="485568"/>
          </a:solidFill>
          <a:ln>
            <a:solidFill>
              <a:srgbClr val="485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C48F-5038-4D5F-8593-5B0612F35ECA}"/>
              </a:ext>
            </a:extLst>
          </p:cNvPr>
          <p:cNvSpPr/>
          <p:nvPr/>
        </p:nvSpPr>
        <p:spPr>
          <a:xfrm>
            <a:off x="10288456" y="4640512"/>
            <a:ext cx="1269676" cy="1258029"/>
          </a:xfrm>
          <a:prstGeom prst="ellipse">
            <a:avLst/>
          </a:prstGeom>
          <a:solidFill>
            <a:srgbClr val="1EA185"/>
          </a:solidFill>
          <a:ln>
            <a:solidFill>
              <a:srgbClr val="1EA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C25B3A-5AE4-4245-A5E9-FE94DF3733A7}"/>
              </a:ext>
            </a:extLst>
          </p:cNvPr>
          <p:cNvSpPr/>
          <p:nvPr/>
        </p:nvSpPr>
        <p:spPr>
          <a:xfrm>
            <a:off x="11922217" y="5822344"/>
            <a:ext cx="1269676" cy="1258029"/>
          </a:xfrm>
          <a:prstGeom prst="ellipse">
            <a:avLst/>
          </a:prstGeom>
          <a:solidFill>
            <a:srgbClr val="96B854"/>
          </a:solidFill>
          <a:ln>
            <a:solidFill>
              <a:srgbClr val="96B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9C2097-833F-462E-8CBE-4C3FB58B7B57}"/>
              </a:ext>
            </a:extLst>
          </p:cNvPr>
          <p:cNvSpPr/>
          <p:nvPr/>
        </p:nvSpPr>
        <p:spPr>
          <a:xfrm>
            <a:off x="9284752" y="7745667"/>
            <a:ext cx="1269676" cy="1258029"/>
          </a:xfrm>
          <a:prstGeom prst="ellipse">
            <a:avLst/>
          </a:prstGeom>
          <a:solidFill>
            <a:srgbClr val="BC352B"/>
          </a:solidFill>
          <a:ln>
            <a:solidFill>
              <a:srgbClr val="BC3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FE955A-28A0-4955-9FDE-679DEB5A4D71}"/>
              </a:ext>
            </a:extLst>
          </p:cNvPr>
          <p:cNvSpPr/>
          <p:nvPr/>
        </p:nvSpPr>
        <p:spPr>
          <a:xfrm>
            <a:off x="11298847" y="7771196"/>
            <a:ext cx="1269676" cy="1258029"/>
          </a:xfrm>
          <a:prstGeom prst="ellipse">
            <a:avLst/>
          </a:prstGeom>
          <a:solidFill>
            <a:srgbClr val="F1971D"/>
          </a:solidFill>
          <a:ln>
            <a:solidFill>
              <a:srgbClr val="F19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6EC3A2-474D-45C8-80F2-008351B60CDF}"/>
              </a:ext>
            </a:extLst>
          </p:cNvPr>
          <p:cNvSpPr txBox="1">
            <a:spLocks/>
          </p:cNvSpPr>
          <p:nvPr/>
        </p:nvSpPr>
        <p:spPr>
          <a:xfrm>
            <a:off x="1676400" y="1963042"/>
            <a:ext cx="21031200" cy="163517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Gotham" panose="02000504050000020004" pitchFamily="2" charset="0"/>
              </a:rPr>
              <a:t>Other Ways to Make Onboarding Impactful for Your Customer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E71E6-C7B6-493C-B717-E2BE3168635F}"/>
              </a:ext>
            </a:extLst>
          </p:cNvPr>
          <p:cNvSpPr txBox="1"/>
          <p:nvPr/>
        </p:nvSpPr>
        <p:spPr>
          <a:xfrm>
            <a:off x="1849395" y="9288256"/>
            <a:ext cx="59106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Use Video Early and Often and Leverage Teleconferencing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4D7FD-97F4-43D4-B216-DDBD4B0B4E03}"/>
              </a:ext>
            </a:extLst>
          </p:cNvPr>
          <p:cNvSpPr txBox="1"/>
          <p:nvPr/>
        </p:nvSpPr>
        <p:spPr>
          <a:xfrm>
            <a:off x="9410700" y="9332950"/>
            <a:ext cx="5910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Surveying or Checking In On Your Offices after Onboarding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F6E32-67B6-4120-A5BC-C3CF3CF7A663}"/>
              </a:ext>
            </a:extLst>
          </p:cNvPr>
          <p:cNvSpPr txBox="1"/>
          <p:nvPr/>
        </p:nvSpPr>
        <p:spPr>
          <a:xfrm>
            <a:off x="16972006" y="9288256"/>
            <a:ext cx="50477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Leverage Your Team at Headquarters</a:t>
            </a:r>
          </a:p>
        </p:txBody>
      </p:sp>
      <p:pic>
        <p:nvPicPr>
          <p:cNvPr id="13" name="Picture 1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52E36EB5-B5F6-4345-A0BF-DE127231C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5265" y="3982245"/>
            <a:ext cx="7038908" cy="5437783"/>
          </a:xfrm>
          <a:prstGeom prst="rect">
            <a:avLst/>
          </a:prstGeom>
        </p:spPr>
      </p:pic>
      <p:pic>
        <p:nvPicPr>
          <p:cNvPr id="15" name="Picture 14" descr="A hand holding a pen and a piece of paper with a drawing on it&#10;&#10;Description automatically generated with low confidence">
            <a:extLst>
              <a:ext uri="{FF2B5EF4-FFF2-40B4-BE49-F238E27FC236}">
                <a16:creationId xmlns:a16="http://schemas.microsoft.com/office/drawing/2014/main" id="{B6E51506-FAC3-4AF1-A083-DEEDE8B3A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001" r="14821"/>
          <a:stretch/>
        </p:blipFill>
        <p:spPr>
          <a:xfrm>
            <a:off x="10067667" y="4666475"/>
            <a:ext cx="4596713" cy="3598221"/>
          </a:xfrm>
          <a:prstGeom prst="rect">
            <a:avLst/>
          </a:prstGeom>
        </p:spPr>
      </p:pic>
      <p:pic>
        <p:nvPicPr>
          <p:cNvPr id="17" name="Picture 16" descr="A group of people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3BB592E4-F673-4C9A-A825-17B94D3497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664123" y="4666475"/>
            <a:ext cx="3663499" cy="36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0073-B6D7-453D-8930-81A44DD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Onboarding vs. No Onboarding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0943-6EDD-4377-952E-20A7A06A5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4994031"/>
            <a:ext cx="9396046" cy="7359894"/>
          </a:xfrm>
        </p:spPr>
        <p:txBody>
          <a:bodyPr/>
          <a:lstStyle/>
          <a:p>
            <a:r>
              <a:rPr lang="en-US" sz="4000" b="1" dirty="0"/>
              <a:t>ATO average in last 3 years went from ~90 to ~60</a:t>
            </a:r>
          </a:p>
          <a:p>
            <a:pPr lvl="1"/>
            <a:r>
              <a:rPr lang="en-US" sz="3600" dirty="0"/>
              <a:t>Owners who onboard more quickly can recruit quicker– expediting growth</a:t>
            </a:r>
          </a:p>
          <a:p>
            <a:pPr lvl="1"/>
            <a:r>
              <a:rPr lang="en-US" sz="3600" dirty="0"/>
              <a:t>Driving up broker engagement into systems (Brokers utilize resources and can better train and develop their agents) </a:t>
            </a:r>
          </a:p>
          <a:p>
            <a:pPr lvl="1"/>
            <a:r>
              <a:rPr lang="en-US" sz="3600" dirty="0"/>
              <a:t>100% of our owners have their MAX/Profile set up, websites set up, etc.</a:t>
            </a:r>
          </a:p>
          <a:p>
            <a:r>
              <a:rPr lang="en-US" sz="4000" b="1" dirty="0"/>
              <a:t>Wellness/Feedback tapping in to continued engagement </a:t>
            </a:r>
          </a:p>
          <a:p>
            <a:pPr lvl="1"/>
            <a:r>
              <a:rPr lang="en-US" sz="3600" dirty="0"/>
              <a:t>Trainings, events, in region events, incentive contests,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3972-C157-4BC2-83D7-3EE4E096A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1554" y="4994031"/>
            <a:ext cx="9396046" cy="7359894"/>
          </a:xfrm>
        </p:spPr>
        <p:txBody>
          <a:bodyPr/>
          <a:lstStyle/>
          <a:p>
            <a:r>
              <a:rPr lang="en-US" sz="4000" b="1" dirty="0"/>
              <a:t>ATO is generally higher (~150 days)</a:t>
            </a:r>
          </a:p>
          <a:p>
            <a:pPr lvl="1"/>
            <a:r>
              <a:rPr lang="en-US" sz="3600" dirty="0"/>
              <a:t>Owners typically take longer to open and don’t hit the ground running </a:t>
            </a:r>
          </a:p>
          <a:p>
            <a:pPr lvl="1"/>
            <a:r>
              <a:rPr lang="en-US" sz="3600" dirty="0"/>
              <a:t>Aren’t able to recruit earlier = making less money, less quickly</a:t>
            </a:r>
          </a:p>
          <a:p>
            <a:pPr lvl="1"/>
            <a:r>
              <a:rPr lang="en-US" sz="3600" dirty="0"/>
              <a:t>Never tapping into systems and facing continual challenges (recruiting, development, growth)</a:t>
            </a:r>
          </a:p>
          <a:p>
            <a:r>
              <a:rPr lang="en-US" sz="4000" b="1" dirty="0"/>
              <a:t>Miss out on valuable engagement opportunities such as:</a:t>
            </a:r>
          </a:p>
          <a:p>
            <a:pPr lvl="1"/>
            <a:r>
              <a:rPr lang="en-US" sz="3600" dirty="0"/>
              <a:t>Building a relationship with HQ departments</a:t>
            </a:r>
          </a:p>
          <a:p>
            <a:pPr lvl="1"/>
            <a:r>
              <a:rPr lang="en-US" sz="3600" dirty="0"/>
              <a:t>Learning Momentum concepts earlier</a:t>
            </a:r>
          </a:p>
          <a:p>
            <a:pPr lvl="1"/>
            <a:r>
              <a:rPr lang="en-US" sz="3600" dirty="0"/>
              <a:t>Tapping into events, trainings, networking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3230A-37EB-49B5-8F7E-F01D1261ED65}"/>
              </a:ext>
            </a:extLst>
          </p:cNvPr>
          <p:cNvSpPr txBox="1"/>
          <p:nvPr/>
        </p:nvSpPr>
        <p:spPr>
          <a:xfrm>
            <a:off x="4124325" y="3374351"/>
            <a:ext cx="16287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Gotham" panose="02000504050000020004" pitchFamily="2" charset="0"/>
              </a:rPr>
              <a:t>With Onboarding vs. Without Onboarding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67C4B-624E-49AC-9344-E3293B1616C2}"/>
              </a:ext>
            </a:extLst>
          </p:cNvPr>
          <p:cNvCxnSpPr/>
          <p:nvPr/>
        </p:nvCxnSpPr>
        <p:spPr>
          <a:xfrm>
            <a:off x="11939954" y="4677508"/>
            <a:ext cx="0" cy="79306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8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52D335-F991-4E32-A539-8E812A3A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5" y="6609214"/>
            <a:ext cx="16353183" cy="1646535"/>
          </a:xfrm>
        </p:spPr>
        <p:txBody>
          <a:bodyPr/>
          <a:lstStyle/>
          <a:p>
            <a:r>
              <a:rPr lang="en-US" sz="28700" b="1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137269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23FA-9D17-184B-91DA-6D7F58A8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Why Onboarding?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8B0C-A0E9-D343-8536-C5E501E8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2612" y="3889964"/>
            <a:ext cx="9017022" cy="45839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6600" dirty="0">
                <a:latin typeface="Gotham" panose="02000504050000020004" pitchFamily="2" charset="0"/>
              </a:rPr>
              <a:t>The Onboarding experience will </a:t>
            </a:r>
            <a:r>
              <a:rPr lang="en-US" sz="6600" b="1" dirty="0">
                <a:latin typeface="Gotham" panose="02000504050000020004" pitchFamily="2" charset="0"/>
              </a:rPr>
              <a:t>define</a:t>
            </a:r>
            <a:r>
              <a:rPr lang="en-US" sz="6600" dirty="0">
                <a:latin typeface="Gotham" panose="02000504050000020004" pitchFamily="2" charset="0"/>
              </a:rPr>
              <a:t> the ongoing </a:t>
            </a:r>
            <a:r>
              <a:rPr lang="en-US" sz="6600" b="1" dirty="0">
                <a:latin typeface="Gotham" panose="02000504050000020004" pitchFamily="2" charset="0"/>
              </a:rPr>
              <a:t>relationship</a:t>
            </a:r>
            <a:r>
              <a:rPr lang="en-US" sz="6600" dirty="0">
                <a:latin typeface="Gotham" panose="02000504050000020004" pitchFamily="2" charset="0"/>
              </a:rPr>
              <a:t> your customer has with </a:t>
            </a:r>
            <a:r>
              <a:rPr lang="en-US" sz="6600" b="1" dirty="0">
                <a:latin typeface="Gotham" panose="02000504050000020004" pitchFamily="2" charset="0"/>
              </a:rPr>
              <a:t>the RE/MAX Brand</a:t>
            </a:r>
            <a:r>
              <a:rPr lang="en-US" sz="6600" dirty="0">
                <a:latin typeface="Gotham" panose="02000504050000020004" pitchFamily="2" charset="0"/>
              </a:rPr>
              <a:t>. It is critical.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     </a:t>
            </a:r>
            <a:endParaRPr lang="en-US" dirty="0"/>
          </a:p>
        </p:txBody>
      </p:sp>
      <p:pic>
        <p:nvPicPr>
          <p:cNvPr id="6" name="Picture 5" descr="Application&#10;&#10;Description automatically generated">
            <a:extLst>
              <a:ext uri="{FF2B5EF4-FFF2-40B4-BE49-F238E27FC236}">
                <a16:creationId xmlns:a16="http://schemas.microsoft.com/office/drawing/2014/main" id="{70C3E4D9-F8C6-418F-B385-2AEFB2E2F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4467" y="4708631"/>
            <a:ext cx="12221564" cy="5595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51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2414-FEFF-4FC7-B453-EA20B58C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Why Onboarding?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3EC6-0C8E-42F0-8C7A-7104EC225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8143461" cy="9050958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Seven years ago, RE/MAX, LLC. created the Onboarding Team, </a:t>
            </a:r>
            <a:r>
              <a:rPr lang="en-US" sz="5400" b="1" dirty="0"/>
              <a:t>dedicated</a:t>
            </a:r>
            <a:r>
              <a:rPr lang="en-US" sz="5400" dirty="0"/>
              <a:t> to helping new franchise owners open their office.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Before then, there was a huge </a:t>
            </a:r>
            <a:r>
              <a:rPr lang="en-US" sz="5400" b="1" dirty="0"/>
              <a:t>gap</a:t>
            </a:r>
            <a:r>
              <a:rPr lang="en-US" sz="5400" dirty="0"/>
              <a:t> between the sales process and when an office officially opened. We created a </a:t>
            </a:r>
            <a:r>
              <a:rPr lang="en-US" sz="5400" b="1" dirty="0"/>
              <a:t>bridge</a:t>
            </a:r>
            <a:r>
              <a:rPr lang="en-US" sz="5400" dirty="0"/>
              <a:t> to help.</a:t>
            </a:r>
          </a:p>
        </p:txBody>
      </p:sp>
      <p:pic>
        <p:nvPicPr>
          <p:cNvPr id="5" name="Picture 4" descr="Chart, sunburst chart&#10;&#10;Description automatically generated with medium confidence">
            <a:extLst>
              <a:ext uri="{FF2B5EF4-FFF2-40B4-BE49-F238E27FC236}">
                <a16:creationId xmlns:a16="http://schemas.microsoft.com/office/drawing/2014/main" id="{0587A4BE-D844-4177-9068-71E0FE93B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42631" y="3264760"/>
            <a:ext cx="8833456" cy="8833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4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ABD2-4379-42C3-93E9-35F78138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5F75D-950A-4F88-AB49-690FACFC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8827" y="5722646"/>
            <a:ext cx="7678615" cy="6217308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We compare the </a:t>
            </a:r>
            <a:r>
              <a:rPr lang="en-US" sz="5400" b="1" dirty="0">
                <a:latin typeface="Gotham" panose="02000504050000020004" pitchFamily="2" charset="0"/>
              </a:rPr>
              <a:t>Onboarding Process </a:t>
            </a:r>
            <a:r>
              <a:rPr lang="en-US" sz="5400" dirty="0">
                <a:latin typeface="Gotham" panose="02000504050000020004" pitchFamily="2" charset="0"/>
              </a:rPr>
              <a:t>to the “Honeymoon Period.” It’s a new and exciting journey.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/>
              <a:t> </a:t>
            </a:r>
            <a:endParaRPr lang="en-US" dirty="0"/>
          </a:p>
        </p:txBody>
      </p:sp>
      <p:pic>
        <p:nvPicPr>
          <p:cNvPr id="5" name="Picture 4" descr="Two wine 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FE842FA4-33A2-4DC1-87D9-169199A1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4185464"/>
            <a:ext cx="10902374" cy="72568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94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68A0-EAAD-4296-BA25-7A973C31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65B7-7C67-435C-84AB-F2E7822DF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9538" y="3264389"/>
            <a:ext cx="14502883" cy="268575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latin typeface="Gotham" panose="02000504050000020004" pitchFamily="2" charset="0"/>
              </a:rPr>
              <a:t>You must understand the </a:t>
            </a:r>
            <a:r>
              <a:rPr lang="en-US" sz="6000" b="1" dirty="0">
                <a:latin typeface="Gotham" panose="02000504050000020004" pitchFamily="2" charset="0"/>
              </a:rPr>
              <a:t>Psychology </a:t>
            </a:r>
            <a:r>
              <a:rPr lang="en-US" sz="6000" dirty="0">
                <a:latin typeface="Gotham" panose="02000504050000020004" pitchFamily="2" charset="0"/>
              </a:rPr>
              <a:t>behind your </a:t>
            </a:r>
            <a:r>
              <a:rPr lang="en-US" sz="6000" b="1" dirty="0">
                <a:latin typeface="Gotham" panose="02000504050000020004" pitchFamily="2" charset="0"/>
              </a:rPr>
              <a:t>Client/Customer.</a:t>
            </a:r>
          </a:p>
          <a:p>
            <a:pPr marL="0" indent="0">
              <a:buNone/>
            </a:pPr>
            <a:endParaRPr lang="en-US" sz="6000" dirty="0"/>
          </a:p>
          <a:p>
            <a:pPr>
              <a:lnSpc>
                <a:spcPct val="150000"/>
              </a:lnSpc>
            </a:pPr>
            <a:r>
              <a:rPr lang="en-US" sz="6000" dirty="0">
                <a:latin typeface="Gotham" panose="02000504050000020004" pitchFamily="2" charset="0"/>
              </a:rPr>
              <a:t> Overwhelmed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Gotham" panose="02000504050000020004" pitchFamily="2" charset="0"/>
              </a:rPr>
              <a:t> Anxious or Excited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Gotham" panose="02000504050000020004" pitchFamily="2" charset="0"/>
              </a:rPr>
              <a:t> Maybe Experiencing Buyer’s Remorse</a:t>
            </a:r>
            <a:endParaRPr lang="en-US" dirty="0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141A54BF-34B9-4B0D-A356-1E9BB768B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0075" y="5320428"/>
            <a:ext cx="10134387" cy="71646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5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7F3E-E7C3-4571-AC44-844471B5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F19-0EE0-4459-B8FE-18F01ACA2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8839200" cy="8732906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Help eliminate those feelings by creating a </a:t>
            </a:r>
            <a:r>
              <a:rPr lang="en-US" sz="5400" b="1" dirty="0">
                <a:latin typeface="Gotham" panose="02000504050000020004" pitchFamily="2" charset="0"/>
              </a:rPr>
              <a:t>system</a:t>
            </a:r>
            <a:r>
              <a:rPr lang="en-US" sz="5400" dirty="0">
                <a:latin typeface="Gotham" panose="02000504050000020004" pitchFamily="2" charset="0"/>
              </a:rPr>
              <a:t>.</a:t>
            </a:r>
          </a:p>
          <a:p>
            <a:pPr marL="0" indent="0">
              <a:buNone/>
            </a:pPr>
            <a:endParaRPr lang="en-US" sz="5400" dirty="0">
              <a:latin typeface="Gotham" panose="02000504050000020004" pitchFamily="2" charset="0"/>
            </a:endParaRPr>
          </a:p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A </a:t>
            </a:r>
            <a:r>
              <a:rPr lang="en-US" sz="5400" b="1" dirty="0">
                <a:latin typeface="Gotham" panose="02000504050000020004" pitchFamily="2" charset="0"/>
              </a:rPr>
              <a:t>system</a:t>
            </a:r>
            <a:r>
              <a:rPr lang="en-US" sz="5400" dirty="0">
                <a:latin typeface="Gotham" panose="02000504050000020004" pitchFamily="2" charset="0"/>
              </a:rPr>
              <a:t> is a fancy word for a </a:t>
            </a:r>
            <a:r>
              <a:rPr lang="en-US" sz="5400" b="1" dirty="0">
                <a:latin typeface="Gotham" panose="02000504050000020004" pitchFamily="2" charset="0"/>
              </a:rPr>
              <a:t>Checklist</a:t>
            </a:r>
            <a:r>
              <a:rPr lang="en-US" sz="5400" dirty="0">
                <a:latin typeface="Gotham" panose="02000504050000020004" pitchFamily="2" charset="0"/>
              </a:rPr>
              <a:t> or </a:t>
            </a:r>
            <a:r>
              <a:rPr lang="en-US" sz="5400" b="1" dirty="0">
                <a:latin typeface="Gotham" panose="02000504050000020004" pitchFamily="2" charset="0"/>
              </a:rPr>
              <a:t>Timeline</a:t>
            </a:r>
            <a:r>
              <a:rPr lang="en-US" sz="5400" dirty="0">
                <a:latin typeface="Gotham" panose="02000504050000020004" pitchFamily="2" charset="0"/>
              </a:rPr>
              <a:t>.</a:t>
            </a:r>
            <a:endParaRPr lang="en-US" sz="2400" dirty="0">
              <a:latin typeface="Gotham" panose="02000504050000020004" pitchFamily="2" charset="0"/>
            </a:endParaRPr>
          </a:p>
          <a:p>
            <a:endParaRPr lang="en-US" sz="2400" dirty="0">
              <a:latin typeface="Gotham" panose="02000504050000020004" pitchFamily="2" charset="0"/>
            </a:endParaRPr>
          </a:p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Anything that is </a:t>
            </a:r>
            <a:r>
              <a:rPr lang="en-US" sz="5400" b="1" dirty="0">
                <a:latin typeface="Gotham" panose="02000504050000020004" pitchFamily="2" charset="0"/>
              </a:rPr>
              <a:t>repeated more than 3 times</a:t>
            </a:r>
            <a:r>
              <a:rPr lang="en-US" sz="5400" dirty="0">
                <a:latin typeface="Gotham" panose="02000504050000020004" pitchFamily="2" charset="0"/>
              </a:rPr>
              <a:t> needs a checklist.</a:t>
            </a:r>
          </a:p>
        </p:txBody>
      </p:sp>
      <p:pic>
        <p:nvPicPr>
          <p:cNvPr id="5" name="Picture 4" descr="Text, icon&#10;&#10;Description automatically generated">
            <a:extLst>
              <a:ext uri="{FF2B5EF4-FFF2-40B4-BE49-F238E27FC236}">
                <a16:creationId xmlns:a16="http://schemas.microsoft.com/office/drawing/2014/main" id="{7E535D1A-49CA-4905-A1E3-2C5153167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679828" y="4085569"/>
            <a:ext cx="6649585" cy="75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E58E-8FFC-4BC4-8E73-6866B839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We Believe In First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A4D5-C4C0-4792-BC9E-23BC0620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1960088" cy="841485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We believe </a:t>
            </a:r>
            <a:r>
              <a:rPr lang="en-US" sz="5400" b="1" dirty="0">
                <a:latin typeface="Gotham" panose="02000504050000020004" pitchFamily="2" charset="0"/>
              </a:rPr>
              <a:t>first impressions </a:t>
            </a:r>
            <a:r>
              <a:rPr lang="en-US" sz="5400" dirty="0">
                <a:latin typeface="Gotham" panose="02000504050000020004" pitchFamily="2" charset="0"/>
              </a:rPr>
              <a:t>are vital with all new relationships. Use this to your advantage by implementing a </a:t>
            </a:r>
            <a:r>
              <a:rPr lang="en-US" sz="5400" b="1" dirty="0">
                <a:latin typeface="Gotham" panose="02000504050000020004" pitchFamily="2" charset="0"/>
              </a:rPr>
              <a:t>dynamic</a:t>
            </a:r>
            <a:r>
              <a:rPr lang="en-US" sz="5400" dirty="0">
                <a:latin typeface="Gotham" panose="02000504050000020004" pitchFamily="2" charset="0"/>
              </a:rPr>
              <a:t> Onboarding/Transition system</a:t>
            </a:r>
          </a:p>
          <a:p>
            <a:pPr marL="0" indent="0">
              <a:buNone/>
            </a:pPr>
            <a:endParaRPr lang="en-US" sz="5400" dirty="0">
              <a:latin typeface="Gotham" panose="02000504050000020004" pitchFamily="2" charset="0"/>
            </a:endParaRPr>
          </a:p>
          <a:p>
            <a:pPr marL="0" indent="0">
              <a:buNone/>
            </a:pPr>
            <a:r>
              <a:rPr lang="en-US" sz="5400" dirty="0">
                <a:latin typeface="Gotham" panose="02000504050000020004" pitchFamily="2" charset="0"/>
              </a:rPr>
              <a:t>Internally, the mindset we must establish is that the </a:t>
            </a:r>
            <a:r>
              <a:rPr lang="en-US" sz="5400" b="1" dirty="0">
                <a:latin typeface="Gotham" panose="02000504050000020004" pitchFamily="2" charset="0"/>
              </a:rPr>
              <a:t>Renewal</a:t>
            </a:r>
            <a:r>
              <a:rPr lang="en-US" sz="5400" dirty="0">
                <a:latin typeface="Gotham" panose="02000504050000020004" pitchFamily="2" charset="0"/>
              </a:rPr>
              <a:t> process begins as soon as the contract is signed.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EBD17-DCB6-4973-8863-018466957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22707599" y="12205252"/>
            <a:ext cx="45719" cy="1486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few business men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F528C902-2758-4AB5-8BF5-2C402C8B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77165" y="5468815"/>
            <a:ext cx="9242673" cy="519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03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94C9-20EB-4087-8595-BC33F956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We Also 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BED6-6E4C-4212-BE5C-BF3E9E6C9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1705492" cy="870267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/>
              <a:t>Onboarding doesn’t stop with the franchisee.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Onboarding must be emphasized to the </a:t>
            </a:r>
            <a:r>
              <a:rPr lang="en-US" sz="6000" b="1" dirty="0"/>
              <a:t>office level</a:t>
            </a:r>
            <a:r>
              <a:rPr lang="en-US" sz="6000" dirty="0"/>
              <a:t> when they add agents.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It’s the </a:t>
            </a:r>
            <a:r>
              <a:rPr lang="en-US" sz="6000" b="1" dirty="0"/>
              <a:t>#1 </a:t>
            </a:r>
            <a:r>
              <a:rPr lang="en-US" sz="6000" dirty="0"/>
              <a:t>driver of </a:t>
            </a:r>
            <a:r>
              <a:rPr lang="en-US" sz="6000" b="1" dirty="0"/>
              <a:t>Agent Retention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26BBFF9-CA77-4829-A3C7-022BC4751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519101" y="4295212"/>
            <a:ext cx="9434683" cy="590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13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A786-F97F-6545-B598-E8F828F2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Gotham" panose="02000504050000020004" pitchFamily="2" charset="0"/>
              </a:rPr>
              <a:t>Keep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602D-5E8D-5C40-948E-16FEDC3C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28416"/>
            <a:ext cx="11125200" cy="9579509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latin typeface="Gotham" panose="02000504050000020004" pitchFamily="2" charset="0"/>
              </a:rPr>
              <a:t>Onboarding is Two Dimensional:</a:t>
            </a:r>
          </a:p>
          <a:p>
            <a:pPr marL="457200" lvl="1" indent="0">
              <a:buNone/>
            </a:pPr>
            <a:endParaRPr lang="en-US" sz="5600" dirty="0">
              <a:latin typeface="Gotham" panose="02000504050000020004" pitchFamily="2" charset="0"/>
            </a:endParaRPr>
          </a:p>
          <a:p>
            <a:pPr marL="457200" lvl="1" indent="0">
              <a:buNone/>
            </a:pPr>
            <a:r>
              <a:rPr lang="en-US" sz="5600" b="1" dirty="0">
                <a:latin typeface="Gotham" panose="02000504050000020004" pitchFamily="2" charset="0"/>
              </a:rPr>
              <a:t>Compliancy</a:t>
            </a:r>
          </a:p>
          <a:p>
            <a:pPr lvl="3"/>
            <a:r>
              <a:rPr lang="en-US" sz="5000" dirty="0">
                <a:latin typeface="Gotham" panose="02000504050000020004" pitchFamily="2" charset="0"/>
              </a:rPr>
              <a:t>  State and Local Laws and 			Regulations</a:t>
            </a:r>
          </a:p>
          <a:p>
            <a:pPr lvl="3"/>
            <a:r>
              <a:rPr lang="en-US" sz="5000" dirty="0">
                <a:latin typeface="Gotham" panose="02000504050000020004" pitchFamily="2" charset="0"/>
              </a:rPr>
              <a:t>	RE/MAX Brand Standards</a:t>
            </a:r>
          </a:p>
          <a:p>
            <a:pPr marL="457200" lvl="1" indent="0">
              <a:buNone/>
            </a:pPr>
            <a:r>
              <a:rPr lang="en-US" sz="5600" dirty="0">
                <a:latin typeface="Gotham" panose="02000504050000020004" pitchFamily="2" charset="0"/>
              </a:rPr>
              <a:t> </a:t>
            </a:r>
          </a:p>
          <a:p>
            <a:pPr marL="457200" lvl="1" indent="0">
              <a:buNone/>
            </a:pPr>
            <a:r>
              <a:rPr lang="en-US" sz="5600" b="1" dirty="0">
                <a:latin typeface="Gotham" panose="02000504050000020004" pitchFamily="2" charset="0"/>
              </a:rPr>
              <a:t>Value</a:t>
            </a:r>
          </a:p>
          <a:p>
            <a:pPr lvl="3"/>
            <a:r>
              <a:rPr lang="en-US" sz="5000" b="1" dirty="0">
                <a:latin typeface="Gotham" panose="02000504050000020004" pitchFamily="2" charset="0"/>
              </a:rPr>
              <a:t>	</a:t>
            </a:r>
            <a:r>
              <a:rPr lang="en-US" sz="5000" dirty="0">
                <a:latin typeface="Gotham" panose="02000504050000020004" pitchFamily="2" charset="0"/>
              </a:rPr>
              <a:t>Show the Value Behind 				the BRAND</a:t>
            </a:r>
          </a:p>
          <a:p>
            <a:endParaRPr lang="en-US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B47E044-8EDA-4A53-AE48-C889B0D2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72414" y="3409950"/>
            <a:ext cx="7426647" cy="4968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grass, person&#10;&#10;Description automatically generated">
            <a:extLst>
              <a:ext uri="{FF2B5EF4-FFF2-40B4-BE49-F238E27FC236}">
                <a16:creationId xmlns:a16="http://schemas.microsoft.com/office/drawing/2014/main" id="{41FE33D2-BBB7-4511-AE13-870828D14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928" r="11928"/>
          <a:stretch/>
        </p:blipFill>
        <p:spPr>
          <a:xfrm>
            <a:off x="14372413" y="8965223"/>
            <a:ext cx="7426647" cy="331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9321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inny Blu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kinny Red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ed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795</Words>
  <Application>Microsoft Office PowerPoint</Application>
  <PresentationFormat>Custom</PresentationFormat>
  <Paragraphs>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Gotham</vt:lpstr>
      <vt:lpstr>Helvetica Neue</vt:lpstr>
      <vt:lpstr>White</vt:lpstr>
      <vt:lpstr>Blue Header</vt:lpstr>
      <vt:lpstr>Red Header</vt:lpstr>
      <vt:lpstr>Skinny Blue Header</vt:lpstr>
      <vt:lpstr>Skinny Red Header</vt:lpstr>
      <vt:lpstr>Blue BG</vt:lpstr>
      <vt:lpstr>Red BG</vt:lpstr>
      <vt:lpstr>PowerPoint Presentation</vt:lpstr>
      <vt:lpstr>Why Onboarding?</vt:lpstr>
      <vt:lpstr>Why Onboarding?</vt:lpstr>
      <vt:lpstr>Keep In Mind</vt:lpstr>
      <vt:lpstr>Keep In Mind</vt:lpstr>
      <vt:lpstr>Keep In Mind</vt:lpstr>
      <vt:lpstr>We Believe In First Impressions</vt:lpstr>
      <vt:lpstr>We Also Believe</vt:lpstr>
      <vt:lpstr>Keep It Simple</vt:lpstr>
      <vt:lpstr>PowerPoint Presentation</vt:lpstr>
      <vt:lpstr>Onboarding Musts: </vt:lpstr>
      <vt:lpstr>PowerPoint Presentation</vt:lpstr>
      <vt:lpstr>Onboarding vs. No Onboarding 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Culver, Josh</dc:creator>
  <cp:lastModifiedBy>Rodriguez, Ethiennette</cp:lastModifiedBy>
  <cp:revision>41</cp:revision>
  <dcterms:modified xsi:type="dcterms:W3CDTF">2022-09-13T19:54:29Z</dcterms:modified>
</cp:coreProperties>
</file>