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6" r:id="rId2"/>
    <p:sldMasterId id="2147483668" r:id="rId3"/>
    <p:sldMasterId id="2147483682" r:id="rId4"/>
    <p:sldMasterId id="2147483696" r:id="rId5"/>
    <p:sldMasterId id="2147483710" r:id="rId6"/>
    <p:sldMasterId id="2147483724" r:id="rId7"/>
  </p:sldMasterIdLst>
  <p:notesMasterIdLst>
    <p:notesMasterId r:id="rId79"/>
  </p:notesMasterIdLst>
  <p:handoutMasterIdLst>
    <p:handoutMasterId r:id="rId80"/>
  </p:handoutMasterIdLst>
  <p:sldIdLst>
    <p:sldId id="256" r:id="rId8"/>
    <p:sldId id="360" r:id="rId9"/>
    <p:sldId id="361" r:id="rId10"/>
    <p:sldId id="258" r:id="rId11"/>
    <p:sldId id="260" r:id="rId12"/>
    <p:sldId id="261" r:id="rId13"/>
    <p:sldId id="340" r:id="rId14"/>
    <p:sldId id="326" r:id="rId15"/>
    <p:sldId id="262" r:id="rId16"/>
    <p:sldId id="334" r:id="rId17"/>
    <p:sldId id="265" r:id="rId18"/>
    <p:sldId id="266" r:id="rId19"/>
    <p:sldId id="341" r:id="rId20"/>
    <p:sldId id="316" r:id="rId21"/>
    <p:sldId id="268" r:id="rId22"/>
    <p:sldId id="275" r:id="rId23"/>
    <p:sldId id="272" r:id="rId24"/>
    <p:sldId id="337" r:id="rId25"/>
    <p:sldId id="338" r:id="rId26"/>
    <p:sldId id="269" r:id="rId27"/>
    <p:sldId id="270" r:id="rId28"/>
    <p:sldId id="336" r:id="rId29"/>
    <p:sldId id="339" r:id="rId30"/>
    <p:sldId id="335" r:id="rId31"/>
    <p:sldId id="342" r:id="rId32"/>
    <p:sldId id="276" r:id="rId33"/>
    <p:sldId id="278" r:id="rId34"/>
    <p:sldId id="324" r:id="rId35"/>
    <p:sldId id="279" r:id="rId36"/>
    <p:sldId id="317" r:id="rId37"/>
    <p:sldId id="281" r:id="rId38"/>
    <p:sldId id="282" r:id="rId39"/>
    <p:sldId id="283" r:id="rId40"/>
    <p:sldId id="331" r:id="rId41"/>
    <p:sldId id="332" r:id="rId42"/>
    <p:sldId id="343" r:id="rId43"/>
    <p:sldId id="344" r:id="rId44"/>
    <p:sldId id="345" r:id="rId45"/>
    <p:sldId id="294" r:id="rId46"/>
    <p:sldId id="284" r:id="rId47"/>
    <p:sldId id="285" r:id="rId48"/>
    <p:sldId id="286" r:id="rId49"/>
    <p:sldId id="287" r:id="rId50"/>
    <p:sldId id="288" r:id="rId51"/>
    <p:sldId id="346" r:id="rId52"/>
    <p:sldId id="289" r:id="rId53"/>
    <p:sldId id="291" r:id="rId54"/>
    <p:sldId id="292" r:id="rId55"/>
    <p:sldId id="325" r:id="rId56"/>
    <p:sldId id="321" r:id="rId57"/>
    <p:sldId id="298" r:id="rId58"/>
    <p:sldId id="300" r:id="rId59"/>
    <p:sldId id="301" r:id="rId60"/>
    <p:sldId id="352" r:id="rId61"/>
    <p:sldId id="353" r:id="rId62"/>
    <p:sldId id="354" r:id="rId63"/>
    <p:sldId id="302" r:id="rId64"/>
    <p:sldId id="355" r:id="rId65"/>
    <p:sldId id="356" r:id="rId66"/>
    <p:sldId id="357" r:id="rId67"/>
    <p:sldId id="351" r:id="rId68"/>
    <p:sldId id="362" r:id="rId69"/>
    <p:sldId id="347" r:id="rId70"/>
    <p:sldId id="307" r:id="rId71"/>
    <p:sldId id="348" r:id="rId72"/>
    <p:sldId id="309" r:id="rId73"/>
    <p:sldId id="310" r:id="rId74"/>
    <p:sldId id="323" r:id="rId75"/>
    <p:sldId id="312" r:id="rId76"/>
    <p:sldId id="313" r:id="rId77"/>
    <p:sldId id="320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E6BB06-3EAA-29D7-00F8-D9802814F345}" name="Sharma, Sheryl" initials="" userId="S::ssharma@remax.com::461363bc-caa5-4853-8c82-93e82cd462f9" providerId="AD"/>
  <p188:author id="{CA421E3C-E78E-480A-7E06-05575E1EEE11}" name="Beidle, Erin" initials="BE" userId="S::erin.beidle@remax.com::aefe75f7-39b2-4a92-9f64-73bbf9bc8ca4" providerId="AD"/>
  <p188:author id="{D79E2143-F7DC-D5CB-A07E-7F51A4F5FDDC}" name="Katnich, Rob" initials="RK" userId="S::rkatnich@remax.com::2fd29f00-9b45-4dfd-a29c-7451e8654a76" providerId="AD"/>
  <p188:author id="{025E305B-EBB2-D2BA-5986-8C4C1F8F3F1B}" name="Vij, Saina" initials="VS" userId="S::sainavij@remax.com::98ceae2e-f0a7-4e3a-9d0a-64dfaea4746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idle, Erin" initials="BE" lastIdx="40" clrIdx="0">
    <p:extLst>
      <p:ext uri="{19B8F6BF-5375-455C-9EA6-DF929625EA0E}">
        <p15:presenceInfo xmlns:p15="http://schemas.microsoft.com/office/powerpoint/2012/main" userId="S::erin.beidle@remax.com::aefe75f7-39b2-4a92-9f64-73bbf9bc8ca4" providerId="AD"/>
      </p:ext>
    </p:extLst>
  </p:cmAuthor>
  <p:cmAuthor id="2" name="Katnich, Rob" initials="KR" lastIdx="2" clrIdx="1">
    <p:extLst>
      <p:ext uri="{19B8F6BF-5375-455C-9EA6-DF929625EA0E}">
        <p15:presenceInfo xmlns:p15="http://schemas.microsoft.com/office/powerpoint/2012/main" userId="S::rkatnich@remax.com::2fd29f00-9b45-4dfd-a29c-7451e8654a76" providerId="AD"/>
      </p:ext>
    </p:extLst>
  </p:cmAuthor>
  <p:cmAuthor id="3" name="Van Meeteren, Lisa" initials="VML" lastIdx="3" clrIdx="2">
    <p:extLst>
      <p:ext uri="{19B8F6BF-5375-455C-9EA6-DF929625EA0E}">
        <p15:presenceInfo xmlns:p15="http://schemas.microsoft.com/office/powerpoint/2012/main" userId="S::lvanmeeteren@remax.com::c028e810-d7f6-44ca-affe-04dc234d5a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23"/>
    <a:srgbClr val="0C2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1C83A-E12A-0F41-A8D2-1F1C8643D96A}" v="141" dt="2025-09-12T15:23:59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0" autoAdjust="0"/>
    <p:restoredTop sz="84640" autoAdjust="0"/>
  </p:normalViewPr>
  <p:slideViewPr>
    <p:cSldViewPr snapToGrid="0" snapToObjects="1">
      <p:cViewPr varScale="1">
        <p:scale>
          <a:sx n="188" d="100"/>
          <a:sy n="188" d="100"/>
        </p:scale>
        <p:origin x="1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commentAuthors" Target="commentAuthor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microsoft.com/office/2018/10/relationships/authors" Target="authors.xml"/><Relationship Id="rId61" Type="http://schemas.openxmlformats.org/officeDocument/2006/relationships/slide" Target="slides/slide54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F3E92A-56BB-174A-8667-6649197B75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0B1A1-552E-034F-8943-85F3256133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BE197-EDFD-9047-918C-136C6BEA16F3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173A4-4CCC-5A4B-B984-F307767B33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C349C-709D-7D4B-81D3-66527C4ECD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6B8F5-3D95-A642-BDFB-B755ED3F3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04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22B79-9CF5-4E71-86A0-BF7545E92DE5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774DA-E788-4964-BDE4-B1DED4010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4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4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 REMAX, when you’re around the best, you just get better.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REMAX agents average 45% more in commissions after their third year with the network as compared to their first year. After five years, average productivity is up 63%.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Your path to success can start at REMAX.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7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1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power of REMAX means global reach,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200" b="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lobal connections and the potential for more referrals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solidFill>
                <a:srgbClr val="34343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sz="120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ith over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145,000 agents &amp; a presence in over 110 countries and territories… wherever your clients go, you can rest assured you are connecting them with the best.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5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REMAX, we believe in supporting the dream of homeownership for all, equally.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process of buying or selling a home is complicated, and every individual should have a feeling of trust, respect and confidence as they navigate this important step in their life.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that’s what REMAX agents do, across more than 110 countries and territories.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is proud to support industry partners that are committed to increasing homeownership across all demographics.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300 educational events are available through these leading partners to help agents better serve their buyers and sellers.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35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was built on a culture of giving.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REMAX and Children’s Miracle Network partnership provides a way for you to give back to your local community and changes kids lives.  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REMAX’s 33-year partnership with CMN Hospitals is an example of what can happen when we all pull together. 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dollar donated by a REMAX agent stays in their local community. 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support is generated primarily through the REMAX Miracle Home and Miracle Property (Commercial) Programs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3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The Quest for Excellence scholarship program is a cash scholarship that recognizes students for their ongoing community contributions and pursuit of leadership. 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Wingdings" panose="05000000000000000000" pitchFamily="2" charset="2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Canada is pleased to offer 40 scholarships of $1,000 each to students across Canada (except for Quebec).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Medium"/>
              </a:rPr>
              <a:t>For more information visit: rem.ax/</a:t>
            </a:r>
            <a:r>
              <a:rPr lang="en-US" sz="1800" b="0" i="0" u="none" strike="noStrike" baseline="0" dirty="0" err="1">
                <a:solidFill>
                  <a:srgbClr val="222222"/>
                </a:solidFill>
                <a:latin typeface="Gotham Medium"/>
              </a:rPr>
              <a:t>questforexcellence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Medium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28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Treat Accessibly is a program that encourages homeowners to bring “treats to the streets” in the name of inclusivity and accessibility during Halloween. 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agents can use the lawn signs to build relationships and increase client base with this non-profit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4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REMAX agents are hardworking… but they also know how to have fun.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06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over 145,000 agents in the REMAX network,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have a huge opportunity for networking, learning, connecting and building your referral pipeline.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R4 is REMAX’s largest global event held annually where you can see people from across the globe –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 from your peers, gain insights and celebrate your accomplishments.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Activate is REMAX’s largest Canadian event also held annually, offering numerous educational sessions and networking opportunities.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events occur all year long so you can take advantage of them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increase your knowledge, expand your connections and create relationships to help you build your business.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94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year’s Activate conference is being held in Nova Scotia from October 7-9th.</a:t>
            </a:r>
          </a:p>
          <a:p>
            <a:endParaRPr lang="en-US" dirty="0"/>
          </a:p>
          <a:p>
            <a:r>
              <a:rPr lang="en-US" dirty="0"/>
              <a:t>Will you be there to get the REMAX experience?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9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is the #1 name in real estate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people think real estate, they think REMAX – and then they think of you. The agent they already know, like and trust.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solidFill>
                <a:srgbClr val="34343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solidFill>
                  <a:srgbClr val="3434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Placing the balloon beside your name gives you instant credibility</a:t>
            </a:r>
            <a:endParaRPr lang="en-US" sz="1200" b="0" dirty="0"/>
          </a:p>
          <a:p>
            <a:endParaRPr lang="en-US" dirty="0"/>
          </a:p>
          <a:p>
            <a:r>
              <a:rPr lang="en-US" dirty="0"/>
              <a:t>In fact…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4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Kickstart events are held across the country to welcome agents to REMAX and help ‘kickstart’ their success using the resources, tools and power of the brand.</a:t>
            </a:r>
          </a:p>
          <a:p>
            <a:endParaRPr lang="en-US" dirty="0"/>
          </a:p>
          <a:p>
            <a:r>
              <a:rPr lang="en-US" dirty="0"/>
              <a:t>The dates for each event are noted on the slide. </a:t>
            </a:r>
          </a:p>
          <a:p>
            <a:endParaRPr lang="en-US" dirty="0"/>
          </a:p>
          <a:p>
            <a:r>
              <a:rPr lang="en-US" dirty="0"/>
              <a:t>Western CAN: https://</a:t>
            </a:r>
            <a:r>
              <a:rPr lang="en-US" dirty="0" err="1"/>
              <a:t>www.remaxevents.com</a:t>
            </a:r>
            <a:r>
              <a:rPr lang="en-US" dirty="0"/>
              <a:t>/event/2025WCKickstart/summary</a:t>
            </a:r>
          </a:p>
          <a:p>
            <a:r>
              <a:rPr lang="en-US" dirty="0"/>
              <a:t>Eastern CAN: https://</a:t>
            </a:r>
            <a:r>
              <a:rPr lang="en-US" dirty="0" err="1"/>
              <a:t>www.remaxevents.com</a:t>
            </a:r>
            <a:r>
              <a:rPr lang="en-US" dirty="0"/>
              <a:t>/event/2025ECKickstart/summary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3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 a member of REMAX Canada’s Young Leaders Network, agents under the age of 40 can come together and exchange ideas, knowledge and experiences with other like-minded agents across Canada. </a:t>
            </a:r>
          </a:p>
          <a:p>
            <a:endParaRPr lang="en-CA" dirty="0"/>
          </a:p>
          <a:p>
            <a:r>
              <a:rPr lang="en-CA" dirty="0"/>
              <a:t>They can share their passion as they work towards the common goal of collaborating to help shape not just the future of REMAX, but the real estate industry as a whole.</a:t>
            </a:r>
          </a:p>
          <a:p>
            <a:endParaRPr lang="en-CA" dirty="0"/>
          </a:p>
          <a:p>
            <a:r>
              <a:rPr lang="en-CA" dirty="0"/>
              <a:t>They also gain access to numerous exclusive groups and events including top producer panel opportunities, the exclusive Annual Young Leaders Network Event, and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80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  <a:t>Step into the forefront of real estate with Vanguard Collective (VC), an elite network within REMAX Canada for agents and team leaders aged 40 and above.</a:t>
            </a:r>
          </a:p>
          <a:p>
            <a:pPr algn="l"/>
            <a:endParaRPr lang="en-CA" b="0" i="0" dirty="0">
              <a:solidFill>
                <a:srgbClr val="1A3668"/>
              </a:solidFill>
              <a:effectLst/>
              <a:latin typeface="Montserrat" pitchFamily="2" charset="77"/>
            </a:endParaRPr>
          </a:p>
          <a:p>
            <a:pPr algn="l"/>
            <a: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  <a:t>This exclusive circle is where seasoned professionals merge leadership and experience to redefine industry standards. </a:t>
            </a:r>
          </a:p>
          <a:p>
            <a:pPr algn="l"/>
            <a:endParaRPr lang="en-CA" b="0" i="0" dirty="0">
              <a:solidFill>
                <a:srgbClr val="1A3668"/>
              </a:solidFill>
              <a:effectLst/>
              <a:latin typeface="Montserrat" pitchFamily="2" charset="77"/>
            </a:endParaRPr>
          </a:p>
          <a:p>
            <a:pPr algn="l"/>
            <a: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  <a:t>Connect, collaborate, and lead the charge with fellow visionaries, all while enjoying many perks and opportunities that will enrich your professional journey.</a:t>
            </a:r>
          </a:p>
          <a:p>
            <a:pPr algn="l"/>
            <a:br>
              <a:rPr lang="en-CA" b="0" i="0" dirty="0">
                <a:solidFill>
                  <a:srgbClr val="1A3668"/>
                </a:solidFill>
                <a:effectLst/>
                <a:latin typeface="Montserrat" pitchFamily="2" charset="77"/>
              </a:rPr>
            </a:br>
            <a:endParaRPr lang="en-CA" b="0" i="0" dirty="0">
              <a:solidFill>
                <a:srgbClr val="1A3668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64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REMAX balloon to The REMAX Collection and REMAX Commercial -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means instant recognition and credibility.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Whatever your focus is – residential, luxury or commercial – you can better serve your clients based on their needs.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order to keep REMAX – and you – top-of-mind with consumers, we focus heavily on identifying what consumers want.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1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Leads are extremely important to your business – and </a:t>
            </a:r>
            <a:r>
              <a:rPr lang="en-US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delivered 938k</a:t>
            </a:r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Million leads to REMAX agents in 2024! </a:t>
            </a:r>
            <a:endParaRPr lang="en-US" sz="12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generates leads for agents through multiple sites and apps including: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Remax.com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Global.remax.com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/luxury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/commercial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MAXTech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powered by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800" b="0" i="0" u="none" strike="noStrike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Agent Websites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And more.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79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it comes to real estate brokerages in Canada, REMAX has the highest search interest 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Google.com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over seven years.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good news for when you attach the REMAX name to yours. When REMAX gets attention, so do you. </a:t>
            </a: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part of the brand consumers search for could help build your business.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45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a national level, we keep REMAX in front of consumers through video and television, radio, out of home and online creating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billions of consumer impressions nationally and locally.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means billions of potential buyers and sellers are seeing the REMAX brand wherever they go.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creating awareness at a national level, leads are generated for agents at a local level through </a:t>
            </a:r>
            <a:r>
              <a:rPr lang="en-US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remax.ca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Consumers will already know the brand and trust the brand… meaning they know and trust you before they even meet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82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REMAX reaches home buyers and sellers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nationally and locally with the knowledge and advice they need.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Wingdings" panose="05000000000000000000" pitchFamily="2" charset="2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REMAX Reports analyze market trends, create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headlines and put current insights into your hands to show your expertise.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Canada is the voice of real estate, with over 3.2 billion impressions and 13,500 stories secured in 2024.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B2748"/>
                </a:solidFill>
                <a:latin typeface="Gotham Book"/>
              </a:rPr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2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Easily share educational content to your own website, blog or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social media accounts.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Wingdings" panose="05000000000000000000" pitchFamily="2" charset="2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Gotham Light"/>
              </a:rPr>
              <a:t>Stories help generate leads and referrals inside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and outside your client network.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Gotham Light"/>
            </a:endParaRPr>
          </a:p>
          <a:p>
            <a:r>
              <a:rPr lang="en-US" sz="1800" b="0" i="0" u="none" strike="noStrike" baseline="0" dirty="0" err="1">
                <a:solidFill>
                  <a:srgbClr val="222222"/>
                </a:solidFill>
                <a:latin typeface="Gotham Light"/>
              </a:rPr>
              <a:t>Blog.remax.ca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 received 6.7M page views in 2024.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42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know consumers are online – so REMAX has social media channels on all platforms. </a:t>
            </a:r>
            <a:endParaRPr lang="en-US" b="0" i="0" u="none" strike="noStrike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 Facebook to X, LinkedIn to Instagram and TikTok – REMAX is developing content to reach consumers and stay top-of-mind, so you’re thought of first when they are ready to move forward. 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Social media builds awareness and increases your digital reach – in 2024 alone, REMAX social channels delivered over 417 Million impressions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​.</a:t>
            </a:r>
          </a:p>
          <a:p>
            <a:pPr algn="l" rtl="0" fontAlgn="base"/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Leverage the content on the REMAX channels to easily build your own social media reputation and online community.</a:t>
            </a:r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7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Consumers trust the REMAX brand, and it is 4x more likely to be recommended than other real estate brands.</a:t>
            </a:r>
          </a:p>
          <a:p>
            <a:endParaRPr lang="en-CA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This may make it easier for you to attract more clients and close more deals!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36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ListingMachine</a:t>
            </a:r>
            <a:r>
              <a:rPr lang="en-US" dirty="0"/>
              <a:t> &amp; </a:t>
            </a:r>
            <a:r>
              <a:rPr lang="en-US" dirty="0" err="1"/>
              <a:t>DesignCenter</a:t>
            </a:r>
            <a:r>
              <a:rPr lang="en-US" dirty="0"/>
              <a:t> provides:</a:t>
            </a:r>
          </a:p>
          <a:p>
            <a:endParaRPr lang="en-US" dirty="0"/>
          </a:p>
          <a:p>
            <a:r>
              <a:rPr lang="en-US" dirty="0"/>
              <a:t>-Customizable marketing kits for all states of listings</a:t>
            </a:r>
          </a:p>
          <a:p>
            <a:r>
              <a:rPr lang="en-US" dirty="0"/>
              <a:t>-Single property sites</a:t>
            </a:r>
          </a:p>
          <a:p>
            <a:r>
              <a:rPr lang="en-US" dirty="0"/>
              <a:t>-Automated social media posting</a:t>
            </a:r>
          </a:p>
          <a:p>
            <a:r>
              <a:rPr lang="en-US" dirty="0"/>
              <a:t>-Modern marketing design center</a:t>
            </a:r>
          </a:p>
          <a:p>
            <a:r>
              <a:rPr lang="en-US" dirty="0"/>
              <a:t>-Custom branded content</a:t>
            </a:r>
          </a:p>
          <a:p>
            <a:r>
              <a:rPr lang="en-US" dirty="0"/>
              <a:t>-Digital and ready-to-print assets</a:t>
            </a:r>
          </a:p>
          <a:p>
            <a:r>
              <a:rPr lang="en-US" dirty="0"/>
              <a:t>-Branded Content marketing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50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Social is social media made simple, allowing you to:  </a:t>
            </a:r>
          </a:p>
          <a:p>
            <a:endParaRPr lang="en-US" dirty="0"/>
          </a:p>
          <a:p>
            <a:r>
              <a:rPr lang="en-US" dirty="0"/>
              <a:t>-Create organic content and publish automatically</a:t>
            </a:r>
          </a:p>
          <a:p>
            <a:r>
              <a:rPr lang="en-US" dirty="0"/>
              <a:t>-Leverage the automation tool to stay-top-mind</a:t>
            </a:r>
          </a:p>
          <a:p>
            <a:r>
              <a:rPr lang="en-US" dirty="0"/>
              <a:t>-Provide a consistent branded social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8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REMAX offers various tech, tools and resources to power up teams.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REMAX recognizes the importance of personal promotion when attracting consumers to their listings.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That’s why we provide a variety of modern, sleek, agent-centric team signage options.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99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Teams add-on within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MAXTech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powered by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leverages the most powerful features of the platform to help teams run more efficiently.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features will help make a team more productive, supercharge recruiting and save valuable time and money.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best part? This powerful add on is available at no additional cost!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20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The REMAX network is home to top-producing teams from small and medium, to large and mega.</a:t>
            </a:r>
          </a:p>
          <a:p>
            <a:endParaRPr lang="en-US" sz="1800" b="0" i="0" u="none" strike="noStrike" baseline="0" dirty="0">
              <a:solidFill>
                <a:srgbClr val="222222"/>
              </a:solidFill>
              <a:latin typeface="Gotham Light"/>
            </a:endParaRP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REMAX University offers team leaders and team members courses to help them develop and grow.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-Building a Team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-Team Leadership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-Growing Your Team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-Developing High Performing Teams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-Team Fundamentals </a:t>
            </a:r>
          </a:p>
          <a:p>
            <a:r>
              <a:rPr lang="en-US" sz="1800" b="0" i="0" u="none" strike="noStrike" baseline="0" dirty="0">
                <a:solidFill>
                  <a:srgbClr val="222222"/>
                </a:solidFill>
                <a:latin typeface="Gotham Light"/>
              </a:rPr>
              <a:t>-Master Team Builder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agents who may want to get into the luxury market – or are already successful luxury agents, there are a number of resources available to help you stand out from the competition.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253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easy to build your luxury presence using The REMAX Collection brand and better serve your clients who expect a luxury presence with their listing.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 listing two times the average sales price in an area – it is considered a luxury listing and will be posted to The REMAX Collection website.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 listing over $1.3 million CAD , the listing is automatically posted to mansionglobal.com and the Wall Street Journal website.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anyone interested in learning more about serving the luxury market, REMAX offers The Certified Luxury Home Marketing (CLHMS) course.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course is designed through The Institute to learn the habits and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affluent customer. It also teaches marketing techniques and has networking advantages.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3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marketing yourself as a luxury agent – or promoting a listing as a luxury listing, agents can use Luxury Hubs.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Luxury Hubs offers customizable marketing materials to make your listing stand out from the competition including a video tool editor, social and digital graphics.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13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those who dabble in Commercial real estate or are full time practitioners, REMAX Commercial will help you better serve your buyers and sellers.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5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defRPr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More buyers and sellers think </a:t>
            </a:r>
            <a:r>
              <a:rPr lang="en-US" sz="1200" b="0" dirty="0">
                <a:effectLst/>
                <a:latin typeface="Calibri"/>
                <a:ea typeface="Calibri" panose="020F0502020204030204" pitchFamily="34" charset="0"/>
                <a:cs typeface="Calibri"/>
              </a:rPr>
              <a:t>of REMAX – that means you automatically begin with an edge against your competition.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never have to explain who you’re with in listing presentations or conversations with buyers and sellers.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offer them the power of the REMAX reputation as the starting point for the value you will deliver.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04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Commercial has been part of REMAX since the beginning.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network founded on freedom and entrepreneurship – REMAX practitioners are free to work any property type in any market.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Marketing materials and tools are available to help market yourself as a Commercial Practitioner, as well as your listings as Commercial listings.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Commercial website is designed to help you promote your listings and generate leads.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over 15,000 commercial practitioners and over 145,000 agents worldwide, Commercial Practitioners are in a unique position to utilize the global referral network to help generate business.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81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 err="1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RealNex</a:t>
            </a:r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 is an industry-leading platform already used by many top REMAX Commercial Brokers and powers </a:t>
            </a:r>
            <a:r>
              <a:rPr lang="en-US" b="0" i="0" u="none" strike="noStrike" dirty="0" err="1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MAXTech</a:t>
            </a:r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 Commercial.</a:t>
            </a:r>
          </a:p>
          <a:p>
            <a:endParaRPr lang="en-US" b="0" i="0" u="none" strike="noStrike" dirty="0">
              <a:solidFill>
                <a:srgbClr val="626366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The new </a:t>
            </a:r>
            <a:r>
              <a:rPr lang="en-US" b="0" i="0" u="none" strike="noStrike" dirty="0" err="1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MAXTech</a:t>
            </a:r>
            <a:r>
              <a:rPr lang="en-US" b="0" i="0" u="none" strike="noStrike" dirty="0">
                <a:solidFill>
                  <a:srgbClr val="626366"/>
                </a:solidFill>
                <a:effectLst/>
                <a:latin typeface="Arial" panose="020B0604020202020204" pitchFamily="34" charset="0"/>
              </a:rPr>
              <a:t> Commercial platform provides resources and tools to help in every stage of commercial deals to ensure that your commercial agents are always equipped with what they need.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21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Developing your skillset and knowledge of the industry is key to being unstoppable. Take a look at what REMAX University offers agents.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04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REMAX University is your one-stop shop for all things education and training.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content is curated to address your needs and skill level.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can learn from anywhere – start on your desktop and continue on your mobile device with the new RU app.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can also track your progress and the AI virtual bot will help you stay on track.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agents who engaged with REMAX University on average closed 85% more transactions and earned 233% more in commissions from year 1 to year 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68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While REMAX University remains your cornerstone for learning and development, we believe in expanding your educational journey.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Through strategic relationships with various organizations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,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 you can access a range of certifications, designations, and courses to expand your expertise, diversify your portfolio, and take your career to new heights.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 growing your knowledge, you will become the expert and can better serve your buyers and sellers – and attract new clients.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6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You can see on this chart how much more someone with certain designations can make in commissions compared to the average REMAX commission income.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976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REMAX invests in the best tech so you don’t have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929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MAXCenter</a:t>
            </a:r>
            <a:r>
              <a:rPr lang="en-US" dirty="0"/>
              <a:t> is the starting point to access all things REMAX tools and resources. Within </a:t>
            </a:r>
            <a:r>
              <a:rPr lang="en-US" dirty="0" err="1"/>
              <a:t>MAXCenter</a:t>
            </a:r>
            <a:r>
              <a:rPr lang="en-US" dirty="0"/>
              <a:t>, you can also: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Send and receive referrals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Access core apps to help you build your business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Track your progress toward your club award level</a:t>
            </a:r>
          </a:p>
          <a:p>
            <a:pPr marL="171450" indent="-171450">
              <a:buFontTx/>
              <a:buChar char="-"/>
            </a:pPr>
            <a:r>
              <a:rPr lang="en-US" dirty="0"/>
              <a:t>View REMAX events and industry news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548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dobe Clean DC"/>
              </a:rPr>
              <a:t>websites, landing pages, CRM system, smart campaigns, marketing tools, an integrated CMA tool, and so much more,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MAXTech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powered by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CA" b="0" i="0" dirty="0">
                <a:solidFill>
                  <a:srgbClr val="D1D2D3"/>
                </a:solidFill>
                <a:effectLst/>
                <a:latin typeface="Slack-Lato"/>
              </a:rPr>
              <a:t>simplifies and streamlines every aspect of running and managing your business, creating a single end-to-end platform with many solutions for efficiency and growth.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9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 know that REMAX is voted most reputable real estate company in Canada? REMAX is also among the top 100 most reputable companies across Canada.</a:t>
            </a:r>
          </a:p>
          <a:p>
            <a:endParaRPr lang="en-US" dirty="0"/>
          </a:p>
          <a:p>
            <a:r>
              <a:rPr lang="en-CA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Pride runs deep in the brand’s reputation, credibility and unwavering support for agents.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1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Through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BoldTrail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customizable Smart Campaigns allow you to maintain constant contact with clients through just a few button presses.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487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centralizes and simplifies REMAX marketing offerings in one simple solution. That way you can focus less on creating marketing materials and more on winning listings and building a strong, lasting business.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Smarter Marketing Starts with Smarter Data</a:t>
            </a:r>
          </a:p>
          <a:p>
            <a:endParaRPr lang="en-US" dirty="0"/>
          </a:p>
          <a:p>
            <a:r>
              <a:rPr lang="en-US" dirty="0"/>
              <a:t>Flexibility and Customization</a:t>
            </a:r>
          </a:p>
          <a:p>
            <a:endParaRPr lang="en-US" dirty="0"/>
          </a:p>
          <a:p>
            <a:r>
              <a:rPr lang="en-US" dirty="0"/>
              <a:t>Track Performance, Keep Clients Informed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918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these tools to create customizable marketing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45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 is a next-generation CMA and presentation builder that helps you guide clients through an interactive and compelling pricing discussion.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84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912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143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48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Keep important transaction emails and timelines organized with this AI-powered email productivity solution. Serving as your email smart assistant, intelligently organize your inbox, manage transaction conversations, share consumer-facing transaction timelines and more. </a:t>
            </a:r>
          </a:p>
          <a:p>
            <a:endParaRPr lang="en-US" dirty="0">
              <a:solidFill>
                <a:srgbClr val="232323"/>
              </a:solidFill>
              <a:effectLst/>
              <a:latin typeface="Gotham Light" pitchFamily="2" charset="0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Folio includes: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-Transaction Email Detection 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-Inbox Organization into Smart Folders Document Tracking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-Deal Task Management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-Client-Facing Transaction Timelines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-Calendar Sync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-Document Summaries with </a:t>
            </a:r>
            <a:r>
              <a:rPr lang="en-US" dirty="0" err="1">
                <a:solidFill>
                  <a:srgbClr val="232323"/>
                </a:solidFill>
                <a:effectLst/>
                <a:latin typeface="Gotham Light" pitchFamily="2" charset="0"/>
              </a:rPr>
              <a:t>DocGPT</a:t>
            </a:r>
            <a:endParaRPr lang="en-US" dirty="0">
              <a:solidFill>
                <a:srgbClr val="232323"/>
              </a:solidFill>
              <a:effectLst/>
              <a:latin typeface="Gotham Light" pitchFamily="2" charset="0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-Integration with Gmail + Outlook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973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169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branded swag and office materials to enhance your client outreach? Look no further than </a:t>
            </a:r>
            <a:r>
              <a:rPr lang="en-US" dirty="0" err="1"/>
              <a:t>MAXShop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13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Consumers want to work with people they can trust, and a recent study shows REMAX agents are the most trusted real estate agents in Canada and the US. And year after year REMAX accomplishes this.  </a:t>
            </a:r>
          </a:p>
          <a:p>
            <a:endParaRPr lang="en-US" dirty="0"/>
          </a:p>
          <a:p>
            <a:r>
              <a:rPr lang="en-US" dirty="0"/>
              <a:t>REMAX agents have a competitive advantage by being the most trusted.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265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Marketplace offers an array of tools and services to help you run your business, including products, software and services.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b="0" i="0" dirty="0">
                <a:solidFill>
                  <a:srgbClr val="4B4B4D"/>
                </a:solidFill>
                <a:effectLst/>
                <a:latin typeface="Helvetica" pitchFamily="2" charset="0"/>
              </a:rPr>
              <a:t>Finds solutions for back-end management, office-branded collateral or integrated technology offerings for the entire office. </a:t>
            </a:r>
          </a:p>
          <a:p>
            <a:endParaRPr lang="en-CA" b="0" i="0" dirty="0">
              <a:solidFill>
                <a:srgbClr val="4B4B4D"/>
              </a:solidFill>
              <a:effectLst/>
              <a:latin typeface="Helvetica" pitchFamily="2" charset="0"/>
            </a:endParaRPr>
          </a:p>
          <a:p>
            <a:r>
              <a:rPr lang="en-CA" b="0" i="0" dirty="0">
                <a:solidFill>
                  <a:srgbClr val="4B4B4D"/>
                </a:solidFill>
                <a:effectLst/>
                <a:latin typeface="Helvetica" pitchFamily="2" charset="0"/>
              </a:rPr>
              <a:t>Over 90 carefully vetted brands and approved suppliers provide solutions for many aspects of your business.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490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Marketplace also </a:t>
            </a:r>
            <a:r>
              <a:rPr lang="en-US" b="0" i="0" u="none" strike="noStrike" dirty="0">
                <a:solidFill>
                  <a:srgbClr val="7A7A7A"/>
                </a:solidFill>
                <a:effectLst/>
                <a:latin typeface="Proxima Nova"/>
              </a:rPr>
              <a:t>allows you to further customize your </a:t>
            </a:r>
            <a:r>
              <a:rPr lang="en-US" b="0" i="0" u="none" strike="noStrike" dirty="0" err="1">
                <a:solidFill>
                  <a:srgbClr val="7A7A7A"/>
                </a:solidFill>
                <a:effectLst/>
                <a:latin typeface="Proxima Nova"/>
              </a:rPr>
              <a:t>MAXTech</a:t>
            </a:r>
            <a:r>
              <a:rPr lang="en-US" b="0" i="0" u="none" strike="noStrike" dirty="0">
                <a:solidFill>
                  <a:srgbClr val="7A7A7A"/>
                </a:solidFill>
                <a:effectLst/>
                <a:latin typeface="Proxima Nova"/>
              </a:rPr>
              <a:t> powered by </a:t>
            </a:r>
            <a:r>
              <a:rPr lang="en-US" b="0" i="0" u="none" strike="noStrike" dirty="0" err="1">
                <a:solidFill>
                  <a:srgbClr val="7A7A7A"/>
                </a:solidFill>
                <a:effectLst/>
                <a:latin typeface="Proxima Nova"/>
              </a:rPr>
              <a:t>BoldTrail</a:t>
            </a:r>
            <a:r>
              <a:rPr lang="en-US" b="0" i="0" u="none" strike="noStrike" dirty="0">
                <a:solidFill>
                  <a:srgbClr val="7A7A7A"/>
                </a:solidFill>
                <a:effectLst/>
                <a:latin typeface="Proxima Nova"/>
              </a:rPr>
              <a:t> experience with the right solutions to help you build, nurture and convert your clients with ease and automation.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964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more REMAX has to offer to ensure your business needs are met.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30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E3F5A"/>
                </a:solidFill>
                <a:effectLst/>
                <a:latin typeface="Gotham Light" pitchFamily="2" charset="0"/>
              </a:rPr>
              <a:t>REMAX Group Benefits with </a:t>
            </a:r>
            <a:r>
              <a:rPr lang="en-US" dirty="0" err="1">
                <a:solidFill>
                  <a:srgbClr val="2E3F5A"/>
                </a:solidFill>
                <a:effectLst/>
                <a:latin typeface="Gotham Light" pitchFamily="2" charset="0"/>
              </a:rPr>
              <a:t>SimplyBenefits</a:t>
            </a:r>
            <a:endParaRPr lang="en-US" dirty="0">
              <a:solidFill>
                <a:srgbClr val="232323"/>
              </a:solidFill>
              <a:effectLst/>
              <a:latin typeface="Wingdings" pitchFamily="2" charset="2"/>
            </a:endParaRPr>
          </a:p>
          <a:p>
            <a:endParaRPr lang="en-US" dirty="0">
              <a:solidFill>
                <a:srgbClr val="232323"/>
              </a:solidFill>
              <a:effectLst/>
              <a:latin typeface="Wingdings" pitchFamily="2" charset="2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Wingdings" pitchFamily="2" charset="2"/>
              </a:rPr>
              <a:t>•</a:t>
            </a:r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The REMAX group insurance plan reflects the evolving needs of agents and offers a competitive program and premiums with the addition of more choice.</a:t>
            </a:r>
            <a:b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</a:br>
            <a:r>
              <a:rPr lang="en-US" dirty="0">
                <a:solidFill>
                  <a:srgbClr val="232323"/>
                </a:solidFill>
                <a:effectLst/>
                <a:latin typeface="Wingdings" pitchFamily="2" charset="2"/>
              </a:rPr>
              <a:t>•</a:t>
            </a:r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REMAX has leveraged the power of the brand to negotiate an exclusive group benefits plan for REMAX members.</a:t>
            </a:r>
            <a:b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</a:br>
            <a:r>
              <a:rPr lang="en-US" dirty="0">
                <a:solidFill>
                  <a:srgbClr val="232323"/>
                </a:solidFill>
                <a:effectLst/>
                <a:latin typeface="Wingdings" pitchFamily="2" charset="2"/>
              </a:rPr>
              <a:t>•</a:t>
            </a:r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The group benefits plan is designed for agents and brokerage employees, and includes benefits like dental, prescription drugs, massage, chiropractic, travel insurance and much more. </a:t>
            </a:r>
          </a:p>
          <a:p>
            <a:endParaRPr lang="en-US" dirty="0">
              <a:solidFill>
                <a:srgbClr val="232323"/>
              </a:solidFill>
              <a:effectLst/>
              <a:latin typeface="Gotham Bold" pitchFamily="2" charset="0"/>
            </a:endParaRPr>
          </a:p>
          <a:p>
            <a:r>
              <a:rPr lang="en-US" dirty="0">
                <a:solidFill>
                  <a:srgbClr val="232323"/>
                </a:solidFill>
                <a:effectLst/>
                <a:latin typeface="Gotham Bold" pitchFamily="2" charset="0"/>
              </a:rPr>
              <a:t>Who is Eligible?</a:t>
            </a:r>
          </a:p>
          <a:p>
            <a:r>
              <a:rPr lang="en-US" dirty="0">
                <a:solidFill>
                  <a:srgbClr val="232323"/>
                </a:solidFill>
                <a:effectLst/>
                <a:latin typeface="Gotham Light" pitchFamily="2" charset="0"/>
              </a:rPr>
              <a:t>REMAX members that are permanent employees who continue to actively work at least 30 hours per week are eligible for coverage.</a:t>
            </a:r>
            <a:endParaRPr lang="en-US" dirty="0"/>
          </a:p>
          <a:p>
            <a:endParaRPr lang="en-US" dirty="0"/>
          </a:p>
          <a:p>
            <a:pPr algn="l"/>
            <a:r>
              <a:rPr lang="en-US" b="1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Why Simply Benefits:</a:t>
            </a:r>
            <a:endParaRPr lang="en-US" b="0" i="0" dirty="0">
              <a:solidFill>
                <a:srgbClr val="1A3668"/>
              </a:solidFill>
              <a:effectLst/>
              <a:latin typeface="Montserrat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Enhanced Plan Member Experience and Technology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Simplified enrollment process via the digital enrollment tool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Choice of coverage-match or better your current plan, or reduced plan to match your current lifestyle and needs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A3668"/>
                </a:solidFill>
                <a:effectLst/>
                <a:latin typeface="Montserrat" panose="00000500000000000000" pitchFamily="2" charset="0"/>
              </a:rPr>
              <a:t>Competitive premiums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agents wanting to take advantage of the insurance, all of the details can be found on the Agent Broker Hub. https://</a:t>
            </a:r>
            <a:r>
              <a:rPr lang="en-US" dirty="0" err="1"/>
              <a:t>agentbrokerhub.remax.ca</a:t>
            </a:r>
            <a:r>
              <a:rPr lang="en-US" dirty="0"/>
              <a:t>/group-benefits-provided-by-</a:t>
            </a:r>
            <a:r>
              <a:rPr lang="en-US" dirty="0" err="1"/>
              <a:t>capricmw</a:t>
            </a:r>
            <a:r>
              <a:rPr lang="en-US" dirty="0"/>
              <a:t>-for-re-max/</a:t>
            </a:r>
          </a:p>
          <a:p>
            <a:endParaRPr lang="en-US" b="1" i="0" dirty="0">
              <a:solidFill>
                <a:srgbClr val="1A3668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172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advantage of the recent partnership between REMAX and Dominion Lending </a:t>
            </a:r>
            <a:r>
              <a:rPr lang="en-US" dirty="0" err="1"/>
              <a:t>Centres</a:t>
            </a:r>
            <a:r>
              <a:rPr lang="en-US" dirty="0"/>
              <a:t> for increased collaboration, referral opportunities, and exclusive networking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when a consumer decides to buy or sell, more choose REMAX than any other brand. In fact, REMAX in 2023 REMAX agents closed over 1.5 million total transaction 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C13E7-3079-47E3-9480-17D7636C05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4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agents closed more transactions than any other competitor in 2024.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Productivity is inspiring… productive agents want to be around other productive agents.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REMAX agents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motivate you to grow your business and energize your career.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Productivity means more REMAX yard signs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more times at the closing table for you.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strike="sng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is no limit to what you can achieve at REMAX.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2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200" b="0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fact…..</a:t>
            </a:r>
            <a:endParaRPr lang="en-US" sz="12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0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look at these numbers from 2024. </a:t>
            </a:r>
          </a:p>
          <a:p>
            <a:endParaRPr lang="en-US" dirty="0"/>
          </a:p>
          <a:p>
            <a:r>
              <a:rPr lang="en-US" dirty="0"/>
              <a:t>REMAX agents in Canada closed an average of 14.1 transactions and earned over $173,280 CAD in commissions on average. </a:t>
            </a:r>
          </a:p>
          <a:p>
            <a:endParaRPr lang="en-US" dirty="0"/>
          </a:p>
          <a:p>
            <a:r>
              <a:rPr lang="en-US" dirty="0"/>
              <a:t>Opportunities abound at REMAX.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74DA-E788-4964-BDE4-B1DED40105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4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9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C7DCB3-03D6-DB4E-AE3F-DD68480CE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6038" y="950977"/>
            <a:ext cx="2459923" cy="2916936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199930-EBDA-4304-DB42-40E13D60F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5112" y="4190276"/>
            <a:ext cx="3502152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8E791CF-388B-7A7D-2FEB-F67605FC4D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5112" y="4667397"/>
            <a:ext cx="3502152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326108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C7DCB3-03D6-DB4E-AE3F-DD68480CE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8073" y="1161287"/>
            <a:ext cx="1914142" cy="2606041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199930-EBDA-4304-DB42-40E13D60F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6008" y="4016540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8E791CF-388B-7A7D-2FEB-F67605FC4D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6008" y="4493661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9983E08-0F2F-2547-1077-B2D20A8E49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5609" y="1161287"/>
            <a:ext cx="1914142" cy="2606041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EE6D04-421A-60EA-0EFF-50AA1E8E2B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3544" y="4016540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A59F299-DE72-BE3B-5561-7266B4C8C1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3544" y="4493661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72A0F8F-D197-7A51-A914-8E1F09604C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1393" y="1161287"/>
            <a:ext cx="1914142" cy="2606041"/>
          </a:xfrm>
          <a:prstGeom prst="rect">
            <a:avLst/>
          </a:prstGeom>
          <a:solidFill>
            <a:schemeClr val="bg1"/>
          </a:solidFill>
          <a:ln w="63500">
            <a:solidFill>
              <a:srgbClr val="000E35"/>
            </a:solidFill>
          </a:ln>
        </p:spPr>
        <p:txBody>
          <a:bodyPr anchor="ctr"/>
          <a:lstStyle>
            <a:lvl1pPr algn="ctr"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EF4912-7BC9-14DD-A963-6F1CAB7917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9328" y="4016540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rgbClr val="000E3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713DE5-E4A0-C17F-BCF3-C76A66E530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9328" y="4493661"/>
            <a:ext cx="2898648" cy="469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000E35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360019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C7DCB3-03D6-DB4E-AE3F-DD68480CE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836" y="1602222"/>
            <a:ext cx="2459923" cy="34315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1B5371-E356-6345-B2DF-B9A7B8C3A9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7398" y="2782100"/>
            <a:ext cx="6715604" cy="469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C314745-2F77-214B-ABE0-8A7E7AD06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7398" y="3259221"/>
            <a:ext cx="6715604" cy="469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134369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2EC1C-9817-D346-9DC0-A2AEA74FD0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723" y="2844329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9D351B5-714D-A148-A4BC-32A4B03AA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6775" y="2844329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93719-60DE-464C-BA1B-EA33BD6BD0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4631" y="3924681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A18FEA-6C75-BB44-A78C-AA6121B1B6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6775" y="3924681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B7E903-08EB-B441-BA13-F0DECFCE4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5934" y="5089934"/>
            <a:ext cx="1139825" cy="5340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0C2749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900780-720D-C447-980B-F649259605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755" y="417750"/>
            <a:ext cx="10570917" cy="534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The Power Of REMAX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147937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900780-720D-C447-980B-F649259605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6787" y="2444092"/>
            <a:ext cx="4709613" cy="98490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REMAX Office Name </a:t>
            </a:r>
            <a:br>
              <a:rPr lang="en-US" dirty="0"/>
            </a:br>
            <a:r>
              <a:rPr lang="en-US" dirty="0"/>
              <a:t>Generates Leads Locally </a:t>
            </a:r>
            <a:br>
              <a:rPr lang="en-US" dirty="0"/>
            </a:br>
            <a:r>
              <a:rPr lang="en-US" dirty="0"/>
              <a:t>for Agents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DF15916-B388-E141-BC5D-CC070F4CDB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787" y="3465576"/>
            <a:ext cx="4709613" cy="228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Local Sports Events | Teams | Billboards | Sponsorships | Radio | TV | Print | Digital | Charity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316246-DC4B-B642-A2A0-EF9B14ED0C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3120" y="1451633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6560C3B-F508-E64A-ADA5-646FBE2FE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41741" y="1451633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0D2ECF7-C26F-B349-9758-26911D8727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13120" y="3527321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0CD6860A-96B0-3042-B11C-AFD06E9BDA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41741" y="3527321"/>
            <a:ext cx="2826004" cy="1974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6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28254-39E0-0D46-B10E-D7D11E9F4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902" y="2341118"/>
            <a:ext cx="4645025" cy="29257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23232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• Tech partners/marketplace</a:t>
            </a:r>
            <a:br>
              <a:rPr lang="en-US" dirty="0"/>
            </a:br>
            <a:r>
              <a:rPr lang="en-US" dirty="0"/>
              <a:t>• Marketing partners</a:t>
            </a:r>
            <a:br>
              <a:rPr lang="en-US" dirty="0"/>
            </a:br>
            <a:r>
              <a:rPr lang="en-US" dirty="0"/>
              <a:t>• Internal support staff/services</a:t>
            </a:r>
          </a:p>
        </p:txBody>
      </p:sp>
    </p:spTree>
    <p:extLst>
      <p:ext uri="{BB962C8B-B14F-4D97-AF65-F5344CB8AC3E}">
        <p14:creationId xmlns:p14="http://schemas.microsoft.com/office/powerpoint/2010/main" val="228907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28254-39E0-0D46-B10E-D7D11E9F4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902" y="2341118"/>
            <a:ext cx="4645025" cy="29257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23232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• Leadership</a:t>
            </a:r>
            <a:br>
              <a:rPr lang="en-US" dirty="0"/>
            </a:br>
            <a:r>
              <a:rPr lang="en-US" dirty="0"/>
              <a:t>• Support Staff</a:t>
            </a:r>
            <a:br>
              <a:rPr lang="en-US" dirty="0"/>
            </a:br>
            <a:r>
              <a:rPr lang="en-US" dirty="0"/>
              <a:t>• Ancillary Services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CE1D76-EEC7-4645-94BB-C2C0DFF95A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755" y="417750"/>
            <a:ext cx="10570917" cy="534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REMAX Office Name Information</a:t>
            </a:r>
          </a:p>
        </p:txBody>
      </p:sp>
    </p:spTree>
    <p:extLst>
      <p:ext uri="{BB962C8B-B14F-4D97-AF65-F5344CB8AC3E}">
        <p14:creationId xmlns:p14="http://schemas.microsoft.com/office/powerpoint/2010/main" val="92988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28254-39E0-0D46-B10E-D7D11E9F4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902" y="2341118"/>
            <a:ext cx="4645025" cy="292576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rgbClr val="23232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• Business Goals</a:t>
            </a:r>
            <a:br>
              <a:rPr lang="en-US" dirty="0"/>
            </a:br>
            <a:r>
              <a:rPr lang="en-US" dirty="0"/>
              <a:t>• Business Planning</a:t>
            </a:r>
            <a:br>
              <a:rPr lang="en-US" dirty="0"/>
            </a:br>
            <a:r>
              <a:rPr lang="en-US" dirty="0"/>
              <a:t>• Business Coaching</a:t>
            </a:r>
            <a:br>
              <a:rPr lang="en-US" dirty="0"/>
            </a:br>
            <a:r>
              <a:rPr lang="en-US" dirty="0"/>
              <a:t>• Agent Training</a:t>
            </a:r>
            <a:br>
              <a:rPr lang="en-US" dirty="0"/>
            </a:br>
            <a:r>
              <a:rPr lang="en-US" dirty="0"/>
              <a:t>• Masterminding</a:t>
            </a:r>
            <a:br>
              <a:rPr lang="en-US" dirty="0"/>
            </a:br>
            <a:r>
              <a:rPr lang="en-US" dirty="0"/>
              <a:t>• Accountability</a:t>
            </a:r>
            <a:br>
              <a:rPr lang="en-US" dirty="0"/>
            </a:br>
            <a:r>
              <a:rPr lang="en-US" dirty="0"/>
              <a:t>• Technology Training</a:t>
            </a:r>
            <a:br>
              <a:rPr lang="en-US" dirty="0"/>
            </a:br>
            <a:r>
              <a:rPr lang="en-US" dirty="0"/>
              <a:t>• Marketing Training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CE1D76-EEC7-4645-94BB-C2C0DFF95A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755" y="417750"/>
            <a:ext cx="10570917" cy="53403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5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RE/MAX Office Name </a:t>
            </a:r>
            <a:br>
              <a:rPr lang="en-US" dirty="0"/>
            </a:br>
            <a:r>
              <a:rPr lang="en-US" dirty="0"/>
              <a:t>Individual Career Development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79477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3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28" r:id="rId2"/>
    <p:sldLayoutId id="21474837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5F1A0-C8F0-6D49-A72B-2BE55E7E58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4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9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14448-EF07-8F4C-A34F-41BF03E84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370BC-57E2-6988-D182-B45D341F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4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8D8EE-C8A1-83F0-D487-3C4CE13B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77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A9890-AD29-3FCA-CA98-8ACFF7A3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0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75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9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911543-D12E-7D43-82D6-A9FAE17340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AE75D-4556-2A46-B7F3-4EC7B15C8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82145-805F-8C47-8189-9388CC091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5E7B0-4EE9-7B46-8C67-38E3DE55D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AB193A-EC46-8C43-A5AD-DEA69110C6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BC4FB-7F9F-214D-97F6-C1FE7E5506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Power of REMAX Office Name</a:t>
            </a:r>
          </a:p>
        </p:txBody>
      </p:sp>
    </p:spTree>
    <p:extLst>
      <p:ext uri="{BB962C8B-B14F-4D97-AF65-F5344CB8AC3E}">
        <p14:creationId xmlns:p14="http://schemas.microsoft.com/office/powerpoint/2010/main" val="419719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C8E02-2558-B51B-A7B7-88BB9C5E7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6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32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23A7F-29E1-3AC9-BF6C-BE794B432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1FF07F-147E-FA0D-D79D-D7435AB4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36EE0FC-130E-29B8-AD6B-3112FCE135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A4C53-785D-CD0A-1C45-020DD97B23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A88FD-A5D3-0A63-B435-78A635B568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4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6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28730-CEAB-5C80-8BA8-CF6E385A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1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C9254-864B-2FC8-A453-F42F955A4DA2}"/>
              </a:ext>
            </a:extLst>
          </p:cNvPr>
          <p:cNvSpPr txBox="1"/>
          <p:nvPr/>
        </p:nvSpPr>
        <p:spPr>
          <a:xfrm>
            <a:off x="1899830" y="2787334"/>
            <a:ext cx="33921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 Medium" pitchFamily="2" charset="77"/>
              </a:rPr>
              <a:t>Western Canada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Manteo at Eldorado Resort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Kelowna, BC</a:t>
            </a:r>
            <a:b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</a:br>
            <a:endParaRPr lang="en-US" dirty="0">
              <a:solidFill>
                <a:schemeClr val="bg1"/>
              </a:solidFill>
              <a:effectLst/>
              <a:latin typeface="Montserrat Light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• September 22-23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• November 17-18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26754-081F-A023-D93E-329FFEEB8592}"/>
              </a:ext>
            </a:extLst>
          </p:cNvPr>
          <p:cNvSpPr txBox="1"/>
          <p:nvPr/>
        </p:nvSpPr>
        <p:spPr>
          <a:xfrm>
            <a:off x="6407561" y="2793863"/>
            <a:ext cx="339212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Eastern Canada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The Waterside Inn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Miss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issauga, ON</a:t>
            </a:r>
            <a:br>
              <a:rPr lang="en-US" dirty="0">
                <a:solidFill>
                  <a:schemeClr val="bg1"/>
                </a:solidFill>
                <a:effectLst/>
                <a:latin typeface="Gotham Light" pitchFamily="2" charset="0"/>
              </a:rPr>
            </a:br>
            <a:endParaRPr lang="en-US" dirty="0">
              <a:solidFill>
                <a:schemeClr val="bg1"/>
              </a:solidFill>
              <a:effectLst/>
              <a:latin typeface="Gotham Light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effectLst/>
                <a:latin typeface="Montserrat Light" pitchFamily="2" charset="77"/>
              </a:rPr>
              <a:t>• December 2-3</a:t>
            </a: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6270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390D-CE19-21C3-EA4C-F782032D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390D-CE19-21C3-EA4C-F782032D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89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30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4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F4DF5-05A7-39BB-3045-2D1D34E1D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4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AA415-4123-1E36-041A-B2B1D570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B80D7D-2686-4DF9-D9C1-90BC8F27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D8A051B-5BB8-2D12-0BAF-FDF12B2405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072C0-3C53-2BC2-B18E-7577DC7EED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8A47D-099A-841D-5D39-CCDC0E17C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F488D7-4A4C-5E3A-ADBA-6536FAEC3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1F425C-2118-5F79-66EA-959479F945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F3AAF0-A2C4-070F-DF97-4F546386BD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6A493E-3D70-EDA4-1D52-A3923953F2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AF6872-C791-1A6C-9ED7-67ACCD7CFE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E1CB49-D446-82A9-7EBB-F15A0CAA9D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52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EFCE6-CC23-5741-A8AE-C745FB209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6787" y="2226377"/>
            <a:ext cx="4709613" cy="98490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ADB5-2B5B-BD42-9A88-3CED2219C3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D78E795-9964-2274-BFB7-B02AF4DE9FC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753" r="9753"/>
          <a:stretch/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1B240E7-22E4-39BE-E4B0-396DCE81334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1505" r="11505"/>
          <a:stretch/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9F661204-5DFC-B4B1-EF8D-34C42662FE2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11179" b="11179"/>
          <a:stretch/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9BCF240A-164B-DA9D-F85B-6B7D37076C2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5262" r="14244"/>
          <a:stretch/>
        </p:blipFill>
        <p:spPr>
          <a:xfrm>
            <a:off x="5913120" y="3527321"/>
            <a:ext cx="2826004" cy="197485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CA0ED-D5C6-7541-4186-E8A2F3E03082}"/>
              </a:ext>
            </a:extLst>
          </p:cNvPr>
          <p:cNvSpPr txBox="1"/>
          <p:nvPr/>
        </p:nvSpPr>
        <p:spPr>
          <a:xfrm>
            <a:off x="13424338" y="5115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43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CB5D0-44E1-A623-0707-2C7AACAAE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03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CA34A-2B8C-5E64-A0EB-E26932E3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96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63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63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83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D84E1-EDDF-7E06-E888-AB3206C9D6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" b="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5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90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C4549-0EE0-8C42-AADE-E542A627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48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3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55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6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02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70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0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4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9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9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69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814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06CC5-FBE1-5AA6-449A-4CD9E4F49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3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CA7CC1-2754-4A43-BF98-A99B8A175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7B15A-C097-ED4E-9A32-645EE2AE62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463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109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49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2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128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560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50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03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533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65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28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168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D836B-DBC3-240E-6861-4DD4F2EF6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749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x_tech_powered_by_boldtrail_+_folio_(u.s.) (1080p) (2)">
            <a:hlinkClick r:id="" action="ppaction://media"/>
            <a:extLst>
              <a:ext uri="{FF2B5EF4-FFF2-40B4-BE49-F238E27FC236}">
                <a16:creationId xmlns:a16="http://schemas.microsoft.com/office/drawing/2014/main" id="{4281233C-B87A-3E58-4E8C-16F13C355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288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745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72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06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80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26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88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064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2DA269-8DA8-964C-AD50-70BBDA6257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78A56-B232-D64F-B6E8-AB8F71670C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5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0C8FD-3873-2178-83ED-41AFB96E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01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B8700-F243-FE48-A589-3B414DFC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1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3887</TotalTime>
  <Words>3181</Words>
  <Application>Microsoft Macintosh PowerPoint</Application>
  <PresentationFormat>Widescreen</PresentationFormat>
  <Paragraphs>343</Paragraphs>
  <Slides>71</Slides>
  <Notes>64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71</vt:i4>
      </vt:variant>
    </vt:vector>
  </HeadingPairs>
  <TitlesOfParts>
    <vt:vector size="94" baseType="lpstr">
      <vt:lpstr>Adobe Clean DC</vt:lpstr>
      <vt:lpstr>Arial</vt:lpstr>
      <vt:lpstr>Calibri</vt:lpstr>
      <vt:lpstr>Courier New</vt:lpstr>
      <vt:lpstr>Gotham Bold</vt:lpstr>
      <vt:lpstr>Gotham Book</vt:lpstr>
      <vt:lpstr>Gotham Light</vt:lpstr>
      <vt:lpstr>Gotham Medium</vt:lpstr>
      <vt:lpstr>Helvetica</vt:lpstr>
      <vt:lpstr>Montserrat</vt:lpstr>
      <vt:lpstr>Montserrat Light</vt:lpstr>
      <vt:lpstr>Montserrat Medium</vt:lpstr>
      <vt:lpstr>Proxima Nova</vt:lpstr>
      <vt:lpstr>Slack-Lato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Katnich, Rob</dc:creator>
  <cp:lastModifiedBy>Delius, Jessica</cp:lastModifiedBy>
  <cp:revision>193</cp:revision>
  <dcterms:created xsi:type="dcterms:W3CDTF">2023-01-11T17:31:18Z</dcterms:created>
  <dcterms:modified xsi:type="dcterms:W3CDTF">2025-09-16T16:28:10Z</dcterms:modified>
</cp:coreProperties>
</file>