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CA5E07-4952-E263-889C-2358AE253831}" name="Ott, Kailynn" initials="OK" userId="S::kott@remax.com::96da0a34-85aa-449b-befb-6e9c10b42baa" providerId="AD"/>
  <p188:author id="{CDBCBD82-9D8D-4C94-865D-146DB23B11CE}" name="Kleist, Kailynn" initials="KK" userId="S::kkleist@remax.com::96da0a34-85aa-449b-befb-6e9c10b42b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74A"/>
    <a:srgbClr val="ECEDEB"/>
    <a:srgbClr val="8390A2"/>
    <a:srgbClr val="A51A22"/>
    <a:srgbClr val="DC1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000"/>
  </p:normalViewPr>
  <p:slideViewPr>
    <p:cSldViewPr snapToGrid="0" snapToObjects="1">
      <p:cViewPr varScale="1">
        <p:scale>
          <a:sx n="104" d="100"/>
          <a:sy n="104" d="100"/>
        </p:scale>
        <p:origin x="13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5E77A-BBBE-8543-83CA-5E17C459DDD1}" type="datetimeFigureOut">
              <a:rPr lang="en-US" smtClean="0"/>
              <a:t>11/22/2024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29A66-4069-0D4D-A3EA-81213F5083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61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9A66-4069-0D4D-A3EA-81213F5083B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129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9A66-4069-0D4D-A3EA-81213F5083B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9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84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F654C8-6AD4-80E9-4C43-DD677585E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6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5.png"/><Relationship Id="rId3" Type="http://schemas.openxmlformats.org/officeDocument/2006/relationships/image" Target="../media/image4.emf"/><Relationship Id="rId7" Type="http://schemas.openxmlformats.org/officeDocument/2006/relationships/image" Target="../media/image14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2.png"/><Relationship Id="rId5" Type="http://schemas.openxmlformats.org/officeDocument/2006/relationships/image" Target="../media/image11.png"/><Relationship Id="rId10" Type="http://schemas.openxmlformats.org/officeDocument/2006/relationships/image" Target="../media/image21.png"/><Relationship Id="rId4" Type="http://schemas.openxmlformats.org/officeDocument/2006/relationships/image" Target="../media/image10.emf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77BF6D8-98C8-8361-2814-D05084F81217}"/>
              </a:ext>
            </a:extLst>
          </p:cNvPr>
          <p:cNvSpPr/>
          <p:nvPr/>
        </p:nvSpPr>
        <p:spPr>
          <a:xfrm>
            <a:off x="298235" y="1379289"/>
            <a:ext cx="2832168" cy="2994689"/>
          </a:xfrm>
          <a:prstGeom prst="rect">
            <a:avLst/>
          </a:prstGeom>
          <a:solidFill>
            <a:srgbClr val="ECED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0D3F8-D006-234C-80FC-B2EDA948F24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90247" y="59020"/>
            <a:ext cx="8551956" cy="86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Montserrat Light" pitchFamily="2" charset="77"/>
                <a:cs typeface="Gotham Book" pitchFamily="2" charset="0"/>
              </a:rPr>
              <a:t>U.S. Automated Listing Distribution – Residential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C1A2DA-F96B-6A4D-9C58-BDF7F1D8C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124" y="1875017"/>
            <a:ext cx="825089" cy="172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AC6E3A-B28C-BD40-ACAD-81CBB3C8F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99" y="1945957"/>
            <a:ext cx="1175761" cy="3994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AA6720-A760-9749-A08B-52E4E675A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05" y="2452476"/>
            <a:ext cx="1923543" cy="3930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07C1D3-6321-BE44-8262-E64525AA60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0289" y="3004809"/>
            <a:ext cx="1380273" cy="1179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B2EF6D-F8D4-D21C-3CE5-1F0042767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4042" y="1829620"/>
            <a:ext cx="1171659" cy="2631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CEE160-1AE8-E230-A32D-91649B66E0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5200" y="1830451"/>
            <a:ext cx="725425" cy="2614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A5E7D37-145F-776D-D8DA-2A14472FF8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7263" y="2225467"/>
            <a:ext cx="1045216" cy="143533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693201A3-39DC-605E-EC1C-8388C7E8B607}"/>
              </a:ext>
            </a:extLst>
          </p:cNvPr>
          <p:cNvSpPr txBox="1">
            <a:spLocks/>
          </p:cNvSpPr>
          <p:nvPr/>
        </p:nvSpPr>
        <p:spPr>
          <a:xfrm>
            <a:off x="801248" y="2675902"/>
            <a:ext cx="1966744" cy="2800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(with 50 languages and 72 currencies) </a:t>
            </a:r>
            <a:endParaRPr lang="en-US" sz="200" dirty="0">
              <a:solidFill>
                <a:schemeClr val="bg1"/>
              </a:solidFill>
              <a:latin typeface="Montserrat" pitchFamily="2" charset="77"/>
              <a:cs typeface="Gotham Medium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6787A-611B-58F5-E78F-A87B5A5155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1488" y="2993073"/>
            <a:ext cx="1466778" cy="14144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F1681A0-476E-575B-4603-04DF7FAC8F7D}"/>
              </a:ext>
            </a:extLst>
          </p:cNvPr>
          <p:cNvSpPr txBox="1">
            <a:spLocks/>
          </p:cNvSpPr>
          <p:nvPr/>
        </p:nvSpPr>
        <p:spPr>
          <a:xfrm>
            <a:off x="781836" y="3931261"/>
            <a:ext cx="1701172" cy="2800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" b="0" i="0" dirty="0">
                <a:solidFill>
                  <a:srgbClr val="1D1C1D"/>
                </a:solidFill>
                <a:effectLst/>
                <a:latin typeface="Montserrat" pitchFamily="2" charset="77"/>
              </a:rPr>
              <a:t>Agent/Team/Office Websites</a:t>
            </a:r>
            <a:endParaRPr lang="en-US" sz="700" dirty="0">
              <a:solidFill>
                <a:srgbClr val="3F3F3F"/>
              </a:solidFill>
              <a:effectLst/>
              <a:latin typeface="Montserrat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B86B9A-E559-EE49-85F5-C709C7579F7C}"/>
              </a:ext>
            </a:extLst>
          </p:cNvPr>
          <p:cNvSpPr txBox="1"/>
          <p:nvPr/>
        </p:nvSpPr>
        <p:spPr>
          <a:xfrm>
            <a:off x="1080031" y="1530246"/>
            <a:ext cx="1269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Montserrat Medium" pitchFamily="2" charset="77"/>
              </a:rPr>
              <a:t>RE/MAX Sites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5ED466-9C6C-CF45-AD08-A2F7D582173D}"/>
              </a:ext>
            </a:extLst>
          </p:cNvPr>
          <p:cNvSpPr txBox="1"/>
          <p:nvPr/>
        </p:nvSpPr>
        <p:spPr>
          <a:xfrm>
            <a:off x="4207693" y="1829550"/>
            <a:ext cx="1094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ontserrat Medium" pitchFamily="2" charset="77"/>
              </a:rPr>
              <a:t>Real </a:t>
            </a:r>
            <a:br>
              <a:rPr lang="en-US" sz="1200" dirty="0">
                <a:latin typeface="Montserrat Medium" pitchFamily="2" charset="77"/>
              </a:rPr>
            </a:br>
            <a:r>
              <a:rPr lang="en-US" sz="1200" dirty="0">
                <a:latin typeface="Montserrat Medium" pitchFamily="2" charset="77"/>
              </a:rPr>
              <a:t>Estate </a:t>
            </a:r>
            <a:br>
              <a:rPr lang="en-US" sz="1200" dirty="0">
                <a:latin typeface="Montserrat Medium" pitchFamily="2" charset="77"/>
              </a:rPr>
            </a:br>
            <a:r>
              <a:rPr lang="en-US" sz="1200" dirty="0">
                <a:latin typeface="Montserrat Medium" pitchFamily="2" charset="77"/>
              </a:rPr>
              <a:t>Portals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1627E5-89C7-A64B-BD8A-B2C3DDC7AD72}"/>
              </a:ext>
            </a:extLst>
          </p:cNvPr>
          <p:cNvSpPr txBox="1"/>
          <p:nvPr/>
        </p:nvSpPr>
        <p:spPr>
          <a:xfrm>
            <a:off x="4153327" y="3334478"/>
            <a:ext cx="119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ontserrat Medium" pitchFamily="2" charset="77"/>
              </a:rPr>
              <a:t>Listing </a:t>
            </a:r>
            <a:br>
              <a:rPr lang="en-US" sz="1200" dirty="0">
                <a:latin typeface="Montserrat Medium" pitchFamily="2" charset="77"/>
              </a:rPr>
            </a:br>
            <a:r>
              <a:rPr lang="en-US" sz="1200" dirty="0">
                <a:latin typeface="Montserrat Medium" pitchFamily="2" charset="77"/>
              </a:rPr>
              <a:t>Promotion </a:t>
            </a:r>
            <a:br>
              <a:rPr lang="en-US" sz="1200" dirty="0">
                <a:latin typeface="Montserrat Medium" pitchFamily="2" charset="77"/>
              </a:rPr>
            </a:br>
            <a:r>
              <a:rPr lang="en-US" sz="1200" dirty="0">
                <a:latin typeface="Montserrat Medium" pitchFamily="2" charset="77"/>
              </a:rPr>
              <a:t>Tools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27FA4B-F78E-65BB-478B-C5B7823641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754" y="3023887"/>
            <a:ext cx="1389296" cy="397742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CE5881B5-EC13-0B49-A5EA-0ADF90318A3D}"/>
              </a:ext>
            </a:extLst>
          </p:cNvPr>
          <p:cNvSpPr txBox="1">
            <a:spLocks/>
          </p:cNvSpPr>
          <p:nvPr/>
        </p:nvSpPr>
        <p:spPr>
          <a:xfrm>
            <a:off x="0" y="4838838"/>
            <a:ext cx="9144001" cy="18525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" dirty="0">
                <a:solidFill>
                  <a:srgbClr val="0D274A"/>
                </a:solidFill>
                <a:effectLst/>
                <a:latin typeface="Montserrat" pitchFamily="2" charset="77"/>
              </a:rPr>
              <a:t>©2024 RE/MAX, LLC. Each Office Independently Owned and Operated. 24_313_</a:t>
            </a:r>
            <a:r>
              <a:rPr lang="en-US" sz="500" dirty="0">
                <a:solidFill>
                  <a:srgbClr val="0D274A"/>
                </a:solidFill>
                <a:latin typeface="Montserrat" pitchFamily="2" charset="77"/>
              </a:rPr>
              <a:t>US</a:t>
            </a:r>
            <a:endParaRPr lang="en-US" sz="500" dirty="0">
              <a:solidFill>
                <a:srgbClr val="0D274A"/>
              </a:solidFill>
              <a:effectLst/>
              <a:latin typeface="Montserrat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9144DC4-7E33-164E-9E2E-7283FA833C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93127" y="3228156"/>
            <a:ext cx="873055" cy="3640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3D1D07-3E86-F4BF-EA14-2C256D6BBA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7373" y="3341671"/>
            <a:ext cx="1041706" cy="1984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AD7BE66-1595-BC44-05EA-DB2F53CD140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98151" y="2197908"/>
            <a:ext cx="959523" cy="198651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517A8DB-1BF0-852E-BD23-14AF0645487B}"/>
              </a:ext>
            </a:extLst>
          </p:cNvPr>
          <p:cNvCxnSpPr>
            <a:cxnSpLocks/>
          </p:cNvCxnSpPr>
          <p:nvPr/>
        </p:nvCxnSpPr>
        <p:spPr>
          <a:xfrm>
            <a:off x="3148995" y="2802369"/>
            <a:ext cx="1065431" cy="737722"/>
          </a:xfrm>
          <a:prstGeom prst="line">
            <a:avLst/>
          </a:prstGeom>
          <a:ln w="9525">
            <a:solidFill>
              <a:srgbClr val="0D274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29DA29-F393-65EA-132D-07EF5C6A9064}"/>
              </a:ext>
            </a:extLst>
          </p:cNvPr>
          <p:cNvCxnSpPr>
            <a:cxnSpLocks/>
          </p:cNvCxnSpPr>
          <p:nvPr/>
        </p:nvCxnSpPr>
        <p:spPr>
          <a:xfrm flipV="1">
            <a:off x="3148995" y="2178088"/>
            <a:ext cx="1081320" cy="623944"/>
          </a:xfrm>
          <a:prstGeom prst="line">
            <a:avLst/>
          </a:prstGeom>
          <a:ln w="9525">
            <a:solidFill>
              <a:srgbClr val="0D274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70523618-9B97-F0B9-8FCD-E60EA73D251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56133" y="3327863"/>
            <a:ext cx="1168585" cy="236500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8F063677-8D81-58EC-268B-0D022ED1FBCF}"/>
              </a:ext>
            </a:extLst>
          </p:cNvPr>
          <p:cNvSpPr txBox="1">
            <a:spLocks/>
          </p:cNvSpPr>
          <p:nvPr/>
        </p:nvSpPr>
        <p:spPr>
          <a:xfrm>
            <a:off x="5534291" y="3956669"/>
            <a:ext cx="1701172" cy="2800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" b="0" i="0" dirty="0">
                <a:effectLst/>
                <a:latin typeface="Montserrat" pitchFamily="2" charset="77"/>
              </a:rPr>
              <a:t>CRM</a:t>
            </a:r>
            <a:endParaRPr lang="en-US" sz="700" dirty="0">
              <a:effectLst/>
              <a:latin typeface="Montserrat" pitchFamily="2" charset="77"/>
            </a:endParaRPr>
          </a:p>
        </p:txBody>
      </p:sp>
      <p:pic>
        <p:nvPicPr>
          <p:cNvPr id="6" name="Picture 5" descr="A red and blue text on a black background&#10;&#10;Description automatically generated">
            <a:extLst>
              <a:ext uri="{FF2B5EF4-FFF2-40B4-BE49-F238E27FC236}">
                <a16:creationId xmlns:a16="http://schemas.microsoft.com/office/drawing/2014/main" id="{C4D7FA17-8382-3622-DD7D-6F99EA1681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27340" y="3567940"/>
            <a:ext cx="1115074" cy="510685"/>
          </a:xfrm>
          <a:prstGeom prst="rect">
            <a:avLst/>
          </a:prstGeom>
        </p:spPr>
      </p:pic>
      <p:pic>
        <p:nvPicPr>
          <p:cNvPr id="19" name="Picture 18" descr="A black and grey logo&#10;&#10;Description automatically generated">
            <a:extLst>
              <a:ext uri="{FF2B5EF4-FFF2-40B4-BE49-F238E27FC236}">
                <a16:creationId xmlns:a16="http://schemas.microsoft.com/office/drawing/2014/main" id="{D8F06A86-7369-B5AC-3C6A-C814019B32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13564" y="3883626"/>
            <a:ext cx="892281" cy="140534"/>
          </a:xfrm>
          <a:prstGeom prst="rect">
            <a:avLst/>
          </a:prstGeom>
        </p:spPr>
      </p:pic>
      <p:pic>
        <p:nvPicPr>
          <p:cNvPr id="28" name="Picture 27" descr="A black and white logo&#10;&#10;Description automatically generated">
            <a:extLst>
              <a:ext uri="{FF2B5EF4-FFF2-40B4-BE49-F238E27FC236}">
                <a16:creationId xmlns:a16="http://schemas.microsoft.com/office/drawing/2014/main" id="{4EEC5850-6066-0279-BC6B-72BEBA4D7CB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4712" y="4238295"/>
            <a:ext cx="1264859" cy="194999"/>
          </a:xfrm>
          <a:prstGeom prst="rect">
            <a:avLst/>
          </a:prstGeom>
        </p:spPr>
      </p:pic>
      <p:pic>
        <p:nvPicPr>
          <p:cNvPr id="31" name="Picture 30" descr="A black and grey logo&#10;&#10;Description automatically generated">
            <a:extLst>
              <a:ext uri="{FF2B5EF4-FFF2-40B4-BE49-F238E27FC236}">
                <a16:creationId xmlns:a16="http://schemas.microsoft.com/office/drawing/2014/main" id="{88A46161-BE24-A34A-7517-18133594164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57851" y="4262679"/>
            <a:ext cx="1360415" cy="182522"/>
          </a:xfrm>
          <a:prstGeom prst="rect">
            <a:avLst/>
          </a:prstGeom>
        </p:spPr>
      </p:pic>
      <p:pic>
        <p:nvPicPr>
          <p:cNvPr id="34" name="Picture 33" descr="A red and blue text on a black background&#10;&#10;Description automatically generated">
            <a:extLst>
              <a:ext uri="{FF2B5EF4-FFF2-40B4-BE49-F238E27FC236}">
                <a16:creationId xmlns:a16="http://schemas.microsoft.com/office/drawing/2014/main" id="{AB8AB5A7-10EC-36A1-3F1D-F2C7A76C43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4774" y="3490847"/>
            <a:ext cx="1411255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0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7BDFD85-E8AC-C294-1831-ADE48A74AF80}"/>
              </a:ext>
            </a:extLst>
          </p:cNvPr>
          <p:cNvSpPr/>
          <p:nvPr/>
        </p:nvSpPr>
        <p:spPr>
          <a:xfrm>
            <a:off x="298235" y="1379289"/>
            <a:ext cx="2832168" cy="2994689"/>
          </a:xfrm>
          <a:prstGeom prst="rect">
            <a:avLst/>
          </a:prstGeom>
          <a:solidFill>
            <a:srgbClr val="ECEDE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D7683BE-3033-15AF-8D8C-13DBFBC233A3}"/>
              </a:ext>
            </a:extLst>
          </p:cNvPr>
          <p:cNvSpPr txBox="1">
            <a:spLocks/>
          </p:cNvSpPr>
          <p:nvPr/>
        </p:nvSpPr>
        <p:spPr>
          <a:xfrm>
            <a:off x="290247" y="59020"/>
            <a:ext cx="8551956" cy="863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Montserrat Light" pitchFamily="2" charset="77"/>
                <a:cs typeface="Gotham Book" pitchFamily="2" charset="0"/>
              </a:rPr>
              <a:t>U.S. Automated Listing Distribution – Commercial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A2B5030-5E2C-09E9-2D7D-EA8951C6B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11" y="1958202"/>
            <a:ext cx="1923543" cy="393012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6FE0CCF3-8594-9F64-D6D3-1D6AA64732A3}"/>
              </a:ext>
            </a:extLst>
          </p:cNvPr>
          <p:cNvSpPr txBox="1">
            <a:spLocks/>
          </p:cNvSpPr>
          <p:nvPr/>
        </p:nvSpPr>
        <p:spPr>
          <a:xfrm>
            <a:off x="836216" y="2201529"/>
            <a:ext cx="1966744" cy="2800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" dirty="0"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(with 50 languages and 72 currencies) </a:t>
            </a:r>
            <a:endParaRPr lang="en-US" sz="200" dirty="0">
              <a:solidFill>
                <a:schemeClr val="bg1"/>
              </a:solidFill>
              <a:latin typeface="Montserrat" pitchFamily="2" charset="77"/>
              <a:cs typeface="Gotham Medium" pitchFamily="2" charset="0"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173B96F3-AE79-6657-2ABC-EA74FC7FA463}"/>
              </a:ext>
            </a:extLst>
          </p:cNvPr>
          <p:cNvSpPr txBox="1">
            <a:spLocks/>
          </p:cNvSpPr>
          <p:nvPr/>
        </p:nvSpPr>
        <p:spPr>
          <a:xfrm>
            <a:off x="680018" y="3720301"/>
            <a:ext cx="1927258" cy="2800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" b="0" i="0" dirty="0">
                <a:solidFill>
                  <a:srgbClr val="1D1C1D"/>
                </a:solidFill>
                <a:effectLst/>
                <a:latin typeface="Montserrat" pitchFamily="2" charset="77"/>
              </a:rPr>
              <a:t>Agent/Team/Office Websites</a:t>
            </a:r>
            <a:endParaRPr lang="en-US" sz="700" dirty="0">
              <a:solidFill>
                <a:srgbClr val="3F3F3F"/>
              </a:solidFill>
              <a:effectLst/>
              <a:latin typeface="Montserrat" pitchFamily="2" charset="77"/>
            </a:endParaRPr>
          </a:p>
          <a:p>
            <a:r>
              <a:rPr lang="en-US" sz="600" b="0" i="0" dirty="0">
                <a:solidFill>
                  <a:srgbClr val="1D1C1D"/>
                </a:solidFill>
                <a:effectLst/>
                <a:latin typeface="Montserrat" pitchFamily="2" charset="77"/>
              </a:rPr>
              <a:t>(Only if the commercial listing is on the MLS)</a:t>
            </a:r>
            <a:endParaRPr lang="en-US" sz="600" dirty="0">
              <a:solidFill>
                <a:srgbClr val="3F3F3F"/>
              </a:solidFill>
              <a:effectLst/>
              <a:latin typeface="Montserrat" pitchFamily="2" charset="7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D9C920-5FBB-958E-105B-A5BFCEEB9BF2}"/>
              </a:ext>
            </a:extLst>
          </p:cNvPr>
          <p:cNvSpPr txBox="1"/>
          <p:nvPr/>
        </p:nvSpPr>
        <p:spPr>
          <a:xfrm>
            <a:off x="1080031" y="1530246"/>
            <a:ext cx="1269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Montserrat Medium" pitchFamily="2" charset="77"/>
              </a:rPr>
              <a:t>RE/MAX Sites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B4C32A8-1F49-5306-C3DC-2D5A6262FC60}"/>
              </a:ext>
            </a:extLst>
          </p:cNvPr>
          <p:cNvSpPr txBox="1"/>
          <p:nvPr/>
        </p:nvSpPr>
        <p:spPr>
          <a:xfrm>
            <a:off x="3851839" y="2559151"/>
            <a:ext cx="119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Montserrat Medium" pitchFamily="2" charset="77"/>
              </a:rPr>
              <a:t>Listing </a:t>
            </a:r>
            <a:br>
              <a:rPr lang="en-US" sz="1200" dirty="0">
                <a:latin typeface="Montserrat Medium" pitchFamily="2" charset="77"/>
              </a:rPr>
            </a:br>
            <a:r>
              <a:rPr lang="en-US" sz="1200" dirty="0">
                <a:latin typeface="Montserrat Medium" pitchFamily="2" charset="77"/>
              </a:rPr>
              <a:t>Promotion </a:t>
            </a:r>
            <a:br>
              <a:rPr lang="en-US" sz="1200" dirty="0">
                <a:latin typeface="Montserrat Medium" pitchFamily="2" charset="77"/>
              </a:rPr>
            </a:br>
            <a:r>
              <a:rPr lang="en-US" sz="1200" dirty="0">
                <a:latin typeface="Montserrat Medium" pitchFamily="2" charset="77"/>
              </a:rPr>
              <a:t>Tools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FA4328FF-716E-07CD-3E98-F4E1AB1AF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671" y="2643619"/>
            <a:ext cx="1389296" cy="397742"/>
          </a:xfrm>
          <a:prstGeom prst="rect">
            <a:avLst/>
          </a:prstGeom>
        </p:spPr>
      </p:pic>
      <p:sp>
        <p:nvSpPr>
          <p:cNvPr id="56" name="Title 1">
            <a:extLst>
              <a:ext uri="{FF2B5EF4-FFF2-40B4-BE49-F238E27FC236}">
                <a16:creationId xmlns:a16="http://schemas.microsoft.com/office/drawing/2014/main" id="{F9984054-959A-796B-0045-F0BD86E7EDB6}"/>
              </a:ext>
            </a:extLst>
          </p:cNvPr>
          <p:cNvSpPr txBox="1">
            <a:spLocks/>
          </p:cNvSpPr>
          <p:nvPr/>
        </p:nvSpPr>
        <p:spPr>
          <a:xfrm>
            <a:off x="0" y="4842014"/>
            <a:ext cx="9144001" cy="18525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" dirty="0">
                <a:solidFill>
                  <a:srgbClr val="0D274A"/>
                </a:solidFill>
                <a:effectLst/>
                <a:latin typeface="Montserrat" pitchFamily="2" charset="77"/>
              </a:rPr>
              <a:t>©2024 RE/MAX, LLC. Each Office Independently Owned and Operated. 24_313_</a:t>
            </a:r>
            <a:r>
              <a:rPr lang="en-US" sz="500" dirty="0">
                <a:solidFill>
                  <a:srgbClr val="0D274A"/>
                </a:solidFill>
                <a:latin typeface="Montserrat" pitchFamily="2" charset="77"/>
              </a:rPr>
              <a:t>US</a:t>
            </a:r>
            <a:endParaRPr lang="en-US" sz="500" dirty="0">
              <a:solidFill>
                <a:srgbClr val="0D274A"/>
              </a:solidFill>
              <a:effectLst/>
              <a:latin typeface="Montserrat" pitchFamily="2" charset="77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58F6A203-62F0-F351-85AE-65A5DC9CA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666" y="2129518"/>
            <a:ext cx="873055" cy="3640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37787C2-7284-0442-CFDD-EF80AA6A53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223" y="2221361"/>
            <a:ext cx="947005" cy="180382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817356F-D3D9-4597-3314-BE9EBBE359AC}"/>
              </a:ext>
            </a:extLst>
          </p:cNvPr>
          <p:cNvCxnSpPr>
            <a:cxnSpLocks/>
          </p:cNvCxnSpPr>
          <p:nvPr/>
        </p:nvCxnSpPr>
        <p:spPr>
          <a:xfrm>
            <a:off x="3149016" y="2876633"/>
            <a:ext cx="628392" cy="0"/>
          </a:xfrm>
          <a:prstGeom prst="line">
            <a:avLst/>
          </a:prstGeom>
          <a:ln w="9525">
            <a:solidFill>
              <a:srgbClr val="0D274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7EF665CA-F280-7A8D-9E50-DB9B2D117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9263" y="2193302"/>
            <a:ext cx="1168585" cy="236500"/>
          </a:xfrm>
          <a:prstGeom prst="rect">
            <a:avLst/>
          </a:prstGeom>
        </p:spPr>
      </p:pic>
      <p:pic>
        <p:nvPicPr>
          <p:cNvPr id="67" name="Picture 7">
            <a:extLst>
              <a:ext uri="{FF2B5EF4-FFF2-40B4-BE49-F238E27FC236}">
                <a16:creationId xmlns:a16="http://schemas.microsoft.com/office/drawing/2014/main" id="{65E9456E-C5D7-93A1-2820-AB63D096D2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000375" y="3596204"/>
            <a:ext cx="814000" cy="3001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AD01AA-F3D0-46DA-DDEE-570A792D63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2322" y="3628793"/>
            <a:ext cx="945526" cy="267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D59086-7824-AF73-35B3-4DA6FDCB82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9153" y="3628793"/>
            <a:ext cx="893842" cy="26754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9AAFAF-0FAF-43B5-2806-2630B5294035}"/>
              </a:ext>
            </a:extLst>
          </p:cNvPr>
          <p:cNvCxnSpPr/>
          <p:nvPr/>
        </p:nvCxnSpPr>
        <p:spPr>
          <a:xfrm flipV="1">
            <a:off x="5699262" y="3389235"/>
            <a:ext cx="227966" cy="12876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5C6A6C-0957-8638-388A-0A4A9A7CA900}"/>
              </a:ext>
            </a:extLst>
          </p:cNvPr>
          <p:cNvCxnSpPr>
            <a:cxnSpLocks/>
          </p:cNvCxnSpPr>
          <p:nvPr/>
        </p:nvCxnSpPr>
        <p:spPr>
          <a:xfrm>
            <a:off x="7334356" y="3373974"/>
            <a:ext cx="227966" cy="14200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C82FB40-94B6-8A03-80CD-69E542C5F99D}"/>
              </a:ext>
            </a:extLst>
          </p:cNvPr>
          <p:cNvCxnSpPr>
            <a:cxnSpLocks/>
          </p:cNvCxnSpPr>
          <p:nvPr/>
        </p:nvCxnSpPr>
        <p:spPr>
          <a:xfrm flipV="1">
            <a:off x="6620590" y="3284913"/>
            <a:ext cx="0" cy="26587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BC1E6A9-EFA4-8507-B3CE-CAEFFAA958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2043" y="2656150"/>
            <a:ext cx="2168062" cy="554837"/>
          </a:xfrm>
          <a:prstGeom prst="rect">
            <a:avLst/>
          </a:prstGeom>
        </p:spPr>
      </p:pic>
      <p:pic>
        <p:nvPicPr>
          <p:cNvPr id="6" name="Picture 5" descr="A red and blue text on a black background&#10;&#10;Description automatically generated">
            <a:extLst>
              <a:ext uri="{FF2B5EF4-FFF2-40B4-BE49-F238E27FC236}">
                <a16:creationId xmlns:a16="http://schemas.microsoft.com/office/drawing/2014/main" id="{09B84294-16C4-770A-8855-D483D30F4D7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4492" y="3216607"/>
            <a:ext cx="1439654" cy="65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05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3103</TotalTime>
  <Words>119</Words>
  <Application>Microsoft Office PowerPoint</Application>
  <PresentationFormat>On-screen Show (16:9)</PresentationFormat>
  <Paragraphs>17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Montserrat</vt:lpstr>
      <vt:lpstr>Montserrat Light</vt:lpstr>
      <vt:lpstr>Montserrat Medium</vt:lpstr>
      <vt:lpstr>Office Theme</vt:lpstr>
      <vt:lpstr>U.S. Automated Listing Distribution – Residential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Listing Syndication</dc:title>
  <dc:creator>Ray, Jessica</dc:creator>
  <cp:lastModifiedBy>Kleist, Kailynn</cp:lastModifiedBy>
  <cp:revision>130</cp:revision>
  <dcterms:created xsi:type="dcterms:W3CDTF">2020-08-03T17:06:58Z</dcterms:created>
  <dcterms:modified xsi:type="dcterms:W3CDTF">2024-11-22T20:10:52Z</dcterms:modified>
</cp:coreProperties>
</file>