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4"/>
  </p:notesMasterIdLst>
  <p:sldIdLst>
    <p:sldId id="258" r:id="rId2"/>
    <p:sldId id="259" r:id="rId3"/>
  </p:sldIdLst>
  <p:sldSz cx="13716000" cy="17145000"/>
  <p:notesSz cx="6858000" cy="9144000"/>
  <p:embeddedFontLst>
    <p:embeddedFont>
      <p:font typeface="Calibri" panose="020F0502020204030204" pitchFamily="34" charset="0"/>
      <p:regular r:id="rId5"/>
      <p:bold r:id="rId6"/>
      <p:italic r:id="rId7"/>
      <p:boldItalic r:id="rId8"/>
    </p:embeddedFont>
    <p:embeddedFont>
      <p:font typeface="Calibri Light" panose="020F0302020204030204" pitchFamily="34" charset="0"/>
      <p:regular r:id="rId9"/>
      <p:italic r:id="rId10"/>
    </p:embeddedFont>
    <p:embeddedFont>
      <p:font typeface="Montserrat" pitchFamily="2" charset="77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5EE"/>
    <a:srgbClr val="0C2749"/>
    <a:srgbClr val="0B355B"/>
    <a:srgbClr val="232323"/>
    <a:srgbClr val="0043FF"/>
    <a:srgbClr val="000E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6666F5-8822-274C-8E30-97C1A851D7AE}" v="2" dt="2026-02-19T19:35:12.5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22"/>
    <p:restoredTop sz="71701"/>
  </p:normalViewPr>
  <p:slideViewPr>
    <p:cSldViewPr snapToGrid="0">
      <p:cViewPr varScale="1">
        <p:scale>
          <a:sx n="36" d="100"/>
          <a:sy n="36" d="100"/>
        </p:scale>
        <p:origin x="443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presProps" Target="presProps.xml"/><Relationship Id="rId10" Type="http://schemas.openxmlformats.org/officeDocument/2006/relationships/font" Target="fonts/font6.fntdata"/><Relationship Id="rId19" Type="http://schemas.microsoft.com/office/2016/11/relationships/changesInfo" Target="changesInfos/changesInfo1.xml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font" Target="fonts/font10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nich, Rob" userId="2fd29f00-9b45-4dfd-a29c-7451e8654a76" providerId="ADAL" clId="{496666F5-8822-274C-8E30-97C1A851D7AE}"/>
    <pc:docChg chg="modSld">
      <pc:chgData name="Katnich, Rob" userId="2fd29f00-9b45-4dfd-a29c-7451e8654a76" providerId="ADAL" clId="{496666F5-8822-274C-8E30-97C1A851D7AE}" dt="2026-02-19T19:35:12.501" v="1" actId="14826"/>
      <pc:docMkLst>
        <pc:docMk/>
      </pc:docMkLst>
      <pc:sldChg chg="modSp">
        <pc:chgData name="Katnich, Rob" userId="2fd29f00-9b45-4dfd-a29c-7451e8654a76" providerId="ADAL" clId="{496666F5-8822-274C-8E30-97C1A851D7AE}" dt="2026-02-19T19:35:05.424" v="0" actId="14826"/>
        <pc:sldMkLst>
          <pc:docMk/>
          <pc:sldMk cId="3230675289" sldId="258"/>
        </pc:sldMkLst>
        <pc:picChg chg="mod">
          <ac:chgData name="Katnich, Rob" userId="2fd29f00-9b45-4dfd-a29c-7451e8654a76" providerId="ADAL" clId="{496666F5-8822-274C-8E30-97C1A851D7AE}" dt="2026-02-19T19:35:05.424" v="0" actId="14826"/>
          <ac:picMkLst>
            <pc:docMk/>
            <pc:sldMk cId="3230675289" sldId="258"/>
            <ac:picMk id="6" creationId="{4E353958-673E-B6A2-6212-5298354ECD4E}"/>
          </ac:picMkLst>
        </pc:picChg>
      </pc:sldChg>
      <pc:sldChg chg="modSp">
        <pc:chgData name="Katnich, Rob" userId="2fd29f00-9b45-4dfd-a29c-7451e8654a76" providerId="ADAL" clId="{496666F5-8822-274C-8E30-97C1A851D7AE}" dt="2026-02-19T19:35:12.501" v="1" actId="14826"/>
        <pc:sldMkLst>
          <pc:docMk/>
          <pc:sldMk cId="4234225045" sldId="259"/>
        </pc:sldMkLst>
        <pc:picChg chg="mod">
          <ac:chgData name="Katnich, Rob" userId="2fd29f00-9b45-4dfd-a29c-7451e8654a76" providerId="ADAL" clId="{496666F5-8822-274C-8E30-97C1A851D7AE}" dt="2026-02-19T19:35:12.501" v="1" actId="14826"/>
          <ac:picMkLst>
            <pc:docMk/>
            <pc:sldMk cId="4234225045" sldId="259"/>
            <ac:picMk id="3" creationId="{814262A7-017A-763B-CE8C-63C20E02D366}"/>
          </ac:picMkLst>
        </pc:picChg>
      </pc:sldChg>
    </pc:docChg>
  </pc:docChgLst>
  <pc:docChgLst>
    <pc:chgData name="Katnich, Rob" userId="2fd29f00-9b45-4dfd-a29c-7451e8654a76" providerId="ADAL" clId="{E2380800-6750-AD4F-95C2-03AFE8E0CFD4}"/>
    <pc:docChg chg="undo custSel modSld">
      <pc:chgData name="Katnich, Rob" userId="2fd29f00-9b45-4dfd-a29c-7451e8654a76" providerId="ADAL" clId="{E2380800-6750-AD4F-95C2-03AFE8E0CFD4}" dt="2026-02-13T18:19:43.667" v="6" actId="20577"/>
      <pc:docMkLst>
        <pc:docMk/>
      </pc:docMkLst>
      <pc:sldChg chg="modSp mod">
        <pc:chgData name="Katnich, Rob" userId="2fd29f00-9b45-4dfd-a29c-7451e8654a76" providerId="ADAL" clId="{E2380800-6750-AD4F-95C2-03AFE8E0CFD4}" dt="2026-02-13T18:19:43.667" v="6" actId="20577"/>
        <pc:sldMkLst>
          <pc:docMk/>
          <pc:sldMk cId="3230675289" sldId="258"/>
        </pc:sldMkLst>
        <pc:spChg chg="mod">
          <ac:chgData name="Katnich, Rob" userId="2fd29f00-9b45-4dfd-a29c-7451e8654a76" providerId="ADAL" clId="{E2380800-6750-AD4F-95C2-03AFE8E0CFD4}" dt="2026-02-13T18:19:43.667" v="6" actId="20577"/>
          <ac:spMkLst>
            <pc:docMk/>
            <pc:sldMk cId="3230675289" sldId="258"/>
            <ac:spMk id="17" creationId="{1610CB9F-899C-1B6B-2578-33D1AA03955B}"/>
          </ac:spMkLst>
        </pc:spChg>
      </pc:sldChg>
    </pc:docChg>
  </pc:docChgLst>
  <pc:docChgLst>
    <pc:chgData name="Katnich, Rob" userId="2fd29f00-9b45-4dfd-a29c-7451e8654a76" providerId="ADAL" clId="{BF44CF4A-F8FE-BF44-8861-52A7DA9E5947}"/>
    <pc:docChg chg="modSld">
      <pc:chgData name="Katnich, Rob" userId="2fd29f00-9b45-4dfd-a29c-7451e8654a76" providerId="ADAL" clId="{BF44CF4A-F8FE-BF44-8861-52A7DA9E5947}" dt="2026-02-04T22:20:45.235" v="4" actId="14826"/>
      <pc:docMkLst>
        <pc:docMk/>
      </pc:docMkLst>
      <pc:sldChg chg="modSp mod">
        <pc:chgData name="Katnich, Rob" userId="2fd29f00-9b45-4dfd-a29c-7451e8654a76" providerId="ADAL" clId="{BF44CF4A-F8FE-BF44-8861-52A7DA9E5947}" dt="2026-02-04T22:20:32.653" v="3" actId="12788"/>
        <pc:sldMkLst>
          <pc:docMk/>
          <pc:sldMk cId="3230675289" sldId="258"/>
        </pc:sldMkLst>
        <pc:picChg chg="mod">
          <ac:chgData name="Katnich, Rob" userId="2fd29f00-9b45-4dfd-a29c-7451e8654a76" providerId="ADAL" clId="{BF44CF4A-F8FE-BF44-8861-52A7DA9E5947}" dt="2026-02-04T22:20:32.653" v="3" actId="12788"/>
          <ac:picMkLst>
            <pc:docMk/>
            <pc:sldMk cId="3230675289" sldId="258"/>
            <ac:picMk id="20" creationId="{5DE74432-1AE6-F32A-CCC3-C2C4D720BC31}"/>
          </ac:picMkLst>
        </pc:picChg>
      </pc:sldChg>
      <pc:sldChg chg="modSp">
        <pc:chgData name="Katnich, Rob" userId="2fd29f00-9b45-4dfd-a29c-7451e8654a76" providerId="ADAL" clId="{BF44CF4A-F8FE-BF44-8861-52A7DA9E5947}" dt="2026-02-04T22:20:45.235" v="4" actId="14826"/>
        <pc:sldMkLst>
          <pc:docMk/>
          <pc:sldMk cId="4234225045" sldId="259"/>
        </pc:sldMkLst>
        <pc:picChg chg="mod">
          <ac:chgData name="Katnich, Rob" userId="2fd29f00-9b45-4dfd-a29c-7451e8654a76" providerId="ADAL" clId="{BF44CF4A-F8FE-BF44-8861-52A7DA9E5947}" dt="2026-02-04T22:20:45.235" v="4" actId="14826"/>
          <ac:picMkLst>
            <pc:docMk/>
            <pc:sldMk cId="4234225045" sldId="259"/>
            <ac:picMk id="15" creationId="{3AA537A6-3C18-6402-4664-44FCAA5433CE}"/>
          </ac:picMkLst>
        </pc:picChg>
      </pc:sldChg>
    </pc:docChg>
  </pc:docChgLst>
  <pc:docChgLst>
    <pc:chgData name="Katnich, Rob" userId="2fd29f00-9b45-4dfd-a29c-7451e8654a76" providerId="ADAL" clId="{C288F87B-BB7C-9642-AB5D-049FD8E921BD}"/>
    <pc:docChg chg="custSel modSld">
      <pc:chgData name="Katnich, Rob" userId="2fd29f00-9b45-4dfd-a29c-7451e8654a76" providerId="ADAL" clId="{C288F87B-BB7C-9642-AB5D-049FD8E921BD}" dt="2026-02-18T18:53:07.477" v="159"/>
      <pc:docMkLst>
        <pc:docMk/>
      </pc:docMkLst>
      <pc:sldChg chg="modNotesTx">
        <pc:chgData name="Katnich, Rob" userId="2fd29f00-9b45-4dfd-a29c-7451e8654a76" providerId="ADAL" clId="{C288F87B-BB7C-9642-AB5D-049FD8E921BD}" dt="2026-02-18T18:52:59.858" v="158" actId="20577"/>
        <pc:sldMkLst>
          <pc:docMk/>
          <pc:sldMk cId="3230675289" sldId="258"/>
        </pc:sldMkLst>
      </pc:sldChg>
      <pc:sldChg chg="modNotesTx">
        <pc:chgData name="Katnich, Rob" userId="2fd29f00-9b45-4dfd-a29c-7451e8654a76" providerId="ADAL" clId="{C288F87B-BB7C-9642-AB5D-049FD8E921BD}" dt="2026-02-18T18:53:07.477" v="159"/>
        <pc:sldMkLst>
          <pc:docMk/>
          <pc:sldMk cId="4234225045" sldId="25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81190F-36F8-DB49-9EC3-A972F7894863}" type="datetimeFigureOut">
              <a:t>2/19/26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159A09-D162-934A-9B3B-3A73250438D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682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export graphic: click file, export and choose jpeg (file format), Make sure the width is 1080 and height is 1350 and then click the export button.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159A09-D162-934A-9B3B-3A73250438D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35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To export graphic: click file, export and choose jpeg (file format), Make sure the width is 1080 and height is 1350 and then click the export button.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159A09-D162-934A-9B3B-3A73250438D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268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5907"/>
            <a:ext cx="11658600" cy="59690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05095"/>
            <a:ext cx="10287000" cy="41394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t>2/19/26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641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t>2/19/26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176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2812"/>
            <a:ext cx="2957513" cy="14529595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2812"/>
            <a:ext cx="8701088" cy="1452959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t>2/19/26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675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t>2/19/26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353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4349"/>
            <a:ext cx="11830050" cy="7131843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73661"/>
            <a:ext cx="11830050" cy="3750468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t>2/19/26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09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4062"/>
            <a:ext cx="5829300" cy="1087834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4062"/>
            <a:ext cx="5829300" cy="1087834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t>2/19/26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017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1" y="912816"/>
            <a:ext cx="11830050" cy="331390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2908"/>
            <a:ext cx="5802510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2688"/>
            <a:ext cx="5802510" cy="921147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4202908"/>
            <a:ext cx="5831087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6262688"/>
            <a:ext cx="5831087" cy="921147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t>2/19/26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440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t>2/19/26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507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t>2/19/26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808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6" y="2468566"/>
            <a:ext cx="6943725" cy="12184063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t>2/19/26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332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6" y="2468566"/>
            <a:ext cx="6943725" cy="12184063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5939B-F4D3-9543-864D-6485C4D2B37B}" type="datetimeFigureOut">
              <a:t>2/19/26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D111-DC2C-9B49-989F-9DE1F621A77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646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2816"/>
            <a:ext cx="11830050" cy="3313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4062"/>
            <a:ext cx="11830050" cy="10878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C5939B-F4D3-9543-864D-6485C4D2B37B}" type="datetimeFigureOut">
              <a:t>2/19/26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0879"/>
            <a:ext cx="462915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AD111-DC2C-9B49-989F-9DE1F621A77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197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27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4661D24-548A-98A9-72FC-0328537192F6}"/>
              </a:ext>
            </a:extLst>
          </p:cNvPr>
          <p:cNvSpPr txBox="1"/>
          <p:nvPr/>
        </p:nvSpPr>
        <p:spPr>
          <a:xfrm>
            <a:off x="6807200" y="13004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E353958-673E-B6A2-6212-5298354ECD4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5388" r="25388"/>
          <a:stretch/>
        </p:blipFill>
        <p:spPr>
          <a:xfrm>
            <a:off x="794758" y="7778290"/>
            <a:ext cx="3589445" cy="486000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610CB9F-899C-1B6B-2578-33D1AA03955B}"/>
              </a:ext>
            </a:extLst>
          </p:cNvPr>
          <p:cNvSpPr txBox="1"/>
          <p:nvPr/>
        </p:nvSpPr>
        <p:spPr>
          <a:xfrm>
            <a:off x="794758" y="2767870"/>
            <a:ext cx="11884922" cy="61365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9539" tIns="29539" rIns="29539" bIns="29539" numCol="1" spcCol="38100" rtlCol="0" anchor="ctr">
            <a:spAutoFit/>
          </a:bodyPr>
          <a:lstStyle/>
          <a:p>
            <a:r>
              <a:rPr lang="en-US" sz="3600" dirty="0">
                <a:solidFill>
                  <a:srgbClr val="F7F5EE"/>
                </a:solidFill>
                <a:effectLst/>
                <a:latin typeface="Montserrat" pitchFamily="2" charset="77"/>
              </a:rPr>
              <a:t>[I have or </a:t>
            </a:r>
            <a:r>
              <a:rPr lang="en-US" sz="3600">
                <a:solidFill>
                  <a:srgbClr val="F7F5EE"/>
                </a:solidFill>
                <a:effectLst/>
                <a:latin typeface="Montserrat" pitchFamily="2" charset="77"/>
              </a:rPr>
              <a:t>my team has] </a:t>
            </a:r>
            <a:r>
              <a:rPr lang="en-US" sz="3600" dirty="0">
                <a:solidFill>
                  <a:srgbClr val="F7F5EE"/>
                </a:solidFill>
                <a:effectLst/>
                <a:latin typeface="Montserrat" pitchFamily="2" charset="77"/>
              </a:rPr>
              <a:t>been named one of 2025’s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B8264DF-4DC9-55AD-A988-EDCFBDD4340C}"/>
              </a:ext>
            </a:extLst>
          </p:cNvPr>
          <p:cNvSpPr txBox="1"/>
          <p:nvPr/>
        </p:nvSpPr>
        <p:spPr>
          <a:xfrm>
            <a:off x="794758" y="5377328"/>
            <a:ext cx="12718042" cy="150004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9539" tIns="29539" rIns="29539" bIns="29539" numCol="1" spcCol="38100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sz="3600" dirty="0">
                <a:solidFill>
                  <a:srgbClr val="F7F5EE"/>
                </a:solidFill>
                <a:effectLst/>
                <a:latin typeface="Montserrat" pitchFamily="2" charset="77"/>
              </a:rPr>
              <a:t>[Real Estate Agents / Real Estate Teams / Accelerators] in Canada by </a:t>
            </a:r>
            <a:r>
              <a:rPr lang="en-US" sz="3600" dirty="0" err="1">
                <a:solidFill>
                  <a:srgbClr val="F7F5EE"/>
                </a:solidFill>
                <a:effectLst/>
                <a:latin typeface="Montserrat" pitchFamily="2" charset="77"/>
              </a:rPr>
              <a:t>RankMyAgent.com</a:t>
            </a:r>
            <a:r>
              <a:rPr lang="en-US" sz="3600" dirty="0">
                <a:solidFill>
                  <a:srgbClr val="F7F5EE"/>
                </a:solidFill>
                <a:effectLst/>
                <a:latin typeface="Montserrat" pitchFamily="2" charset="77"/>
              </a:rPr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D47993D-1A9E-C737-DCF6-9072CBF03AA7}"/>
              </a:ext>
            </a:extLst>
          </p:cNvPr>
          <p:cNvSpPr txBox="1"/>
          <p:nvPr/>
        </p:nvSpPr>
        <p:spPr>
          <a:xfrm>
            <a:off x="794758" y="3540379"/>
            <a:ext cx="11503946" cy="182937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9539" tIns="29539" rIns="29539" bIns="29539" numCol="1" spcCol="38100" rtlCol="0" anchor="ctr">
            <a:spAutoFit/>
          </a:bodyPr>
          <a:lstStyle/>
          <a:p>
            <a:r>
              <a:rPr lang="en-US" sz="11500" b="1">
                <a:solidFill>
                  <a:srgbClr val="F7F5EE"/>
                </a:solidFill>
                <a:effectLst/>
                <a:latin typeface="Montserrat" pitchFamily="2" charset="77"/>
              </a:rPr>
              <a:t>TOP 100/50/20</a:t>
            </a:r>
            <a:endParaRPr lang="en-US" sz="11500" b="1" dirty="0">
              <a:solidFill>
                <a:srgbClr val="F7F5EE"/>
              </a:solidFill>
              <a:effectLst/>
              <a:latin typeface="Montserrat" pitchFamily="2" charset="77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E74432-1AE6-F32A-CCC3-C2C4D720BC3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500612" y="827548"/>
            <a:ext cx="4714776" cy="1220196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EB8EA108-918C-295C-EC65-355C0380B358}"/>
              </a:ext>
            </a:extLst>
          </p:cNvPr>
          <p:cNvSpPr txBox="1"/>
          <p:nvPr/>
        </p:nvSpPr>
        <p:spPr>
          <a:xfrm>
            <a:off x="4766497" y="9039281"/>
            <a:ext cx="3845521" cy="170431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575" tIns="28575" rIns="28575" bIns="28575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600" b="1" u="none" strike="noStrike" cap="none" spc="0" normalizeH="0" baseline="0" dirty="0">
                <a:ln>
                  <a:noFill/>
                </a:ln>
                <a:solidFill>
                  <a:srgbClr val="F7F5EE"/>
                </a:solidFill>
                <a:effectLst/>
                <a:uFillTx/>
                <a:latin typeface="Montserrat" pitchFamily="2" charset="77"/>
                <a:cs typeface="Arial" panose="020B0604020202020204" pitchFamily="34" charset="0"/>
                <a:sym typeface="Helvetica Neue"/>
              </a:rPr>
              <a:t>Agent Name</a:t>
            </a:r>
          </a:p>
          <a:p>
            <a:pPr marL="0" marR="0" indent="0" defTabSz="2438338" rtl="0" fontAlgn="auto" latinLnBrk="0" hangingPunct="0"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F7F5EE"/>
                </a:solidFill>
                <a:latin typeface="Montserrat" pitchFamily="2" charset="77"/>
                <a:cs typeface="Arial" panose="020B0604020202020204" pitchFamily="34" charset="0"/>
              </a:rPr>
              <a:t>Office Name</a:t>
            </a:r>
          </a:p>
          <a:p>
            <a:pPr marL="0" marR="0" indent="0" defTabSz="2438338" rtl="0" fontAlgn="auto" latinLnBrk="0" hangingPunct="0"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spc="0" normalizeH="0" baseline="0" dirty="0">
                <a:ln>
                  <a:noFill/>
                </a:ln>
                <a:solidFill>
                  <a:srgbClr val="F7F5EE"/>
                </a:solidFill>
                <a:effectLst/>
                <a:uFillTx/>
                <a:latin typeface="Montserrat" pitchFamily="2" charset="77"/>
                <a:cs typeface="Arial" panose="020B0604020202020204" pitchFamily="34" charset="0"/>
                <a:sym typeface="Helvetica Neue"/>
              </a:rPr>
              <a:t>Location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78CBE2CA-6FB7-4297-E7FA-D4FC4CAFA5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758" y="15164369"/>
            <a:ext cx="3047390" cy="40885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5B3DB6D-31C1-0AE1-126D-BA0C9FE5BC4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9" r="9"/>
          <a:stretch/>
        </p:blipFill>
        <p:spPr>
          <a:xfrm>
            <a:off x="6497585" y="7446118"/>
            <a:ext cx="13378081" cy="167270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72D9B86-476F-F3F9-DEB4-F89E97555156}"/>
              </a:ext>
            </a:extLst>
          </p:cNvPr>
          <p:cNvSpPr txBox="1"/>
          <p:nvPr/>
        </p:nvSpPr>
        <p:spPr>
          <a:xfrm>
            <a:off x="794757" y="16141968"/>
            <a:ext cx="5702827" cy="705986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9539" tIns="29539" rIns="29539" bIns="29539" numCol="1" spcCol="38100" rtlCol="0" anchor="ctr">
            <a:spAutoFit/>
          </a:bodyPr>
          <a:lstStyle/>
          <a:p>
            <a:r>
              <a:rPr lang="en-US" sz="1400" dirty="0">
                <a:solidFill>
                  <a:srgbClr val="F7F5EE"/>
                </a:solidFill>
                <a:effectLst/>
                <a:latin typeface="Montserrat" pitchFamily="2" charset="77"/>
              </a:rPr>
              <a:t>Selected categories had ties in rankings. For full list of winners, see </a:t>
            </a:r>
            <a:r>
              <a:rPr lang="en-US" sz="1400" dirty="0" err="1">
                <a:solidFill>
                  <a:srgbClr val="F7F5EE"/>
                </a:solidFill>
                <a:effectLst/>
                <a:latin typeface="Montserrat" pitchFamily="2" charset="77"/>
              </a:rPr>
              <a:t>rankmyagent.com</a:t>
            </a:r>
            <a:r>
              <a:rPr lang="en-US" sz="1400" dirty="0">
                <a:solidFill>
                  <a:srgbClr val="F7F5EE"/>
                </a:solidFill>
                <a:effectLst/>
                <a:latin typeface="Montserrat" pitchFamily="2" charset="77"/>
              </a:rPr>
              <a:t>. ©2026 RE/MAX, LLC. Each Office Independently Owned And Operated. 26_004</a:t>
            </a:r>
          </a:p>
        </p:txBody>
      </p:sp>
    </p:spTree>
    <p:extLst>
      <p:ext uri="{BB962C8B-B14F-4D97-AF65-F5344CB8AC3E}">
        <p14:creationId xmlns:p14="http://schemas.microsoft.com/office/powerpoint/2010/main" val="3230675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27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DE108D1-E681-0EF0-445D-55D6A1BE6984}"/>
              </a:ext>
            </a:extLst>
          </p:cNvPr>
          <p:cNvSpPr txBox="1"/>
          <p:nvPr/>
        </p:nvSpPr>
        <p:spPr>
          <a:xfrm>
            <a:off x="1403414" y="9622839"/>
            <a:ext cx="11255946" cy="3383642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9539" tIns="29539" rIns="29539" bIns="29539" numCol="1" spcCol="38100" rtlCol="0" anchor="ctr">
            <a:spAutoFit/>
          </a:bodyPr>
          <a:lstStyle/>
          <a:p>
            <a:pPr algn="l"/>
            <a:r>
              <a:rPr lang="en-US" sz="5400" dirty="0">
                <a:solidFill>
                  <a:srgbClr val="F7F5EE"/>
                </a:solidFill>
                <a:effectLst/>
                <a:latin typeface="Montserrat" pitchFamily="2" charset="77"/>
              </a:rPr>
              <a:t>[Agent or team name] has been named one of 2025’s Best [agents or teams] of [city, province] by </a:t>
            </a:r>
            <a:r>
              <a:rPr lang="en-US" sz="5400" dirty="0" err="1">
                <a:solidFill>
                  <a:srgbClr val="F7F5EE"/>
                </a:solidFill>
                <a:effectLst/>
                <a:latin typeface="Montserrat" pitchFamily="2" charset="77"/>
              </a:rPr>
              <a:t>RankMyAgent.com</a:t>
            </a:r>
            <a:r>
              <a:rPr lang="en-US" sz="5400" dirty="0">
                <a:solidFill>
                  <a:srgbClr val="F7F5EE"/>
                </a:solidFill>
                <a:effectLst/>
                <a:latin typeface="Montserrat" pitchFamily="2" charset="77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CA901F-C400-6F96-B1C9-4657EB4AE0C2}"/>
              </a:ext>
            </a:extLst>
          </p:cNvPr>
          <p:cNvSpPr txBox="1"/>
          <p:nvPr/>
        </p:nvSpPr>
        <p:spPr>
          <a:xfrm>
            <a:off x="1403414" y="5628516"/>
            <a:ext cx="3845521" cy="170431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575" tIns="28575" rIns="28575" bIns="28575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600" b="1" u="none" strike="noStrike" cap="none" spc="0" normalizeH="0" baseline="0" dirty="0">
                <a:ln>
                  <a:noFill/>
                </a:ln>
                <a:solidFill>
                  <a:srgbClr val="F7F5EE"/>
                </a:solidFill>
                <a:effectLst/>
                <a:uFillTx/>
                <a:latin typeface="Montserrat" pitchFamily="2" charset="77"/>
                <a:cs typeface="Arial" panose="020B0604020202020204" pitchFamily="34" charset="0"/>
                <a:sym typeface="Helvetica Neue"/>
              </a:rPr>
              <a:t>Agent Name</a:t>
            </a:r>
          </a:p>
          <a:p>
            <a:pPr marL="0" marR="0" indent="0" defTabSz="2438338" rtl="0" fontAlgn="auto" latinLnBrk="0" hangingPunct="0"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F7F5EE"/>
                </a:solidFill>
                <a:latin typeface="Montserrat" pitchFamily="2" charset="77"/>
                <a:cs typeface="Arial" panose="020B0604020202020204" pitchFamily="34" charset="0"/>
              </a:rPr>
              <a:t>Office Name</a:t>
            </a:r>
          </a:p>
          <a:p>
            <a:pPr marL="0" marR="0" indent="0" defTabSz="2438338" rtl="0" fontAlgn="auto" latinLnBrk="0" hangingPunct="0"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spc="0" normalizeH="0" baseline="0" dirty="0">
                <a:ln>
                  <a:noFill/>
                </a:ln>
                <a:solidFill>
                  <a:srgbClr val="F7F5EE"/>
                </a:solidFill>
                <a:effectLst/>
                <a:uFillTx/>
                <a:latin typeface="Montserrat" pitchFamily="2" charset="77"/>
                <a:cs typeface="Arial" panose="020B0604020202020204" pitchFamily="34" charset="0"/>
                <a:sym typeface="Helvetica Neue"/>
              </a:rPr>
              <a:t>Location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3650D3E-1BA5-ACCA-1ABB-04387829FA51}"/>
              </a:ext>
            </a:extLst>
          </p:cNvPr>
          <p:cNvSpPr txBox="1"/>
          <p:nvPr/>
        </p:nvSpPr>
        <p:spPr>
          <a:xfrm>
            <a:off x="2158368" y="16530440"/>
            <a:ext cx="9399265" cy="490542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9539" tIns="29539" rIns="29539" bIns="29539" numCol="1" spcCol="38100" rtlCol="0" anchor="ctr">
            <a:spAutoFit/>
          </a:bodyPr>
          <a:lstStyle/>
          <a:p>
            <a:pPr algn="ctr"/>
            <a:r>
              <a:rPr lang="en-US" sz="1400" dirty="0">
                <a:solidFill>
                  <a:srgbClr val="F7F5EE"/>
                </a:solidFill>
                <a:effectLst/>
                <a:latin typeface="Montserrat" pitchFamily="2" charset="77"/>
              </a:rPr>
              <a:t>Selected categories had ties in rankings. For full list of winners, see </a:t>
            </a:r>
            <a:r>
              <a:rPr lang="en-US" sz="1400" dirty="0" err="1">
                <a:solidFill>
                  <a:srgbClr val="F7F5EE"/>
                </a:solidFill>
                <a:effectLst/>
                <a:latin typeface="Montserrat" pitchFamily="2" charset="77"/>
              </a:rPr>
              <a:t>rankmyagent.com</a:t>
            </a:r>
            <a:r>
              <a:rPr lang="en-US" sz="1400" dirty="0">
                <a:solidFill>
                  <a:srgbClr val="F7F5EE"/>
                </a:solidFill>
                <a:effectLst/>
                <a:latin typeface="Montserrat" pitchFamily="2" charset="77"/>
              </a:rPr>
              <a:t>. </a:t>
            </a:r>
            <a:br>
              <a:rPr lang="en-US" sz="1400" dirty="0">
                <a:solidFill>
                  <a:srgbClr val="F7F5EE"/>
                </a:solidFill>
                <a:effectLst/>
                <a:latin typeface="Montserrat" pitchFamily="2" charset="77"/>
              </a:rPr>
            </a:br>
            <a:r>
              <a:rPr lang="en-US" sz="1400" dirty="0">
                <a:solidFill>
                  <a:srgbClr val="F7F5EE"/>
                </a:solidFill>
                <a:effectLst/>
                <a:latin typeface="Montserrat" pitchFamily="2" charset="77"/>
              </a:rPr>
              <a:t>©2026 RE/MAX, LLC. Each Office Independently Owned And Operated. 26_004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FEA8472-14FA-EF39-060D-3921E33DEC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9478" y="15166341"/>
            <a:ext cx="3993108" cy="53574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AA537A6-3C18-6402-4664-44FCAA5433C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403414" y="14804561"/>
            <a:ext cx="3609636" cy="93418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871B770-7805-F684-8D36-A644A765C29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9" r="9"/>
          <a:stretch/>
        </p:blipFill>
        <p:spPr>
          <a:xfrm>
            <a:off x="6439437" y="-3125692"/>
            <a:ext cx="9797605" cy="1225028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14262A7-017A-763B-CE8C-63C20E02D36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0121" r="20121"/>
          <a:stretch/>
        </p:blipFill>
        <p:spPr>
          <a:xfrm>
            <a:off x="1403414" y="1794457"/>
            <a:ext cx="3412425" cy="3805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2250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183</TotalTime>
  <Words>207</Words>
  <Application>Microsoft Macintosh PowerPoint</Application>
  <PresentationFormat>Custom</PresentationFormat>
  <Paragraphs>16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Montserrat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Niemi, Dan</dc:creator>
  <cp:lastModifiedBy>Katnich, Rob</cp:lastModifiedBy>
  <cp:revision>2</cp:revision>
  <dcterms:created xsi:type="dcterms:W3CDTF">2025-02-11T18:28:28Z</dcterms:created>
  <dcterms:modified xsi:type="dcterms:W3CDTF">2026-02-19T19:35:13Z</dcterms:modified>
</cp:coreProperties>
</file>