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401" r:id="rId5"/>
    <p:sldId id="402" r:id="rId6"/>
    <p:sldId id="403" r:id="rId7"/>
    <p:sldId id="404" r:id="rId8"/>
    <p:sldId id="405" r:id="rId9"/>
    <p:sldId id="406" r:id="rId10"/>
    <p:sldId id="407" r:id="rId11"/>
    <p:sldId id="40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5EE"/>
    <a:srgbClr val="0043FF"/>
    <a:srgbClr val="0C2749"/>
    <a:srgbClr val="232323"/>
    <a:srgbClr val="AA1120"/>
    <a:srgbClr val="000E35"/>
    <a:srgbClr val="FF1200"/>
    <a:srgbClr val="66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2B2E5-6695-9BBB-612B-4D1581418BBA}" v="84" dt="2026-03-09T15:43:24.9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94658"/>
  </p:normalViewPr>
  <p:slideViewPr>
    <p:cSldViewPr snapToGrid="0">
      <p:cViewPr varScale="1">
        <p:scale>
          <a:sx n="120" d="100"/>
          <a:sy n="120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62C65B-C12E-1B8C-E2F9-EB5D89DB78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60DEF-759D-DF61-920A-BB888C66EE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D06D3-B485-3D5C-BC61-DA1F94FB0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3FD48-C247-3E47-B70A-0DF39D550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44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807C1-1908-C04A-B43F-37565ED7E0EE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B8963-FC9C-8F46-B950-254E2B6FEE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93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 Pic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3">
            <a:extLst>
              <a:ext uri="{FF2B5EF4-FFF2-40B4-BE49-F238E27FC236}">
                <a16:creationId xmlns:a16="http://schemas.microsoft.com/office/drawing/2014/main" id="{61A1C7EF-4DA1-AF38-5E18-B1AE6ED1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1594624"/>
            <a:ext cx="5804153" cy="371335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9A726FDF-C981-97DF-7EBA-D8C136E9FF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3200" y="869950"/>
            <a:ext cx="3400425" cy="49069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F51E22F-E624-EAF9-3944-5B0333CE66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ACD918-FBFA-2A60-65EA-F7DCC1C83C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34211E-90FD-4999-53B0-DCEFB1D9B0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4A7C18F1-DE27-007D-ACD4-55761D8267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C7C14C-1205-4017-178C-71ED27202B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B501A-E53F-3740-3610-5FED3466E4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5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Dark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E02E0A2-D448-9B4A-EA04-DFFF28B52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0713DD-7463-EE51-0595-D6931041B2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014172-2548-4EAB-17EB-040B235391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0A90D2-54D9-BEAD-B898-9280D6304A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C46637D-2A3D-D0EB-E398-9C21409477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C2DF3A0-9B2B-638B-FE35-E32881E91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Dark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EC653C-A192-1315-C181-AE41EC7B6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2DD308-D440-0C16-952D-CD7B6446E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1E8959-1A57-A752-9DD2-9AE852BB2F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C4E0F7-AD5E-C593-15DC-48C7CFEDC6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218A706-E8DB-F913-E281-49562FA84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55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Dark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38AD0-950F-2E38-A160-78232EC86D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57345-25D5-70C7-7BD8-4A44BB5B6E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BF72793-B517-A362-0E06-447EB8CDF4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59003-0B48-0FA7-7C0D-D01567F3D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B52166-AD2D-46DE-F6F2-A188A29CE91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10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Dark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1F4CF7-9CB6-9B56-673A-665F68F905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31387F-8C9A-A8ED-6931-F2E885DCC5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453A48-34DD-C110-6787-FA2719FE78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716D195-189C-8DFD-7480-BE3C5DB2B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2E1D8-90EE-759F-A944-0F15F68652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79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2DA23D-7676-C265-A6F6-F35515A4AC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CDEE72-4729-FACB-74EC-FE52F4DFC6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2FB26B-3B2D-CF65-6AC4-021308CA37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380A7B-652A-AFB1-4641-89B6261A6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E1EEE6-7903-333E-FFD3-276E72B2FF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4021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Dark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2DA23D-7676-C265-A6F6-F35515A4AC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08272F3-124D-47B5-A2B3-F2027C3BED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8F7CEF1-6685-7774-216D-2BC2566F1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E5A3233-6A87-E87D-5E7C-55C1C60EC5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96A8DC-E39B-B555-3BC6-ED8DBCBAC4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C4BCE6F-7BAB-3021-E889-8F48550B3F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E19AD8-7ECE-23CE-31D8-3CAEC3CD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6DA3F1-4F58-9BCE-C103-A176BFBB5F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10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A39194B8-3883-929C-CE00-801A5AF2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252" y="3325122"/>
            <a:ext cx="10941148" cy="900332"/>
          </a:xfrm>
          <a:prstGeom prst="rect">
            <a:avLst/>
          </a:prstGeom>
        </p:spPr>
        <p:txBody>
          <a:bodyPr anchor="ctr"/>
          <a:lstStyle>
            <a:lvl1pPr algn="ctr"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CB463-847A-86A0-C9BD-46A131FAE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9486" y="1781821"/>
            <a:ext cx="853028" cy="95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3CC46-0BC1-B31C-E1F6-A927E64A53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D55BD9-D8DE-F117-7024-06EBCB34D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03BD5A-365D-AE1D-CAD5-633CDA5EEB2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C5AF5C6-E19C-2CB1-32FE-6AB1F64BCE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032" y="6180144"/>
            <a:ext cx="7293935" cy="60165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US: This is not an offer of a franchise. Any franchise offer is made only after a Franchise Disclosure Document has been provided. New York residents: An offering is made by prospectus only. Minnesota Reg. No. F-9950. RE/MAX, LLC and RE/MAX Integrated Regions, LLC, 5075 S. Syracuse Street, Denver, CO 80237, 1.303.770.5531.</a:t>
            </a:r>
            <a:br>
              <a:rPr lang="en-US"/>
            </a:br>
            <a:r>
              <a:rPr lang="en-US"/>
              <a:t>CAN: The information in this advertisement is not an offer to sell, or a solicitation of an offer to buy, a franchise; it is for informational purposes only. RE/MAX of Western Canada (1998), LLC and RE/MAX Ontario-Atlantic Canada, Inc. ©2025 RE/MAX, LLC. Each Office Independently Owned and Operated. 25_250</a:t>
            </a:r>
          </a:p>
        </p:txBody>
      </p:sp>
    </p:spTree>
    <p:extLst>
      <p:ext uri="{BB962C8B-B14F-4D97-AF65-F5344CB8AC3E}">
        <p14:creationId xmlns:p14="http://schemas.microsoft.com/office/powerpoint/2010/main" val="998420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 Pic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C06A455-553C-494C-4812-01C77C634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1594624"/>
            <a:ext cx="5804153" cy="371335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016AF84-8E63-69A9-290A-17B05FE9B4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3200" y="869950"/>
            <a:ext cx="3400425" cy="49069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97950-EA69-AA29-31AB-31E557CA30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139EE7-CDAD-EDFE-7573-A3EC19E0DA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AEAA61F-D694-9357-433A-D3965D6ABA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0D1280E-32BC-42C0-0297-EEF8507E4E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3431F3-17C3-A0EB-8772-AA0FDBDACA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27BC87-E076-BD09-C4EE-99F0931FBEE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84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1D3C1E-0D30-B6CA-1686-BCB6A6EDA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AE5B571-4109-C300-8F77-6C9B835E99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57400" y="1384300"/>
            <a:ext cx="2578100" cy="3721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19C0BFA6-E985-CBB6-D43F-A78FAD24B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667000"/>
            <a:ext cx="5775960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08FCC07-C342-1969-500B-3B9A9E3A12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53000" y="3187700"/>
            <a:ext cx="5775325" cy="365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904F7F-D5A2-0BBE-2816-9D8363626F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4D8AFAE3-9870-E7E6-7DF2-5F38738161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5A084B0-59C8-19DB-E5C0-8C90202C6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D694FA-2645-36F1-7E07-C3D1B28A0D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E45A73-C125-CECA-AA46-FC3A128C83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97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81C598-A6C1-AD6E-530B-4120DF598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887E66-1B85-E2D7-7EC2-0E3A627F75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55118"/>
            <a:ext cx="8499088" cy="1325563"/>
          </a:xfrm>
          <a:prstGeom prst="rect">
            <a:avLst/>
          </a:prstGeom>
        </p:spPr>
        <p:txBody>
          <a:bodyPr anchor="ctr"/>
          <a:lstStyle>
            <a:lvl1pPr>
              <a:defRPr sz="4000" b="1" i="0" baseline="0">
                <a:solidFill>
                  <a:srgbClr val="F7F5EE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Headline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BF95B-A13D-6D5E-7FE0-955FAD2E30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243F220B-215E-8324-500A-AF381CF8B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7503A5D-9907-177D-A30B-6E9280214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2E396-B54F-A3D3-8765-5186216B68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BB9D30-5DAB-873F-993C-137F920E09A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33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1D3C1E-0D30-B6CA-1686-BCB6A6EDA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A75073B5-79F0-8BB9-3C92-1CFF56D0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667000"/>
            <a:ext cx="5775960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AE5B571-4109-C300-8F77-6C9B835E99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57400" y="1384300"/>
            <a:ext cx="2578100" cy="3721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1D1E19AB-8951-520F-F2E6-BBF4E8B4C7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53000" y="3187700"/>
            <a:ext cx="5775325" cy="365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233D7A-EE8D-3EBC-E5BF-D218743948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48D304C-22F0-FC68-BD5C-BCF4F521AD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93AB47-790A-3E4A-29F1-313D4DE43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EC9AB4-17F4-821F-EBFE-8C2046BE2B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4A28D6-F81A-8A69-014B-85AAA4EDC5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73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E02E0A2-D448-9B4A-EA04-DFFF28B52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DFBD3-BCE8-C0DF-D959-BAAC77C10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FB9F34F-A940-1360-E5BA-30279167DE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F5AE40-6A6E-0067-59D7-08154FD5D0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1C19EA-7E1B-632F-3DE6-FDFA2DD9D5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4DD852-39D4-0336-5BE1-54C924D155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56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240B0-AC05-43AD-37E2-4A0AE66AE5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3C539C7-5E12-619C-7F9E-F05D5D7EA4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0A0B300-B773-F05E-5AFC-EDAE7B94F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EE9170-E692-9A0D-9EA3-2312901B82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EF10EE-855B-1998-AAF1-24B06D3785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46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310A94-C846-1ED8-16F2-75CB303378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99F45EB-20C7-9AB9-F471-0092D93149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C8418E7-DB90-7FDF-2A21-8B4710453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C0061-9F72-EC7B-F2DC-8376840285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1BF270-7F46-F166-F4FF-3A208E6F6AF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815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A0126DA-739B-A098-981D-9C271FBC11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3683AB1-D9BD-5C0A-FD01-C8850F8EC3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977EA72-9D35-9412-F124-ACF9B89210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4A3B8-B910-B4A2-B3E4-121404F25D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71C9C4-6DB1-ACEA-9D21-D34ECBC48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55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8FF544-75F9-39BC-216D-1E686687CB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07D7C37-8862-2D0B-83B6-F80237AF6E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EA4D70A-8DC0-BADF-209F-3BBF5DD21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5F8A20-1A81-F48A-4F72-CAE0EE87E5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76DF3B-ED46-AE38-6C45-477819511F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497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257FF334-D1A0-D59A-788C-F609E97E34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97C7008-92B8-1CAA-A648-279334270F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409C70D-E520-9AD7-9790-1F3F615610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0DFD29-E7C1-8456-F94B-297DD21603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876098A-DB9D-6A6B-963B-9434AD5FF2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EAC25AC-9508-BD38-6547-16FFD5BFD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1BDF81-087B-AD16-FF29-C1A58396FE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B443D0-1CFC-1260-54EB-BA9B0F4511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9327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Bla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E02E0A2-D448-9B4A-EA04-DFFF28B52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0A90D2-54D9-BEAD-B898-9280D6304A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C46637D-2A3D-D0EB-E398-9C21409477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C2DF3A0-9B2B-638B-FE35-E32881E91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E10FE1-ABB9-1C1B-4908-2191FA950C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D1C031-3C18-DCBF-85A3-D8BE9F2D31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06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a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E862ED-834E-B8FF-58D1-FA6E6C13B4DA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0BDAA-C289-0BA6-48D4-3E48751C77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1E8959-1A57-A752-9DD2-9AE852BB2F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C4E0F7-AD5E-C593-15DC-48C7CFEDC6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218A706-E8DB-F913-E281-49562FA84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17D34-F3ED-5393-FBC6-C063C318EF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99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Bla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D322CB-6D89-B92C-FA1D-4CD18A04A1D6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2B445-0BBF-9E41-AB3D-61F5186D8B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F57345-25D5-70C7-7BD8-4A44BB5B6E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BF72793-B517-A362-0E06-447EB8CDF4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59003-0B48-0FA7-7C0D-D01567F3D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481DFE-309E-6EA3-1875-90743337CA6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82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a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31387F-8C9A-A8ED-6931-F2E885DCC5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453A48-34DD-C110-6787-FA2719FE78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716D195-189C-8DFD-7480-BE3C5DB2B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527C92-484E-6F9D-85B0-35316514D6A5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B5E7A3-1DE0-F600-151F-EA140CA747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7C15F1-8E6F-5973-4786-E37E8F30BA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57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248E8E1-45A3-4765-40A7-225E1FC05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55118"/>
            <a:ext cx="8499088" cy="1325563"/>
          </a:xfrm>
          <a:prstGeom prst="rect">
            <a:avLst/>
          </a:prstGeom>
        </p:spPr>
        <p:txBody>
          <a:bodyPr anchor="ctr"/>
          <a:lstStyle>
            <a:lvl1pPr>
              <a:defRPr sz="4000" b="1" i="0" baseline="0">
                <a:solidFill>
                  <a:srgbClr val="F7F5EE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Headline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81C598-A6C1-AD6E-530B-4120DF598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D7BDC3-C998-BE21-CB60-B46D24FF13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EEEFFF5-C6FC-14C2-64D1-9CA945F0A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E20F9D5-941B-6F0E-7779-00C75D2C3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767440-E93A-8298-5E31-A5E6281267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45ED7F-B15E-4F7C-EECD-3114742DF19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516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a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CDEE72-4729-FACB-74EC-FE52F4DFC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2FB26B-3B2D-CF65-6AC4-021308CA37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380A7B-652A-AFB1-4641-89B6261A6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CC81D62-7791-DE83-6A15-B50422DF3BB8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5B887B-1309-3479-DE7B-B81ADD02C6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ED5FA7-CE50-3A46-A3AE-8FEDD36B96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85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Black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08272F3-124D-47B5-A2B3-F2027C3BED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8F7CEF1-6685-7774-216D-2BC2566F1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E5A3233-6A87-E87D-5E7C-55C1C60EC5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96A8DC-E39B-B555-3BC6-ED8DBCBAC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C4BCE6F-7BAB-3021-E889-8F48550B3F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E19AD8-7ECE-23CE-31D8-3CAEC3CD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0EC457-75A0-4FD8-869A-1D990FD95BE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D59925-1C7A-C1AC-0BC4-1749C4414D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CBBC02-5E76-C105-706F-CC31AEE1BB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7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A39194B8-3883-929C-CE00-801A5AF2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252" y="3325122"/>
            <a:ext cx="10941148" cy="900332"/>
          </a:xfrm>
          <a:prstGeom prst="rect">
            <a:avLst/>
          </a:prstGeom>
        </p:spPr>
        <p:txBody>
          <a:bodyPr anchor="ctr"/>
          <a:lstStyle>
            <a:lvl1pPr algn="ctr"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CB463-847A-86A0-C9BD-46A131FAE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9486" y="1781821"/>
            <a:ext cx="853028" cy="95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4CB387-95C8-AEE5-82A0-12E487A9A2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4BE97E-E554-4E22-9F07-04DF2D5FA7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5A4AE1-2FAF-DF03-A866-80541FA8DF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F162A54-0CD4-FC5D-EDE5-DED21AE9DA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032" y="6180144"/>
            <a:ext cx="7293935" cy="60165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US: This is not an offer of a franchise. Any franchise offer is made only after a Franchise Disclosure Document has been provided. New York residents: An offering is made by prospectus only. Minnesota Reg. No. F-9950. RE/MAX, LLC and RE/MAX Integrated Regions, LLC, 5075 S. Syracuse Street, Denver, CO 80237, 1.303.770.5531.</a:t>
            </a:r>
            <a:br>
              <a:rPr lang="en-US"/>
            </a:br>
            <a:r>
              <a:rPr lang="en-US"/>
              <a:t>CAN: The information in this advertisement is not an offer to sell, or a solicitation of an offer to buy, a franchise; it is for informational purposes only. RE/MAX of Western Canada (1998), LLC and RE/MAX Ontario-Atlantic Canada, Inc. ©2025 RE/MAX, LLC. Each Office Independently Owned and Operated. 25_250</a:t>
            </a:r>
          </a:p>
        </p:txBody>
      </p:sp>
    </p:spTree>
    <p:extLst>
      <p:ext uri="{BB962C8B-B14F-4D97-AF65-F5344CB8AC3E}">
        <p14:creationId xmlns:p14="http://schemas.microsoft.com/office/powerpoint/2010/main" val="82107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 Pic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10356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1D3C1E-0D30-B6CA-1686-BCB6A6EDA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EAE5B571-4109-C300-8F77-6C9B835E99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57400" y="1384300"/>
            <a:ext cx="2578100" cy="3721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515AEFCB-50A6-C4B8-19ED-52A6EDE8F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667000"/>
            <a:ext cx="5775960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6AAF5B-CE51-768C-9A2E-FE6841556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3187700"/>
            <a:ext cx="5775325" cy="365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54EE04-D745-779D-7A8B-A4BA3DF633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1CFC822-F398-B9EB-24A2-0A01DDBC96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6627CC1-6928-1FD9-1C34-6FC1D83CF9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07B1A2-BE2F-63DE-E1C6-38A9A6C66B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182E2D-F214-D226-6114-4653B059C7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57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81C598-A6C1-AD6E-530B-4120DF5980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6DAD9C-65EF-0E09-BEDE-D6C9B4799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55118"/>
            <a:ext cx="8499088" cy="1325563"/>
          </a:xfrm>
          <a:prstGeom prst="rect">
            <a:avLst/>
          </a:prstGeom>
        </p:spPr>
        <p:txBody>
          <a:bodyPr anchor="ctr"/>
          <a:lstStyle>
            <a:lvl1pPr>
              <a:defRPr sz="4000" b="1" i="0" baseline="0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Headline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91008-C7D0-BCF9-2BCB-F6F4138592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1F1FAEE-1994-10AE-F210-FC2221CC3D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0155BE-65A1-FD30-738B-C5AACEEF14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45F10E-CBBA-2D14-2029-1DCC932BD5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679A20-7127-E909-28AD-D178D44A927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29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E02E0A2-D448-9B4A-EA04-DFFF28B52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17C68-67FF-46B6-8D92-3BD6A70048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D726F81-DC82-CB4F-00B3-2A0BDAAE2E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D67E400-F280-9FB2-FE1F-24B2980DC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36193-9111-554C-1E03-091D70F4A0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658E2D-40CA-2705-3618-67EA00C13D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93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D1A3A4-27EE-C9D3-C7E2-77CDE82A4C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5486468-24CE-14D0-537B-7AEBD73FB1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438D993-82F2-B5DE-066A-0ABB28A91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1D8771-0CB9-ECEE-D59E-8DE656EBA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7AE8B0-5975-98D2-BE69-A507DFF7F8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78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6DA556-5013-D658-45F0-FE3F6D8381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0E34EC8-7738-210F-C7C4-E34BC06DD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492AA4B-D0F5-B726-E0DE-4DBE64795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CB34D6-0FED-8B21-F122-9EBD2E7C06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E15A9D-6255-3639-3D3A-DC9CF77F07F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55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02B355-7B6A-0216-3D6C-96085FA350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9D64151-13CF-0F89-E660-9EFF24F0EF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7C5CCB3-6F2D-B1AA-DA17-A741AFE1C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36E1EB-7A19-7C15-687F-FDA893BD0D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742BCA-9DA2-E8EE-46E4-FB9E36FECE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2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E02E0A2-D448-9B4A-EA04-DFFF28B52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27491C-CD6F-CC06-C300-202B09819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5D60C708-04EB-C26B-17FA-15176A7B7B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FF64238-F12C-C9FC-8318-3468C36A4B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E273C-48BF-E80C-6EFB-1970489A68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FE5FEA-8ACA-034E-1EC4-FA318F137E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130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13587A-9DF2-CEF0-1E1A-6EB4D6AF0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28FBE3F-6AD5-5EFC-2BCC-F60C61681C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1B58C56-B3DD-69A1-A0D0-0476552C1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0A178-C7DA-93E7-BAF0-FE03135D83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EA1CCE-C738-3317-9DBE-BBC8B12E3E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21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5E60F5A-4827-D798-0DEA-92C36E2B993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8E5B212-C3CF-23A7-1FCE-1087613E7E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500BBD-6C20-267F-01E0-F1BD0F45D3F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4F713B-D11A-150A-27CA-689911416C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C14B194-91A3-0FD5-F93B-9C264E7CD2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2E089D0-1C4F-F9FE-FE91-F3C4B1BB4C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F58065-E401-7FBB-7495-12F28BA1E7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13450-F4CE-E692-4E0D-36621FACE9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402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Crea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F7F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E02E0A2-D448-9B4A-EA04-DFFF28B52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0A90D2-54D9-BEAD-B898-9280D6304A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C46637D-2A3D-D0EB-E398-9C21409477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C2DF3A0-9B2B-638B-FE35-E32881E91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E676C7-1D61-6101-9A43-CFF68FF61A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2FEBA3-5599-8CC0-5326-D59E1CE486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194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Crea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D04FF9-E1B7-6259-C319-6DE7DA53CBC4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F7F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D3A52-5D01-0079-5526-3356F3A432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1E8959-1A57-A752-9DD2-9AE852BB2F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CC4E0F7-AD5E-C593-15DC-48C7CFEDC66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218A706-E8DB-F913-E281-49562FA84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08DB85-E4EA-4361-529F-29EA39815C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57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Crea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F82AD7-2C7D-DE53-20B4-85BC517C7A09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F7F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9C761-8FD2-DE66-CCFE-73D6C51218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F57345-25D5-70C7-7BD8-4A44BB5B6E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BF72793-B517-A362-0E06-447EB8CDF4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759003-0B48-0FA7-7C0D-D01567F3D5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29A55A-CA79-0B4C-AD88-7CFADCE5C7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379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Crea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31387F-8C9A-A8ED-6931-F2E885DCC5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1453A48-34DD-C110-6787-FA2719FE78D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716D195-189C-8DFD-7480-BE3C5DB2B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A86178-FD90-076D-844E-49DB2E03127F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F7F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30779D-6E72-49E2-9294-A115B26E9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5967C-9D1A-7A29-0D17-1557A5B7D5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990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Crea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CDEE72-4729-FACB-74EC-FE52F4DFC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92FB26B-3B2D-CF65-6AC4-021308CA37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380A7B-652A-AFB1-4641-89B6261A67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3108B2-1ACA-4E86-89BE-2CCC901BD333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F7F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1EB704-8133-6128-3762-3419962244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CE1BD6-F72C-4D8B-FA7A-C1819D53F2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253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Crea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08272F3-124D-47B5-A2B3-F2027C3BED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B8F7CEF1-6685-7774-216D-2BC2566F1BE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2E5A3233-6A87-E87D-5E7C-55C1C60EC51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96A8DC-E39B-B555-3BC6-ED8DBCBAC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C4BCE6F-7BAB-3021-E889-8F48550B3F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E19AD8-7ECE-23CE-31D8-3CAEC3CD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48E55B-8A9A-16E3-3AB4-4CC8118695C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F7F5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7834FF-EFE8-8DFF-291E-30CB7312C1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34ABA7-3752-3A85-E25F-C8370763F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841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Cream">
    <p:bg>
      <p:bgPr>
        <a:solidFill>
          <a:srgbClr val="F7F5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A39194B8-3883-929C-CE00-801A5AF2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252" y="3325122"/>
            <a:ext cx="10941148" cy="900332"/>
          </a:xfrm>
          <a:prstGeom prst="rect">
            <a:avLst/>
          </a:prstGeom>
        </p:spPr>
        <p:txBody>
          <a:bodyPr anchor="ctr"/>
          <a:lstStyle>
            <a:lvl1pPr algn="ctr">
              <a:defRPr sz="3000" b="1" i="0">
                <a:solidFill>
                  <a:schemeClr val="tx1"/>
                </a:solidFill>
                <a:latin typeface="Montserrat" pitchFamily="2" charset="77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CB463-847A-86A0-C9BD-46A131FAE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9486" y="1781821"/>
            <a:ext cx="853028" cy="95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23CFDA-B7E7-4072-A59D-7495E05A1D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09F9B7-7D8C-00EC-8347-0CCBC3D127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035" t="34992" r="64859" b="31989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C6BFF9-AC62-2174-17AB-B50432ECC3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8372483-0073-1C3D-DB11-36DADD0269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032" y="6180144"/>
            <a:ext cx="7293935" cy="60165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US: This is not an offer of a franchise. Any franchise offer is made only after a Franchise Disclosure Document has been provided. New York residents: An offering is made by prospectus only. Minnesota Reg. No. F-9950. RE/MAX, LLC and RE/MAX Integrated Regions, LLC, 5075 S. Syracuse Street, Denver, CO 80237, 1.303.770.5531.</a:t>
            </a:r>
            <a:br>
              <a:rPr lang="en-US"/>
            </a:br>
            <a:r>
              <a:rPr lang="en-US"/>
              <a:t>CAN: The information in this advertisement is not an offer to sell, or a solicitation of an offer to buy, a franchise; it is for informational purposes only. RE/MAX of Western Canada (1998), LLC and RE/MAX Ontario-Atlantic Canada, Inc. ©2025 RE/MAX, LLC. Each Office Independently Owned and Operated. 25_250</a:t>
            </a:r>
          </a:p>
        </p:txBody>
      </p:sp>
    </p:spTree>
    <p:extLst>
      <p:ext uri="{BB962C8B-B14F-4D97-AF65-F5344CB8AC3E}">
        <p14:creationId xmlns:p14="http://schemas.microsoft.com/office/powerpoint/2010/main" val="9792395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 Pic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0C5C61-911A-D27B-0B46-35BB0A93A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1594624"/>
            <a:ext cx="5804153" cy="3713355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DAD63A53-36B0-2236-5745-7934D73E45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3200" y="869950"/>
            <a:ext cx="3400425" cy="4906963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1D3C1E-0D30-B6CA-1686-BCB6A6EDAA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A3E488-88A3-B407-800F-1B10EEE37B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B6062B6-F887-C3E4-4121-3837B5532F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CCA5088-517F-D197-27B3-320AC42681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4F63AB-AC8B-9352-BCC3-C62CC6FF25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082FE3-4810-AD76-EAFE-401CFE3165B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4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647C3-F3E1-9C05-71F1-83E8530140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9073A57-3172-3C66-C395-F2271ADAF8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933E8E4-B2C8-62FC-75C6-E6A0D7D3E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195D0-E54C-B9C9-84D7-2C3B0AB886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D9EA45-1262-2919-D102-E4A563C571B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256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39218-BB18-46A7-48EE-332722F85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CB28A4F-73BC-B801-6F5A-A033D7573A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057400" y="1384300"/>
            <a:ext cx="2578100" cy="37211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aseline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5CDD2579-3996-C976-D857-D9C8BABDB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667000"/>
            <a:ext cx="5775960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7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62AE90A-6352-DD84-60FB-D2738C706C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53000" y="3187700"/>
            <a:ext cx="5775325" cy="3651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1FBAD0-F123-90B9-B1B1-D783BBACAB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53CFBA9-3DF9-C046-BCBB-9A04075C7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7F1BD51-4060-2114-793A-CF59350914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B14DDC5-D61A-44E6-81EF-DE039B8B67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989E8D-D155-E26B-6239-873496F227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872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0BEB29-E44E-2663-8430-05F0DFD3C4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310" y="1101693"/>
            <a:ext cx="853028" cy="9557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99BB18E-3A80-3630-8567-81C6AF6326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55118"/>
            <a:ext cx="8499088" cy="1325563"/>
          </a:xfrm>
          <a:prstGeom prst="rect">
            <a:avLst/>
          </a:prstGeom>
        </p:spPr>
        <p:txBody>
          <a:bodyPr anchor="ctr"/>
          <a:lstStyle>
            <a:lvl1pPr>
              <a:defRPr sz="4000" b="1" i="0" baseline="0">
                <a:solidFill>
                  <a:srgbClr val="F7F5EE"/>
                </a:solidFill>
                <a:latin typeface="Montserrat" panose="02000505000000020004" pitchFamily="2" charset="77"/>
              </a:defRPr>
            </a:lvl1pPr>
          </a:lstStyle>
          <a:p>
            <a:r>
              <a:rPr lang="en-US"/>
              <a:t>Section Divider </a:t>
            </a:r>
            <a:br>
              <a:rPr lang="en-US"/>
            </a:br>
            <a:r>
              <a:rPr lang="en-US"/>
              <a:t>Headline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B18393-F6D3-8781-14F3-7F15766BE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1CED62A-587D-171A-EFAA-26B384B9C3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73EB97D-7604-2839-7099-CEA6EA8E0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E6F6542-63BF-204D-93F3-60C612F02A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0729" t="6595" r="7619" b="5980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B49730-7CAF-E67F-2F56-68557CE557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277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>
            <a:extLst>
              <a:ext uri="{FF2B5EF4-FFF2-40B4-BE49-F238E27FC236}">
                <a16:creationId xmlns:a16="http://schemas.microsoft.com/office/drawing/2014/main" id="{2DE388A4-D40A-6EE4-070B-ADFFF90F1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55B9DD39-ECED-3AA4-4997-DAE117E86D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896B57-5872-0A40-E27D-1A8936CF9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22BA09-47C8-BB07-85A1-E53F38EC47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28340D1-6DC1-6948-695A-3BD127B8A5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98B23168-DC62-1071-1C71-F5E773C29B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8A7B42-99CD-B172-91FD-1D10D534B6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536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1EB6DD-F769-B8B7-85A6-83D3AF7F3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672825-880C-9DC1-0951-44636B997E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8295886-EAE8-E52B-92DE-B1ADF51DD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AC3569E-4274-CC8B-A0FD-F53E75B00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3DF25-7BBD-A149-678A-42ABE9C2DB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13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6BAD97-4574-AA13-E434-0D1FE83EE1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26E2A-CAC3-B3B9-541B-EE7838D406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B24E4CD-94B3-DA8E-B07D-E563386A77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5FE7AC9-2F66-CD7C-E136-88534A3EA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3ECEC3-A46F-CAB4-015E-497E71CE39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527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731BC0-262B-B3FC-311E-00585067A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3936CF-B544-4EA9-C659-0A91ABC749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3CE451D-DD9E-63FD-C957-ED68283F8C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71405F6-9DA2-BA24-6F5E-07DA03E29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A6C562-3F4C-5DA8-6FE0-CBF154ECBA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913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1F57B6-8EF2-9974-9265-394AD3E4AA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52BB0-6351-583E-0620-4F3B1F635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5A67B7E3-10BC-294A-F412-CE097EC055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F822517-E891-1620-6DB2-FEB288F3E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087B48-0F9F-0019-3916-F75BCD2936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831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FE5DAF-22EF-8B9F-2B8B-3BDF2D35C9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F83C692-935B-68EA-E499-1B5D36E5E6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6D808CF2-4CB7-FFB5-17BE-BD88C461EE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CB4B2A74-1DE4-C702-2281-583BC2BF82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4C575A-5435-106C-B298-84EA678F6C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9A32CAF-18B0-E5CD-E0C8-C6B3C76DB1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849FBC4-FA23-DAB4-763E-BFD0778022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4CB867-3789-7221-96DA-7C65802E207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300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4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E02E0A2-D448-9B4A-EA04-DFFF28B526C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1252" y="1519310"/>
            <a:ext cx="10906620" cy="4716389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2A38A2-8E31-67F1-6B3F-9FD989C04D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343BA40-F871-E0BD-3972-3A8F358675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B20094D-7899-BBA4-E201-0CCD2C33EA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84146-A8B5-D413-5519-7EF40D8598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077B50-2964-01B8-62B2-D27F5C25B24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045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4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F66D783D-815F-46BA-DC3D-6016E4BD730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1252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9F6EE999-4A55-8898-01C9-A8C5D2E1DB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6586" y="1519311"/>
            <a:ext cx="5364162" cy="4647313"/>
          </a:xfrm>
          <a:prstGeom prst="rect">
            <a:avLst/>
          </a:prstGeom>
        </p:spPr>
        <p:txBody>
          <a:bodyPr/>
          <a:lstStyle>
            <a:lvl1pPr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3AD933-2B97-F756-7CDA-C63D33D48D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E13E8E-DF97-8011-5D27-3453F94C8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1BA17BD-844B-3EF3-E5A5-9ED4EA6E3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1EB6DD-F769-B8B7-85A6-83D3AF7F33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5166B-E883-08C0-E017-C356F9F65F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8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13A4B-F5D3-9237-090B-AB889ACA0B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1C9009E0-DAD1-AD44-B258-93261A5013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2DCCB40-997B-31A3-A787-96E7663D63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39F020-4C65-F59E-F7EB-19366D8821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466957-B2B9-3F1E-2315-A3A178740C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382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4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884D47C9-27BA-18C1-7525-A15EE4E6FC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D1A12BE7-A4F6-1E4B-7AF6-32575ED9E7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187B8C-C7DD-3B3C-5ADD-0FDDDDEA3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FE70EC-874D-C5B5-7BC0-C49481AD0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46ADBEB-7711-1769-9BA4-5556735949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7A024878-21F8-20AB-845D-01D88B7C0A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6BAD97-4574-AA13-E434-0D1FE83EE1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6D44BA-C9D5-2DF5-1DEB-17DA4D847CD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195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4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tx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tx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tx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tx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F93FA0-6981-A9F0-3459-5A6AE6DE9F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C9D21B-E33F-7DC6-A917-8C85754B2D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48EC95-6D2F-8C9C-B018-2FB9B79C9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731BC0-262B-B3FC-311E-00585067A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593A7A-1FB8-BE01-94BF-DAE4C05024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254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14FACC-0613-5D2B-DCB1-0F2AD61BA17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4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tx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89255D-E04B-A5E1-35E4-B4AB2FEC3E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E02524-CC36-8436-A77B-79C0190750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2230C06-6408-5632-7981-E158734E1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1F57B6-8EF2-9974-9265-394AD3E4AA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D88626-3CA1-3CA0-C10F-B65A8A6F1C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7612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BDAA92-CB12-8BB8-5E3C-DD6CC411F6F1}"/>
              </a:ext>
            </a:extLst>
          </p:cNvPr>
          <p:cNvSpPr/>
          <p:nvPr userDrawn="1"/>
        </p:nvSpPr>
        <p:spPr>
          <a:xfrm>
            <a:off x="0" y="0"/>
            <a:ext cx="12192000" cy="1297452"/>
          </a:xfrm>
          <a:prstGeom prst="rect">
            <a:avLst/>
          </a:prstGeom>
          <a:solidFill>
            <a:srgbClr val="004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FE5DAF-22EF-8B9F-2B8B-3BDF2D35C9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2F83C692-935B-68EA-E499-1B5D36E5E6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6D808CF2-4CB7-FFB5-17BE-BD88C461EE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CB4B2A74-1DE4-C702-2281-583BC2BF82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41BEF-281B-F515-599C-2E550461B5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36F89D-0047-9147-C7FB-783EF09BD2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tx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D17B768-2BF9-0BB0-8FAE-BFF2829C5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1E7982-2A98-1100-1625-5337F800D1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33" y="6526813"/>
            <a:ext cx="1616824" cy="14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550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Blue">
    <p:bg>
      <p:bgPr>
        <a:solidFill>
          <a:srgbClr val="004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A39194B8-3883-929C-CE00-801A5AF2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252" y="3325122"/>
            <a:ext cx="10941148" cy="900332"/>
          </a:xfrm>
          <a:prstGeom prst="rect">
            <a:avLst/>
          </a:prstGeom>
        </p:spPr>
        <p:txBody>
          <a:bodyPr anchor="ctr"/>
          <a:lstStyle>
            <a:lvl1pPr algn="ctr"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CB463-847A-86A0-C9BD-46A131FAE2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69486" y="1781821"/>
            <a:ext cx="853028" cy="95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43CC46-0BC1-B31C-E1F6-A927E64A53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599CEA-4EC9-D45F-9914-1EC68FEC7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64892" r="1048" b="63844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111994-E7F3-BC83-0762-73873DA131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627F3AE7-4AF2-31D5-8F43-061C3FC9A4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9032" y="6180144"/>
            <a:ext cx="7293935" cy="601653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US: This is not an offer of a franchise. Any franchise offer is made only after a Franchise Disclosure Document has been provided. New York residents: An offering is made by prospectus only. Minnesota Reg. No. F-9950. RE/MAX, LLC and RE/MAX Integrated Regions, LLC, 5075 S. Syracuse Street, Denver, CO 80237, 1.303.770.5531.</a:t>
            </a:r>
            <a:br>
              <a:rPr lang="en-US"/>
            </a:br>
            <a:r>
              <a:rPr lang="en-US"/>
              <a:t>CAN: The information in this advertisement is not an offer to sell, or a solicitation of an offer to buy, a franchise; it is for informational purposes only. RE/MAX of Western Canada (1998), LLC and RE/MAX Ontario-Atlantic Canada, Inc. ©2025 RE/MAX, LLC. Each Office Independently Owned and Operated. 25_250</a:t>
            </a:r>
          </a:p>
        </p:txBody>
      </p:sp>
    </p:spTree>
    <p:extLst>
      <p:ext uri="{BB962C8B-B14F-4D97-AF65-F5344CB8AC3E}">
        <p14:creationId xmlns:p14="http://schemas.microsoft.com/office/powerpoint/2010/main" val="40117165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64411-C510-A305-05D1-E31EF428C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1168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anose="02000505000000020004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6300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57D0B-6913-4C4C-8224-617E31B325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B666B5-4047-D143-B7C7-09E9B7B8EA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A4379-DC45-6C43-9471-C9FD530AEB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46652E9-4A49-8E49-B7E2-9ECE9BC18682}" type="datetimeFigureOut">
              <a:rPr lang="en-US" smtClean="0"/>
              <a:t>3/31/2026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7E464-4F82-444B-8B00-8FC9E19F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0AAD3-DCC1-DB4B-A521-7FB59569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AED9FB-E1FA-3A48-8143-1535DEF4B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4145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2">
            <a:extLst>
              <a:ext uri="{FF2B5EF4-FFF2-40B4-BE49-F238E27FC236}">
                <a16:creationId xmlns:a16="http://schemas.microsoft.com/office/drawing/2014/main" id="{A9255441-4594-6910-456E-DB37BAAE3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26067-AC75-C7BF-0A76-149ECA457F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563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1 Dark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2">
            <a:extLst>
              <a:ext uri="{FF2B5EF4-FFF2-40B4-BE49-F238E27FC236}">
                <a16:creationId xmlns:a16="http://schemas.microsoft.com/office/drawing/2014/main" id="{D3289E22-69BE-A15F-BDD8-E9F80405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52" y="225083"/>
            <a:ext cx="10177094" cy="900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C2DF3A0-9B2B-638B-FE35-E32881E91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6069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ream Double Image Hold Slide copy 6">
    <p:bg>
      <p:bgPr>
        <a:solidFill>
          <a:srgbClr val="F8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77767B0-AE86-14AA-BC2E-3B6B0084FDF1}"/>
              </a:ext>
            </a:extLst>
          </p:cNvPr>
          <p:cNvSpPr/>
          <p:nvPr userDrawn="1"/>
        </p:nvSpPr>
        <p:spPr>
          <a:xfrm>
            <a:off x="0" y="0"/>
            <a:ext cx="12192000" cy="996462"/>
          </a:xfrm>
          <a:prstGeom prst="rect">
            <a:avLst/>
          </a:prstGeom>
          <a:solidFill>
            <a:schemeClr val="tx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31" tIns="9031" rIns="9031" bIns="9031" numCol="1" spcCol="38100" rtlCol="0" anchor="ctr">
            <a:spAutoFit/>
          </a:bodyPr>
          <a:lstStyle/>
          <a:p>
            <a:pPr marL="0" marR="0" indent="0" algn="ctr" defTabSz="4127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E010AD-F14B-0BFA-F031-3C3EBE083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9" y="218287"/>
            <a:ext cx="755934" cy="59060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1F5E08-07E3-ACE7-1836-F6CBDDAA95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1282" y="218282"/>
            <a:ext cx="8458200" cy="5905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Montserrat Light" pitchFamily="2" charset="77"/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4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E0A37FD9-75F2-9B4F-F65B-261C221B49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B74635F-1782-F191-5390-9CA924F24E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A8D3784-7FAD-7E5F-0F84-EB36EEB9F4A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229497" y="1487565"/>
            <a:ext cx="6367771" cy="4760835"/>
          </a:xfrm>
          <a:prstGeom prst="rect">
            <a:avLst/>
          </a:prstGeom>
        </p:spPr>
        <p:txBody>
          <a:bodyPr/>
          <a:lstStyle>
            <a:lvl1pPr>
              <a:buClrTx/>
              <a:defRPr sz="1800" b="0" i="0">
                <a:solidFill>
                  <a:schemeClr val="bg1"/>
                </a:solidFill>
                <a:latin typeface="Montserrat Light" pitchFamily="2" charset="77"/>
              </a:defRPr>
            </a:lvl1pPr>
            <a:lvl2pPr>
              <a:buClrTx/>
              <a:defRPr sz="1600" b="0" i="0">
                <a:solidFill>
                  <a:schemeClr val="bg1"/>
                </a:solidFill>
                <a:latin typeface="Montserrat Light" pitchFamily="2" charset="77"/>
              </a:defRPr>
            </a:lvl2pPr>
            <a:lvl3pPr>
              <a:buClrTx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3pPr>
            <a:lvl4pPr>
              <a:buClrTx/>
              <a:defRPr sz="1200" b="0" i="0">
                <a:solidFill>
                  <a:schemeClr val="bg1"/>
                </a:solidFill>
                <a:latin typeface="Montserrat Light" pitchFamily="2" charset="77"/>
              </a:defRPr>
            </a:lvl4pPr>
            <a:lvl5pPr>
              <a:lnSpc>
                <a:spcPct val="100000"/>
              </a:lnSpc>
              <a:buClrTx/>
              <a:defRPr sz="1100" b="0" i="0">
                <a:solidFill>
                  <a:schemeClr val="bg1"/>
                </a:solidFill>
                <a:latin typeface="Montserrat Light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E7CB60-FD11-CDF4-B6E7-8A9691283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0B05FE4-3A90-4ABA-9CED-3B204DB37CD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92FD180-F6BC-46A3-4692-240F60D5D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70ED70-73E1-177C-F104-9AE3B383EE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4CDCD3-7980-0406-836E-E4E931A0EC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577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ream Double Image Hold Slide copy 9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6AA504F7-275B-094D-368D-9E1A756466BD}"/>
              </a:ext>
            </a:extLst>
          </p:cNvPr>
          <p:cNvSpPr/>
          <p:nvPr userDrawn="1"/>
        </p:nvSpPr>
        <p:spPr>
          <a:xfrm>
            <a:off x="-12700" y="0"/>
            <a:ext cx="12217400" cy="961825"/>
          </a:xfrm>
          <a:prstGeom prst="rect">
            <a:avLst/>
          </a:prstGeom>
          <a:solidFill>
            <a:srgbClr val="F7F5EF"/>
          </a:solidFill>
          <a:ln w="3175">
            <a:miter lim="400000"/>
          </a:ln>
        </p:spPr>
        <p:txBody>
          <a:bodyPr lIns="9031" tIns="9031" rIns="9031" bIns="9031" anchor="ctr"/>
          <a:lstStyle/>
          <a:p>
            <a:pPr algn="ctr" defTabSz="41275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6019E-E93A-021F-E0B8-A7BA58B1E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249" y="412251"/>
            <a:ext cx="1121503" cy="8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9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C3D384D-A394-FABA-E531-1C719B2AD4A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212132" y="1483952"/>
            <a:ext cx="6385135" cy="46826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75568220-EE33-1BC7-B9D3-2DB50E652F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468" y="1487565"/>
            <a:ext cx="4320496" cy="7984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Montserrat" pitchFamily="2" charset="77"/>
              </a:defRPr>
            </a:lvl1pPr>
            <a:lvl2pPr marL="176212" indent="0">
              <a:buNone/>
              <a:defRPr/>
            </a:lvl2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3CB8EB7-7DA4-6DFA-8F42-686538FB3F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4468" y="2370265"/>
            <a:ext cx="4320496" cy="379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148D0-50D3-7459-8DD3-D08D34195F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64B9E6C-77D6-09EB-BE66-09F3D01E30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45A7D37-6B3D-09F1-C676-6E29613292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4751DE-621C-5F4D-F313-FCC517DBAD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F3351-0FE4-2393-1F48-73A4A0FCA35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2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 Dark Blue">
    <p:bg>
      <p:bgPr>
        <a:solidFill>
          <a:srgbClr val="000E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0DA382EB-9023-4C8A-7C20-E224AA3532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875C0FD-80E8-CF1C-EA53-2C53A5BF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5446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3861A5D-B6F4-5561-B492-D7451E2B8F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58200" y="1447800"/>
            <a:ext cx="3221108" cy="46482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9F30D-6469-A976-ED17-B63058A2D2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8395" y="6366232"/>
            <a:ext cx="1023356" cy="280845"/>
          </a:xfrm>
          <a:prstGeom prst="rect">
            <a:avLst/>
          </a:prstGeom>
        </p:spPr>
      </p:pic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28F21BD-B743-3FFE-B099-3F153A572A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4425" y="6506655"/>
            <a:ext cx="4883150" cy="117577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700" b="0" i="0">
                <a:solidFill>
                  <a:schemeClr val="bg1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en-US"/>
              <a:t>©2025 RE/MAX, LLC. Each Office Independently Owned and Operated. 25_250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8D059EE-3594-EA98-879B-6EE92F9429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34800" y="6416099"/>
            <a:ext cx="457200" cy="354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118FA9C5-EA5D-5745-9DC4-F40B5BE44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9B099C-4794-E3F4-27BB-EF5BDD9EF4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66" r="67662" b="66697"/>
          <a:stretch/>
        </p:blipFill>
        <p:spPr>
          <a:xfrm>
            <a:off x="10972800" y="0"/>
            <a:ext cx="1219200" cy="12942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1CB0A-F011-5AB8-1F63-320D90DA28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045043" y="6526813"/>
            <a:ext cx="1616802" cy="14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54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75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3" r:id="rId2"/>
    <p:sldLayoutId id="2147483655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89" r:id="rId16"/>
    <p:sldLayoutId id="2147483707" r:id="rId17"/>
    <p:sldLayoutId id="2147483704" r:id="rId18"/>
    <p:sldLayoutId id="2147483656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690" r:id="rId32"/>
    <p:sldLayoutId id="2147483708" r:id="rId33"/>
    <p:sldLayoutId id="2147483705" r:id="rId34"/>
    <p:sldLayoutId id="2147483657" r:id="rId35"/>
    <p:sldLayoutId id="2147483671" r:id="rId36"/>
    <p:sldLayoutId id="2147483672" r:id="rId37"/>
    <p:sldLayoutId id="2147483673" r:id="rId38"/>
    <p:sldLayoutId id="2147483674" r:id="rId39"/>
    <p:sldLayoutId id="2147483675" r:id="rId40"/>
    <p:sldLayoutId id="2147483676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691" r:id="rId48"/>
    <p:sldLayoutId id="2147483651" r:id="rId49"/>
    <p:sldLayoutId id="2147483654" r:id="rId50"/>
    <p:sldLayoutId id="2147483721" r:id="rId51"/>
    <p:sldLayoutId id="2147483652" r:id="rId52"/>
    <p:sldLayoutId id="2147483722" r:id="rId53"/>
    <p:sldLayoutId id="2147483723" r:id="rId54"/>
    <p:sldLayoutId id="2147483724" r:id="rId55"/>
    <p:sldLayoutId id="2147483725" r:id="rId56"/>
    <p:sldLayoutId id="2147483726" r:id="rId57"/>
    <p:sldLayoutId id="2147483665" r:id="rId58"/>
    <p:sldLayoutId id="2147483666" r:id="rId59"/>
    <p:sldLayoutId id="2147483667" r:id="rId60"/>
    <p:sldLayoutId id="2147483668" r:id="rId61"/>
    <p:sldLayoutId id="2147483669" r:id="rId62"/>
    <p:sldLayoutId id="2147483670" r:id="rId63"/>
    <p:sldLayoutId id="2147483727" r:id="rId64"/>
    <p:sldLayoutId id="2147483728" r:id="rId65"/>
    <p:sldLayoutId id="2147483729" r:id="rId66"/>
    <p:sldLayoutId id="2147483730" r:id="rId67"/>
    <p:sldLayoutId id="2147483731" r:id="rId68"/>
    <p:sldLayoutId id="2147483732" r:id="rId69"/>
    <p:sldLayoutId id="2147483733" r:id="rId7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3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svg"/><Relationship Id="rId5" Type="http://schemas.openxmlformats.org/officeDocument/2006/relationships/image" Target="../media/image34.svg"/><Relationship Id="rId4" Type="http://schemas.openxmlformats.org/officeDocument/2006/relationships/image" Target="../media/image3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0950A4-FE74-1501-C9BB-4BAC950B16BF}"/>
              </a:ext>
            </a:extLst>
          </p:cNvPr>
          <p:cNvSpPr txBox="1"/>
          <p:nvPr/>
        </p:nvSpPr>
        <p:spPr>
          <a:xfrm>
            <a:off x="4983970" y="2766653"/>
            <a:ext cx="189278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b="1">
                <a:solidFill>
                  <a:srgbClr val="0C2749"/>
                </a:solidFill>
                <a:latin typeface="Montserrat Light"/>
              </a:rPr>
              <a:t>+</a:t>
            </a:r>
            <a:endParaRPr lang="en-US" sz="4400" b="1" i="0">
              <a:solidFill>
                <a:srgbClr val="0C2749"/>
              </a:solidFill>
              <a:latin typeface="Montserrat Light"/>
            </a:endParaRPr>
          </a:p>
        </p:txBody>
      </p:sp>
      <p:pic>
        <p:nvPicPr>
          <p:cNvPr id="10" name="Picture 9" descr="A blue and purple letters on a black background&#10;&#10;AI-generated content may be incorrect.">
            <a:extLst>
              <a:ext uri="{FF2B5EF4-FFF2-40B4-BE49-F238E27FC236}">
                <a16:creationId xmlns:a16="http://schemas.microsoft.com/office/drawing/2014/main" id="{3D072E42-5441-EC3F-649A-259BC7262F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8455" y="3009216"/>
            <a:ext cx="4645006" cy="1733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69BDF9-C88A-5527-9788-FEDEBFAC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58" t="-278" b="41050"/>
          <a:stretch>
            <a:fillRect/>
          </a:stretch>
        </p:blipFill>
        <p:spPr>
          <a:xfrm>
            <a:off x="1161436" y="1194219"/>
            <a:ext cx="5256251" cy="157449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1C069F5-CB48-FADF-A09E-7F067B93EE8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49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F5DDC-86B3-7A79-594A-6FEF15ACC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005F6D0-F938-B819-F83F-E961AFDD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latin typeface="Montserrat"/>
              </a:rPr>
              <a:t>Your Marketing –</a:t>
            </a:r>
            <a:r>
              <a:rPr lang="en-US" sz="2800" dirty="0">
                <a:latin typeface="Montserrat"/>
              </a:rPr>
              <a:t> </a:t>
            </a:r>
            <a:r>
              <a:rPr lang="en-US" sz="2800">
                <a:latin typeface="Montserrat"/>
              </a:rPr>
              <a:t>Branded From the Start</a:t>
            </a:r>
            <a:endParaRPr lang="en-US" sz="2800" dirty="0">
              <a:latin typeface="Montserra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7D2408-5393-876A-4F42-E101D14BC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18FA9C5-EA5D-5745-9DC4-F40B5BE4446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5" name="Picture 14" descr="A screenshot of a brand kit&#10;&#10;AI-generated content may be incorrect.">
            <a:extLst>
              <a:ext uri="{FF2B5EF4-FFF2-40B4-BE49-F238E27FC236}">
                <a16:creationId xmlns:a16="http://schemas.microsoft.com/office/drawing/2014/main" id="{2E04583C-D5B7-FF0A-94E0-A05204E5D2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25" t="60599" r="6184" b="31089"/>
          <a:stretch>
            <a:fillRect/>
          </a:stretch>
        </p:blipFill>
        <p:spPr>
          <a:xfrm>
            <a:off x="3229530" y="2746265"/>
            <a:ext cx="5326214" cy="680988"/>
          </a:xfrm>
          <a:prstGeom prst="rect">
            <a:avLst/>
          </a:prstGeom>
        </p:spPr>
      </p:pic>
      <p:pic>
        <p:nvPicPr>
          <p:cNvPr id="18" name="Picture 17" descr="A red white and blue flag&#10;&#10;AI-generated content may be incorrect.">
            <a:extLst>
              <a:ext uri="{FF2B5EF4-FFF2-40B4-BE49-F238E27FC236}">
                <a16:creationId xmlns:a16="http://schemas.microsoft.com/office/drawing/2014/main" id="{3FF8E583-CD92-EE82-FA79-BAE001FDD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847" y="2478259"/>
            <a:ext cx="1224892" cy="1395035"/>
          </a:xfrm>
          <a:prstGeom prst="rect">
            <a:avLst/>
          </a:prstGeom>
        </p:spPr>
      </p:pic>
      <p:pic>
        <p:nvPicPr>
          <p:cNvPr id="20" name="Picture 19" descr="A close up of a name&#10;&#10;AI-generated content may be incorrect.">
            <a:extLst>
              <a:ext uri="{FF2B5EF4-FFF2-40B4-BE49-F238E27FC236}">
                <a16:creationId xmlns:a16="http://schemas.microsoft.com/office/drawing/2014/main" id="{A2F6C242-2A55-B688-810E-A2CFE3FE7D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245" r="3421" b="-532"/>
          <a:stretch>
            <a:fillRect/>
          </a:stretch>
        </p:blipFill>
        <p:spPr>
          <a:xfrm>
            <a:off x="8797718" y="2247139"/>
            <a:ext cx="2491580" cy="2358228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307900A-FDB0-893F-CA65-D729D5A1E8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389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lose-up of a computer&#10;&#10;AI-generated content may be incorrect.">
            <a:extLst>
              <a:ext uri="{FF2B5EF4-FFF2-40B4-BE49-F238E27FC236}">
                <a16:creationId xmlns:a16="http://schemas.microsoft.com/office/drawing/2014/main" id="{F97FF936-3E1B-8E6C-1431-E93160A5D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308" y="625113"/>
            <a:ext cx="10337191" cy="61918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5797C3-5C22-E93B-7B7A-989BA9A96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ontserrat"/>
              </a:rPr>
              <a:t>Your Marketing – </a:t>
            </a:r>
            <a:r>
              <a:rPr lang="en-US" sz="2800">
                <a:latin typeface="Montserrat"/>
              </a:rPr>
              <a:t>Branded From</a:t>
            </a:r>
            <a:r>
              <a:rPr lang="en-US" sz="2800" dirty="0">
                <a:latin typeface="Montserrat"/>
              </a:rPr>
              <a:t> the Start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21C378-DD38-8ABA-815F-0311FBFE6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18FA9C5-EA5D-5745-9DC4-F40B5BE4446B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27" name="Picture 26" descr="A screenshot of a home for sale&#10;&#10;AI-generated content may be incorrect.">
            <a:extLst>
              <a:ext uri="{FF2B5EF4-FFF2-40B4-BE49-F238E27FC236}">
                <a16:creationId xmlns:a16="http://schemas.microsoft.com/office/drawing/2014/main" id="{71F535BA-2032-F99B-5BF3-3FC9BDA4C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083" y="1687407"/>
            <a:ext cx="7049640" cy="402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51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B010F-27D2-5D19-892B-3348A1190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0FD98-1361-BF30-8750-BDC24151C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Montserrat"/>
              </a:rPr>
              <a:t>Branded Templates </a:t>
            </a:r>
            <a:r>
              <a:rPr lang="en-US" sz="2800">
                <a:latin typeface="Montserrat"/>
              </a:rPr>
              <a:t>at Your</a:t>
            </a:r>
            <a:r>
              <a:rPr lang="en-US" sz="2800" dirty="0">
                <a:latin typeface="Montserrat"/>
              </a:rPr>
              <a:t> Fingertips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66948-83A3-B431-3FAA-2DBC20997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18FA9C5-EA5D-5745-9DC4-F40B5BE4446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4" name="Picture 23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2A95196F-9324-6505-5EFD-31057B859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114" y="4056846"/>
            <a:ext cx="1974762" cy="1980129"/>
          </a:xfrm>
          <a:prstGeom prst="rect">
            <a:avLst/>
          </a:prstGeom>
          <a:ln>
            <a:solidFill>
              <a:srgbClr val="0C2749"/>
            </a:solidFill>
          </a:ln>
        </p:spPr>
      </p:pic>
      <p:pic>
        <p:nvPicPr>
          <p:cNvPr id="25" name="Picture 24" descr="A person leaning against a window&#10;&#10;AI-generated content may be incorrect.">
            <a:extLst>
              <a:ext uri="{FF2B5EF4-FFF2-40B4-BE49-F238E27FC236}">
                <a16:creationId xmlns:a16="http://schemas.microsoft.com/office/drawing/2014/main" id="{872E3D97-CFF2-D5D5-5676-9ADFBBF8B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017" y="4051479"/>
            <a:ext cx="2001592" cy="1985494"/>
          </a:xfrm>
          <a:prstGeom prst="rect">
            <a:avLst/>
          </a:prstGeom>
          <a:ln>
            <a:solidFill>
              <a:srgbClr val="0C2749"/>
            </a:solidFill>
          </a:ln>
        </p:spPr>
      </p:pic>
      <p:pic>
        <p:nvPicPr>
          <p:cNvPr id="26" name="Picture 25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5F253987-320D-828C-4571-903130E92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213" y="1816458"/>
            <a:ext cx="2044522" cy="2017691"/>
          </a:xfrm>
          <a:prstGeom prst="rect">
            <a:avLst/>
          </a:prstGeom>
          <a:ln>
            <a:solidFill>
              <a:srgbClr val="0C2749"/>
            </a:solidFill>
          </a:ln>
        </p:spPr>
      </p:pic>
      <p:pic>
        <p:nvPicPr>
          <p:cNvPr id="27" name="Picture 26" descr="A blue and red business card&#10;&#10;AI-generated content may be incorrect.">
            <a:extLst>
              <a:ext uri="{FF2B5EF4-FFF2-40B4-BE49-F238E27FC236}">
                <a16:creationId xmlns:a16="http://schemas.microsoft.com/office/drawing/2014/main" id="{FFCDE497-8448-C48C-0AB3-36037C678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5617" y="4056844"/>
            <a:ext cx="2044522" cy="1980129"/>
          </a:xfrm>
          <a:prstGeom prst="rect">
            <a:avLst/>
          </a:prstGeom>
          <a:ln>
            <a:solidFill>
              <a:srgbClr val="0C2749"/>
            </a:solidFill>
          </a:ln>
        </p:spPr>
      </p:pic>
      <p:pic>
        <p:nvPicPr>
          <p:cNvPr id="28" name="Picture 27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4525413D-352F-42DA-EED8-7589B5249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485" y="4056845"/>
            <a:ext cx="2033789" cy="1980126"/>
          </a:xfrm>
          <a:prstGeom prst="rect">
            <a:avLst/>
          </a:prstGeom>
          <a:ln>
            <a:solidFill>
              <a:srgbClr val="0C2749"/>
            </a:solidFill>
          </a:ln>
        </p:spPr>
      </p:pic>
      <p:pic>
        <p:nvPicPr>
          <p:cNvPr id="29" name="Picture 28" descr="A house with a sign in front of it&#10;&#10;AI-generated content may be incorrect.">
            <a:extLst>
              <a:ext uri="{FF2B5EF4-FFF2-40B4-BE49-F238E27FC236}">
                <a16:creationId xmlns:a16="http://schemas.microsoft.com/office/drawing/2014/main" id="{82D466CC-D41F-E407-F4E6-6033A25EF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9419" y="1837923"/>
            <a:ext cx="1974763" cy="1974763"/>
          </a:xfrm>
          <a:prstGeom prst="rect">
            <a:avLst/>
          </a:prstGeom>
          <a:ln>
            <a:solidFill>
              <a:srgbClr val="0C2749"/>
            </a:solidFill>
          </a:ln>
        </p:spPr>
      </p:pic>
      <p:pic>
        <p:nvPicPr>
          <p:cNvPr id="30" name="Picture 29" descr="A blue and black rectangular sign&#10;&#10;AI-generated content may be incorrect.">
            <a:extLst>
              <a:ext uri="{FF2B5EF4-FFF2-40B4-BE49-F238E27FC236}">
                <a16:creationId xmlns:a16="http://schemas.microsoft.com/office/drawing/2014/main" id="{C15CDDFC-F8F5-E204-7079-2C446C4184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8275" y="1837923"/>
            <a:ext cx="2055255" cy="1974761"/>
          </a:xfrm>
          <a:prstGeom prst="rect">
            <a:avLst/>
          </a:prstGeom>
          <a:ln>
            <a:solidFill>
              <a:srgbClr val="0C2749"/>
            </a:solidFill>
          </a:ln>
        </p:spPr>
      </p:pic>
      <p:pic>
        <p:nvPicPr>
          <p:cNvPr id="31" name="Picture 30" descr="A person in a beige jacket&#10;&#10;AI-generated content may be incorrect.">
            <a:extLst>
              <a:ext uri="{FF2B5EF4-FFF2-40B4-BE49-F238E27FC236}">
                <a16:creationId xmlns:a16="http://schemas.microsoft.com/office/drawing/2014/main" id="{2E4F7E87-9884-44D0-FD5F-94A3E191FC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7829" y="1840606"/>
            <a:ext cx="1974762" cy="1969397"/>
          </a:xfrm>
          <a:prstGeom prst="rect">
            <a:avLst/>
          </a:prstGeom>
          <a:ln>
            <a:solidFill>
              <a:srgbClr val="0C2749"/>
            </a:solidFill>
          </a:ln>
        </p:spPr>
      </p:pic>
    </p:spTree>
    <p:extLst>
      <p:ext uri="{BB962C8B-B14F-4D97-AF65-F5344CB8AC3E}">
        <p14:creationId xmlns:p14="http://schemas.microsoft.com/office/powerpoint/2010/main" val="668201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07C26-44F7-6D20-E850-6055323CE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E8AD581-C729-0E11-406E-F730E9D6A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Your Listing Data,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502EC-288F-70A6-8480-C2563DCFDA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18FA9C5-EA5D-5745-9DC4-F40B5BE4446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2" name="Picture 1" descr="A screenshot of a home&#10;&#10;AI-generated content may be incorrect.">
            <a:extLst>
              <a:ext uri="{FF2B5EF4-FFF2-40B4-BE49-F238E27FC236}">
                <a16:creationId xmlns:a16="http://schemas.microsoft.com/office/drawing/2014/main" id="{D468EF62-F8CF-FFC8-46C6-C139F337C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226" y="1957666"/>
            <a:ext cx="7432184" cy="3318301"/>
          </a:xfrm>
          <a:prstGeom prst="rect">
            <a:avLst/>
          </a:prstGeom>
          <a:ln>
            <a:solidFill>
              <a:srgbClr val="0C2749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B4D70F-A5B0-7A8E-E47F-20C01C41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459" y="2366493"/>
            <a:ext cx="2889899" cy="220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73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593E8-AAC4-18B5-34E6-8014C151C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A5A5D-10C9-63D0-3ED1-E1EE4E2CA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Your Listing Data, Instantly Ready to Use</a:t>
            </a:r>
            <a:endParaRPr lang="en-US"/>
          </a:p>
        </p:txBody>
      </p:sp>
      <p:pic>
        <p:nvPicPr>
          <p:cNvPr id="10" name="Picture 9" descr="A close-up of a computer&#10;&#10;AI-generated content may be incorrect.">
            <a:extLst>
              <a:ext uri="{FF2B5EF4-FFF2-40B4-BE49-F238E27FC236}">
                <a16:creationId xmlns:a16="http://schemas.microsoft.com/office/drawing/2014/main" id="{5E41F751-4E97-1AC2-737C-6652FF8C9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18" y="634313"/>
            <a:ext cx="10337191" cy="619182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33241-FAE6-D1CE-A727-9948E4EC9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18FA9C5-EA5D-5745-9DC4-F40B5BE4446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Picture 11" descr="A screenshot of a home&#10;&#10;AI-generated content may be incorrect.">
            <a:extLst>
              <a:ext uri="{FF2B5EF4-FFF2-40B4-BE49-F238E27FC236}">
                <a16:creationId xmlns:a16="http://schemas.microsoft.com/office/drawing/2014/main" id="{A3AB633F-BBB9-A846-40C3-578EB51DD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121" y="1686727"/>
            <a:ext cx="7045817" cy="398616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1C0A7E2-D2F3-6FEE-D316-1A9D2173AF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26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B1D4E-7632-CAF3-49C0-4EE5CCF4D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95B7A-8D85-D02D-7305-26DDBE104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Montserrat"/>
              </a:rPr>
              <a:t>Turn Your Designs Into Dynamic Ads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BA185D-6808-C7BB-DA38-5F837EE76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18FA9C5-EA5D-5745-9DC4-F40B5BE4446B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A computer and a phone&#10;&#10;AI-generated content may be incorrect.">
            <a:extLst>
              <a:ext uri="{FF2B5EF4-FFF2-40B4-BE49-F238E27FC236}">
                <a16:creationId xmlns:a16="http://schemas.microsoft.com/office/drawing/2014/main" id="{E4479646-FF5D-1949-D802-5A7CA137C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125" y="1743138"/>
            <a:ext cx="4750341" cy="395443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1763BF4-BAA0-4280-C81B-0ECC7A961C2F}"/>
              </a:ext>
            </a:extLst>
          </p:cNvPr>
          <p:cNvGrpSpPr/>
          <p:nvPr/>
        </p:nvGrpSpPr>
        <p:grpSpPr>
          <a:xfrm>
            <a:off x="986118" y="2275913"/>
            <a:ext cx="4327962" cy="2520331"/>
            <a:chOff x="757020" y="2036854"/>
            <a:chExt cx="4327962" cy="2520331"/>
          </a:xfrm>
        </p:grpSpPr>
        <p:pic>
          <p:nvPicPr>
            <p:cNvPr id="9" name="Picture 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82EE6FF-16CC-94BF-092D-46C078D7C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7020" y="2036854"/>
              <a:ext cx="4327962" cy="2520331"/>
            </a:xfrm>
            <a:prstGeom prst="rect">
              <a:avLst/>
            </a:prstGeom>
          </p:spPr>
        </p:pic>
        <p:pic>
          <p:nvPicPr>
            <p:cNvPr id="8" name="Picture 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DF66FB3D-257D-07BF-25B2-424F1654B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9986" t="41240" r="45115" b="9569"/>
            <a:stretch>
              <a:fillRect/>
            </a:stretch>
          </p:blipFill>
          <p:spPr>
            <a:xfrm>
              <a:off x="2176432" y="2516825"/>
              <a:ext cx="1736923" cy="1718995"/>
            </a:xfrm>
            <a:prstGeom prst="rect">
              <a:avLst/>
            </a:prstGeom>
          </p:spPr>
        </p:pic>
      </p:grpSp>
      <p:pic>
        <p:nvPicPr>
          <p:cNvPr id="13" name="Picture 12" descr="A close-up of a computer&#10;&#10;AI-generated content may be incorrect.">
            <a:extLst>
              <a:ext uri="{FF2B5EF4-FFF2-40B4-BE49-F238E27FC236}">
                <a16:creationId xmlns:a16="http://schemas.microsoft.com/office/drawing/2014/main" id="{95AFAEA6-CDD0-9120-0883-54F9F4423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7" y="1650313"/>
            <a:ext cx="6322995" cy="3920762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9584C737-6AFD-29D5-3403-7CEB42F170EB}"/>
              </a:ext>
            </a:extLst>
          </p:cNvPr>
          <p:cNvSpPr/>
          <p:nvPr/>
        </p:nvSpPr>
        <p:spPr>
          <a:xfrm>
            <a:off x="5797176" y="3067920"/>
            <a:ext cx="1035921" cy="727137"/>
          </a:xfrm>
          <a:prstGeom prst="rightArrow">
            <a:avLst/>
          </a:prstGeom>
          <a:solidFill>
            <a:srgbClr val="004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1AFD6B6-372D-F603-3FC7-A65CEB9F17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53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CE3E4-6C1B-16A5-B224-55DB88589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1E5E41E-AF36-D8BA-3EDE-07788698C59A}"/>
              </a:ext>
            </a:extLst>
          </p:cNvPr>
          <p:cNvSpPr/>
          <p:nvPr/>
        </p:nvSpPr>
        <p:spPr>
          <a:xfrm>
            <a:off x="1001061" y="806824"/>
            <a:ext cx="2619682" cy="48957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1C77AC1-6277-6815-9945-B2BC4F0C21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578BA-BB69-5FEA-6311-10D66C2EC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118FA9C5-EA5D-5745-9DC4-F40B5BE4446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B62DB5-BAF8-94FB-120A-F935AC11392F}"/>
              </a:ext>
            </a:extLst>
          </p:cNvPr>
          <p:cNvSpPr txBox="1"/>
          <p:nvPr/>
        </p:nvSpPr>
        <p:spPr>
          <a:xfrm>
            <a:off x="1299882" y="936313"/>
            <a:ext cx="2500157" cy="47705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F7F5EE"/>
                </a:solidFill>
                <a:latin typeface="Montserrat Medium"/>
              </a:rPr>
              <a:t>FEATURE</a:t>
            </a:r>
          </a:p>
          <a:p>
            <a:endParaRPr lang="en-US" sz="1600" b="1">
              <a:solidFill>
                <a:srgbClr val="F7F5EE"/>
              </a:solidFill>
              <a:latin typeface="Montserrat Light"/>
            </a:endParaRPr>
          </a:p>
          <a:p>
            <a:r>
              <a:rPr lang="en-US" sz="1600" b="1">
                <a:solidFill>
                  <a:srgbClr val="F7F5EE"/>
                </a:solidFill>
                <a:latin typeface="Montserrat Light"/>
              </a:rPr>
              <a:t>Brand Kits</a:t>
            </a:r>
            <a:endParaRPr lang="en-US">
              <a:solidFill>
                <a:srgbClr val="F7F5EE"/>
              </a:solidFill>
              <a:latin typeface="Montserrat Light"/>
            </a:endParaRPr>
          </a:p>
          <a:p>
            <a:endParaRPr lang="en-US" sz="1600" b="1">
              <a:solidFill>
                <a:srgbClr val="F7F5EE"/>
              </a:solidFill>
              <a:latin typeface="Montserrat Light"/>
            </a:endParaRPr>
          </a:p>
          <a:p>
            <a:endParaRPr lang="en-US" sz="1600" b="1">
              <a:solidFill>
                <a:srgbClr val="F7F5EE"/>
              </a:solidFill>
              <a:latin typeface="Montserrat Light"/>
            </a:endParaRPr>
          </a:p>
          <a:p>
            <a:r>
              <a:rPr lang="en-US" sz="1600" b="1">
                <a:solidFill>
                  <a:srgbClr val="F7F5EE"/>
                </a:solidFill>
                <a:latin typeface="Montserrat Light"/>
              </a:rPr>
              <a:t>Listing Marketing</a:t>
            </a:r>
          </a:p>
          <a:p>
            <a:endParaRPr lang="en-US" sz="1600" b="1">
              <a:solidFill>
                <a:srgbClr val="F7F5EE"/>
              </a:solidFill>
              <a:latin typeface="Montserrat Light"/>
            </a:endParaRPr>
          </a:p>
          <a:p>
            <a:endParaRPr lang="en-US" sz="1600" b="1">
              <a:solidFill>
                <a:srgbClr val="F7F5EE"/>
              </a:solidFill>
              <a:latin typeface="Montserrat Light"/>
            </a:endParaRPr>
          </a:p>
          <a:p>
            <a:r>
              <a:rPr lang="en-US" sz="1600" b="1">
                <a:solidFill>
                  <a:srgbClr val="F7F5EE"/>
                </a:solidFill>
                <a:latin typeface="Montserrat Light"/>
              </a:rPr>
              <a:t>Templates</a:t>
            </a:r>
          </a:p>
          <a:p>
            <a:endParaRPr lang="en-US" sz="1600" b="1">
              <a:solidFill>
                <a:srgbClr val="F7F5EE"/>
              </a:solidFill>
              <a:latin typeface="Montserrat Light"/>
            </a:endParaRPr>
          </a:p>
          <a:p>
            <a:endParaRPr lang="en-US" sz="1600" b="1">
              <a:solidFill>
                <a:srgbClr val="F7F5EE"/>
              </a:solidFill>
              <a:latin typeface="Montserrat Light"/>
            </a:endParaRPr>
          </a:p>
          <a:p>
            <a:r>
              <a:rPr lang="en-US" sz="1600" b="1">
                <a:solidFill>
                  <a:srgbClr val="F7F5EE"/>
                </a:solidFill>
                <a:latin typeface="Montserrat Light"/>
              </a:rPr>
              <a:t>Personal Branding</a:t>
            </a:r>
          </a:p>
          <a:p>
            <a:endParaRPr lang="en-US" sz="1600" b="1">
              <a:solidFill>
                <a:srgbClr val="F7F5EE"/>
              </a:solidFill>
              <a:latin typeface="Montserrat Light"/>
            </a:endParaRPr>
          </a:p>
          <a:p>
            <a:endParaRPr lang="en-US" sz="1600" b="1">
              <a:solidFill>
                <a:srgbClr val="F7F5EE"/>
              </a:solidFill>
              <a:latin typeface="Montserrat Light"/>
            </a:endParaRPr>
          </a:p>
          <a:p>
            <a:r>
              <a:rPr lang="en-US" sz="1600" b="1">
                <a:solidFill>
                  <a:srgbClr val="F7F5EE"/>
                </a:solidFill>
                <a:latin typeface="Montserrat Light"/>
              </a:rPr>
              <a:t>Collaboration</a:t>
            </a:r>
          </a:p>
          <a:p>
            <a:endParaRPr lang="en-US" sz="1600" b="1">
              <a:solidFill>
                <a:srgbClr val="F7F5EE"/>
              </a:solidFill>
              <a:latin typeface="Montserrat Light"/>
            </a:endParaRPr>
          </a:p>
          <a:p>
            <a:endParaRPr lang="en-US" sz="1600" b="1">
              <a:solidFill>
                <a:srgbClr val="F7F5EE"/>
              </a:solidFill>
              <a:latin typeface="Montserrat Light"/>
            </a:endParaRPr>
          </a:p>
          <a:p>
            <a:r>
              <a:rPr lang="en-US" sz="1600" b="1">
                <a:solidFill>
                  <a:srgbClr val="F7F5EE"/>
                </a:solidFill>
                <a:latin typeface="Montserrat Light"/>
              </a:rPr>
              <a:t>Ad Activation</a:t>
            </a:r>
          </a:p>
          <a:p>
            <a:endParaRPr lang="en-US" sz="1600" b="1">
              <a:solidFill>
                <a:srgbClr val="000000"/>
              </a:solidFill>
              <a:latin typeface="Montserrat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ADCD4C-9E54-5C20-0ECF-0375BCD1F61C}"/>
              </a:ext>
            </a:extLst>
          </p:cNvPr>
          <p:cNvSpPr txBox="1"/>
          <p:nvPr/>
        </p:nvSpPr>
        <p:spPr>
          <a:xfrm>
            <a:off x="3824941" y="936313"/>
            <a:ext cx="3595842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latin typeface="Montserrat Medium"/>
              </a:rPr>
              <a:t>YOUR CURRENT PLAN</a:t>
            </a:r>
          </a:p>
          <a:p>
            <a:endParaRPr lang="en-US" sz="1600" b="1">
              <a:latin typeface="Montserrat Light"/>
            </a:endParaRPr>
          </a:p>
          <a:p>
            <a:r>
              <a:rPr lang="en-US" sz="1600" b="1">
                <a:latin typeface="Montserrat Light"/>
              </a:rPr>
              <a:t>Build kits from scratch</a:t>
            </a:r>
            <a:endParaRPr lang="en-US"/>
          </a:p>
          <a:p>
            <a:endParaRPr lang="en-US" sz="1600" b="1">
              <a:latin typeface="Montserrat Light" pitchFamily="2" charset="77"/>
            </a:endParaRPr>
          </a:p>
          <a:p>
            <a:endParaRPr lang="en-US" sz="1600" b="1">
              <a:latin typeface="Montserrat Light"/>
            </a:endParaRPr>
          </a:p>
          <a:p>
            <a:r>
              <a:rPr lang="en-US" sz="1600" b="1">
                <a:latin typeface="Montserrat Light"/>
              </a:rPr>
              <a:t>Manual uploads + retyping</a:t>
            </a:r>
          </a:p>
          <a:p>
            <a:endParaRPr lang="en-US" sz="1600" b="1">
              <a:latin typeface="Montserrat Light" pitchFamily="2" charset="77"/>
            </a:endParaRPr>
          </a:p>
          <a:p>
            <a:endParaRPr lang="en-US" sz="1600" b="1">
              <a:latin typeface="Montserrat Light" pitchFamily="2" charset="77"/>
            </a:endParaRPr>
          </a:p>
          <a:p>
            <a:r>
              <a:rPr lang="en-US" sz="1600" b="1">
                <a:latin typeface="Montserrat Light"/>
              </a:rPr>
              <a:t>Non-REMAX template</a:t>
            </a:r>
          </a:p>
          <a:p>
            <a:endParaRPr lang="en-US" sz="1600" b="1">
              <a:latin typeface="Montserrat Light" pitchFamily="2" charset="77"/>
            </a:endParaRPr>
          </a:p>
          <a:p>
            <a:endParaRPr lang="en-US" sz="1600" b="1">
              <a:latin typeface="Montserrat Light"/>
            </a:endParaRPr>
          </a:p>
          <a:p>
            <a:r>
              <a:rPr lang="en-US" sz="1600" b="1">
                <a:latin typeface="Montserrat Light"/>
              </a:rPr>
              <a:t>DIY every time</a:t>
            </a:r>
            <a:endParaRPr lang="en-US" sz="1600" b="1">
              <a:latin typeface="Montserrat Light" pitchFamily="2" charset="77"/>
            </a:endParaRPr>
          </a:p>
          <a:p>
            <a:endParaRPr lang="en-US" sz="1600" b="1">
              <a:latin typeface="Montserrat Light" pitchFamily="2" charset="77"/>
            </a:endParaRPr>
          </a:p>
          <a:p>
            <a:endParaRPr lang="en-US" sz="1600" b="1">
              <a:latin typeface="Montserrat Light"/>
            </a:endParaRPr>
          </a:p>
          <a:p>
            <a:r>
              <a:rPr lang="en-US" sz="1600" b="1">
                <a:latin typeface="Montserrat Light"/>
              </a:rPr>
              <a:t>Basic sharing</a:t>
            </a:r>
          </a:p>
          <a:p>
            <a:endParaRPr lang="en-US" sz="1600" b="1">
              <a:latin typeface="Montserrat Light" pitchFamily="2" charset="77"/>
            </a:endParaRPr>
          </a:p>
          <a:p>
            <a:endParaRPr lang="en-US" sz="1600" b="1">
              <a:latin typeface="Montserrat Light" pitchFamily="2" charset="77"/>
            </a:endParaRPr>
          </a:p>
          <a:p>
            <a:r>
              <a:rPr lang="en-US" sz="1600" b="1">
                <a:latin typeface="Montserrat Light"/>
              </a:rPr>
              <a:t>Design stops after creation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9F2817-5846-6291-1E7D-0D9526AE2E78}"/>
              </a:ext>
            </a:extLst>
          </p:cNvPr>
          <p:cNvSpPr txBox="1"/>
          <p:nvPr/>
        </p:nvSpPr>
        <p:spPr>
          <a:xfrm>
            <a:off x="8069070" y="962886"/>
            <a:ext cx="3122377" cy="47887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 b="1">
              <a:latin typeface="Montserrat Medium"/>
            </a:endParaRPr>
          </a:p>
          <a:p>
            <a:endParaRPr lang="en-US" sz="1600" b="1">
              <a:latin typeface="Montserrat Medium"/>
            </a:endParaRPr>
          </a:p>
          <a:p>
            <a:r>
              <a:rPr lang="en-US" sz="1600" b="1">
                <a:latin typeface="Montserrat Medium"/>
              </a:rPr>
              <a:t>Official REMAX brand kits ready-to-go</a:t>
            </a:r>
            <a:endParaRPr lang="en-US">
              <a:latin typeface="Montserrat Medium"/>
            </a:endParaRPr>
          </a:p>
          <a:p>
            <a:endParaRPr lang="en-US" sz="1600" b="1">
              <a:latin typeface="Montserrat Medium"/>
            </a:endParaRPr>
          </a:p>
          <a:p>
            <a:r>
              <a:rPr lang="en-US" sz="1600" b="1">
                <a:latin typeface="Montserrat Medium"/>
              </a:rPr>
              <a:t>Live MLS data integrated instantly</a:t>
            </a:r>
          </a:p>
          <a:p>
            <a:endParaRPr lang="en-US" sz="1600" b="1">
              <a:latin typeface="Montserrat Medium"/>
            </a:endParaRPr>
          </a:p>
          <a:p>
            <a:r>
              <a:rPr lang="en-US" sz="1600" b="1">
                <a:latin typeface="Montserrat Medium"/>
              </a:rPr>
              <a:t>Branded templates straight from REMAX HQ</a:t>
            </a:r>
          </a:p>
          <a:p>
            <a:endParaRPr lang="en-US" sz="1600" b="1">
              <a:latin typeface="Montserrat Medium"/>
            </a:endParaRPr>
          </a:p>
          <a:p>
            <a:r>
              <a:rPr lang="en-US" sz="1600" b="1">
                <a:latin typeface="Montserrat Medium"/>
              </a:rPr>
              <a:t>Branded templates straight from REMAX HQ</a:t>
            </a:r>
          </a:p>
          <a:p>
            <a:endParaRPr lang="en-US" sz="1600" b="1">
              <a:latin typeface="Montserrat Medium"/>
            </a:endParaRPr>
          </a:p>
          <a:p>
            <a:r>
              <a:rPr lang="en-US" sz="1600" b="1">
                <a:latin typeface="Montserrat Medium"/>
              </a:rPr>
              <a:t>Built for your office and team workflows</a:t>
            </a:r>
          </a:p>
          <a:p>
            <a:endParaRPr lang="en-US" sz="1600" b="1">
              <a:latin typeface="Montserrat Medium"/>
            </a:endParaRPr>
          </a:p>
          <a:p>
            <a:r>
              <a:rPr lang="en-US" sz="1600" b="1">
                <a:latin typeface="Montserrat Medium"/>
              </a:rPr>
              <a:t>Easily turn your designs into dynamic digital ads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0D43DA-7112-264A-0CE2-4295226EB22C}"/>
              </a:ext>
            </a:extLst>
          </p:cNvPr>
          <p:cNvSpPr txBox="1"/>
          <p:nvPr/>
        </p:nvSpPr>
        <p:spPr>
          <a:xfrm>
            <a:off x="8798682" y="873834"/>
            <a:ext cx="72451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b="1">
                <a:solidFill>
                  <a:srgbClr val="0C2749"/>
                </a:solidFill>
                <a:latin typeface="Montserrat Light"/>
              </a:rPr>
              <a:t>+</a:t>
            </a:r>
            <a:endParaRPr lang="en-US" sz="2000" b="1" i="0">
              <a:solidFill>
                <a:srgbClr val="0C2749"/>
              </a:solidFill>
              <a:latin typeface="Montserrat Light"/>
            </a:endParaRPr>
          </a:p>
        </p:txBody>
      </p:sp>
      <p:pic>
        <p:nvPicPr>
          <p:cNvPr id="27" name="Picture 26" descr="A blue and purple letters on a black background&#10;&#10;AI-generated content may be incorrect.">
            <a:extLst>
              <a:ext uri="{FF2B5EF4-FFF2-40B4-BE49-F238E27FC236}">
                <a16:creationId xmlns:a16="http://schemas.microsoft.com/office/drawing/2014/main" id="{8CEF80DB-342A-83D5-F815-F1C77B268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9864" y="917331"/>
            <a:ext cx="835216" cy="3164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F2CA7C9-D4AB-7C1D-ED50-05DE68156E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58" t="-278" b="41050"/>
          <a:stretch>
            <a:fillRect/>
          </a:stretch>
        </p:blipFill>
        <p:spPr>
          <a:xfrm>
            <a:off x="7739788" y="875234"/>
            <a:ext cx="1061747" cy="324567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FD24CFF-DC8B-F6A9-36A4-61F053834F11}"/>
              </a:ext>
            </a:extLst>
          </p:cNvPr>
          <p:cNvCxnSpPr/>
          <p:nvPr/>
        </p:nvCxnSpPr>
        <p:spPr>
          <a:xfrm flipV="1">
            <a:off x="1329764" y="1279960"/>
            <a:ext cx="9990666" cy="19922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0270AFF-21FB-D167-2856-EF663EBA91D7}"/>
              </a:ext>
            </a:extLst>
          </p:cNvPr>
          <p:cNvCxnSpPr>
            <a:cxnSpLocks/>
          </p:cNvCxnSpPr>
          <p:nvPr/>
        </p:nvCxnSpPr>
        <p:spPr>
          <a:xfrm flipH="1">
            <a:off x="3595841" y="1294903"/>
            <a:ext cx="0" cy="4387723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66C27D7-AF36-DCA8-F094-47E2CCF27F10}"/>
              </a:ext>
            </a:extLst>
          </p:cNvPr>
          <p:cNvCxnSpPr>
            <a:cxnSpLocks/>
          </p:cNvCxnSpPr>
          <p:nvPr/>
        </p:nvCxnSpPr>
        <p:spPr>
          <a:xfrm>
            <a:off x="7266390" y="856629"/>
            <a:ext cx="9961" cy="4835956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Graphic 31" descr="Renovation (House With Sparkles) outline">
            <a:extLst>
              <a:ext uri="{FF2B5EF4-FFF2-40B4-BE49-F238E27FC236}">
                <a16:creationId xmlns:a16="http://schemas.microsoft.com/office/drawing/2014/main" id="{91F016F4-EEFA-2514-4ABC-428D233810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14851" y="2184897"/>
            <a:ext cx="471145" cy="451224"/>
          </a:xfrm>
          <a:prstGeom prst="rect">
            <a:avLst/>
          </a:prstGeom>
        </p:spPr>
      </p:pic>
      <p:pic>
        <p:nvPicPr>
          <p:cNvPr id="33" name="Graphic 32" descr="Users outline">
            <a:extLst>
              <a:ext uri="{FF2B5EF4-FFF2-40B4-BE49-F238E27FC236}">
                <a16:creationId xmlns:a16="http://schemas.microsoft.com/office/drawing/2014/main" id="{2030E812-7C71-B9D4-45BB-A5A5F8654C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55086" y="4296585"/>
            <a:ext cx="590674" cy="565773"/>
          </a:xfrm>
          <a:prstGeom prst="rect">
            <a:avLst/>
          </a:prstGeom>
        </p:spPr>
      </p:pic>
      <p:pic>
        <p:nvPicPr>
          <p:cNvPr id="34" name="Graphic 33" descr="Megaphone outline">
            <a:extLst>
              <a:ext uri="{FF2B5EF4-FFF2-40B4-BE49-F238E27FC236}">
                <a16:creationId xmlns:a16="http://schemas.microsoft.com/office/drawing/2014/main" id="{8FA1FB4C-50EE-4CF8-DE3A-36A9B4828E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5945" y="5065865"/>
            <a:ext cx="535890" cy="525930"/>
          </a:xfrm>
          <a:prstGeom prst="rect">
            <a:avLst/>
          </a:prstGeom>
        </p:spPr>
      </p:pic>
      <p:pic>
        <p:nvPicPr>
          <p:cNvPr id="35" name="Graphic 34" descr="Palette outline">
            <a:extLst>
              <a:ext uri="{FF2B5EF4-FFF2-40B4-BE49-F238E27FC236}">
                <a16:creationId xmlns:a16="http://schemas.microsoft.com/office/drawing/2014/main" id="{05EC3997-A854-4C1C-0D70-D48878BC2E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75008" y="2943785"/>
            <a:ext cx="555812" cy="501028"/>
          </a:xfrm>
          <a:prstGeom prst="rect">
            <a:avLst/>
          </a:prstGeom>
        </p:spPr>
      </p:pic>
      <p:pic>
        <p:nvPicPr>
          <p:cNvPr id="36" name="Graphic 35" descr="Palette outline">
            <a:extLst>
              <a:ext uri="{FF2B5EF4-FFF2-40B4-BE49-F238E27FC236}">
                <a16:creationId xmlns:a16="http://schemas.microsoft.com/office/drawing/2014/main" id="{539B2325-5B18-039E-BB13-0A4D3A2054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75008" y="3591236"/>
            <a:ext cx="555812" cy="501028"/>
          </a:xfrm>
          <a:prstGeom prst="rect">
            <a:avLst/>
          </a:prstGeom>
        </p:spPr>
      </p:pic>
      <p:pic>
        <p:nvPicPr>
          <p:cNvPr id="38" name="Picture 37" descr="A red white and blue flag&#10;&#10;AI-generated content may be incorrect.">
            <a:extLst>
              <a:ext uri="{FF2B5EF4-FFF2-40B4-BE49-F238E27FC236}">
                <a16:creationId xmlns:a16="http://schemas.microsoft.com/office/drawing/2014/main" id="{CCEEF06C-6A24-A40F-D931-8AADD79A1F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8455" y="1541945"/>
            <a:ext cx="363284" cy="42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76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MAX Colors 2025">
      <a:dk1>
        <a:srgbClr val="000000"/>
      </a:dk1>
      <a:lt1>
        <a:srgbClr val="FFFFFF"/>
      </a:lt1>
      <a:dk2>
        <a:srgbClr val="000E34"/>
      </a:dk2>
      <a:lt2>
        <a:srgbClr val="FFFFFF"/>
      </a:lt2>
      <a:accent1>
        <a:srgbClr val="FF1200"/>
      </a:accent1>
      <a:accent2>
        <a:srgbClr val="0043FF"/>
      </a:accent2>
      <a:accent3>
        <a:srgbClr val="000E34"/>
      </a:accent3>
      <a:accent4>
        <a:srgbClr val="FFFFFF"/>
      </a:accent4>
      <a:accent5>
        <a:srgbClr val="660000"/>
      </a:accent5>
      <a:accent6>
        <a:srgbClr val="F7F5EE"/>
      </a:accent6>
      <a:hlink>
        <a:srgbClr val="0043FF"/>
      </a:hlink>
      <a:folHlink>
        <a:srgbClr val="004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b="0" i="0" dirty="0" smtClean="0">
            <a:latin typeface="Montserrat Light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683cbc-9c93-415f-b969-72f44daed197">
      <Terms xmlns="http://schemas.microsoft.com/office/infopath/2007/PartnerControls"/>
    </lcf76f155ced4ddcb4097134ff3c332f>
    <TaxCatchAll xmlns="25538a3e-c2bd-4606-a343-7672fef2572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0D375F95CDDE4C95E8C7E33B9BF263" ma:contentTypeVersion="11" ma:contentTypeDescription="Create a new document." ma:contentTypeScope="" ma:versionID="c2e23add38ff94881a05622f2b5926bc">
  <xsd:schema xmlns:xsd="http://www.w3.org/2001/XMLSchema" xmlns:xs="http://www.w3.org/2001/XMLSchema" xmlns:p="http://schemas.microsoft.com/office/2006/metadata/properties" xmlns:ns2="d2683cbc-9c93-415f-b969-72f44daed197" xmlns:ns3="25538a3e-c2bd-4606-a343-7672fef25726" targetNamespace="http://schemas.microsoft.com/office/2006/metadata/properties" ma:root="true" ma:fieldsID="7ff4aa8233282008d73cf015166b11b3" ns2:_="" ns3:_="">
    <xsd:import namespace="d2683cbc-9c93-415f-b969-72f44daed197"/>
    <xsd:import namespace="25538a3e-c2bd-4606-a343-7672fef257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683cbc-9c93-415f-b969-72f44daed1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b447bb2-6a8d-4126-bc9d-6a44a9cb4e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538a3e-c2bd-4606-a343-7672fef2572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da3133b-b544-4076-a779-23cb839c0cec}" ma:internalName="TaxCatchAll" ma:showField="CatchAllData" ma:web="25538a3e-c2bd-4606-a343-7672fef257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5B13625-A3D2-4ECF-84FB-D4DF687876CF}">
  <ds:schemaRefs>
    <ds:schemaRef ds:uri="http://schemas.microsoft.com/office/2006/documentManagement/types"/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d2683cbc-9c93-415f-b969-72f44daed197"/>
    <ds:schemaRef ds:uri="http://schemas.microsoft.com/office/2006/metadata/properties"/>
    <ds:schemaRef ds:uri="http://schemas.openxmlformats.org/package/2006/metadata/core-properties"/>
    <ds:schemaRef ds:uri="25538a3e-c2bd-4606-a343-7672fef25726"/>
  </ds:schemaRefs>
</ds:datastoreItem>
</file>

<file path=customXml/itemProps2.xml><?xml version="1.0" encoding="utf-8"?>
<ds:datastoreItem xmlns:ds="http://schemas.openxmlformats.org/officeDocument/2006/customXml" ds:itemID="{5578988E-FD5B-451C-A13A-F884FFA80965}">
  <ds:schemaRefs>
    <ds:schemaRef ds:uri="25538a3e-c2bd-4606-a343-7672fef25726"/>
    <ds:schemaRef ds:uri="d2683cbc-9c93-415f-b969-72f44daed1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333D652-8D21-48E3-AE2A-1D7161DA77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188</Words>
  <Application>Microsoft Office PowerPoint</Application>
  <PresentationFormat>Widescreen</PresentationFormat>
  <Paragraphs>87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Your Marketing – Branded From the Start</vt:lpstr>
      <vt:lpstr>Your Marketing – Branded From the Start</vt:lpstr>
      <vt:lpstr>Branded Templates at Your Fingertips</vt:lpstr>
      <vt:lpstr>Your Listing Data,</vt:lpstr>
      <vt:lpstr>Your Listing Data, Instantly Ready to Use</vt:lpstr>
      <vt:lpstr>Turn Your Designs Into Dynamic Ads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Pick the theme that suits your presentation best: Use a single color theme for the entire thing or highlight different sections with extra colors.</dc:title>
  <dc:creator>Williamson, Lindsey</dc:creator>
  <cp:lastModifiedBy>Plouse, Rachel</cp:lastModifiedBy>
  <cp:revision>17</cp:revision>
  <dcterms:created xsi:type="dcterms:W3CDTF">2025-04-04T20:26:21Z</dcterms:created>
  <dcterms:modified xsi:type="dcterms:W3CDTF">2026-03-31T21:49:48Z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0x010100F60D375F95CDDE4C95E8C7E33B9BF263</vt:lpwstr>
  </property>
  <property fmtid="{D5CDD505-2E9C-101B-9397-08002B2CF9AE}" pid="3" name="MediaServiceImageTags">
    <vt:lpwstr/>
  </property>
</Properties>
</file>