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76" r:id="rId4"/>
    <p:sldId id="285" r:id="rId5"/>
    <p:sldId id="272" r:id="rId6"/>
    <p:sldId id="273" r:id="rId7"/>
    <p:sldId id="259" r:id="rId8"/>
    <p:sldId id="261" r:id="rId9"/>
    <p:sldId id="262" r:id="rId10"/>
    <p:sldId id="263" r:id="rId11"/>
    <p:sldId id="260" r:id="rId12"/>
    <p:sldId id="279" r:id="rId13"/>
    <p:sldId id="266" r:id="rId14"/>
    <p:sldId id="283" r:id="rId15"/>
    <p:sldId id="268" r:id="rId16"/>
    <p:sldId id="280" r:id="rId17"/>
    <p:sldId id="286" r:id="rId18"/>
    <p:sldId id="269" r:id="rId19"/>
    <p:sldId id="271" r:id="rId20"/>
    <p:sldId id="267" r:id="rId21"/>
    <p:sldId id="270" r:id="rId22"/>
    <p:sldId id="278" r:id="rId23"/>
    <p:sldId id="275" r:id="rId24"/>
    <p:sldId id="282" r:id="rId25"/>
    <p:sldId id="27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51AC63-560A-FFA6-C1F0-E501015E2659}" name="Bergmann, Kristi" initials="KB" userId="S::Kristi.Bergmann@remax.com::7f85ebc7-ffd5-49a4-a34a-9132d9b3d224" providerId="AD"/>
  <p188:author id="{9EF5FF7D-23E5-1EB6-8B0B-0C768F0280D3}" name="Westmoreland, Sara" initials="WS" userId="S::swestmoreland@remax.com::203e5bf0-5142-44f4-9935-3e7c309047a0" providerId="AD"/>
  <p188:author id="{0F4F8986-F695-C677-0538-B11076005423}" name="Bonasoro, Amber" initials="BA" userId="S::abona@remax.com::ac15f9be-262d-4510-9e72-815a0e8c52c3" providerId="AD"/>
  <p188:author id="{148244B6-AA32-8BCA-64EC-2C23D371AEA3}" name="Malinowski, Jackie" initials="JM" userId="S::jmalinowski@remax.com::80873aa5-d70a-4342-86d4-bf6e3c41f53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an Meeteren, Lisa" initials="VML" lastIdx="9" clrIdx="0">
    <p:extLst>
      <p:ext uri="{19B8F6BF-5375-455C-9EA6-DF929625EA0E}">
        <p15:presenceInfo xmlns:p15="http://schemas.microsoft.com/office/powerpoint/2012/main" userId="S::lvanmeeteren@remax.com::c028e810-d7f6-44ca-affe-04dc234d5ad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CAEB"/>
    <a:srgbClr val="1F335D"/>
    <a:srgbClr val="1A36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17"/>
    <p:restoredTop sz="96956"/>
  </p:normalViewPr>
  <p:slideViewPr>
    <p:cSldViewPr snapToGrid="0" snapToObjects="1">
      <p:cViewPr varScale="1">
        <p:scale>
          <a:sx n="101" d="100"/>
          <a:sy n="101" d="100"/>
        </p:scale>
        <p:origin x="232"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8581CD-12D4-5A47-BCA1-FB8363A2E424}" type="datetimeFigureOut">
              <a:rPr lang="en-US" smtClean="0"/>
              <a:t>11/11/25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E3C7C1-8AA9-5047-B9AD-D17C22994EDE}" type="slidenum">
              <a:rPr lang="en-US" smtClean="0"/>
              <a:t>‹#›</a:t>
            </a:fld>
            <a:endParaRPr lang="en-US"/>
          </a:p>
        </p:txBody>
      </p:sp>
    </p:spTree>
    <p:extLst>
      <p:ext uri="{BB962C8B-B14F-4D97-AF65-F5344CB8AC3E}">
        <p14:creationId xmlns:p14="http://schemas.microsoft.com/office/powerpoint/2010/main" val="3864571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dropbox.com/sh/blethv770jmikjp/AACqZFH0WovqIRDrr7jwmO-Ea/People/Lifestyle%20Portraits/GettyImages-869866468.jpg?dl=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dropbox.com/sh/blethv770jmikjp/AACkEjtk3joK_2NPGDJAFQLta/People/Realtor%20Portraits/GettyImages-583785672-BW.jpg?dl=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1</a:t>
            </a:fld>
            <a:endParaRPr lang="en-US"/>
          </a:p>
        </p:txBody>
      </p:sp>
    </p:spTree>
    <p:extLst>
      <p:ext uri="{BB962C8B-B14F-4D97-AF65-F5344CB8AC3E}">
        <p14:creationId xmlns:p14="http://schemas.microsoft.com/office/powerpoint/2010/main" val="1623616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hlinkClick r:id="rId3"/>
              </a:rPr>
              <a:t>GettyImages-869866468.jpg</a:t>
            </a:r>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2</a:t>
            </a:fld>
            <a:endParaRPr lang="en-US"/>
          </a:p>
        </p:txBody>
      </p:sp>
    </p:spTree>
    <p:extLst>
      <p:ext uri="{BB962C8B-B14F-4D97-AF65-F5344CB8AC3E}">
        <p14:creationId xmlns:p14="http://schemas.microsoft.com/office/powerpoint/2010/main" val="3033241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Listing photo </a:t>
            </a:r>
          </a:p>
        </p:txBody>
      </p:sp>
      <p:sp>
        <p:nvSpPr>
          <p:cNvPr id="4" name="Slide Number Placeholder 3"/>
          <p:cNvSpPr>
            <a:spLocks noGrp="1"/>
          </p:cNvSpPr>
          <p:nvPr>
            <p:ph type="sldNum" sz="quarter" idx="5"/>
          </p:nvPr>
        </p:nvSpPr>
        <p:spPr/>
        <p:txBody>
          <a:bodyPr/>
          <a:lstStyle/>
          <a:p>
            <a:fld id="{8CE3C7C1-8AA9-5047-B9AD-D17C22994EDE}" type="slidenum">
              <a:rPr lang="en-US" smtClean="0"/>
              <a:t>3</a:t>
            </a:fld>
            <a:endParaRPr lang="en-US"/>
          </a:p>
        </p:txBody>
      </p:sp>
    </p:spTree>
    <p:extLst>
      <p:ext uri="{BB962C8B-B14F-4D97-AF65-F5344CB8AC3E}">
        <p14:creationId xmlns:p14="http://schemas.microsoft.com/office/powerpoint/2010/main" val="2302386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hlinkClick r:id="rId3"/>
              </a:rPr>
              <a:t>GettyImages-583785672-BW.jpg</a:t>
            </a:r>
            <a:endParaRPr lang="en-US"/>
          </a:p>
        </p:txBody>
      </p:sp>
      <p:sp>
        <p:nvSpPr>
          <p:cNvPr id="4" name="Slide Number Placeholder 3"/>
          <p:cNvSpPr>
            <a:spLocks noGrp="1"/>
          </p:cNvSpPr>
          <p:nvPr>
            <p:ph type="sldNum" sz="quarter" idx="5"/>
          </p:nvPr>
        </p:nvSpPr>
        <p:spPr/>
        <p:txBody>
          <a:bodyPr/>
          <a:lstStyle/>
          <a:p>
            <a:fld id="{8CE3C7C1-8AA9-5047-B9AD-D17C22994EDE}" type="slidenum">
              <a:rPr lang="en-US" smtClean="0"/>
              <a:t>5</a:t>
            </a:fld>
            <a:endParaRPr lang="en-US"/>
          </a:p>
        </p:txBody>
      </p:sp>
    </p:spTree>
    <p:extLst>
      <p:ext uri="{BB962C8B-B14F-4D97-AF65-F5344CB8AC3E}">
        <p14:creationId xmlns:p14="http://schemas.microsoft.com/office/powerpoint/2010/main" val="3554374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Getty Images</a:t>
            </a:r>
          </a:p>
        </p:txBody>
      </p:sp>
      <p:sp>
        <p:nvSpPr>
          <p:cNvPr id="4" name="Slide Number Placeholder 3"/>
          <p:cNvSpPr>
            <a:spLocks noGrp="1"/>
          </p:cNvSpPr>
          <p:nvPr>
            <p:ph type="sldNum" sz="quarter" idx="5"/>
          </p:nvPr>
        </p:nvSpPr>
        <p:spPr/>
        <p:txBody>
          <a:bodyPr/>
          <a:lstStyle/>
          <a:p>
            <a:fld id="{8CE3C7C1-8AA9-5047-B9AD-D17C22994EDE}" type="slidenum">
              <a:rPr lang="en-US" smtClean="0"/>
              <a:t>9</a:t>
            </a:fld>
            <a:endParaRPr lang="en-US"/>
          </a:p>
        </p:txBody>
      </p:sp>
    </p:spTree>
    <p:extLst>
      <p:ext uri="{BB962C8B-B14F-4D97-AF65-F5344CB8AC3E}">
        <p14:creationId xmlns:p14="http://schemas.microsoft.com/office/powerpoint/2010/main" val="1238227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10</a:t>
            </a:fld>
            <a:endParaRPr lang="en-US"/>
          </a:p>
        </p:txBody>
      </p:sp>
    </p:spTree>
    <p:extLst>
      <p:ext uri="{BB962C8B-B14F-4D97-AF65-F5344CB8AC3E}">
        <p14:creationId xmlns:p14="http://schemas.microsoft.com/office/powerpoint/2010/main" val="3618880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11</a:t>
            </a:fld>
            <a:endParaRPr lang="en-US"/>
          </a:p>
        </p:txBody>
      </p:sp>
    </p:spTree>
    <p:extLst>
      <p:ext uri="{BB962C8B-B14F-4D97-AF65-F5344CB8AC3E}">
        <p14:creationId xmlns:p14="http://schemas.microsoft.com/office/powerpoint/2010/main" val="2576344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12</a:t>
            </a:fld>
            <a:endParaRPr lang="en-US"/>
          </a:p>
        </p:txBody>
      </p:sp>
    </p:spTree>
    <p:extLst>
      <p:ext uri="{BB962C8B-B14F-4D97-AF65-F5344CB8AC3E}">
        <p14:creationId xmlns:p14="http://schemas.microsoft.com/office/powerpoint/2010/main" val="1521856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13</a:t>
            </a:fld>
            <a:endParaRPr lang="en-US"/>
          </a:p>
        </p:txBody>
      </p:sp>
    </p:spTree>
    <p:extLst>
      <p:ext uri="{BB962C8B-B14F-4D97-AF65-F5344CB8AC3E}">
        <p14:creationId xmlns:p14="http://schemas.microsoft.com/office/powerpoint/2010/main" val="1808803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15</a:t>
            </a:fld>
            <a:endParaRPr lang="en-US"/>
          </a:p>
        </p:txBody>
      </p:sp>
    </p:spTree>
    <p:extLst>
      <p:ext uri="{BB962C8B-B14F-4D97-AF65-F5344CB8AC3E}">
        <p14:creationId xmlns:p14="http://schemas.microsoft.com/office/powerpoint/2010/main" val="3511337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18</a:t>
            </a:fld>
            <a:endParaRPr lang="en-US"/>
          </a:p>
        </p:txBody>
      </p:sp>
    </p:spTree>
    <p:extLst>
      <p:ext uri="{BB962C8B-B14F-4D97-AF65-F5344CB8AC3E}">
        <p14:creationId xmlns:p14="http://schemas.microsoft.com/office/powerpoint/2010/main" val="2595611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20</a:t>
            </a:fld>
            <a:endParaRPr lang="en-US"/>
          </a:p>
        </p:txBody>
      </p:sp>
    </p:spTree>
    <p:extLst>
      <p:ext uri="{BB962C8B-B14F-4D97-AF65-F5344CB8AC3E}">
        <p14:creationId xmlns:p14="http://schemas.microsoft.com/office/powerpoint/2010/main" val="4101739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21</a:t>
            </a:fld>
            <a:endParaRPr lang="en-US"/>
          </a:p>
        </p:txBody>
      </p:sp>
    </p:spTree>
    <p:extLst>
      <p:ext uri="{BB962C8B-B14F-4D97-AF65-F5344CB8AC3E}">
        <p14:creationId xmlns:p14="http://schemas.microsoft.com/office/powerpoint/2010/main" val="1523637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E3C7C1-8AA9-5047-B9AD-D17C22994EDE}" type="slidenum">
              <a:rPr lang="en-US" smtClean="0"/>
              <a:t>23</a:t>
            </a:fld>
            <a:endParaRPr lang="en-US"/>
          </a:p>
        </p:txBody>
      </p:sp>
    </p:spTree>
    <p:extLst>
      <p:ext uri="{BB962C8B-B14F-4D97-AF65-F5344CB8AC3E}">
        <p14:creationId xmlns:p14="http://schemas.microsoft.com/office/powerpoint/2010/main" val="2828151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CCC58-28D2-D949-9949-DCE51C401A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DC156B-176A-B448-A792-0ABB99D7FB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AE0226-48E1-D045-801D-0CD80E59C65C}"/>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5" name="Footer Placeholder 4">
            <a:extLst>
              <a:ext uri="{FF2B5EF4-FFF2-40B4-BE49-F238E27FC236}">
                <a16:creationId xmlns:a16="http://schemas.microsoft.com/office/drawing/2014/main" id="{A8459F72-100F-E14E-B784-635259C86B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816D37-B2DF-DD40-8BD4-E64E4F154341}"/>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355181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03DD-14DF-8140-8C44-2DC94D7CDE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EE7B48-87FE-2247-AD5E-FA723E9DA8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BA0288-8817-2049-A67D-67DDB16CA023}"/>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5" name="Footer Placeholder 4">
            <a:extLst>
              <a:ext uri="{FF2B5EF4-FFF2-40B4-BE49-F238E27FC236}">
                <a16:creationId xmlns:a16="http://schemas.microsoft.com/office/drawing/2014/main" id="{F7D29DA9-C762-0241-9925-1269B362BE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812554-CB60-D340-B9F9-F556FE2D708C}"/>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911104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C0702-60F6-CC4D-9A41-789C5D3D5D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8AE534-AA83-964A-8CD4-E565537975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3C82E8-27B6-8042-9EC1-A3D5BD0F5CBB}"/>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5" name="Footer Placeholder 4">
            <a:extLst>
              <a:ext uri="{FF2B5EF4-FFF2-40B4-BE49-F238E27FC236}">
                <a16:creationId xmlns:a16="http://schemas.microsoft.com/office/drawing/2014/main" id="{912E3FA4-FA84-5749-831F-58E6E9FB59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694BF0-B224-3C49-8CE0-DB60C6AA219C}"/>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1179026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03346-21B4-9545-B6E2-9557448BC8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AAB821-0423-534D-8B26-F48F7FE842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903E04-82C0-444D-809B-18FC0E5DC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C5EEFE-6A48-8640-81C6-7C31242B7C5A}"/>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6" name="Footer Placeholder 5">
            <a:extLst>
              <a:ext uri="{FF2B5EF4-FFF2-40B4-BE49-F238E27FC236}">
                <a16:creationId xmlns:a16="http://schemas.microsoft.com/office/drawing/2014/main" id="{620E0316-82E1-7041-B4E7-485E422046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52F682-9915-6741-9CA2-D2CE4F648195}"/>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2061672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8634D-C62E-5C49-8418-A1F01BF3D6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87CE62-1402-6043-96DA-90D488F40E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51CE73-AAE1-DE42-91F7-B60C533293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0EBF69-724C-694F-8A89-3DD5462A71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3FFF36-D941-CA4E-94BC-53D690696A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2C6A71-1045-4945-8346-B16224FA06C7}"/>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8" name="Footer Placeholder 7">
            <a:extLst>
              <a:ext uri="{FF2B5EF4-FFF2-40B4-BE49-F238E27FC236}">
                <a16:creationId xmlns:a16="http://schemas.microsoft.com/office/drawing/2014/main" id="{66B9AEE6-C717-E841-A89E-3843E7A4A7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E1D933-9BB1-3047-A2C2-C908C02ED8DC}"/>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2326119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C66E4-6222-0A4C-A11E-0EA38DBF67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BFD0DF-16D9-554D-8C97-C97DCA8C8B37}"/>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4" name="Footer Placeholder 3">
            <a:extLst>
              <a:ext uri="{FF2B5EF4-FFF2-40B4-BE49-F238E27FC236}">
                <a16:creationId xmlns:a16="http://schemas.microsoft.com/office/drawing/2014/main" id="{69FCCFEC-C4A4-904E-8158-B6FE7AC364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17C3E1-4216-1A47-BD11-CB72C248A144}"/>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1771154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8F8152-9438-824C-80ED-9EE6B2E7A97B}"/>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3" name="Footer Placeholder 2">
            <a:extLst>
              <a:ext uri="{FF2B5EF4-FFF2-40B4-BE49-F238E27FC236}">
                <a16:creationId xmlns:a16="http://schemas.microsoft.com/office/drawing/2014/main" id="{AF385A7E-6A57-134D-B26C-2874E13936C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B4BD3F-DACC-FA4B-AA26-BCBE3ACBA5E6}"/>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119324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AF90B-5EF7-0E49-BDF6-122D2A2F66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135440-9B31-7043-A475-DD784C72F1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21566D-1388-0340-A892-A4A82E8929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1A97BD-465D-B243-A304-A71E3A34C7F9}"/>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6" name="Footer Placeholder 5">
            <a:extLst>
              <a:ext uri="{FF2B5EF4-FFF2-40B4-BE49-F238E27FC236}">
                <a16:creationId xmlns:a16="http://schemas.microsoft.com/office/drawing/2014/main" id="{5E91EBB7-37D1-A343-9FD1-543097D500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90AD86-E8D4-854D-B126-F9B708DD3366}"/>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771213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F8495-C7A6-614A-A272-8E12D1F47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4BE856-6DCD-2A4B-AB7C-48A625B32E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89AC76-DB9C-9C46-8469-829C0170BA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CCAD76-4D81-8845-A404-792989B1249F}"/>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6" name="Footer Placeholder 5">
            <a:extLst>
              <a:ext uri="{FF2B5EF4-FFF2-40B4-BE49-F238E27FC236}">
                <a16:creationId xmlns:a16="http://schemas.microsoft.com/office/drawing/2014/main" id="{D2EAC668-DF89-5845-AB19-F403C1BD4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17E682-5934-E44A-958B-350CE8C4912D}"/>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343474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E016-953A-C749-B122-1310C610B5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1C0D79-BE88-4847-96E4-ACEDB0CFA3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960B8-9CEB-D24C-B671-5C3F0D0039E4}"/>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5" name="Footer Placeholder 4">
            <a:extLst>
              <a:ext uri="{FF2B5EF4-FFF2-40B4-BE49-F238E27FC236}">
                <a16:creationId xmlns:a16="http://schemas.microsoft.com/office/drawing/2014/main" id="{388D8CC1-6D1F-814E-933C-80880FC9FD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7D6AE8-D015-614F-8FCE-674A46C9793A}"/>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4057915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56B4F1-DFC3-3742-924C-6D9F61269D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B92EB6-9F67-BC46-8ED8-E5E398553A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8866BD-B88C-C442-B0BB-B2F72A4E73E3}"/>
              </a:ext>
            </a:extLst>
          </p:cNvPr>
          <p:cNvSpPr>
            <a:spLocks noGrp="1"/>
          </p:cNvSpPr>
          <p:nvPr>
            <p:ph type="dt" sz="half" idx="10"/>
          </p:nvPr>
        </p:nvSpPr>
        <p:spPr/>
        <p:txBody>
          <a:bodyPr/>
          <a:lstStyle/>
          <a:p>
            <a:fld id="{9FEB69C2-A365-EC4C-A350-C31F92DD6B9B}" type="datetimeFigureOut">
              <a:rPr lang="en-US" smtClean="0"/>
              <a:t>11/11/25</a:t>
            </a:fld>
            <a:endParaRPr lang="en-US"/>
          </a:p>
        </p:txBody>
      </p:sp>
      <p:sp>
        <p:nvSpPr>
          <p:cNvPr id="5" name="Footer Placeholder 4">
            <a:extLst>
              <a:ext uri="{FF2B5EF4-FFF2-40B4-BE49-F238E27FC236}">
                <a16:creationId xmlns:a16="http://schemas.microsoft.com/office/drawing/2014/main" id="{05F45BD0-41F4-304B-B9FC-D8837BF6E5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42AA0-4670-7342-BFFF-0B223B705A5F}"/>
              </a:ext>
            </a:extLst>
          </p:cNvPr>
          <p:cNvSpPr>
            <a:spLocks noGrp="1"/>
          </p:cNvSpPr>
          <p:nvPr>
            <p:ph type="sldNum" sz="quarter" idx="12"/>
          </p:nvPr>
        </p:nvSpPr>
        <p:spPr/>
        <p:txBody>
          <a:bodyPr/>
          <a:lstStyle/>
          <a:p>
            <a:fld id="{F6D5C05A-B95E-5243-BC35-7123F2DE3A3A}" type="slidenum">
              <a:rPr lang="en-US" smtClean="0"/>
              <a:t>‹#›</a:t>
            </a:fld>
            <a:endParaRPr lang="en-US"/>
          </a:p>
        </p:txBody>
      </p:sp>
    </p:spTree>
    <p:extLst>
      <p:ext uri="{BB962C8B-B14F-4D97-AF65-F5344CB8AC3E}">
        <p14:creationId xmlns:p14="http://schemas.microsoft.com/office/powerpoint/2010/main" val="2128779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896A9A-DE6B-5E49-9907-C32990AFC6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97F79EA-145A-BE44-A726-B373ECC7B7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006F7D5-631F-8B42-9422-B34A21C01E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fld id="{9FEB69C2-A365-EC4C-A350-C31F92DD6B9B}" type="datetimeFigureOut">
              <a:rPr lang="en-US" smtClean="0"/>
              <a:pPr/>
              <a:t>11/11/25</a:t>
            </a:fld>
            <a:endParaRPr lang="en-US" dirty="0"/>
          </a:p>
        </p:txBody>
      </p:sp>
      <p:sp>
        <p:nvSpPr>
          <p:cNvPr id="5" name="Footer Placeholder 4">
            <a:extLst>
              <a:ext uri="{FF2B5EF4-FFF2-40B4-BE49-F238E27FC236}">
                <a16:creationId xmlns:a16="http://schemas.microsoft.com/office/drawing/2014/main" id="{52037DFC-9A40-9246-BEFA-537F34DB0B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DF025FF9-D022-9246-8C91-1859173A9C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F6D5C05A-B95E-5243-BC35-7123F2DE3A3A}" type="slidenum">
              <a:rPr lang="en-US" smtClean="0"/>
              <a:pPr/>
              <a:t>‹#›</a:t>
            </a:fld>
            <a:endParaRPr lang="en-US" dirty="0"/>
          </a:p>
        </p:txBody>
      </p:sp>
    </p:spTree>
    <p:extLst>
      <p:ext uri="{BB962C8B-B14F-4D97-AF65-F5344CB8AC3E}">
        <p14:creationId xmlns:p14="http://schemas.microsoft.com/office/powerpoint/2010/main" val="1944236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mailto:agent@remax.net"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6.png"/><Relationship Id="rId3" Type="http://schemas.openxmlformats.org/officeDocument/2006/relationships/image" Target="../media/image17.jpg"/><Relationship Id="rId7" Type="http://schemas.openxmlformats.org/officeDocument/2006/relationships/image" Target="../media/image21.png"/><Relationship Id="rId12"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png"/><Relationship Id="rId1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1.jp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8.jp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9.jp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1.jp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DD4D2A-EC15-D048-9F51-783B9EC88FF1}"/>
              </a:ext>
            </a:extLst>
          </p:cNvPr>
          <p:cNvPicPr>
            <a:picLocks noChangeAspect="1"/>
          </p:cNvPicPr>
          <p:nvPr/>
        </p:nvPicPr>
        <p:blipFill rotWithShape="1">
          <a:blip r:embed="rId3"/>
          <a:srcRect l="10325" t="39996" b="8642"/>
          <a:stretch/>
        </p:blipFill>
        <p:spPr>
          <a:xfrm>
            <a:off x="0" y="0"/>
            <a:ext cx="12192001" cy="6858000"/>
          </a:xfrm>
          <a:prstGeom prst="rect">
            <a:avLst/>
          </a:prstGeom>
        </p:spPr>
      </p:pic>
      <p:sp>
        <p:nvSpPr>
          <p:cNvPr id="5" name="Title 1">
            <a:extLst>
              <a:ext uri="{FF2B5EF4-FFF2-40B4-BE49-F238E27FC236}">
                <a16:creationId xmlns:a16="http://schemas.microsoft.com/office/drawing/2014/main" id="{7BEBDEE0-EC8C-AC4B-8201-3CD3ABDE1C54}"/>
              </a:ext>
            </a:extLst>
          </p:cNvPr>
          <p:cNvSpPr txBox="1">
            <a:spLocks/>
          </p:cNvSpPr>
          <p:nvPr/>
        </p:nvSpPr>
        <p:spPr>
          <a:xfrm>
            <a:off x="416375" y="-202135"/>
            <a:ext cx="3551466" cy="1325563"/>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CA" sz="3100" dirty="0">
              <a:solidFill>
                <a:srgbClr val="9BCAEB"/>
              </a:solidFill>
              <a:latin typeface="Arial" panose="020B0604020202020204" pitchFamily="34" charset="0"/>
            </a:endParaRPr>
          </a:p>
        </p:txBody>
      </p:sp>
      <p:pic>
        <p:nvPicPr>
          <p:cNvPr id="2" name="Picture 1">
            <a:extLst>
              <a:ext uri="{FF2B5EF4-FFF2-40B4-BE49-F238E27FC236}">
                <a16:creationId xmlns:a16="http://schemas.microsoft.com/office/drawing/2014/main" id="{EAA94804-C664-3D9C-77AD-63C68B72D435}"/>
              </a:ext>
            </a:extLst>
          </p:cNvPr>
          <p:cNvPicPr>
            <a:picLocks noChangeAspect="1"/>
          </p:cNvPicPr>
          <p:nvPr/>
        </p:nvPicPr>
        <p:blipFill>
          <a:blip r:embed="rId4"/>
          <a:stretch>
            <a:fillRect/>
          </a:stretch>
        </p:blipFill>
        <p:spPr>
          <a:xfrm>
            <a:off x="8921368" y="482616"/>
            <a:ext cx="2737232" cy="939784"/>
          </a:xfrm>
          <a:prstGeom prst="rect">
            <a:avLst/>
          </a:prstGeom>
        </p:spPr>
      </p:pic>
    </p:spTree>
    <p:extLst>
      <p:ext uri="{BB962C8B-B14F-4D97-AF65-F5344CB8AC3E}">
        <p14:creationId xmlns:p14="http://schemas.microsoft.com/office/powerpoint/2010/main" val="4105763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CACCA-EBBD-9746-9ABE-9FF984805B35}"/>
              </a:ext>
            </a:extLst>
          </p:cNvPr>
          <p:cNvSpPr>
            <a:spLocks noGrp="1"/>
          </p:cNvSpPr>
          <p:nvPr>
            <p:ph type="title"/>
          </p:nvPr>
        </p:nvSpPr>
        <p:spPr>
          <a:xfrm>
            <a:off x="8458198" y="1015837"/>
            <a:ext cx="2895601" cy="1325563"/>
          </a:xfrm>
        </p:spPr>
        <p:txBody>
          <a:bodyPr>
            <a:normAutofit fontScale="90000"/>
          </a:bodyPr>
          <a:lstStyle/>
          <a:p>
            <a:r>
              <a:rPr lang="en-CA" sz="3600" spc="300" dirty="0">
                <a:solidFill>
                  <a:srgbClr val="1A3668"/>
                </a:solidFill>
                <a:latin typeface="Times New Roman" panose="02020603050405020304" pitchFamily="18" charset="0"/>
                <a:cs typeface="Times New Roman" panose="02020603050405020304" pitchFamily="18" charset="0"/>
              </a:rPr>
              <a:t>BRINGING </a:t>
            </a:r>
            <a:br>
              <a:rPr lang="en-CA" sz="3600" spc="300" dirty="0">
                <a:solidFill>
                  <a:srgbClr val="1A3668"/>
                </a:solidFill>
                <a:latin typeface="Times New Roman" panose="02020603050405020304" pitchFamily="18" charset="0"/>
                <a:cs typeface="Times New Roman" panose="02020603050405020304" pitchFamily="18" charset="0"/>
              </a:rPr>
            </a:br>
            <a:r>
              <a:rPr lang="en-CA" sz="3600" spc="300" dirty="0">
                <a:solidFill>
                  <a:srgbClr val="1A3668"/>
                </a:solidFill>
                <a:latin typeface="Times New Roman" panose="02020603050405020304" pitchFamily="18" charset="0"/>
                <a:cs typeface="Times New Roman" panose="02020603050405020304" pitchFamily="18" charset="0"/>
              </a:rPr>
              <a:t>LUXURY </a:t>
            </a:r>
            <a:br>
              <a:rPr lang="en-CA" sz="3600" spc="300" dirty="0">
                <a:solidFill>
                  <a:srgbClr val="1A3668"/>
                </a:solidFill>
                <a:latin typeface="Times New Roman" panose="02020603050405020304" pitchFamily="18" charset="0"/>
                <a:cs typeface="Times New Roman" panose="02020603050405020304" pitchFamily="18" charset="0"/>
              </a:rPr>
            </a:br>
            <a:r>
              <a:rPr lang="en-CA" sz="3600" spc="300" dirty="0">
                <a:solidFill>
                  <a:srgbClr val="1A3668"/>
                </a:solidFill>
                <a:latin typeface="Times New Roman" panose="02020603050405020304" pitchFamily="18" charset="0"/>
                <a:cs typeface="Times New Roman" panose="02020603050405020304" pitchFamily="18" charset="0"/>
              </a:rPr>
              <a:t>HOME</a:t>
            </a:r>
            <a:endParaRPr lang="en-CA" sz="3100" b="1" dirty="0">
              <a:solidFill>
                <a:srgbClr val="1A3668"/>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96A55A2-02FE-B740-A6C5-161FC9C3D6CE}"/>
              </a:ext>
            </a:extLst>
          </p:cNvPr>
          <p:cNvSpPr>
            <a:spLocks noGrp="1"/>
          </p:cNvSpPr>
          <p:nvPr>
            <p:ph idx="1"/>
          </p:nvPr>
        </p:nvSpPr>
        <p:spPr>
          <a:xfrm>
            <a:off x="8458198" y="2973831"/>
            <a:ext cx="3486753" cy="3172965"/>
          </a:xfrm>
        </p:spPr>
        <p:txBody>
          <a:bodyPr>
            <a:normAutofit fontScale="92500"/>
          </a:bodyPr>
          <a:lstStyle/>
          <a:p>
            <a:pPr marL="0" indent="0">
              <a:lnSpc>
                <a:spcPct val="160000"/>
              </a:lnSpc>
              <a:buNone/>
            </a:pPr>
            <a:r>
              <a:rPr lang="en-CA" sz="1200" dirty="0">
                <a:solidFill>
                  <a:srgbClr val="1A3668"/>
                </a:solidFill>
                <a:cs typeface="Arial" panose="020B0604020202020204" pitchFamily="34" charset="0"/>
              </a:rPr>
              <a:t>Partnering with The REMAX Collection® means working with someone who values transparency, expertise and results. Your home’s story will be expertly amplified to help attract qualified buyers, providing you with confidence throughout your </a:t>
            </a:r>
            <a:r>
              <a:rPr lang="en-CA" sz="1200" dirty="0" err="1">
                <a:solidFill>
                  <a:srgbClr val="1A3668"/>
                </a:solidFill>
                <a:cs typeface="Arial" panose="020B0604020202020204" pitchFamily="34" charset="0"/>
              </a:rPr>
              <a:t>homeselling</a:t>
            </a:r>
            <a:r>
              <a:rPr lang="en-CA" sz="1200" dirty="0">
                <a:solidFill>
                  <a:srgbClr val="1A3668"/>
                </a:solidFill>
                <a:cs typeface="Arial" panose="020B0604020202020204" pitchFamily="34" charset="0"/>
              </a:rPr>
              <a:t> journey. Trust is what moves us forward. </a:t>
            </a:r>
            <a:br>
              <a:rPr lang="en-CA" sz="1200" dirty="0">
                <a:solidFill>
                  <a:srgbClr val="1A3668"/>
                </a:solidFill>
                <a:cs typeface="Arial" panose="020B0604020202020204" pitchFamily="34" charset="0"/>
              </a:rPr>
            </a:br>
            <a:r>
              <a:rPr lang="en-CA" sz="1200" dirty="0">
                <a:solidFill>
                  <a:srgbClr val="1A3668"/>
                </a:solidFill>
                <a:cs typeface="Arial" panose="020B0604020202020204" pitchFamily="34" charset="0"/>
              </a:rPr>
              <a:t>Let’s make your next move extraordinary.</a:t>
            </a:r>
          </a:p>
          <a:p>
            <a:pPr marL="0" indent="0">
              <a:lnSpc>
                <a:spcPct val="160000"/>
              </a:lnSpc>
              <a:buNone/>
            </a:pPr>
            <a:r>
              <a:rPr lang="en-US" sz="1200" dirty="0">
                <a:solidFill>
                  <a:srgbClr val="1A3668"/>
                </a:solidFill>
                <a:cs typeface="Arial" panose="020B0604020202020204" pitchFamily="34" charset="0"/>
              </a:rPr>
              <a:t>REMAX</a:t>
            </a:r>
            <a:r>
              <a:rPr lang="en-US" sz="1200" spc="150" baseline="30000" dirty="0">
                <a:solidFill>
                  <a:srgbClr val="1A3668"/>
                </a:solidFill>
                <a:cs typeface="Arial" panose="020B0604020202020204" pitchFamily="34" charset="0"/>
              </a:rPr>
              <a:t>®</a:t>
            </a:r>
            <a:r>
              <a:rPr lang="en-US" sz="1200" dirty="0">
                <a:solidFill>
                  <a:srgbClr val="1A3668"/>
                </a:solidFill>
                <a:cs typeface="Arial" panose="020B0604020202020204" pitchFamily="34" charset="0"/>
              </a:rPr>
              <a:t> agents worldwide sell more real estate than any other brand.* The right agent can lead the way in helping your vision become a reality. </a:t>
            </a:r>
          </a:p>
        </p:txBody>
      </p:sp>
      <p:pic>
        <p:nvPicPr>
          <p:cNvPr id="9" name="Picture 8" descr="A group of people sitting at a table in a restaurant&#10;&#10;Description automatically generated">
            <a:extLst>
              <a:ext uri="{FF2B5EF4-FFF2-40B4-BE49-F238E27FC236}">
                <a16:creationId xmlns:a16="http://schemas.microsoft.com/office/drawing/2014/main" id="{98095A4C-961F-EE4B-8F02-90FAE3C41EF2}"/>
              </a:ext>
            </a:extLst>
          </p:cNvPr>
          <p:cNvPicPr>
            <a:picLocks noChangeAspect="1"/>
          </p:cNvPicPr>
          <p:nvPr/>
        </p:nvPicPr>
        <p:blipFill rotWithShape="1">
          <a:blip r:embed="rId3"/>
          <a:srcRect l="4940" t="2559" r="1739" b="1696"/>
          <a:stretch/>
        </p:blipFill>
        <p:spPr>
          <a:xfrm>
            <a:off x="0" y="465363"/>
            <a:ext cx="8303448" cy="5681433"/>
          </a:xfrm>
          <a:prstGeom prst="rect">
            <a:avLst/>
          </a:prstGeom>
        </p:spPr>
      </p:pic>
      <p:cxnSp>
        <p:nvCxnSpPr>
          <p:cNvPr id="11" name="Straight Connector 10">
            <a:extLst>
              <a:ext uri="{FF2B5EF4-FFF2-40B4-BE49-F238E27FC236}">
                <a16:creationId xmlns:a16="http://schemas.microsoft.com/office/drawing/2014/main" id="{0D9D7B9F-AE8B-9941-B160-0365DF9541B0}"/>
              </a:ext>
            </a:extLst>
          </p:cNvPr>
          <p:cNvCxnSpPr>
            <a:cxnSpLocks/>
          </p:cNvCxnSpPr>
          <p:nvPr/>
        </p:nvCxnSpPr>
        <p:spPr>
          <a:xfrm>
            <a:off x="8558007" y="2667900"/>
            <a:ext cx="3603171" cy="0"/>
          </a:xfrm>
          <a:prstGeom prst="line">
            <a:avLst/>
          </a:prstGeom>
          <a:ln>
            <a:solidFill>
              <a:srgbClr val="1F335D"/>
            </a:solidFill>
          </a:ln>
        </p:spPr>
        <p:style>
          <a:lnRef idx="3">
            <a:schemeClr val="accent1"/>
          </a:lnRef>
          <a:fillRef idx="0">
            <a:schemeClr val="accent1"/>
          </a:fillRef>
          <a:effectRef idx="2">
            <a:schemeClr val="accent1"/>
          </a:effectRef>
          <a:fontRef idx="minor">
            <a:schemeClr val="tx1"/>
          </a:fontRef>
        </p:style>
      </p:cxnSp>
      <p:sp>
        <p:nvSpPr>
          <p:cNvPr id="19" name="TextBox 18">
            <a:extLst>
              <a:ext uri="{FF2B5EF4-FFF2-40B4-BE49-F238E27FC236}">
                <a16:creationId xmlns:a16="http://schemas.microsoft.com/office/drawing/2014/main" id="{AB78DCB7-32FC-254D-9819-FC273391795B}"/>
              </a:ext>
            </a:extLst>
          </p:cNvPr>
          <p:cNvSpPr txBox="1"/>
          <p:nvPr/>
        </p:nvSpPr>
        <p:spPr>
          <a:xfrm>
            <a:off x="383720" y="228735"/>
            <a:ext cx="4367894" cy="230832"/>
          </a:xfrm>
          <a:prstGeom prst="rect">
            <a:avLst/>
          </a:prstGeom>
          <a:noFill/>
        </p:spPr>
        <p:txBody>
          <a:bodyPr wrap="square" rtlCol="0">
            <a:spAutoFit/>
          </a:bodyPr>
          <a:lstStyle/>
          <a:p>
            <a:r>
              <a:rPr lang="en-US" sz="900" spc="150" dirty="0">
                <a:solidFill>
                  <a:srgbClr val="1F335D"/>
                </a:solidFill>
                <a:latin typeface="Times New Roman" panose="02020603050405020304" pitchFamily="18" charset="0"/>
                <a:cs typeface="Times New Roman" panose="02020603050405020304" pitchFamily="18" charset="0"/>
              </a:rPr>
              <a:t>DISCOVER THE RE/MAX COLLECTION</a:t>
            </a:r>
            <a:r>
              <a:rPr lang="en-US" sz="900" spc="150" baseline="30000" dirty="0">
                <a:solidFill>
                  <a:srgbClr val="1F335D"/>
                </a:solidFill>
                <a:latin typeface="Times New Roman" panose="02020603050405020304" pitchFamily="18" charset="0"/>
                <a:cs typeface="Times New Roman" panose="02020603050405020304" pitchFamily="18" charset="0"/>
              </a:rPr>
              <a:t>®</a:t>
            </a:r>
            <a:r>
              <a:rPr lang="en-US" sz="900" spc="150" dirty="0">
                <a:solidFill>
                  <a:srgbClr val="1F335D"/>
                </a:solidFill>
                <a:latin typeface="Times New Roman" panose="02020603050405020304" pitchFamily="18" charset="0"/>
                <a:cs typeface="Times New Roman" panose="02020603050405020304" pitchFamily="18" charset="0"/>
              </a:rPr>
              <a:t> </a:t>
            </a:r>
          </a:p>
        </p:txBody>
      </p:sp>
      <p:pic>
        <p:nvPicPr>
          <p:cNvPr id="7" name="Picture 6" descr="Shape, icon, arrow&#10;&#10;Description automatically generated">
            <a:extLst>
              <a:ext uri="{FF2B5EF4-FFF2-40B4-BE49-F238E27FC236}">
                <a16:creationId xmlns:a16="http://schemas.microsoft.com/office/drawing/2014/main" id="{BA66883B-FED0-1642-852C-8CDAC398807F}"/>
              </a:ext>
            </a:extLst>
          </p:cNvPr>
          <p:cNvPicPr>
            <a:picLocks noChangeAspect="1"/>
          </p:cNvPicPr>
          <p:nvPr/>
        </p:nvPicPr>
        <p:blipFill>
          <a:blip r:embed="rId4"/>
          <a:stretch>
            <a:fillRect/>
          </a:stretch>
        </p:blipFill>
        <p:spPr>
          <a:xfrm>
            <a:off x="9921371" y="1975053"/>
            <a:ext cx="201438" cy="273955"/>
          </a:xfrm>
          <a:prstGeom prst="rect">
            <a:avLst/>
          </a:prstGeom>
        </p:spPr>
      </p:pic>
      <p:sp>
        <p:nvSpPr>
          <p:cNvPr id="8" name="Rectangle 7">
            <a:extLst>
              <a:ext uri="{FF2B5EF4-FFF2-40B4-BE49-F238E27FC236}">
                <a16:creationId xmlns:a16="http://schemas.microsoft.com/office/drawing/2014/main" id="{3678B7D0-2D1F-F34A-BDE5-9187B6C75C4C}"/>
              </a:ext>
            </a:extLst>
          </p:cNvPr>
          <p:cNvSpPr/>
          <p:nvPr/>
        </p:nvSpPr>
        <p:spPr>
          <a:xfrm>
            <a:off x="8558007" y="6541856"/>
            <a:ext cx="4177521" cy="230832"/>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*As measured by residential transaction sides. </a:t>
            </a:r>
            <a:endParaRPr lang="en-US" sz="900" dirty="0">
              <a:solidFill>
                <a:schemeClr val="bg1">
                  <a:lumMod val="65000"/>
                </a:schemeClr>
              </a:solidFill>
              <a:cs typeface="Arial" panose="020B0604020202020204" pitchFamily="34" charset="0"/>
            </a:endParaRPr>
          </a:p>
        </p:txBody>
      </p:sp>
      <p:pic>
        <p:nvPicPr>
          <p:cNvPr id="14" name="Picture 13" descr="Shape, icon, arrow&#10;&#10;Description automatically generated">
            <a:extLst>
              <a:ext uri="{FF2B5EF4-FFF2-40B4-BE49-F238E27FC236}">
                <a16:creationId xmlns:a16="http://schemas.microsoft.com/office/drawing/2014/main" id="{C23D5809-0C48-D543-917E-1A219DA30FA7}"/>
              </a:ext>
            </a:extLst>
          </p:cNvPr>
          <p:cNvPicPr>
            <a:picLocks noChangeAspect="1"/>
          </p:cNvPicPr>
          <p:nvPr/>
        </p:nvPicPr>
        <p:blipFill>
          <a:blip r:embed="rId4"/>
          <a:stretch>
            <a:fillRect/>
          </a:stretch>
        </p:blipFill>
        <p:spPr>
          <a:xfrm>
            <a:off x="2121626" y="6359268"/>
            <a:ext cx="201438" cy="273955"/>
          </a:xfrm>
          <a:prstGeom prst="rect">
            <a:avLst/>
          </a:prstGeom>
        </p:spPr>
      </p:pic>
      <p:sp>
        <p:nvSpPr>
          <p:cNvPr id="12" name="TextBox 11">
            <a:extLst>
              <a:ext uri="{FF2B5EF4-FFF2-40B4-BE49-F238E27FC236}">
                <a16:creationId xmlns:a16="http://schemas.microsoft.com/office/drawing/2014/main" id="{3A565619-6D31-3246-9DE5-090CA6240D7A}"/>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5" name="Picture 4">
            <a:extLst>
              <a:ext uri="{FF2B5EF4-FFF2-40B4-BE49-F238E27FC236}">
                <a16:creationId xmlns:a16="http://schemas.microsoft.com/office/drawing/2014/main" id="{C941F992-8F30-17D6-A6E9-AF9AF89DD6EE}"/>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794116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358D40-2DEA-BE44-9F97-3F63E82D892F}"/>
              </a:ext>
            </a:extLst>
          </p:cNvPr>
          <p:cNvPicPr>
            <a:picLocks noChangeAspect="1"/>
          </p:cNvPicPr>
          <p:nvPr/>
        </p:nvPicPr>
        <p:blipFill>
          <a:blip r:embed="rId3"/>
          <a:srcRect t="12552" b="12552"/>
          <a:stretch/>
        </p:blipFill>
        <p:spPr>
          <a:xfrm>
            <a:off x="-10160" y="-1"/>
            <a:ext cx="12202160" cy="6096001"/>
          </a:xfrm>
          <a:prstGeom prst="rect">
            <a:avLst/>
          </a:prstGeom>
        </p:spPr>
      </p:pic>
      <p:sp>
        <p:nvSpPr>
          <p:cNvPr id="14" name="Rectangle 13">
            <a:extLst>
              <a:ext uri="{FF2B5EF4-FFF2-40B4-BE49-F238E27FC236}">
                <a16:creationId xmlns:a16="http://schemas.microsoft.com/office/drawing/2014/main" id="{1F85E81E-D9BE-3045-8CDB-A414B30472F0}"/>
              </a:ext>
            </a:extLst>
          </p:cNvPr>
          <p:cNvSpPr/>
          <p:nvPr/>
        </p:nvSpPr>
        <p:spPr>
          <a:xfrm>
            <a:off x="349054" y="0"/>
            <a:ext cx="4534444" cy="2974312"/>
          </a:xfrm>
          <a:prstGeom prst="rect">
            <a:avLst/>
          </a:prstGeom>
          <a:solidFill>
            <a:srgbClr val="1F335D">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Rectangle 1">
            <a:extLst>
              <a:ext uri="{FF2B5EF4-FFF2-40B4-BE49-F238E27FC236}">
                <a16:creationId xmlns:a16="http://schemas.microsoft.com/office/drawing/2014/main" id="{E1943C9C-00C1-A94C-B716-714AC17D74DE}"/>
              </a:ext>
            </a:extLst>
          </p:cNvPr>
          <p:cNvSpPr/>
          <p:nvPr/>
        </p:nvSpPr>
        <p:spPr>
          <a:xfrm>
            <a:off x="520859" y="1079207"/>
            <a:ext cx="4381113" cy="1659044"/>
          </a:xfrm>
          <a:prstGeom prst="rect">
            <a:avLst/>
          </a:prstGeom>
        </p:spPr>
        <p:txBody>
          <a:bodyPr wrap="square">
            <a:spAutoFit/>
          </a:bodyPr>
          <a:lstStyle/>
          <a:p>
            <a:pPr>
              <a:lnSpc>
                <a:spcPct val="160000"/>
              </a:lnSpc>
              <a:spcBef>
                <a:spcPts val="1000"/>
              </a:spcBef>
            </a:pPr>
            <a:r>
              <a:rPr lang="en-US" sz="1200" dirty="0">
                <a:solidFill>
                  <a:schemeClr val="bg1"/>
                </a:solidFill>
                <a:latin typeface="Arial" panose="020B0604020202020204" pitchFamily="34" charset="0"/>
                <a:cs typeface="Arial" panose="020B0604020202020204" pitchFamily="34" charset="0"/>
              </a:rPr>
              <a:t>When you work with The REMAX Collection, you can trust your luxury agent has access to the right tools and resources to help you meet your real estate goals and beyond. </a:t>
            </a:r>
          </a:p>
          <a:p>
            <a:pPr>
              <a:lnSpc>
                <a:spcPct val="160000"/>
              </a:lnSpc>
              <a:spcBef>
                <a:spcPts val="1000"/>
              </a:spcBef>
            </a:pPr>
            <a:r>
              <a:rPr lang="en-US" sz="1200" dirty="0">
                <a:solidFill>
                  <a:schemeClr val="bg1"/>
                </a:solidFill>
                <a:latin typeface="Arial" panose="020B0604020202020204" pitchFamily="34" charset="0"/>
                <a:cs typeface="Arial" panose="020B0604020202020204" pitchFamily="34" charset="0"/>
              </a:rPr>
              <a:t>Luxury living is more than a listing. It’s a lifestyle. We are committed to this lifestyle. And committed to you. </a:t>
            </a:r>
            <a:endParaRPr lang="en-US" sz="1200" dirty="0">
              <a:solidFill>
                <a:schemeClr val="bg1"/>
              </a:solidFill>
              <a:effectLst/>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1CEF1496-D3E7-3F47-BEED-A4E96573BAA8}"/>
              </a:ext>
            </a:extLst>
          </p:cNvPr>
          <p:cNvCxnSpPr>
            <a:cxnSpLocks/>
          </p:cNvCxnSpPr>
          <p:nvPr/>
        </p:nvCxnSpPr>
        <p:spPr>
          <a:xfrm>
            <a:off x="-56705" y="977402"/>
            <a:ext cx="4111639"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7" name="Title 1">
            <a:extLst>
              <a:ext uri="{FF2B5EF4-FFF2-40B4-BE49-F238E27FC236}">
                <a16:creationId xmlns:a16="http://schemas.microsoft.com/office/drawing/2014/main" id="{81562E6A-6F59-C844-8D7C-A939FE61AEB1}"/>
              </a:ext>
            </a:extLst>
          </p:cNvPr>
          <p:cNvSpPr txBox="1">
            <a:spLocks/>
          </p:cNvSpPr>
          <p:nvPr/>
        </p:nvSpPr>
        <p:spPr>
          <a:xfrm>
            <a:off x="495460" y="-42647"/>
            <a:ext cx="3959681" cy="1325563"/>
          </a:xfrm>
          <a:prstGeom prst="rect">
            <a:avLst/>
          </a:prstGeom>
        </p:spPr>
        <p:txBody>
          <a:bodyPr>
            <a:normAutofit/>
          </a:bodyPr>
          <a:lst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a:lstStyle>
          <a:p>
            <a:endParaRPr lang="en-CA" sz="3200" spc="300" dirty="0">
              <a:solidFill>
                <a:schemeClr val="bg1"/>
              </a:solidFill>
              <a:latin typeface="Times New Roman" panose="02020603050405020304" pitchFamily="18" charset="0"/>
              <a:cs typeface="Times New Roman" panose="02020603050405020304" pitchFamily="18" charset="0"/>
            </a:endParaRPr>
          </a:p>
          <a:p>
            <a:r>
              <a:rPr lang="en-CA" sz="3200" spc="300" dirty="0">
                <a:solidFill>
                  <a:schemeClr val="bg1"/>
                </a:solidFill>
                <a:latin typeface="Times New Roman" panose="02020603050405020304" pitchFamily="18" charset="0"/>
                <a:cs typeface="Times New Roman" panose="02020603050405020304" pitchFamily="18" charset="0"/>
              </a:rPr>
              <a:t>COMMITMENT</a:t>
            </a:r>
            <a:endParaRPr lang="en-CA" sz="3100" b="1" dirty="0">
              <a:solidFill>
                <a:schemeClr val="bg1"/>
              </a:solidFill>
              <a:cs typeface="Arial" panose="020B0604020202020204" pitchFamily="34" charset="0"/>
            </a:endParaRPr>
          </a:p>
        </p:txBody>
      </p:sp>
      <p:pic>
        <p:nvPicPr>
          <p:cNvPr id="8" name="Picture 7" descr="Shape, icon, arrow&#10;&#10;Description automatically generated">
            <a:extLst>
              <a:ext uri="{FF2B5EF4-FFF2-40B4-BE49-F238E27FC236}">
                <a16:creationId xmlns:a16="http://schemas.microsoft.com/office/drawing/2014/main" id="{12BFE546-ABD3-C44E-892D-1712EFF5EC2F}"/>
              </a:ext>
            </a:extLst>
          </p:cNvPr>
          <p:cNvPicPr>
            <a:picLocks noChangeAspect="1"/>
          </p:cNvPicPr>
          <p:nvPr/>
        </p:nvPicPr>
        <p:blipFill>
          <a:blip r:embed="rId4"/>
          <a:stretch>
            <a:fillRect/>
          </a:stretch>
        </p:blipFill>
        <p:spPr>
          <a:xfrm>
            <a:off x="3820574" y="506156"/>
            <a:ext cx="234360" cy="318729"/>
          </a:xfrm>
          <a:prstGeom prst="rect">
            <a:avLst/>
          </a:prstGeom>
        </p:spPr>
      </p:pic>
      <p:pic>
        <p:nvPicPr>
          <p:cNvPr id="12" name="Picture 11" descr="Shape, icon, arrow&#10;&#10;Description automatically generated">
            <a:extLst>
              <a:ext uri="{FF2B5EF4-FFF2-40B4-BE49-F238E27FC236}">
                <a16:creationId xmlns:a16="http://schemas.microsoft.com/office/drawing/2014/main" id="{733FED28-A1D1-0248-B1F6-952FFC0C603B}"/>
              </a:ext>
            </a:extLst>
          </p:cNvPr>
          <p:cNvPicPr>
            <a:picLocks noChangeAspect="1"/>
          </p:cNvPicPr>
          <p:nvPr/>
        </p:nvPicPr>
        <p:blipFill>
          <a:blip r:embed="rId4"/>
          <a:stretch>
            <a:fillRect/>
          </a:stretch>
        </p:blipFill>
        <p:spPr>
          <a:xfrm>
            <a:off x="2121626" y="6359268"/>
            <a:ext cx="201438" cy="273955"/>
          </a:xfrm>
          <a:prstGeom prst="rect">
            <a:avLst/>
          </a:prstGeom>
        </p:spPr>
      </p:pic>
      <p:sp>
        <p:nvSpPr>
          <p:cNvPr id="13" name="TextBox 12">
            <a:extLst>
              <a:ext uri="{FF2B5EF4-FFF2-40B4-BE49-F238E27FC236}">
                <a16:creationId xmlns:a16="http://schemas.microsoft.com/office/drawing/2014/main" id="{9C31606E-B0A9-9A40-9881-19EEEF066FD2}"/>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4" name="Picture 3">
            <a:extLst>
              <a:ext uri="{FF2B5EF4-FFF2-40B4-BE49-F238E27FC236}">
                <a16:creationId xmlns:a16="http://schemas.microsoft.com/office/drawing/2014/main" id="{1F138B11-F8FD-6C83-878A-BA97BA5984AA}"/>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4094099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79F6F4-FD6B-DCDC-E233-A66C723806DE}"/>
              </a:ext>
            </a:extLst>
          </p:cNvPr>
          <p:cNvPicPr>
            <a:picLocks noChangeAspect="1"/>
          </p:cNvPicPr>
          <p:nvPr/>
        </p:nvPicPr>
        <p:blipFill rotWithShape="1">
          <a:blip r:embed="rId2"/>
          <a:srcRect t="25870" b="9545"/>
          <a:stretch/>
        </p:blipFill>
        <p:spPr>
          <a:xfrm>
            <a:off x="0" y="457200"/>
            <a:ext cx="12192000" cy="5634914"/>
          </a:xfrm>
          <a:prstGeom prst="rect">
            <a:avLst/>
          </a:prstGeom>
        </p:spPr>
      </p:pic>
      <p:sp>
        <p:nvSpPr>
          <p:cNvPr id="4" name="Rectangle 3">
            <a:extLst>
              <a:ext uri="{FF2B5EF4-FFF2-40B4-BE49-F238E27FC236}">
                <a16:creationId xmlns:a16="http://schemas.microsoft.com/office/drawing/2014/main" id="{9C46D5B9-4A86-D7CA-C145-F5AE66384659}"/>
              </a:ext>
            </a:extLst>
          </p:cNvPr>
          <p:cNvSpPr/>
          <p:nvPr/>
        </p:nvSpPr>
        <p:spPr>
          <a:xfrm>
            <a:off x="547905" y="0"/>
            <a:ext cx="3406795" cy="5045336"/>
          </a:xfrm>
          <a:prstGeom prst="rect">
            <a:avLst/>
          </a:prstGeom>
          <a:solidFill>
            <a:srgbClr val="1F3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Rectangle 4">
            <a:extLst>
              <a:ext uri="{FF2B5EF4-FFF2-40B4-BE49-F238E27FC236}">
                <a16:creationId xmlns:a16="http://schemas.microsoft.com/office/drawing/2014/main" id="{7B9800B9-04EA-87EE-B002-C12C36616B28}"/>
              </a:ext>
            </a:extLst>
          </p:cNvPr>
          <p:cNvSpPr/>
          <p:nvPr/>
        </p:nvSpPr>
        <p:spPr>
          <a:xfrm>
            <a:off x="801352" y="2015131"/>
            <a:ext cx="2717186" cy="939873"/>
          </a:xfrm>
          <a:prstGeom prst="rect">
            <a:avLst/>
          </a:prstGeom>
        </p:spPr>
        <p:txBody>
          <a:bodyPr wrap="square">
            <a:spAutoFit/>
          </a:bodyPr>
          <a:lstStyle/>
          <a:p>
            <a:pPr>
              <a:lnSpc>
                <a:spcPct val="160000"/>
              </a:lnSpc>
              <a:spcBef>
                <a:spcPts val="1000"/>
              </a:spcBef>
            </a:pPr>
            <a:r>
              <a:rPr lang="en-US" sz="1200" dirty="0">
                <a:solidFill>
                  <a:schemeClr val="bg1"/>
                </a:solidFill>
                <a:latin typeface="Arial" panose="020B0604020202020204" pitchFamily="34" charset="0"/>
                <a:cs typeface="Arial" panose="020B0604020202020204" pitchFamily="34" charset="0"/>
              </a:rPr>
              <a:t>Voted #1 most trusted real estate agents in the USA</a:t>
            </a:r>
            <a:r>
              <a:rPr lang="en-US" sz="1200" baseline="30000" dirty="0">
                <a:solidFill>
                  <a:schemeClr val="bg1"/>
                </a:solidFill>
                <a:latin typeface="Arial" panose="020B0604020202020204" pitchFamily="34" charset="0"/>
                <a:cs typeface="Arial" panose="020B0604020202020204" pitchFamily="34" charset="0"/>
              </a:rPr>
              <a:t>1</a:t>
            </a:r>
            <a:r>
              <a:rPr lang="en-US" sz="1200" dirty="0">
                <a:solidFill>
                  <a:schemeClr val="bg1"/>
                </a:solidFill>
                <a:latin typeface="Arial" panose="020B0604020202020204" pitchFamily="34" charset="0"/>
                <a:cs typeface="Arial" panose="020B0604020202020204" pitchFamily="34" charset="0"/>
              </a:rPr>
              <a:t> and Canada</a:t>
            </a:r>
            <a:r>
              <a:rPr lang="en-US" sz="1200" baseline="30000" dirty="0">
                <a:solidFill>
                  <a:schemeClr val="bg1"/>
                </a:solidFill>
                <a:latin typeface="Arial" panose="020B0604020202020204" pitchFamily="34" charset="0"/>
                <a:cs typeface="Arial" panose="020B0604020202020204" pitchFamily="34" charset="0"/>
              </a:rPr>
              <a:t>2</a:t>
            </a:r>
            <a:r>
              <a:rPr lang="en-US" sz="1200" dirty="0">
                <a:solidFill>
                  <a:schemeClr val="bg1"/>
                </a:solidFill>
                <a:latin typeface="Arial" panose="020B0604020202020204" pitchFamily="34" charset="0"/>
                <a:cs typeface="Arial" panose="020B0604020202020204" pitchFamily="34" charset="0"/>
              </a:rPr>
              <a:t> year after year.</a:t>
            </a:r>
            <a:endParaRPr lang="en-US" sz="1200" dirty="0">
              <a:solidFill>
                <a:schemeClr val="bg1"/>
              </a:solidFill>
              <a:effectLst/>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7C6BBD10-30A7-3B37-0975-5B34C11FFF74}"/>
              </a:ext>
            </a:extLst>
          </p:cNvPr>
          <p:cNvCxnSpPr>
            <a:cxnSpLocks/>
          </p:cNvCxnSpPr>
          <p:nvPr/>
        </p:nvCxnSpPr>
        <p:spPr>
          <a:xfrm>
            <a:off x="886204" y="1859541"/>
            <a:ext cx="2808305"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7" name="Title 1">
            <a:extLst>
              <a:ext uri="{FF2B5EF4-FFF2-40B4-BE49-F238E27FC236}">
                <a16:creationId xmlns:a16="http://schemas.microsoft.com/office/drawing/2014/main" id="{97613E26-BF56-8B3F-8946-B8D18F5DF4AD}"/>
              </a:ext>
            </a:extLst>
          </p:cNvPr>
          <p:cNvSpPr txBox="1">
            <a:spLocks/>
          </p:cNvSpPr>
          <p:nvPr/>
        </p:nvSpPr>
        <p:spPr>
          <a:xfrm>
            <a:off x="775952" y="280085"/>
            <a:ext cx="3076079" cy="1519891"/>
          </a:xfrm>
          <a:prstGeom prst="rect">
            <a:avLst/>
          </a:prstGeom>
        </p:spPr>
        <p:txBody>
          <a:bodyPr>
            <a:normAutofit/>
          </a:bodyPr>
          <a:lst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a:lstStyle>
          <a:p>
            <a:r>
              <a:rPr lang="en-CA" sz="3200" spc="300" dirty="0">
                <a:solidFill>
                  <a:schemeClr val="bg1"/>
                </a:solidFill>
                <a:latin typeface="Times New Roman" panose="02020603050405020304" pitchFamily="18" charset="0"/>
                <a:cs typeface="Times New Roman" panose="02020603050405020304" pitchFamily="18" charset="0"/>
              </a:rPr>
              <a:t>REMAX: MOST TRUSTED</a:t>
            </a:r>
            <a:endParaRPr lang="en-CA" sz="3100" b="1" dirty="0">
              <a:solidFill>
                <a:schemeClr val="bg1"/>
              </a:solidFill>
              <a:cs typeface="Arial" panose="020B0604020202020204" pitchFamily="34" charset="0"/>
            </a:endParaRPr>
          </a:p>
        </p:txBody>
      </p:sp>
      <p:pic>
        <p:nvPicPr>
          <p:cNvPr id="8" name="Picture 7" descr="Shape, icon, arrow&#10;&#10;Description automatically generated">
            <a:extLst>
              <a:ext uri="{FF2B5EF4-FFF2-40B4-BE49-F238E27FC236}">
                <a16:creationId xmlns:a16="http://schemas.microsoft.com/office/drawing/2014/main" id="{585CADE3-3183-6CC0-AD64-E7495D81FF04}"/>
              </a:ext>
            </a:extLst>
          </p:cNvPr>
          <p:cNvPicPr>
            <a:picLocks noChangeAspect="1"/>
          </p:cNvPicPr>
          <p:nvPr/>
        </p:nvPicPr>
        <p:blipFill>
          <a:blip r:embed="rId3"/>
          <a:stretch>
            <a:fillRect/>
          </a:stretch>
        </p:blipFill>
        <p:spPr>
          <a:xfrm>
            <a:off x="3067213" y="1261951"/>
            <a:ext cx="234360" cy="318729"/>
          </a:xfrm>
          <a:prstGeom prst="rect">
            <a:avLst/>
          </a:prstGeom>
        </p:spPr>
      </p:pic>
      <p:pic>
        <p:nvPicPr>
          <p:cNvPr id="10" name="Picture 9" descr="Shape, icon, arrow&#10;&#10;Description automatically generated">
            <a:extLst>
              <a:ext uri="{FF2B5EF4-FFF2-40B4-BE49-F238E27FC236}">
                <a16:creationId xmlns:a16="http://schemas.microsoft.com/office/drawing/2014/main" id="{463ADFCD-2060-0FE8-899C-5CAC56D3C9A3}"/>
              </a:ext>
            </a:extLst>
          </p:cNvPr>
          <p:cNvPicPr>
            <a:picLocks noChangeAspect="1"/>
          </p:cNvPicPr>
          <p:nvPr/>
        </p:nvPicPr>
        <p:blipFill>
          <a:blip r:embed="rId3"/>
          <a:stretch>
            <a:fillRect/>
          </a:stretch>
        </p:blipFill>
        <p:spPr>
          <a:xfrm>
            <a:off x="2121626" y="6359268"/>
            <a:ext cx="201438" cy="273955"/>
          </a:xfrm>
          <a:prstGeom prst="rect">
            <a:avLst/>
          </a:prstGeom>
        </p:spPr>
      </p:pic>
      <p:sp>
        <p:nvSpPr>
          <p:cNvPr id="11" name="TextBox 10">
            <a:extLst>
              <a:ext uri="{FF2B5EF4-FFF2-40B4-BE49-F238E27FC236}">
                <a16:creationId xmlns:a16="http://schemas.microsoft.com/office/drawing/2014/main" id="{021F4924-0101-6CDF-16EB-5EE04F7D8C03}"/>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12" name="Picture 11">
            <a:extLst>
              <a:ext uri="{FF2B5EF4-FFF2-40B4-BE49-F238E27FC236}">
                <a16:creationId xmlns:a16="http://schemas.microsoft.com/office/drawing/2014/main" id="{E3D68BB1-AAE1-BA5F-EB04-62CF7FCC7136}"/>
              </a:ext>
            </a:extLst>
          </p:cNvPr>
          <p:cNvPicPr>
            <a:picLocks noChangeAspect="1"/>
          </p:cNvPicPr>
          <p:nvPr/>
        </p:nvPicPr>
        <p:blipFill>
          <a:blip r:embed="rId4"/>
          <a:stretch>
            <a:fillRect/>
          </a:stretch>
        </p:blipFill>
        <p:spPr>
          <a:xfrm>
            <a:off x="1197525" y="3300032"/>
            <a:ext cx="925865" cy="1335382"/>
          </a:xfrm>
          <a:prstGeom prst="rect">
            <a:avLst/>
          </a:prstGeom>
        </p:spPr>
      </p:pic>
      <p:pic>
        <p:nvPicPr>
          <p:cNvPr id="13" name="Picture 12">
            <a:extLst>
              <a:ext uri="{FF2B5EF4-FFF2-40B4-BE49-F238E27FC236}">
                <a16:creationId xmlns:a16="http://schemas.microsoft.com/office/drawing/2014/main" id="{9BA31E74-63EB-0444-C0BC-54DD41664397}"/>
              </a:ext>
            </a:extLst>
          </p:cNvPr>
          <p:cNvPicPr>
            <a:picLocks noChangeAspect="1"/>
          </p:cNvPicPr>
          <p:nvPr/>
        </p:nvPicPr>
        <p:blipFill>
          <a:blip r:embed="rId5"/>
          <a:stretch>
            <a:fillRect/>
          </a:stretch>
        </p:blipFill>
        <p:spPr>
          <a:xfrm>
            <a:off x="2313991" y="3300032"/>
            <a:ext cx="925865" cy="1335382"/>
          </a:xfrm>
          <a:prstGeom prst="rect">
            <a:avLst/>
          </a:prstGeom>
        </p:spPr>
      </p:pic>
      <p:sp>
        <p:nvSpPr>
          <p:cNvPr id="14" name="Rectangle 13">
            <a:extLst>
              <a:ext uri="{FF2B5EF4-FFF2-40B4-BE49-F238E27FC236}">
                <a16:creationId xmlns:a16="http://schemas.microsoft.com/office/drawing/2014/main" id="{3DE47D9D-EB68-E7BF-AA57-E221999293DE}"/>
              </a:ext>
            </a:extLst>
          </p:cNvPr>
          <p:cNvSpPr/>
          <p:nvPr/>
        </p:nvSpPr>
        <p:spPr>
          <a:xfrm>
            <a:off x="3805717" y="6321739"/>
            <a:ext cx="8738997" cy="646331"/>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1 - Voted most trusted Real Estate Agency brand by American shoppers based on the </a:t>
            </a:r>
            <a:r>
              <a:rPr lang="en-US" sz="900" dirty="0" err="1">
                <a:solidFill>
                  <a:schemeClr val="bg1">
                    <a:lumMod val="65000"/>
                  </a:schemeClr>
                </a:solidFill>
                <a:latin typeface="Arial" panose="020B0604020202020204" pitchFamily="34" charset="0"/>
                <a:cs typeface="Arial" panose="020B0604020202020204" pitchFamily="34" charset="0"/>
              </a:rPr>
              <a:t>BrandSpark</a:t>
            </a:r>
            <a:r>
              <a:rPr lang="en-US" sz="900" dirty="0">
                <a:solidFill>
                  <a:schemeClr val="bg1">
                    <a:lumMod val="65000"/>
                  </a:schemeClr>
                </a:solidFill>
                <a:latin typeface="Arial" panose="020B0604020202020204" pitchFamily="34" charset="0"/>
                <a:cs typeface="Arial" panose="020B0604020202020204" pitchFamily="34" charset="0"/>
              </a:rPr>
              <a:t>® American Trust Study, years 2022-2024, and 2019. </a:t>
            </a:r>
            <a:br>
              <a:rPr lang="en-US" sz="900" dirty="0">
                <a:solidFill>
                  <a:schemeClr val="bg1">
                    <a:lumMod val="65000"/>
                  </a:schemeClr>
                </a:solidFill>
                <a:latin typeface="Arial" panose="020B0604020202020204" pitchFamily="34" charset="0"/>
                <a:cs typeface="Arial" panose="020B0604020202020204" pitchFamily="34" charset="0"/>
              </a:rPr>
            </a:br>
            <a:r>
              <a:rPr lang="en-US" sz="900" dirty="0">
                <a:solidFill>
                  <a:schemeClr val="bg1">
                    <a:lumMod val="65000"/>
                  </a:schemeClr>
                </a:solidFill>
                <a:latin typeface="Arial" panose="020B0604020202020204" pitchFamily="34" charset="0"/>
                <a:cs typeface="Arial" panose="020B0604020202020204" pitchFamily="34" charset="0"/>
              </a:rPr>
              <a:t>2 - Voted most trusted Real Estate Agency brand by Canadian shoppers based on the </a:t>
            </a:r>
            <a:r>
              <a:rPr lang="en-US" sz="900" dirty="0" err="1">
                <a:solidFill>
                  <a:schemeClr val="bg1">
                    <a:lumMod val="65000"/>
                  </a:schemeClr>
                </a:solidFill>
                <a:latin typeface="Arial" panose="020B0604020202020204" pitchFamily="34" charset="0"/>
                <a:cs typeface="Arial" panose="020B0604020202020204" pitchFamily="34" charset="0"/>
              </a:rPr>
              <a:t>BrandSpark</a:t>
            </a:r>
            <a:r>
              <a:rPr lang="en-US" sz="900" dirty="0">
                <a:solidFill>
                  <a:schemeClr val="bg1">
                    <a:lumMod val="65000"/>
                  </a:schemeClr>
                </a:solidFill>
                <a:latin typeface="Arial" panose="020B0604020202020204" pitchFamily="34" charset="0"/>
                <a:cs typeface="Arial" panose="020B0604020202020204" pitchFamily="34" charset="0"/>
              </a:rPr>
              <a:t>® Canadian Trust Study, years 2021-2024, 2019 and 2017.</a:t>
            </a:r>
          </a:p>
        </p:txBody>
      </p:sp>
      <p:pic>
        <p:nvPicPr>
          <p:cNvPr id="2" name="Picture 1">
            <a:extLst>
              <a:ext uri="{FF2B5EF4-FFF2-40B4-BE49-F238E27FC236}">
                <a16:creationId xmlns:a16="http://schemas.microsoft.com/office/drawing/2014/main" id="{773D3262-C7E6-449B-F2AA-4E124884F616}"/>
              </a:ext>
            </a:extLst>
          </p:cNvPr>
          <p:cNvPicPr>
            <a:picLocks noChangeAspect="1"/>
          </p:cNvPicPr>
          <p:nvPr/>
        </p:nvPicPr>
        <p:blipFill>
          <a:blip r:embed="rId6"/>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1476120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itting next to a computer&#10;&#10;Description automatically generated">
            <a:extLst>
              <a:ext uri="{FF2B5EF4-FFF2-40B4-BE49-F238E27FC236}">
                <a16:creationId xmlns:a16="http://schemas.microsoft.com/office/drawing/2014/main" id="{0C56D657-B7F4-ED4A-9224-E2B75AC5EE9C}"/>
              </a:ext>
            </a:extLst>
          </p:cNvPr>
          <p:cNvPicPr>
            <a:picLocks noChangeAspect="1"/>
          </p:cNvPicPr>
          <p:nvPr/>
        </p:nvPicPr>
        <p:blipFill rotWithShape="1">
          <a:blip r:embed="rId3"/>
          <a:srcRect l="15301" t="11276" r="62090" b="40078"/>
          <a:stretch/>
        </p:blipFill>
        <p:spPr>
          <a:xfrm>
            <a:off x="0" y="0"/>
            <a:ext cx="4214191" cy="6045200"/>
          </a:xfrm>
          <a:prstGeom prst="rect">
            <a:avLst/>
          </a:prstGeom>
        </p:spPr>
      </p:pic>
      <p:sp>
        <p:nvSpPr>
          <p:cNvPr id="7" name="Title 1">
            <a:extLst>
              <a:ext uri="{FF2B5EF4-FFF2-40B4-BE49-F238E27FC236}">
                <a16:creationId xmlns:a16="http://schemas.microsoft.com/office/drawing/2014/main" id="{D7D2ABB6-BF95-ED44-BDB4-2CCF21EF96D2}"/>
              </a:ext>
            </a:extLst>
          </p:cNvPr>
          <p:cNvSpPr>
            <a:spLocks noGrp="1"/>
          </p:cNvSpPr>
          <p:nvPr>
            <p:ph type="title"/>
          </p:nvPr>
        </p:nvSpPr>
        <p:spPr>
          <a:xfrm>
            <a:off x="4557443" y="715736"/>
            <a:ext cx="3959681" cy="1325563"/>
          </a:xfrm>
        </p:spPr>
        <p:txBody>
          <a:bodyPr>
            <a:normAutofit/>
          </a:bodyPr>
          <a:lstStyle/>
          <a:p>
            <a:r>
              <a:rPr lang="en-CA" sz="3200" spc="300" dirty="0">
                <a:solidFill>
                  <a:srgbClr val="1F335D"/>
                </a:solidFill>
                <a:latin typeface="Times New Roman" panose="02020603050405020304" pitchFamily="18" charset="0"/>
                <a:cs typeface="Times New Roman" panose="02020603050405020304" pitchFamily="18" charset="0"/>
              </a:rPr>
              <a:t>AGENT </a:t>
            </a:r>
            <a:br>
              <a:rPr lang="en-CA" sz="3200" spc="300" dirty="0">
                <a:solidFill>
                  <a:srgbClr val="1F335D"/>
                </a:solidFill>
                <a:latin typeface="Times New Roman" panose="02020603050405020304" pitchFamily="18" charset="0"/>
                <a:cs typeface="Times New Roman" panose="02020603050405020304" pitchFamily="18" charset="0"/>
              </a:rPr>
            </a:br>
            <a:r>
              <a:rPr lang="en-CA" sz="3200" spc="300" dirty="0">
                <a:solidFill>
                  <a:srgbClr val="1F335D"/>
                </a:solidFill>
                <a:latin typeface="Times New Roman" panose="02020603050405020304" pitchFamily="18" charset="0"/>
                <a:cs typeface="Times New Roman" panose="02020603050405020304" pitchFamily="18" charset="0"/>
              </a:rPr>
              <a:t>NAME</a:t>
            </a:r>
            <a:endParaRPr lang="en-CA" sz="3200" b="1" dirty="0">
              <a:solidFill>
                <a:srgbClr val="9BCAEB"/>
              </a:solidFill>
              <a:latin typeface="Times New Roman" panose="02020603050405020304" pitchFamily="18"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0FF2032F-4F5A-5748-8E97-4F0B33496FF4}"/>
              </a:ext>
            </a:extLst>
          </p:cNvPr>
          <p:cNvSpPr>
            <a:spLocks noGrp="1"/>
          </p:cNvSpPr>
          <p:nvPr>
            <p:ph idx="1"/>
          </p:nvPr>
        </p:nvSpPr>
        <p:spPr>
          <a:xfrm>
            <a:off x="4557443" y="2152778"/>
            <a:ext cx="3453496" cy="1542662"/>
          </a:xfrm>
        </p:spPr>
        <p:txBody>
          <a:bodyPr>
            <a:normAutofit lnSpcReduction="10000"/>
          </a:bodyPr>
          <a:lstStyle/>
          <a:p>
            <a:pPr marL="0" indent="0">
              <a:lnSpc>
                <a:spcPct val="100000"/>
              </a:lnSpc>
              <a:buNone/>
            </a:pPr>
            <a:r>
              <a:rPr lang="en-CA" sz="1300" b="1" dirty="0">
                <a:solidFill>
                  <a:srgbClr val="1F335D"/>
                </a:solidFill>
                <a:cs typeface="Arial" panose="020B0604020202020204" pitchFamily="34" charset="0"/>
              </a:rPr>
              <a:t>Luxury Agent</a:t>
            </a:r>
            <a:br>
              <a:rPr lang="en-CA" sz="1300" b="1" dirty="0">
                <a:solidFill>
                  <a:srgbClr val="1F335D"/>
                </a:solidFill>
                <a:latin typeface="Arial" panose="020B0604020202020204" pitchFamily="34" charset="0"/>
                <a:cs typeface="Arial" panose="020B0604020202020204" pitchFamily="34" charset="0"/>
              </a:rPr>
            </a:br>
            <a:r>
              <a:rPr lang="en-CA" sz="1300" b="1" dirty="0">
                <a:solidFill>
                  <a:srgbClr val="1F335D"/>
                </a:solidFill>
                <a:latin typeface="Arial" panose="020B0604020202020204" pitchFamily="34" charset="0"/>
                <a:cs typeface="Arial" panose="020B0604020202020204" pitchFamily="34" charset="0"/>
              </a:rPr>
              <a:t>Team Leader</a:t>
            </a:r>
            <a:br>
              <a:rPr lang="en-CA" sz="1300" b="1" dirty="0">
                <a:solidFill>
                  <a:srgbClr val="1F335D"/>
                </a:solidFill>
                <a:latin typeface="Arial" panose="020B0604020202020204" pitchFamily="34" charset="0"/>
                <a:cs typeface="Arial" panose="020B0604020202020204" pitchFamily="34" charset="0"/>
              </a:rPr>
            </a:br>
            <a:r>
              <a:rPr lang="en-CA" sz="1300" b="1" dirty="0">
                <a:solidFill>
                  <a:srgbClr val="1F335D"/>
                </a:solidFill>
                <a:latin typeface="Arial" panose="020B0604020202020204" pitchFamily="34" charset="0"/>
                <a:cs typeface="Arial" panose="020B0604020202020204" pitchFamily="34" charset="0"/>
              </a:rPr>
              <a:t>REMAX Office Name </a:t>
            </a:r>
          </a:p>
          <a:p>
            <a:pPr marL="0" indent="0">
              <a:lnSpc>
                <a:spcPct val="100000"/>
              </a:lnSpc>
              <a:buNone/>
            </a:pPr>
            <a:r>
              <a:rPr lang="en-CA" sz="1300" dirty="0">
                <a:solidFill>
                  <a:srgbClr val="1F335D"/>
                </a:solidFill>
                <a:cs typeface="Arial" panose="020B0604020202020204" pitchFamily="34" charset="0"/>
              </a:rPr>
              <a:t>m</a:t>
            </a:r>
            <a:r>
              <a:rPr lang="en-CA" sz="1300" dirty="0">
                <a:solidFill>
                  <a:srgbClr val="1F335D"/>
                </a:solidFill>
                <a:latin typeface="Arial" panose="020B0604020202020204" pitchFamily="34" charset="0"/>
                <a:cs typeface="Arial" panose="020B0604020202020204" pitchFamily="34" charset="0"/>
              </a:rPr>
              <a:t> 416.555.1234 </a:t>
            </a:r>
            <a:br>
              <a:rPr lang="en-CA" sz="1300" dirty="0">
                <a:solidFill>
                  <a:srgbClr val="1F335D"/>
                </a:solidFill>
                <a:latin typeface="Arial" panose="020B0604020202020204" pitchFamily="34" charset="0"/>
                <a:cs typeface="Arial" panose="020B0604020202020204" pitchFamily="34" charset="0"/>
              </a:rPr>
            </a:br>
            <a:r>
              <a:rPr lang="en-CA" sz="1300" dirty="0">
                <a:solidFill>
                  <a:srgbClr val="1F335D"/>
                </a:solidFill>
                <a:latin typeface="Arial" panose="020B0604020202020204" pitchFamily="34" charset="0"/>
                <a:cs typeface="Arial" panose="020B0604020202020204" pitchFamily="34" charset="0"/>
              </a:rPr>
              <a:t>o  416.555.5678 </a:t>
            </a:r>
            <a:br>
              <a:rPr lang="en-CA" sz="1300" dirty="0">
                <a:solidFill>
                  <a:srgbClr val="1F335D"/>
                </a:solidFill>
                <a:latin typeface="Arial" panose="020B0604020202020204" pitchFamily="34" charset="0"/>
                <a:cs typeface="Arial" panose="020B0604020202020204" pitchFamily="34" charset="0"/>
              </a:rPr>
            </a:br>
            <a:r>
              <a:rPr lang="en-CA" sz="1300" dirty="0" err="1">
                <a:solidFill>
                  <a:srgbClr val="1F335D"/>
                </a:solidFill>
                <a:latin typeface="Arial" panose="020B0604020202020204" pitchFamily="34" charset="0"/>
                <a:cs typeface="Arial" panose="020B0604020202020204" pitchFamily="34" charset="0"/>
              </a:rPr>
              <a:t>agent@</a:t>
            </a:r>
            <a:r>
              <a:rPr lang="en-CA" sz="1300" dirty="0" err="1">
                <a:solidFill>
                  <a:srgbClr val="1F335D"/>
                </a:solidFill>
                <a:cs typeface="Arial" panose="020B0604020202020204" pitchFamily="34" charset="0"/>
              </a:rPr>
              <a:t>remax.net</a:t>
            </a:r>
            <a:br>
              <a:rPr lang="en-CA" sz="1300" dirty="0">
                <a:solidFill>
                  <a:srgbClr val="1F335D"/>
                </a:solidFill>
                <a:latin typeface="Arial" panose="020B0604020202020204" pitchFamily="34" charset="0"/>
                <a:cs typeface="Arial" panose="020B0604020202020204" pitchFamily="34" charset="0"/>
              </a:rPr>
            </a:br>
            <a:r>
              <a:rPr lang="en-CA" sz="1300" dirty="0" err="1">
                <a:solidFill>
                  <a:srgbClr val="1F335D"/>
                </a:solidFill>
                <a:cs typeface="Arial" panose="020B0604020202020204" pitchFamily="34" charset="0"/>
              </a:rPr>
              <a:t>remax.ca</a:t>
            </a:r>
            <a:r>
              <a:rPr lang="en-CA" sz="1300" dirty="0">
                <a:solidFill>
                  <a:srgbClr val="1F335D"/>
                </a:solidFill>
                <a:cs typeface="Arial" panose="020B0604020202020204" pitchFamily="34" charset="0"/>
              </a:rPr>
              <a:t>/luxury</a:t>
            </a:r>
            <a:endParaRPr lang="en-CA" sz="1300" dirty="0">
              <a:solidFill>
                <a:srgbClr val="1F335D"/>
              </a:solidFill>
              <a:latin typeface="Arial" panose="020B0604020202020204" pitchFamily="34" charset="0"/>
              <a:cs typeface="Arial" panose="020B0604020202020204" pitchFamily="34" charset="0"/>
            </a:endParaRPr>
          </a:p>
          <a:p>
            <a:pPr marL="0" indent="0">
              <a:buNone/>
            </a:pPr>
            <a:endParaRPr lang="en-US" dirty="0"/>
          </a:p>
        </p:txBody>
      </p:sp>
      <p:sp>
        <p:nvSpPr>
          <p:cNvPr id="11" name="TextBox 10">
            <a:extLst>
              <a:ext uri="{FF2B5EF4-FFF2-40B4-BE49-F238E27FC236}">
                <a16:creationId xmlns:a16="http://schemas.microsoft.com/office/drawing/2014/main" id="{AD5AEBA9-ACDB-8D4F-A739-31287A21F572}"/>
              </a:ext>
            </a:extLst>
          </p:cNvPr>
          <p:cNvSpPr txBox="1"/>
          <p:nvPr/>
        </p:nvSpPr>
        <p:spPr>
          <a:xfrm>
            <a:off x="4557442" y="3695440"/>
            <a:ext cx="6484931" cy="1292662"/>
          </a:xfrm>
          <a:prstGeom prst="rect">
            <a:avLst/>
          </a:prstGeom>
          <a:noFill/>
        </p:spPr>
        <p:txBody>
          <a:bodyPr wrap="square" rtlCol="0">
            <a:spAutoFit/>
          </a:bodyPr>
          <a:lstStyle/>
          <a:p>
            <a:pPr>
              <a:lnSpc>
                <a:spcPct val="150000"/>
              </a:lnSpc>
            </a:pPr>
            <a:r>
              <a:rPr lang="en-CA" sz="1000" dirty="0">
                <a:solidFill>
                  <a:srgbClr val="1F335D"/>
                </a:solidFill>
                <a:latin typeface="Arial" panose="020B0604020202020204" pitchFamily="34" charset="0"/>
                <a:cs typeface="Arial" panose="020B0604020202020204" pitchFamily="34" charset="0"/>
              </a:rPr>
              <a:t>Lorem ipsum dolor sit </a:t>
            </a:r>
            <a:r>
              <a:rPr lang="en-CA" sz="1000" dirty="0" err="1">
                <a:solidFill>
                  <a:srgbClr val="1F335D"/>
                </a:solidFill>
                <a:latin typeface="Arial" panose="020B0604020202020204" pitchFamily="34" charset="0"/>
                <a:cs typeface="Arial" panose="020B0604020202020204" pitchFamily="34" charset="0"/>
              </a:rPr>
              <a:t>amet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consectetur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adipiscing</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elit</a:t>
            </a:r>
            <a:r>
              <a:rPr lang="en-CA" sz="1000" dirty="0">
                <a:solidFill>
                  <a:srgbClr val="1F335D"/>
                </a:solidFill>
                <a:latin typeface="Arial" panose="020B0604020202020204" pitchFamily="34" charset="0"/>
                <a:cs typeface="Arial" panose="020B0604020202020204" pitchFamily="34" charset="0"/>
              </a:rPr>
              <a:t>, sed do </a:t>
            </a:r>
            <a:r>
              <a:rPr lang="en-CA" sz="1000" dirty="0" err="1">
                <a:solidFill>
                  <a:srgbClr val="1F335D"/>
                </a:solidFill>
                <a:latin typeface="Arial" panose="020B0604020202020204" pitchFamily="34" charset="0"/>
                <a:cs typeface="Arial" panose="020B0604020202020204" pitchFamily="34" charset="0"/>
              </a:rPr>
              <a:t>eiusmod</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tempor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incididunt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ut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labore</a:t>
            </a:r>
            <a:r>
              <a:rPr lang="en-CA" sz="1000" dirty="0">
                <a:solidFill>
                  <a:srgbClr val="1F335D"/>
                </a:solidFill>
                <a:latin typeface="Arial" panose="020B0604020202020204" pitchFamily="34" charset="0"/>
                <a:cs typeface="Arial" panose="020B0604020202020204" pitchFamily="34" charset="0"/>
              </a:rPr>
              <a:t> et dolore magna </a:t>
            </a:r>
            <a:r>
              <a:rPr lang="en-CA" sz="1000" dirty="0" err="1">
                <a:solidFill>
                  <a:srgbClr val="1F335D"/>
                </a:solidFill>
                <a:latin typeface="Arial" panose="020B0604020202020204" pitchFamily="34" charset="0"/>
                <a:cs typeface="Arial" panose="020B0604020202020204" pitchFamily="34" charset="0"/>
              </a:rPr>
              <a:t>aliqua</a:t>
            </a:r>
            <a:r>
              <a:rPr lang="en-CA" sz="1000" dirty="0">
                <a:solidFill>
                  <a:srgbClr val="1F335D"/>
                </a:solidFill>
                <a:latin typeface="Arial" panose="020B0604020202020204" pitchFamily="34" charset="0"/>
                <a:cs typeface="Arial" panose="020B0604020202020204" pitchFamily="34" charset="0"/>
              </a:rPr>
              <a:t>. Ut </a:t>
            </a:r>
            <a:r>
              <a:rPr lang="en-CA" sz="1000" dirty="0" err="1">
                <a:solidFill>
                  <a:srgbClr val="1F335D"/>
                </a:solidFill>
                <a:latin typeface="Arial" panose="020B0604020202020204" pitchFamily="34" charset="0"/>
                <a:cs typeface="Arial" panose="020B0604020202020204" pitchFamily="34" charset="0"/>
              </a:rPr>
              <a:t>enim</a:t>
            </a:r>
            <a:r>
              <a:rPr lang="en-CA" sz="1000" dirty="0">
                <a:solidFill>
                  <a:srgbClr val="1F335D"/>
                </a:solidFill>
                <a:latin typeface="Arial" panose="020B0604020202020204" pitchFamily="34" charset="0"/>
                <a:cs typeface="Arial" panose="020B0604020202020204" pitchFamily="34" charset="0"/>
              </a:rPr>
              <a:t> ad minim </a:t>
            </a:r>
            <a:r>
              <a:rPr lang="en-CA" sz="1000" dirty="0" err="1">
                <a:solidFill>
                  <a:srgbClr val="1F335D"/>
                </a:solidFill>
                <a:latin typeface="Arial" panose="020B0604020202020204" pitchFamily="34" charset="0"/>
                <a:cs typeface="Arial" panose="020B0604020202020204" pitchFamily="34" charset="0"/>
              </a:rPr>
              <a:t>veniam</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quis</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nostrud</a:t>
            </a:r>
            <a:r>
              <a:rPr lang="en-CA" sz="1000" dirty="0">
                <a:solidFill>
                  <a:srgbClr val="1F335D"/>
                </a:solidFill>
                <a:latin typeface="Arial" panose="020B0604020202020204" pitchFamily="34" charset="0"/>
                <a:cs typeface="Arial" panose="020B0604020202020204" pitchFamily="34" charset="0"/>
              </a:rPr>
              <a:t> exercitation </a:t>
            </a:r>
            <a:r>
              <a:rPr lang="en-CA" sz="1000" dirty="0" err="1">
                <a:solidFill>
                  <a:srgbClr val="1F335D"/>
                </a:solidFill>
                <a:latin typeface="Arial" panose="020B0604020202020204" pitchFamily="34" charset="0"/>
                <a:cs typeface="Arial" panose="020B0604020202020204" pitchFamily="34" charset="0"/>
              </a:rPr>
              <a:t>ullamco</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laboris</a:t>
            </a:r>
            <a:r>
              <a:rPr lang="en-CA" sz="1000" dirty="0">
                <a:solidFill>
                  <a:srgbClr val="1F335D"/>
                </a:solidFill>
                <a:latin typeface="Arial" panose="020B0604020202020204" pitchFamily="34" charset="0"/>
                <a:cs typeface="Arial" panose="020B0604020202020204" pitchFamily="34" charset="0"/>
              </a:rPr>
              <a:t> nisi </a:t>
            </a:r>
            <a:r>
              <a:rPr lang="en-CA" sz="1000" dirty="0" err="1">
                <a:solidFill>
                  <a:srgbClr val="1F335D"/>
                </a:solidFill>
                <a:latin typeface="Arial" panose="020B0604020202020204" pitchFamily="34" charset="0"/>
                <a:cs typeface="Arial" panose="020B0604020202020204" pitchFamily="34" charset="0"/>
              </a:rPr>
              <a:t>ut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aliquip</a:t>
            </a:r>
            <a:r>
              <a:rPr lang="en-CA" sz="1000" dirty="0">
                <a:solidFill>
                  <a:srgbClr val="1F335D"/>
                </a:solidFill>
                <a:latin typeface="Arial" panose="020B0604020202020204" pitchFamily="34" charset="0"/>
                <a:cs typeface="Arial" panose="020B0604020202020204" pitchFamily="34" charset="0"/>
              </a:rPr>
              <a:t> ex </a:t>
            </a:r>
            <a:r>
              <a:rPr lang="en-CA" sz="1000" dirty="0" err="1">
                <a:solidFill>
                  <a:srgbClr val="1F335D"/>
                </a:solidFill>
                <a:latin typeface="Arial" panose="020B0604020202020204" pitchFamily="34" charset="0"/>
                <a:cs typeface="Arial" panose="020B0604020202020204" pitchFamily="34" charset="0"/>
              </a:rPr>
              <a:t>ea</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commodo</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consequat</a:t>
            </a:r>
            <a:r>
              <a:rPr lang="en-CA" sz="1000" dirty="0">
                <a:solidFill>
                  <a:srgbClr val="1F335D"/>
                </a:solidFill>
                <a:latin typeface="Arial" panose="020B0604020202020204" pitchFamily="34" charset="0"/>
                <a:cs typeface="Arial" panose="020B0604020202020204" pitchFamily="34" charset="0"/>
              </a:rPr>
              <a:t>. Duis </a:t>
            </a:r>
            <a:r>
              <a:rPr lang="en-CA" sz="1000" dirty="0" err="1">
                <a:solidFill>
                  <a:srgbClr val="1F335D"/>
                </a:solidFill>
                <a:latin typeface="Arial" panose="020B0604020202020204" pitchFamily="34" charset="0"/>
                <a:cs typeface="Arial" panose="020B0604020202020204" pitchFamily="34" charset="0"/>
              </a:rPr>
              <a:t>aute</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irure</a:t>
            </a:r>
            <a:r>
              <a:rPr lang="en-CA" sz="1000" dirty="0">
                <a:solidFill>
                  <a:srgbClr val="1F335D"/>
                </a:solidFill>
                <a:latin typeface="Arial" panose="020B0604020202020204" pitchFamily="34" charset="0"/>
                <a:cs typeface="Arial" panose="020B0604020202020204" pitchFamily="34" charset="0"/>
              </a:rPr>
              <a:t> dolor in </a:t>
            </a:r>
            <a:r>
              <a:rPr lang="en-CA" sz="1000" dirty="0" err="1">
                <a:solidFill>
                  <a:srgbClr val="1F335D"/>
                </a:solidFill>
                <a:latin typeface="Arial" panose="020B0604020202020204" pitchFamily="34" charset="0"/>
                <a:cs typeface="Arial" panose="020B0604020202020204" pitchFamily="34" charset="0"/>
              </a:rPr>
              <a:t>reprehenderit</a:t>
            </a:r>
            <a:r>
              <a:rPr lang="en-CA" sz="1000" dirty="0">
                <a:solidFill>
                  <a:srgbClr val="1F335D"/>
                </a:solidFill>
                <a:latin typeface="Arial" panose="020B0604020202020204" pitchFamily="34" charset="0"/>
                <a:cs typeface="Arial" panose="020B0604020202020204" pitchFamily="34" charset="0"/>
              </a:rPr>
              <a:t> in </a:t>
            </a:r>
            <a:r>
              <a:rPr lang="en-CA" sz="1000" dirty="0" err="1">
                <a:solidFill>
                  <a:srgbClr val="1F335D"/>
                </a:solidFill>
                <a:latin typeface="Arial" panose="020B0604020202020204" pitchFamily="34" charset="0"/>
                <a:cs typeface="Arial" panose="020B0604020202020204" pitchFamily="34" charset="0"/>
              </a:rPr>
              <a:t>voluptate</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velit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esse</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cillum</a:t>
            </a:r>
            <a:r>
              <a:rPr lang="en-CA" sz="1000" dirty="0">
                <a:solidFill>
                  <a:srgbClr val="1F335D"/>
                </a:solidFill>
                <a:latin typeface="Arial" panose="020B0604020202020204" pitchFamily="34" charset="0"/>
                <a:cs typeface="Arial" panose="020B0604020202020204" pitchFamily="34" charset="0"/>
              </a:rPr>
              <a:t> dolore </a:t>
            </a:r>
            <a:r>
              <a:rPr lang="en-CA" sz="1000" dirty="0" err="1">
                <a:solidFill>
                  <a:srgbClr val="1F335D"/>
                </a:solidFill>
                <a:latin typeface="Arial" panose="020B0604020202020204" pitchFamily="34" charset="0"/>
                <a:cs typeface="Arial" panose="020B0604020202020204" pitchFamily="34" charset="0"/>
              </a:rPr>
              <a:t>eu</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fugiat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nulla</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pariatur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Excepteur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sint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occaecat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cupidatat</a:t>
            </a:r>
            <a:r>
              <a:rPr lang="en-CA" sz="1000" dirty="0">
                <a:solidFill>
                  <a:srgbClr val="1F335D"/>
                </a:solidFill>
                <a:latin typeface="Arial" panose="020B0604020202020204" pitchFamily="34" charset="0"/>
                <a:cs typeface="Arial" panose="020B0604020202020204" pitchFamily="34" charset="0"/>
              </a:rPr>
              <a:t> non </a:t>
            </a:r>
            <a:r>
              <a:rPr lang="en-CA" sz="1000" dirty="0" err="1">
                <a:solidFill>
                  <a:srgbClr val="1F335D"/>
                </a:solidFill>
                <a:latin typeface="Arial" panose="020B0604020202020204" pitchFamily="34" charset="0"/>
                <a:cs typeface="Arial" panose="020B0604020202020204" pitchFamily="34" charset="0"/>
              </a:rPr>
              <a:t>proident</a:t>
            </a:r>
            <a:r>
              <a:rPr lang="en-CA" sz="1000" dirty="0">
                <a:solidFill>
                  <a:srgbClr val="1F335D"/>
                </a:solidFill>
                <a:latin typeface="Arial" panose="020B0604020202020204" pitchFamily="34" charset="0"/>
                <a:cs typeface="Arial" panose="020B0604020202020204" pitchFamily="34" charset="0"/>
              </a:rPr>
              <a:t>, sunt in culpa qui </a:t>
            </a:r>
            <a:r>
              <a:rPr lang="en-CA" sz="1000" dirty="0" err="1">
                <a:solidFill>
                  <a:srgbClr val="1F335D"/>
                </a:solidFill>
                <a:latin typeface="Arial" panose="020B0604020202020204" pitchFamily="34" charset="0"/>
                <a:cs typeface="Arial" panose="020B0604020202020204" pitchFamily="34" charset="0"/>
              </a:rPr>
              <a:t>o­cia</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deserunt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mollit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anim</a:t>
            </a:r>
            <a:r>
              <a:rPr lang="en-CA" sz="1000" dirty="0">
                <a:solidFill>
                  <a:srgbClr val="1F335D"/>
                </a:solidFill>
                <a:latin typeface="Arial" panose="020B0604020202020204" pitchFamily="34" charset="0"/>
                <a:cs typeface="Arial" panose="020B0604020202020204" pitchFamily="34" charset="0"/>
              </a:rPr>
              <a:t> id </a:t>
            </a:r>
            <a:r>
              <a:rPr lang="en-CA" sz="1000" dirty="0" err="1">
                <a:solidFill>
                  <a:srgbClr val="1F335D"/>
                </a:solidFill>
                <a:latin typeface="Arial" panose="020B0604020202020204" pitchFamily="34" charset="0"/>
                <a:cs typeface="Arial" panose="020B0604020202020204" pitchFamily="34" charset="0"/>
              </a:rPr>
              <a:t>est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laborum</a:t>
            </a:r>
            <a:r>
              <a:rPr lang="en-CA" sz="1000" dirty="0">
                <a:solidFill>
                  <a:srgbClr val="1F335D"/>
                </a:solidFill>
                <a:latin typeface="Arial" panose="020B0604020202020204" pitchFamily="34" charset="0"/>
                <a:cs typeface="Arial" panose="020B0604020202020204" pitchFamily="34" charset="0"/>
              </a:rPr>
              <a:t>."</a:t>
            </a:r>
          </a:p>
          <a:p>
            <a:endParaRPr lang="en-US" dirty="0">
              <a:latin typeface="Arial" panose="020B0604020202020204" pitchFamily="34" charset="0"/>
            </a:endParaRPr>
          </a:p>
        </p:txBody>
      </p:sp>
      <p:pic>
        <p:nvPicPr>
          <p:cNvPr id="9" name="Picture 8" descr="Shape, icon, arrow&#10;&#10;Description automatically generated">
            <a:extLst>
              <a:ext uri="{FF2B5EF4-FFF2-40B4-BE49-F238E27FC236}">
                <a16:creationId xmlns:a16="http://schemas.microsoft.com/office/drawing/2014/main" id="{395F0181-034A-E948-8EB0-C5E40F80E93D}"/>
              </a:ext>
            </a:extLst>
          </p:cNvPr>
          <p:cNvPicPr>
            <a:picLocks noChangeAspect="1"/>
          </p:cNvPicPr>
          <p:nvPr/>
        </p:nvPicPr>
        <p:blipFill>
          <a:blip r:embed="rId4"/>
          <a:stretch>
            <a:fillRect/>
          </a:stretch>
        </p:blipFill>
        <p:spPr>
          <a:xfrm>
            <a:off x="6207511" y="1034143"/>
            <a:ext cx="539035" cy="733086"/>
          </a:xfrm>
          <a:prstGeom prst="rect">
            <a:avLst/>
          </a:prstGeom>
        </p:spPr>
      </p:pic>
      <p:pic>
        <p:nvPicPr>
          <p:cNvPr id="10" name="Picture 9" descr="Shape, icon, arrow&#10;&#10;Description automatically generated">
            <a:extLst>
              <a:ext uri="{FF2B5EF4-FFF2-40B4-BE49-F238E27FC236}">
                <a16:creationId xmlns:a16="http://schemas.microsoft.com/office/drawing/2014/main" id="{89F3BC4F-0471-2441-AA72-B4F2606E8149}"/>
              </a:ext>
            </a:extLst>
          </p:cNvPr>
          <p:cNvPicPr>
            <a:picLocks noChangeAspect="1"/>
          </p:cNvPicPr>
          <p:nvPr/>
        </p:nvPicPr>
        <p:blipFill>
          <a:blip r:embed="rId4"/>
          <a:stretch>
            <a:fillRect/>
          </a:stretch>
        </p:blipFill>
        <p:spPr>
          <a:xfrm>
            <a:off x="2121626" y="6359268"/>
            <a:ext cx="201438" cy="273955"/>
          </a:xfrm>
          <a:prstGeom prst="rect">
            <a:avLst/>
          </a:prstGeom>
        </p:spPr>
      </p:pic>
      <p:sp>
        <p:nvSpPr>
          <p:cNvPr id="14" name="TextBox 13">
            <a:extLst>
              <a:ext uri="{FF2B5EF4-FFF2-40B4-BE49-F238E27FC236}">
                <a16:creationId xmlns:a16="http://schemas.microsoft.com/office/drawing/2014/main" id="{B9B45A8C-B905-D44B-8031-668875418E4E}"/>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3377E1AD-8ACF-5A87-D5C4-474689312412}"/>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665915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outdoor, person, person, building&#10;&#10;Description automatically generated">
            <a:extLst>
              <a:ext uri="{FF2B5EF4-FFF2-40B4-BE49-F238E27FC236}">
                <a16:creationId xmlns:a16="http://schemas.microsoft.com/office/drawing/2014/main" id="{DB549284-E32A-1948-A104-B1BFA5868A57}"/>
              </a:ext>
            </a:extLst>
          </p:cNvPr>
          <p:cNvPicPr>
            <a:picLocks noChangeAspect="1"/>
          </p:cNvPicPr>
          <p:nvPr/>
        </p:nvPicPr>
        <p:blipFill rotWithShape="1">
          <a:blip r:embed="rId2"/>
          <a:srcRect l="19662" t="3784" r="56178" b="53172"/>
          <a:stretch/>
        </p:blipFill>
        <p:spPr>
          <a:xfrm>
            <a:off x="457201" y="275299"/>
            <a:ext cx="1782015" cy="2117035"/>
          </a:xfrm>
          <a:prstGeom prst="rect">
            <a:avLst/>
          </a:prstGeom>
        </p:spPr>
      </p:pic>
      <p:sp>
        <p:nvSpPr>
          <p:cNvPr id="7" name="Title 1">
            <a:extLst>
              <a:ext uri="{FF2B5EF4-FFF2-40B4-BE49-F238E27FC236}">
                <a16:creationId xmlns:a16="http://schemas.microsoft.com/office/drawing/2014/main" id="{1FD1098C-6C7C-7146-BFE9-236F1FE18EA1}"/>
              </a:ext>
            </a:extLst>
          </p:cNvPr>
          <p:cNvSpPr>
            <a:spLocks noGrp="1"/>
          </p:cNvSpPr>
          <p:nvPr>
            <p:ph type="title"/>
          </p:nvPr>
        </p:nvSpPr>
        <p:spPr>
          <a:xfrm>
            <a:off x="457200" y="2290734"/>
            <a:ext cx="3886201" cy="1325563"/>
          </a:xfrm>
        </p:spPr>
        <p:txBody>
          <a:bodyPr>
            <a:normAutofit/>
          </a:bodyPr>
          <a:lstStyle/>
          <a:p>
            <a:r>
              <a:rPr lang="en-CA" sz="3200" spc="300" dirty="0">
                <a:solidFill>
                  <a:srgbClr val="1F335D"/>
                </a:solidFill>
                <a:latin typeface="Times New Roman" panose="02020603050405020304" pitchFamily="18" charset="0"/>
                <a:cs typeface="Times New Roman" panose="02020603050405020304" pitchFamily="18" charset="0"/>
              </a:rPr>
              <a:t>AGENT </a:t>
            </a:r>
            <a:br>
              <a:rPr lang="en-CA" sz="3200" spc="300" dirty="0">
                <a:solidFill>
                  <a:srgbClr val="1F335D"/>
                </a:solidFill>
                <a:latin typeface="Times New Roman" panose="02020603050405020304" pitchFamily="18" charset="0"/>
                <a:cs typeface="Times New Roman" panose="02020603050405020304" pitchFamily="18" charset="0"/>
              </a:rPr>
            </a:br>
            <a:r>
              <a:rPr lang="en-CA" sz="3200" spc="300" dirty="0">
                <a:solidFill>
                  <a:srgbClr val="1F335D"/>
                </a:solidFill>
                <a:latin typeface="Times New Roman" panose="02020603050405020304" pitchFamily="18" charset="0"/>
                <a:cs typeface="Times New Roman" panose="02020603050405020304" pitchFamily="18" charset="0"/>
              </a:rPr>
              <a:t>NAME</a:t>
            </a:r>
            <a:endParaRPr lang="en-CA" sz="3200" b="1" dirty="0">
              <a:solidFill>
                <a:srgbClr val="9BCAEB"/>
              </a:solidFill>
              <a:latin typeface="Times New Roman" panose="02020603050405020304" pitchFamily="18"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038BB3C2-81DA-1741-A061-8D7CA49F581E}"/>
              </a:ext>
            </a:extLst>
          </p:cNvPr>
          <p:cNvSpPr>
            <a:spLocks noGrp="1"/>
          </p:cNvSpPr>
          <p:nvPr>
            <p:ph idx="1"/>
          </p:nvPr>
        </p:nvSpPr>
        <p:spPr>
          <a:xfrm>
            <a:off x="383720" y="3422989"/>
            <a:ext cx="3751552" cy="1386367"/>
          </a:xfrm>
        </p:spPr>
        <p:txBody>
          <a:bodyPr>
            <a:normAutofit fontScale="77500" lnSpcReduction="20000"/>
          </a:bodyPr>
          <a:lstStyle/>
          <a:p>
            <a:pPr marL="0" indent="0">
              <a:lnSpc>
                <a:spcPct val="150000"/>
              </a:lnSpc>
              <a:buNone/>
            </a:pPr>
            <a:r>
              <a:rPr lang="en-CA" sz="1000" b="1" dirty="0">
                <a:solidFill>
                  <a:srgbClr val="1F335D"/>
                </a:solidFill>
                <a:cs typeface="Arial" panose="020B0604020202020204" pitchFamily="34" charset="0"/>
              </a:rPr>
              <a:t>Luxury Agent</a:t>
            </a:r>
            <a:br>
              <a:rPr lang="en-CA" sz="1000" b="1" dirty="0">
                <a:solidFill>
                  <a:srgbClr val="1F335D"/>
                </a:solidFill>
                <a:cs typeface="Arial" panose="020B0604020202020204" pitchFamily="34" charset="0"/>
              </a:rPr>
            </a:br>
            <a:r>
              <a:rPr lang="en-CA" sz="1000" b="1" dirty="0">
                <a:solidFill>
                  <a:srgbClr val="1F335D"/>
                </a:solidFill>
                <a:cs typeface="Arial" panose="020B0604020202020204" pitchFamily="34" charset="0"/>
              </a:rPr>
              <a:t>REMAX Office Name</a:t>
            </a:r>
            <a:br>
              <a:rPr lang="en-CA" sz="1000" dirty="0">
                <a:solidFill>
                  <a:srgbClr val="1F335D"/>
                </a:solidFill>
                <a:latin typeface="Arial" panose="020B0604020202020204" pitchFamily="34" charset="0"/>
                <a:cs typeface="Arial" panose="020B0604020202020204" pitchFamily="34" charset="0"/>
              </a:rPr>
            </a:br>
            <a:r>
              <a:rPr lang="en-CA" sz="1200" dirty="0">
                <a:solidFill>
                  <a:srgbClr val="1F335D"/>
                </a:solidFill>
                <a:latin typeface="Arial" panose="020B0604020202020204" pitchFamily="34" charset="0"/>
                <a:cs typeface="Arial" panose="020B0604020202020204" pitchFamily="34" charset="0"/>
              </a:rPr>
              <a:t>416.555.5678 </a:t>
            </a:r>
            <a:br>
              <a:rPr lang="en-CA" sz="1200" dirty="0">
                <a:solidFill>
                  <a:srgbClr val="1F335D"/>
                </a:solidFill>
                <a:latin typeface="Arial" panose="020B0604020202020204" pitchFamily="34" charset="0"/>
                <a:cs typeface="Arial" panose="020B0604020202020204" pitchFamily="34" charset="0"/>
              </a:rPr>
            </a:br>
            <a:r>
              <a:rPr lang="en-CA" sz="1200" dirty="0">
                <a:solidFill>
                  <a:srgbClr val="1F335D"/>
                </a:solidFill>
                <a:latin typeface="Arial" panose="020B0604020202020204" pitchFamily="34" charset="0"/>
                <a:cs typeface="Arial" panose="020B0604020202020204" pitchFamily="34" charset="0"/>
                <a:hlinkClick r:id="rId3"/>
              </a:rPr>
              <a:t>agent@remax.net</a:t>
            </a:r>
            <a:br>
              <a:rPr lang="en-CA" sz="1200" dirty="0">
                <a:solidFill>
                  <a:srgbClr val="1F335D"/>
                </a:solidFill>
                <a:cs typeface="Arial" panose="020B0604020202020204" pitchFamily="34" charset="0"/>
              </a:rPr>
            </a:br>
            <a:r>
              <a:rPr lang="en-CA" sz="1200" dirty="0" err="1">
                <a:solidFill>
                  <a:srgbClr val="1F335D"/>
                </a:solidFill>
                <a:cs typeface="Arial" panose="020B0604020202020204" pitchFamily="34" charset="0"/>
              </a:rPr>
              <a:t>remax.ca</a:t>
            </a:r>
            <a:r>
              <a:rPr lang="en-CA" sz="1200" dirty="0">
                <a:solidFill>
                  <a:srgbClr val="1F335D"/>
                </a:solidFill>
                <a:cs typeface="Arial" panose="020B0604020202020204" pitchFamily="34" charset="0"/>
              </a:rPr>
              <a:t>/luxury</a:t>
            </a:r>
            <a:br>
              <a:rPr lang="en-CA" sz="1000" dirty="0">
                <a:solidFill>
                  <a:srgbClr val="1F335D"/>
                </a:solidFill>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DDB37F6-8C6D-FD4F-87EE-FAF1E1AB26E5}"/>
              </a:ext>
            </a:extLst>
          </p:cNvPr>
          <p:cNvSpPr txBox="1"/>
          <p:nvPr/>
        </p:nvSpPr>
        <p:spPr>
          <a:xfrm>
            <a:off x="383720" y="4476018"/>
            <a:ext cx="5049717" cy="1448795"/>
          </a:xfrm>
          <a:prstGeom prst="rect">
            <a:avLst/>
          </a:prstGeom>
          <a:noFill/>
        </p:spPr>
        <p:txBody>
          <a:bodyPr wrap="square" rtlCol="0">
            <a:spAutoFit/>
          </a:bodyPr>
          <a:lstStyle/>
          <a:p>
            <a:pPr>
              <a:lnSpc>
                <a:spcPct val="150000"/>
              </a:lnSpc>
            </a:pPr>
            <a:r>
              <a:rPr lang="en-CA" sz="1000" dirty="0">
                <a:solidFill>
                  <a:srgbClr val="1F335D"/>
                </a:solidFill>
                <a:latin typeface="Arial" panose="020B0604020202020204" pitchFamily="34" charset="0"/>
                <a:cs typeface="Arial" panose="020B0604020202020204" pitchFamily="34" charset="0"/>
              </a:rPr>
              <a:t>Lorem ipsum dolor sit </a:t>
            </a:r>
            <a:r>
              <a:rPr lang="en-CA" sz="1000" dirty="0" err="1">
                <a:solidFill>
                  <a:srgbClr val="1F335D"/>
                </a:solidFill>
                <a:latin typeface="Arial" panose="020B0604020202020204" pitchFamily="34" charset="0"/>
                <a:cs typeface="Arial" panose="020B0604020202020204" pitchFamily="34" charset="0"/>
              </a:rPr>
              <a:t>amet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consectetur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adipiscing</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elit</a:t>
            </a:r>
            <a:r>
              <a:rPr lang="en-CA" sz="1000" dirty="0">
                <a:solidFill>
                  <a:srgbClr val="1F335D"/>
                </a:solidFill>
                <a:latin typeface="Arial" panose="020B0604020202020204" pitchFamily="34" charset="0"/>
                <a:cs typeface="Arial" panose="020B0604020202020204" pitchFamily="34" charset="0"/>
              </a:rPr>
              <a:t>, sed do </a:t>
            </a:r>
            <a:r>
              <a:rPr lang="en-CA" sz="1000" dirty="0" err="1">
                <a:solidFill>
                  <a:srgbClr val="1F335D"/>
                </a:solidFill>
                <a:latin typeface="Arial" panose="020B0604020202020204" pitchFamily="34" charset="0"/>
                <a:cs typeface="Arial" panose="020B0604020202020204" pitchFamily="34" charset="0"/>
              </a:rPr>
              <a:t>eiusmod</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tempor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incididunt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ut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labore</a:t>
            </a:r>
            <a:r>
              <a:rPr lang="en-CA" sz="1000" dirty="0">
                <a:solidFill>
                  <a:srgbClr val="1F335D"/>
                </a:solidFill>
                <a:latin typeface="Arial" panose="020B0604020202020204" pitchFamily="34" charset="0"/>
                <a:cs typeface="Arial" panose="020B0604020202020204" pitchFamily="34" charset="0"/>
              </a:rPr>
              <a:t> et dolore magna </a:t>
            </a:r>
            <a:r>
              <a:rPr lang="en-CA" sz="1000" dirty="0" err="1">
                <a:solidFill>
                  <a:srgbClr val="1F335D"/>
                </a:solidFill>
                <a:latin typeface="Arial" panose="020B0604020202020204" pitchFamily="34" charset="0"/>
                <a:cs typeface="Arial" panose="020B0604020202020204" pitchFamily="34" charset="0"/>
              </a:rPr>
              <a:t>aliqua</a:t>
            </a:r>
            <a:r>
              <a:rPr lang="en-CA" sz="1000" dirty="0">
                <a:solidFill>
                  <a:srgbClr val="1F335D"/>
                </a:solidFill>
                <a:latin typeface="Arial" panose="020B0604020202020204" pitchFamily="34" charset="0"/>
                <a:cs typeface="Arial" panose="020B0604020202020204" pitchFamily="34" charset="0"/>
              </a:rPr>
              <a:t>. Ut </a:t>
            </a:r>
            <a:r>
              <a:rPr lang="en-CA" sz="1000" dirty="0" err="1">
                <a:solidFill>
                  <a:srgbClr val="1F335D"/>
                </a:solidFill>
                <a:latin typeface="Arial" panose="020B0604020202020204" pitchFamily="34" charset="0"/>
                <a:cs typeface="Arial" panose="020B0604020202020204" pitchFamily="34" charset="0"/>
              </a:rPr>
              <a:t>enim</a:t>
            </a:r>
            <a:r>
              <a:rPr lang="en-CA" sz="1000" dirty="0">
                <a:solidFill>
                  <a:srgbClr val="1F335D"/>
                </a:solidFill>
                <a:latin typeface="Arial" panose="020B0604020202020204" pitchFamily="34" charset="0"/>
                <a:cs typeface="Arial" panose="020B0604020202020204" pitchFamily="34" charset="0"/>
              </a:rPr>
              <a:t> ad minim </a:t>
            </a:r>
            <a:r>
              <a:rPr lang="en-CA" sz="1000" dirty="0" err="1">
                <a:solidFill>
                  <a:srgbClr val="1F335D"/>
                </a:solidFill>
                <a:latin typeface="Arial" panose="020B0604020202020204" pitchFamily="34" charset="0"/>
                <a:cs typeface="Arial" panose="020B0604020202020204" pitchFamily="34" charset="0"/>
              </a:rPr>
              <a:t>veniam</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quis</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nostrud</a:t>
            </a:r>
            <a:r>
              <a:rPr lang="en-CA" sz="1000" dirty="0">
                <a:solidFill>
                  <a:srgbClr val="1F335D"/>
                </a:solidFill>
                <a:latin typeface="Arial" panose="020B0604020202020204" pitchFamily="34" charset="0"/>
                <a:cs typeface="Arial" panose="020B0604020202020204" pitchFamily="34" charset="0"/>
              </a:rPr>
              <a:t> exercitation </a:t>
            </a:r>
            <a:r>
              <a:rPr lang="en-CA" sz="1000" dirty="0" err="1">
                <a:solidFill>
                  <a:srgbClr val="1F335D"/>
                </a:solidFill>
                <a:latin typeface="Arial" panose="020B0604020202020204" pitchFamily="34" charset="0"/>
                <a:cs typeface="Arial" panose="020B0604020202020204" pitchFamily="34" charset="0"/>
              </a:rPr>
              <a:t>ullamco</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laboris</a:t>
            </a:r>
            <a:r>
              <a:rPr lang="en-CA" sz="1000" dirty="0">
                <a:solidFill>
                  <a:srgbClr val="1F335D"/>
                </a:solidFill>
                <a:latin typeface="Arial" panose="020B0604020202020204" pitchFamily="34" charset="0"/>
                <a:cs typeface="Arial" panose="020B0604020202020204" pitchFamily="34" charset="0"/>
              </a:rPr>
              <a:t> nisi </a:t>
            </a:r>
            <a:r>
              <a:rPr lang="en-CA" sz="1000" dirty="0" err="1">
                <a:solidFill>
                  <a:srgbClr val="1F335D"/>
                </a:solidFill>
                <a:latin typeface="Arial" panose="020B0604020202020204" pitchFamily="34" charset="0"/>
                <a:cs typeface="Arial" panose="020B0604020202020204" pitchFamily="34" charset="0"/>
              </a:rPr>
              <a:t>ut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aliquip</a:t>
            </a:r>
            <a:r>
              <a:rPr lang="en-CA" sz="1000" dirty="0">
                <a:solidFill>
                  <a:srgbClr val="1F335D"/>
                </a:solidFill>
                <a:latin typeface="Arial" panose="020B0604020202020204" pitchFamily="34" charset="0"/>
                <a:cs typeface="Arial" panose="020B0604020202020204" pitchFamily="34" charset="0"/>
              </a:rPr>
              <a:t> ex </a:t>
            </a:r>
            <a:r>
              <a:rPr lang="en-CA" sz="1000" dirty="0" err="1">
                <a:solidFill>
                  <a:srgbClr val="1F335D"/>
                </a:solidFill>
                <a:latin typeface="Arial" panose="020B0604020202020204" pitchFamily="34" charset="0"/>
                <a:cs typeface="Arial" panose="020B0604020202020204" pitchFamily="34" charset="0"/>
              </a:rPr>
              <a:t>ea</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commodo</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consequat</a:t>
            </a:r>
            <a:r>
              <a:rPr lang="en-CA" sz="1000" dirty="0">
                <a:solidFill>
                  <a:srgbClr val="1F335D"/>
                </a:solidFill>
                <a:latin typeface="Arial" panose="020B0604020202020204" pitchFamily="34" charset="0"/>
                <a:cs typeface="Arial" panose="020B0604020202020204" pitchFamily="34" charset="0"/>
              </a:rPr>
              <a:t>. Duis </a:t>
            </a:r>
            <a:r>
              <a:rPr lang="en-CA" sz="1000" dirty="0" err="1">
                <a:solidFill>
                  <a:srgbClr val="1F335D"/>
                </a:solidFill>
                <a:latin typeface="Arial" panose="020B0604020202020204" pitchFamily="34" charset="0"/>
                <a:cs typeface="Arial" panose="020B0604020202020204" pitchFamily="34" charset="0"/>
              </a:rPr>
              <a:t>aute</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irure</a:t>
            </a:r>
            <a:r>
              <a:rPr lang="en-CA" sz="1000" dirty="0">
                <a:solidFill>
                  <a:srgbClr val="1F335D"/>
                </a:solidFill>
                <a:latin typeface="Arial" panose="020B0604020202020204" pitchFamily="34" charset="0"/>
                <a:cs typeface="Arial" panose="020B0604020202020204" pitchFamily="34" charset="0"/>
              </a:rPr>
              <a:t> dolor in </a:t>
            </a:r>
            <a:r>
              <a:rPr lang="en-CA" sz="1000" dirty="0" err="1">
                <a:solidFill>
                  <a:srgbClr val="1F335D"/>
                </a:solidFill>
                <a:latin typeface="Arial" panose="020B0604020202020204" pitchFamily="34" charset="0"/>
                <a:cs typeface="Arial" panose="020B0604020202020204" pitchFamily="34" charset="0"/>
              </a:rPr>
              <a:t>reprehenderit</a:t>
            </a:r>
            <a:r>
              <a:rPr lang="en-CA" sz="1000" dirty="0">
                <a:solidFill>
                  <a:srgbClr val="1F335D"/>
                </a:solidFill>
                <a:latin typeface="Arial" panose="020B0604020202020204" pitchFamily="34" charset="0"/>
                <a:cs typeface="Arial" panose="020B0604020202020204" pitchFamily="34" charset="0"/>
              </a:rPr>
              <a:t> in </a:t>
            </a:r>
            <a:r>
              <a:rPr lang="en-CA" sz="1000" dirty="0" err="1">
                <a:solidFill>
                  <a:srgbClr val="1F335D"/>
                </a:solidFill>
                <a:latin typeface="Arial" panose="020B0604020202020204" pitchFamily="34" charset="0"/>
                <a:cs typeface="Arial" panose="020B0604020202020204" pitchFamily="34" charset="0"/>
              </a:rPr>
              <a:t>voluptate</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velit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esse</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cillum</a:t>
            </a:r>
            <a:r>
              <a:rPr lang="en-CA" sz="1000" dirty="0">
                <a:solidFill>
                  <a:srgbClr val="1F335D"/>
                </a:solidFill>
                <a:latin typeface="Arial" panose="020B0604020202020204" pitchFamily="34" charset="0"/>
                <a:cs typeface="Arial" panose="020B0604020202020204" pitchFamily="34" charset="0"/>
              </a:rPr>
              <a:t> dolore </a:t>
            </a:r>
            <a:r>
              <a:rPr lang="en-CA" sz="1000" dirty="0" err="1">
                <a:solidFill>
                  <a:srgbClr val="1F335D"/>
                </a:solidFill>
                <a:latin typeface="Arial" panose="020B0604020202020204" pitchFamily="34" charset="0"/>
                <a:cs typeface="Arial" panose="020B0604020202020204" pitchFamily="34" charset="0"/>
              </a:rPr>
              <a:t>eu</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fugiat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nulla</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pariatur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Excepteur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sint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occaecat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cupidatat</a:t>
            </a:r>
            <a:r>
              <a:rPr lang="en-CA" sz="1000" dirty="0">
                <a:solidFill>
                  <a:srgbClr val="1F335D"/>
                </a:solidFill>
                <a:latin typeface="Arial" panose="020B0604020202020204" pitchFamily="34" charset="0"/>
                <a:cs typeface="Arial" panose="020B0604020202020204" pitchFamily="34" charset="0"/>
              </a:rPr>
              <a:t> non </a:t>
            </a:r>
            <a:r>
              <a:rPr lang="en-CA" sz="1000" dirty="0" err="1">
                <a:solidFill>
                  <a:srgbClr val="1F335D"/>
                </a:solidFill>
                <a:latin typeface="Arial" panose="020B0604020202020204" pitchFamily="34" charset="0"/>
                <a:cs typeface="Arial" panose="020B0604020202020204" pitchFamily="34" charset="0"/>
              </a:rPr>
              <a:t>proident</a:t>
            </a:r>
            <a:r>
              <a:rPr lang="en-CA" sz="1000" dirty="0">
                <a:solidFill>
                  <a:srgbClr val="1F335D"/>
                </a:solidFill>
                <a:latin typeface="Arial" panose="020B0604020202020204" pitchFamily="34" charset="0"/>
                <a:cs typeface="Arial" panose="020B0604020202020204" pitchFamily="34" charset="0"/>
              </a:rPr>
              <a:t>, sunt in culpa qui </a:t>
            </a:r>
            <a:r>
              <a:rPr lang="en-CA" sz="1000" dirty="0" err="1">
                <a:solidFill>
                  <a:srgbClr val="1F335D"/>
                </a:solidFill>
                <a:latin typeface="Arial" panose="020B0604020202020204" pitchFamily="34" charset="0"/>
                <a:cs typeface="Arial" panose="020B0604020202020204" pitchFamily="34" charset="0"/>
              </a:rPr>
              <a:t>o­cia</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deserunt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mollit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anim</a:t>
            </a:r>
            <a:r>
              <a:rPr lang="en-CA" sz="1000" dirty="0">
                <a:solidFill>
                  <a:srgbClr val="1F335D"/>
                </a:solidFill>
                <a:latin typeface="Arial" panose="020B0604020202020204" pitchFamily="34" charset="0"/>
                <a:cs typeface="Arial" panose="020B0604020202020204" pitchFamily="34" charset="0"/>
              </a:rPr>
              <a:t> id </a:t>
            </a:r>
            <a:r>
              <a:rPr lang="en-CA" sz="1000" dirty="0" err="1">
                <a:solidFill>
                  <a:srgbClr val="1F335D"/>
                </a:solidFill>
                <a:latin typeface="Arial" panose="020B0604020202020204" pitchFamily="34" charset="0"/>
                <a:cs typeface="Arial" panose="020B0604020202020204" pitchFamily="34" charset="0"/>
              </a:rPr>
              <a:t>est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laborum</a:t>
            </a:r>
            <a:r>
              <a:rPr lang="en-CA" sz="1000" dirty="0">
                <a:solidFill>
                  <a:srgbClr val="1F335D"/>
                </a:solidFill>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pic>
        <p:nvPicPr>
          <p:cNvPr id="12" name="Picture 11" descr="A picture containing outdoor, person, person, building&#10;&#10;Description automatically generated">
            <a:extLst>
              <a:ext uri="{FF2B5EF4-FFF2-40B4-BE49-F238E27FC236}">
                <a16:creationId xmlns:a16="http://schemas.microsoft.com/office/drawing/2014/main" id="{F6901FF2-5E16-F344-8B5F-53CB967F2CB4}"/>
              </a:ext>
            </a:extLst>
          </p:cNvPr>
          <p:cNvPicPr>
            <a:picLocks noChangeAspect="1"/>
          </p:cNvPicPr>
          <p:nvPr/>
        </p:nvPicPr>
        <p:blipFill rotWithShape="1">
          <a:blip r:embed="rId2"/>
          <a:srcRect l="19662" t="3784" r="56178" b="53172"/>
          <a:stretch/>
        </p:blipFill>
        <p:spPr>
          <a:xfrm>
            <a:off x="6421318" y="275299"/>
            <a:ext cx="1782015" cy="2117035"/>
          </a:xfrm>
          <a:prstGeom prst="rect">
            <a:avLst/>
          </a:prstGeom>
        </p:spPr>
      </p:pic>
      <p:sp>
        <p:nvSpPr>
          <p:cNvPr id="13" name="Title 1">
            <a:extLst>
              <a:ext uri="{FF2B5EF4-FFF2-40B4-BE49-F238E27FC236}">
                <a16:creationId xmlns:a16="http://schemas.microsoft.com/office/drawing/2014/main" id="{13CFCFF1-43E1-9449-8309-3A5690DB6F5D}"/>
              </a:ext>
            </a:extLst>
          </p:cNvPr>
          <p:cNvSpPr txBox="1">
            <a:spLocks/>
          </p:cNvSpPr>
          <p:nvPr/>
        </p:nvSpPr>
        <p:spPr>
          <a:xfrm>
            <a:off x="6347837" y="2290734"/>
            <a:ext cx="395968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3200" spc="300">
                <a:solidFill>
                  <a:srgbClr val="1F335D"/>
                </a:solidFill>
                <a:latin typeface="Times New Roman" panose="02020603050405020304" pitchFamily="18" charset="0"/>
                <a:cs typeface="Times New Roman" panose="02020603050405020304" pitchFamily="18" charset="0"/>
              </a:rPr>
              <a:t>AGENT </a:t>
            </a:r>
            <a:br>
              <a:rPr lang="en-CA" sz="3200" spc="300">
                <a:solidFill>
                  <a:srgbClr val="1F335D"/>
                </a:solidFill>
                <a:latin typeface="Times New Roman" panose="02020603050405020304" pitchFamily="18" charset="0"/>
                <a:cs typeface="Times New Roman" panose="02020603050405020304" pitchFamily="18" charset="0"/>
              </a:rPr>
            </a:br>
            <a:r>
              <a:rPr lang="en-CA" sz="3200" spc="300">
                <a:solidFill>
                  <a:srgbClr val="1F335D"/>
                </a:solidFill>
                <a:latin typeface="Times New Roman" panose="02020603050405020304" pitchFamily="18" charset="0"/>
                <a:cs typeface="Times New Roman" panose="02020603050405020304" pitchFamily="18" charset="0"/>
              </a:rPr>
              <a:t>NAME</a:t>
            </a:r>
            <a:endParaRPr lang="en-CA" sz="3200" b="1" dirty="0">
              <a:solidFill>
                <a:srgbClr val="9BCAEB"/>
              </a:solidFill>
              <a:latin typeface="Times New Roman" panose="02020603050405020304" pitchFamily="18" charset="0"/>
              <a:cs typeface="Times New Roman" panose="02020603050405020304" pitchFamily="18" charset="0"/>
            </a:endParaRPr>
          </a:p>
        </p:txBody>
      </p:sp>
      <p:sp>
        <p:nvSpPr>
          <p:cNvPr id="14" name="Content Placeholder 2">
            <a:extLst>
              <a:ext uri="{FF2B5EF4-FFF2-40B4-BE49-F238E27FC236}">
                <a16:creationId xmlns:a16="http://schemas.microsoft.com/office/drawing/2014/main" id="{C6D82C01-9073-0740-A1D2-93B12F5771D4}"/>
              </a:ext>
            </a:extLst>
          </p:cNvPr>
          <p:cNvSpPr txBox="1">
            <a:spLocks/>
          </p:cNvSpPr>
          <p:nvPr/>
        </p:nvSpPr>
        <p:spPr>
          <a:xfrm>
            <a:off x="6347837" y="3422989"/>
            <a:ext cx="3751552" cy="1386367"/>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CA" sz="1100" b="1" dirty="0">
                <a:solidFill>
                  <a:srgbClr val="1F335D"/>
                </a:solidFill>
                <a:latin typeface="Arial" panose="020B0604020202020204" pitchFamily="34" charset="0"/>
                <a:cs typeface="Arial" panose="020B0604020202020204" pitchFamily="34" charset="0"/>
              </a:rPr>
              <a:t>Luxury Agent</a:t>
            </a:r>
            <a:br>
              <a:rPr lang="en-CA" sz="1100" b="1" dirty="0">
                <a:solidFill>
                  <a:srgbClr val="1F335D"/>
                </a:solidFill>
                <a:latin typeface="Arial" panose="020B0604020202020204" pitchFamily="34" charset="0"/>
                <a:cs typeface="Arial" panose="020B0604020202020204" pitchFamily="34" charset="0"/>
              </a:rPr>
            </a:br>
            <a:r>
              <a:rPr lang="en-CA" sz="1100" b="1" dirty="0">
                <a:solidFill>
                  <a:srgbClr val="1F335D"/>
                </a:solidFill>
                <a:latin typeface="Arial" panose="020B0604020202020204" pitchFamily="34" charset="0"/>
                <a:cs typeface="Arial" panose="020B0604020202020204" pitchFamily="34" charset="0"/>
              </a:rPr>
              <a:t>REMAX Office Name</a:t>
            </a:r>
            <a:br>
              <a:rPr lang="en-CA" sz="1100" dirty="0">
                <a:solidFill>
                  <a:srgbClr val="1F335D"/>
                </a:solidFill>
                <a:latin typeface="Arial" panose="020B0604020202020204" pitchFamily="34" charset="0"/>
                <a:cs typeface="Arial" panose="020B0604020202020204" pitchFamily="34" charset="0"/>
              </a:rPr>
            </a:br>
            <a:r>
              <a:rPr lang="en-CA" sz="1200" dirty="0">
                <a:solidFill>
                  <a:srgbClr val="1F335D"/>
                </a:solidFill>
                <a:latin typeface="Arial" panose="020B0604020202020204" pitchFamily="34" charset="0"/>
                <a:cs typeface="Arial" panose="020B0604020202020204" pitchFamily="34" charset="0"/>
              </a:rPr>
              <a:t>416.555.5678 </a:t>
            </a:r>
            <a:br>
              <a:rPr lang="en-CA" sz="1200" dirty="0">
                <a:solidFill>
                  <a:srgbClr val="1F335D"/>
                </a:solidFill>
                <a:latin typeface="Arial" panose="020B0604020202020204" pitchFamily="34" charset="0"/>
                <a:cs typeface="Arial" panose="020B0604020202020204" pitchFamily="34" charset="0"/>
              </a:rPr>
            </a:br>
            <a:r>
              <a:rPr lang="en-CA" sz="1200" dirty="0">
                <a:solidFill>
                  <a:srgbClr val="1F335D"/>
                </a:solidFill>
                <a:latin typeface="Arial" panose="020B0604020202020204" pitchFamily="34" charset="0"/>
                <a:cs typeface="Arial" panose="020B0604020202020204" pitchFamily="34" charset="0"/>
                <a:hlinkClick r:id="rId3"/>
              </a:rPr>
              <a:t>agent@remax.net</a:t>
            </a:r>
            <a:br>
              <a:rPr lang="en-CA" sz="1200" dirty="0">
                <a:solidFill>
                  <a:srgbClr val="1F335D"/>
                </a:solidFill>
                <a:latin typeface="Arial" panose="020B0604020202020204" pitchFamily="34" charset="0"/>
                <a:cs typeface="Arial" panose="020B0604020202020204" pitchFamily="34" charset="0"/>
              </a:rPr>
            </a:br>
            <a:r>
              <a:rPr lang="en-CA" sz="1200" dirty="0" err="1">
                <a:solidFill>
                  <a:srgbClr val="1F335D"/>
                </a:solidFill>
                <a:latin typeface="Arial" panose="020B0604020202020204" pitchFamily="34" charset="0"/>
                <a:cs typeface="Arial" panose="020B0604020202020204" pitchFamily="34" charset="0"/>
              </a:rPr>
              <a:t>remax.ca</a:t>
            </a:r>
            <a:r>
              <a:rPr lang="en-CA" sz="1200" dirty="0">
                <a:solidFill>
                  <a:srgbClr val="1F335D"/>
                </a:solidFill>
                <a:latin typeface="Arial" panose="020B0604020202020204" pitchFamily="34" charset="0"/>
                <a:cs typeface="Arial" panose="020B0604020202020204" pitchFamily="34" charset="0"/>
              </a:rPr>
              <a:t>/luxury</a:t>
            </a:r>
            <a:br>
              <a:rPr lang="en-CA" sz="1000" dirty="0">
                <a:solidFill>
                  <a:srgbClr val="1F335D"/>
                </a:solidFill>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C676873E-890B-7940-A35A-EA1B6AF9F271}"/>
              </a:ext>
            </a:extLst>
          </p:cNvPr>
          <p:cNvSpPr txBox="1"/>
          <p:nvPr/>
        </p:nvSpPr>
        <p:spPr>
          <a:xfrm>
            <a:off x="6347838" y="4476018"/>
            <a:ext cx="5049716" cy="1448795"/>
          </a:xfrm>
          <a:prstGeom prst="rect">
            <a:avLst/>
          </a:prstGeom>
          <a:noFill/>
        </p:spPr>
        <p:txBody>
          <a:bodyPr wrap="square" rtlCol="0">
            <a:spAutoFit/>
          </a:bodyPr>
          <a:lstStyle/>
          <a:p>
            <a:pPr>
              <a:lnSpc>
                <a:spcPct val="150000"/>
              </a:lnSpc>
            </a:pPr>
            <a:r>
              <a:rPr lang="en-CA" sz="1000" dirty="0">
                <a:solidFill>
                  <a:srgbClr val="1F335D"/>
                </a:solidFill>
                <a:latin typeface="Arial" panose="020B0604020202020204" pitchFamily="34" charset="0"/>
                <a:cs typeface="Arial" panose="020B0604020202020204" pitchFamily="34" charset="0"/>
              </a:rPr>
              <a:t>Lorem ipsum dolor sit </a:t>
            </a:r>
            <a:r>
              <a:rPr lang="en-CA" sz="1000" dirty="0" err="1">
                <a:solidFill>
                  <a:srgbClr val="1F335D"/>
                </a:solidFill>
                <a:latin typeface="Arial" panose="020B0604020202020204" pitchFamily="34" charset="0"/>
                <a:cs typeface="Arial" panose="020B0604020202020204" pitchFamily="34" charset="0"/>
              </a:rPr>
              <a:t>amet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consectetur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adipiscing</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elit</a:t>
            </a:r>
            <a:r>
              <a:rPr lang="en-CA" sz="1000" dirty="0">
                <a:solidFill>
                  <a:srgbClr val="1F335D"/>
                </a:solidFill>
                <a:latin typeface="Arial" panose="020B0604020202020204" pitchFamily="34" charset="0"/>
                <a:cs typeface="Arial" panose="020B0604020202020204" pitchFamily="34" charset="0"/>
              </a:rPr>
              <a:t>, sed do </a:t>
            </a:r>
            <a:r>
              <a:rPr lang="en-CA" sz="1000" dirty="0" err="1">
                <a:solidFill>
                  <a:srgbClr val="1F335D"/>
                </a:solidFill>
                <a:latin typeface="Arial" panose="020B0604020202020204" pitchFamily="34" charset="0"/>
                <a:cs typeface="Arial" panose="020B0604020202020204" pitchFamily="34" charset="0"/>
              </a:rPr>
              <a:t>eiusmod</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tempor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incididunt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ut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labore</a:t>
            </a:r>
            <a:r>
              <a:rPr lang="en-CA" sz="1000" dirty="0">
                <a:solidFill>
                  <a:srgbClr val="1F335D"/>
                </a:solidFill>
                <a:latin typeface="Arial" panose="020B0604020202020204" pitchFamily="34" charset="0"/>
                <a:cs typeface="Arial" panose="020B0604020202020204" pitchFamily="34" charset="0"/>
              </a:rPr>
              <a:t> et dolore magna </a:t>
            </a:r>
            <a:r>
              <a:rPr lang="en-CA" sz="1000" dirty="0" err="1">
                <a:solidFill>
                  <a:srgbClr val="1F335D"/>
                </a:solidFill>
                <a:latin typeface="Arial" panose="020B0604020202020204" pitchFamily="34" charset="0"/>
                <a:cs typeface="Arial" panose="020B0604020202020204" pitchFamily="34" charset="0"/>
              </a:rPr>
              <a:t>aliqua</a:t>
            </a:r>
            <a:r>
              <a:rPr lang="en-CA" sz="1000" dirty="0">
                <a:solidFill>
                  <a:srgbClr val="1F335D"/>
                </a:solidFill>
                <a:latin typeface="Arial" panose="020B0604020202020204" pitchFamily="34" charset="0"/>
                <a:cs typeface="Arial" panose="020B0604020202020204" pitchFamily="34" charset="0"/>
              </a:rPr>
              <a:t>. Ut </a:t>
            </a:r>
            <a:r>
              <a:rPr lang="en-CA" sz="1000" dirty="0" err="1">
                <a:solidFill>
                  <a:srgbClr val="1F335D"/>
                </a:solidFill>
                <a:latin typeface="Arial" panose="020B0604020202020204" pitchFamily="34" charset="0"/>
                <a:cs typeface="Arial" panose="020B0604020202020204" pitchFamily="34" charset="0"/>
              </a:rPr>
              <a:t>enim</a:t>
            </a:r>
            <a:r>
              <a:rPr lang="en-CA" sz="1000" dirty="0">
                <a:solidFill>
                  <a:srgbClr val="1F335D"/>
                </a:solidFill>
                <a:latin typeface="Arial" panose="020B0604020202020204" pitchFamily="34" charset="0"/>
                <a:cs typeface="Arial" panose="020B0604020202020204" pitchFamily="34" charset="0"/>
              </a:rPr>
              <a:t> ad minim </a:t>
            </a:r>
            <a:r>
              <a:rPr lang="en-CA" sz="1000" dirty="0" err="1">
                <a:solidFill>
                  <a:srgbClr val="1F335D"/>
                </a:solidFill>
                <a:latin typeface="Arial" panose="020B0604020202020204" pitchFamily="34" charset="0"/>
                <a:cs typeface="Arial" panose="020B0604020202020204" pitchFamily="34" charset="0"/>
              </a:rPr>
              <a:t>veniam</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quis</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nostrud</a:t>
            </a:r>
            <a:r>
              <a:rPr lang="en-CA" sz="1000" dirty="0">
                <a:solidFill>
                  <a:srgbClr val="1F335D"/>
                </a:solidFill>
                <a:latin typeface="Arial" panose="020B0604020202020204" pitchFamily="34" charset="0"/>
                <a:cs typeface="Arial" panose="020B0604020202020204" pitchFamily="34" charset="0"/>
              </a:rPr>
              <a:t> exercitation </a:t>
            </a:r>
            <a:r>
              <a:rPr lang="en-CA" sz="1000" dirty="0" err="1">
                <a:solidFill>
                  <a:srgbClr val="1F335D"/>
                </a:solidFill>
                <a:latin typeface="Arial" panose="020B0604020202020204" pitchFamily="34" charset="0"/>
                <a:cs typeface="Arial" panose="020B0604020202020204" pitchFamily="34" charset="0"/>
              </a:rPr>
              <a:t>ullamco</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laboris</a:t>
            </a:r>
            <a:r>
              <a:rPr lang="en-CA" sz="1000" dirty="0">
                <a:solidFill>
                  <a:srgbClr val="1F335D"/>
                </a:solidFill>
                <a:latin typeface="Arial" panose="020B0604020202020204" pitchFamily="34" charset="0"/>
                <a:cs typeface="Arial" panose="020B0604020202020204" pitchFamily="34" charset="0"/>
              </a:rPr>
              <a:t> nisi </a:t>
            </a:r>
            <a:r>
              <a:rPr lang="en-CA" sz="1000" dirty="0" err="1">
                <a:solidFill>
                  <a:srgbClr val="1F335D"/>
                </a:solidFill>
                <a:latin typeface="Arial" panose="020B0604020202020204" pitchFamily="34" charset="0"/>
                <a:cs typeface="Arial" panose="020B0604020202020204" pitchFamily="34" charset="0"/>
              </a:rPr>
              <a:t>ut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aliquip</a:t>
            </a:r>
            <a:r>
              <a:rPr lang="en-CA" sz="1000" dirty="0">
                <a:solidFill>
                  <a:srgbClr val="1F335D"/>
                </a:solidFill>
                <a:latin typeface="Arial" panose="020B0604020202020204" pitchFamily="34" charset="0"/>
                <a:cs typeface="Arial" panose="020B0604020202020204" pitchFamily="34" charset="0"/>
              </a:rPr>
              <a:t> ex </a:t>
            </a:r>
            <a:r>
              <a:rPr lang="en-CA" sz="1000" dirty="0" err="1">
                <a:solidFill>
                  <a:srgbClr val="1F335D"/>
                </a:solidFill>
                <a:latin typeface="Arial" panose="020B0604020202020204" pitchFamily="34" charset="0"/>
                <a:cs typeface="Arial" panose="020B0604020202020204" pitchFamily="34" charset="0"/>
              </a:rPr>
              <a:t>ea</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commodo</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consequat</a:t>
            </a:r>
            <a:r>
              <a:rPr lang="en-CA" sz="1000" dirty="0">
                <a:solidFill>
                  <a:srgbClr val="1F335D"/>
                </a:solidFill>
                <a:latin typeface="Arial" panose="020B0604020202020204" pitchFamily="34" charset="0"/>
                <a:cs typeface="Arial" panose="020B0604020202020204" pitchFamily="34" charset="0"/>
              </a:rPr>
              <a:t>. Duis </a:t>
            </a:r>
            <a:r>
              <a:rPr lang="en-CA" sz="1000" dirty="0" err="1">
                <a:solidFill>
                  <a:srgbClr val="1F335D"/>
                </a:solidFill>
                <a:latin typeface="Arial" panose="020B0604020202020204" pitchFamily="34" charset="0"/>
                <a:cs typeface="Arial" panose="020B0604020202020204" pitchFamily="34" charset="0"/>
              </a:rPr>
              <a:t>aute</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irure</a:t>
            </a:r>
            <a:r>
              <a:rPr lang="en-CA" sz="1000" dirty="0">
                <a:solidFill>
                  <a:srgbClr val="1F335D"/>
                </a:solidFill>
                <a:latin typeface="Arial" panose="020B0604020202020204" pitchFamily="34" charset="0"/>
                <a:cs typeface="Arial" panose="020B0604020202020204" pitchFamily="34" charset="0"/>
              </a:rPr>
              <a:t> dolor in </a:t>
            </a:r>
            <a:r>
              <a:rPr lang="en-CA" sz="1000" dirty="0" err="1">
                <a:solidFill>
                  <a:srgbClr val="1F335D"/>
                </a:solidFill>
                <a:latin typeface="Arial" panose="020B0604020202020204" pitchFamily="34" charset="0"/>
                <a:cs typeface="Arial" panose="020B0604020202020204" pitchFamily="34" charset="0"/>
              </a:rPr>
              <a:t>reprehenderit</a:t>
            </a:r>
            <a:r>
              <a:rPr lang="en-CA" sz="1000" dirty="0">
                <a:solidFill>
                  <a:srgbClr val="1F335D"/>
                </a:solidFill>
                <a:latin typeface="Arial" panose="020B0604020202020204" pitchFamily="34" charset="0"/>
                <a:cs typeface="Arial" panose="020B0604020202020204" pitchFamily="34" charset="0"/>
              </a:rPr>
              <a:t> in </a:t>
            </a:r>
            <a:r>
              <a:rPr lang="en-CA" sz="1000" dirty="0" err="1">
                <a:solidFill>
                  <a:srgbClr val="1F335D"/>
                </a:solidFill>
                <a:latin typeface="Arial" panose="020B0604020202020204" pitchFamily="34" charset="0"/>
                <a:cs typeface="Arial" panose="020B0604020202020204" pitchFamily="34" charset="0"/>
              </a:rPr>
              <a:t>voluptate</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velit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esse</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cillum</a:t>
            </a:r>
            <a:r>
              <a:rPr lang="en-CA" sz="1000" dirty="0">
                <a:solidFill>
                  <a:srgbClr val="1F335D"/>
                </a:solidFill>
                <a:latin typeface="Arial" panose="020B0604020202020204" pitchFamily="34" charset="0"/>
                <a:cs typeface="Arial" panose="020B0604020202020204" pitchFamily="34" charset="0"/>
              </a:rPr>
              <a:t> dolore </a:t>
            </a:r>
            <a:r>
              <a:rPr lang="en-CA" sz="1000" dirty="0" err="1">
                <a:solidFill>
                  <a:srgbClr val="1F335D"/>
                </a:solidFill>
                <a:latin typeface="Arial" panose="020B0604020202020204" pitchFamily="34" charset="0"/>
                <a:cs typeface="Arial" panose="020B0604020202020204" pitchFamily="34" charset="0"/>
              </a:rPr>
              <a:t>eu</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fugiat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nulla</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pariatur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Excepteur</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sint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occaecat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cupidatat</a:t>
            </a:r>
            <a:r>
              <a:rPr lang="en-CA" sz="1000" dirty="0">
                <a:solidFill>
                  <a:srgbClr val="1F335D"/>
                </a:solidFill>
                <a:latin typeface="Arial" panose="020B0604020202020204" pitchFamily="34" charset="0"/>
                <a:cs typeface="Arial" panose="020B0604020202020204" pitchFamily="34" charset="0"/>
              </a:rPr>
              <a:t> non </a:t>
            </a:r>
            <a:r>
              <a:rPr lang="en-CA" sz="1000" dirty="0" err="1">
                <a:solidFill>
                  <a:srgbClr val="1F335D"/>
                </a:solidFill>
                <a:latin typeface="Arial" panose="020B0604020202020204" pitchFamily="34" charset="0"/>
                <a:cs typeface="Arial" panose="020B0604020202020204" pitchFamily="34" charset="0"/>
              </a:rPr>
              <a:t>proident</a:t>
            </a:r>
            <a:r>
              <a:rPr lang="en-CA" sz="1000" dirty="0">
                <a:solidFill>
                  <a:srgbClr val="1F335D"/>
                </a:solidFill>
                <a:latin typeface="Arial" panose="020B0604020202020204" pitchFamily="34" charset="0"/>
                <a:cs typeface="Arial" panose="020B0604020202020204" pitchFamily="34" charset="0"/>
              </a:rPr>
              <a:t>, sunt in culpa qui </a:t>
            </a:r>
            <a:r>
              <a:rPr lang="en-CA" sz="1000" dirty="0" err="1">
                <a:solidFill>
                  <a:srgbClr val="1F335D"/>
                </a:solidFill>
                <a:latin typeface="Arial" panose="020B0604020202020204" pitchFamily="34" charset="0"/>
                <a:cs typeface="Arial" panose="020B0604020202020204" pitchFamily="34" charset="0"/>
              </a:rPr>
              <a:t>o­cia</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deserunt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mollit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anim</a:t>
            </a:r>
            <a:r>
              <a:rPr lang="en-CA" sz="1000" dirty="0">
                <a:solidFill>
                  <a:srgbClr val="1F335D"/>
                </a:solidFill>
                <a:latin typeface="Arial" panose="020B0604020202020204" pitchFamily="34" charset="0"/>
                <a:cs typeface="Arial" panose="020B0604020202020204" pitchFamily="34" charset="0"/>
              </a:rPr>
              <a:t> id </a:t>
            </a:r>
            <a:r>
              <a:rPr lang="en-CA" sz="1000" dirty="0" err="1">
                <a:solidFill>
                  <a:srgbClr val="1F335D"/>
                </a:solidFill>
                <a:latin typeface="Arial" panose="020B0604020202020204" pitchFamily="34" charset="0"/>
                <a:cs typeface="Arial" panose="020B0604020202020204" pitchFamily="34" charset="0"/>
              </a:rPr>
              <a:t>est</a:t>
            </a:r>
            <a:r>
              <a:rPr lang="en-CA" sz="1000" dirty="0">
                <a:solidFill>
                  <a:srgbClr val="1F335D"/>
                </a:solidFill>
                <a:latin typeface="Arial" panose="020B0604020202020204" pitchFamily="34" charset="0"/>
                <a:cs typeface="Arial" panose="020B0604020202020204" pitchFamily="34" charset="0"/>
              </a:rPr>
              <a:t> </a:t>
            </a:r>
            <a:r>
              <a:rPr lang="en-CA" sz="1000" dirty="0" err="1">
                <a:solidFill>
                  <a:srgbClr val="1F335D"/>
                </a:solidFill>
                <a:latin typeface="Arial" panose="020B0604020202020204" pitchFamily="34" charset="0"/>
                <a:cs typeface="Arial" panose="020B0604020202020204" pitchFamily="34" charset="0"/>
              </a:rPr>
              <a:t>laborum</a:t>
            </a:r>
            <a:r>
              <a:rPr lang="en-CA" sz="1000" dirty="0">
                <a:solidFill>
                  <a:srgbClr val="1F335D"/>
                </a:solidFill>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pic>
        <p:nvPicPr>
          <p:cNvPr id="17" name="Picture 16" descr="Shape, icon, arrow&#10;&#10;Description automatically generated">
            <a:extLst>
              <a:ext uri="{FF2B5EF4-FFF2-40B4-BE49-F238E27FC236}">
                <a16:creationId xmlns:a16="http://schemas.microsoft.com/office/drawing/2014/main" id="{BE5E82C0-63BD-C74E-824B-6CA18669DD95}"/>
              </a:ext>
            </a:extLst>
          </p:cNvPr>
          <p:cNvPicPr>
            <a:picLocks noChangeAspect="1"/>
          </p:cNvPicPr>
          <p:nvPr/>
        </p:nvPicPr>
        <p:blipFill>
          <a:blip r:embed="rId4"/>
          <a:stretch>
            <a:fillRect/>
          </a:stretch>
        </p:blipFill>
        <p:spPr>
          <a:xfrm>
            <a:off x="2050498" y="2586972"/>
            <a:ext cx="539035" cy="733086"/>
          </a:xfrm>
          <a:prstGeom prst="rect">
            <a:avLst/>
          </a:prstGeom>
        </p:spPr>
      </p:pic>
      <p:pic>
        <p:nvPicPr>
          <p:cNvPr id="18" name="Picture 17" descr="Shape, icon, arrow&#10;&#10;Description automatically generated">
            <a:extLst>
              <a:ext uri="{FF2B5EF4-FFF2-40B4-BE49-F238E27FC236}">
                <a16:creationId xmlns:a16="http://schemas.microsoft.com/office/drawing/2014/main" id="{E965FC3E-016B-4B4F-8AB6-5EFC1D6F455B}"/>
              </a:ext>
            </a:extLst>
          </p:cNvPr>
          <p:cNvPicPr>
            <a:picLocks noChangeAspect="1"/>
          </p:cNvPicPr>
          <p:nvPr/>
        </p:nvPicPr>
        <p:blipFill>
          <a:blip r:embed="rId4"/>
          <a:stretch>
            <a:fillRect/>
          </a:stretch>
        </p:blipFill>
        <p:spPr>
          <a:xfrm>
            <a:off x="7933815" y="2586972"/>
            <a:ext cx="539035" cy="733086"/>
          </a:xfrm>
          <a:prstGeom prst="rect">
            <a:avLst/>
          </a:prstGeom>
        </p:spPr>
      </p:pic>
      <p:pic>
        <p:nvPicPr>
          <p:cNvPr id="15" name="Picture 14" descr="Shape, icon, arrow&#10;&#10;Description automatically generated">
            <a:extLst>
              <a:ext uri="{FF2B5EF4-FFF2-40B4-BE49-F238E27FC236}">
                <a16:creationId xmlns:a16="http://schemas.microsoft.com/office/drawing/2014/main" id="{61944BE2-01BF-D648-9EDF-790F9F0197E9}"/>
              </a:ext>
            </a:extLst>
          </p:cNvPr>
          <p:cNvPicPr>
            <a:picLocks noChangeAspect="1"/>
          </p:cNvPicPr>
          <p:nvPr/>
        </p:nvPicPr>
        <p:blipFill>
          <a:blip r:embed="rId4"/>
          <a:stretch>
            <a:fillRect/>
          </a:stretch>
        </p:blipFill>
        <p:spPr>
          <a:xfrm>
            <a:off x="2121626" y="6359268"/>
            <a:ext cx="201438" cy="273955"/>
          </a:xfrm>
          <a:prstGeom prst="rect">
            <a:avLst/>
          </a:prstGeom>
        </p:spPr>
      </p:pic>
      <p:sp>
        <p:nvSpPr>
          <p:cNvPr id="21" name="TextBox 20">
            <a:extLst>
              <a:ext uri="{FF2B5EF4-FFF2-40B4-BE49-F238E27FC236}">
                <a16:creationId xmlns:a16="http://schemas.microsoft.com/office/drawing/2014/main" id="{0FB59D24-65B9-044A-83B0-360CADF688C6}"/>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8BFAA70A-AFF0-A508-E989-1EC37DED6C19}"/>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3625125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1BD8893-6715-464C-8F62-62208D617126}"/>
              </a:ext>
            </a:extLst>
          </p:cNvPr>
          <p:cNvSpPr/>
          <p:nvPr/>
        </p:nvSpPr>
        <p:spPr>
          <a:xfrm>
            <a:off x="0" y="0"/>
            <a:ext cx="12192000" cy="6107718"/>
          </a:xfrm>
          <a:prstGeom prst="rect">
            <a:avLst/>
          </a:prstGeom>
          <a:solidFill>
            <a:srgbClr val="1F33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9" name="Title 1">
            <a:extLst>
              <a:ext uri="{FF2B5EF4-FFF2-40B4-BE49-F238E27FC236}">
                <a16:creationId xmlns:a16="http://schemas.microsoft.com/office/drawing/2014/main" id="{339FEE0F-0BFF-A144-BEEB-668FB4CEBC05}"/>
              </a:ext>
            </a:extLst>
          </p:cNvPr>
          <p:cNvSpPr txBox="1">
            <a:spLocks/>
          </p:cNvSpPr>
          <p:nvPr/>
        </p:nvSpPr>
        <p:spPr>
          <a:xfrm>
            <a:off x="989238" y="3329405"/>
            <a:ext cx="3556258"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CA" sz="3200" spc="300" dirty="0">
              <a:solidFill>
                <a:schemeClr val="bg1"/>
              </a:solidFill>
              <a:latin typeface="Times New Roman" panose="02020603050405020304" pitchFamily="18" charset="0"/>
              <a:cs typeface="Times New Roman" panose="02020603050405020304" pitchFamily="18" charset="0"/>
            </a:endParaRPr>
          </a:p>
          <a:p>
            <a:r>
              <a:rPr lang="en-CA" sz="3200" spc="300" dirty="0">
                <a:solidFill>
                  <a:schemeClr val="bg1"/>
                </a:solidFill>
                <a:latin typeface="Times New Roman" panose="02020603050405020304" pitchFamily="18" charset="0"/>
                <a:cs typeface="Times New Roman" panose="02020603050405020304" pitchFamily="18" charset="0"/>
              </a:rPr>
              <a:t>LEADERS</a:t>
            </a:r>
            <a:r>
              <a:rPr lang="en-CA" sz="3200" b="1" spc="-300" dirty="0">
                <a:solidFill>
                  <a:schemeClr val="bg1"/>
                </a:solidFill>
                <a:latin typeface="Times New Roman" panose="02020603050405020304" pitchFamily="18" charset="0"/>
                <a:cs typeface="Times New Roman" panose="02020603050405020304" pitchFamily="18" charset="0"/>
              </a:rPr>
              <a:t> </a:t>
            </a:r>
          </a:p>
        </p:txBody>
      </p:sp>
      <p:sp>
        <p:nvSpPr>
          <p:cNvPr id="10" name="Content Placeholder 2">
            <a:extLst>
              <a:ext uri="{FF2B5EF4-FFF2-40B4-BE49-F238E27FC236}">
                <a16:creationId xmlns:a16="http://schemas.microsoft.com/office/drawing/2014/main" id="{008A1D17-C4B0-694E-A051-01A10DFF554F}"/>
              </a:ext>
            </a:extLst>
          </p:cNvPr>
          <p:cNvSpPr txBox="1">
            <a:spLocks/>
          </p:cNvSpPr>
          <p:nvPr/>
        </p:nvSpPr>
        <p:spPr>
          <a:xfrm>
            <a:off x="989236" y="4683979"/>
            <a:ext cx="5817199" cy="13163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1200" dirty="0">
                <a:solidFill>
                  <a:schemeClr val="bg1"/>
                </a:solidFill>
                <a:latin typeface="Arial" panose="020B0604020202020204" pitchFamily="34" charset="0"/>
                <a:cs typeface="Arial" panose="020B0604020202020204" pitchFamily="34" charset="0"/>
              </a:rPr>
              <a:t>Homebuyers and sellers think of REMAX first.</a:t>
            </a:r>
            <a:r>
              <a:rPr lang="en-US" sz="1200" baseline="30000" dirty="0">
                <a:solidFill>
                  <a:schemeClr val="bg1"/>
                </a:solidFill>
                <a:latin typeface="Arial" panose="020B0604020202020204" pitchFamily="34" charset="0"/>
                <a:cs typeface="Arial" panose="020B0604020202020204" pitchFamily="34" charset="0"/>
              </a:rPr>
              <a:t>*</a:t>
            </a:r>
            <a:r>
              <a:rPr lang="en-US" sz="1200" dirty="0">
                <a:solidFill>
                  <a:schemeClr val="bg1"/>
                </a:solidFill>
                <a:latin typeface="Arial" panose="020B0604020202020204" pitchFamily="34" charset="0"/>
                <a:cs typeface="Arial" panose="020B0604020202020204" pitchFamily="34" charset="0"/>
              </a:rPr>
              <a:t> </a:t>
            </a:r>
            <a:r>
              <a:rPr lang="en-CA" sz="1200" dirty="0">
                <a:solidFill>
                  <a:schemeClr val="bg1"/>
                </a:solidFill>
                <a:latin typeface="Arial" panose="020B0604020202020204" pitchFamily="34" charset="0"/>
                <a:cs typeface="Arial" panose="020B0604020202020204" pitchFamily="34" charset="0"/>
              </a:rPr>
              <a:t>Since 1973, REMAX agents have held long-established reputations for delivering results through marketing expertise, industry leadership and limitless passion.</a:t>
            </a:r>
          </a:p>
          <a:p>
            <a:pPr marL="0" indent="0">
              <a:buFont typeface="Arial" panose="020B0604020202020204" pitchFamily="34" charset="0"/>
              <a:buNone/>
            </a:pPr>
            <a:endParaRPr lang="en-US" sz="1200"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B82F0DC3-BE7B-C644-A3A6-FA9427384626}"/>
              </a:ext>
            </a:extLst>
          </p:cNvPr>
          <p:cNvCxnSpPr>
            <a:cxnSpLocks/>
          </p:cNvCxnSpPr>
          <p:nvPr/>
        </p:nvCxnSpPr>
        <p:spPr>
          <a:xfrm>
            <a:off x="0" y="4618635"/>
            <a:ext cx="6655182"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4" name="Rectangle 3">
            <a:extLst>
              <a:ext uri="{FF2B5EF4-FFF2-40B4-BE49-F238E27FC236}">
                <a16:creationId xmlns:a16="http://schemas.microsoft.com/office/drawing/2014/main" id="{9D7213BE-35AB-624C-8BA2-59E4E60BE5E5}"/>
              </a:ext>
            </a:extLst>
          </p:cNvPr>
          <p:cNvSpPr/>
          <p:nvPr/>
        </p:nvSpPr>
        <p:spPr>
          <a:xfrm>
            <a:off x="3988106" y="6311579"/>
            <a:ext cx="8029494" cy="369332"/>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*Source: MMR Strategy Group study of unaided awareness among buyers, sellers, and those planning to buy or sell; asked, when they think of real estate brands, which ones come to mind? (first mention recorded).</a:t>
            </a:r>
          </a:p>
        </p:txBody>
      </p:sp>
      <p:pic>
        <p:nvPicPr>
          <p:cNvPr id="12" name="Picture 11" descr="Shape, icon, arrow&#10;&#10;Description automatically generated">
            <a:extLst>
              <a:ext uri="{FF2B5EF4-FFF2-40B4-BE49-F238E27FC236}">
                <a16:creationId xmlns:a16="http://schemas.microsoft.com/office/drawing/2014/main" id="{2EE8FBF0-BB8F-1649-AA0E-06D6B23D0A39}"/>
              </a:ext>
            </a:extLst>
          </p:cNvPr>
          <p:cNvPicPr>
            <a:picLocks noChangeAspect="1"/>
          </p:cNvPicPr>
          <p:nvPr/>
        </p:nvPicPr>
        <p:blipFill>
          <a:blip r:embed="rId2"/>
          <a:stretch>
            <a:fillRect/>
          </a:stretch>
        </p:blipFill>
        <p:spPr>
          <a:xfrm>
            <a:off x="3160844" y="4042296"/>
            <a:ext cx="234360" cy="318729"/>
          </a:xfrm>
          <a:prstGeom prst="rect">
            <a:avLst/>
          </a:prstGeom>
        </p:spPr>
      </p:pic>
      <p:pic>
        <p:nvPicPr>
          <p:cNvPr id="14" name="Picture 13" descr="Shape, icon, arrow&#10;&#10;Description automatically generated">
            <a:extLst>
              <a:ext uri="{FF2B5EF4-FFF2-40B4-BE49-F238E27FC236}">
                <a16:creationId xmlns:a16="http://schemas.microsoft.com/office/drawing/2014/main" id="{5FEC51E8-8D16-0F4E-80B9-C1C221B4FC23}"/>
              </a:ext>
            </a:extLst>
          </p:cNvPr>
          <p:cNvPicPr>
            <a:picLocks noChangeAspect="1"/>
          </p:cNvPicPr>
          <p:nvPr/>
        </p:nvPicPr>
        <p:blipFill>
          <a:blip r:embed="rId2"/>
          <a:stretch>
            <a:fillRect/>
          </a:stretch>
        </p:blipFill>
        <p:spPr>
          <a:xfrm>
            <a:off x="2121626" y="6359268"/>
            <a:ext cx="201438" cy="273955"/>
          </a:xfrm>
          <a:prstGeom prst="rect">
            <a:avLst/>
          </a:prstGeom>
        </p:spPr>
      </p:pic>
      <p:sp>
        <p:nvSpPr>
          <p:cNvPr id="15" name="TextBox 14">
            <a:extLst>
              <a:ext uri="{FF2B5EF4-FFF2-40B4-BE49-F238E27FC236}">
                <a16:creationId xmlns:a16="http://schemas.microsoft.com/office/drawing/2014/main" id="{155404A7-9F4B-3E49-B979-3B06BFDB9E80}"/>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A1C51108-B461-2BA0-4513-EFD331A516A4}"/>
              </a:ext>
            </a:extLst>
          </p:cNvPr>
          <p:cNvPicPr>
            <a:picLocks noChangeAspect="1"/>
          </p:cNvPicPr>
          <p:nvPr/>
        </p:nvPicPr>
        <p:blipFill>
          <a:blip r:embed="rId3"/>
          <a:stretch>
            <a:fillRect/>
          </a:stretch>
        </p:blipFill>
        <p:spPr>
          <a:xfrm>
            <a:off x="250637" y="6288618"/>
            <a:ext cx="1273362" cy="437188"/>
          </a:xfrm>
          <a:prstGeom prst="rect">
            <a:avLst/>
          </a:prstGeom>
        </p:spPr>
      </p:pic>
      <p:pic>
        <p:nvPicPr>
          <p:cNvPr id="6" name="Picture 5">
            <a:extLst>
              <a:ext uri="{FF2B5EF4-FFF2-40B4-BE49-F238E27FC236}">
                <a16:creationId xmlns:a16="http://schemas.microsoft.com/office/drawing/2014/main" id="{6CA863B7-D195-AA75-E515-B924D7138714}"/>
              </a:ext>
            </a:extLst>
          </p:cNvPr>
          <p:cNvPicPr>
            <a:picLocks noChangeAspect="1"/>
          </p:cNvPicPr>
          <p:nvPr/>
        </p:nvPicPr>
        <p:blipFill>
          <a:blip r:embed="rId4"/>
          <a:stretch>
            <a:fillRect/>
          </a:stretch>
        </p:blipFill>
        <p:spPr>
          <a:xfrm>
            <a:off x="3353757" y="1596729"/>
            <a:ext cx="5484486" cy="1505141"/>
          </a:xfrm>
          <a:prstGeom prst="rect">
            <a:avLst/>
          </a:prstGeom>
        </p:spPr>
      </p:pic>
    </p:spTree>
    <p:extLst>
      <p:ext uri="{BB962C8B-B14F-4D97-AF65-F5344CB8AC3E}">
        <p14:creationId xmlns:p14="http://schemas.microsoft.com/office/powerpoint/2010/main" val="172154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hape, icon, arrow&#10;&#10;Description automatically generated">
            <a:extLst>
              <a:ext uri="{FF2B5EF4-FFF2-40B4-BE49-F238E27FC236}">
                <a16:creationId xmlns:a16="http://schemas.microsoft.com/office/drawing/2014/main" id="{46284115-81C7-664E-884C-5C32611F9A03}"/>
              </a:ext>
            </a:extLst>
          </p:cNvPr>
          <p:cNvPicPr>
            <a:picLocks noChangeAspect="1"/>
          </p:cNvPicPr>
          <p:nvPr/>
        </p:nvPicPr>
        <p:blipFill>
          <a:blip r:embed="rId2"/>
          <a:stretch>
            <a:fillRect/>
          </a:stretch>
        </p:blipFill>
        <p:spPr>
          <a:xfrm>
            <a:off x="2121626" y="6359268"/>
            <a:ext cx="201438" cy="273955"/>
          </a:xfrm>
          <a:prstGeom prst="rect">
            <a:avLst/>
          </a:prstGeom>
        </p:spPr>
      </p:pic>
      <p:sp>
        <p:nvSpPr>
          <p:cNvPr id="15" name="TextBox 14">
            <a:extLst>
              <a:ext uri="{FF2B5EF4-FFF2-40B4-BE49-F238E27FC236}">
                <a16:creationId xmlns:a16="http://schemas.microsoft.com/office/drawing/2014/main" id="{80DCA53D-696E-C645-89E2-B71801D398BF}"/>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descr="A picture containing flying, person, tree&#10;&#10;Description automatically generated">
            <a:extLst>
              <a:ext uri="{FF2B5EF4-FFF2-40B4-BE49-F238E27FC236}">
                <a16:creationId xmlns:a16="http://schemas.microsoft.com/office/drawing/2014/main" id="{B517A094-FC18-D7F3-C797-075E9B4CC1EB}"/>
              </a:ext>
            </a:extLst>
          </p:cNvPr>
          <p:cNvPicPr>
            <a:picLocks noChangeAspect="1"/>
          </p:cNvPicPr>
          <p:nvPr/>
        </p:nvPicPr>
        <p:blipFill rotWithShape="1">
          <a:blip r:embed="rId3"/>
          <a:srcRect l="4141" t="20790" r="23454" b="35763"/>
          <a:stretch/>
        </p:blipFill>
        <p:spPr>
          <a:xfrm>
            <a:off x="0" y="0"/>
            <a:ext cx="12192000" cy="6096729"/>
          </a:xfrm>
          <a:prstGeom prst="rect">
            <a:avLst/>
          </a:prstGeom>
        </p:spPr>
      </p:pic>
      <p:sp>
        <p:nvSpPr>
          <p:cNvPr id="3" name="Title 1">
            <a:extLst>
              <a:ext uri="{FF2B5EF4-FFF2-40B4-BE49-F238E27FC236}">
                <a16:creationId xmlns:a16="http://schemas.microsoft.com/office/drawing/2014/main" id="{C4857AA2-5145-9663-A8CA-4C4183BD37B3}"/>
              </a:ext>
            </a:extLst>
          </p:cNvPr>
          <p:cNvSpPr txBox="1">
            <a:spLocks/>
          </p:cNvSpPr>
          <p:nvPr/>
        </p:nvSpPr>
        <p:spPr>
          <a:xfrm>
            <a:off x="488181" y="2308690"/>
            <a:ext cx="39500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CA" sz="3200" spc="300" dirty="0">
              <a:solidFill>
                <a:srgbClr val="1F335D"/>
              </a:solidFill>
              <a:latin typeface="Times New Roman" panose="02020603050405020304" pitchFamily="18" charset="0"/>
              <a:cs typeface="Times New Roman" panose="02020603050405020304" pitchFamily="18" charset="0"/>
            </a:endParaRPr>
          </a:p>
          <a:p>
            <a:r>
              <a:rPr lang="en-CA" sz="3200" spc="300" dirty="0">
                <a:solidFill>
                  <a:srgbClr val="1F335D"/>
                </a:solidFill>
                <a:latin typeface="Times New Roman" panose="02020603050405020304" pitchFamily="18" charset="0"/>
                <a:cs typeface="Times New Roman" panose="02020603050405020304" pitchFamily="18" charset="0"/>
              </a:rPr>
              <a:t>CONNECTED</a:t>
            </a:r>
            <a:r>
              <a:rPr lang="en-CA" sz="3200" spc="-300" dirty="0">
                <a:solidFill>
                  <a:srgbClr val="1F335D"/>
                </a:solidFill>
                <a:latin typeface="Times New Roman" panose="02020603050405020304" pitchFamily="18" charset="0"/>
                <a:cs typeface="Times New Roman" panose="02020603050405020304" pitchFamily="18" charset="0"/>
              </a:rPr>
              <a:t> </a:t>
            </a:r>
            <a:endParaRPr lang="en-CA" sz="3200" b="1" spc="-300" dirty="0">
              <a:solidFill>
                <a:schemeClr val="bg1"/>
              </a:solidFill>
              <a:latin typeface="Times New Roman" panose="02020603050405020304" pitchFamily="18" charset="0"/>
              <a:cs typeface="Times New Roman" panose="02020603050405020304" pitchFamily="18" charset="0"/>
            </a:endParaRPr>
          </a:p>
        </p:txBody>
      </p:sp>
      <p:sp>
        <p:nvSpPr>
          <p:cNvPr id="4" name="Content Placeholder 2">
            <a:extLst>
              <a:ext uri="{FF2B5EF4-FFF2-40B4-BE49-F238E27FC236}">
                <a16:creationId xmlns:a16="http://schemas.microsoft.com/office/drawing/2014/main" id="{5717616B-0463-738D-7682-8DB12FFFCA0F}"/>
              </a:ext>
            </a:extLst>
          </p:cNvPr>
          <p:cNvSpPr txBox="1">
            <a:spLocks/>
          </p:cNvSpPr>
          <p:nvPr/>
        </p:nvSpPr>
        <p:spPr>
          <a:xfrm>
            <a:off x="488180" y="3707906"/>
            <a:ext cx="4977672" cy="19314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CA" sz="1200" dirty="0">
                <a:solidFill>
                  <a:srgbClr val="1F335D"/>
                </a:solidFill>
                <a:latin typeface="Arial" panose="020B0604020202020204" pitchFamily="34" charset="0"/>
                <a:cs typeface="Arial" panose="020B0604020202020204" pitchFamily="34" charset="0"/>
              </a:rPr>
              <a:t>With a presence in over 110 countries and territories, the REMAX network’s global footprint is unmatched by any other real estate brand. </a:t>
            </a:r>
          </a:p>
          <a:p>
            <a:pPr marL="0" indent="0">
              <a:lnSpc>
                <a:spcPct val="150000"/>
              </a:lnSpc>
              <a:buNone/>
            </a:pPr>
            <a:r>
              <a:rPr lang="en-CA" sz="1200" dirty="0">
                <a:solidFill>
                  <a:srgbClr val="1F335D"/>
                </a:solidFill>
                <a:latin typeface="Arial" panose="020B0604020202020204" pitchFamily="34" charset="0"/>
                <a:cs typeface="Arial" panose="020B0604020202020204" pitchFamily="34" charset="0"/>
              </a:rPr>
              <a:t>REMAX leverages its global connections to expertly market and sell luxury homes worldwide. This extensive network enhances visibility, connects your property with high-net-worth individuals and positions it as a premier opportunity in the global luxury market.</a:t>
            </a:r>
            <a:endParaRPr lang="en-US" sz="1200" dirty="0">
              <a:solidFill>
                <a:srgbClr val="1A3668"/>
              </a:solidFill>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447F96E-D7C7-494A-255D-A5E44714A956}"/>
              </a:ext>
            </a:extLst>
          </p:cNvPr>
          <p:cNvCxnSpPr>
            <a:cxnSpLocks/>
          </p:cNvCxnSpPr>
          <p:nvPr/>
        </p:nvCxnSpPr>
        <p:spPr>
          <a:xfrm>
            <a:off x="-54426" y="3624395"/>
            <a:ext cx="5335343"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pic>
        <p:nvPicPr>
          <p:cNvPr id="6" name="Picture 5" descr="Shape, arrow&#10;&#10;Description automatically generated">
            <a:extLst>
              <a:ext uri="{FF2B5EF4-FFF2-40B4-BE49-F238E27FC236}">
                <a16:creationId xmlns:a16="http://schemas.microsoft.com/office/drawing/2014/main" id="{AC755A19-4025-FC31-BD9D-0CF1F85B8F56}"/>
              </a:ext>
            </a:extLst>
          </p:cNvPr>
          <p:cNvPicPr>
            <a:picLocks noChangeAspect="1"/>
          </p:cNvPicPr>
          <p:nvPr/>
        </p:nvPicPr>
        <p:blipFill>
          <a:blip r:embed="rId4"/>
          <a:stretch>
            <a:fillRect/>
          </a:stretch>
        </p:blipFill>
        <p:spPr>
          <a:xfrm>
            <a:off x="3401443" y="3048730"/>
            <a:ext cx="202426" cy="275299"/>
          </a:xfrm>
          <a:prstGeom prst="rect">
            <a:avLst/>
          </a:prstGeom>
        </p:spPr>
      </p:pic>
      <p:pic>
        <p:nvPicPr>
          <p:cNvPr id="7" name="Picture 6">
            <a:extLst>
              <a:ext uri="{FF2B5EF4-FFF2-40B4-BE49-F238E27FC236}">
                <a16:creationId xmlns:a16="http://schemas.microsoft.com/office/drawing/2014/main" id="{1A5F7929-EC54-1132-645D-A3D46176C61F}"/>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2691497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83413B2-4CF9-9C43-B5A1-399883E186F6}"/>
              </a:ext>
            </a:extLst>
          </p:cNvPr>
          <p:cNvSpPr/>
          <p:nvPr/>
        </p:nvSpPr>
        <p:spPr>
          <a:xfrm>
            <a:off x="-2" y="2818"/>
            <a:ext cx="12192000" cy="6134795"/>
          </a:xfrm>
          <a:prstGeom prst="rect">
            <a:avLst/>
          </a:prstGeom>
          <a:solidFill>
            <a:srgbClr val="9BCAE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BCAEB"/>
              </a:solidFill>
              <a:latin typeface="Arial" panose="020B0604020202020204" pitchFamily="34" charset="0"/>
            </a:endParaRPr>
          </a:p>
        </p:txBody>
      </p:sp>
      <p:pic>
        <p:nvPicPr>
          <p:cNvPr id="3" name="Picture 2">
            <a:extLst>
              <a:ext uri="{FF2B5EF4-FFF2-40B4-BE49-F238E27FC236}">
                <a16:creationId xmlns:a16="http://schemas.microsoft.com/office/drawing/2014/main" id="{60279DCC-3E3D-6843-9AB6-D354B1AABA32}"/>
              </a:ext>
            </a:extLst>
          </p:cNvPr>
          <p:cNvPicPr>
            <a:picLocks noChangeAspect="1"/>
          </p:cNvPicPr>
          <p:nvPr/>
        </p:nvPicPr>
        <p:blipFill rotWithShape="1">
          <a:blip r:embed="rId3"/>
          <a:srcRect l="4306" t="24122" r="3653" b="9629"/>
          <a:stretch/>
        </p:blipFill>
        <p:spPr>
          <a:xfrm>
            <a:off x="0" y="527378"/>
            <a:ext cx="11726732" cy="5627064"/>
          </a:xfrm>
          <a:prstGeom prst="rect">
            <a:avLst/>
          </a:prstGeom>
        </p:spPr>
      </p:pic>
      <p:sp>
        <p:nvSpPr>
          <p:cNvPr id="11" name="Title 1">
            <a:extLst>
              <a:ext uri="{FF2B5EF4-FFF2-40B4-BE49-F238E27FC236}">
                <a16:creationId xmlns:a16="http://schemas.microsoft.com/office/drawing/2014/main" id="{B7040031-D384-2547-AE62-13B38DD5960A}"/>
              </a:ext>
            </a:extLst>
          </p:cNvPr>
          <p:cNvSpPr>
            <a:spLocks noGrp="1"/>
          </p:cNvSpPr>
          <p:nvPr>
            <p:ph type="title"/>
          </p:nvPr>
        </p:nvSpPr>
        <p:spPr>
          <a:xfrm>
            <a:off x="465268" y="594907"/>
            <a:ext cx="3959681" cy="1325563"/>
          </a:xfrm>
        </p:spPr>
        <p:txBody>
          <a:bodyPr>
            <a:normAutofit/>
          </a:bodyPr>
          <a:lstStyle/>
          <a:p>
            <a:br>
              <a:rPr lang="en-CA" sz="3200" spc="300" dirty="0">
                <a:solidFill>
                  <a:srgbClr val="1F335D"/>
                </a:solidFill>
                <a:latin typeface="Times New Roman" panose="02020603050405020304" pitchFamily="18" charset="0"/>
                <a:cs typeface="Times New Roman" panose="02020603050405020304" pitchFamily="18" charset="0"/>
              </a:rPr>
            </a:br>
            <a:r>
              <a:rPr lang="en-CA" sz="3200" spc="300" dirty="0">
                <a:solidFill>
                  <a:srgbClr val="1F335D"/>
                </a:solidFill>
                <a:latin typeface="Times New Roman" panose="02020603050405020304" pitchFamily="18" charset="0"/>
                <a:cs typeface="Times New Roman" panose="02020603050405020304" pitchFamily="18" charset="0"/>
              </a:rPr>
              <a:t>DIVERSE</a:t>
            </a:r>
            <a:r>
              <a:rPr lang="en-CA" sz="2800" spc="-300" dirty="0">
                <a:solidFill>
                  <a:srgbClr val="1F335D"/>
                </a:solidFill>
                <a:latin typeface="Times New Roman" panose="02020603050405020304" pitchFamily="18" charset="0"/>
              </a:rPr>
              <a:t> </a:t>
            </a:r>
            <a:endParaRPr lang="en-CA" sz="3100" b="1" dirty="0">
              <a:solidFill>
                <a:srgbClr val="9BCAEB"/>
              </a:solidFill>
              <a:latin typeface="Arial" panose="020B0604020202020204" pitchFamily="34" charset="0"/>
              <a:cs typeface="Arial" panose="020B0604020202020204" pitchFamily="34" charset="0"/>
            </a:endParaRPr>
          </a:p>
        </p:txBody>
      </p:sp>
      <p:sp>
        <p:nvSpPr>
          <p:cNvPr id="12" name="Content Placeholder 2">
            <a:extLst>
              <a:ext uri="{FF2B5EF4-FFF2-40B4-BE49-F238E27FC236}">
                <a16:creationId xmlns:a16="http://schemas.microsoft.com/office/drawing/2014/main" id="{A88468D3-28B3-3D44-847F-C881192DC1A6}"/>
              </a:ext>
            </a:extLst>
          </p:cNvPr>
          <p:cNvSpPr>
            <a:spLocks noGrp="1"/>
          </p:cNvSpPr>
          <p:nvPr>
            <p:ph idx="1"/>
          </p:nvPr>
        </p:nvSpPr>
        <p:spPr>
          <a:xfrm>
            <a:off x="3356535" y="1230180"/>
            <a:ext cx="6667051" cy="680288"/>
          </a:xfrm>
        </p:spPr>
        <p:txBody>
          <a:bodyPr>
            <a:normAutofit/>
          </a:bodyPr>
          <a:lstStyle/>
          <a:p>
            <a:pPr marL="0" indent="0">
              <a:lnSpc>
                <a:spcPct val="150000"/>
              </a:lnSpc>
              <a:buNone/>
            </a:pPr>
            <a:r>
              <a:rPr lang="en-CA" sz="1200" dirty="0">
                <a:solidFill>
                  <a:srgbClr val="1F335D"/>
                </a:solidFill>
                <a:latin typeface="Arial" panose="020B0604020202020204" pitchFamily="34" charset="0"/>
                <a:cs typeface="Arial" panose="020B0604020202020204" pitchFamily="34" charset="0"/>
              </a:rPr>
              <a:t>The REMAX Collection knows luxury lives in the details, and agents are deeply committed to providing personalized service that meets the expectations of </a:t>
            </a:r>
            <a:r>
              <a:rPr lang="en-CA" sz="1200" dirty="0">
                <a:solidFill>
                  <a:srgbClr val="1F335D"/>
                </a:solidFill>
                <a:cs typeface="Arial" panose="020B0604020202020204" pitchFamily="34" charset="0"/>
              </a:rPr>
              <a:t>a </a:t>
            </a:r>
            <a:r>
              <a:rPr lang="en-CA" sz="1200" dirty="0">
                <a:solidFill>
                  <a:srgbClr val="1F335D"/>
                </a:solidFill>
                <a:latin typeface="Arial" panose="020B0604020202020204" pitchFamily="34" charset="0"/>
                <a:cs typeface="Arial" panose="020B0604020202020204" pitchFamily="34" charset="0"/>
              </a:rPr>
              <a:t>diverse and global community. </a:t>
            </a:r>
          </a:p>
          <a:p>
            <a:pPr marL="0" indent="0">
              <a:buNone/>
            </a:pPr>
            <a:endParaRPr lang="en-US" sz="1200" dirty="0"/>
          </a:p>
        </p:txBody>
      </p:sp>
      <p:cxnSp>
        <p:nvCxnSpPr>
          <p:cNvPr id="13" name="Straight Connector 12">
            <a:extLst>
              <a:ext uri="{FF2B5EF4-FFF2-40B4-BE49-F238E27FC236}">
                <a16:creationId xmlns:a16="http://schemas.microsoft.com/office/drawing/2014/main" id="{B93847B8-75BE-5C41-AFEA-4CCC2327CCD5}"/>
              </a:ext>
            </a:extLst>
          </p:cNvPr>
          <p:cNvCxnSpPr>
            <a:cxnSpLocks/>
          </p:cNvCxnSpPr>
          <p:nvPr/>
        </p:nvCxnSpPr>
        <p:spPr>
          <a:xfrm>
            <a:off x="-330507" y="1785938"/>
            <a:ext cx="3137042" cy="0"/>
          </a:xfrm>
          <a:prstGeom prst="line">
            <a:avLst/>
          </a:prstGeom>
          <a:ln>
            <a:solidFill>
              <a:srgbClr val="1F335D"/>
            </a:solidFill>
          </a:ln>
        </p:spPr>
        <p:style>
          <a:lnRef idx="3">
            <a:schemeClr val="accent1"/>
          </a:lnRef>
          <a:fillRef idx="0">
            <a:schemeClr val="accent1"/>
          </a:fillRef>
          <a:effectRef idx="2">
            <a:schemeClr val="accent1"/>
          </a:effectRef>
          <a:fontRef idx="minor">
            <a:schemeClr val="tx1"/>
          </a:fontRef>
        </p:style>
      </p:cxnSp>
      <p:pic>
        <p:nvPicPr>
          <p:cNvPr id="10" name="Picture 9" descr="Shape, icon, arrow&#10;&#10;Description automatically generated">
            <a:extLst>
              <a:ext uri="{FF2B5EF4-FFF2-40B4-BE49-F238E27FC236}">
                <a16:creationId xmlns:a16="http://schemas.microsoft.com/office/drawing/2014/main" id="{D15A2FD8-BB7D-BE46-9039-857A52BD6ADE}"/>
              </a:ext>
            </a:extLst>
          </p:cNvPr>
          <p:cNvPicPr>
            <a:picLocks noChangeAspect="1"/>
          </p:cNvPicPr>
          <p:nvPr/>
        </p:nvPicPr>
        <p:blipFill>
          <a:blip r:embed="rId4"/>
          <a:stretch>
            <a:fillRect/>
          </a:stretch>
        </p:blipFill>
        <p:spPr>
          <a:xfrm>
            <a:off x="2604215" y="1308767"/>
            <a:ext cx="234360" cy="318729"/>
          </a:xfrm>
          <a:prstGeom prst="rect">
            <a:avLst/>
          </a:prstGeom>
        </p:spPr>
      </p:pic>
      <p:pic>
        <p:nvPicPr>
          <p:cNvPr id="15" name="Picture 14" descr="Shape, icon, arrow&#10;&#10;Description automatically generated">
            <a:extLst>
              <a:ext uri="{FF2B5EF4-FFF2-40B4-BE49-F238E27FC236}">
                <a16:creationId xmlns:a16="http://schemas.microsoft.com/office/drawing/2014/main" id="{EA8C66DB-6C86-D64F-87C5-F66733346597}"/>
              </a:ext>
            </a:extLst>
          </p:cNvPr>
          <p:cNvPicPr>
            <a:picLocks noChangeAspect="1"/>
          </p:cNvPicPr>
          <p:nvPr/>
        </p:nvPicPr>
        <p:blipFill>
          <a:blip r:embed="rId4"/>
          <a:stretch>
            <a:fillRect/>
          </a:stretch>
        </p:blipFill>
        <p:spPr>
          <a:xfrm>
            <a:off x="2121626" y="6359268"/>
            <a:ext cx="201438" cy="273955"/>
          </a:xfrm>
          <a:prstGeom prst="rect">
            <a:avLst/>
          </a:prstGeom>
        </p:spPr>
      </p:pic>
      <p:sp>
        <p:nvSpPr>
          <p:cNvPr id="16" name="TextBox 15">
            <a:extLst>
              <a:ext uri="{FF2B5EF4-FFF2-40B4-BE49-F238E27FC236}">
                <a16:creationId xmlns:a16="http://schemas.microsoft.com/office/drawing/2014/main" id="{0287CAD4-E58D-0746-878C-FC3EF0582EB7}"/>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FF16C189-2D4A-2A19-E921-6908A4831C89}"/>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2409564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FDDDA8-C1BF-8E4E-A784-A23992AE4DEE}"/>
              </a:ext>
            </a:extLst>
          </p:cNvPr>
          <p:cNvSpPr/>
          <p:nvPr/>
        </p:nvSpPr>
        <p:spPr>
          <a:xfrm>
            <a:off x="0" y="-28707"/>
            <a:ext cx="12192000" cy="6134795"/>
          </a:xfrm>
          <a:prstGeom prst="rect">
            <a:avLst/>
          </a:prstGeom>
          <a:solidFill>
            <a:srgbClr val="1F3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BCAEB"/>
              </a:solidFill>
              <a:latin typeface="Arial" panose="020B0604020202020204" pitchFamily="34" charset="0"/>
            </a:endParaRPr>
          </a:p>
        </p:txBody>
      </p:sp>
      <p:pic>
        <p:nvPicPr>
          <p:cNvPr id="10" name="Picture 9">
            <a:extLst>
              <a:ext uri="{FF2B5EF4-FFF2-40B4-BE49-F238E27FC236}">
                <a16:creationId xmlns:a16="http://schemas.microsoft.com/office/drawing/2014/main" id="{FC02D9CE-1A14-2943-9443-78F43DB24B40}"/>
              </a:ext>
            </a:extLst>
          </p:cNvPr>
          <p:cNvPicPr>
            <a:picLocks noChangeAspect="1"/>
          </p:cNvPicPr>
          <p:nvPr/>
        </p:nvPicPr>
        <p:blipFill rotWithShape="1">
          <a:blip r:embed="rId3"/>
          <a:srcRect l="-40" t="10413" b="4811"/>
          <a:stretch/>
        </p:blipFill>
        <p:spPr>
          <a:xfrm>
            <a:off x="-4645" y="522720"/>
            <a:ext cx="11805302" cy="5623560"/>
          </a:xfrm>
          <a:prstGeom prst="rect">
            <a:avLst/>
          </a:prstGeom>
        </p:spPr>
      </p:pic>
      <p:sp>
        <p:nvSpPr>
          <p:cNvPr id="11" name="Title 1">
            <a:extLst>
              <a:ext uri="{FF2B5EF4-FFF2-40B4-BE49-F238E27FC236}">
                <a16:creationId xmlns:a16="http://schemas.microsoft.com/office/drawing/2014/main" id="{03B0C8A6-D27C-A04B-B032-B299CBAFACEC}"/>
              </a:ext>
            </a:extLst>
          </p:cNvPr>
          <p:cNvSpPr>
            <a:spLocks noGrp="1"/>
          </p:cNvSpPr>
          <p:nvPr>
            <p:ph type="title"/>
          </p:nvPr>
        </p:nvSpPr>
        <p:spPr>
          <a:xfrm>
            <a:off x="661306" y="3751230"/>
            <a:ext cx="3126921" cy="1325563"/>
          </a:xfrm>
        </p:spPr>
        <p:txBody>
          <a:bodyPr>
            <a:normAutofit/>
          </a:bodyPr>
          <a:lstStyle/>
          <a:p>
            <a:br>
              <a:rPr lang="en-CA" sz="3200" spc="300" dirty="0">
                <a:solidFill>
                  <a:schemeClr val="bg1"/>
                </a:solidFill>
                <a:latin typeface="Times New Roman" panose="02020603050405020304" pitchFamily="18" charset="0"/>
                <a:cs typeface="Times New Roman" panose="02020603050405020304" pitchFamily="18" charset="0"/>
              </a:rPr>
            </a:br>
            <a:r>
              <a:rPr lang="en-CA" sz="3200" spc="300" dirty="0">
                <a:solidFill>
                  <a:schemeClr val="bg1"/>
                </a:solidFill>
                <a:latin typeface="Times New Roman" panose="02020603050405020304" pitchFamily="18" charset="0"/>
                <a:cs typeface="Times New Roman" panose="02020603050405020304" pitchFamily="18" charset="0"/>
              </a:rPr>
              <a:t>INNOVATIVE</a:t>
            </a:r>
            <a:endParaRPr lang="en-CA" sz="3100" b="1" spc="600" dirty="0">
              <a:solidFill>
                <a:schemeClr val="bg1"/>
              </a:solidFill>
              <a:latin typeface="Arial" panose="020B0604020202020204" pitchFamily="34" charset="0"/>
              <a:cs typeface="Arial" panose="020B0604020202020204" pitchFamily="34" charset="0"/>
            </a:endParaRPr>
          </a:p>
        </p:txBody>
      </p:sp>
      <p:sp>
        <p:nvSpPr>
          <p:cNvPr id="12" name="Content Placeholder 2">
            <a:extLst>
              <a:ext uri="{FF2B5EF4-FFF2-40B4-BE49-F238E27FC236}">
                <a16:creationId xmlns:a16="http://schemas.microsoft.com/office/drawing/2014/main" id="{A2CC99B9-A21A-D642-AC98-69B8560EFE4E}"/>
              </a:ext>
            </a:extLst>
          </p:cNvPr>
          <p:cNvSpPr txBox="1">
            <a:spLocks/>
          </p:cNvSpPr>
          <p:nvPr/>
        </p:nvSpPr>
        <p:spPr>
          <a:xfrm>
            <a:off x="644132" y="5001217"/>
            <a:ext cx="5354734" cy="8926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1200" dirty="0">
                <a:solidFill>
                  <a:schemeClr val="bg1"/>
                </a:solidFill>
                <a:latin typeface="Arial" panose="020B0604020202020204" pitchFamily="34" charset="0"/>
                <a:cs typeface="Arial" panose="020B0604020202020204" pitchFamily="34" charset="0"/>
              </a:rPr>
              <a:t>Nobody in the world sells more real estate than REMAX.* </a:t>
            </a:r>
            <a:r>
              <a:rPr lang="en-CA" sz="1200" dirty="0">
                <a:solidFill>
                  <a:schemeClr val="bg1"/>
                </a:solidFill>
                <a:latin typeface="Arial" panose="020B0604020202020204" pitchFamily="34" charset="0"/>
                <a:cs typeface="Arial" panose="020B0604020202020204" pitchFamily="34" charset="0"/>
              </a:rPr>
              <a:t>The REMAX network is built to service a global and elite clientele with sophisticated, modern and tech-focused marketing to stand out.</a:t>
            </a:r>
            <a:endParaRPr lang="en-US" sz="1200" dirty="0">
              <a:latin typeface="Arial" panose="020B0604020202020204" pitchFamily="34" charset="0"/>
            </a:endParaRPr>
          </a:p>
        </p:txBody>
      </p:sp>
      <p:cxnSp>
        <p:nvCxnSpPr>
          <p:cNvPr id="13" name="Straight Connector 12">
            <a:extLst>
              <a:ext uri="{FF2B5EF4-FFF2-40B4-BE49-F238E27FC236}">
                <a16:creationId xmlns:a16="http://schemas.microsoft.com/office/drawing/2014/main" id="{633F5F66-E17E-4549-8D35-F5F9D54C05ED}"/>
              </a:ext>
            </a:extLst>
          </p:cNvPr>
          <p:cNvCxnSpPr>
            <a:cxnSpLocks/>
          </p:cNvCxnSpPr>
          <p:nvPr/>
        </p:nvCxnSpPr>
        <p:spPr>
          <a:xfrm>
            <a:off x="0" y="4947622"/>
            <a:ext cx="3701468"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pic>
        <p:nvPicPr>
          <p:cNvPr id="15" name="Picture 14" descr="Shape, icon, arrow&#10;&#10;Description automatically generated">
            <a:extLst>
              <a:ext uri="{FF2B5EF4-FFF2-40B4-BE49-F238E27FC236}">
                <a16:creationId xmlns:a16="http://schemas.microsoft.com/office/drawing/2014/main" id="{C4CA3A49-586E-444C-BE7B-CB80C16FA7E0}"/>
              </a:ext>
            </a:extLst>
          </p:cNvPr>
          <p:cNvPicPr>
            <a:picLocks noChangeAspect="1"/>
          </p:cNvPicPr>
          <p:nvPr/>
        </p:nvPicPr>
        <p:blipFill>
          <a:blip r:embed="rId4"/>
          <a:stretch>
            <a:fillRect/>
          </a:stretch>
        </p:blipFill>
        <p:spPr>
          <a:xfrm>
            <a:off x="3625392" y="4454463"/>
            <a:ext cx="234360" cy="318729"/>
          </a:xfrm>
          <a:prstGeom prst="rect">
            <a:avLst/>
          </a:prstGeom>
        </p:spPr>
      </p:pic>
      <p:sp>
        <p:nvSpPr>
          <p:cNvPr id="8" name="Rectangle 7">
            <a:extLst>
              <a:ext uri="{FF2B5EF4-FFF2-40B4-BE49-F238E27FC236}">
                <a16:creationId xmlns:a16="http://schemas.microsoft.com/office/drawing/2014/main" id="{790E7E93-129D-C741-B534-2F07C758D72B}"/>
              </a:ext>
            </a:extLst>
          </p:cNvPr>
          <p:cNvSpPr/>
          <p:nvPr/>
        </p:nvSpPr>
        <p:spPr>
          <a:xfrm>
            <a:off x="9055100" y="6413591"/>
            <a:ext cx="3462087" cy="230832"/>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*Source: As measured by residential transaction sides. </a:t>
            </a:r>
          </a:p>
        </p:txBody>
      </p:sp>
      <p:pic>
        <p:nvPicPr>
          <p:cNvPr id="17" name="Picture 16" descr="Shape, icon, arrow&#10;&#10;Description automatically generated">
            <a:extLst>
              <a:ext uri="{FF2B5EF4-FFF2-40B4-BE49-F238E27FC236}">
                <a16:creationId xmlns:a16="http://schemas.microsoft.com/office/drawing/2014/main" id="{21C01A44-5A03-7D43-9F3C-1D2147D38ACF}"/>
              </a:ext>
            </a:extLst>
          </p:cNvPr>
          <p:cNvPicPr>
            <a:picLocks noChangeAspect="1"/>
          </p:cNvPicPr>
          <p:nvPr/>
        </p:nvPicPr>
        <p:blipFill>
          <a:blip r:embed="rId4"/>
          <a:stretch>
            <a:fillRect/>
          </a:stretch>
        </p:blipFill>
        <p:spPr>
          <a:xfrm>
            <a:off x="2121626" y="6359268"/>
            <a:ext cx="201438" cy="273955"/>
          </a:xfrm>
          <a:prstGeom prst="rect">
            <a:avLst/>
          </a:prstGeom>
        </p:spPr>
      </p:pic>
      <p:sp>
        <p:nvSpPr>
          <p:cNvPr id="18" name="TextBox 17">
            <a:extLst>
              <a:ext uri="{FF2B5EF4-FFF2-40B4-BE49-F238E27FC236}">
                <a16:creationId xmlns:a16="http://schemas.microsoft.com/office/drawing/2014/main" id="{C11938CD-DFEF-F246-86ED-AD9B326FA744}"/>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4860D43A-C300-4D02-0F53-AEFC7321728A}"/>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3095081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5DC565-ED99-224F-8614-F9622FED9B21}"/>
              </a:ext>
            </a:extLst>
          </p:cNvPr>
          <p:cNvPicPr>
            <a:picLocks noChangeAspect="1"/>
          </p:cNvPicPr>
          <p:nvPr/>
        </p:nvPicPr>
        <p:blipFill rotWithShape="1">
          <a:blip r:embed="rId3"/>
          <a:srcRect t="2269" r="2824" b="24683"/>
          <a:stretch/>
        </p:blipFill>
        <p:spPr>
          <a:xfrm flipH="1">
            <a:off x="-19064" y="0"/>
            <a:ext cx="12211063" cy="6119447"/>
          </a:xfrm>
          <a:prstGeom prst="rect">
            <a:avLst/>
          </a:prstGeom>
        </p:spPr>
      </p:pic>
      <p:sp>
        <p:nvSpPr>
          <p:cNvPr id="8" name="Title 1">
            <a:extLst>
              <a:ext uri="{FF2B5EF4-FFF2-40B4-BE49-F238E27FC236}">
                <a16:creationId xmlns:a16="http://schemas.microsoft.com/office/drawing/2014/main" id="{26D3CB7A-00B6-0C4D-A9A0-05EC92164004}"/>
              </a:ext>
            </a:extLst>
          </p:cNvPr>
          <p:cNvSpPr>
            <a:spLocks noGrp="1"/>
          </p:cNvSpPr>
          <p:nvPr>
            <p:ph type="title"/>
          </p:nvPr>
        </p:nvSpPr>
        <p:spPr>
          <a:xfrm>
            <a:off x="363987" y="370651"/>
            <a:ext cx="4934126" cy="1325563"/>
          </a:xfrm>
        </p:spPr>
        <p:txBody>
          <a:bodyPr>
            <a:normAutofit/>
          </a:bodyPr>
          <a:lstStyle/>
          <a:p>
            <a:r>
              <a:rPr lang="en-CA" sz="3200" spc="300" dirty="0">
                <a:solidFill>
                  <a:schemeClr val="bg1"/>
                </a:solidFill>
                <a:latin typeface="Times New Roman" panose="02020603050405020304" pitchFamily="18" charset="0"/>
                <a:cs typeface="Times New Roman" panose="02020603050405020304" pitchFamily="18" charset="0"/>
              </a:rPr>
              <a:t>DEFINING LUXURY</a:t>
            </a:r>
            <a:endParaRPr lang="en-CA" sz="3200" b="1" spc="300" dirty="0">
              <a:solidFill>
                <a:schemeClr val="bg1"/>
              </a:solidFill>
              <a:latin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A5166FE0-3CE7-4746-9B58-A4455C7361B7}"/>
              </a:ext>
            </a:extLst>
          </p:cNvPr>
          <p:cNvSpPr txBox="1">
            <a:spLocks/>
          </p:cNvSpPr>
          <p:nvPr/>
        </p:nvSpPr>
        <p:spPr>
          <a:xfrm>
            <a:off x="395736" y="1491784"/>
            <a:ext cx="4715121" cy="11655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CA" sz="1200" dirty="0">
                <a:solidFill>
                  <a:schemeClr val="bg1"/>
                </a:solidFill>
                <a:latin typeface="Arial" panose="020B0604020202020204" pitchFamily="34" charset="0"/>
                <a:cs typeface="Arial" panose="020B0604020202020204" pitchFamily="34" charset="0"/>
              </a:rPr>
              <a:t>Every home in The REMAX Collection is required to be twice the average sold price where a property is listed, making The REMAX Collection a true sign of luxury. This criteria aims to set these luxury listings apart from the competition.</a:t>
            </a:r>
            <a:endParaRPr lang="en-US" sz="1200" dirty="0">
              <a:latin typeface="Arial" panose="020B0604020202020204" pitchFamily="34" charset="0"/>
            </a:endParaRPr>
          </a:p>
        </p:txBody>
      </p:sp>
      <p:cxnSp>
        <p:nvCxnSpPr>
          <p:cNvPr id="10" name="Straight Connector 9">
            <a:extLst>
              <a:ext uri="{FF2B5EF4-FFF2-40B4-BE49-F238E27FC236}">
                <a16:creationId xmlns:a16="http://schemas.microsoft.com/office/drawing/2014/main" id="{8BF9892B-832F-DF44-B9BE-D50C8E37E7C3}"/>
              </a:ext>
            </a:extLst>
          </p:cNvPr>
          <p:cNvCxnSpPr>
            <a:cxnSpLocks/>
          </p:cNvCxnSpPr>
          <p:nvPr/>
        </p:nvCxnSpPr>
        <p:spPr>
          <a:xfrm>
            <a:off x="-49027" y="1433673"/>
            <a:ext cx="5048975"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7260BEB2-8AA5-0940-91EF-46420207C00E}"/>
              </a:ext>
            </a:extLst>
          </p:cNvPr>
          <p:cNvSpPr/>
          <p:nvPr/>
        </p:nvSpPr>
        <p:spPr>
          <a:xfrm>
            <a:off x="1497869" y="2755778"/>
            <a:ext cx="5690506" cy="3170099"/>
          </a:xfrm>
          <a:prstGeom prst="rect">
            <a:avLst/>
          </a:prstGeom>
        </p:spPr>
        <p:txBody>
          <a:bodyPr wrap="square">
            <a:spAutoFit/>
          </a:bodyPr>
          <a:lstStyle/>
          <a:p>
            <a:r>
              <a:rPr lang="en-CA" sz="20000" b="1" dirty="0">
                <a:solidFill>
                  <a:schemeClr val="bg1">
                    <a:alpha val="73000"/>
                  </a:schemeClr>
                </a:solidFill>
                <a:latin typeface="Arial" panose="020B0604020202020204" pitchFamily="34" charset="0"/>
                <a:cs typeface="Arial" panose="020B0604020202020204" pitchFamily="34" charset="0"/>
              </a:rPr>
              <a:t>2X</a:t>
            </a:r>
            <a:endParaRPr lang="en-US" sz="20000" dirty="0">
              <a:solidFill>
                <a:schemeClr val="bg1">
                  <a:alpha val="73000"/>
                </a:schemeClr>
              </a:solidFill>
              <a:latin typeface="Arial" panose="020B0604020202020204" pitchFamily="34" charset="0"/>
            </a:endParaRPr>
          </a:p>
        </p:txBody>
      </p:sp>
      <p:pic>
        <p:nvPicPr>
          <p:cNvPr id="11" name="Picture 10" descr="Shape, icon, arrow&#10;&#10;Description automatically generated">
            <a:extLst>
              <a:ext uri="{FF2B5EF4-FFF2-40B4-BE49-F238E27FC236}">
                <a16:creationId xmlns:a16="http://schemas.microsoft.com/office/drawing/2014/main" id="{603577D6-6C25-C143-95AE-6AB761CE81A1}"/>
              </a:ext>
            </a:extLst>
          </p:cNvPr>
          <p:cNvPicPr>
            <a:picLocks noChangeAspect="1"/>
          </p:cNvPicPr>
          <p:nvPr/>
        </p:nvPicPr>
        <p:blipFill>
          <a:blip r:embed="rId4">
            <a:alphaModFix amt="55000"/>
          </a:blip>
          <a:stretch>
            <a:fillRect/>
          </a:stretch>
        </p:blipFill>
        <p:spPr>
          <a:xfrm>
            <a:off x="395736" y="3526785"/>
            <a:ext cx="1276344" cy="1735823"/>
          </a:xfrm>
          <a:prstGeom prst="rect">
            <a:avLst/>
          </a:prstGeom>
        </p:spPr>
      </p:pic>
      <p:pic>
        <p:nvPicPr>
          <p:cNvPr id="21" name="Picture 20" descr="Shape, icon, arrow&#10;&#10;Description automatically generated">
            <a:extLst>
              <a:ext uri="{FF2B5EF4-FFF2-40B4-BE49-F238E27FC236}">
                <a16:creationId xmlns:a16="http://schemas.microsoft.com/office/drawing/2014/main" id="{ED556CA1-9270-6E48-A9CA-50D07CDF7547}"/>
              </a:ext>
            </a:extLst>
          </p:cNvPr>
          <p:cNvPicPr>
            <a:picLocks noChangeAspect="1"/>
          </p:cNvPicPr>
          <p:nvPr/>
        </p:nvPicPr>
        <p:blipFill>
          <a:blip r:embed="rId4"/>
          <a:stretch>
            <a:fillRect/>
          </a:stretch>
        </p:blipFill>
        <p:spPr>
          <a:xfrm>
            <a:off x="4755078" y="874067"/>
            <a:ext cx="234360" cy="318729"/>
          </a:xfrm>
          <a:prstGeom prst="rect">
            <a:avLst/>
          </a:prstGeom>
        </p:spPr>
      </p:pic>
      <p:pic>
        <p:nvPicPr>
          <p:cNvPr id="16" name="Picture 15" descr="Shape, icon, arrow&#10;&#10;Description automatically generated">
            <a:extLst>
              <a:ext uri="{FF2B5EF4-FFF2-40B4-BE49-F238E27FC236}">
                <a16:creationId xmlns:a16="http://schemas.microsoft.com/office/drawing/2014/main" id="{B645F06B-2772-5B44-8912-02088F3769B0}"/>
              </a:ext>
            </a:extLst>
          </p:cNvPr>
          <p:cNvPicPr>
            <a:picLocks noChangeAspect="1"/>
          </p:cNvPicPr>
          <p:nvPr/>
        </p:nvPicPr>
        <p:blipFill>
          <a:blip r:embed="rId4"/>
          <a:stretch>
            <a:fillRect/>
          </a:stretch>
        </p:blipFill>
        <p:spPr>
          <a:xfrm>
            <a:off x="2121626" y="6359268"/>
            <a:ext cx="201438" cy="273955"/>
          </a:xfrm>
          <a:prstGeom prst="rect">
            <a:avLst/>
          </a:prstGeom>
        </p:spPr>
      </p:pic>
      <p:sp>
        <p:nvSpPr>
          <p:cNvPr id="17" name="TextBox 16">
            <a:extLst>
              <a:ext uri="{FF2B5EF4-FFF2-40B4-BE49-F238E27FC236}">
                <a16:creationId xmlns:a16="http://schemas.microsoft.com/office/drawing/2014/main" id="{AB65EC8D-DDE9-8048-A362-425360F751D5}"/>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3907534D-E1E9-BF26-ABBB-939E9CA9A2D5}"/>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1782610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DAAB07-CFDC-2A47-8EA4-C71266AD684D}"/>
              </a:ext>
            </a:extLst>
          </p:cNvPr>
          <p:cNvPicPr>
            <a:picLocks noChangeAspect="1"/>
          </p:cNvPicPr>
          <p:nvPr/>
        </p:nvPicPr>
        <p:blipFill rotWithShape="1">
          <a:blip r:embed="rId3"/>
          <a:srcRect t="15592" b="10100"/>
          <a:stretch/>
        </p:blipFill>
        <p:spPr>
          <a:xfrm>
            <a:off x="0" y="0"/>
            <a:ext cx="12192000" cy="6037385"/>
          </a:xfrm>
          <a:prstGeom prst="rect">
            <a:avLst/>
          </a:prstGeom>
        </p:spPr>
      </p:pic>
      <p:sp>
        <p:nvSpPr>
          <p:cNvPr id="9" name="Title 1">
            <a:extLst>
              <a:ext uri="{FF2B5EF4-FFF2-40B4-BE49-F238E27FC236}">
                <a16:creationId xmlns:a16="http://schemas.microsoft.com/office/drawing/2014/main" id="{D58012AC-C666-DF4A-AC86-D2DE0890680E}"/>
              </a:ext>
            </a:extLst>
          </p:cNvPr>
          <p:cNvSpPr>
            <a:spLocks noGrp="1"/>
          </p:cNvSpPr>
          <p:nvPr>
            <p:ph type="title"/>
          </p:nvPr>
        </p:nvSpPr>
        <p:spPr>
          <a:xfrm>
            <a:off x="521606" y="611857"/>
            <a:ext cx="2895601" cy="1325562"/>
          </a:xfrm>
        </p:spPr>
        <p:txBody>
          <a:bodyPr>
            <a:normAutofit/>
          </a:bodyPr>
          <a:lstStyle/>
          <a:p>
            <a:r>
              <a:rPr lang="en-CA" sz="3200" spc="300" dirty="0">
                <a:solidFill>
                  <a:schemeClr val="bg1"/>
                </a:solidFill>
                <a:latin typeface="Times New Roman" panose="02020603050405020304" pitchFamily="18" charset="0"/>
                <a:cs typeface="Times New Roman" panose="02020603050405020304" pitchFamily="18" charset="0"/>
              </a:rPr>
              <a:t>PARTNERS</a:t>
            </a:r>
            <a:r>
              <a:rPr lang="en-CA" sz="2800" spc="-300" dirty="0">
                <a:solidFill>
                  <a:srgbClr val="1F335D"/>
                </a:solidFill>
                <a:latin typeface="Times New Roman" panose="02020603050405020304" pitchFamily="18" charset="0"/>
              </a:rPr>
              <a:t> </a:t>
            </a:r>
            <a:endParaRPr lang="en-CA" sz="3100" b="1" dirty="0">
              <a:solidFill>
                <a:schemeClr val="bg1"/>
              </a:solidFill>
              <a:latin typeface="Arial" panose="020B0604020202020204" pitchFamily="34" charset="0"/>
              <a:cs typeface="Arial" panose="020B0604020202020204" pitchFamily="34" charset="0"/>
            </a:endParaRPr>
          </a:p>
        </p:txBody>
      </p:sp>
      <p:pic>
        <p:nvPicPr>
          <p:cNvPr id="17" name="Picture 16" descr="A picture containing drawing&#10;&#10;Description automatically generated">
            <a:extLst>
              <a:ext uri="{FF2B5EF4-FFF2-40B4-BE49-F238E27FC236}">
                <a16:creationId xmlns:a16="http://schemas.microsoft.com/office/drawing/2014/main" id="{30BC828A-6496-7044-9887-F46FDACD370E}"/>
              </a:ext>
            </a:extLst>
          </p:cNvPr>
          <p:cNvPicPr>
            <a:picLocks noChangeAspect="1"/>
          </p:cNvPicPr>
          <p:nvPr/>
        </p:nvPicPr>
        <p:blipFill>
          <a:blip r:embed="rId4"/>
          <a:stretch>
            <a:fillRect/>
          </a:stretch>
        </p:blipFill>
        <p:spPr>
          <a:xfrm>
            <a:off x="723081" y="1954913"/>
            <a:ext cx="1769762" cy="518632"/>
          </a:xfrm>
          <a:prstGeom prst="rect">
            <a:avLst/>
          </a:prstGeom>
        </p:spPr>
      </p:pic>
      <p:pic>
        <p:nvPicPr>
          <p:cNvPr id="19" name="Picture 18" descr="A picture containing drawing&#10;&#10;Description automatically generated">
            <a:extLst>
              <a:ext uri="{FF2B5EF4-FFF2-40B4-BE49-F238E27FC236}">
                <a16:creationId xmlns:a16="http://schemas.microsoft.com/office/drawing/2014/main" id="{790AB814-65ED-D240-8ED6-27852CDDA01E}"/>
              </a:ext>
            </a:extLst>
          </p:cNvPr>
          <p:cNvPicPr>
            <a:picLocks noChangeAspect="1"/>
          </p:cNvPicPr>
          <p:nvPr/>
        </p:nvPicPr>
        <p:blipFill>
          <a:blip r:embed="rId5"/>
          <a:stretch>
            <a:fillRect/>
          </a:stretch>
        </p:blipFill>
        <p:spPr>
          <a:xfrm>
            <a:off x="2947046" y="2035270"/>
            <a:ext cx="1270387" cy="357918"/>
          </a:xfrm>
          <a:prstGeom prst="rect">
            <a:avLst/>
          </a:prstGeom>
        </p:spPr>
      </p:pic>
      <p:cxnSp>
        <p:nvCxnSpPr>
          <p:cNvPr id="21" name="Straight Connector 20">
            <a:extLst>
              <a:ext uri="{FF2B5EF4-FFF2-40B4-BE49-F238E27FC236}">
                <a16:creationId xmlns:a16="http://schemas.microsoft.com/office/drawing/2014/main" id="{200FDAE7-438F-054F-BC85-28BA76633DC8}"/>
              </a:ext>
            </a:extLst>
          </p:cNvPr>
          <p:cNvCxnSpPr>
            <a:cxnSpLocks/>
          </p:cNvCxnSpPr>
          <p:nvPr/>
        </p:nvCxnSpPr>
        <p:spPr>
          <a:xfrm>
            <a:off x="0" y="1603347"/>
            <a:ext cx="3103257"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pic>
        <p:nvPicPr>
          <p:cNvPr id="3" name="Picture 2" descr="A close up of a logo&#10;&#10;Description automatically generated">
            <a:extLst>
              <a:ext uri="{FF2B5EF4-FFF2-40B4-BE49-F238E27FC236}">
                <a16:creationId xmlns:a16="http://schemas.microsoft.com/office/drawing/2014/main" id="{AA5BC0AB-BCB8-B84F-A05A-0C0303962FA7}"/>
              </a:ext>
            </a:extLst>
          </p:cNvPr>
          <p:cNvPicPr>
            <a:picLocks noChangeAspect="1"/>
          </p:cNvPicPr>
          <p:nvPr/>
        </p:nvPicPr>
        <p:blipFill>
          <a:blip r:embed="rId6"/>
          <a:stretch>
            <a:fillRect/>
          </a:stretch>
        </p:blipFill>
        <p:spPr>
          <a:xfrm>
            <a:off x="889812" y="2946378"/>
            <a:ext cx="1436301" cy="772797"/>
          </a:xfrm>
          <a:prstGeom prst="rect">
            <a:avLst/>
          </a:prstGeom>
        </p:spPr>
      </p:pic>
      <p:sp>
        <p:nvSpPr>
          <p:cNvPr id="14" name="Content Placeholder 2">
            <a:extLst>
              <a:ext uri="{FF2B5EF4-FFF2-40B4-BE49-F238E27FC236}">
                <a16:creationId xmlns:a16="http://schemas.microsoft.com/office/drawing/2014/main" id="{2245D762-2D9C-1C4A-97C6-46CA6824D397}"/>
              </a:ext>
            </a:extLst>
          </p:cNvPr>
          <p:cNvSpPr txBox="1">
            <a:spLocks/>
          </p:cNvSpPr>
          <p:nvPr/>
        </p:nvSpPr>
        <p:spPr>
          <a:xfrm>
            <a:off x="5440416" y="4300575"/>
            <a:ext cx="4564976" cy="16484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CA" sz="1200" dirty="0">
                <a:solidFill>
                  <a:schemeClr val="bg1"/>
                </a:solidFill>
                <a:latin typeface="Arial" panose="020B0604020202020204" pitchFamily="34" charset="0"/>
                <a:cs typeface="Arial" panose="020B0604020202020204" pitchFamily="34" charset="0"/>
              </a:rPr>
              <a:t>These well-known companies represent valuable media and advertising partnerships to bring a world of luxury to your front door. Unique partnerships ensure your luxury listing receives the exposure it deserves in both international and local audiences.</a:t>
            </a:r>
            <a:endParaRPr lang="en-US" sz="1200"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3FE9AE1-AEF6-E249-8094-940A56ED506C}"/>
              </a:ext>
            </a:extLst>
          </p:cNvPr>
          <p:cNvPicPr>
            <a:picLocks noChangeAspect="1"/>
          </p:cNvPicPr>
          <p:nvPr/>
        </p:nvPicPr>
        <p:blipFill rotWithShape="1">
          <a:blip r:embed="rId7"/>
          <a:srcRect t="17725" b="17349"/>
          <a:stretch/>
        </p:blipFill>
        <p:spPr>
          <a:xfrm>
            <a:off x="998685" y="4192008"/>
            <a:ext cx="1218554" cy="443268"/>
          </a:xfrm>
          <a:prstGeom prst="rect">
            <a:avLst/>
          </a:prstGeom>
        </p:spPr>
      </p:pic>
      <p:pic>
        <p:nvPicPr>
          <p:cNvPr id="13" name="Picture 12" descr="Shape, icon, arrow&#10;&#10;Description automatically generated">
            <a:extLst>
              <a:ext uri="{FF2B5EF4-FFF2-40B4-BE49-F238E27FC236}">
                <a16:creationId xmlns:a16="http://schemas.microsoft.com/office/drawing/2014/main" id="{0814231C-81B7-064A-87AC-8A21A87884F6}"/>
              </a:ext>
            </a:extLst>
          </p:cNvPr>
          <p:cNvPicPr>
            <a:picLocks noChangeAspect="1"/>
          </p:cNvPicPr>
          <p:nvPr/>
        </p:nvPicPr>
        <p:blipFill>
          <a:blip r:embed="rId8"/>
          <a:stretch>
            <a:fillRect/>
          </a:stretch>
        </p:blipFill>
        <p:spPr>
          <a:xfrm>
            <a:off x="2986077" y="1101111"/>
            <a:ext cx="234360" cy="318729"/>
          </a:xfrm>
          <a:prstGeom prst="rect">
            <a:avLst/>
          </a:prstGeom>
        </p:spPr>
      </p:pic>
      <p:pic>
        <p:nvPicPr>
          <p:cNvPr id="20" name="Picture 19" descr="Shape, icon, arrow&#10;&#10;Description automatically generated">
            <a:extLst>
              <a:ext uri="{FF2B5EF4-FFF2-40B4-BE49-F238E27FC236}">
                <a16:creationId xmlns:a16="http://schemas.microsoft.com/office/drawing/2014/main" id="{8DD384A6-C8F0-CA4B-81C9-537E7FEAC61B}"/>
              </a:ext>
            </a:extLst>
          </p:cNvPr>
          <p:cNvPicPr>
            <a:picLocks noChangeAspect="1"/>
          </p:cNvPicPr>
          <p:nvPr/>
        </p:nvPicPr>
        <p:blipFill>
          <a:blip r:embed="rId8"/>
          <a:stretch>
            <a:fillRect/>
          </a:stretch>
        </p:blipFill>
        <p:spPr>
          <a:xfrm>
            <a:off x="2121626" y="6359268"/>
            <a:ext cx="201438" cy="273955"/>
          </a:xfrm>
          <a:prstGeom prst="rect">
            <a:avLst/>
          </a:prstGeom>
        </p:spPr>
      </p:pic>
      <p:sp>
        <p:nvSpPr>
          <p:cNvPr id="22" name="TextBox 21">
            <a:extLst>
              <a:ext uri="{FF2B5EF4-FFF2-40B4-BE49-F238E27FC236}">
                <a16:creationId xmlns:a16="http://schemas.microsoft.com/office/drawing/2014/main" id="{3946D44C-45B5-1341-B990-595B0AFA144B}"/>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7" name="Picture 6">
            <a:extLst>
              <a:ext uri="{FF2B5EF4-FFF2-40B4-BE49-F238E27FC236}">
                <a16:creationId xmlns:a16="http://schemas.microsoft.com/office/drawing/2014/main" id="{275E1EBF-6A7A-CB46-8358-8E6DAC40F399}"/>
              </a:ext>
            </a:extLst>
          </p:cNvPr>
          <p:cNvPicPr>
            <a:picLocks noChangeAspect="1"/>
          </p:cNvPicPr>
          <p:nvPr/>
        </p:nvPicPr>
        <p:blipFill>
          <a:blip r:embed="rId9"/>
          <a:stretch>
            <a:fillRect/>
          </a:stretch>
        </p:blipFill>
        <p:spPr>
          <a:xfrm>
            <a:off x="2567999" y="2833954"/>
            <a:ext cx="2028480" cy="232166"/>
          </a:xfrm>
          <a:prstGeom prst="rect">
            <a:avLst/>
          </a:prstGeom>
        </p:spPr>
      </p:pic>
      <p:pic>
        <p:nvPicPr>
          <p:cNvPr id="11" name="Picture 10">
            <a:extLst>
              <a:ext uri="{FF2B5EF4-FFF2-40B4-BE49-F238E27FC236}">
                <a16:creationId xmlns:a16="http://schemas.microsoft.com/office/drawing/2014/main" id="{70347802-973F-7645-A74C-85D761349AC4}"/>
              </a:ext>
            </a:extLst>
          </p:cNvPr>
          <p:cNvPicPr>
            <a:picLocks noChangeAspect="1"/>
          </p:cNvPicPr>
          <p:nvPr/>
        </p:nvPicPr>
        <p:blipFill>
          <a:blip r:embed="rId10"/>
          <a:stretch>
            <a:fillRect/>
          </a:stretch>
        </p:blipFill>
        <p:spPr>
          <a:xfrm>
            <a:off x="2851053" y="3506886"/>
            <a:ext cx="1462372" cy="489886"/>
          </a:xfrm>
          <a:prstGeom prst="rect">
            <a:avLst/>
          </a:prstGeom>
        </p:spPr>
      </p:pic>
      <p:pic>
        <p:nvPicPr>
          <p:cNvPr id="2" name="Picture 1">
            <a:extLst>
              <a:ext uri="{FF2B5EF4-FFF2-40B4-BE49-F238E27FC236}">
                <a16:creationId xmlns:a16="http://schemas.microsoft.com/office/drawing/2014/main" id="{B3E890B7-12B8-BBED-DA03-AF9A0D4F0706}"/>
              </a:ext>
            </a:extLst>
          </p:cNvPr>
          <p:cNvPicPr>
            <a:picLocks noChangeAspect="1"/>
          </p:cNvPicPr>
          <p:nvPr/>
        </p:nvPicPr>
        <p:blipFill>
          <a:blip r:embed="rId11"/>
          <a:stretch>
            <a:fillRect/>
          </a:stretch>
        </p:blipFill>
        <p:spPr>
          <a:xfrm>
            <a:off x="1105524" y="5108108"/>
            <a:ext cx="1004877" cy="293089"/>
          </a:xfrm>
          <a:prstGeom prst="rect">
            <a:avLst/>
          </a:prstGeom>
        </p:spPr>
      </p:pic>
      <p:pic>
        <p:nvPicPr>
          <p:cNvPr id="6" name="Picture 5">
            <a:extLst>
              <a:ext uri="{FF2B5EF4-FFF2-40B4-BE49-F238E27FC236}">
                <a16:creationId xmlns:a16="http://schemas.microsoft.com/office/drawing/2014/main" id="{138362DA-CF31-7A6F-5C11-4AB48D161083}"/>
              </a:ext>
            </a:extLst>
          </p:cNvPr>
          <p:cNvPicPr>
            <a:picLocks noChangeAspect="1"/>
          </p:cNvPicPr>
          <p:nvPr/>
        </p:nvPicPr>
        <p:blipFill>
          <a:blip r:embed="rId12"/>
          <a:stretch>
            <a:fillRect/>
          </a:stretch>
        </p:blipFill>
        <p:spPr>
          <a:xfrm>
            <a:off x="2946815" y="5088850"/>
            <a:ext cx="1270849" cy="434478"/>
          </a:xfrm>
          <a:prstGeom prst="rect">
            <a:avLst/>
          </a:prstGeom>
        </p:spPr>
      </p:pic>
      <p:pic>
        <p:nvPicPr>
          <p:cNvPr id="8" name="Picture 7">
            <a:extLst>
              <a:ext uri="{FF2B5EF4-FFF2-40B4-BE49-F238E27FC236}">
                <a16:creationId xmlns:a16="http://schemas.microsoft.com/office/drawing/2014/main" id="{FC5D3EF4-940A-4C09-3D5A-6423FF920262}"/>
              </a:ext>
            </a:extLst>
          </p:cNvPr>
          <p:cNvPicPr>
            <a:picLocks noChangeAspect="1"/>
          </p:cNvPicPr>
          <p:nvPr/>
        </p:nvPicPr>
        <p:blipFill>
          <a:blip r:embed="rId13"/>
          <a:stretch>
            <a:fillRect/>
          </a:stretch>
        </p:blipFill>
        <p:spPr>
          <a:xfrm>
            <a:off x="2847779" y="4437538"/>
            <a:ext cx="1468920" cy="210545"/>
          </a:xfrm>
          <a:prstGeom prst="rect">
            <a:avLst/>
          </a:prstGeom>
        </p:spPr>
      </p:pic>
      <p:pic>
        <p:nvPicPr>
          <p:cNvPr id="12" name="Picture 11">
            <a:extLst>
              <a:ext uri="{FF2B5EF4-FFF2-40B4-BE49-F238E27FC236}">
                <a16:creationId xmlns:a16="http://schemas.microsoft.com/office/drawing/2014/main" id="{85682158-1C92-32A8-7888-65E7CEFF8115}"/>
              </a:ext>
            </a:extLst>
          </p:cNvPr>
          <p:cNvPicPr>
            <a:picLocks noChangeAspect="1"/>
          </p:cNvPicPr>
          <p:nvPr/>
        </p:nvPicPr>
        <p:blipFill>
          <a:blip r:embed="rId14"/>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758827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1D99CC87-B39A-CA4D-89F5-F8822BE1A3B3}"/>
              </a:ext>
            </a:extLst>
          </p:cNvPr>
          <p:cNvSpPr txBox="1">
            <a:spLocks/>
          </p:cNvSpPr>
          <p:nvPr/>
        </p:nvSpPr>
        <p:spPr>
          <a:xfrm>
            <a:off x="8229600" y="1673965"/>
            <a:ext cx="3149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CA" sz="1200" dirty="0">
                <a:solidFill>
                  <a:srgbClr val="1F335D"/>
                </a:solidFill>
              </a:rPr>
              <a:t>The REMAX Collection luxury agents implement marketing resources and tailored advertising strategies to help position your listing in front of qualified buyers.</a:t>
            </a:r>
            <a:br>
              <a:rPr lang="en-CA" sz="1200" dirty="0"/>
            </a:br>
            <a:br>
              <a:rPr lang="en-CA" sz="1200" dirty="0"/>
            </a:br>
            <a:endParaRPr lang="en-CA" sz="1200" dirty="0">
              <a:solidFill>
                <a:srgbClr val="1F335D"/>
              </a:solidFill>
            </a:endParaRPr>
          </a:p>
          <a:p>
            <a:pPr marL="0" indent="0">
              <a:lnSpc>
                <a:spcPct val="150000"/>
              </a:lnSpc>
              <a:buFont typeface="Arial" panose="020B0604020202020204" pitchFamily="34" charset="0"/>
              <a:buNone/>
            </a:pPr>
            <a:endParaRPr lang="en-CA" sz="1200" dirty="0">
              <a:solidFill>
                <a:srgbClr val="1F335D"/>
              </a:solidFill>
            </a:endParaRPr>
          </a:p>
          <a:p>
            <a:pPr marL="0" indent="0">
              <a:lnSpc>
                <a:spcPct val="150000"/>
              </a:lnSpc>
              <a:buFont typeface="Arial" panose="020B0604020202020204" pitchFamily="34" charset="0"/>
              <a:buNone/>
            </a:pPr>
            <a:endParaRPr lang="en-CA" sz="1200" dirty="0">
              <a:solidFill>
                <a:srgbClr val="1F335D"/>
              </a:solidFill>
            </a:endParaRPr>
          </a:p>
          <a:p>
            <a:pPr marL="0" indent="0">
              <a:buFont typeface="Arial" panose="020B0604020202020204" pitchFamily="34" charset="0"/>
              <a:buNone/>
            </a:pPr>
            <a:endParaRPr lang="en-US" sz="1200" dirty="0"/>
          </a:p>
        </p:txBody>
      </p:sp>
      <p:sp>
        <p:nvSpPr>
          <p:cNvPr id="13" name="Title 1">
            <a:extLst>
              <a:ext uri="{FF2B5EF4-FFF2-40B4-BE49-F238E27FC236}">
                <a16:creationId xmlns:a16="http://schemas.microsoft.com/office/drawing/2014/main" id="{B2993EF1-64EF-194A-810E-D52BCA83ACB1}"/>
              </a:ext>
            </a:extLst>
          </p:cNvPr>
          <p:cNvSpPr txBox="1">
            <a:spLocks/>
          </p:cNvSpPr>
          <p:nvPr/>
        </p:nvSpPr>
        <p:spPr>
          <a:xfrm>
            <a:off x="8191047" y="200285"/>
            <a:ext cx="395968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a:lstStyle>
          <a:p>
            <a:r>
              <a:rPr lang="en-CA" sz="3200" spc="300" dirty="0">
                <a:solidFill>
                  <a:srgbClr val="1F335D"/>
                </a:solidFill>
                <a:latin typeface="Times New Roman" panose="02020603050405020304" pitchFamily="18" charset="0"/>
              </a:rPr>
              <a:t> </a:t>
            </a:r>
          </a:p>
          <a:p>
            <a:r>
              <a:rPr lang="en-CA" sz="3200" spc="300" dirty="0">
                <a:solidFill>
                  <a:srgbClr val="1F335D"/>
                </a:solidFill>
                <a:latin typeface="Times New Roman" panose="02020603050405020304" pitchFamily="18" charset="0"/>
              </a:rPr>
              <a:t>MARKETIN</a:t>
            </a:r>
            <a:r>
              <a:rPr lang="en-CA" sz="3200" spc="600" dirty="0">
                <a:solidFill>
                  <a:srgbClr val="1F335D"/>
                </a:solidFill>
                <a:latin typeface="Times New Roman" panose="02020603050405020304" pitchFamily="18" charset="0"/>
              </a:rPr>
              <a:t>G</a:t>
            </a:r>
            <a:endParaRPr lang="en-CA" sz="3100" b="1" dirty="0">
              <a:solidFill>
                <a:srgbClr val="9BCAEB"/>
              </a:solidFill>
            </a:endParaRPr>
          </a:p>
        </p:txBody>
      </p:sp>
      <p:cxnSp>
        <p:nvCxnSpPr>
          <p:cNvPr id="15" name="Straight Connector 14">
            <a:extLst>
              <a:ext uri="{FF2B5EF4-FFF2-40B4-BE49-F238E27FC236}">
                <a16:creationId xmlns:a16="http://schemas.microsoft.com/office/drawing/2014/main" id="{1AB84F1F-2958-FE43-B173-EB880A8B8937}"/>
              </a:ext>
            </a:extLst>
          </p:cNvPr>
          <p:cNvCxnSpPr>
            <a:cxnSpLocks/>
          </p:cNvCxnSpPr>
          <p:nvPr/>
        </p:nvCxnSpPr>
        <p:spPr>
          <a:xfrm>
            <a:off x="8258784" y="1543211"/>
            <a:ext cx="3962400" cy="0"/>
          </a:xfrm>
          <a:prstGeom prst="line">
            <a:avLst/>
          </a:prstGeom>
          <a:ln>
            <a:solidFill>
              <a:srgbClr val="1F335D"/>
            </a:solidFill>
          </a:ln>
        </p:spPr>
        <p:style>
          <a:lnRef idx="3">
            <a:schemeClr val="accent1"/>
          </a:lnRef>
          <a:fillRef idx="0">
            <a:schemeClr val="accent1"/>
          </a:fillRef>
          <a:effectRef idx="2">
            <a:schemeClr val="accent1"/>
          </a:effectRef>
          <a:fontRef idx="minor">
            <a:schemeClr val="tx1"/>
          </a:fontRef>
        </p:style>
      </p:cxnSp>
      <p:pic>
        <p:nvPicPr>
          <p:cNvPr id="17" name="Picture 16" descr="Shape, icon, arrow&#10;&#10;Description automatically generated">
            <a:extLst>
              <a:ext uri="{FF2B5EF4-FFF2-40B4-BE49-F238E27FC236}">
                <a16:creationId xmlns:a16="http://schemas.microsoft.com/office/drawing/2014/main" id="{B70E1E14-EBAA-8645-956B-50B724720EEF}"/>
              </a:ext>
            </a:extLst>
          </p:cNvPr>
          <p:cNvPicPr>
            <a:picLocks noChangeAspect="1"/>
          </p:cNvPicPr>
          <p:nvPr/>
        </p:nvPicPr>
        <p:blipFill>
          <a:blip r:embed="rId3"/>
          <a:stretch>
            <a:fillRect/>
          </a:stretch>
        </p:blipFill>
        <p:spPr>
          <a:xfrm>
            <a:off x="11072224" y="911471"/>
            <a:ext cx="234360" cy="318729"/>
          </a:xfrm>
          <a:prstGeom prst="rect">
            <a:avLst/>
          </a:prstGeom>
        </p:spPr>
      </p:pic>
      <p:pic>
        <p:nvPicPr>
          <p:cNvPr id="16" name="Picture 15" descr="Shape, icon, arrow&#10;&#10;Description automatically generated">
            <a:extLst>
              <a:ext uri="{FF2B5EF4-FFF2-40B4-BE49-F238E27FC236}">
                <a16:creationId xmlns:a16="http://schemas.microsoft.com/office/drawing/2014/main" id="{02459AAB-A0D1-E546-9A8D-96A2CCE65812}"/>
              </a:ext>
            </a:extLst>
          </p:cNvPr>
          <p:cNvPicPr>
            <a:picLocks noChangeAspect="1"/>
          </p:cNvPicPr>
          <p:nvPr/>
        </p:nvPicPr>
        <p:blipFill>
          <a:blip r:embed="rId3"/>
          <a:stretch>
            <a:fillRect/>
          </a:stretch>
        </p:blipFill>
        <p:spPr>
          <a:xfrm>
            <a:off x="2121626" y="6359268"/>
            <a:ext cx="201438" cy="273955"/>
          </a:xfrm>
          <a:prstGeom prst="rect">
            <a:avLst/>
          </a:prstGeom>
        </p:spPr>
      </p:pic>
      <p:sp>
        <p:nvSpPr>
          <p:cNvPr id="18" name="TextBox 17">
            <a:extLst>
              <a:ext uri="{FF2B5EF4-FFF2-40B4-BE49-F238E27FC236}">
                <a16:creationId xmlns:a16="http://schemas.microsoft.com/office/drawing/2014/main" id="{C7B56E27-EABC-AB48-836C-B7A67ADC0FEE}"/>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4" name="Picture 3">
            <a:extLst>
              <a:ext uri="{FF2B5EF4-FFF2-40B4-BE49-F238E27FC236}">
                <a16:creationId xmlns:a16="http://schemas.microsoft.com/office/drawing/2014/main" id="{E4F95EF4-7FBE-A043-B8AF-8975915A2D6D}"/>
              </a:ext>
            </a:extLst>
          </p:cNvPr>
          <p:cNvPicPr>
            <a:picLocks noChangeAspect="1"/>
          </p:cNvPicPr>
          <p:nvPr/>
        </p:nvPicPr>
        <p:blipFill>
          <a:blip r:embed="rId4"/>
          <a:srcRect l="10139" r="10139"/>
          <a:stretch/>
        </p:blipFill>
        <p:spPr>
          <a:xfrm>
            <a:off x="0" y="-1"/>
            <a:ext cx="8005864" cy="6025287"/>
          </a:xfrm>
          <a:prstGeom prst="rect">
            <a:avLst/>
          </a:prstGeom>
        </p:spPr>
      </p:pic>
      <p:pic>
        <p:nvPicPr>
          <p:cNvPr id="5" name="Picture 4">
            <a:extLst>
              <a:ext uri="{FF2B5EF4-FFF2-40B4-BE49-F238E27FC236}">
                <a16:creationId xmlns:a16="http://schemas.microsoft.com/office/drawing/2014/main" id="{298964E5-CC30-FEEF-5CD9-E5903FEBCAD2}"/>
              </a:ext>
            </a:extLst>
          </p:cNvPr>
          <p:cNvPicPr>
            <a:picLocks noChangeAspect="1"/>
          </p:cNvPicPr>
          <p:nvPr/>
        </p:nvPicPr>
        <p:blipFill>
          <a:blip r:embed="rId5"/>
          <a:stretch>
            <a:fillRect/>
          </a:stretch>
        </p:blipFill>
        <p:spPr>
          <a:xfrm>
            <a:off x="8116809" y="3101333"/>
            <a:ext cx="3882365" cy="3394912"/>
          </a:xfrm>
          <a:prstGeom prst="rect">
            <a:avLst/>
          </a:prstGeom>
        </p:spPr>
      </p:pic>
      <p:pic>
        <p:nvPicPr>
          <p:cNvPr id="2" name="Picture 1">
            <a:extLst>
              <a:ext uri="{FF2B5EF4-FFF2-40B4-BE49-F238E27FC236}">
                <a16:creationId xmlns:a16="http://schemas.microsoft.com/office/drawing/2014/main" id="{049DBA0F-8CF1-81CD-92D7-0FCB034D3E9A}"/>
              </a:ext>
            </a:extLst>
          </p:cNvPr>
          <p:cNvPicPr>
            <a:picLocks noChangeAspect="1"/>
          </p:cNvPicPr>
          <p:nvPr/>
        </p:nvPicPr>
        <p:blipFill>
          <a:blip r:embed="rId6"/>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2527218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hape, icon, arrow&#10;&#10;Description automatically generated">
            <a:extLst>
              <a:ext uri="{FF2B5EF4-FFF2-40B4-BE49-F238E27FC236}">
                <a16:creationId xmlns:a16="http://schemas.microsoft.com/office/drawing/2014/main" id="{D826E4F4-3229-664C-9CD3-8687CC668913}"/>
              </a:ext>
            </a:extLst>
          </p:cNvPr>
          <p:cNvPicPr>
            <a:picLocks noChangeAspect="1"/>
          </p:cNvPicPr>
          <p:nvPr/>
        </p:nvPicPr>
        <p:blipFill>
          <a:blip r:embed="rId2"/>
          <a:stretch>
            <a:fillRect/>
          </a:stretch>
        </p:blipFill>
        <p:spPr>
          <a:xfrm>
            <a:off x="2121626" y="6359268"/>
            <a:ext cx="201438" cy="273955"/>
          </a:xfrm>
          <a:prstGeom prst="rect">
            <a:avLst/>
          </a:prstGeom>
        </p:spPr>
      </p:pic>
      <p:sp>
        <p:nvSpPr>
          <p:cNvPr id="6" name="TextBox 5">
            <a:extLst>
              <a:ext uri="{FF2B5EF4-FFF2-40B4-BE49-F238E27FC236}">
                <a16:creationId xmlns:a16="http://schemas.microsoft.com/office/drawing/2014/main" id="{4EFC227B-33A7-E140-9049-6B13423BAECF}"/>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sp>
        <p:nvSpPr>
          <p:cNvPr id="7" name="Title 1">
            <a:extLst>
              <a:ext uri="{FF2B5EF4-FFF2-40B4-BE49-F238E27FC236}">
                <a16:creationId xmlns:a16="http://schemas.microsoft.com/office/drawing/2014/main" id="{00A9333B-8B20-F64E-89F3-994066210BA9}"/>
              </a:ext>
            </a:extLst>
          </p:cNvPr>
          <p:cNvSpPr>
            <a:spLocks noGrp="1"/>
          </p:cNvSpPr>
          <p:nvPr>
            <p:ph type="title"/>
          </p:nvPr>
        </p:nvSpPr>
        <p:spPr>
          <a:xfrm>
            <a:off x="530678" y="456054"/>
            <a:ext cx="3705211" cy="1325563"/>
          </a:xfrm>
        </p:spPr>
        <p:txBody>
          <a:bodyPr>
            <a:normAutofit fontScale="90000"/>
          </a:bodyPr>
          <a:lstStyle/>
          <a:p>
            <a:r>
              <a:rPr lang="en-CA" sz="3200" spc="300" dirty="0">
                <a:solidFill>
                  <a:srgbClr val="1F335D"/>
                </a:solidFill>
                <a:latin typeface="Times New Roman" panose="02020603050405020304" pitchFamily="18" charset="0"/>
                <a:cs typeface="Times New Roman" panose="02020603050405020304" pitchFamily="18" charset="0"/>
              </a:rPr>
              <a:t>STRATEGIC </a:t>
            </a:r>
            <a:br>
              <a:rPr lang="en-CA" sz="3200" spc="300" dirty="0">
                <a:solidFill>
                  <a:srgbClr val="1F335D"/>
                </a:solidFill>
                <a:latin typeface="Times New Roman" panose="02020603050405020304" pitchFamily="18" charset="0"/>
                <a:cs typeface="Times New Roman" panose="02020603050405020304" pitchFamily="18" charset="0"/>
              </a:rPr>
            </a:br>
            <a:r>
              <a:rPr lang="en-CA" sz="3200" spc="300" dirty="0">
                <a:solidFill>
                  <a:srgbClr val="1F335D"/>
                </a:solidFill>
                <a:latin typeface="Times New Roman" panose="02020603050405020304" pitchFamily="18" charset="0"/>
                <a:cs typeface="Times New Roman" panose="02020603050405020304" pitchFamily="18" charset="0"/>
              </a:rPr>
              <a:t>PRINT</a:t>
            </a:r>
            <a:br>
              <a:rPr lang="en-CA" sz="3200" spc="300" dirty="0">
                <a:solidFill>
                  <a:srgbClr val="1F335D"/>
                </a:solidFill>
                <a:latin typeface="Times New Roman" panose="02020603050405020304" pitchFamily="18" charset="0"/>
                <a:cs typeface="Times New Roman" panose="02020603050405020304" pitchFamily="18" charset="0"/>
              </a:rPr>
            </a:br>
            <a:r>
              <a:rPr lang="en-CA" sz="3200" spc="300" dirty="0">
                <a:solidFill>
                  <a:srgbClr val="1F335D"/>
                </a:solidFill>
                <a:latin typeface="Times New Roman" panose="02020603050405020304" pitchFamily="18" charset="0"/>
                <a:cs typeface="Times New Roman" panose="02020603050405020304" pitchFamily="18" charset="0"/>
              </a:rPr>
              <a:t>ADVERTISING</a:t>
            </a:r>
          </a:p>
        </p:txBody>
      </p:sp>
      <p:sp>
        <p:nvSpPr>
          <p:cNvPr id="8" name="Content Placeholder 2">
            <a:extLst>
              <a:ext uri="{FF2B5EF4-FFF2-40B4-BE49-F238E27FC236}">
                <a16:creationId xmlns:a16="http://schemas.microsoft.com/office/drawing/2014/main" id="{C439B2EF-133C-3241-B06F-8748B62BD1AB}"/>
              </a:ext>
            </a:extLst>
          </p:cNvPr>
          <p:cNvSpPr txBox="1">
            <a:spLocks/>
          </p:cNvSpPr>
          <p:nvPr/>
        </p:nvSpPr>
        <p:spPr>
          <a:xfrm>
            <a:off x="530679" y="2147120"/>
            <a:ext cx="3128243"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buNone/>
            </a:pPr>
            <a:r>
              <a:rPr lang="en-CA" sz="1200" dirty="0">
                <a:solidFill>
                  <a:srgbClr val="1F335D"/>
                </a:solidFill>
                <a:latin typeface="Arial" panose="020B0604020202020204" pitchFamily="34" charset="0"/>
                <a:cs typeface="Arial" panose="020B0604020202020204" pitchFamily="34" charset="0"/>
              </a:rPr>
              <a:t>REMAX agents service your neighbourhood. The REMAX Collection is known through eye-catching advertising in global and regional publications.</a:t>
            </a:r>
          </a:p>
        </p:txBody>
      </p:sp>
      <p:cxnSp>
        <p:nvCxnSpPr>
          <p:cNvPr id="9" name="Straight Connector 8">
            <a:extLst>
              <a:ext uri="{FF2B5EF4-FFF2-40B4-BE49-F238E27FC236}">
                <a16:creationId xmlns:a16="http://schemas.microsoft.com/office/drawing/2014/main" id="{E265BD04-B8ED-0D4B-9A25-776C0E2A8EB4}"/>
              </a:ext>
            </a:extLst>
          </p:cNvPr>
          <p:cNvCxnSpPr>
            <a:cxnSpLocks/>
          </p:cNvCxnSpPr>
          <p:nvPr/>
        </p:nvCxnSpPr>
        <p:spPr>
          <a:xfrm>
            <a:off x="0" y="1781617"/>
            <a:ext cx="3776102" cy="0"/>
          </a:xfrm>
          <a:prstGeom prst="line">
            <a:avLst/>
          </a:prstGeom>
          <a:ln>
            <a:solidFill>
              <a:srgbClr val="1F335D"/>
            </a:solidFill>
          </a:ln>
        </p:spPr>
        <p:style>
          <a:lnRef idx="3">
            <a:schemeClr val="accent1"/>
          </a:lnRef>
          <a:fillRef idx="0">
            <a:schemeClr val="accent1"/>
          </a:fillRef>
          <a:effectRef idx="2">
            <a:schemeClr val="accent1"/>
          </a:effectRef>
          <a:fontRef idx="minor">
            <a:schemeClr val="tx1"/>
          </a:fontRef>
        </p:style>
      </p:cxnSp>
      <p:pic>
        <p:nvPicPr>
          <p:cNvPr id="10" name="Picture 9" descr="Shape, icon, arrow&#10;&#10;Description automatically generated">
            <a:extLst>
              <a:ext uri="{FF2B5EF4-FFF2-40B4-BE49-F238E27FC236}">
                <a16:creationId xmlns:a16="http://schemas.microsoft.com/office/drawing/2014/main" id="{79D9A02E-40F6-6348-AFE9-840B3347B672}"/>
              </a:ext>
            </a:extLst>
          </p:cNvPr>
          <p:cNvPicPr>
            <a:picLocks noChangeAspect="1"/>
          </p:cNvPicPr>
          <p:nvPr/>
        </p:nvPicPr>
        <p:blipFill>
          <a:blip r:embed="rId2"/>
          <a:stretch>
            <a:fillRect/>
          </a:stretch>
        </p:blipFill>
        <p:spPr>
          <a:xfrm>
            <a:off x="3541742" y="1343280"/>
            <a:ext cx="234360" cy="318729"/>
          </a:xfrm>
          <a:prstGeom prst="rect">
            <a:avLst/>
          </a:prstGeom>
        </p:spPr>
      </p:pic>
      <p:sp>
        <p:nvSpPr>
          <p:cNvPr id="12" name="Rectangle 11">
            <a:extLst>
              <a:ext uri="{FF2B5EF4-FFF2-40B4-BE49-F238E27FC236}">
                <a16:creationId xmlns:a16="http://schemas.microsoft.com/office/drawing/2014/main" id="{BB55BE0F-D733-C340-A24F-18711AEEC80A}"/>
              </a:ext>
            </a:extLst>
          </p:cNvPr>
          <p:cNvSpPr/>
          <p:nvPr/>
        </p:nvSpPr>
        <p:spPr>
          <a:xfrm>
            <a:off x="4235889" y="251062"/>
            <a:ext cx="7956111" cy="6247396"/>
          </a:xfrm>
          <a:prstGeom prst="rect">
            <a:avLst/>
          </a:prstGeom>
          <a:solidFill>
            <a:srgbClr val="1F33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TextBox 1">
            <a:extLst>
              <a:ext uri="{FF2B5EF4-FFF2-40B4-BE49-F238E27FC236}">
                <a16:creationId xmlns:a16="http://schemas.microsoft.com/office/drawing/2014/main" id="{F1AA0A25-421E-9342-BA95-D7A59DFAC663}"/>
              </a:ext>
            </a:extLst>
          </p:cNvPr>
          <p:cNvSpPr txBox="1"/>
          <p:nvPr/>
        </p:nvSpPr>
        <p:spPr>
          <a:xfrm>
            <a:off x="8587409" y="5208658"/>
            <a:ext cx="3190461" cy="230832"/>
          </a:xfrm>
          <a:prstGeom prst="rect">
            <a:avLst/>
          </a:prstGeom>
          <a:noFill/>
        </p:spPr>
        <p:txBody>
          <a:bodyPr wrap="square" rtlCol="0">
            <a:spAutoFit/>
          </a:bodyPr>
          <a:lstStyle/>
          <a:p>
            <a:pPr algn="ctr"/>
            <a:r>
              <a:rPr lang="en-US" sz="900" dirty="0">
                <a:solidFill>
                  <a:schemeClr val="bg1"/>
                </a:solidFill>
                <a:effectLst/>
                <a:latin typeface="Arial" panose="020B0604020202020204" pitchFamily="34" charset="0"/>
                <a:cs typeface="Arial" panose="020B0604020202020204" pitchFamily="34" charset="0"/>
              </a:rPr>
              <a:t>As Seen in The Globe &amp; Mail</a:t>
            </a:r>
          </a:p>
        </p:txBody>
      </p:sp>
      <p:pic>
        <p:nvPicPr>
          <p:cNvPr id="13" name="Picture 12">
            <a:extLst>
              <a:ext uri="{FF2B5EF4-FFF2-40B4-BE49-F238E27FC236}">
                <a16:creationId xmlns:a16="http://schemas.microsoft.com/office/drawing/2014/main" id="{CE0372CD-8EB4-D543-A958-EC075A17F074}"/>
              </a:ext>
            </a:extLst>
          </p:cNvPr>
          <p:cNvPicPr>
            <a:picLocks noChangeAspect="1"/>
          </p:cNvPicPr>
          <p:nvPr/>
        </p:nvPicPr>
        <p:blipFill>
          <a:blip r:embed="rId3"/>
          <a:stretch>
            <a:fillRect/>
          </a:stretch>
        </p:blipFill>
        <p:spPr>
          <a:xfrm>
            <a:off x="9168399" y="5539078"/>
            <a:ext cx="2028480" cy="232166"/>
          </a:xfrm>
          <a:prstGeom prst="rect">
            <a:avLst/>
          </a:prstGeom>
        </p:spPr>
      </p:pic>
      <p:pic>
        <p:nvPicPr>
          <p:cNvPr id="3" name="Picture 2">
            <a:extLst>
              <a:ext uri="{FF2B5EF4-FFF2-40B4-BE49-F238E27FC236}">
                <a16:creationId xmlns:a16="http://schemas.microsoft.com/office/drawing/2014/main" id="{3A557E30-C896-55E0-D2D9-D260A8B738E1}"/>
              </a:ext>
            </a:extLst>
          </p:cNvPr>
          <p:cNvPicPr>
            <a:picLocks noChangeAspect="1"/>
          </p:cNvPicPr>
          <p:nvPr/>
        </p:nvPicPr>
        <p:blipFill>
          <a:blip r:embed="rId4"/>
          <a:stretch>
            <a:fillRect/>
          </a:stretch>
        </p:blipFill>
        <p:spPr>
          <a:xfrm>
            <a:off x="250637" y="6288618"/>
            <a:ext cx="1273362" cy="437188"/>
          </a:xfrm>
          <a:prstGeom prst="rect">
            <a:avLst/>
          </a:prstGeom>
        </p:spPr>
      </p:pic>
      <p:pic>
        <p:nvPicPr>
          <p:cNvPr id="15" name="Picture 14">
            <a:extLst>
              <a:ext uri="{FF2B5EF4-FFF2-40B4-BE49-F238E27FC236}">
                <a16:creationId xmlns:a16="http://schemas.microsoft.com/office/drawing/2014/main" id="{A374597E-2512-7D81-15EE-A42E43EEE08C}"/>
              </a:ext>
            </a:extLst>
          </p:cNvPr>
          <p:cNvPicPr>
            <a:picLocks noChangeAspect="1"/>
          </p:cNvPicPr>
          <p:nvPr/>
        </p:nvPicPr>
        <p:blipFill rotWithShape="1">
          <a:blip r:embed="rId5"/>
          <a:srcRect b="53717"/>
          <a:stretch/>
        </p:blipFill>
        <p:spPr>
          <a:xfrm>
            <a:off x="4353069" y="1607433"/>
            <a:ext cx="3813463" cy="3931645"/>
          </a:xfrm>
          <a:prstGeom prst="rect">
            <a:avLst/>
          </a:prstGeom>
          <a:ln w="3175">
            <a:solidFill>
              <a:schemeClr val="bg1"/>
            </a:solidFill>
          </a:ln>
        </p:spPr>
      </p:pic>
      <p:pic>
        <p:nvPicPr>
          <p:cNvPr id="17" name="Picture 16">
            <a:extLst>
              <a:ext uri="{FF2B5EF4-FFF2-40B4-BE49-F238E27FC236}">
                <a16:creationId xmlns:a16="http://schemas.microsoft.com/office/drawing/2014/main" id="{FDA676B7-6F26-095A-26CC-5C48B3B36537}"/>
              </a:ext>
            </a:extLst>
          </p:cNvPr>
          <p:cNvPicPr>
            <a:picLocks noChangeAspect="1"/>
          </p:cNvPicPr>
          <p:nvPr/>
        </p:nvPicPr>
        <p:blipFill rotWithShape="1">
          <a:blip r:embed="rId6"/>
          <a:srcRect l="5706" t="3491" r="5148" b="53519"/>
          <a:stretch/>
        </p:blipFill>
        <p:spPr>
          <a:xfrm>
            <a:off x="8213944" y="749341"/>
            <a:ext cx="3904367" cy="3961039"/>
          </a:xfrm>
          <a:prstGeom prst="rect">
            <a:avLst/>
          </a:prstGeom>
          <a:ln w="3175">
            <a:solidFill>
              <a:schemeClr val="bg1"/>
            </a:solidFill>
          </a:ln>
        </p:spPr>
      </p:pic>
    </p:spTree>
    <p:extLst>
      <p:ext uri="{BB962C8B-B14F-4D97-AF65-F5344CB8AC3E}">
        <p14:creationId xmlns:p14="http://schemas.microsoft.com/office/powerpoint/2010/main" val="3773628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7BC0A35-3EE2-B640-8F1D-DE89EFF8A1BB}"/>
              </a:ext>
            </a:extLst>
          </p:cNvPr>
          <p:cNvSpPr>
            <a:spLocks noGrp="1"/>
          </p:cNvSpPr>
          <p:nvPr>
            <p:ph type="title"/>
          </p:nvPr>
        </p:nvSpPr>
        <p:spPr>
          <a:xfrm>
            <a:off x="530678" y="456054"/>
            <a:ext cx="3705211" cy="1325563"/>
          </a:xfrm>
        </p:spPr>
        <p:txBody>
          <a:bodyPr>
            <a:normAutofit/>
          </a:bodyPr>
          <a:lstStyle/>
          <a:p>
            <a:r>
              <a:rPr lang="en-CA" sz="3200" spc="300" dirty="0">
                <a:solidFill>
                  <a:srgbClr val="1F335D"/>
                </a:solidFill>
                <a:latin typeface="Times New Roman" panose="02020603050405020304" pitchFamily="18" charset="0"/>
                <a:cs typeface="Times New Roman" panose="02020603050405020304" pitchFamily="18" charset="0"/>
              </a:rPr>
              <a:t>DIGITAL </a:t>
            </a:r>
            <a:br>
              <a:rPr lang="en-CA" sz="3200" spc="300" dirty="0">
                <a:solidFill>
                  <a:srgbClr val="1F335D"/>
                </a:solidFill>
                <a:latin typeface="Times New Roman" panose="02020603050405020304" pitchFamily="18" charset="0"/>
                <a:cs typeface="Times New Roman" panose="02020603050405020304" pitchFamily="18" charset="0"/>
              </a:rPr>
            </a:br>
            <a:r>
              <a:rPr lang="en-CA" sz="3200" spc="300" dirty="0">
                <a:solidFill>
                  <a:srgbClr val="1F335D"/>
                </a:solidFill>
                <a:latin typeface="Times New Roman" panose="02020603050405020304" pitchFamily="18" charset="0"/>
                <a:cs typeface="Times New Roman" panose="02020603050405020304" pitchFamily="18" charset="0"/>
              </a:rPr>
              <a:t>MARKETING</a:t>
            </a:r>
            <a:r>
              <a:rPr lang="en-CA" sz="3200" spc="-300" dirty="0">
                <a:solidFill>
                  <a:srgbClr val="1F335D"/>
                </a:solidFill>
                <a:latin typeface="Times New Roman" panose="02020603050405020304" pitchFamily="18" charset="0"/>
              </a:rPr>
              <a:t> </a:t>
            </a:r>
            <a:endParaRPr lang="en-CA" sz="3200" spc="300" dirty="0">
              <a:solidFill>
                <a:srgbClr val="1F335D"/>
              </a:solidFill>
              <a:latin typeface="Times New Roman" panose="02020603050405020304" pitchFamily="18" charset="0"/>
              <a:cs typeface="Times New Roman" panose="02020603050405020304" pitchFamily="18" charset="0"/>
            </a:endParaRPr>
          </a:p>
        </p:txBody>
      </p:sp>
      <p:sp>
        <p:nvSpPr>
          <p:cNvPr id="10" name="Content Placeholder 2">
            <a:extLst>
              <a:ext uri="{FF2B5EF4-FFF2-40B4-BE49-F238E27FC236}">
                <a16:creationId xmlns:a16="http://schemas.microsoft.com/office/drawing/2014/main" id="{C8612AC6-A5F7-0C40-AC88-0AA5FDD29128}"/>
              </a:ext>
            </a:extLst>
          </p:cNvPr>
          <p:cNvSpPr txBox="1">
            <a:spLocks/>
          </p:cNvSpPr>
          <p:nvPr/>
        </p:nvSpPr>
        <p:spPr>
          <a:xfrm>
            <a:off x="530679" y="2147120"/>
            <a:ext cx="3128243" cy="39057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buNone/>
            </a:pPr>
            <a:r>
              <a:rPr lang="en-CA" sz="1100" b="1" dirty="0" err="1">
                <a:solidFill>
                  <a:srgbClr val="1F335D"/>
                </a:solidFill>
                <a:latin typeface="Arial" panose="020B0604020202020204" pitchFamily="34" charset="0"/>
                <a:cs typeface="Arial" panose="020B0604020202020204" pitchFamily="34" charset="0"/>
              </a:rPr>
              <a:t>remax.ca</a:t>
            </a:r>
            <a:r>
              <a:rPr lang="en-CA" sz="1100" b="1" dirty="0">
                <a:solidFill>
                  <a:srgbClr val="1F335D"/>
                </a:solidFill>
                <a:latin typeface="Arial" panose="020B0604020202020204" pitchFamily="34" charset="0"/>
                <a:cs typeface="Arial" panose="020B0604020202020204" pitchFamily="34" charset="0"/>
              </a:rPr>
              <a:t>/luxury</a:t>
            </a:r>
            <a:r>
              <a:rPr lang="en-CA" sz="1100" dirty="0">
                <a:solidFill>
                  <a:srgbClr val="1F335D"/>
                </a:solidFill>
                <a:latin typeface="Arial" panose="020B0604020202020204" pitchFamily="34" charset="0"/>
                <a:cs typeface="Arial" panose="020B0604020202020204" pitchFamily="34" charset="0"/>
              </a:rPr>
              <a:t> exclusively displays homes </a:t>
            </a:r>
            <a:r>
              <a:rPr lang="en-CA" sz="1100" b="1" dirty="0">
                <a:solidFill>
                  <a:srgbClr val="1F335D"/>
                </a:solidFill>
                <a:latin typeface="Arial" panose="020B0604020202020204" pitchFamily="34" charset="0"/>
                <a:cs typeface="Arial" panose="020B0604020202020204" pitchFamily="34" charset="0"/>
              </a:rPr>
              <a:t>2x</a:t>
            </a:r>
            <a:r>
              <a:rPr lang="en-CA" sz="1100" dirty="0">
                <a:solidFill>
                  <a:srgbClr val="1F335D"/>
                </a:solidFill>
                <a:latin typeface="Arial" panose="020B0604020202020204" pitchFamily="34" charset="0"/>
                <a:cs typeface="Arial" panose="020B0604020202020204" pitchFamily="34" charset="0"/>
              </a:rPr>
              <a:t> the average price by area. The REMAX Collection website listings are syndicated on the RE/MAX network, including </a:t>
            </a:r>
            <a:r>
              <a:rPr lang="en-CA" sz="1100" b="1" dirty="0" err="1">
                <a:solidFill>
                  <a:srgbClr val="1F335D"/>
                </a:solidFill>
                <a:latin typeface="Arial" panose="020B0604020202020204" pitchFamily="34" charset="0"/>
                <a:cs typeface="Arial" panose="020B0604020202020204" pitchFamily="34" charset="0"/>
              </a:rPr>
              <a:t>remax.ca</a:t>
            </a:r>
            <a:r>
              <a:rPr lang="en-CA" sz="1100" b="1" dirty="0">
                <a:solidFill>
                  <a:srgbClr val="1F335D"/>
                </a:solidFill>
                <a:latin typeface="Arial" panose="020B0604020202020204" pitchFamily="34" charset="0"/>
                <a:cs typeface="Arial" panose="020B0604020202020204" pitchFamily="34" charset="0"/>
              </a:rPr>
              <a:t> </a:t>
            </a:r>
            <a:r>
              <a:rPr lang="en-CA" sz="1100" dirty="0">
                <a:solidFill>
                  <a:srgbClr val="1F335D"/>
                </a:solidFill>
                <a:latin typeface="Arial" panose="020B0604020202020204" pitchFamily="34" charset="0"/>
                <a:cs typeface="Arial" panose="020B0604020202020204" pitchFamily="34" charset="0"/>
              </a:rPr>
              <a:t>and </a:t>
            </a:r>
            <a:r>
              <a:rPr lang="en-CA" sz="1100" b="1" dirty="0" err="1">
                <a:solidFill>
                  <a:srgbClr val="1F335D"/>
                </a:solidFill>
                <a:latin typeface="Arial" panose="020B0604020202020204" pitchFamily="34" charset="0"/>
                <a:cs typeface="Arial" panose="020B0604020202020204" pitchFamily="34" charset="0"/>
              </a:rPr>
              <a:t>global.remax.com</a:t>
            </a:r>
            <a:r>
              <a:rPr lang="en-CA" sz="1100" dirty="0">
                <a:solidFill>
                  <a:srgbClr val="1F335D"/>
                </a:solidFill>
                <a:latin typeface="Arial" panose="020B0604020202020204" pitchFamily="34" charset="0"/>
                <a:cs typeface="Arial" panose="020B0604020202020204" pitchFamily="34" charset="0"/>
              </a:rPr>
              <a:t>. This combined digital presence establishes an outstanding global reach for your listing. Qualified listings also syndicate to </a:t>
            </a:r>
            <a:r>
              <a:rPr lang="en-CA" sz="1100" b="1" dirty="0">
                <a:solidFill>
                  <a:srgbClr val="1F335D"/>
                </a:solidFill>
                <a:latin typeface="Arial" panose="020B0604020202020204" pitchFamily="34" charset="0"/>
                <a:cs typeface="Arial" panose="020B0604020202020204" pitchFamily="34" charset="0"/>
              </a:rPr>
              <a:t>The Wall Street Journal (</a:t>
            </a:r>
            <a:r>
              <a:rPr lang="en-CA" sz="1100" b="1" dirty="0" err="1">
                <a:solidFill>
                  <a:srgbClr val="1F335D"/>
                </a:solidFill>
                <a:latin typeface="Arial" panose="020B0604020202020204" pitchFamily="34" charset="0"/>
                <a:cs typeface="Arial" panose="020B0604020202020204" pitchFamily="34" charset="0"/>
              </a:rPr>
              <a:t>WSJ.com</a:t>
            </a:r>
            <a:r>
              <a:rPr lang="en-CA" sz="1100" b="1" dirty="0">
                <a:solidFill>
                  <a:srgbClr val="1F335D"/>
                </a:solidFill>
                <a:latin typeface="Arial" panose="020B0604020202020204" pitchFamily="34" charset="0"/>
                <a:cs typeface="Arial" panose="020B0604020202020204" pitchFamily="34" charset="0"/>
              </a:rPr>
              <a:t>) </a:t>
            </a:r>
            <a:r>
              <a:rPr lang="en-CA" sz="1100" dirty="0">
                <a:solidFill>
                  <a:srgbClr val="1F335D"/>
                </a:solidFill>
                <a:latin typeface="Arial" panose="020B0604020202020204" pitchFamily="34" charset="0"/>
                <a:cs typeface="Arial" panose="020B0604020202020204" pitchFamily="34" charset="0"/>
              </a:rPr>
              <a:t>and </a:t>
            </a:r>
            <a:r>
              <a:rPr lang="en-CA" sz="1100" b="1" dirty="0">
                <a:solidFill>
                  <a:srgbClr val="1F335D"/>
                </a:solidFill>
                <a:latin typeface="Arial" panose="020B0604020202020204" pitchFamily="34" charset="0"/>
                <a:cs typeface="Arial" panose="020B0604020202020204" pitchFamily="34" charset="0"/>
              </a:rPr>
              <a:t>MarketWatch (</a:t>
            </a:r>
            <a:r>
              <a:rPr lang="en-CA" sz="1100" b="1" dirty="0" err="1">
                <a:solidFill>
                  <a:srgbClr val="1F335D"/>
                </a:solidFill>
                <a:latin typeface="Arial" panose="020B0604020202020204" pitchFamily="34" charset="0"/>
                <a:cs typeface="Arial" panose="020B0604020202020204" pitchFamily="34" charset="0"/>
              </a:rPr>
              <a:t>marketwatch.com</a:t>
            </a:r>
            <a:r>
              <a:rPr lang="en-CA" sz="1100" b="1" dirty="0">
                <a:solidFill>
                  <a:srgbClr val="1F335D"/>
                </a:solidFill>
                <a:latin typeface="Arial" panose="020B0604020202020204" pitchFamily="34" charset="0"/>
                <a:cs typeface="Arial" panose="020B0604020202020204" pitchFamily="34" charset="0"/>
              </a:rPr>
              <a:t>)</a:t>
            </a:r>
            <a:r>
              <a:rPr lang="en-CA" sz="1100" dirty="0">
                <a:solidFill>
                  <a:srgbClr val="1F335D"/>
                </a:solidFill>
                <a:latin typeface="Arial" panose="020B0604020202020204" pitchFamily="34" charset="0"/>
                <a:cs typeface="Arial" panose="020B0604020202020204" pitchFamily="34" charset="0"/>
              </a:rPr>
              <a:t> and, if $1.3M+ CAD, to </a:t>
            </a:r>
            <a:r>
              <a:rPr lang="en-CA" sz="1100" b="1" dirty="0">
                <a:solidFill>
                  <a:srgbClr val="1F335D"/>
                </a:solidFill>
                <a:latin typeface="Arial" panose="020B0604020202020204" pitchFamily="34" charset="0"/>
                <a:cs typeface="Arial" panose="020B0604020202020204" pitchFamily="34" charset="0"/>
              </a:rPr>
              <a:t>Mansion Global (</a:t>
            </a:r>
            <a:r>
              <a:rPr lang="en-CA" sz="1100" b="1" dirty="0" err="1">
                <a:solidFill>
                  <a:srgbClr val="1F335D"/>
                </a:solidFill>
                <a:latin typeface="Arial" panose="020B0604020202020204" pitchFamily="34" charset="0"/>
                <a:cs typeface="Arial" panose="020B0604020202020204" pitchFamily="34" charset="0"/>
              </a:rPr>
              <a:t>mansionglobal.com</a:t>
            </a:r>
            <a:r>
              <a:rPr lang="en-CA" sz="1100" b="1" dirty="0">
                <a:solidFill>
                  <a:srgbClr val="1F335D"/>
                </a:solidFill>
                <a:latin typeface="Arial" panose="020B0604020202020204" pitchFamily="34" charset="0"/>
                <a:cs typeface="Arial" panose="020B0604020202020204" pitchFamily="34" charset="0"/>
              </a:rPr>
              <a:t>)</a:t>
            </a:r>
            <a:r>
              <a:rPr lang="en-CA" sz="1100" dirty="0">
                <a:solidFill>
                  <a:srgbClr val="1F335D"/>
                </a:solidFill>
                <a:latin typeface="Arial" panose="020B0604020202020204" pitchFamily="34" charset="0"/>
                <a:cs typeface="Arial" panose="020B0604020202020204" pitchFamily="34" charset="0"/>
              </a:rPr>
              <a:t> and </a:t>
            </a:r>
            <a:r>
              <a:rPr lang="en-CA" sz="1100" b="1" dirty="0">
                <a:solidFill>
                  <a:srgbClr val="1F335D"/>
                </a:solidFill>
                <a:latin typeface="Arial" panose="020B0604020202020204" pitchFamily="34" charset="0"/>
                <a:cs typeface="Arial" panose="020B0604020202020204" pitchFamily="34" charset="0"/>
              </a:rPr>
              <a:t>Barron’s (</a:t>
            </a:r>
            <a:r>
              <a:rPr lang="en-CA" sz="1100" b="1" dirty="0" err="1">
                <a:solidFill>
                  <a:srgbClr val="1F335D"/>
                </a:solidFill>
                <a:latin typeface="Arial" panose="020B0604020202020204" pitchFamily="34" charset="0"/>
                <a:cs typeface="Arial" panose="020B0604020202020204" pitchFamily="34" charset="0"/>
              </a:rPr>
              <a:t>barrons.com</a:t>
            </a:r>
            <a:r>
              <a:rPr lang="en-CA" sz="1100" b="1" dirty="0">
                <a:solidFill>
                  <a:srgbClr val="1F335D"/>
                </a:solidFill>
                <a:latin typeface="Arial" panose="020B0604020202020204" pitchFamily="34" charset="0"/>
                <a:cs typeface="Arial" panose="020B0604020202020204" pitchFamily="34" charset="0"/>
              </a:rPr>
              <a:t>)</a:t>
            </a:r>
            <a:r>
              <a:rPr lang="en-CA" sz="1100" dirty="0">
                <a:solidFill>
                  <a:srgbClr val="1F335D"/>
                </a:solidFill>
                <a:latin typeface="Arial" panose="020B0604020202020204" pitchFamily="34" charset="0"/>
                <a:cs typeface="Arial" panose="020B0604020202020204" pitchFamily="34" charset="0"/>
              </a:rPr>
              <a:t>.</a:t>
            </a:r>
          </a:p>
        </p:txBody>
      </p:sp>
      <p:cxnSp>
        <p:nvCxnSpPr>
          <p:cNvPr id="11" name="Straight Connector 10">
            <a:extLst>
              <a:ext uri="{FF2B5EF4-FFF2-40B4-BE49-F238E27FC236}">
                <a16:creationId xmlns:a16="http://schemas.microsoft.com/office/drawing/2014/main" id="{AE4F88DE-91CB-484E-98BE-AFEBE63F74C5}"/>
              </a:ext>
            </a:extLst>
          </p:cNvPr>
          <p:cNvCxnSpPr>
            <a:cxnSpLocks/>
          </p:cNvCxnSpPr>
          <p:nvPr/>
        </p:nvCxnSpPr>
        <p:spPr>
          <a:xfrm>
            <a:off x="0" y="1781617"/>
            <a:ext cx="3560426" cy="0"/>
          </a:xfrm>
          <a:prstGeom prst="line">
            <a:avLst/>
          </a:prstGeom>
          <a:ln>
            <a:solidFill>
              <a:srgbClr val="1F335D"/>
            </a:solidFill>
          </a:ln>
        </p:spPr>
        <p:style>
          <a:lnRef idx="3">
            <a:schemeClr val="accent1"/>
          </a:lnRef>
          <a:fillRef idx="0">
            <a:schemeClr val="accent1"/>
          </a:fillRef>
          <a:effectRef idx="2">
            <a:schemeClr val="accent1"/>
          </a:effectRef>
          <a:fontRef idx="minor">
            <a:schemeClr val="tx1"/>
          </a:fontRef>
        </p:style>
      </p:cxnSp>
      <p:pic>
        <p:nvPicPr>
          <p:cNvPr id="7" name="Picture 6" descr="Shape, icon, arrow&#10;&#10;Description automatically generated">
            <a:extLst>
              <a:ext uri="{FF2B5EF4-FFF2-40B4-BE49-F238E27FC236}">
                <a16:creationId xmlns:a16="http://schemas.microsoft.com/office/drawing/2014/main" id="{55EDC90A-09A3-B340-8E9A-5539FAD2AC6E}"/>
              </a:ext>
            </a:extLst>
          </p:cNvPr>
          <p:cNvPicPr>
            <a:picLocks noChangeAspect="1"/>
          </p:cNvPicPr>
          <p:nvPr/>
        </p:nvPicPr>
        <p:blipFill>
          <a:blip r:embed="rId3"/>
          <a:stretch>
            <a:fillRect/>
          </a:stretch>
        </p:blipFill>
        <p:spPr>
          <a:xfrm>
            <a:off x="3424562" y="1162379"/>
            <a:ext cx="234360" cy="318729"/>
          </a:xfrm>
          <a:prstGeom prst="rect">
            <a:avLst/>
          </a:prstGeom>
        </p:spPr>
      </p:pic>
      <p:pic>
        <p:nvPicPr>
          <p:cNvPr id="3" name="Picture 2">
            <a:extLst>
              <a:ext uri="{FF2B5EF4-FFF2-40B4-BE49-F238E27FC236}">
                <a16:creationId xmlns:a16="http://schemas.microsoft.com/office/drawing/2014/main" id="{8E8DC169-53D3-D84F-B52A-8B98BAED5645}"/>
              </a:ext>
            </a:extLst>
          </p:cNvPr>
          <p:cNvPicPr>
            <a:picLocks noChangeAspect="1"/>
          </p:cNvPicPr>
          <p:nvPr/>
        </p:nvPicPr>
        <p:blipFill rotWithShape="1">
          <a:blip r:embed="rId4"/>
          <a:srcRect l="5269" t="5790" b="521"/>
          <a:stretch/>
        </p:blipFill>
        <p:spPr>
          <a:xfrm>
            <a:off x="4015201" y="-1"/>
            <a:ext cx="8176800" cy="6065131"/>
          </a:xfrm>
          <a:prstGeom prst="rect">
            <a:avLst/>
          </a:prstGeom>
        </p:spPr>
      </p:pic>
      <p:pic>
        <p:nvPicPr>
          <p:cNvPr id="15" name="Picture 14" descr="Shape, icon, arrow&#10;&#10;Description automatically generated">
            <a:extLst>
              <a:ext uri="{FF2B5EF4-FFF2-40B4-BE49-F238E27FC236}">
                <a16:creationId xmlns:a16="http://schemas.microsoft.com/office/drawing/2014/main" id="{93989568-8D24-1344-BA5E-FDCD121C5F0A}"/>
              </a:ext>
            </a:extLst>
          </p:cNvPr>
          <p:cNvPicPr>
            <a:picLocks noChangeAspect="1"/>
          </p:cNvPicPr>
          <p:nvPr/>
        </p:nvPicPr>
        <p:blipFill>
          <a:blip r:embed="rId3"/>
          <a:stretch>
            <a:fillRect/>
          </a:stretch>
        </p:blipFill>
        <p:spPr>
          <a:xfrm>
            <a:off x="2121626" y="6359268"/>
            <a:ext cx="201438" cy="273955"/>
          </a:xfrm>
          <a:prstGeom prst="rect">
            <a:avLst/>
          </a:prstGeom>
        </p:spPr>
      </p:pic>
      <p:sp>
        <p:nvSpPr>
          <p:cNvPr id="16" name="TextBox 15">
            <a:extLst>
              <a:ext uri="{FF2B5EF4-FFF2-40B4-BE49-F238E27FC236}">
                <a16:creationId xmlns:a16="http://schemas.microsoft.com/office/drawing/2014/main" id="{2B5B7C99-DEF4-0742-A16F-8FD26FDC387E}"/>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C1A19A79-7A5B-2F7C-5BD5-B07038E89ABB}"/>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1707300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3ED6A3-B6F0-3245-8298-F0520719D14D}"/>
              </a:ext>
            </a:extLst>
          </p:cNvPr>
          <p:cNvSpPr/>
          <p:nvPr/>
        </p:nvSpPr>
        <p:spPr>
          <a:xfrm>
            <a:off x="1" y="0"/>
            <a:ext cx="12192000" cy="5995573"/>
          </a:xfrm>
          <a:prstGeom prst="rect">
            <a:avLst/>
          </a:prstGeom>
          <a:solidFill>
            <a:srgbClr val="1F33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4" name="Title 1">
            <a:extLst>
              <a:ext uri="{FF2B5EF4-FFF2-40B4-BE49-F238E27FC236}">
                <a16:creationId xmlns:a16="http://schemas.microsoft.com/office/drawing/2014/main" id="{B35C3E3B-2983-6D44-AD0B-3C0A007D9D2F}"/>
              </a:ext>
            </a:extLst>
          </p:cNvPr>
          <p:cNvSpPr txBox="1">
            <a:spLocks/>
          </p:cNvSpPr>
          <p:nvPr/>
        </p:nvSpPr>
        <p:spPr>
          <a:xfrm>
            <a:off x="1969130" y="396461"/>
            <a:ext cx="9937534" cy="10654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a:lstStyle>
          <a:p>
            <a:r>
              <a:rPr lang="en-CA" sz="2400" cap="all" spc="300" dirty="0">
                <a:solidFill>
                  <a:schemeClr val="bg1"/>
                </a:solidFill>
                <a:latin typeface="Times New Roman" panose="02020603050405020304" pitchFamily="18" charset="0"/>
              </a:rPr>
              <a:t>REMAX has the highest search interest on Google.com among real estate brokerage brands in Canada for over five years. </a:t>
            </a:r>
            <a:endParaRPr lang="en-CA" sz="2400" cap="all" spc="300" baseline="30000" dirty="0">
              <a:solidFill>
                <a:schemeClr val="bg1"/>
              </a:solidFill>
              <a:latin typeface="Times New Roman" panose="02020603050405020304" pitchFamily="18" charset="0"/>
            </a:endParaRPr>
          </a:p>
        </p:txBody>
      </p:sp>
      <p:cxnSp>
        <p:nvCxnSpPr>
          <p:cNvPr id="5" name="Straight Connector 4">
            <a:extLst>
              <a:ext uri="{FF2B5EF4-FFF2-40B4-BE49-F238E27FC236}">
                <a16:creationId xmlns:a16="http://schemas.microsoft.com/office/drawing/2014/main" id="{B1802113-114F-4347-AA40-6685BA0BFEBF}"/>
              </a:ext>
            </a:extLst>
          </p:cNvPr>
          <p:cNvCxnSpPr>
            <a:cxnSpLocks/>
          </p:cNvCxnSpPr>
          <p:nvPr/>
        </p:nvCxnSpPr>
        <p:spPr>
          <a:xfrm>
            <a:off x="0" y="1574468"/>
            <a:ext cx="10801350" cy="0"/>
          </a:xfrm>
          <a:prstGeom prst="line">
            <a:avLst/>
          </a:prstGeom>
          <a:ln>
            <a:solidFill>
              <a:srgbClr val="1F335D"/>
            </a:solidFill>
          </a:ln>
        </p:spPr>
        <p:style>
          <a:lnRef idx="3">
            <a:schemeClr val="accent1"/>
          </a:lnRef>
          <a:fillRef idx="0">
            <a:schemeClr val="accent1"/>
          </a:fillRef>
          <a:effectRef idx="2">
            <a:schemeClr val="accent1"/>
          </a:effectRef>
          <a:fontRef idx="minor">
            <a:schemeClr val="tx1"/>
          </a:fontRef>
        </p:style>
      </p:cxnSp>
      <p:pic>
        <p:nvPicPr>
          <p:cNvPr id="3" name="Picture 2">
            <a:extLst>
              <a:ext uri="{FF2B5EF4-FFF2-40B4-BE49-F238E27FC236}">
                <a16:creationId xmlns:a16="http://schemas.microsoft.com/office/drawing/2014/main" id="{0E4034EF-A24A-7549-B27E-14894FC59747}"/>
              </a:ext>
            </a:extLst>
          </p:cNvPr>
          <p:cNvPicPr>
            <a:picLocks noChangeAspect="1"/>
          </p:cNvPicPr>
          <p:nvPr/>
        </p:nvPicPr>
        <p:blipFill>
          <a:blip r:embed="rId2"/>
          <a:srcRect l="147" r="147"/>
          <a:stretch/>
        </p:blipFill>
        <p:spPr>
          <a:xfrm>
            <a:off x="-23271" y="1508803"/>
            <a:ext cx="11652933" cy="4519603"/>
          </a:xfrm>
          <a:prstGeom prst="rect">
            <a:avLst/>
          </a:prstGeom>
        </p:spPr>
      </p:pic>
      <p:sp>
        <p:nvSpPr>
          <p:cNvPr id="12" name="Rectangle 11">
            <a:extLst>
              <a:ext uri="{FF2B5EF4-FFF2-40B4-BE49-F238E27FC236}">
                <a16:creationId xmlns:a16="http://schemas.microsoft.com/office/drawing/2014/main" id="{CF53CC01-B8E7-994D-B803-CA249C5D21DB}"/>
              </a:ext>
            </a:extLst>
          </p:cNvPr>
          <p:cNvSpPr/>
          <p:nvPr/>
        </p:nvSpPr>
        <p:spPr>
          <a:xfrm>
            <a:off x="3492687" y="6220596"/>
            <a:ext cx="7971402" cy="507831"/>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*Source: Google Trends, 2018-2024. Numbers represent search interest relative to the highest point on the chart for the given region and time on average for the last five years. A value of 100 is the peak popularity for the term. A value of 50 means that the term is half as popular. A score of 0 means there was not enough data for this term. </a:t>
            </a:r>
          </a:p>
        </p:txBody>
      </p:sp>
      <p:pic>
        <p:nvPicPr>
          <p:cNvPr id="11" name="Picture 10" descr="Shape, icon, arrow&#10;&#10;Description automatically generated">
            <a:extLst>
              <a:ext uri="{FF2B5EF4-FFF2-40B4-BE49-F238E27FC236}">
                <a16:creationId xmlns:a16="http://schemas.microsoft.com/office/drawing/2014/main" id="{6E794740-10FA-C74B-8C1C-370CDCC7B2A7}"/>
              </a:ext>
            </a:extLst>
          </p:cNvPr>
          <p:cNvPicPr>
            <a:picLocks noChangeAspect="1"/>
          </p:cNvPicPr>
          <p:nvPr/>
        </p:nvPicPr>
        <p:blipFill>
          <a:blip r:embed="rId3"/>
          <a:stretch>
            <a:fillRect/>
          </a:stretch>
        </p:blipFill>
        <p:spPr>
          <a:xfrm>
            <a:off x="2121626" y="6359268"/>
            <a:ext cx="201438" cy="273955"/>
          </a:xfrm>
          <a:prstGeom prst="rect">
            <a:avLst/>
          </a:prstGeom>
        </p:spPr>
      </p:pic>
      <p:sp>
        <p:nvSpPr>
          <p:cNvPr id="13" name="TextBox 12">
            <a:extLst>
              <a:ext uri="{FF2B5EF4-FFF2-40B4-BE49-F238E27FC236}">
                <a16:creationId xmlns:a16="http://schemas.microsoft.com/office/drawing/2014/main" id="{5B06DD6F-2815-EB40-B6D6-1ECB4AC0EE9E}"/>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sp>
        <p:nvSpPr>
          <p:cNvPr id="15" name="TextBox 14">
            <a:extLst>
              <a:ext uri="{FF2B5EF4-FFF2-40B4-BE49-F238E27FC236}">
                <a16:creationId xmlns:a16="http://schemas.microsoft.com/office/drawing/2014/main" id="{41C88EE0-9EA0-9548-862C-328FFF59766B}"/>
              </a:ext>
            </a:extLst>
          </p:cNvPr>
          <p:cNvSpPr txBox="1"/>
          <p:nvPr/>
        </p:nvSpPr>
        <p:spPr>
          <a:xfrm>
            <a:off x="9704720" y="1037559"/>
            <a:ext cx="313510" cy="246221"/>
          </a:xfrm>
          <a:prstGeom prst="rect">
            <a:avLst/>
          </a:prstGeom>
          <a:noFill/>
        </p:spPr>
        <p:txBody>
          <a:bodyPr wrap="square">
            <a:spAutoFit/>
          </a:bodyPr>
          <a:lstStyle/>
          <a:p>
            <a:r>
              <a:rPr lang="en-CA" sz="1000" cap="all" spc="300" dirty="0">
                <a:solidFill>
                  <a:schemeClr val="bg1"/>
                </a:solidFill>
                <a:latin typeface="Times New Roman" panose="02020603050405020304" pitchFamily="18" charset="0"/>
              </a:rPr>
              <a:t>*</a:t>
            </a:r>
            <a:endParaRPr lang="en-US" sz="1000" dirty="0"/>
          </a:p>
        </p:txBody>
      </p:sp>
      <p:pic>
        <p:nvPicPr>
          <p:cNvPr id="6" name="Picture 5" descr="Shape, icon, arrow&#10;&#10;Description automatically generated">
            <a:extLst>
              <a:ext uri="{FF2B5EF4-FFF2-40B4-BE49-F238E27FC236}">
                <a16:creationId xmlns:a16="http://schemas.microsoft.com/office/drawing/2014/main" id="{9DFB985A-2B56-144B-8089-4C1FEC2B79B1}"/>
              </a:ext>
            </a:extLst>
          </p:cNvPr>
          <p:cNvPicPr>
            <a:picLocks noChangeAspect="1"/>
          </p:cNvPicPr>
          <p:nvPr/>
        </p:nvPicPr>
        <p:blipFill>
          <a:blip r:embed="rId3"/>
          <a:stretch>
            <a:fillRect/>
          </a:stretch>
        </p:blipFill>
        <p:spPr>
          <a:xfrm>
            <a:off x="684856" y="443376"/>
            <a:ext cx="998937" cy="1358552"/>
          </a:xfrm>
          <a:prstGeom prst="rect">
            <a:avLst/>
          </a:prstGeom>
        </p:spPr>
      </p:pic>
      <p:pic>
        <p:nvPicPr>
          <p:cNvPr id="7" name="Picture 6">
            <a:extLst>
              <a:ext uri="{FF2B5EF4-FFF2-40B4-BE49-F238E27FC236}">
                <a16:creationId xmlns:a16="http://schemas.microsoft.com/office/drawing/2014/main" id="{D0BCA7AC-ABC4-BEBC-B364-02F63FE2F190}"/>
              </a:ext>
            </a:extLst>
          </p:cNvPr>
          <p:cNvPicPr>
            <a:picLocks noChangeAspect="1"/>
          </p:cNvPicPr>
          <p:nvPr/>
        </p:nvPicPr>
        <p:blipFill>
          <a:blip r:embed="rId4"/>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2918832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270544-9C03-C066-A13B-E5B3EC291CAB}"/>
              </a:ext>
            </a:extLst>
          </p:cNvPr>
          <p:cNvSpPr>
            <a:spLocks noGrp="1"/>
          </p:cNvSpPr>
          <p:nvPr>
            <p:ph type="title"/>
          </p:nvPr>
        </p:nvSpPr>
        <p:spPr>
          <a:xfrm>
            <a:off x="661305" y="180975"/>
            <a:ext cx="3262996" cy="1955929"/>
          </a:xfrm>
        </p:spPr>
        <p:txBody>
          <a:bodyPr>
            <a:normAutofit/>
          </a:bodyPr>
          <a:lstStyle/>
          <a:p>
            <a:r>
              <a:rPr lang="en-CA" sz="3200" spc="300" dirty="0">
                <a:solidFill>
                  <a:srgbClr val="1F335D"/>
                </a:solidFill>
                <a:latin typeface="Times New Roman" panose="02020603050405020304" pitchFamily="18" charset="0"/>
                <a:cs typeface="Times New Roman" panose="02020603050405020304" pitchFamily="18" charset="0"/>
              </a:rPr>
              <a:t>CANADA’S LEADERS </a:t>
            </a:r>
            <a:br>
              <a:rPr lang="en-CA" sz="3200" spc="300" dirty="0">
                <a:solidFill>
                  <a:srgbClr val="1F335D"/>
                </a:solidFill>
                <a:latin typeface="Times New Roman" panose="02020603050405020304" pitchFamily="18" charset="0"/>
                <a:cs typeface="Times New Roman" panose="02020603050405020304" pitchFamily="18" charset="0"/>
              </a:rPr>
            </a:br>
            <a:r>
              <a:rPr lang="en-CA" sz="3200" spc="300" dirty="0">
                <a:solidFill>
                  <a:srgbClr val="1F335D"/>
                </a:solidFill>
                <a:latin typeface="Times New Roman" panose="02020603050405020304" pitchFamily="18" charset="0"/>
                <a:cs typeface="Times New Roman" panose="02020603050405020304" pitchFamily="18" charset="0"/>
              </a:rPr>
              <a:t>IN LUXURY</a:t>
            </a:r>
            <a:endParaRPr lang="en-CA" sz="3100" b="1" dirty="0">
              <a:solidFill>
                <a:srgbClr val="9BCAEB"/>
              </a:solidFill>
              <a:latin typeface="Times New Roman" panose="02020603050405020304" pitchFamily="18" charset="0"/>
              <a:cs typeface="Times New Roman" panose="02020603050405020304" pitchFamily="18" charset="0"/>
            </a:endParaRPr>
          </a:p>
        </p:txBody>
      </p:sp>
      <p:sp>
        <p:nvSpPr>
          <p:cNvPr id="10" name="Content Placeholder 2">
            <a:extLst>
              <a:ext uri="{FF2B5EF4-FFF2-40B4-BE49-F238E27FC236}">
                <a16:creationId xmlns:a16="http://schemas.microsoft.com/office/drawing/2014/main" id="{50801E5A-C309-2CAB-CD8D-65A325DC07EC}"/>
              </a:ext>
            </a:extLst>
          </p:cNvPr>
          <p:cNvSpPr>
            <a:spLocks noGrp="1"/>
          </p:cNvSpPr>
          <p:nvPr>
            <p:ph idx="1"/>
          </p:nvPr>
        </p:nvSpPr>
        <p:spPr>
          <a:xfrm>
            <a:off x="661305" y="2152778"/>
            <a:ext cx="2586720" cy="4351338"/>
          </a:xfrm>
        </p:spPr>
        <p:txBody>
          <a:bodyPr>
            <a:normAutofit/>
          </a:bodyPr>
          <a:lstStyle/>
          <a:p>
            <a:pPr marL="0" indent="0">
              <a:lnSpc>
                <a:spcPct val="150000"/>
              </a:lnSpc>
              <a:buNone/>
            </a:pPr>
            <a:r>
              <a:rPr lang="en-CA" sz="1200" b="1" dirty="0">
                <a:solidFill>
                  <a:srgbClr val="1F335D"/>
                </a:solidFill>
                <a:latin typeface="Arial" panose="020B0604020202020204" pitchFamily="34" charset="0"/>
                <a:cs typeface="Arial" panose="020B0604020202020204" pitchFamily="34" charset="0"/>
              </a:rPr>
              <a:t>More buyers and sellers think of RE/MAX than any other real estate brand.*</a:t>
            </a:r>
          </a:p>
          <a:p>
            <a:pPr marL="0" indent="0">
              <a:lnSpc>
                <a:spcPct val="150000"/>
              </a:lnSpc>
              <a:buNone/>
            </a:pPr>
            <a:r>
              <a:rPr lang="en-CA" sz="1200" dirty="0">
                <a:solidFill>
                  <a:srgbClr val="1F335D"/>
                </a:solidFill>
                <a:latin typeface="Arial" panose="020B0604020202020204" pitchFamily="34" charset="0"/>
                <a:cs typeface="Arial" panose="020B0604020202020204" pitchFamily="34" charset="0"/>
              </a:rPr>
              <a:t>The REMAX Collection luxury agents are deeply committed to providing personalized service that meets the expectations of a diverse and global community.</a:t>
            </a:r>
          </a:p>
          <a:p>
            <a:pPr marL="0" indent="0">
              <a:lnSpc>
                <a:spcPct val="150000"/>
              </a:lnSpc>
              <a:buNone/>
            </a:pPr>
            <a:r>
              <a:rPr lang="en-CA" sz="1200" dirty="0">
                <a:solidFill>
                  <a:srgbClr val="1F335D"/>
                </a:solidFill>
                <a:latin typeface="Arial" panose="020B0604020202020204" pitchFamily="34" charset="0"/>
                <a:cs typeface="Arial" panose="020B0604020202020204" pitchFamily="34" charset="0"/>
              </a:rPr>
              <a:t>Find a luxury agent with The REMAX Collection at </a:t>
            </a:r>
            <a:r>
              <a:rPr lang="en-CA" sz="1200" dirty="0" err="1">
                <a:solidFill>
                  <a:srgbClr val="1F335D"/>
                </a:solidFill>
                <a:latin typeface="Arial" panose="020B0604020202020204" pitchFamily="34" charset="0"/>
                <a:cs typeface="Arial" panose="020B0604020202020204" pitchFamily="34" charset="0"/>
              </a:rPr>
              <a:t>remax.ca</a:t>
            </a:r>
            <a:r>
              <a:rPr lang="en-CA" sz="1200" dirty="0">
                <a:solidFill>
                  <a:srgbClr val="1F335D"/>
                </a:solidFill>
                <a:latin typeface="Arial" panose="020B0604020202020204" pitchFamily="34" charset="0"/>
                <a:cs typeface="Arial" panose="020B0604020202020204" pitchFamily="34" charset="0"/>
              </a:rPr>
              <a:t>/luxury.</a:t>
            </a:r>
          </a:p>
        </p:txBody>
      </p:sp>
      <p:cxnSp>
        <p:nvCxnSpPr>
          <p:cNvPr id="11" name="Straight Connector 10">
            <a:extLst>
              <a:ext uri="{FF2B5EF4-FFF2-40B4-BE49-F238E27FC236}">
                <a16:creationId xmlns:a16="http://schemas.microsoft.com/office/drawing/2014/main" id="{AA83B6D2-2F65-F268-71FA-0B41D33AF6F2}"/>
              </a:ext>
            </a:extLst>
          </p:cNvPr>
          <p:cNvCxnSpPr>
            <a:cxnSpLocks/>
          </p:cNvCxnSpPr>
          <p:nvPr/>
        </p:nvCxnSpPr>
        <p:spPr>
          <a:xfrm>
            <a:off x="0" y="2065791"/>
            <a:ext cx="3527274" cy="0"/>
          </a:xfrm>
          <a:prstGeom prst="line">
            <a:avLst/>
          </a:prstGeom>
          <a:ln>
            <a:solidFill>
              <a:srgbClr val="1F335D"/>
            </a:solidFill>
          </a:ln>
        </p:spPr>
        <p:style>
          <a:lnRef idx="3">
            <a:schemeClr val="accent1"/>
          </a:lnRef>
          <a:fillRef idx="0">
            <a:schemeClr val="accent1"/>
          </a:fillRef>
          <a:effectRef idx="2">
            <a:schemeClr val="accent1"/>
          </a:effectRef>
          <a:fontRef idx="minor">
            <a:schemeClr val="tx1"/>
          </a:fontRef>
        </p:style>
      </p:cxnSp>
      <p:pic>
        <p:nvPicPr>
          <p:cNvPr id="12" name="Picture 11" descr="Shape, icon, arrow&#10;&#10;Description automatically generated">
            <a:extLst>
              <a:ext uri="{FF2B5EF4-FFF2-40B4-BE49-F238E27FC236}">
                <a16:creationId xmlns:a16="http://schemas.microsoft.com/office/drawing/2014/main" id="{6613E849-C924-BC79-45DB-A0666F6FEF49}"/>
              </a:ext>
            </a:extLst>
          </p:cNvPr>
          <p:cNvPicPr>
            <a:picLocks noChangeAspect="1"/>
          </p:cNvPicPr>
          <p:nvPr/>
        </p:nvPicPr>
        <p:blipFill>
          <a:blip r:embed="rId2"/>
          <a:stretch>
            <a:fillRect/>
          </a:stretch>
        </p:blipFill>
        <p:spPr>
          <a:xfrm>
            <a:off x="3362469" y="1434272"/>
            <a:ext cx="234360" cy="318729"/>
          </a:xfrm>
          <a:prstGeom prst="rect">
            <a:avLst/>
          </a:prstGeom>
        </p:spPr>
      </p:pic>
      <p:pic>
        <p:nvPicPr>
          <p:cNvPr id="14" name="Picture 13" descr="Shape, icon, arrow&#10;&#10;Description automatically generated">
            <a:extLst>
              <a:ext uri="{FF2B5EF4-FFF2-40B4-BE49-F238E27FC236}">
                <a16:creationId xmlns:a16="http://schemas.microsoft.com/office/drawing/2014/main" id="{C436D7B4-1FB7-C979-1550-9ADAA5A929CA}"/>
              </a:ext>
            </a:extLst>
          </p:cNvPr>
          <p:cNvPicPr>
            <a:picLocks noChangeAspect="1"/>
          </p:cNvPicPr>
          <p:nvPr/>
        </p:nvPicPr>
        <p:blipFill>
          <a:blip r:embed="rId2"/>
          <a:stretch>
            <a:fillRect/>
          </a:stretch>
        </p:blipFill>
        <p:spPr>
          <a:xfrm>
            <a:off x="2121626" y="6359268"/>
            <a:ext cx="201438" cy="273955"/>
          </a:xfrm>
          <a:prstGeom prst="rect">
            <a:avLst/>
          </a:prstGeom>
        </p:spPr>
      </p:pic>
      <p:sp>
        <p:nvSpPr>
          <p:cNvPr id="15" name="TextBox 14">
            <a:extLst>
              <a:ext uri="{FF2B5EF4-FFF2-40B4-BE49-F238E27FC236}">
                <a16:creationId xmlns:a16="http://schemas.microsoft.com/office/drawing/2014/main" id="{8D8D0073-CE68-4FF0-8801-370766BEC695}"/>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sp>
        <p:nvSpPr>
          <p:cNvPr id="16" name="Rectangle 15">
            <a:extLst>
              <a:ext uri="{FF2B5EF4-FFF2-40B4-BE49-F238E27FC236}">
                <a16:creationId xmlns:a16="http://schemas.microsoft.com/office/drawing/2014/main" id="{96C78FCB-BA72-1AD6-5652-2148C2741395}"/>
              </a:ext>
            </a:extLst>
          </p:cNvPr>
          <p:cNvSpPr/>
          <p:nvPr/>
        </p:nvSpPr>
        <p:spPr>
          <a:xfrm>
            <a:off x="4067175" y="5906271"/>
            <a:ext cx="8124825" cy="1061829"/>
          </a:xfrm>
          <a:prstGeom prst="rect">
            <a:avLst/>
          </a:prstGeom>
        </p:spPr>
        <p:txBody>
          <a:bodyPr wrap="square">
            <a:spAutoFit/>
          </a:bodyPr>
          <a:lstStyle/>
          <a:p>
            <a:r>
              <a:rPr lang="en-US" sz="900" dirty="0">
                <a:solidFill>
                  <a:srgbClr val="636463"/>
                </a:solidFill>
                <a:effectLst/>
                <a:latin typeface="Helvetica" pitchFamily="2" charset="0"/>
              </a:rPr>
              <a:t>*MMR Strategy Group study of unaided awareness among buyers, sellers, and those planning to buy or sell; asked, when they think of real estate brands,</a:t>
            </a:r>
          </a:p>
          <a:p>
            <a:r>
              <a:rPr lang="en-US" sz="900" dirty="0">
                <a:solidFill>
                  <a:srgbClr val="636463"/>
                </a:solidFill>
                <a:effectLst/>
                <a:latin typeface="Helvetica" pitchFamily="2" charset="0"/>
              </a:rPr>
              <a:t>which ones come to mind? This graph combines Multiple Listing Service (MLS) data consisting of “sold” listings (closed residential transactions) of all office locations and independent offices of each multi-office or franchise organization identified, which listings were closed by such organization itself, or with the aid of a cooperating broker, during the period of 1/1/24 – 12/31/24 for the geographic area indicated. Data may be aggregated from more than one MLS. RE/MAX provides no representations or warranties that the data in this graph is accurate. MLS data may not reflect all real estate activity in a market. ©2025 RE/MAX, LLC. Each RE/MAX Office Independently Owned and Operated.</a:t>
            </a:r>
          </a:p>
          <a:p>
            <a:endParaRPr lang="en-US" sz="900" dirty="0">
              <a:solidFill>
                <a:srgbClr val="636463"/>
              </a:solidFill>
              <a:effectLst/>
              <a:latin typeface="Helvetica" pitchFamily="2" charset="0"/>
            </a:endParaRPr>
          </a:p>
        </p:txBody>
      </p:sp>
      <p:pic>
        <p:nvPicPr>
          <p:cNvPr id="17" name="Picture 16">
            <a:extLst>
              <a:ext uri="{FF2B5EF4-FFF2-40B4-BE49-F238E27FC236}">
                <a16:creationId xmlns:a16="http://schemas.microsoft.com/office/drawing/2014/main" id="{97DFCFA9-D003-8110-22E6-E28F34BD5752}"/>
              </a:ext>
            </a:extLst>
          </p:cNvPr>
          <p:cNvPicPr>
            <a:picLocks noChangeAspect="1"/>
          </p:cNvPicPr>
          <p:nvPr/>
        </p:nvPicPr>
        <p:blipFill rotWithShape="1">
          <a:blip r:embed="rId3"/>
          <a:srcRect l="5088" t="22463" r="4895" b="58254"/>
          <a:stretch/>
        </p:blipFill>
        <p:spPr>
          <a:xfrm>
            <a:off x="4114801" y="0"/>
            <a:ext cx="8077200" cy="2239216"/>
          </a:xfrm>
          <a:prstGeom prst="rect">
            <a:avLst/>
          </a:prstGeom>
        </p:spPr>
      </p:pic>
      <p:pic>
        <p:nvPicPr>
          <p:cNvPr id="8" name="Picture 7">
            <a:extLst>
              <a:ext uri="{FF2B5EF4-FFF2-40B4-BE49-F238E27FC236}">
                <a16:creationId xmlns:a16="http://schemas.microsoft.com/office/drawing/2014/main" id="{19544A3B-6365-5B76-7030-F28CE754192A}"/>
              </a:ext>
            </a:extLst>
          </p:cNvPr>
          <p:cNvPicPr>
            <a:picLocks noChangeAspect="1"/>
          </p:cNvPicPr>
          <p:nvPr/>
        </p:nvPicPr>
        <p:blipFill>
          <a:blip r:embed="rId4"/>
          <a:stretch>
            <a:fillRect/>
          </a:stretch>
        </p:blipFill>
        <p:spPr>
          <a:xfrm>
            <a:off x="4165723" y="2543599"/>
            <a:ext cx="7975355" cy="2783775"/>
          </a:xfrm>
          <a:prstGeom prst="rect">
            <a:avLst/>
          </a:prstGeom>
        </p:spPr>
      </p:pic>
      <p:pic>
        <p:nvPicPr>
          <p:cNvPr id="2" name="Picture 1">
            <a:extLst>
              <a:ext uri="{FF2B5EF4-FFF2-40B4-BE49-F238E27FC236}">
                <a16:creationId xmlns:a16="http://schemas.microsoft.com/office/drawing/2014/main" id="{E609B38D-629A-E373-6220-E9F52FF87B87}"/>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4253288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37F5A3-B1BE-6A41-AE43-B000CC787000}"/>
              </a:ext>
            </a:extLst>
          </p:cNvPr>
          <p:cNvPicPr>
            <a:picLocks noChangeAspect="1"/>
          </p:cNvPicPr>
          <p:nvPr/>
        </p:nvPicPr>
        <p:blipFill rotWithShape="1">
          <a:blip r:embed="rId3"/>
          <a:srcRect r="5520" b="3327"/>
          <a:stretch/>
        </p:blipFill>
        <p:spPr>
          <a:xfrm>
            <a:off x="0" y="491588"/>
            <a:ext cx="12192000" cy="5593902"/>
          </a:xfrm>
          <a:prstGeom prst="rect">
            <a:avLst/>
          </a:prstGeom>
        </p:spPr>
      </p:pic>
      <p:sp>
        <p:nvSpPr>
          <p:cNvPr id="3" name="Rectangle 2">
            <a:extLst>
              <a:ext uri="{FF2B5EF4-FFF2-40B4-BE49-F238E27FC236}">
                <a16:creationId xmlns:a16="http://schemas.microsoft.com/office/drawing/2014/main" id="{30365A7C-E240-9C42-8CF4-AC586A6B74AF}"/>
              </a:ext>
            </a:extLst>
          </p:cNvPr>
          <p:cNvSpPr/>
          <p:nvPr/>
        </p:nvSpPr>
        <p:spPr>
          <a:xfrm>
            <a:off x="638283" y="508387"/>
            <a:ext cx="3867160" cy="3369921"/>
          </a:xfrm>
          <a:prstGeom prst="rect">
            <a:avLst/>
          </a:prstGeom>
          <a:solidFill>
            <a:srgbClr val="1F335D">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9" name="Title 1">
            <a:extLst>
              <a:ext uri="{FF2B5EF4-FFF2-40B4-BE49-F238E27FC236}">
                <a16:creationId xmlns:a16="http://schemas.microsoft.com/office/drawing/2014/main" id="{E62CD0DF-D78F-784D-9919-B7ACC6C06249}"/>
              </a:ext>
            </a:extLst>
          </p:cNvPr>
          <p:cNvSpPr>
            <a:spLocks noGrp="1"/>
          </p:cNvSpPr>
          <p:nvPr>
            <p:ph type="title"/>
          </p:nvPr>
        </p:nvSpPr>
        <p:spPr>
          <a:xfrm>
            <a:off x="918159" y="605369"/>
            <a:ext cx="3514275" cy="1325563"/>
          </a:xfrm>
        </p:spPr>
        <p:txBody>
          <a:bodyPr>
            <a:noAutofit/>
          </a:bodyPr>
          <a:lstStyle/>
          <a:p>
            <a:r>
              <a:rPr lang="en-CA" sz="3200" spc="300" dirty="0">
                <a:solidFill>
                  <a:schemeClr val="bg1"/>
                </a:solidFill>
                <a:latin typeface="Times New Roman" panose="02020603050405020304" pitchFamily="18" charset="0"/>
                <a:cs typeface="Times New Roman" panose="02020603050405020304" pitchFamily="18" charset="0"/>
              </a:rPr>
              <a:t>GLOBAL PRESENCE</a:t>
            </a:r>
            <a:r>
              <a:rPr lang="en-CA" sz="3200" spc="-300" dirty="0">
                <a:solidFill>
                  <a:schemeClr val="bg1"/>
                </a:solidFill>
                <a:latin typeface="Times New Roman" panose="02020603050405020304" pitchFamily="18" charset="0"/>
                <a:cs typeface="Times New Roman" panose="02020603050405020304" pitchFamily="18" charset="0"/>
              </a:rPr>
              <a:t> </a:t>
            </a:r>
            <a:endParaRPr lang="en-CA" sz="3200" b="1" spc="-300" dirty="0">
              <a:solidFill>
                <a:schemeClr val="bg1"/>
              </a:solidFill>
              <a:latin typeface="Times New Roman" panose="02020603050405020304" pitchFamily="18" charset="0"/>
              <a:cs typeface="Times New Roman" panose="02020603050405020304" pitchFamily="18" charset="0"/>
            </a:endParaRPr>
          </a:p>
        </p:txBody>
      </p:sp>
      <p:sp>
        <p:nvSpPr>
          <p:cNvPr id="10" name="Content Placeholder 2">
            <a:extLst>
              <a:ext uri="{FF2B5EF4-FFF2-40B4-BE49-F238E27FC236}">
                <a16:creationId xmlns:a16="http://schemas.microsoft.com/office/drawing/2014/main" id="{91544E2E-4A8E-8F46-B021-E0D32DAEF52E}"/>
              </a:ext>
            </a:extLst>
          </p:cNvPr>
          <p:cNvSpPr txBox="1">
            <a:spLocks/>
          </p:cNvSpPr>
          <p:nvPr/>
        </p:nvSpPr>
        <p:spPr>
          <a:xfrm>
            <a:off x="918160" y="1926688"/>
            <a:ext cx="3395423" cy="180447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1200" dirty="0">
                <a:solidFill>
                  <a:schemeClr val="bg1"/>
                </a:solidFill>
                <a:latin typeface="Arial" panose="020B0604020202020204" pitchFamily="34" charset="0"/>
                <a:cs typeface="Arial" panose="020B0604020202020204" pitchFamily="34" charset="0"/>
              </a:rPr>
              <a:t>When asked to name a real estate brand, REMAX is the name people name first.* </a:t>
            </a:r>
            <a:r>
              <a:rPr lang="en-CA" sz="1200" dirty="0">
                <a:solidFill>
                  <a:schemeClr val="bg1"/>
                </a:solidFill>
                <a:latin typeface="Arial" panose="020B0604020202020204" pitchFamily="34" charset="0"/>
                <a:cs typeface="Arial" panose="020B0604020202020204" pitchFamily="34" charset="0"/>
              </a:rPr>
              <a:t>Whether you’re buying or selling a city penthouse, a waterfront retreat or an equestrian estate, the REMAX network consists of over 140,000 agents who can help open the front door around the globe.</a:t>
            </a:r>
            <a:r>
              <a:rPr lang="en-US" sz="1200" dirty="0">
                <a:solidFill>
                  <a:schemeClr val="bg1"/>
                </a:solidFill>
                <a:cs typeface="Arial" panose="020B0604020202020204" pitchFamily="34" charset="0"/>
              </a:rPr>
              <a:t> </a:t>
            </a:r>
            <a:endParaRPr lang="en-US" sz="1200" dirty="0">
              <a:solidFill>
                <a:schemeClr val="bg1"/>
              </a:solidFill>
              <a:latin typeface="Arial" panose="020B0604020202020204" pitchFamily="34" charset="0"/>
              <a:cs typeface="Arial" panose="020B0604020202020204" pitchFamily="34" charset="0"/>
            </a:endParaRPr>
          </a:p>
        </p:txBody>
      </p:sp>
      <p:cxnSp>
        <p:nvCxnSpPr>
          <p:cNvPr id="11" name="Straight Connector 10">
            <a:extLst>
              <a:ext uri="{FF2B5EF4-FFF2-40B4-BE49-F238E27FC236}">
                <a16:creationId xmlns:a16="http://schemas.microsoft.com/office/drawing/2014/main" id="{2122DD03-DAA1-BF42-87D1-AD69B0978C41}"/>
              </a:ext>
            </a:extLst>
          </p:cNvPr>
          <p:cNvCxnSpPr>
            <a:cxnSpLocks/>
          </p:cNvCxnSpPr>
          <p:nvPr/>
        </p:nvCxnSpPr>
        <p:spPr>
          <a:xfrm>
            <a:off x="0" y="1869836"/>
            <a:ext cx="4313583"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20" name="Rectangle 19">
            <a:extLst>
              <a:ext uri="{FF2B5EF4-FFF2-40B4-BE49-F238E27FC236}">
                <a16:creationId xmlns:a16="http://schemas.microsoft.com/office/drawing/2014/main" id="{7997FE1E-BBBF-D740-AD04-716479D1D58C}"/>
              </a:ext>
            </a:extLst>
          </p:cNvPr>
          <p:cNvSpPr/>
          <p:nvPr/>
        </p:nvSpPr>
        <p:spPr>
          <a:xfrm>
            <a:off x="6096000" y="4166268"/>
            <a:ext cx="6096000" cy="1569660"/>
          </a:xfrm>
          <a:prstGeom prst="rect">
            <a:avLst/>
          </a:prstGeom>
        </p:spPr>
        <p:txBody>
          <a:bodyPr>
            <a:spAutoFit/>
          </a:bodyPr>
          <a:lstStyle/>
          <a:p>
            <a:r>
              <a:rPr lang="en-CA"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110+ Countries &amp; Territories </a:t>
            </a:r>
          </a:p>
          <a:p>
            <a:r>
              <a:rPr lang="en-CA"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140,000+ Agents </a:t>
            </a:r>
          </a:p>
          <a:p>
            <a:r>
              <a:rPr lang="en-CA" sz="3200" b="1" dirty="0">
                <a:solidFill>
                  <a:schemeClr val="bg1"/>
                </a:solidFill>
                <a:latin typeface="Arial" panose="020B0604020202020204" pitchFamily="34" charset="0"/>
                <a:ea typeface="Times New Roman" panose="02020603050405020304" pitchFamily="18" charset="0"/>
                <a:cs typeface="Arial" panose="020B0604020202020204" pitchFamily="34" charset="0"/>
              </a:rPr>
              <a:t>Nearly 9,000 Offices</a:t>
            </a:r>
          </a:p>
        </p:txBody>
      </p:sp>
      <p:pic>
        <p:nvPicPr>
          <p:cNvPr id="21" name="Picture 20" descr="Shape, icon, arrow&#10;&#10;Description automatically generated">
            <a:extLst>
              <a:ext uri="{FF2B5EF4-FFF2-40B4-BE49-F238E27FC236}">
                <a16:creationId xmlns:a16="http://schemas.microsoft.com/office/drawing/2014/main" id="{85CD94FB-D5D6-8045-999A-61C4105B8A1C}"/>
              </a:ext>
            </a:extLst>
          </p:cNvPr>
          <p:cNvPicPr>
            <a:picLocks noChangeAspect="1"/>
          </p:cNvPicPr>
          <p:nvPr/>
        </p:nvPicPr>
        <p:blipFill>
          <a:blip r:embed="rId4"/>
          <a:stretch>
            <a:fillRect/>
          </a:stretch>
        </p:blipFill>
        <p:spPr>
          <a:xfrm>
            <a:off x="5151317" y="4293625"/>
            <a:ext cx="966873" cy="1314945"/>
          </a:xfrm>
          <a:prstGeom prst="rect">
            <a:avLst/>
          </a:prstGeom>
        </p:spPr>
      </p:pic>
      <p:pic>
        <p:nvPicPr>
          <p:cNvPr id="14" name="Picture 13" descr="Shape, icon, arrow&#10;&#10;Description automatically generated">
            <a:extLst>
              <a:ext uri="{FF2B5EF4-FFF2-40B4-BE49-F238E27FC236}">
                <a16:creationId xmlns:a16="http://schemas.microsoft.com/office/drawing/2014/main" id="{D40633B9-4694-5340-BF3B-CCC19B05DF2E}"/>
              </a:ext>
            </a:extLst>
          </p:cNvPr>
          <p:cNvPicPr>
            <a:picLocks noChangeAspect="1"/>
          </p:cNvPicPr>
          <p:nvPr/>
        </p:nvPicPr>
        <p:blipFill>
          <a:blip r:embed="rId4"/>
          <a:stretch>
            <a:fillRect/>
          </a:stretch>
        </p:blipFill>
        <p:spPr>
          <a:xfrm>
            <a:off x="3452976" y="1337637"/>
            <a:ext cx="202425" cy="275298"/>
          </a:xfrm>
          <a:prstGeom prst="rect">
            <a:avLst/>
          </a:prstGeom>
        </p:spPr>
      </p:pic>
      <p:sp>
        <p:nvSpPr>
          <p:cNvPr id="12" name="Rectangle 11">
            <a:extLst>
              <a:ext uri="{FF2B5EF4-FFF2-40B4-BE49-F238E27FC236}">
                <a16:creationId xmlns:a16="http://schemas.microsoft.com/office/drawing/2014/main" id="{107AF8F7-9FC3-C341-AB2D-17D3496A0F53}"/>
              </a:ext>
            </a:extLst>
          </p:cNvPr>
          <p:cNvSpPr/>
          <p:nvPr/>
        </p:nvSpPr>
        <p:spPr>
          <a:xfrm>
            <a:off x="7261822" y="6350535"/>
            <a:ext cx="5014514" cy="246221"/>
          </a:xfrm>
          <a:prstGeom prst="rect">
            <a:avLst/>
          </a:prstGeom>
        </p:spPr>
        <p:txBody>
          <a:bodyPr wrap="none">
            <a:spAutoFit/>
          </a:bodyPr>
          <a:lstStyle/>
          <a:p>
            <a:r>
              <a:rPr lang="en-CA" sz="1000" dirty="0">
                <a:solidFill>
                  <a:schemeClr val="bg1">
                    <a:lumMod val="65000"/>
                  </a:schemeClr>
                </a:solidFill>
                <a:latin typeface="Arial" panose="020B0604020202020204" pitchFamily="34" charset="0"/>
                <a:cs typeface="Arial" panose="020B0604020202020204" pitchFamily="34" charset="0"/>
              </a:rPr>
              <a:t>*Source: MMR Strategy Group study of unaided awareness (first mention recorded).</a:t>
            </a:r>
            <a:endParaRPr lang="en-US" sz="1000" dirty="0">
              <a:solidFill>
                <a:schemeClr val="bg1">
                  <a:lumMod val="65000"/>
                </a:schemeClr>
              </a:solidFill>
              <a:latin typeface="Arial" panose="020B0604020202020204" pitchFamily="34" charset="0"/>
              <a:cs typeface="Arial" panose="020B0604020202020204" pitchFamily="34" charset="0"/>
            </a:endParaRPr>
          </a:p>
        </p:txBody>
      </p:sp>
      <p:pic>
        <p:nvPicPr>
          <p:cNvPr id="17" name="Picture 16" descr="Shape, icon, arrow&#10;&#10;Description automatically generated">
            <a:extLst>
              <a:ext uri="{FF2B5EF4-FFF2-40B4-BE49-F238E27FC236}">
                <a16:creationId xmlns:a16="http://schemas.microsoft.com/office/drawing/2014/main" id="{BAE26661-E467-9A42-8F6D-10974362CEC9}"/>
              </a:ext>
            </a:extLst>
          </p:cNvPr>
          <p:cNvPicPr>
            <a:picLocks noChangeAspect="1"/>
          </p:cNvPicPr>
          <p:nvPr/>
        </p:nvPicPr>
        <p:blipFill>
          <a:blip r:embed="rId4"/>
          <a:stretch>
            <a:fillRect/>
          </a:stretch>
        </p:blipFill>
        <p:spPr>
          <a:xfrm>
            <a:off x="2121626" y="6359268"/>
            <a:ext cx="201438" cy="273955"/>
          </a:xfrm>
          <a:prstGeom prst="rect">
            <a:avLst/>
          </a:prstGeom>
        </p:spPr>
      </p:pic>
      <p:sp>
        <p:nvSpPr>
          <p:cNvPr id="18" name="TextBox 17">
            <a:extLst>
              <a:ext uri="{FF2B5EF4-FFF2-40B4-BE49-F238E27FC236}">
                <a16:creationId xmlns:a16="http://schemas.microsoft.com/office/drawing/2014/main" id="{B22C43AB-36D0-6C4A-8630-A3041B54C1B2}"/>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07FAFAC9-E8D0-4BC5-54F8-6CED85A4192B}"/>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607262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2DE6388-5A45-2746-8FD6-C2752A3F92B9}"/>
              </a:ext>
            </a:extLst>
          </p:cNvPr>
          <p:cNvSpPr>
            <a:spLocks noGrp="1"/>
          </p:cNvSpPr>
          <p:nvPr>
            <p:ph type="title"/>
          </p:nvPr>
        </p:nvSpPr>
        <p:spPr>
          <a:xfrm>
            <a:off x="661304" y="715736"/>
            <a:ext cx="3959681" cy="1325563"/>
          </a:xfrm>
        </p:spPr>
        <p:txBody>
          <a:bodyPr>
            <a:normAutofit/>
          </a:bodyPr>
          <a:lstStyle/>
          <a:p>
            <a:r>
              <a:rPr lang="en-CA" sz="3200" spc="300" dirty="0">
                <a:solidFill>
                  <a:srgbClr val="1F335D"/>
                </a:solidFill>
                <a:latin typeface="Times New Roman" panose="02020603050405020304" pitchFamily="18" charset="0"/>
                <a:cs typeface="Times New Roman" panose="02020603050405020304" pitchFamily="18" charset="0"/>
              </a:rPr>
              <a:t>STAGING </a:t>
            </a:r>
            <a:br>
              <a:rPr lang="en-CA" sz="3200" spc="300" dirty="0">
                <a:solidFill>
                  <a:srgbClr val="1F335D"/>
                </a:solidFill>
                <a:latin typeface="Times New Roman" panose="02020603050405020304" pitchFamily="18" charset="0"/>
                <a:cs typeface="Times New Roman" panose="02020603050405020304" pitchFamily="18" charset="0"/>
              </a:rPr>
            </a:br>
            <a:r>
              <a:rPr lang="en-CA" sz="3200" spc="300" dirty="0">
                <a:solidFill>
                  <a:srgbClr val="1F335D"/>
                </a:solidFill>
                <a:latin typeface="Times New Roman" panose="02020603050405020304" pitchFamily="18" charset="0"/>
                <a:cs typeface="Times New Roman" panose="02020603050405020304" pitchFamily="18" charset="0"/>
              </a:rPr>
              <a:t>YOUR HOME</a:t>
            </a:r>
            <a:endParaRPr lang="en-CA" sz="3100" b="1" dirty="0">
              <a:solidFill>
                <a:srgbClr val="9BCAEB"/>
              </a:solidFill>
              <a:latin typeface="Times New Roman" panose="02020603050405020304" pitchFamily="18"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86D0BC2B-17CC-8047-8AD0-6B813D5AEFE6}"/>
              </a:ext>
            </a:extLst>
          </p:cNvPr>
          <p:cNvSpPr>
            <a:spLocks noGrp="1"/>
          </p:cNvSpPr>
          <p:nvPr>
            <p:ph idx="1"/>
          </p:nvPr>
        </p:nvSpPr>
        <p:spPr>
          <a:xfrm>
            <a:off x="661305" y="2152778"/>
            <a:ext cx="2920240" cy="4351338"/>
          </a:xfrm>
        </p:spPr>
        <p:txBody>
          <a:bodyPr>
            <a:normAutofit/>
          </a:bodyPr>
          <a:lstStyle/>
          <a:p>
            <a:pPr marL="0" indent="0">
              <a:lnSpc>
                <a:spcPct val="150000"/>
              </a:lnSpc>
              <a:buNone/>
            </a:pPr>
            <a:r>
              <a:rPr lang="en-CA" sz="1200" dirty="0">
                <a:solidFill>
                  <a:srgbClr val="1F335D"/>
                </a:solidFill>
                <a:latin typeface="Arial" panose="020B0604020202020204" pitchFamily="34" charset="0"/>
                <a:cs typeface="Arial" panose="020B0604020202020204" pitchFamily="34" charset="0"/>
              </a:rPr>
              <a:t>An agent from The REMAX Collection brings a high-end perspective and knowledge of what luxury buyers are looking for to ensure your home shows beautifully in person and online. </a:t>
            </a:r>
          </a:p>
          <a:p>
            <a:pPr marL="0" indent="0">
              <a:lnSpc>
                <a:spcPct val="150000"/>
              </a:lnSpc>
              <a:buNone/>
            </a:pPr>
            <a:r>
              <a:rPr lang="en-CA" sz="1200" dirty="0">
                <a:solidFill>
                  <a:srgbClr val="1F335D"/>
                </a:solidFill>
                <a:latin typeface="Arial" panose="020B0604020202020204" pitchFamily="34" charset="0"/>
                <a:cs typeface="Arial" panose="020B0604020202020204" pitchFamily="34" charset="0"/>
              </a:rPr>
              <a:t>Keep in mind that staging </a:t>
            </a:r>
            <a:r>
              <a:rPr lang="en-CA" sz="1200" dirty="0">
                <a:solidFill>
                  <a:srgbClr val="1F335D"/>
                </a:solidFill>
                <a:cs typeface="Arial" panose="020B0604020202020204" pitchFamily="34" charset="0"/>
              </a:rPr>
              <a:t>does not mean </a:t>
            </a:r>
            <a:r>
              <a:rPr lang="en-CA" sz="1200" dirty="0">
                <a:solidFill>
                  <a:srgbClr val="1F335D"/>
                </a:solidFill>
                <a:latin typeface="Arial" panose="020B0604020202020204" pitchFamily="34" charset="0"/>
                <a:cs typeface="Arial" panose="020B0604020202020204" pitchFamily="34" charset="0"/>
              </a:rPr>
              <a:t>remodeling. Staging involves cleaning, rearranging and decorating to highlight a home’s best features such as a Carrera marble mantle, hand-laid herringbone floors, impeccable ocean views or a well-appointed room.</a:t>
            </a:r>
          </a:p>
        </p:txBody>
      </p:sp>
      <p:cxnSp>
        <p:nvCxnSpPr>
          <p:cNvPr id="9" name="Straight Connector 8">
            <a:extLst>
              <a:ext uri="{FF2B5EF4-FFF2-40B4-BE49-F238E27FC236}">
                <a16:creationId xmlns:a16="http://schemas.microsoft.com/office/drawing/2014/main" id="{0C645BE4-5358-4043-A78B-DA002D997700}"/>
              </a:ext>
            </a:extLst>
          </p:cNvPr>
          <p:cNvCxnSpPr>
            <a:cxnSpLocks/>
          </p:cNvCxnSpPr>
          <p:nvPr/>
        </p:nvCxnSpPr>
        <p:spPr>
          <a:xfrm>
            <a:off x="-1" y="2065791"/>
            <a:ext cx="3698725" cy="0"/>
          </a:xfrm>
          <a:prstGeom prst="line">
            <a:avLst/>
          </a:prstGeom>
          <a:ln>
            <a:solidFill>
              <a:srgbClr val="1F335D"/>
            </a:solidFill>
          </a:ln>
        </p:spPr>
        <p:style>
          <a:lnRef idx="3">
            <a:schemeClr val="accent1"/>
          </a:lnRef>
          <a:fillRef idx="0">
            <a:schemeClr val="accent1"/>
          </a:fillRef>
          <a:effectRef idx="2">
            <a:schemeClr val="accent1"/>
          </a:effectRef>
          <a:fontRef idx="minor">
            <a:schemeClr val="tx1"/>
          </a:fontRef>
        </p:style>
      </p:cxnSp>
      <p:pic>
        <p:nvPicPr>
          <p:cNvPr id="10" name="Picture 9" descr="Shape, icon, arrow&#10;&#10;Description automatically generated">
            <a:extLst>
              <a:ext uri="{FF2B5EF4-FFF2-40B4-BE49-F238E27FC236}">
                <a16:creationId xmlns:a16="http://schemas.microsoft.com/office/drawing/2014/main" id="{BC2BC9E0-85F5-8841-83AF-380AB2CBFF24}"/>
              </a:ext>
            </a:extLst>
          </p:cNvPr>
          <p:cNvPicPr>
            <a:picLocks noChangeAspect="1"/>
          </p:cNvPicPr>
          <p:nvPr/>
        </p:nvPicPr>
        <p:blipFill>
          <a:blip r:embed="rId2"/>
          <a:stretch>
            <a:fillRect/>
          </a:stretch>
        </p:blipFill>
        <p:spPr>
          <a:xfrm>
            <a:off x="3581544" y="1434272"/>
            <a:ext cx="234360" cy="318729"/>
          </a:xfrm>
          <a:prstGeom prst="rect">
            <a:avLst/>
          </a:prstGeom>
        </p:spPr>
      </p:pic>
      <p:pic>
        <p:nvPicPr>
          <p:cNvPr id="11" name="Picture 10">
            <a:extLst>
              <a:ext uri="{FF2B5EF4-FFF2-40B4-BE49-F238E27FC236}">
                <a16:creationId xmlns:a16="http://schemas.microsoft.com/office/drawing/2014/main" id="{499A6678-9C93-F148-9787-4505235ABB0B}"/>
              </a:ext>
            </a:extLst>
          </p:cNvPr>
          <p:cNvPicPr>
            <a:picLocks noChangeAspect="1"/>
          </p:cNvPicPr>
          <p:nvPr/>
        </p:nvPicPr>
        <p:blipFill>
          <a:blip r:embed="rId3"/>
          <a:srcRect t="128" b="128"/>
          <a:stretch/>
        </p:blipFill>
        <p:spPr>
          <a:xfrm>
            <a:off x="4068450" y="406096"/>
            <a:ext cx="8117454" cy="5397834"/>
          </a:xfrm>
          <a:prstGeom prst="rect">
            <a:avLst/>
          </a:prstGeom>
        </p:spPr>
      </p:pic>
      <p:pic>
        <p:nvPicPr>
          <p:cNvPr id="15" name="Picture 14" descr="Shape, icon, arrow&#10;&#10;Description automatically generated">
            <a:extLst>
              <a:ext uri="{FF2B5EF4-FFF2-40B4-BE49-F238E27FC236}">
                <a16:creationId xmlns:a16="http://schemas.microsoft.com/office/drawing/2014/main" id="{9768ECF4-13C0-9F4C-9A41-275E35FFEEBB}"/>
              </a:ext>
            </a:extLst>
          </p:cNvPr>
          <p:cNvPicPr>
            <a:picLocks noChangeAspect="1"/>
          </p:cNvPicPr>
          <p:nvPr/>
        </p:nvPicPr>
        <p:blipFill>
          <a:blip r:embed="rId2"/>
          <a:stretch>
            <a:fillRect/>
          </a:stretch>
        </p:blipFill>
        <p:spPr>
          <a:xfrm>
            <a:off x="2121626" y="6359268"/>
            <a:ext cx="201438" cy="273955"/>
          </a:xfrm>
          <a:prstGeom prst="rect">
            <a:avLst/>
          </a:prstGeom>
        </p:spPr>
      </p:pic>
      <p:sp>
        <p:nvSpPr>
          <p:cNvPr id="16" name="TextBox 15">
            <a:extLst>
              <a:ext uri="{FF2B5EF4-FFF2-40B4-BE49-F238E27FC236}">
                <a16:creationId xmlns:a16="http://schemas.microsoft.com/office/drawing/2014/main" id="{CD51B369-65C9-F241-AE0E-E90D0C7D8FA6}"/>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E6EC5CD9-66C7-B8B4-DBEB-BF5CDB63A0E3}"/>
              </a:ext>
            </a:extLst>
          </p:cNvPr>
          <p:cNvPicPr>
            <a:picLocks noChangeAspect="1"/>
          </p:cNvPicPr>
          <p:nvPr/>
        </p:nvPicPr>
        <p:blipFill>
          <a:blip r:embed="rId4"/>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249291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37932C-353D-AF48-A01B-24C2AC0E5701}"/>
              </a:ext>
            </a:extLst>
          </p:cNvPr>
          <p:cNvPicPr>
            <a:picLocks noChangeAspect="1"/>
          </p:cNvPicPr>
          <p:nvPr/>
        </p:nvPicPr>
        <p:blipFill>
          <a:blip r:embed="rId3"/>
          <a:srcRect l="4680" r="4680"/>
          <a:stretch/>
        </p:blipFill>
        <p:spPr>
          <a:xfrm>
            <a:off x="0" y="-1"/>
            <a:ext cx="8273846" cy="6085477"/>
          </a:xfrm>
          <a:prstGeom prst="rect">
            <a:avLst/>
          </a:prstGeom>
        </p:spPr>
      </p:pic>
      <p:sp>
        <p:nvSpPr>
          <p:cNvPr id="9" name="Title 1">
            <a:extLst>
              <a:ext uri="{FF2B5EF4-FFF2-40B4-BE49-F238E27FC236}">
                <a16:creationId xmlns:a16="http://schemas.microsoft.com/office/drawing/2014/main" id="{F1CD287A-6626-4341-87C0-3D1D7A567CE0}"/>
              </a:ext>
            </a:extLst>
          </p:cNvPr>
          <p:cNvSpPr>
            <a:spLocks noGrp="1"/>
          </p:cNvSpPr>
          <p:nvPr>
            <p:ph type="title"/>
          </p:nvPr>
        </p:nvSpPr>
        <p:spPr>
          <a:xfrm>
            <a:off x="8620011" y="1127811"/>
            <a:ext cx="3943351" cy="1245050"/>
          </a:xfrm>
        </p:spPr>
        <p:txBody>
          <a:bodyPr>
            <a:normAutofit fontScale="90000"/>
          </a:bodyPr>
          <a:lstStyle/>
          <a:p>
            <a:r>
              <a:rPr lang="en-CA" sz="3200" spc="300" dirty="0">
                <a:solidFill>
                  <a:srgbClr val="1A3668"/>
                </a:solidFill>
                <a:latin typeface="Times New Roman" panose="02020603050405020304" pitchFamily="18" charset="0"/>
                <a:cs typeface="Times New Roman" panose="02020603050405020304" pitchFamily="18" charset="0"/>
              </a:rPr>
              <a:t>SHOWCASING YOUR </a:t>
            </a:r>
            <a:br>
              <a:rPr lang="en-CA" sz="3200" spc="300" dirty="0">
                <a:solidFill>
                  <a:srgbClr val="1A3668"/>
                </a:solidFill>
                <a:latin typeface="Times New Roman" panose="02020603050405020304" pitchFamily="18" charset="0"/>
                <a:cs typeface="Times New Roman" panose="02020603050405020304" pitchFamily="18" charset="0"/>
              </a:rPr>
            </a:br>
            <a:r>
              <a:rPr lang="en-CA" sz="3200" spc="300" dirty="0">
                <a:solidFill>
                  <a:srgbClr val="1A3668"/>
                </a:solidFill>
                <a:latin typeface="Times New Roman" panose="02020603050405020304" pitchFamily="18" charset="0"/>
                <a:cs typeface="Times New Roman" panose="02020603050405020304" pitchFamily="18" charset="0"/>
              </a:rPr>
              <a:t>PROPERTY</a:t>
            </a:r>
            <a:endParaRPr lang="en-CA" sz="3200" b="1" spc="-300" dirty="0">
              <a:solidFill>
                <a:srgbClr val="1A3668"/>
              </a:solidFill>
              <a:latin typeface="Times New Roman" panose="02020603050405020304" pitchFamily="18" charset="0"/>
              <a:cs typeface="Times New Roman" panose="02020603050405020304" pitchFamily="18" charset="0"/>
            </a:endParaRPr>
          </a:p>
        </p:txBody>
      </p:sp>
      <p:sp>
        <p:nvSpPr>
          <p:cNvPr id="10" name="Content Placeholder 2">
            <a:extLst>
              <a:ext uri="{FF2B5EF4-FFF2-40B4-BE49-F238E27FC236}">
                <a16:creationId xmlns:a16="http://schemas.microsoft.com/office/drawing/2014/main" id="{5619C953-3FFC-634A-BFE5-944D39AC039D}"/>
              </a:ext>
            </a:extLst>
          </p:cNvPr>
          <p:cNvSpPr txBox="1">
            <a:spLocks/>
          </p:cNvSpPr>
          <p:nvPr/>
        </p:nvSpPr>
        <p:spPr>
          <a:xfrm>
            <a:off x="8638751" y="2564434"/>
            <a:ext cx="3023162" cy="3372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CA" sz="1200" dirty="0">
                <a:solidFill>
                  <a:srgbClr val="1A3668"/>
                </a:solidFill>
                <a:latin typeface="Arial" panose="020B0604020202020204" pitchFamily="34" charset="0"/>
                <a:cs typeface="Arial" panose="020B0604020202020204" pitchFamily="34" charset="0"/>
              </a:rPr>
              <a:t>With most buyers conducting their search online, professional listing photography and videography are essential for creating a high-end visual impact. Flattering natural light and carefully chosen angles showcase your impeccably designed space, attracting the highest buyer interest. Often your first showing occurs online, followed by an in-person viewing.</a:t>
            </a:r>
          </a:p>
        </p:txBody>
      </p:sp>
      <p:cxnSp>
        <p:nvCxnSpPr>
          <p:cNvPr id="11" name="Straight Connector 10">
            <a:extLst>
              <a:ext uri="{FF2B5EF4-FFF2-40B4-BE49-F238E27FC236}">
                <a16:creationId xmlns:a16="http://schemas.microsoft.com/office/drawing/2014/main" id="{AB947AC2-35A7-CC49-834F-D71A7AA3E21A}"/>
              </a:ext>
            </a:extLst>
          </p:cNvPr>
          <p:cNvCxnSpPr>
            <a:cxnSpLocks/>
          </p:cNvCxnSpPr>
          <p:nvPr/>
        </p:nvCxnSpPr>
        <p:spPr>
          <a:xfrm>
            <a:off x="8654881" y="2490782"/>
            <a:ext cx="2819364" cy="0"/>
          </a:xfrm>
          <a:prstGeom prst="line">
            <a:avLst/>
          </a:prstGeom>
          <a:ln>
            <a:solidFill>
              <a:srgbClr val="1A3668"/>
            </a:solidFill>
          </a:ln>
        </p:spPr>
        <p:style>
          <a:lnRef idx="3">
            <a:schemeClr val="accent1"/>
          </a:lnRef>
          <a:fillRef idx="0">
            <a:schemeClr val="accent1"/>
          </a:fillRef>
          <a:effectRef idx="2">
            <a:schemeClr val="accent1"/>
          </a:effectRef>
          <a:fontRef idx="minor">
            <a:schemeClr val="tx1"/>
          </a:fontRef>
        </p:style>
      </p:cxnSp>
      <p:pic>
        <p:nvPicPr>
          <p:cNvPr id="14" name="Picture 13" descr="Shape, icon, arrow&#10;&#10;Description automatically generated">
            <a:extLst>
              <a:ext uri="{FF2B5EF4-FFF2-40B4-BE49-F238E27FC236}">
                <a16:creationId xmlns:a16="http://schemas.microsoft.com/office/drawing/2014/main" id="{550E25BB-F970-7A4B-BA53-F7D129210116}"/>
              </a:ext>
            </a:extLst>
          </p:cNvPr>
          <p:cNvPicPr>
            <a:picLocks noChangeAspect="1"/>
          </p:cNvPicPr>
          <p:nvPr/>
        </p:nvPicPr>
        <p:blipFill>
          <a:blip r:embed="rId4"/>
          <a:stretch>
            <a:fillRect/>
          </a:stretch>
        </p:blipFill>
        <p:spPr>
          <a:xfrm>
            <a:off x="10902781" y="2006572"/>
            <a:ext cx="202425" cy="275298"/>
          </a:xfrm>
          <a:prstGeom prst="rect">
            <a:avLst/>
          </a:prstGeom>
        </p:spPr>
      </p:pic>
      <p:pic>
        <p:nvPicPr>
          <p:cNvPr id="16" name="Picture 15" descr="Shape, icon, arrow&#10;&#10;Description automatically generated">
            <a:extLst>
              <a:ext uri="{FF2B5EF4-FFF2-40B4-BE49-F238E27FC236}">
                <a16:creationId xmlns:a16="http://schemas.microsoft.com/office/drawing/2014/main" id="{A5CF392C-1555-EC4C-8057-FF0D0F2BCE89}"/>
              </a:ext>
            </a:extLst>
          </p:cNvPr>
          <p:cNvPicPr>
            <a:picLocks noChangeAspect="1"/>
          </p:cNvPicPr>
          <p:nvPr/>
        </p:nvPicPr>
        <p:blipFill>
          <a:blip r:embed="rId4"/>
          <a:stretch>
            <a:fillRect/>
          </a:stretch>
        </p:blipFill>
        <p:spPr>
          <a:xfrm>
            <a:off x="2121626" y="6359268"/>
            <a:ext cx="201438" cy="273955"/>
          </a:xfrm>
          <a:prstGeom prst="rect">
            <a:avLst/>
          </a:prstGeom>
        </p:spPr>
      </p:pic>
      <p:sp>
        <p:nvSpPr>
          <p:cNvPr id="17" name="TextBox 16">
            <a:extLst>
              <a:ext uri="{FF2B5EF4-FFF2-40B4-BE49-F238E27FC236}">
                <a16:creationId xmlns:a16="http://schemas.microsoft.com/office/drawing/2014/main" id="{73B237A4-1226-A14A-A189-F3220179A704}"/>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EC05E500-5E17-C23A-E4CD-7779313353DC}"/>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2683892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B2EBB9E2-03B0-0347-8637-850B66633527}"/>
              </a:ext>
            </a:extLst>
          </p:cNvPr>
          <p:cNvSpPr>
            <a:spLocks noGrp="1"/>
          </p:cNvSpPr>
          <p:nvPr>
            <p:ph type="title"/>
          </p:nvPr>
        </p:nvSpPr>
        <p:spPr>
          <a:xfrm>
            <a:off x="5718552" y="199867"/>
            <a:ext cx="6313301" cy="821238"/>
          </a:xfrm>
        </p:spPr>
        <p:txBody>
          <a:bodyPr>
            <a:normAutofit/>
          </a:bodyPr>
          <a:lstStyle/>
          <a:p>
            <a:r>
              <a:rPr lang="en-CA" sz="3200" spc="300" dirty="0">
                <a:solidFill>
                  <a:srgbClr val="1F335D"/>
                </a:solidFill>
                <a:latin typeface="Times New Roman" panose="02020603050405020304" pitchFamily="18" charset="0"/>
                <a:cs typeface="Times New Roman" panose="02020603050405020304" pitchFamily="18" charset="0"/>
              </a:rPr>
              <a:t>ATTENTION TO DETAIL</a:t>
            </a:r>
            <a:r>
              <a:rPr lang="en-CA" sz="3200" spc="-300" dirty="0">
                <a:solidFill>
                  <a:srgbClr val="1F335D"/>
                </a:solidFill>
                <a:latin typeface="Times New Roman" panose="02020603050405020304" pitchFamily="18" charset="0"/>
              </a:rPr>
              <a:t> </a:t>
            </a:r>
            <a:endParaRPr lang="en-CA" sz="3200" b="1" dirty="0">
              <a:solidFill>
                <a:srgbClr val="9BCAEB"/>
              </a:solidFill>
              <a:latin typeface="Times New Roman" panose="02020603050405020304" pitchFamily="18" charset="0"/>
              <a:cs typeface="Times New Roman" panose="02020603050405020304" pitchFamily="18" charset="0"/>
            </a:endParaRPr>
          </a:p>
        </p:txBody>
      </p:sp>
      <p:sp>
        <p:nvSpPr>
          <p:cNvPr id="23" name="Content Placeholder 2">
            <a:extLst>
              <a:ext uri="{FF2B5EF4-FFF2-40B4-BE49-F238E27FC236}">
                <a16:creationId xmlns:a16="http://schemas.microsoft.com/office/drawing/2014/main" id="{39890FC5-8EEF-244B-8FA7-FD0441BCF3AC}"/>
              </a:ext>
            </a:extLst>
          </p:cNvPr>
          <p:cNvSpPr>
            <a:spLocks noGrp="1"/>
          </p:cNvSpPr>
          <p:nvPr>
            <p:ph idx="1"/>
          </p:nvPr>
        </p:nvSpPr>
        <p:spPr>
          <a:xfrm>
            <a:off x="5718552" y="1230593"/>
            <a:ext cx="5944925" cy="511368"/>
          </a:xfrm>
        </p:spPr>
        <p:txBody>
          <a:bodyPr>
            <a:noAutofit/>
          </a:bodyPr>
          <a:lstStyle/>
          <a:p>
            <a:pPr marL="0" indent="0">
              <a:lnSpc>
                <a:spcPct val="100000"/>
              </a:lnSpc>
              <a:buNone/>
            </a:pPr>
            <a:r>
              <a:rPr lang="en-CA" sz="1200" dirty="0">
                <a:solidFill>
                  <a:srgbClr val="1F335D"/>
                </a:solidFill>
                <a:latin typeface="Arial" panose="020B0604020202020204" pitchFamily="34" charset="0"/>
                <a:cs typeface="Arial" panose="020B0604020202020204" pitchFamily="34" charset="0"/>
              </a:rPr>
              <a:t>The REMAX Collection luxury agents are truly committed to your success and will guide you through a thoughtful process which may include:</a:t>
            </a:r>
          </a:p>
          <a:p>
            <a:pPr marL="0" indent="0">
              <a:buNone/>
            </a:pPr>
            <a:endParaRPr lang="en-US" sz="1200" dirty="0">
              <a:latin typeface="Arial" panose="020B0604020202020204" pitchFamily="34" charset="0"/>
              <a:cs typeface="Arial" panose="020B0604020202020204" pitchFamily="34" charset="0"/>
            </a:endParaRPr>
          </a:p>
        </p:txBody>
      </p:sp>
      <p:cxnSp>
        <p:nvCxnSpPr>
          <p:cNvPr id="24" name="Straight Connector 23">
            <a:extLst>
              <a:ext uri="{FF2B5EF4-FFF2-40B4-BE49-F238E27FC236}">
                <a16:creationId xmlns:a16="http://schemas.microsoft.com/office/drawing/2014/main" id="{CE0CD657-79F3-7C48-8CB5-DBD74F74F5DB}"/>
              </a:ext>
            </a:extLst>
          </p:cNvPr>
          <p:cNvCxnSpPr>
            <a:cxnSpLocks/>
          </p:cNvCxnSpPr>
          <p:nvPr/>
        </p:nvCxnSpPr>
        <p:spPr>
          <a:xfrm>
            <a:off x="5818605" y="1016990"/>
            <a:ext cx="5535195" cy="0"/>
          </a:xfrm>
          <a:prstGeom prst="line">
            <a:avLst/>
          </a:prstGeom>
          <a:ln>
            <a:solidFill>
              <a:srgbClr val="1F335D"/>
            </a:solidFill>
          </a:ln>
        </p:spPr>
        <p:style>
          <a:lnRef idx="3">
            <a:schemeClr val="accent1"/>
          </a:lnRef>
          <a:fillRef idx="0">
            <a:schemeClr val="accent1"/>
          </a:fillRef>
          <a:effectRef idx="2">
            <a:schemeClr val="accent1"/>
          </a:effectRef>
          <a:fontRef idx="minor">
            <a:schemeClr val="tx1"/>
          </a:fontRef>
        </p:style>
      </p:cxnSp>
      <p:sp>
        <p:nvSpPr>
          <p:cNvPr id="25" name="Rectangle 24">
            <a:extLst>
              <a:ext uri="{FF2B5EF4-FFF2-40B4-BE49-F238E27FC236}">
                <a16:creationId xmlns:a16="http://schemas.microsoft.com/office/drawing/2014/main" id="{38E66AA1-1554-5448-A222-DBFDD6A6F351}"/>
              </a:ext>
            </a:extLst>
          </p:cNvPr>
          <p:cNvSpPr/>
          <p:nvPr/>
        </p:nvSpPr>
        <p:spPr>
          <a:xfrm>
            <a:off x="5945168" y="1856523"/>
            <a:ext cx="5866618" cy="4154984"/>
          </a:xfrm>
          <a:prstGeom prst="rect">
            <a:avLst/>
          </a:prstGeom>
        </p:spPr>
        <p:txBody>
          <a:bodyPr wrap="square">
            <a:spAutoFit/>
          </a:bodyPr>
          <a:lstStyle/>
          <a:p>
            <a:pPr>
              <a:spcAft>
                <a:spcPts val="600"/>
              </a:spcAft>
            </a:pPr>
            <a:r>
              <a:rPr lang="en-CA" sz="1200" dirty="0">
                <a:solidFill>
                  <a:srgbClr val="1F335D"/>
                </a:solidFill>
                <a:latin typeface="Arial" panose="020B0604020202020204" pitchFamily="34" charset="0"/>
                <a:cs typeface="Arial" panose="020B0604020202020204" pitchFamily="34" charset="0"/>
              </a:rPr>
              <a:t>Preparing an informed market analysis to help you determine an optimal buying or selling price that will attract the most buyers.</a:t>
            </a:r>
          </a:p>
          <a:p>
            <a:pPr>
              <a:spcAft>
                <a:spcPts val="600"/>
              </a:spcAft>
            </a:pPr>
            <a:endParaRPr lang="en-CA" sz="1200" dirty="0">
              <a:solidFill>
                <a:srgbClr val="1F335D"/>
              </a:solidFill>
              <a:latin typeface="Arial" panose="020B0604020202020204" pitchFamily="34" charset="0"/>
              <a:cs typeface="Arial" panose="020B0604020202020204" pitchFamily="34" charset="0"/>
            </a:endParaRPr>
          </a:p>
          <a:p>
            <a:pPr>
              <a:spcAft>
                <a:spcPts val="600"/>
              </a:spcAft>
            </a:pPr>
            <a:r>
              <a:rPr lang="en-CA" sz="1200" dirty="0">
                <a:solidFill>
                  <a:srgbClr val="1F335D"/>
                </a:solidFill>
                <a:latin typeface="Arial" panose="020B0604020202020204" pitchFamily="34" charset="0"/>
                <a:cs typeface="Arial" panose="020B0604020202020204" pitchFamily="34" charset="0"/>
              </a:rPr>
              <a:t>Referring you to local experts such as stagers and contractors to ensure your property is well-positioned in a competitive market.</a:t>
            </a:r>
          </a:p>
          <a:p>
            <a:pPr>
              <a:spcAft>
                <a:spcPts val="600"/>
              </a:spcAft>
            </a:pPr>
            <a:endParaRPr lang="en-CA" sz="1200" dirty="0">
              <a:solidFill>
                <a:srgbClr val="1F335D"/>
              </a:solidFill>
              <a:latin typeface="Arial" panose="020B0604020202020204" pitchFamily="34" charset="0"/>
              <a:cs typeface="Arial" panose="020B0604020202020204" pitchFamily="34" charset="0"/>
            </a:endParaRPr>
          </a:p>
          <a:p>
            <a:pPr>
              <a:spcAft>
                <a:spcPts val="600"/>
              </a:spcAft>
            </a:pPr>
            <a:r>
              <a:rPr lang="en-CA" sz="1200" dirty="0">
                <a:solidFill>
                  <a:srgbClr val="1F335D"/>
                </a:solidFill>
                <a:latin typeface="Arial" panose="020B0604020202020204" pitchFamily="34" charset="0"/>
                <a:cs typeface="Arial" panose="020B0604020202020204" pitchFamily="34" charset="0"/>
              </a:rPr>
              <a:t>Marketing your home to appeal to a qualified buyer pool with inspired photography, video, resources and strategies exclusive to The REMAX Collection.</a:t>
            </a:r>
          </a:p>
          <a:p>
            <a:pPr>
              <a:spcAft>
                <a:spcPts val="600"/>
              </a:spcAft>
            </a:pPr>
            <a:endParaRPr lang="en-CA" sz="1200" dirty="0">
              <a:solidFill>
                <a:srgbClr val="1F335D"/>
              </a:solidFill>
              <a:latin typeface="Arial" panose="020B0604020202020204" pitchFamily="34" charset="0"/>
              <a:cs typeface="Arial" panose="020B0604020202020204" pitchFamily="34" charset="0"/>
            </a:endParaRPr>
          </a:p>
          <a:p>
            <a:pPr>
              <a:spcAft>
                <a:spcPts val="600"/>
              </a:spcAft>
            </a:pPr>
            <a:r>
              <a:rPr lang="en-CA" sz="1200" dirty="0">
                <a:solidFill>
                  <a:srgbClr val="1F335D"/>
                </a:solidFill>
                <a:latin typeface="Arial" panose="020B0604020202020204" pitchFamily="34" charset="0"/>
                <a:cs typeface="Arial" panose="020B0604020202020204" pitchFamily="34" charset="0"/>
              </a:rPr>
              <a:t>Showing your home’s features and benefits to the next potential owner. </a:t>
            </a:r>
          </a:p>
          <a:p>
            <a:pPr>
              <a:spcAft>
                <a:spcPts val="600"/>
              </a:spcAft>
            </a:pPr>
            <a:endParaRPr lang="en-CA" sz="1200" dirty="0">
              <a:solidFill>
                <a:srgbClr val="1F335D"/>
              </a:solidFill>
              <a:latin typeface="Arial" panose="020B0604020202020204" pitchFamily="34" charset="0"/>
              <a:cs typeface="Arial" panose="020B0604020202020204" pitchFamily="34" charset="0"/>
            </a:endParaRPr>
          </a:p>
          <a:p>
            <a:pPr>
              <a:spcAft>
                <a:spcPts val="600"/>
              </a:spcAft>
            </a:pPr>
            <a:r>
              <a:rPr lang="en-CA" sz="1200" dirty="0">
                <a:solidFill>
                  <a:srgbClr val="1F335D"/>
                </a:solidFill>
                <a:latin typeface="Arial" panose="020B0604020202020204" pitchFamily="34" charset="0"/>
                <a:cs typeface="Arial" panose="020B0604020202020204" pitchFamily="34" charset="0"/>
              </a:rPr>
              <a:t>Reviewing all offers in a timely manner and discussing negotiations with you.</a:t>
            </a:r>
          </a:p>
          <a:p>
            <a:pPr>
              <a:spcAft>
                <a:spcPts val="600"/>
              </a:spcAft>
            </a:pPr>
            <a:endParaRPr lang="en-CA" sz="1200" dirty="0">
              <a:solidFill>
                <a:srgbClr val="1F335D"/>
              </a:solidFill>
              <a:latin typeface="Arial" panose="020B0604020202020204" pitchFamily="34" charset="0"/>
              <a:cs typeface="Arial" panose="020B0604020202020204" pitchFamily="34" charset="0"/>
            </a:endParaRPr>
          </a:p>
          <a:p>
            <a:pPr>
              <a:spcAft>
                <a:spcPts val="600"/>
              </a:spcAft>
            </a:pPr>
            <a:r>
              <a:rPr lang="en-CA" sz="1200" dirty="0">
                <a:solidFill>
                  <a:srgbClr val="1F335D"/>
                </a:solidFill>
                <a:latin typeface="Arial" panose="020B0604020202020204" pitchFamily="34" charset="0"/>
                <a:cs typeface="Arial" panose="020B0604020202020204" pitchFamily="34" charset="0"/>
              </a:rPr>
              <a:t>Monitoring the steps necessary for a successful closing such as scheduling inspections and appraisals.</a:t>
            </a:r>
          </a:p>
          <a:p>
            <a:pPr>
              <a:spcAft>
                <a:spcPts val="600"/>
              </a:spcAft>
            </a:pPr>
            <a:endParaRPr lang="en-CA" sz="1200" dirty="0">
              <a:solidFill>
                <a:srgbClr val="1F335D"/>
              </a:solidFill>
              <a:latin typeface="Arial" panose="020B0604020202020204" pitchFamily="34" charset="0"/>
              <a:cs typeface="Arial" panose="020B0604020202020204" pitchFamily="34" charset="0"/>
            </a:endParaRPr>
          </a:p>
          <a:p>
            <a:pPr>
              <a:spcAft>
                <a:spcPts val="600"/>
              </a:spcAft>
            </a:pPr>
            <a:r>
              <a:rPr lang="en-CA" sz="1200" dirty="0">
                <a:solidFill>
                  <a:srgbClr val="1F335D"/>
                </a:solidFill>
                <a:latin typeface="Arial" panose="020B0604020202020204" pitchFamily="34" charset="0"/>
                <a:cs typeface="Arial" panose="020B0604020202020204" pitchFamily="34" charset="0"/>
              </a:rPr>
              <a:t>Providing peace of mind throughout the buying or selling journey.</a:t>
            </a:r>
          </a:p>
        </p:txBody>
      </p:sp>
      <p:pic>
        <p:nvPicPr>
          <p:cNvPr id="15" name="Picture 14" descr="Shape, icon, arrow&#10;&#10;Description automatically generated">
            <a:extLst>
              <a:ext uri="{FF2B5EF4-FFF2-40B4-BE49-F238E27FC236}">
                <a16:creationId xmlns:a16="http://schemas.microsoft.com/office/drawing/2014/main" id="{3F99F523-5022-F042-8F68-13429BAAB83F}"/>
              </a:ext>
            </a:extLst>
          </p:cNvPr>
          <p:cNvPicPr>
            <a:picLocks noChangeAspect="1"/>
          </p:cNvPicPr>
          <p:nvPr/>
        </p:nvPicPr>
        <p:blipFill>
          <a:blip r:embed="rId3"/>
          <a:stretch>
            <a:fillRect/>
          </a:stretch>
        </p:blipFill>
        <p:spPr>
          <a:xfrm>
            <a:off x="10978856" y="451121"/>
            <a:ext cx="234360" cy="318729"/>
          </a:xfrm>
          <a:prstGeom prst="rect">
            <a:avLst/>
          </a:prstGeom>
        </p:spPr>
      </p:pic>
      <p:pic>
        <p:nvPicPr>
          <p:cNvPr id="16" name="Picture 15" descr="Shape, icon, arrow&#10;&#10;Description automatically generated">
            <a:extLst>
              <a:ext uri="{FF2B5EF4-FFF2-40B4-BE49-F238E27FC236}">
                <a16:creationId xmlns:a16="http://schemas.microsoft.com/office/drawing/2014/main" id="{27639786-47CC-7F4D-A0C7-0AE4B08CA303}"/>
              </a:ext>
            </a:extLst>
          </p:cNvPr>
          <p:cNvPicPr>
            <a:picLocks noChangeAspect="1"/>
          </p:cNvPicPr>
          <p:nvPr/>
        </p:nvPicPr>
        <p:blipFill>
          <a:blip r:embed="rId3"/>
          <a:stretch>
            <a:fillRect/>
          </a:stretch>
        </p:blipFill>
        <p:spPr>
          <a:xfrm>
            <a:off x="5775540" y="1988385"/>
            <a:ext cx="150513" cy="204697"/>
          </a:xfrm>
          <a:prstGeom prst="rect">
            <a:avLst/>
          </a:prstGeom>
        </p:spPr>
      </p:pic>
      <p:pic>
        <p:nvPicPr>
          <p:cNvPr id="26" name="Picture 25" descr="Shape, icon, arrow&#10;&#10;Description automatically generated">
            <a:extLst>
              <a:ext uri="{FF2B5EF4-FFF2-40B4-BE49-F238E27FC236}">
                <a16:creationId xmlns:a16="http://schemas.microsoft.com/office/drawing/2014/main" id="{824940AE-C62C-E641-A44C-D327132516CE}"/>
              </a:ext>
            </a:extLst>
          </p:cNvPr>
          <p:cNvPicPr>
            <a:picLocks noChangeAspect="1"/>
          </p:cNvPicPr>
          <p:nvPr/>
        </p:nvPicPr>
        <p:blipFill>
          <a:blip r:embed="rId3"/>
          <a:stretch>
            <a:fillRect/>
          </a:stretch>
        </p:blipFill>
        <p:spPr>
          <a:xfrm>
            <a:off x="5775540" y="2673401"/>
            <a:ext cx="150513" cy="204697"/>
          </a:xfrm>
          <a:prstGeom prst="rect">
            <a:avLst/>
          </a:prstGeom>
        </p:spPr>
      </p:pic>
      <p:pic>
        <p:nvPicPr>
          <p:cNvPr id="27" name="Picture 26" descr="Shape, icon, arrow&#10;&#10;Description automatically generated">
            <a:extLst>
              <a:ext uri="{FF2B5EF4-FFF2-40B4-BE49-F238E27FC236}">
                <a16:creationId xmlns:a16="http://schemas.microsoft.com/office/drawing/2014/main" id="{F728288F-C155-BA4D-96E1-D86F2075C537}"/>
              </a:ext>
            </a:extLst>
          </p:cNvPr>
          <p:cNvPicPr>
            <a:picLocks noChangeAspect="1"/>
          </p:cNvPicPr>
          <p:nvPr/>
        </p:nvPicPr>
        <p:blipFill>
          <a:blip r:embed="rId3"/>
          <a:stretch>
            <a:fillRect/>
          </a:stretch>
        </p:blipFill>
        <p:spPr>
          <a:xfrm>
            <a:off x="5775540" y="3414979"/>
            <a:ext cx="150513" cy="204697"/>
          </a:xfrm>
          <a:prstGeom prst="rect">
            <a:avLst/>
          </a:prstGeom>
        </p:spPr>
      </p:pic>
      <p:pic>
        <p:nvPicPr>
          <p:cNvPr id="28" name="Picture 27" descr="Shape, icon, arrow&#10;&#10;Description automatically generated">
            <a:extLst>
              <a:ext uri="{FF2B5EF4-FFF2-40B4-BE49-F238E27FC236}">
                <a16:creationId xmlns:a16="http://schemas.microsoft.com/office/drawing/2014/main" id="{975868B8-2A0E-2C4B-80C1-681476F57911}"/>
              </a:ext>
            </a:extLst>
          </p:cNvPr>
          <p:cNvPicPr>
            <a:picLocks noChangeAspect="1"/>
          </p:cNvPicPr>
          <p:nvPr/>
        </p:nvPicPr>
        <p:blipFill>
          <a:blip r:embed="rId3"/>
          <a:stretch>
            <a:fillRect/>
          </a:stretch>
        </p:blipFill>
        <p:spPr>
          <a:xfrm>
            <a:off x="5775540" y="4005627"/>
            <a:ext cx="150513" cy="204697"/>
          </a:xfrm>
          <a:prstGeom prst="rect">
            <a:avLst/>
          </a:prstGeom>
        </p:spPr>
      </p:pic>
      <p:pic>
        <p:nvPicPr>
          <p:cNvPr id="29" name="Picture 28" descr="Shape, icon, arrow&#10;&#10;Description automatically generated">
            <a:extLst>
              <a:ext uri="{FF2B5EF4-FFF2-40B4-BE49-F238E27FC236}">
                <a16:creationId xmlns:a16="http://schemas.microsoft.com/office/drawing/2014/main" id="{DCFA6FAF-2694-BF4F-BA31-44E878519B56}"/>
              </a:ext>
            </a:extLst>
          </p:cNvPr>
          <p:cNvPicPr>
            <a:picLocks noChangeAspect="1"/>
          </p:cNvPicPr>
          <p:nvPr/>
        </p:nvPicPr>
        <p:blipFill>
          <a:blip r:embed="rId3"/>
          <a:stretch>
            <a:fillRect/>
          </a:stretch>
        </p:blipFill>
        <p:spPr>
          <a:xfrm>
            <a:off x="5775540" y="4511628"/>
            <a:ext cx="150513" cy="204697"/>
          </a:xfrm>
          <a:prstGeom prst="rect">
            <a:avLst/>
          </a:prstGeom>
        </p:spPr>
      </p:pic>
      <p:pic>
        <p:nvPicPr>
          <p:cNvPr id="30" name="Picture 29" descr="Shape, icon, arrow&#10;&#10;Description automatically generated">
            <a:extLst>
              <a:ext uri="{FF2B5EF4-FFF2-40B4-BE49-F238E27FC236}">
                <a16:creationId xmlns:a16="http://schemas.microsoft.com/office/drawing/2014/main" id="{23A0702D-74C8-2B4D-93F4-38C805BB7D68}"/>
              </a:ext>
            </a:extLst>
          </p:cNvPr>
          <p:cNvPicPr>
            <a:picLocks noChangeAspect="1"/>
          </p:cNvPicPr>
          <p:nvPr/>
        </p:nvPicPr>
        <p:blipFill>
          <a:blip r:embed="rId3"/>
          <a:stretch>
            <a:fillRect/>
          </a:stretch>
        </p:blipFill>
        <p:spPr>
          <a:xfrm>
            <a:off x="5775540" y="5121228"/>
            <a:ext cx="150513" cy="204697"/>
          </a:xfrm>
          <a:prstGeom prst="rect">
            <a:avLst/>
          </a:prstGeom>
        </p:spPr>
      </p:pic>
      <p:pic>
        <p:nvPicPr>
          <p:cNvPr id="31" name="Picture 30" descr="Shape, icon, arrow&#10;&#10;Description automatically generated">
            <a:extLst>
              <a:ext uri="{FF2B5EF4-FFF2-40B4-BE49-F238E27FC236}">
                <a16:creationId xmlns:a16="http://schemas.microsoft.com/office/drawing/2014/main" id="{13BCB998-F686-9D46-8C41-E18138E3787E}"/>
              </a:ext>
            </a:extLst>
          </p:cNvPr>
          <p:cNvPicPr>
            <a:picLocks noChangeAspect="1"/>
          </p:cNvPicPr>
          <p:nvPr/>
        </p:nvPicPr>
        <p:blipFill>
          <a:blip r:embed="rId3"/>
          <a:stretch>
            <a:fillRect/>
          </a:stretch>
        </p:blipFill>
        <p:spPr>
          <a:xfrm>
            <a:off x="5775540" y="5740253"/>
            <a:ext cx="150513" cy="204697"/>
          </a:xfrm>
          <a:prstGeom prst="rect">
            <a:avLst/>
          </a:prstGeom>
        </p:spPr>
      </p:pic>
      <p:pic>
        <p:nvPicPr>
          <p:cNvPr id="20" name="Picture 19" descr="Shape, icon, arrow&#10;&#10;Description automatically generated">
            <a:extLst>
              <a:ext uri="{FF2B5EF4-FFF2-40B4-BE49-F238E27FC236}">
                <a16:creationId xmlns:a16="http://schemas.microsoft.com/office/drawing/2014/main" id="{A4D00E61-5902-BA49-BA80-5B5551F270CE}"/>
              </a:ext>
            </a:extLst>
          </p:cNvPr>
          <p:cNvPicPr>
            <a:picLocks noChangeAspect="1"/>
          </p:cNvPicPr>
          <p:nvPr/>
        </p:nvPicPr>
        <p:blipFill>
          <a:blip r:embed="rId3"/>
          <a:stretch>
            <a:fillRect/>
          </a:stretch>
        </p:blipFill>
        <p:spPr>
          <a:xfrm>
            <a:off x="2121626" y="6359268"/>
            <a:ext cx="201438" cy="273955"/>
          </a:xfrm>
          <a:prstGeom prst="rect">
            <a:avLst/>
          </a:prstGeom>
        </p:spPr>
      </p:pic>
      <p:sp>
        <p:nvSpPr>
          <p:cNvPr id="22" name="TextBox 21">
            <a:extLst>
              <a:ext uri="{FF2B5EF4-FFF2-40B4-BE49-F238E27FC236}">
                <a16:creationId xmlns:a16="http://schemas.microsoft.com/office/drawing/2014/main" id="{78A158C6-85EC-084B-9D09-A0554255EAC9}"/>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3" name="Picture 2">
            <a:extLst>
              <a:ext uri="{FF2B5EF4-FFF2-40B4-BE49-F238E27FC236}">
                <a16:creationId xmlns:a16="http://schemas.microsoft.com/office/drawing/2014/main" id="{34800A5D-F067-1D45-8168-ECF9789F385C}"/>
              </a:ext>
            </a:extLst>
          </p:cNvPr>
          <p:cNvPicPr>
            <a:picLocks noChangeAspect="1"/>
          </p:cNvPicPr>
          <p:nvPr/>
        </p:nvPicPr>
        <p:blipFill rotWithShape="1">
          <a:blip r:embed="rId4"/>
          <a:srcRect l="31348" r="9600"/>
          <a:stretch/>
        </p:blipFill>
        <p:spPr>
          <a:xfrm>
            <a:off x="0" y="-1"/>
            <a:ext cx="5400676" cy="6097107"/>
          </a:xfrm>
          <a:prstGeom prst="rect">
            <a:avLst/>
          </a:prstGeom>
        </p:spPr>
      </p:pic>
      <p:pic>
        <p:nvPicPr>
          <p:cNvPr id="2" name="Picture 1">
            <a:extLst>
              <a:ext uri="{FF2B5EF4-FFF2-40B4-BE49-F238E27FC236}">
                <a16:creationId xmlns:a16="http://schemas.microsoft.com/office/drawing/2014/main" id="{072BD8CB-3933-8EF2-9533-93B425CCF19E}"/>
              </a:ext>
            </a:extLst>
          </p:cNvPr>
          <p:cNvPicPr>
            <a:picLocks noChangeAspect="1"/>
          </p:cNvPicPr>
          <p:nvPr/>
        </p:nvPicPr>
        <p:blipFill>
          <a:blip r:embed="rId5"/>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7169421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6FC05FA-C898-BE43-8A6C-0AF10EC02FFA}"/>
              </a:ext>
            </a:extLst>
          </p:cNvPr>
          <p:cNvPicPr>
            <a:picLocks noChangeAspect="1"/>
          </p:cNvPicPr>
          <p:nvPr/>
        </p:nvPicPr>
        <p:blipFill>
          <a:blip r:embed="rId2"/>
          <a:srcRect t="18397" b="18397"/>
          <a:stretch/>
        </p:blipFill>
        <p:spPr>
          <a:xfrm>
            <a:off x="-22088" y="0"/>
            <a:ext cx="12214087" cy="6047337"/>
          </a:xfrm>
          <a:prstGeom prst="rect">
            <a:avLst/>
          </a:prstGeom>
        </p:spPr>
      </p:pic>
      <p:sp>
        <p:nvSpPr>
          <p:cNvPr id="3" name="Title 1">
            <a:extLst>
              <a:ext uri="{FF2B5EF4-FFF2-40B4-BE49-F238E27FC236}">
                <a16:creationId xmlns:a16="http://schemas.microsoft.com/office/drawing/2014/main" id="{173C2642-1660-9447-BC40-1C8E14CBD179}"/>
              </a:ext>
            </a:extLst>
          </p:cNvPr>
          <p:cNvSpPr txBox="1">
            <a:spLocks/>
          </p:cNvSpPr>
          <p:nvPr/>
        </p:nvSpPr>
        <p:spPr>
          <a:xfrm>
            <a:off x="414044" y="207777"/>
            <a:ext cx="11029811" cy="15794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a:lstStyle>
          <a:p>
            <a:r>
              <a:rPr lang="en-CA" sz="3200" cap="all" spc="300" dirty="0">
                <a:solidFill>
                  <a:schemeClr val="bg1"/>
                </a:solidFill>
                <a:latin typeface="Times New Roman" panose="02020603050405020304" pitchFamily="18" charset="0"/>
              </a:rPr>
              <a:t>More buyers and sellers think of REMAX than any other real estate brand</a:t>
            </a:r>
            <a:r>
              <a:rPr lang="en-CA" sz="1800" cap="all" spc="300" baseline="65000" dirty="0">
                <a:solidFill>
                  <a:schemeClr val="bg1"/>
                </a:solidFill>
                <a:latin typeface="Times New Roman" panose="02020603050405020304" pitchFamily="18" charset="0"/>
              </a:rPr>
              <a:t>*</a:t>
            </a:r>
          </a:p>
        </p:txBody>
      </p:sp>
      <p:cxnSp>
        <p:nvCxnSpPr>
          <p:cNvPr id="4" name="Straight Connector 3">
            <a:extLst>
              <a:ext uri="{FF2B5EF4-FFF2-40B4-BE49-F238E27FC236}">
                <a16:creationId xmlns:a16="http://schemas.microsoft.com/office/drawing/2014/main" id="{994A6065-816E-7341-BE58-55A609B2F317}"/>
              </a:ext>
            </a:extLst>
          </p:cNvPr>
          <p:cNvCxnSpPr>
            <a:cxnSpLocks/>
          </p:cNvCxnSpPr>
          <p:nvPr/>
        </p:nvCxnSpPr>
        <p:spPr>
          <a:xfrm>
            <a:off x="0" y="1565504"/>
            <a:ext cx="9759950"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pic>
        <p:nvPicPr>
          <p:cNvPr id="5" name="Picture 4" descr="Shape, icon, arrow&#10;&#10;Description automatically generated">
            <a:extLst>
              <a:ext uri="{FF2B5EF4-FFF2-40B4-BE49-F238E27FC236}">
                <a16:creationId xmlns:a16="http://schemas.microsoft.com/office/drawing/2014/main" id="{89C705B8-1E7B-B14F-9FDA-0A3A1BC1736D}"/>
              </a:ext>
            </a:extLst>
          </p:cNvPr>
          <p:cNvPicPr>
            <a:picLocks noChangeAspect="1"/>
          </p:cNvPicPr>
          <p:nvPr/>
        </p:nvPicPr>
        <p:blipFill>
          <a:blip r:embed="rId3"/>
          <a:stretch>
            <a:fillRect/>
          </a:stretch>
        </p:blipFill>
        <p:spPr>
          <a:xfrm>
            <a:off x="9551129" y="1065656"/>
            <a:ext cx="234360" cy="318729"/>
          </a:xfrm>
          <a:prstGeom prst="rect">
            <a:avLst/>
          </a:prstGeom>
        </p:spPr>
      </p:pic>
      <p:sp>
        <p:nvSpPr>
          <p:cNvPr id="2" name="Rectangle 1">
            <a:extLst>
              <a:ext uri="{FF2B5EF4-FFF2-40B4-BE49-F238E27FC236}">
                <a16:creationId xmlns:a16="http://schemas.microsoft.com/office/drawing/2014/main" id="{A53B7CA6-180F-CD4B-A383-C5CD2DC78F13}"/>
              </a:ext>
            </a:extLst>
          </p:cNvPr>
          <p:cNvSpPr/>
          <p:nvPr/>
        </p:nvSpPr>
        <p:spPr>
          <a:xfrm>
            <a:off x="3781951" y="6263891"/>
            <a:ext cx="7940150" cy="369332"/>
          </a:xfrm>
          <a:prstGeom prst="rect">
            <a:avLst/>
          </a:prstGeom>
        </p:spPr>
        <p:txBody>
          <a:bodyPr wrap="square">
            <a:spAutoFit/>
          </a:bodyPr>
          <a:lstStyle/>
          <a:p>
            <a:r>
              <a:rPr lang="en-US" sz="900" dirty="0">
                <a:solidFill>
                  <a:schemeClr val="bg1">
                    <a:lumMod val="65000"/>
                  </a:schemeClr>
                </a:solidFill>
                <a:latin typeface="Arial" panose="020B0604020202020204" pitchFamily="34" charset="0"/>
                <a:cs typeface="Arial" panose="020B0604020202020204" pitchFamily="34" charset="0"/>
              </a:rPr>
              <a:t>*MMR Strategy Group study of unaided awareness among buyers, sellers, and those planning to buy or sell asked, when they think of real estate brands, which ones come to mind? (first mention recorded) **Combined residential and commercial transaction sides for full-year 2024.</a:t>
            </a:r>
          </a:p>
        </p:txBody>
      </p:sp>
      <p:pic>
        <p:nvPicPr>
          <p:cNvPr id="12" name="Picture 11" descr="Shape, icon, arrow&#10;&#10;Description automatically generated">
            <a:extLst>
              <a:ext uri="{FF2B5EF4-FFF2-40B4-BE49-F238E27FC236}">
                <a16:creationId xmlns:a16="http://schemas.microsoft.com/office/drawing/2014/main" id="{DAEB2605-232C-0746-8670-EB7828B485A8}"/>
              </a:ext>
            </a:extLst>
          </p:cNvPr>
          <p:cNvPicPr>
            <a:picLocks noChangeAspect="1"/>
          </p:cNvPicPr>
          <p:nvPr/>
        </p:nvPicPr>
        <p:blipFill>
          <a:blip r:embed="rId3"/>
          <a:stretch>
            <a:fillRect/>
          </a:stretch>
        </p:blipFill>
        <p:spPr>
          <a:xfrm>
            <a:off x="2121626" y="6359268"/>
            <a:ext cx="201438" cy="273955"/>
          </a:xfrm>
          <a:prstGeom prst="rect">
            <a:avLst/>
          </a:prstGeom>
        </p:spPr>
      </p:pic>
      <p:sp>
        <p:nvSpPr>
          <p:cNvPr id="13" name="TextBox 12">
            <a:extLst>
              <a:ext uri="{FF2B5EF4-FFF2-40B4-BE49-F238E27FC236}">
                <a16:creationId xmlns:a16="http://schemas.microsoft.com/office/drawing/2014/main" id="{C1618A2B-FEF4-114D-8A4A-7708A1B13AB2}"/>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sp>
        <p:nvSpPr>
          <p:cNvPr id="14" name="TextBox 13">
            <a:extLst>
              <a:ext uri="{FF2B5EF4-FFF2-40B4-BE49-F238E27FC236}">
                <a16:creationId xmlns:a16="http://schemas.microsoft.com/office/drawing/2014/main" id="{E1A30CC0-6AFE-6D4C-9D91-762D885856C8}"/>
              </a:ext>
            </a:extLst>
          </p:cNvPr>
          <p:cNvSpPr txBox="1"/>
          <p:nvPr/>
        </p:nvSpPr>
        <p:spPr>
          <a:xfrm>
            <a:off x="414044" y="5049058"/>
            <a:ext cx="5681956" cy="707886"/>
          </a:xfrm>
          <a:prstGeom prst="rect">
            <a:avLst/>
          </a:prstGeom>
          <a:noFill/>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In 2024, REMAX agents closed nearly</a:t>
            </a:r>
            <a:br>
              <a:rPr lang="en-US" sz="2000" dirty="0">
                <a:solidFill>
                  <a:schemeClr val="bg1"/>
                </a:solidFill>
                <a:latin typeface="Arial" panose="020B0604020202020204" pitchFamily="34" charset="0"/>
                <a:cs typeface="Arial" panose="020B0604020202020204" pitchFamily="34" charset="0"/>
              </a:rPr>
            </a:br>
            <a:r>
              <a:rPr lang="en-US" sz="2000" b="1" dirty="0">
                <a:solidFill>
                  <a:schemeClr val="bg1"/>
                </a:solidFill>
                <a:latin typeface="Arial" panose="020B0604020202020204" pitchFamily="34" charset="0"/>
                <a:cs typeface="Arial" panose="020B0604020202020204" pitchFamily="34" charset="0"/>
              </a:rPr>
              <a:t>1.6 million total transaction sides.</a:t>
            </a:r>
            <a:r>
              <a:rPr lang="en-US" sz="1200" baseline="30000" dirty="0">
                <a:solidFill>
                  <a:schemeClr val="bg1"/>
                </a:solidFill>
                <a:latin typeface="Arial" panose="020B0604020202020204" pitchFamily="34" charset="0"/>
                <a:cs typeface="Arial" panose="020B0604020202020204" pitchFamily="34" charset="0"/>
              </a:rPr>
              <a:t>**</a:t>
            </a:r>
            <a:endParaRPr lang="en-US" sz="1200" dirty="0"/>
          </a:p>
        </p:txBody>
      </p:sp>
      <p:pic>
        <p:nvPicPr>
          <p:cNvPr id="6" name="Picture 5">
            <a:extLst>
              <a:ext uri="{FF2B5EF4-FFF2-40B4-BE49-F238E27FC236}">
                <a16:creationId xmlns:a16="http://schemas.microsoft.com/office/drawing/2014/main" id="{36154CB3-2A29-6A22-4D49-9AF0E9EB32DA}"/>
              </a:ext>
            </a:extLst>
          </p:cNvPr>
          <p:cNvPicPr>
            <a:picLocks noChangeAspect="1"/>
          </p:cNvPicPr>
          <p:nvPr/>
        </p:nvPicPr>
        <p:blipFill>
          <a:blip r:embed="rId4"/>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4116768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2993EF1-64EF-194A-810E-D52BCA83ACB1}"/>
              </a:ext>
            </a:extLst>
          </p:cNvPr>
          <p:cNvSpPr txBox="1">
            <a:spLocks/>
          </p:cNvSpPr>
          <p:nvPr/>
        </p:nvSpPr>
        <p:spPr>
          <a:xfrm>
            <a:off x="8458659" y="443308"/>
            <a:ext cx="3812066" cy="10654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a:lstStyle>
          <a:p>
            <a:r>
              <a:rPr lang="en-CA" sz="3200" spc="300" dirty="0">
                <a:solidFill>
                  <a:srgbClr val="1F335D"/>
                </a:solidFill>
                <a:latin typeface="Times New Roman" panose="02020603050405020304" pitchFamily="18" charset="0"/>
              </a:rPr>
              <a:t>MIRACLE HOMES</a:t>
            </a:r>
            <a:endParaRPr lang="en-CA" sz="3100" dirty="0">
              <a:solidFill>
                <a:srgbClr val="9BCAEB"/>
              </a:solidFill>
            </a:endParaRPr>
          </a:p>
        </p:txBody>
      </p:sp>
      <p:sp>
        <p:nvSpPr>
          <p:cNvPr id="14" name="Content Placeholder 2">
            <a:extLst>
              <a:ext uri="{FF2B5EF4-FFF2-40B4-BE49-F238E27FC236}">
                <a16:creationId xmlns:a16="http://schemas.microsoft.com/office/drawing/2014/main" id="{1D99CC87-B39A-CA4D-89F5-F8822BE1A3B3}"/>
              </a:ext>
            </a:extLst>
          </p:cNvPr>
          <p:cNvSpPr txBox="1">
            <a:spLocks/>
          </p:cNvSpPr>
          <p:nvPr/>
        </p:nvSpPr>
        <p:spPr>
          <a:xfrm>
            <a:off x="8449957" y="1880511"/>
            <a:ext cx="3228521" cy="25365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CA" sz="1200" dirty="0">
                <a:solidFill>
                  <a:srgbClr val="1A3668"/>
                </a:solidFill>
              </a:rPr>
              <a:t>For 31 years, REMAX has proudly partnered with Children’s Miracle Network (CMN) to change kids’ health and change the future. REMAX agents donate on behalf of their clients with each home or property sale. REMAX agents have donated over $200 million through the Miracle Home and Miracle Commercial Property Program to support the 170 CMN Hospitals throughout North America.</a:t>
            </a:r>
            <a:endParaRPr lang="en-US" sz="1200" dirty="0"/>
          </a:p>
        </p:txBody>
      </p:sp>
      <p:cxnSp>
        <p:nvCxnSpPr>
          <p:cNvPr id="15" name="Straight Connector 14">
            <a:extLst>
              <a:ext uri="{FF2B5EF4-FFF2-40B4-BE49-F238E27FC236}">
                <a16:creationId xmlns:a16="http://schemas.microsoft.com/office/drawing/2014/main" id="{1AB84F1F-2958-FE43-B173-EB880A8B8937}"/>
              </a:ext>
            </a:extLst>
          </p:cNvPr>
          <p:cNvCxnSpPr>
            <a:cxnSpLocks/>
          </p:cNvCxnSpPr>
          <p:nvPr/>
        </p:nvCxnSpPr>
        <p:spPr>
          <a:xfrm>
            <a:off x="8519622" y="1676066"/>
            <a:ext cx="3672378" cy="0"/>
          </a:xfrm>
          <a:prstGeom prst="line">
            <a:avLst/>
          </a:prstGeom>
          <a:ln>
            <a:solidFill>
              <a:srgbClr val="1F335D"/>
            </a:solidFill>
          </a:ln>
        </p:spPr>
        <p:style>
          <a:lnRef idx="3">
            <a:schemeClr val="accent1"/>
          </a:lnRef>
          <a:fillRef idx="0">
            <a:schemeClr val="accent1"/>
          </a:fillRef>
          <a:effectRef idx="2">
            <a:schemeClr val="accent1"/>
          </a:effectRef>
          <a:fontRef idx="minor">
            <a:schemeClr val="tx1"/>
          </a:fontRef>
        </p:style>
      </p:cxnSp>
      <p:pic>
        <p:nvPicPr>
          <p:cNvPr id="17" name="Picture 16" descr="Shape, icon, arrow&#10;&#10;Description automatically generated">
            <a:extLst>
              <a:ext uri="{FF2B5EF4-FFF2-40B4-BE49-F238E27FC236}">
                <a16:creationId xmlns:a16="http://schemas.microsoft.com/office/drawing/2014/main" id="{B70E1E14-EBAA-8645-956B-50B724720EEF}"/>
              </a:ext>
            </a:extLst>
          </p:cNvPr>
          <p:cNvPicPr>
            <a:picLocks noChangeAspect="1"/>
          </p:cNvPicPr>
          <p:nvPr/>
        </p:nvPicPr>
        <p:blipFill>
          <a:blip r:embed="rId3"/>
          <a:stretch>
            <a:fillRect/>
          </a:stretch>
        </p:blipFill>
        <p:spPr>
          <a:xfrm>
            <a:off x="10291105" y="1039391"/>
            <a:ext cx="234360" cy="318729"/>
          </a:xfrm>
          <a:prstGeom prst="rect">
            <a:avLst/>
          </a:prstGeom>
        </p:spPr>
      </p:pic>
      <p:pic>
        <p:nvPicPr>
          <p:cNvPr id="11" name="Picture 10" descr="Shape, icon, arrow&#10;&#10;Description automatically generated">
            <a:extLst>
              <a:ext uri="{FF2B5EF4-FFF2-40B4-BE49-F238E27FC236}">
                <a16:creationId xmlns:a16="http://schemas.microsoft.com/office/drawing/2014/main" id="{C9530EBF-5BAA-5842-BDE5-D2209E8E6117}"/>
              </a:ext>
            </a:extLst>
          </p:cNvPr>
          <p:cNvPicPr>
            <a:picLocks noChangeAspect="1"/>
          </p:cNvPicPr>
          <p:nvPr/>
        </p:nvPicPr>
        <p:blipFill>
          <a:blip r:embed="rId3"/>
          <a:stretch>
            <a:fillRect/>
          </a:stretch>
        </p:blipFill>
        <p:spPr>
          <a:xfrm>
            <a:off x="2121626" y="6359268"/>
            <a:ext cx="201438" cy="273955"/>
          </a:xfrm>
          <a:prstGeom prst="rect">
            <a:avLst/>
          </a:prstGeom>
        </p:spPr>
      </p:pic>
      <p:sp>
        <p:nvSpPr>
          <p:cNvPr id="12" name="TextBox 11">
            <a:extLst>
              <a:ext uri="{FF2B5EF4-FFF2-40B4-BE49-F238E27FC236}">
                <a16:creationId xmlns:a16="http://schemas.microsoft.com/office/drawing/2014/main" id="{C95EDD78-B262-D84C-809D-B02E9AA96B13}"/>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sp>
        <p:nvSpPr>
          <p:cNvPr id="16" name="TextBox 15">
            <a:extLst>
              <a:ext uri="{FF2B5EF4-FFF2-40B4-BE49-F238E27FC236}">
                <a16:creationId xmlns:a16="http://schemas.microsoft.com/office/drawing/2014/main" id="{5FF983D9-E75D-004C-985D-37BD501C322A}"/>
              </a:ext>
            </a:extLst>
          </p:cNvPr>
          <p:cNvSpPr txBox="1"/>
          <p:nvPr/>
        </p:nvSpPr>
        <p:spPr>
          <a:xfrm>
            <a:off x="8449958" y="4848433"/>
            <a:ext cx="3500928" cy="294632"/>
          </a:xfrm>
          <a:prstGeom prst="rect">
            <a:avLst/>
          </a:prstGeom>
          <a:noFill/>
        </p:spPr>
        <p:txBody>
          <a:bodyPr wrap="square">
            <a:spAutoFit/>
          </a:bodyPr>
          <a:lstStyle/>
          <a:p>
            <a:pPr marL="0" indent="0">
              <a:lnSpc>
                <a:spcPct val="150000"/>
              </a:lnSpc>
              <a:buNone/>
            </a:pPr>
            <a:r>
              <a:rPr lang="en-CA" sz="1000" b="1" dirty="0">
                <a:solidFill>
                  <a:srgbClr val="1A3668"/>
                </a:solidFill>
                <a:latin typeface="Arial" panose="020B0604020202020204" pitchFamily="34" charset="0"/>
                <a:cs typeface="Arial" panose="020B0604020202020204" pitchFamily="34" charset="0"/>
              </a:rPr>
              <a:t>https://</a:t>
            </a:r>
            <a:r>
              <a:rPr lang="en-CA" sz="1000" b="1" dirty="0" err="1">
                <a:solidFill>
                  <a:srgbClr val="1A3668"/>
                </a:solidFill>
                <a:latin typeface="Arial" panose="020B0604020202020204" pitchFamily="34" charset="0"/>
                <a:cs typeface="Arial" panose="020B0604020202020204" pitchFamily="34" charset="0"/>
              </a:rPr>
              <a:t>blog.remax.ca</a:t>
            </a:r>
            <a:r>
              <a:rPr lang="en-CA" sz="1000" b="1" dirty="0">
                <a:solidFill>
                  <a:srgbClr val="1A3668"/>
                </a:solidFill>
                <a:latin typeface="Arial" panose="020B0604020202020204" pitchFamily="34" charset="0"/>
                <a:cs typeface="Arial" panose="020B0604020202020204" pitchFamily="34" charset="0"/>
              </a:rPr>
              <a:t>/</a:t>
            </a:r>
            <a:r>
              <a:rPr lang="en-CA" sz="1000" b="1" dirty="0" err="1">
                <a:solidFill>
                  <a:srgbClr val="1A3668"/>
                </a:solidFill>
                <a:latin typeface="Arial" panose="020B0604020202020204" pitchFamily="34" charset="0"/>
                <a:cs typeface="Arial" panose="020B0604020202020204" pitchFamily="34" charset="0"/>
              </a:rPr>
              <a:t>miraclehome</a:t>
            </a:r>
            <a:endParaRPr lang="en-CA" sz="1000" b="1" dirty="0">
              <a:solidFill>
                <a:srgbClr val="1A3668"/>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44FFA56-476C-8D4F-9057-0B5B6003E2FD}"/>
              </a:ext>
            </a:extLst>
          </p:cNvPr>
          <p:cNvPicPr>
            <a:picLocks noChangeAspect="1"/>
          </p:cNvPicPr>
          <p:nvPr/>
        </p:nvPicPr>
        <p:blipFill rotWithShape="1">
          <a:blip r:embed="rId4"/>
          <a:srcRect l="866" t="2758" r="1891" b="1"/>
          <a:stretch/>
        </p:blipFill>
        <p:spPr>
          <a:xfrm>
            <a:off x="8347528" y="5241568"/>
            <a:ext cx="3570707" cy="991545"/>
          </a:xfrm>
          <a:prstGeom prst="rect">
            <a:avLst/>
          </a:prstGeom>
        </p:spPr>
      </p:pic>
      <p:pic>
        <p:nvPicPr>
          <p:cNvPr id="18" name="Picture 17">
            <a:extLst>
              <a:ext uri="{FF2B5EF4-FFF2-40B4-BE49-F238E27FC236}">
                <a16:creationId xmlns:a16="http://schemas.microsoft.com/office/drawing/2014/main" id="{1983974C-C2F2-9F4F-B627-1E9A4AE9FB11}"/>
              </a:ext>
            </a:extLst>
          </p:cNvPr>
          <p:cNvPicPr>
            <a:picLocks noChangeAspect="1"/>
          </p:cNvPicPr>
          <p:nvPr/>
        </p:nvPicPr>
        <p:blipFill>
          <a:blip r:embed="rId5"/>
          <a:srcRect l="5074" r="5074"/>
          <a:stretch/>
        </p:blipFill>
        <p:spPr>
          <a:xfrm>
            <a:off x="0" y="0"/>
            <a:ext cx="8128000" cy="6032496"/>
          </a:xfrm>
          <a:prstGeom prst="rect">
            <a:avLst/>
          </a:prstGeom>
        </p:spPr>
      </p:pic>
      <p:pic>
        <p:nvPicPr>
          <p:cNvPr id="2" name="Picture 1">
            <a:extLst>
              <a:ext uri="{FF2B5EF4-FFF2-40B4-BE49-F238E27FC236}">
                <a16:creationId xmlns:a16="http://schemas.microsoft.com/office/drawing/2014/main" id="{55CC0732-E678-37B8-E30A-89C8191A9EDC}"/>
              </a:ext>
            </a:extLst>
          </p:cNvPr>
          <p:cNvPicPr>
            <a:picLocks noChangeAspect="1"/>
          </p:cNvPicPr>
          <p:nvPr/>
        </p:nvPicPr>
        <p:blipFill>
          <a:blip r:embed="rId6"/>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773155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2DE6388-5A45-2746-8FD6-C2752A3F92B9}"/>
              </a:ext>
            </a:extLst>
          </p:cNvPr>
          <p:cNvSpPr>
            <a:spLocks noGrp="1"/>
          </p:cNvSpPr>
          <p:nvPr>
            <p:ph type="title"/>
          </p:nvPr>
        </p:nvSpPr>
        <p:spPr>
          <a:xfrm>
            <a:off x="533400" y="1034290"/>
            <a:ext cx="3959681" cy="875106"/>
          </a:xfrm>
        </p:spPr>
        <p:txBody>
          <a:bodyPr>
            <a:normAutofit fontScale="90000"/>
          </a:bodyPr>
          <a:lstStyle/>
          <a:p>
            <a:r>
              <a:rPr lang="en-CA" sz="3200" spc="300" dirty="0">
                <a:solidFill>
                  <a:srgbClr val="1A3668"/>
                </a:solidFill>
                <a:latin typeface="Times New Roman" panose="02020603050405020304" pitchFamily="18" charset="0"/>
                <a:cs typeface="Times New Roman" panose="02020603050405020304" pitchFamily="18" charset="0"/>
              </a:rPr>
              <a:t>YOUR </a:t>
            </a:r>
            <a:br>
              <a:rPr lang="en-CA" sz="3200" spc="300" dirty="0">
                <a:solidFill>
                  <a:srgbClr val="1A3668"/>
                </a:solidFill>
                <a:latin typeface="Times New Roman" panose="02020603050405020304" pitchFamily="18" charset="0"/>
                <a:cs typeface="Times New Roman" panose="02020603050405020304" pitchFamily="18" charset="0"/>
              </a:rPr>
            </a:br>
            <a:r>
              <a:rPr lang="en-CA" sz="3200" spc="300" dirty="0">
                <a:solidFill>
                  <a:srgbClr val="1A3668"/>
                </a:solidFill>
                <a:latin typeface="Times New Roman" panose="02020603050405020304" pitchFamily="18" charset="0"/>
                <a:cs typeface="Times New Roman" panose="02020603050405020304" pitchFamily="18" charset="0"/>
              </a:rPr>
              <a:t>NEXT STEPS</a:t>
            </a:r>
            <a:endParaRPr lang="en-CA" sz="3100" dirty="0">
              <a:solidFill>
                <a:srgbClr val="1A3668"/>
              </a:solidFill>
              <a:latin typeface="Times New Roman" panose="02020603050405020304" pitchFamily="18" charset="0"/>
              <a:cs typeface="Times New Roman" panose="02020603050405020304" pitchFamily="18" charset="0"/>
            </a:endParaRPr>
          </a:p>
        </p:txBody>
      </p:sp>
      <p:cxnSp>
        <p:nvCxnSpPr>
          <p:cNvPr id="9" name="Straight Connector 8">
            <a:extLst>
              <a:ext uri="{FF2B5EF4-FFF2-40B4-BE49-F238E27FC236}">
                <a16:creationId xmlns:a16="http://schemas.microsoft.com/office/drawing/2014/main" id="{0C645BE4-5358-4043-A78B-DA002D997700}"/>
              </a:ext>
            </a:extLst>
          </p:cNvPr>
          <p:cNvCxnSpPr>
            <a:cxnSpLocks/>
          </p:cNvCxnSpPr>
          <p:nvPr/>
        </p:nvCxnSpPr>
        <p:spPr>
          <a:xfrm>
            <a:off x="-1" y="2065791"/>
            <a:ext cx="3465872" cy="0"/>
          </a:xfrm>
          <a:prstGeom prst="line">
            <a:avLst/>
          </a:prstGeom>
          <a:ln>
            <a:solidFill>
              <a:srgbClr val="1A3668"/>
            </a:solidFill>
          </a:ln>
        </p:spPr>
        <p:style>
          <a:lnRef idx="3">
            <a:schemeClr val="accent1"/>
          </a:lnRef>
          <a:fillRef idx="0">
            <a:schemeClr val="accent1"/>
          </a:fillRef>
          <a:effectRef idx="2">
            <a:schemeClr val="accent1"/>
          </a:effectRef>
          <a:fontRef idx="minor">
            <a:schemeClr val="tx1"/>
          </a:fontRef>
        </p:style>
      </p:cxnSp>
      <p:pic>
        <p:nvPicPr>
          <p:cNvPr id="10" name="Picture 9" descr="Shape, icon, arrow&#10;&#10;Description automatically generated">
            <a:extLst>
              <a:ext uri="{FF2B5EF4-FFF2-40B4-BE49-F238E27FC236}">
                <a16:creationId xmlns:a16="http://schemas.microsoft.com/office/drawing/2014/main" id="{BC2BC9E0-85F5-8841-83AF-380AB2CBFF24}"/>
              </a:ext>
            </a:extLst>
          </p:cNvPr>
          <p:cNvPicPr>
            <a:picLocks noChangeAspect="1"/>
          </p:cNvPicPr>
          <p:nvPr/>
        </p:nvPicPr>
        <p:blipFill>
          <a:blip r:embed="rId2"/>
          <a:stretch>
            <a:fillRect/>
          </a:stretch>
        </p:blipFill>
        <p:spPr>
          <a:xfrm>
            <a:off x="3166532" y="1509500"/>
            <a:ext cx="234360" cy="318729"/>
          </a:xfrm>
          <a:prstGeom prst="rect">
            <a:avLst/>
          </a:prstGeom>
        </p:spPr>
      </p:pic>
      <p:sp>
        <p:nvSpPr>
          <p:cNvPr id="8" name="Content Placeholder 2">
            <a:extLst>
              <a:ext uri="{FF2B5EF4-FFF2-40B4-BE49-F238E27FC236}">
                <a16:creationId xmlns:a16="http://schemas.microsoft.com/office/drawing/2014/main" id="{3DEA7A7D-0FB4-EC47-94F9-4C7E382ACCEF}"/>
              </a:ext>
            </a:extLst>
          </p:cNvPr>
          <p:cNvSpPr txBox="1">
            <a:spLocks/>
          </p:cNvSpPr>
          <p:nvPr/>
        </p:nvSpPr>
        <p:spPr>
          <a:xfrm>
            <a:off x="533400" y="2282574"/>
            <a:ext cx="293247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1200" dirty="0">
                <a:solidFill>
                  <a:srgbClr val="1A3668"/>
                </a:solidFill>
              </a:rPr>
              <a:t>The REMAX Collection luxury agents are with you through the real estate process and beyond. Whether it’s a new purchase, a rental between homes or a short-term vacation property, our luxury agents help review your best options before you embark on your next steps. </a:t>
            </a:r>
            <a:endParaRPr lang="en-CA" sz="1200" dirty="0">
              <a:solidFill>
                <a:srgbClr val="1A3668"/>
              </a:solidFill>
            </a:endParaRPr>
          </a:p>
        </p:txBody>
      </p:sp>
      <p:pic>
        <p:nvPicPr>
          <p:cNvPr id="3" name="Picture 2">
            <a:extLst>
              <a:ext uri="{FF2B5EF4-FFF2-40B4-BE49-F238E27FC236}">
                <a16:creationId xmlns:a16="http://schemas.microsoft.com/office/drawing/2014/main" id="{D01BA1F1-E55C-9542-B1E3-DAE8E5A693DB}"/>
              </a:ext>
            </a:extLst>
          </p:cNvPr>
          <p:cNvPicPr>
            <a:picLocks noChangeAspect="1"/>
          </p:cNvPicPr>
          <p:nvPr/>
        </p:nvPicPr>
        <p:blipFill>
          <a:blip r:embed="rId3"/>
          <a:srcRect l="493" r="493"/>
          <a:stretch/>
        </p:blipFill>
        <p:spPr>
          <a:xfrm>
            <a:off x="3821460" y="540049"/>
            <a:ext cx="8370540" cy="5283661"/>
          </a:xfrm>
          <a:prstGeom prst="rect">
            <a:avLst/>
          </a:prstGeom>
        </p:spPr>
      </p:pic>
      <p:pic>
        <p:nvPicPr>
          <p:cNvPr id="14" name="Picture 13" descr="Shape, icon, arrow&#10;&#10;Description automatically generated">
            <a:extLst>
              <a:ext uri="{FF2B5EF4-FFF2-40B4-BE49-F238E27FC236}">
                <a16:creationId xmlns:a16="http://schemas.microsoft.com/office/drawing/2014/main" id="{D8A58754-C959-114E-81D0-0B3D370F7A36}"/>
              </a:ext>
            </a:extLst>
          </p:cNvPr>
          <p:cNvPicPr>
            <a:picLocks noChangeAspect="1"/>
          </p:cNvPicPr>
          <p:nvPr/>
        </p:nvPicPr>
        <p:blipFill>
          <a:blip r:embed="rId2"/>
          <a:stretch>
            <a:fillRect/>
          </a:stretch>
        </p:blipFill>
        <p:spPr>
          <a:xfrm>
            <a:off x="2121626" y="6359268"/>
            <a:ext cx="201438" cy="273955"/>
          </a:xfrm>
          <a:prstGeom prst="rect">
            <a:avLst/>
          </a:prstGeom>
        </p:spPr>
      </p:pic>
      <p:sp>
        <p:nvSpPr>
          <p:cNvPr id="15" name="TextBox 14">
            <a:extLst>
              <a:ext uri="{FF2B5EF4-FFF2-40B4-BE49-F238E27FC236}">
                <a16:creationId xmlns:a16="http://schemas.microsoft.com/office/drawing/2014/main" id="{A6A3BC88-E1B1-6F40-9524-394DB9560CC1}"/>
              </a:ext>
            </a:extLst>
          </p:cNvPr>
          <p:cNvSpPr txBox="1"/>
          <p:nvPr/>
        </p:nvSpPr>
        <p:spPr>
          <a:xfrm>
            <a:off x="1638156" y="6353345"/>
            <a:ext cx="1168379" cy="246221"/>
          </a:xfrm>
          <a:prstGeom prst="rect">
            <a:avLst/>
          </a:prstGeom>
          <a:noFill/>
        </p:spPr>
        <p:txBody>
          <a:bodyPr wrap="square">
            <a:spAutoFit/>
          </a:bodyPr>
          <a:lstStyle/>
          <a:p>
            <a:pPr algn="ctr"/>
            <a:r>
              <a:rPr lang="en-US" sz="1000" dirty="0" err="1">
                <a:solidFill>
                  <a:srgbClr val="1F335D"/>
                </a:solidFill>
                <a:effectLst/>
                <a:latin typeface="Times New Roman" panose="02020603050405020304" pitchFamily="18" charset="0"/>
                <a:cs typeface="Times New Roman" panose="02020603050405020304" pitchFamily="18" charset="0"/>
              </a:rPr>
              <a:t>remax.ca</a:t>
            </a:r>
            <a:r>
              <a:rPr lang="en-US" sz="1000" dirty="0">
                <a:solidFill>
                  <a:srgbClr val="1F335D"/>
                </a:solidFill>
                <a:effectLst/>
                <a:latin typeface="Times New Roman" panose="02020603050405020304" pitchFamily="18" charset="0"/>
                <a:cs typeface="Times New Roman" panose="02020603050405020304" pitchFamily="18" charset="0"/>
              </a:rPr>
              <a:t>/luxury</a:t>
            </a:r>
          </a:p>
        </p:txBody>
      </p:sp>
      <p:pic>
        <p:nvPicPr>
          <p:cNvPr id="2" name="Picture 1">
            <a:extLst>
              <a:ext uri="{FF2B5EF4-FFF2-40B4-BE49-F238E27FC236}">
                <a16:creationId xmlns:a16="http://schemas.microsoft.com/office/drawing/2014/main" id="{6EE48E29-E8DF-8187-1FA5-A13111228944}"/>
              </a:ext>
            </a:extLst>
          </p:cNvPr>
          <p:cNvPicPr>
            <a:picLocks noChangeAspect="1"/>
          </p:cNvPicPr>
          <p:nvPr/>
        </p:nvPicPr>
        <p:blipFill>
          <a:blip r:embed="rId4"/>
          <a:stretch>
            <a:fillRect/>
          </a:stretch>
        </p:blipFill>
        <p:spPr>
          <a:xfrm>
            <a:off x="250637" y="6288618"/>
            <a:ext cx="1273362" cy="437188"/>
          </a:xfrm>
          <a:prstGeom prst="rect">
            <a:avLst/>
          </a:prstGeom>
        </p:spPr>
      </p:pic>
    </p:spTree>
    <p:extLst>
      <p:ext uri="{BB962C8B-B14F-4D97-AF65-F5344CB8AC3E}">
        <p14:creationId xmlns:p14="http://schemas.microsoft.com/office/powerpoint/2010/main" val="1387578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 icon, arrow&#10;&#10;Description automatically generated">
            <a:extLst>
              <a:ext uri="{FF2B5EF4-FFF2-40B4-BE49-F238E27FC236}">
                <a16:creationId xmlns:a16="http://schemas.microsoft.com/office/drawing/2014/main" id="{5AD32209-6492-3543-BA10-25B3E09FE0BC}"/>
              </a:ext>
            </a:extLst>
          </p:cNvPr>
          <p:cNvPicPr>
            <a:picLocks noChangeAspect="1"/>
          </p:cNvPicPr>
          <p:nvPr/>
        </p:nvPicPr>
        <p:blipFill>
          <a:blip r:embed="rId2">
            <a:alphaModFix amt="65000"/>
          </a:blip>
          <a:stretch>
            <a:fillRect/>
          </a:stretch>
        </p:blipFill>
        <p:spPr>
          <a:xfrm>
            <a:off x="5797185" y="4508529"/>
            <a:ext cx="597627" cy="812771"/>
          </a:xfrm>
          <a:prstGeom prst="rect">
            <a:avLst/>
          </a:prstGeom>
        </p:spPr>
      </p:pic>
      <p:sp>
        <p:nvSpPr>
          <p:cNvPr id="2" name="Content Placeholder 2">
            <a:extLst>
              <a:ext uri="{FF2B5EF4-FFF2-40B4-BE49-F238E27FC236}">
                <a16:creationId xmlns:a16="http://schemas.microsoft.com/office/drawing/2014/main" id="{AD4402AB-7046-B14D-A69C-175F96FAED81}"/>
              </a:ext>
            </a:extLst>
          </p:cNvPr>
          <p:cNvSpPr txBox="1">
            <a:spLocks/>
          </p:cNvSpPr>
          <p:nvPr/>
        </p:nvSpPr>
        <p:spPr>
          <a:xfrm>
            <a:off x="1040274" y="6507678"/>
            <a:ext cx="10111451" cy="3503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US" sz="900" dirty="0">
                <a:solidFill>
                  <a:schemeClr val="bg1">
                    <a:lumMod val="65000"/>
                  </a:schemeClr>
                </a:solidFill>
              </a:rPr>
              <a:t>©2025 RE/MAX, LLC. Each Office is Independently Owned and Operated. 24_862</a:t>
            </a:r>
            <a:endParaRPr lang="en-CA" sz="900" dirty="0">
              <a:solidFill>
                <a:schemeClr val="bg1">
                  <a:lumMod val="65000"/>
                </a:schemeClr>
              </a:solidFill>
            </a:endParaRPr>
          </a:p>
        </p:txBody>
      </p:sp>
      <p:sp>
        <p:nvSpPr>
          <p:cNvPr id="5" name="Title 1">
            <a:extLst>
              <a:ext uri="{FF2B5EF4-FFF2-40B4-BE49-F238E27FC236}">
                <a16:creationId xmlns:a16="http://schemas.microsoft.com/office/drawing/2014/main" id="{EE54ACC4-E176-F045-B0B4-E31BA4A44983}"/>
              </a:ext>
            </a:extLst>
          </p:cNvPr>
          <p:cNvSpPr txBox="1">
            <a:spLocks/>
          </p:cNvSpPr>
          <p:nvPr/>
        </p:nvSpPr>
        <p:spPr>
          <a:xfrm>
            <a:off x="2939348" y="4739753"/>
            <a:ext cx="6313301" cy="350322"/>
          </a:xfrm>
          <a:prstGeom prst="rect">
            <a:avLst/>
          </a:prstGeom>
        </p:spPr>
        <p:txBody>
          <a:bodyPr>
            <a:normAutofit lnSpcReduction="10000"/>
          </a:bodyPr>
          <a:lst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a:lstStyle>
          <a:p>
            <a:pPr algn="ctr"/>
            <a:r>
              <a:rPr lang="en-CA" sz="2000" spc="300" dirty="0" err="1">
                <a:solidFill>
                  <a:srgbClr val="1F335D"/>
                </a:solidFill>
                <a:latin typeface="Times New Roman" panose="02020603050405020304" pitchFamily="18" charset="0"/>
                <a:cs typeface="Times New Roman" panose="02020603050405020304" pitchFamily="18" charset="0"/>
              </a:rPr>
              <a:t>remax.ca</a:t>
            </a:r>
            <a:r>
              <a:rPr lang="en-CA" sz="2000" spc="300" dirty="0">
                <a:solidFill>
                  <a:srgbClr val="1F335D"/>
                </a:solidFill>
                <a:latin typeface="Times New Roman" panose="02020603050405020304" pitchFamily="18" charset="0"/>
                <a:cs typeface="Times New Roman" panose="02020603050405020304" pitchFamily="18" charset="0"/>
              </a:rPr>
              <a:t>/luxury</a:t>
            </a:r>
            <a:endParaRPr lang="en-CA" sz="2000" b="1" dirty="0">
              <a:solidFill>
                <a:srgbClr val="9BCAEB"/>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930B95A6-83B1-AD73-7961-2E15534F6EAF}"/>
              </a:ext>
            </a:extLst>
          </p:cNvPr>
          <p:cNvPicPr>
            <a:picLocks noChangeAspect="1"/>
          </p:cNvPicPr>
          <p:nvPr/>
        </p:nvPicPr>
        <p:blipFill>
          <a:blip r:embed="rId3"/>
          <a:stretch>
            <a:fillRect/>
          </a:stretch>
        </p:blipFill>
        <p:spPr>
          <a:xfrm>
            <a:off x="4398381" y="2156450"/>
            <a:ext cx="3395238" cy="1165700"/>
          </a:xfrm>
          <a:prstGeom prst="rect">
            <a:avLst/>
          </a:prstGeom>
        </p:spPr>
      </p:pic>
    </p:spTree>
    <p:extLst>
      <p:ext uri="{BB962C8B-B14F-4D97-AF65-F5344CB8AC3E}">
        <p14:creationId xmlns:p14="http://schemas.microsoft.com/office/powerpoint/2010/main" val="16030784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F335D"/>
        </a:solidFill>
      </a:spPr>
      <a:bodyPr rtlCol="0" anchor="ctr"/>
      <a:lstStyle>
        <a:defPPr algn="ctr">
          <a:defRPr dirty="0">
            <a:latin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28036</TotalTime>
  <Words>2062</Words>
  <Application>Microsoft Macintosh PowerPoint</Application>
  <PresentationFormat>Widescreen</PresentationFormat>
  <Paragraphs>135</Paragraphs>
  <Slides>25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Helvetica</vt:lpstr>
      <vt:lpstr>Times New Roman</vt:lpstr>
      <vt:lpstr>Office Theme</vt:lpstr>
      <vt:lpstr>PowerPoint Presentation</vt:lpstr>
      <vt:lpstr>BRINGING  LUXURY  HOME</vt:lpstr>
      <vt:lpstr>PowerPoint Presentation</vt:lpstr>
      <vt:lpstr>PowerPoint Presentation</vt:lpstr>
      <vt:lpstr>AGENT  NAME</vt:lpstr>
      <vt:lpstr>AGENT  NAME</vt:lpstr>
      <vt:lpstr>PowerPoint Presentation</vt:lpstr>
      <vt:lpstr>PowerPoint Presentation</vt:lpstr>
      <vt:lpstr> DIVERSE </vt:lpstr>
      <vt:lpstr> INNOVATIVE</vt:lpstr>
      <vt:lpstr>DEFINING LUXURY</vt:lpstr>
      <vt:lpstr>PARTNERS </vt:lpstr>
      <vt:lpstr>PowerPoint Presentation</vt:lpstr>
      <vt:lpstr>STRATEGIC  PRINT ADVERTISING</vt:lpstr>
      <vt:lpstr>DIGITAL  MARKETING </vt:lpstr>
      <vt:lpstr>PowerPoint Presentation</vt:lpstr>
      <vt:lpstr>CANADA’S LEADERS  IN LUXURY</vt:lpstr>
      <vt:lpstr>GLOBAL PRESENCE </vt:lpstr>
      <vt:lpstr>STAGING  YOUR HOME</vt:lpstr>
      <vt:lpstr>SHOWCASING YOUR  PROPERTY</vt:lpstr>
      <vt:lpstr>ATTENTION TO DETAIL </vt:lpstr>
      <vt:lpstr>PowerPoint Presentation</vt:lpstr>
      <vt:lpstr>PowerPoint Presentation</vt:lpstr>
      <vt:lpstr>YOUR  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Kam</dc:creator>
  <cp:lastModifiedBy>Bergmann, Kristi</cp:lastModifiedBy>
  <cp:revision>396</cp:revision>
  <dcterms:created xsi:type="dcterms:W3CDTF">2020-08-05T17:59:07Z</dcterms:created>
  <dcterms:modified xsi:type="dcterms:W3CDTF">2025-11-11T23:29:45Z</dcterms:modified>
</cp:coreProperties>
</file>