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handoutMasterIdLst>
    <p:handoutMasterId r:id="rId18"/>
  </p:handoutMasterIdLst>
  <p:sldIdLst>
    <p:sldId id="256" r:id="rId2"/>
    <p:sldId id="274" r:id="rId3"/>
    <p:sldId id="257" r:id="rId4"/>
    <p:sldId id="275" r:id="rId5"/>
    <p:sldId id="258" r:id="rId6"/>
    <p:sldId id="259" r:id="rId7"/>
    <p:sldId id="260" r:id="rId8"/>
    <p:sldId id="267" r:id="rId9"/>
    <p:sldId id="266" r:id="rId10"/>
    <p:sldId id="269" r:id="rId11"/>
    <p:sldId id="268" r:id="rId12"/>
    <p:sldId id="271" r:id="rId13"/>
    <p:sldId id="270" r:id="rId14"/>
    <p:sldId id="272"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D03"/>
    <a:srgbClr val="F08D0A"/>
    <a:srgbClr val="F0720A"/>
    <a:srgbClr val="F6882E"/>
    <a:srgbClr val="F5750B"/>
    <a:srgbClr val="33CCFF"/>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 d="1"/>
        <a:sy n="1" d="1"/>
      </p:scale>
      <p:origin x="0" y="0"/>
    </p:cViewPr>
  </p:notesTextViewPr>
  <p:notesViewPr>
    <p:cSldViewPr>
      <p:cViewPr varScale="1">
        <p:scale>
          <a:sx n="82" d="100"/>
          <a:sy n="82" d="100"/>
        </p:scale>
        <p:origin x="-205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B1DF3C-1C1D-4AF1-AF54-927C7C708779}" type="datetimeFigureOut">
              <a:rPr lang="en-US" smtClean="0"/>
              <a:pPr/>
              <a:t>11/3/2017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7EAE39-A2CB-41F4-8B70-98346C25ED3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6C5967-8E4F-4468-8523-E1FF39964632}" type="datetimeFigureOut">
              <a:rPr lang="en-US" smtClean="0"/>
              <a:pPr/>
              <a:t>11/3/2017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8FE887-EEDA-4463-BB4E-B16E274C2FA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E8FE887-EEDA-4463-BB4E-B16E274C2FA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current digital landscape, engagement is everything,</a:t>
            </a:r>
            <a:r>
              <a:rPr lang="en-US" baseline="0" dirty="0" smtClean="0"/>
              <a:t> and marketers succeed when their audience not only consumes content, but also enjoys it, and acts upon it.  Interactive content generates conversions better than static content.  It can work also work to differentiate you from your competitor.  Interactive content can come in many forms, it can be quizzes, polls, contests, personality test, Which Game of Thrones character are you?.  By its nature, interactive content engages </a:t>
            </a:r>
            <a:r>
              <a:rPr lang="en-US" baseline="0" dirty="0" err="1" smtClean="0"/>
              <a:t>particpants</a:t>
            </a:r>
            <a:r>
              <a:rPr lang="en-US" baseline="0" dirty="0" smtClean="0"/>
              <a:t> in an activity, answering questions, making choices, exploring scenarios.  It’s a great way to capture their attention from the start, they have to think and respond.  There are many platforms out there to help interact with your customers, one that we use is WYNG.  </a:t>
            </a:r>
            <a:endParaRPr lang="en-US" dirty="0"/>
          </a:p>
        </p:txBody>
      </p:sp>
      <p:sp>
        <p:nvSpPr>
          <p:cNvPr id="4" name="Slide Number Placeholder 3"/>
          <p:cNvSpPr>
            <a:spLocks noGrp="1"/>
          </p:cNvSpPr>
          <p:nvPr>
            <p:ph type="sldNum" sz="quarter" idx="10"/>
          </p:nvPr>
        </p:nvSpPr>
        <p:spPr/>
        <p:txBody>
          <a:bodyPr/>
          <a:lstStyle/>
          <a:p>
            <a:fld id="{BE8FE887-EEDA-4463-BB4E-B16E274C2FA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Understanding</a:t>
            </a:r>
            <a:r>
              <a:rPr lang="en-US" baseline="0" dirty="0" smtClean="0"/>
              <a:t> what customers need and want is critical for businesses if they want to be successful, but it can be difficult.  Some ways to understand your customers and what they need from you, FOCUS GROUPS – interview a small group of people that are representative of your target market.  SOCIAL LISTENING – to track what people are saying about you, KEYWORD SEARCH – can provide insight – if you know how they are searching for your company, you can determine some of what they are looking for.  </a:t>
            </a:r>
            <a:endParaRPr lang="en-US" dirty="0"/>
          </a:p>
        </p:txBody>
      </p:sp>
      <p:sp>
        <p:nvSpPr>
          <p:cNvPr id="4" name="Slide Number Placeholder 3"/>
          <p:cNvSpPr>
            <a:spLocks noGrp="1"/>
          </p:cNvSpPr>
          <p:nvPr>
            <p:ph type="sldNum" sz="quarter" idx="10"/>
          </p:nvPr>
        </p:nvSpPr>
        <p:spPr/>
        <p:txBody>
          <a:bodyPr/>
          <a:lstStyle/>
          <a:p>
            <a:fld id="{BE8FE887-EEDA-4463-BB4E-B16E274C2FAB}"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good CRM program is vital.  It lets you store your prospects,</a:t>
            </a:r>
            <a:r>
              <a:rPr lang="en-US" baseline="0" dirty="0" smtClean="0"/>
              <a:t> leads, current customers in one central location, and can help you increase leads, close more deals, and drive customer loyalty and satisfaction.      Ex.  - </a:t>
            </a:r>
            <a:r>
              <a:rPr lang="en-US" baseline="0" dirty="0" err="1" smtClean="0"/>
              <a:t>Salesforce</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BE8FE887-EEDA-4463-BB4E-B16E274C2FAB}"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make it, you definitely need a strategic marketing plan laid out and followed.  It can be long and exhausting to put together, but the rewards will be great.  </a:t>
            </a:r>
            <a:r>
              <a:rPr lang="en-US" baseline="0" dirty="0" smtClean="0"/>
              <a:t>It will include your SWOT analysis, define your areas of opportunity, and your areas of weakness. In it, you l</a:t>
            </a:r>
            <a:r>
              <a:rPr lang="en-US" dirty="0" smtClean="0"/>
              <a:t>ay out your emails, your press releases, you advertising for</a:t>
            </a:r>
            <a:r>
              <a:rPr lang="en-US" baseline="0" dirty="0" smtClean="0"/>
              <a:t> the entire year. </a:t>
            </a:r>
            <a:r>
              <a:rPr lang="en-US" baseline="0" dirty="0" smtClean="0"/>
              <a:t>  The majority of your plan you have to stick to, while other areas can be more liquid, but having a strategic plan is vital to your success.   </a:t>
            </a:r>
            <a:endParaRPr lang="en-US" dirty="0"/>
          </a:p>
        </p:txBody>
      </p:sp>
      <p:sp>
        <p:nvSpPr>
          <p:cNvPr id="4" name="Slide Number Placeholder 3"/>
          <p:cNvSpPr>
            <a:spLocks noGrp="1"/>
          </p:cNvSpPr>
          <p:nvPr>
            <p:ph type="sldNum" sz="quarter" idx="10"/>
          </p:nvPr>
        </p:nvSpPr>
        <p:spPr/>
        <p:txBody>
          <a:bodyPr/>
          <a:lstStyle/>
          <a:p>
            <a:fld id="{BE8FE887-EEDA-4463-BB4E-B16E274C2FAB}"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today’s busy society, make sure you take advantage of any opportunity to market your business that you get.  For instance, say you were in front of a room full</a:t>
            </a:r>
            <a:r>
              <a:rPr lang="en-US" baseline="0" dirty="0" smtClean="0"/>
              <a:t> of people……it may a good opportunity to tell that audience that your amusement park can deliver quality family fun moments, and memories that last a lifetime.  And also remind them to follow you on social media, to see how the park can deliver those great family moments, and so that they can be the first to know about valuable savings and opportunities, such as an early black Friday sale starting next week, at the park voted Best Children’s Park in the world for the last eight years, and consistently ranked as one of the best parks for the entire family.  Seize Opportunity.   </a:t>
            </a:r>
            <a:endParaRPr lang="en-US" dirty="0"/>
          </a:p>
        </p:txBody>
      </p:sp>
      <p:sp>
        <p:nvSpPr>
          <p:cNvPr id="4" name="Slide Number Placeholder 3"/>
          <p:cNvSpPr>
            <a:spLocks noGrp="1"/>
          </p:cNvSpPr>
          <p:nvPr>
            <p:ph type="sldNum" sz="quarter" idx="10"/>
          </p:nvPr>
        </p:nvSpPr>
        <p:spPr/>
        <p:txBody>
          <a:bodyPr/>
          <a:lstStyle/>
          <a:p>
            <a:fld id="{BE8FE887-EEDA-4463-BB4E-B16E274C2FAB}"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 I’d like to talk about the complex</a:t>
            </a:r>
            <a:r>
              <a:rPr lang="en-US" baseline="0" dirty="0" smtClean="0"/>
              <a:t> structure of a Polypeptide.</a:t>
            </a:r>
          </a:p>
          <a:p>
            <a:r>
              <a:rPr lang="en-US" baseline="0" dirty="0" smtClean="0"/>
              <a:t>No.  When thinking about what I wanted to speak about today, …past Interactive Marketing summits, feedback, ….We don’t have all professional marketers in the room.  Small business owners, salespeople, office managers, others. While all the speakers are great, I wanted to simplify the concepts of marketing today into easier to understand terms.  </a:t>
            </a:r>
            <a:endParaRPr lang="en-US" dirty="0"/>
          </a:p>
        </p:txBody>
      </p:sp>
      <p:sp>
        <p:nvSpPr>
          <p:cNvPr id="4" name="Slide Number Placeholder 3"/>
          <p:cNvSpPr>
            <a:spLocks noGrp="1"/>
          </p:cNvSpPr>
          <p:nvPr>
            <p:ph type="sldNum" sz="quarter" idx="10"/>
          </p:nvPr>
        </p:nvSpPr>
        <p:spPr/>
        <p:txBody>
          <a:bodyPr/>
          <a:lstStyle/>
          <a:p>
            <a:fld id="{BE8FE887-EEDA-4463-BB4E-B16E274C2FA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even went a little old-school and will present my</a:t>
            </a:r>
            <a:r>
              <a:rPr lang="en-US" baseline="0" dirty="0" smtClean="0"/>
              <a:t> points as an acronym.</a:t>
            </a:r>
            <a:endParaRPr lang="en-US" dirty="0"/>
          </a:p>
        </p:txBody>
      </p:sp>
      <p:sp>
        <p:nvSpPr>
          <p:cNvPr id="4" name="Slide Number Placeholder 3"/>
          <p:cNvSpPr>
            <a:spLocks noGrp="1"/>
          </p:cNvSpPr>
          <p:nvPr>
            <p:ph type="sldNum" sz="quarter" idx="10"/>
          </p:nvPr>
        </p:nvSpPr>
        <p:spPr/>
        <p:txBody>
          <a:bodyPr/>
          <a:lstStyle/>
          <a:p>
            <a:fld id="{BE8FE887-EEDA-4463-BB4E-B16E274C2FA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off, you need to buy in to the idea that marketing today</a:t>
            </a:r>
            <a:r>
              <a:rPr lang="en-US" baseline="0" dirty="0" smtClean="0"/>
              <a:t> is very different that it was just a few years ago.  10 -15 years ago, the process was pretty straight forward and your options were defined.  Executing a marketing strategy might involve advertising on </a:t>
            </a:r>
            <a:r>
              <a:rPr lang="en-US" baseline="0" dirty="0" err="1" smtClean="0"/>
              <a:t>tv</a:t>
            </a:r>
            <a:r>
              <a:rPr lang="en-US" baseline="0" dirty="0" smtClean="0"/>
              <a:t>, taking out some ads in a local newspaper or radio show, throw in a little PR and a trade show or two and you could call it a day.</a:t>
            </a:r>
          </a:p>
          <a:p>
            <a:r>
              <a:rPr lang="en-US" baseline="0" dirty="0" smtClean="0"/>
              <a:t>Of course today, the media scene has shattered into a million pieces.  The rules of engagement shift on a daily basis.  What worked for </a:t>
            </a:r>
            <a:r>
              <a:rPr lang="en-US" baseline="0" dirty="0" err="1" smtClean="0"/>
              <a:t>sonsumers</a:t>
            </a:r>
            <a:r>
              <a:rPr lang="en-US" baseline="0" dirty="0" smtClean="0"/>
              <a:t> last week may not work next week because the rules are changing </a:t>
            </a:r>
            <a:r>
              <a:rPr lang="en-US" baseline="0" dirty="0" err="1" smtClean="0"/>
              <a:t>dramtaically</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BE8FE887-EEDA-4463-BB4E-B16E274C2FA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Sometimes then,</a:t>
            </a:r>
            <a:r>
              <a:rPr lang="en-US" baseline="0" dirty="0" smtClean="0"/>
              <a:t> you do have to literally buy in, and reallocate funds that you were using in traditional marketing and experiment in new platforms to keep up with your competitors.  Perhaps move more money to digital campaigns and less traditional. </a:t>
            </a:r>
            <a:endParaRPr lang="en-US" dirty="0"/>
          </a:p>
        </p:txBody>
      </p:sp>
      <p:sp>
        <p:nvSpPr>
          <p:cNvPr id="4" name="Slide Number Placeholder 3"/>
          <p:cNvSpPr>
            <a:spLocks noGrp="1"/>
          </p:cNvSpPr>
          <p:nvPr>
            <p:ph type="sldNum" sz="quarter" idx="10"/>
          </p:nvPr>
        </p:nvSpPr>
        <p:spPr/>
        <p:txBody>
          <a:bodyPr/>
          <a:lstStyle/>
          <a:p>
            <a:fld id="{BE8FE887-EEDA-4463-BB4E-B16E274C2FA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Understanding your analytics make it possible for you to evaluate the success of your marketing initiatives.  Make it possible to report on the past  -What </a:t>
            </a:r>
            <a:r>
              <a:rPr lang="en-US" baseline="0" dirty="0" err="1" smtClean="0"/>
              <a:t>eblast</a:t>
            </a:r>
            <a:r>
              <a:rPr lang="en-US" baseline="0" dirty="0" smtClean="0"/>
              <a:t> generated the most revenue? </a:t>
            </a:r>
            <a:r>
              <a:rPr lang="en-US" baseline="0" dirty="0" err="1" smtClean="0"/>
              <a:t>Anaylyze</a:t>
            </a:r>
            <a:r>
              <a:rPr lang="en-US" baseline="0" dirty="0" smtClean="0"/>
              <a:t> the present – How are our customers engaging with us, and can influence the future – What new areas should we target?  And this is something that many of us don’t have the time for, but it is very important.  </a:t>
            </a:r>
            <a:endParaRPr lang="en-US" dirty="0"/>
          </a:p>
        </p:txBody>
      </p:sp>
      <p:sp>
        <p:nvSpPr>
          <p:cNvPr id="4" name="Slide Number Placeholder 3"/>
          <p:cNvSpPr>
            <a:spLocks noGrp="1"/>
          </p:cNvSpPr>
          <p:nvPr>
            <p:ph type="sldNum" sz="quarter" idx="10"/>
          </p:nvPr>
        </p:nvSpPr>
        <p:spPr/>
        <p:txBody>
          <a:bodyPr/>
          <a:lstStyle/>
          <a:p>
            <a:fld id="{BE8FE887-EEDA-4463-BB4E-B16E274C2FA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we are responsible for the success of our business, then I think it is perfectly OK to ask for help.  I</a:t>
            </a:r>
            <a:r>
              <a:rPr lang="en-US" baseline="0" dirty="0" smtClean="0"/>
              <a:t> know that many people in this room are overworked.  We may handle many aspects of our business not just marketing.  Some businesses are downsizing, and when an employee leaves, the workload just gets absorbed by another employee.  So it’s always good to remember that its OK to ask for help….reach out to counterparts, and ask them what tools they are using that are beneficial.  </a:t>
            </a:r>
            <a:endParaRPr lang="en-US" dirty="0"/>
          </a:p>
        </p:txBody>
      </p:sp>
      <p:sp>
        <p:nvSpPr>
          <p:cNvPr id="4" name="Slide Number Placeholder 3"/>
          <p:cNvSpPr>
            <a:spLocks noGrp="1"/>
          </p:cNvSpPr>
          <p:nvPr>
            <p:ph type="sldNum" sz="quarter" idx="10"/>
          </p:nvPr>
        </p:nvSpPr>
        <p:spPr/>
        <p:txBody>
          <a:bodyPr/>
          <a:lstStyle/>
          <a:p>
            <a:fld id="{BE8FE887-EEDA-4463-BB4E-B16E274C2FA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Social Media of course</a:t>
            </a:r>
            <a:r>
              <a:rPr lang="en-US" baseline="0" dirty="0" smtClean="0"/>
              <a:t> is very important today. </a:t>
            </a:r>
            <a:r>
              <a:rPr lang="en-US" sz="1200" b="1" kern="1200" dirty="0" smtClean="0">
                <a:solidFill>
                  <a:schemeClr val="tx1"/>
                </a:solidFill>
                <a:latin typeface="+mn-lt"/>
                <a:ea typeface="+mn-ea"/>
                <a:cs typeface="+mn-cs"/>
              </a:rPr>
              <a:t>Customer engagement</a:t>
            </a:r>
            <a:r>
              <a:rPr lang="en-US" sz="1200" kern="1200" dirty="0" smtClean="0">
                <a:solidFill>
                  <a:schemeClr val="tx1"/>
                </a:solidFill>
                <a:latin typeface="+mn-lt"/>
                <a:ea typeface="+mn-ea"/>
                <a:cs typeface="+mn-cs"/>
              </a:rPr>
              <a:t> is the most important benefit of social media marketing.  This helps to retain your existing customers and also increase brand credibility,</a:t>
            </a:r>
            <a:r>
              <a:rPr lang="en-US" sz="1200" kern="1200" baseline="0" dirty="0" smtClean="0">
                <a:solidFill>
                  <a:schemeClr val="tx1"/>
                </a:solidFill>
                <a:latin typeface="+mn-lt"/>
                <a:ea typeface="+mn-ea"/>
                <a:cs typeface="+mn-cs"/>
              </a:rPr>
              <a:t> plus it can be a lot of fun.  It can be a lot of work, but indeed a lot of fun.  Find a tool to help you plan your social media.  </a:t>
            </a:r>
            <a:endParaRPr lang="en-US" dirty="0"/>
          </a:p>
        </p:txBody>
      </p:sp>
      <p:sp>
        <p:nvSpPr>
          <p:cNvPr id="4" name="Slide Number Placeholder 3"/>
          <p:cNvSpPr>
            <a:spLocks noGrp="1"/>
          </p:cNvSpPr>
          <p:nvPr>
            <p:ph type="sldNum" sz="quarter" idx="10"/>
          </p:nvPr>
        </p:nvSpPr>
        <p:spPr/>
        <p:txBody>
          <a:bodyPr/>
          <a:lstStyle/>
          <a:p>
            <a:fld id="{BE8FE887-EEDA-4463-BB4E-B16E274C2FA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 course, Storytelling is not new to marketing, but it continues to be important.  It conveys your brand’s personality, It helps you stand out, it scores</a:t>
            </a:r>
            <a:r>
              <a:rPr lang="en-US" baseline="0" dirty="0" smtClean="0"/>
              <a:t> with you customers on an emotional level (Extra commercial – young lovers), Keeps them coming back for more.  Stories of your brand, your product, your employees, your customers, all are potential goldmines for a good story.  </a:t>
            </a:r>
            <a:endParaRPr lang="en-US" dirty="0"/>
          </a:p>
        </p:txBody>
      </p:sp>
      <p:sp>
        <p:nvSpPr>
          <p:cNvPr id="4" name="Slide Number Placeholder 3"/>
          <p:cNvSpPr>
            <a:spLocks noGrp="1"/>
          </p:cNvSpPr>
          <p:nvPr>
            <p:ph type="sldNum" sz="quarter" idx="10"/>
          </p:nvPr>
        </p:nvSpPr>
        <p:spPr/>
        <p:txBody>
          <a:bodyPr/>
          <a:lstStyle/>
          <a:p>
            <a:fld id="{BE8FE887-EEDA-4463-BB4E-B16E274C2FA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BB83EB-D8CD-44B2-A87D-95300E765898}"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09AA7A-DE20-4297-941D-DBF80925BCD0}" type="slidenum">
              <a:rPr lang="en-US" smtClean="0"/>
              <a:pPr/>
              <a:t>‹#›</a:t>
            </a:fld>
            <a:endParaRPr lang="en-US"/>
          </a:p>
        </p:txBody>
      </p:sp>
    </p:spTree>
    <p:extLst>
      <p:ext uri="{BB962C8B-B14F-4D97-AF65-F5344CB8AC3E}">
        <p14:creationId xmlns="" xmlns:p14="http://schemas.microsoft.com/office/powerpoint/2010/main" val="3708788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B83EB-D8CD-44B2-A87D-95300E765898}"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09AA7A-DE20-4297-941D-DBF80925BCD0}" type="slidenum">
              <a:rPr lang="en-US" smtClean="0"/>
              <a:pPr/>
              <a:t>‹#›</a:t>
            </a:fld>
            <a:endParaRPr lang="en-US"/>
          </a:p>
        </p:txBody>
      </p:sp>
    </p:spTree>
    <p:extLst>
      <p:ext uri="{BB962C8B-B14F-4D97-AF65-F5344CB8AC3E}">
        <p14:creationId xmlns="" xmlns:p14="http://schemas.microsoft.com/office/powerpoint/2010/main" val="79788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B83EB-D8CD-44B2-A87D-95300E765898}"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09AA7A-DE20-4297-941D-DBF80925BCD0}" type="slidenum">
              <a:rPr lang="en-US" smtClean="0"/>
              <a:pPr/>
              <a:t>‹#›</a:t>
            </a:fld>
            <a:endParaRPr lang="en-US"/>
          </a:p>
        </p:txBody>
      </p:sp>
    </p:spTree>
    <p:extLst>
      <p:ext uri="{BB962C8B-B14F-4D97-AF65-F5344CB8AC3E}">
        <p14:creationId xmlns="" xmlns:p14="http://schemas.microsoft.com/office/powerpoint/2010/main" val="645603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B83EB-D8CD-44B2-A87D-95300E765898}"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09AA7A-DE20-4297-941D-DBF80925BCD0}" type="slidenum">
              <a:rPr lang="en-US" smtClean="0"/>
              <a:pPr/>
              <a:t>‹#›</a:t>
            </a:fld>
            <a:endParaRPr lang="en-US"/>
          </a:p>
        </p:txBody>
      </p:sp>
    </p:spTree>
    <p:extLst>
      <p:ext uri="{BB962C8B-B14F-4D97-AF65-F5344CB8AC3E}">
        <p14:creationId xmlns="" xmlns:p14="http://schemas.microsoft.com/office/powerpoint/2010/main" val="212119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BB83EB-D8CD-44B2-A87D-95300E765898}"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09AA7A-DE20-4297-941D-DBF80925BCD0}" type="slidenum">
              <a:rPr lang="en-US" smtClean="0"/>
              <a:pPr/>
              <a:t>‹#›</a:t>
            </a:fld>
            <a:endParaRPr lang="en-US"/>
          </a:p>
        </p:txBody>
      </p:sp>
    </p:spTree>
    <p:extLst>
      <p:ext uri="{BB962C8B-B14F-4D97-AF65-F5344CB8AC3E}">
        <p14:creationId xmlns="" xmlns:p14="http://schemas.microsoft.com/office/powerpoint/2010/main" val="391044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BB83EB-D8CD-44B2-A87D-95300E765898}" type="datetimeFigureOut">
              <a:rPr lang="en-US" smtClean="0"/>
              <a:pPr/>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09AA7A-DE20-4297-941D-DBF80925BCD0}" type="slidenum">
              <a:rPr lang="en-US" smtClean="0"/>
              <a:pPr/>
              <a:t>‹#›</a:t>
            </a:fld>
            <a:endParaRPr lang="en-US"/>
          </a:p>
        </p:txBody>
      </p:sp>
    </p:spTree>
    <p:extLst>
      <p:ext uri="{BB962C8B-B14F-4D97-AF65-F5344CB8AC3E}">
        <p14:creationId xmlns="" xmlns:p14="http://schemas.microsoft.com/office/powerpoint/2010/main" val="3640956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BB83EB-D8CD-44B2-A87D-95300E765898}" type="datetimeFigureOut">
              <a:rPr lang="en-US" smtClean="0"/>
              <a:pPr/>
              <a:t>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09AA7A-DE20-4297-941D-DBF80925BCD0}" type="slidenum">
              <a:rPr lang="en-US" smtClean="0"/>
              <a:pPr/>
              <a:t>‹#›</a:t>
            </a:fld>
            <a:endParaRPr lang="en-US"/>
          </a:p>
        </p:txBody>
      </p:sp>
    </p:spTree>
    <p:extLst>
      <p:ext uri="{BB962C8B-B14F-4D97-AF65-F5344CB8AC3E}">
        <p14:creationId xmlns="" xmlns:p14="http://schemas.microsoft.com/office/powerpoint/2010/main" val="2446160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BB83EB-D8CD-44B2-A87D-95300E765898}" type="datetimeFigureOut">
              <a:rPr lang="en-US" smtClean="0"/>
              <a:pPr/>
              <a:t>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09AA7A-DE20-4297-941D-DBF80925BCD0}" type="slidenum">
              <a:rPr lang="en-US" smtClean="0"/>
              <a:pPr/>
              <a:t>‹#›</a:t>
            </a:fld>
            <a:endParaRPr lang="en-US"/>
          </a:p>
        </p:txBody>
      </p:sp>
    </p:spTree>
    <p:extLst>
      <p:ext uri="{BB962C8B-B14F-4D97-AF65-F5344CB8AC3E}">
        <p14:creationId xmlns="" xmlns:p14="http://schemas.microsoft.com/office/powerpoint/2010/main" val="3486246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B83EB-D8CD-44B2-A87D-95300E765898}" type="datetimeFigureOut">
              <a:rPr lang="en-US" smtClean="0"/>
              <a:pPr/>
              <a:t>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09AA7A-DE20-4297-941D-DBF80925BCD0}" type="slidenum">
              <a:rPr lang="en-US" smtClean="0"/>
              <a:pPr/>
              <a:t>‹#›</a:t>
            </a:fld>
            <a:endParaRPr lang="en-US"/>
          </a:p>
        </p:txBody>
      </p:sp>
    </p:spTree>
    <p:extLst>
      <p:ext uri="{BB962C8B-B14F-4D97-AF65-F5344CB8AC3E}">
        <p14:creationId xmlns="" xmlns:p14="http://schemas.microsoft.com/office/powerpoint/2010/main" val="4202322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BB83EB-D8CD-44B2-A87D-95300E765898}" type="datetimeFigureOut">
              <a:rPr lang="en-US" smtClean="0"/>
              <a:pPr/>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09AA7A-DE20-4297-941D-DBF80925BCD0}" type="slidenum">
              <a:rPr lang="en-US" smtClean="0"/>
              <a:pPr/>
              <a:t>‹#›</a:t>
            </a:fld>
            <a:endParaRPr lang="en-US"/>
          </a:p>
        </p:txBody>
      </p:sp>
    </p:spTree>
    <p:extLst>
      <p:ext uri="{BB962C8B-B14F-4D97-AF65-F5344CB8AC3E}">
        <p14:creationId xmlns="" xmlns:p14="http://schemas.microsoft.com/office/powerpoint/2010/main" val="218860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BB83EB-D8CD-44B2-A87D-95300E765898}" type="datetimeFigureOut">
              <a:rPr lang="en-US" smtClean="0"/>
              <a:pPr/>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09AA7A-DE20-4297-941D-DBF80925BCD0}" type="slidenum">
              <a:rPr lang="en-US" smtClean="0"/>
              <a:pPr/>
              <a:t>‹#›</a:t>
            </a:fld>
            <a:endParaRPr lang="en-US"/>
          </a:p>
        </p:txBody>
      </p:sp>
    </p:spTree>
    <p:extLst>
      <p:ext uri="{BB962C8B-B14F-4D97-AF65-F5344CB8AC3E}">
        <p14:creationId xmlns="" xmlns:p14="http://schemas.microsoft.com/office/powerpoint/2010/main" val="3981763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B83EB-D8CD-44B2-A87D-95300E765898}" type="datetimeFigureOut">
              <a:rPr lang="en-US" smtClean="0"/>
              <a:pPr/>
              <a:t>11/3/2017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09AA7A-DE20-4297-941D-DBF80925BCD0}" type="slidenum">
              <a:rPr lang="en-US" smtClean="0"/>
              <a:pPr/>
              <a:t>‹#›</a:t>
            </a:fld>
            <a:endParaRPr lang="en-US"/>
          </a:p>
        </p:txBody>
      </p:sp>
    </p:spTree>
    <p:extLst>
      <p:ext uri="{BB962C8B-B14F-4D97-AF65-F5344CB8AC3E}">
        <p14:creationId xmlns="" xmlns:p14="http://schemas.microsoft.com/office/powerpoint/2010/main" val="411020301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4571999"/>
          </a:xfrm>
          <a:solidFill>
            <a:srgbClr val="F77D03"/>
          </a:solidFill>
        </p:spPr>
        <p:txBody>
          <a:bodyPr>
            <a:noAutofit/>
          </a:bodyPr>
          <a:lstStyle/>
          <a:p>
            <a:r>
              <a:rPr lang="en-US" sz="9600" dirty="0" smtClean="0">
                <a:solidFill>
                  <a:schemeClr val="bg1"/>
                </a:solidFill>
                <a:latin typeface="Arial Black" panose="020B0A04020102020204" pitchFamily="34" charset="0"/>
              </a:rPr>
              <a:t>Good Afternoon! </a:t>
            </a:r>
            <a:endParaRPr lang="en-US" sz="9600" dirty="0">
              <a:solidFill>
                <a:schemeClr val="bg1"/>
              </a:solidFill>
              <a:latin typeface="Arial Black" panose="020B0A04020102020204" pitchFamily="34" charset="0"/>
            </a:endParaRPr>
          </a:p>
        </p:txBody>
      </p:sp>
      <p:sp>
        <p:nvSpPr>
          <p:cNvPr id="4" name="TextBox 3"/>
          <p:cNvSpPr txBox="1"/>
          <p:nvPr/>
        </p:nvSpPr>
        <p:spPr>
          <a:xfrm>
            <a:off x="1447800" y="1066800"/>
            <a:ext cx="1219200" cy="2046714"/>
          </a:xfrm>
          <a:prstGeom prst="rect">
            <a:avLst/>
          </a:prstGeom>
          <a:noFill/>
        </p:spPr>
        <p:txBody>
          <a:bodyPr wrap="square" rtlCol="0">
            <a:spAutoFit/>
          </a:bodyPr>
          <a:lstStyle/>
          <a:p>
            <a:r>
              <a:rPr lang="en-US" sz="12700" b="1" dirty="0" smtClean="0">
                <a:solidFill>
                  <a:srgbClr val="33CCFF"/>
                </a:solidFill>
              </a:rPr>
              <a:t>“</a:t>
            </a:r>
            <a:endParaRPr lang="en-US" sz="12700" b="1" dirty="0">
              <a:solidFill>
                <a:srgbClr val="33CCFF"/>
              </a:solidFill>
            </a:endParaRPr>
          </a:p>
        </p:txBody>
      </p:sp>
      <p:cxnSp>
        <p:nvCxnSpPr>
          <p:cNvPr id="7" name="Straight Connector 6"/>
          <p:cNvCxnSpPr/>
          <p:nvPr/>
        </p:nvCxnSpPr>
        <p:spPr>
          <a:xfrm>
            <a:off x="0" y="6096000"/>
            <a:ext cx="9144000" cy="0"/>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8" name="TextBox 7"/>
          <p:cNvSpPr txBox="1"/>
          <p:nvPr/>
        </p:nvSpPr>
        <p:spPr>
          <a:xfrm>
            <a:off x="6705600" y="990600"/>
            <a:ext cx="1791768" cy="2046714"/>
          </a:xfrm>
          <a:prstGeom prst="rect">
            <a:avLst/>
          </a:prstGeom>
          <a:noFill/>
        </p:spPr>
        <p:txBody>
          <a:bodyPr wrap="square" rtlCol="0">
            <a:spAutoFit/>
          </a:bodyPr>
          <a:lstStyle/>
          <a:p>
            <a:r>
              <a:rPr lang="en-US" sz="12700" b="1" dirty="0" smtClean="0">
                <a:solidFill>
                  <a:srgbClr val="33CCFF"/>
                </a:solidFill>
              </a:rPr>
              <a:t> </a:t>
            </a:r>
            <a:r>
              <a:rPr lang="en-US" sz="800" b="1" dirty="0" smtClean="0">
                <a:solidFill>
                  <a:schemeClr val="accent6"/>
                </a:solidFill>
              </a:rPr>
              <a:t>s</a:t>
            </a:r>
            <a:r>
              <a:rPr lang="en-US" sz="12700" b="1" dirty="0" smtClean="0">
                <a:solidFill>
                  <a:srgbClr val="33CCFF"/>
                </a:solidFill>
              </a:rPr>
              <a:t>”</a:t>
            </a:r>
            <a:endParaRPr lang="en-US" sz="12700" b="1" dirty="0">
              <a:solidFill>
                <a:srgbClr val="33CCFF"/>
              </a:solidFill>
            </a:endParaRPr>
          </a:p>
        </p:txBody>
      </p:sp>
      <p:sp>
        <p:nvSpPr>
          <p:cNvPr id="9" name="Content Placeholder 2"/>
          <p:cNvSpPr txBox="1">
            <a:spLocks/>
          </p:cNvSpPr>
          <p:nvPr/>
        </p:nvSpPr>
        <p:spPr>
          <a:xfrm>
            <a:off x="685800" y="5181600"/>
            <a:ext cx="5257800" cy="1524000"/>
          </a:xfrm>
          <a:prstGeom prst="rect">
            <a:avLst/>
          </a:prstGeom>
          <a:solidFill>
            <a:srgbClr val="33CCFF"/>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9600" dirty="0" smtClean="0">
                <a:solidFill>
                  <a:schemeClr val="bg1"/>
                </a:solidFill>
                <a:latin typeface="Arial Black" panose="020B0A04020102020204" pitchFamily="34" charset="0"/>
              </a:rPr>
              <a:t> </a:t>
            </a:r>
            <a:endParaRPr lang="en-US" sz="9600" dirty="0">
              <a:solidFill>
                <a:srgbClr val="FFFFFF"/>
              </a:solidFill>
              <a:latin typeface="Arial Black" panose="020B0A04020102020204" pitchFamily="34" charset="0"/>
            </a:endParaRPr>
          </a:p>
        </p:txBody>
      </p:sp>
      <p:pic>
        <p:nvPicPr>
          <p:cNvPr id="11" name="Picture 10" descr="IDlewild SoakZone logo png.png"/>
          <p:cNvPicPr>
            <a:picLocks noChangeAspect="1"/>
          </p:cNvPicPr>
          <p:nvPr/>
        </p:nvPicPr>
        <p:blipFill>
          <a:blip r:embed="rId3" cstate="print"/>
          <a:stretch>
            <a:fillRect/>
          </a:stretch>
        </p:blipFill>
        <p:spPr>
          <a:xfrm>
            <a:off x="6400800" y="5181600"/>
            <a:ext cx="1600200" cy="1600200"/>
          </a:xfrm>
          <a:prstGeom prst="rect">
            <a:avLst/>
          </a:prstGeom>
        </p:spPr>
      </p:pic>
      <p:sp>
        <p:nvSpPr>
          <p:cNvPr id="12" name="TextBox 11"/>
          <p:cNvSpPr txBox="1"/>
          <p:nvPr/>
        </p:nvSpPr>
        <p:spPr>
          <a:xfrm>
            <a:off x="990600" y="5334000"/>
            <a:ext cx="4572000" cy="1200329"/>
          </a:xfrm>
          <a:prstGeom prst="rect">
            <a:avLst/>
          </a:prstGeom>
          <a:noFill/>
        </p:spPr>
        <p:txBody>
          <a:bodyPr wrap="square" rtlCol="0">
            <a:spAutoFit/>
          </a:bodyPr>
          <a:lstStyle/>
          <a:p>
            <a:pPr algn="ctr"/>
            <a:r>
              <a:rPr lang="en-US" sz="3600" dirty="0" smtClean="0">
                <a:solidFill>
                  <a:schemeClr val="bg1"/>
                </a:solidFill>
                <a:latin typeface="Arial Black" pitchFamily="34" charset="0"/>
              </a:rPr>
              <a:t>JEFF CROUSHORE</a:t>
            </a:r>
            <a:endParaRPr lang="en-US" sz="3600" dirty="0">
              <a:solidFill>
                <a:schemeClr val="bg1"/>
              </a:solidFill>
              <a:latin typeface="Arial Black" pitchFamily="34" charset="0"/>
            </a:endParaRPr>
          </a:p>
        </p:txBody>
      </p:sp>
    </p:spTree>
    <p:extLst>
      <p:ext uri="{BB962C8B-B14F-4D97-AF65-F5344CB8AC3E}">
        <p14:creationId xmlns="" xmlns:p14="http://schemas.microsoft.com/office/powerpoint/2010/main" val="3531260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4571999"/>
          </a:xfrm>
          <a:solidFill>
            <a:srgbClr val="F77D03"/>
          </a:solidFill>
        </p:spPr>
        <p:txBody>
          <a:bodyPr>
            <a:noAutofit/>
          </a:bodyPr>
          <a:lstStyle/>
          <a:p>
            <a:r>
              <a:rPr lang="en-US" sz="7200" dirty="0" smtClean="0">
                <a:solidFill>
                  <a:schemeClr val="bg1"/>
                </a:solidFill>
                <a:latin typeface="Arial Black" panose="020B0A04020102020204" pitchFamily="34" charset="0"/>
              </a:rPr>
              <a:t>INTERACTIVE CONTENT </a:t>
            </a:r>
            <a:endParaRPr lang="en-US" sz="7200" dirty="0">
              <a:solidFill>
                <a:schemeClr val="bg1"/>
              </a:solidFill>
              <a:latin typeface="Arial Black" panose="020B0A04020102020204" pitchFamily="34" charset="0"/>
            </a:endParaRPr>
          </a:p>
        </p:txBody>
      </p:sp>
      <p:sp>
        <p:nvSpPr>
          <p:cNvPr id="4" name="TextBox 3"/>
          <p:cNvSpPr txBox="1"/>
          <p:nvPr/>
        </p:nvSpPr>
        <p:spPr>
          <a:xfrm>
            <a:off x="228600" y="1752600"/>
            <a:ext cx="1219200" cy="2046714"/>
          </a:xfrm>
          <a:prstGeom prst="rect">
            <a:avLst/>
          </a:prstGeom>
          <a:noFill/>
        </p:spPr>
        <p:txBody>
          <a:bodyPr wrap="square" rtlCol="0">
            <a:spAutoFit/>
          </a:bodyPr>
          <a:lstStyle/>
          <a:p>
            <a:r>
              <a:rPr lang="en-US" sz="12700" b="1" dirty="0" smtClean="0">
                <a:solidFill>
                  <a:srgbClr val="33CCFF"/>
                </a:solidFill>
              </a:rPr>
              <a:t>“</a:t>
            </a:r>
            <a:endParaRPr lang="en-US" sz="12700" b="1" dirty="0">
              <a:solidFill>
                <a:srgbClr val="33CCFF"/>
              </a:solidFill>
            </a:endParaRPr>
          </a:p>
        </p:txBody>
      </p:sp>
      <p:cxnSp>
        <p:nvCxnSpPr>
          <p:cNvPr id="7" name="Straight Connector 6"/>
          <p:cNvCxnSpPr/>
          <p:nvPr/>
        </p:nvCxnSpPr>
        <p:spPr>
          <a:xfrm>
            <a:off x="0" y="6096000"/>
            <a:ext cx="9144000" cy="0"/>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8" name="TextBox 7"/>
          <p:cNvSpPr txBox="1"/>
          <p:nvPr/>
        </p:nvSpPr>
        <p:spPr>
          <a:xfrm>
            <a:off x="7580832" y="1676400"/>
            <a:ext cx="1791768" cy="2046714"/>
          </a:xfrm>
          <a:prstGeom prst="rect">
            <a:avLst/>
          </a:prstGeom>
          <a:noFill/>
        </p:spPr>
        <p:txBody>
          <a:bodyPr wrap="square" rtlCol="0">
            <a:spAutoFit/>
          </a:bodyPr>
          <a:lstStyle/>
          <a:p>
            <a:r>
              <a:rPr lang="en-US" sz="12700" b="1" dirty="0" smtClean="0">
                <a:solidFill>
                  <a:srgbClr val="33CCFF"/>
                </a:solidFill>
              </a:rPr>
              <a:t> </a:t>
            </a:r>
            <a:r>
              <a:rPr lang="en-US" sz="800" b="1" dirty="0" smtClean="0">
                <a:solidFill>
                  <a:schemeClr val="accent6"/>
                </a:solidFill>
              </a:rPr>
              <a:t>s</a:t>
            </a:r>
            <a:r>
              <a:rPr lang="en-US" sz="12700" b="1" dirty="0" smtClean="0">
                <a:solidFill>
                  <a:srgbClr val="33CCFF"/>
                </a:solidFill>
              </a:rPr>
              <a:t>”</a:t>
            </a:r>
            <a:endParaRPr lang="en-US" sz="12700" b="1" dirty="0">
              <a:solidFill>
                <a:srgbClr val="33CCFF"/>
              </a:solidFill>
            </a:endParaRPr>
          </a:p>
        </p:txBody>
      </p:sp>
      <p:sp>
        <p:nvSpPr>
          <p:cNvPr id="6" name="Content Placeholder 2"/>
          <p:cNvSpPr txBox="1">
            <a:spLocks/>
          </p:cNvSpPr>
          <p:nvPr/>
        </p:nvSpPr>
        <p:spPr>
          <a:xfrm>
            <a:off x="457200" y="533400"/>
            <a:ext cx="1981200" cy="1524000"/>
          </a:xfrm>
          <a:prstGeom prst="rect">
            <a:avLst/>
          </a:prstGeom>
          <a:solidFill>
            <a:srgbClr val="33CCFF"/>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9600" dirty="0" smtClean="0">
                <a:solidFill>
                  <a:schemeClr val="bg1"/>
                </a:solidFill>
                <a:latin typeface="Arial Black" panose="020B0A04020102020204" pitchFamily="34" charset="0"/>
              </a:rPr>
              <a:t> </a:t>
            </a:r>
            <a:r>
              <a:rPr lang="en-US" sz="9600" dirty="0" smtClean="0">
                <a:solidFill>
                  <a:schemeClr val="tx2">
                    <a:lumMod val="60000"/>
                    <a:lumOff val="40000"/>
                  </a:schemeClr>
                </a:solidFill>
                <a:latin typeface="Arial Black" panose="020B0A04020102020204" pitchFamily="34" charset="0"/>
              </a:rPr>
              <a:t>I</a:t>
            </a:r>
            <a:endParaRPr lang="en-US" sz="9600" dirty="0">
              <a:solidFill>
                <a:schemeClr val="tx2">
                  <a:lumMod val="60000"/>
                  <a:lumOff val="40000"/>
                </a:schemeClr>
              </a:solidFill>
              <a:latin typeface="Arial Black" panose="020B0A04020102020204" pitchFamily="34" charset="0"/>
            </a:endParaRPr>
          </a:p>
        </p:txBody>
      </p:sp>
      <p:sp>
        <p:nvSpPr>
          <p:cNvPr id="9" name="TextBox 8"/>
          <p:cNvSpPr txBox="1"/>
          <p:nvPr/>
        </p:nvSpPr>
        <p:spPr>
          <a:xfrm>
            <a:off x="2095500" y="1447800"/>
            <a:ext cx="342900" cy="369332"/>
          </a:xfrm>
          <a:prstGeom prst="rect">
            <a:avLst/>
          </a:prstGeom>
          <a:noFill/>
        </p:spPr>
        <p:txBody>
          <a:bodyPr wrap="square" rtlCol="0">
            <a:spAutoFit/>
          </a:bodyPr>
          <a:lstStyle/>
          <a:p>
            <a:r>
              <a:rPr lang="en-US" b="1" dirty="0" err="1" smtClean="0">
                <a:solidFill>
                  <a:schemeClr val="bg1"/>
                </a:solidFill>
              </a:rPr>
              <a:t>i</a:t>
            </a:r>
            <a:endParaRPr lang="en-US" b="1" dirty="0">
              <a:solidFill>
                <a:schemeClr val="bg1"/>
              </a:solidFill>
            </a:endParaRPr>
          </a:p>
        </p:txBody>
      </p:sp>
    </p:spTree>
    <p:extLst>
      <p:ext uri="{BB962C8B-B14F-4D97-AF65-F5344CB8AC3E}">
        <p14:creationId xmlns="" xmlns:p14="http://schemas.microsoft.com/office/powerpoint/2010/main" val="1404343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4571999"/>
          </a:xfrm>
          <a:solidFill>
            <a:srgbClr val="F77D03"/>
          </a:solidFill>
        </p:spPr>
        <p:txBody>
          <a:bodyPr>
            <a:noAutofit/>
          </a:bodyPr>
          <a:lstStyle/>
          <a:p>
            <a:r>
              <a:rPr lang="en-US" sz="8800" dirty="0" smtClean="0">
                <a:solidFill>
                  <a:schemeClr val="bg1"/>
                </a:solidFill>
                <a:latin typeface="Arial Black" panose="020B0A04020102020204" pitchFamily="34" charset="0"/>
              </a:rPr>
              <a:t>interns </a:t>
            </a:r>
            <a:endParaRPr lang="en-US" sz="8800" dirty="0">
              <a:solidFill>
                <a:schemeClr val="bg1"/>
              </a:solidFill>
              <a:latin typeface="Arial Black" panose="020B0A04020102020204" pitchFamily="34" charset="0"/>
            </a:endParaRPr>
          </a:p>
        </p:txBody>
      </p:sp>
      <p:sp>
        <p:nvSpPr>
          <p:cNvPr id="4" name="TextBox 3"/>
          <p:cNvSpPr txBox="1"/>
          <p:nvPr/>
        </p:nvSpPr>
        <p:spPr>
          <a:xfrm>
            <a:off x="1524000" y="2133600"/>
            <a:ext cx="1219200" cy="2046714"/>
          </a:xfrm>
          <a:prstGeom prst="rect">
            <a:avLst/>
          </a:prstGeom>
          <a:noFill/>
        </p:spPr>
        <p:txBody>
          <a:bodyPr wrap="square" rtlCol="0">
            <a:spAutoFit/>
          </a:bodyPr>
          <a:lstStyle/>
          <a:p>
            <a:r>
              <a:rPr lang="en-US" sz="12700" b="1" dirty="0" smtClean="0">
                <a:solidFill>
                  <a:srgbClr val="33CCFF"/>
                </a:solidFill>
              </a:rPr>
              <a:t>“</a:t>
            </a:r>
            <a:endParaRPr lang="en-US" sz="12700" b="1" dirty="0">
              <a:solidFill>
                <a:srgbClr val="33CCFF"/>
              </a:solidFill>
            </a:endParaRPr>
          </a:p>
        </p:txBody>
      </p:sp>
      <p:cxnSp>
        <p:nvCxnSpPr>
          <p:cNvPr id="7" name="Straight Connector 6"/>
          <p:cNvCxnSpPr/>
          <p:nvPr/>
        </p:nvCxnSpPr>
        <p:spPr>
          <a:xfrm>
            <a:off x="0" y="6096000"/>
            <a:ext cx="9144000" cy="0"/>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8" name="TextBox 7"/>
          <p:cNvSpPr txBox="1"/>
          <p:nvPr/>
        </p:nvSpPr>
        <p:spPr>
          <a:xfrm>
            <a:off x="6209232" y="2057400"/>
            <a:ext cx="1791768" cy="2046714"/>
          </a:xfrm>
          <a:prstGeom prst="rect">
            <a:avLst/>
          </a:prstGeom>
          <a:noFill/>
        </p:spPr>
        <p:txBody>
          <a:bodyPr wrap="square" rtlCol="0">
            <a:spAutoFit/>
          </a:bodyPr>
          <a:lstStyle/>
          <a:p>
            <a:r>
              <a:rPr lang="en-US" sz="12700" b="1" dirty="0" smtClean="0">
                <a:solidFill>
                  <a:srgbClr val="33CCFF"/>
                </a:solidFill>
              </a:rPr>
              <a:t> </a:t>
            </a:r>
            <a:r>
              <a:rPr lang="en-US" sz="800" b="1" dirty="0" smtClean="0">
                <a:solidFill>
                  <a:schemeClr val="accent6"/>
                </a:solidFill>
              </a:rPr>
              <a:t>s</a:t>
            </a:r>
            <a:r>
              <a:rPr lang="en-US" sz="12700" b="1" dirty="0" smtClean="0">
                <a:solidFill>
                  <a:srgbClr val="33CCFF"/>
                </a:solidFill>
              </a:rPr>
              <a:t>”</a:t>
            </a:r>
            <a:endParaRPr lang="en-US" sz="12700" b="1" dirty="0">
              <a:solidFill>
                <a:srgbClr val="33CCFF"/>
              </a:solidFill>
            </a:endParaRPr>
          </a:p>
        </p:txBody>
      </p:sp>
      <p:sp>
        <p:nvSpPr>
          <p:cNvPr id="6" name="Content Placeholder 2"/>
          <p:cNvSpPr txBox="1">
            <a:spLocks/>
          </p:cNvSpPr>
          <p:nvPr/>
        </p:nvSpPr>
        <p:spPr>
          <a:xfrm>
            <a:off x="457200" y="533400"/>
            <a:ext cx="1981200" cy="1524000"/>
          </a:xfrm>
          <a:prstGeom prst="rect">
            <a:avLst/>
          </a:prstGeom>
          <a:solidFill>
            <a:srgbClr val="33CCFF"/>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9600" dirty="0" smtClean="0">
                <a:solidFill>
                  <a:schemeClr val="bg1"/>
                </a:solidFill>
                <a:latin typeface="Arial Black" panose="020B0A04020102020204" pitchFamily="34" charset="0"/>
              </a:rPr>
              <a:t> </a:t>
            </a:r>
            <a:r>
              <a:rPr lang="en-US" sz="9600" dirty="0" smtClean="0">
                <a:solidFill>
                  <a:schemeClr val="tx2">
                    <a:lumMod val="60000"/>
                    <a:lumOff val="40000"/>
                  </a:schemeClr>
                </a:solidFill>
                <a:latin typeface="Arial Black" panose="020B0A04020102020204" pitchFamily="34" charset="0"/>
              </a:rPr>
              <a:t>I</a:t>
            </a:r>
            <a:endParaRPr lang="en-US" sz="9600" dirty="0">
              <a:solidFill>
                <a:schemeClr val="tx2">
                  <a:lumMod val="60000"/>
                  <a:lumOff val="40000"/>
                </a:schemeClr>
              </a:solidFill>
              <a:latin typeface="Arial Black" panose="020B0A04020102020204" pitchFamily="34" charset="0"/>
            </a:endParaRPr>
          </a:p>
        </p:txBody>
      </p:sp>
      <p:sp>
        <p:nvSpPr>
          <p:cNvPr id="9" name="TextBox 8"/>
          <p:cNvSpPr txBox="1"/>
          <p:nvPr/>
        </p:nvSpPr>
        <p:spPr>
          <a:xfrm>
            <a:off x="2095500" y="1447800"/>
            <a:ext cx="342900" cy="369332"/>
          </a:xfrm>
          <a:prstGeom prst="rect">
            <a:avLst/>
          </a:prstGeom>
          <a:noFill/>
        </p:spPr>
        <p:txBody>
          <a:bodyPr wrap="square" rtlCol="0">
            <a:spAutoFit/>
          </a:bodyPr>
          <a:lstStyle/>
          <a:p>
            <a:r>
              <a:rPr lang="en-US" b="1" dirty="0" err="1" smtClean="0">
                <a:solidFill>
                  <a:schemeClr val="bg1"/>
                </a:solidFill>
              </a:rPr>
              <a:t>i</a:t>
            </a:r>
            <a:endParaRPr lang="en-US" b="1" dirty="0">
              <a:solidFill>
                <a:schemeClr val="bg1"/>
              </a:solidFill>
            </a:endParaRPr>
          </a:p>
        </p:txBody>
      </p:sp>
    </p:spTree>
    <p:extLst>
      <p:ext uri="{BB962C8B-B14F-4D97-AF65-F5344CB8AC3E}">
        <p14:creationId xmlns="" xmlns:p14="http://schemas.microsoft.com/office/powerpoint/2010/main" val="675045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4571999"/>
          </a:xfrm>
          <a:solidFill>
            <a:srgbClr val="F77D03"/>
          </a:solidFill>
        </p:spPr>
        <p:txBody>
          <a:bodyPr>
            <a:noAutofit/>
          </a:bodyPr>
          <a:lstStyle/>
          <a:p>
            <a:r>
              <a:rPr lang="en-US" sz="6000" dirty="0" smtClean="0">
                <a:solidFill>
                  <a:schemeClr val="bg1"/>
                </a:solidFill>
                <a:latin typeface="Arial Black" panose="020B0A04020102020204" pitchFamily="34" charset="0"/>
              </a:rPr>
              <a:t>CUSTOMER</a:t>
            </a:r>
            <a:br>
              <a:rPr lang="en-US" sz="6000" dirty="0" smtClean="0">
                <a:solidFill>
                  <a:schemeClr val="bg1"/>
                </a:solidFill>
                <a:latin typeface="Arial Black" panose="020B0A04020102020204" pitchFamily="34" charset="0"/>
              </a:rPr>
            </a:br>
            <a:r>
              <a:rPr lang="en-US" sz="6000" dirty="0" smtClean="0">
                <a:solidFill>
                  <a:schemeClr val="bg1"/>
                </a:solidFill>
                <a:latin typeface="Arial Black" panose="020B0A04020102020204" pitchFamily="34" charset="0"/>
              </a:rPr>
              <a:t>UNDERSTANDING </a:t>
            </a:r>
            <a:endParaRPr lang="en-US" sz="6000" dirty="0">
              <a:solidFill>
                <a:schemeClr val="bg1"/>
              </a:solidFill>
              <a:latin typeface="Arial Black" panose="020B0A04020102020204" pitchFamily="34" charset="0"/>
            </a:endParaRPr>
          </a:p>
        </p:txBody>
      </p:sp>
      <p:sp>
        <p:nvSpPr>
          <p:cNvPr id="4" name="TextBox 3"/>
          <p:cNvSpPr txBox="1"/>
          <p:nvPr/>
        </p:nvSpPr>
        <p:spPr>
          <a:xfrm>
            <a:off x="1219200" y="1981200"/>
            <a:ext cx="1219200" cy="2046714"/>
          </a:xfrm>
          <a:prstGeom prst="rect">
            <a:avLst/>
          </a:prstGeom>
          <a:noFill/>
        </p:spPr>
        <p:txBody>
          <a:bodyPr wrap="square" rtlCol="0">
            <a:spAutoFit/>
          </a:bodyPr>
          <a:lstStyle/>
          <a:p>
            <a:r>
              <a:rPr lang="en-US" sz="12700" b="1" dirty="0" smtClean="0">
                <a:solidFill>
                  <a:srgbClr val="33CCFF"/>
                </a:solidFill>
              </a:rPr>
              <a:t>“</a:t>
            </a:r>
            <a:endParaRPr lang="en-US" sz="12700" b="1" dirty="0">
              <a:solidFill>
                <a:srgbClr val="33CCFF"/>
              </a:solidFill>
            </a:endParaRPr>
          </a:p>
        </p:txBody>
      </p:sp>
      <p:cxnSp>
        <p:nvCxnSpPr>
          <p:cNvPr id="7" name="Straight Connector 6"/>
          <p:cNvCxnSpPr/>
          <p:nvPr/>
        </p:nvCxnSpPr>
        <p:spPr>
          <a:xfrm>
            <a:off x="0" y="6096000"/>
            <a:ext cx="9144000" cy="0"/>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8" name="TextBox 7"/>
          <p:cNvSpPr txBox="1"/>
          <p:nvPr/>
        </p:nvSpPr>
        <p:spPr>
          <a:xfrm>
            <a:off x="6666432" y="1905000"/>
            <a:ext cx="1791768" cy="2046714"/>
          </a:xfrm>
          <a:prstGeom prst="rect">
            <a:avLst/>
          </a:prstGeom>
          <a:noFill/>
        </p:spPr>
        <p:txBody>
          <a:bodyPr wrap="square" rtlCol="0">
            <a:spAutoFit/>
          </a:bodyPr>
          <a:lstStyle/>
          <a:p>
            <a:r>
              <a:rPr lang="en-US" sz="12700" b="1" dirty="0" smtClean="0">
                <a:solidFill>
                  <a:srgbClr val="33CCFF"/>
                </a:solidFill>
              </a:rPr>
              <a:t> </a:t>
            </a:r>
            <a:r>
              <a:rPr lang="en-US" sz="800" b="1" dirty="0" smtClean="0">
                <a:solidFill>
                  <a:schemeClr val="accent6"/>
                </a:solidFill>
              </a:rPr>
              <a:t>s</a:t>
            </a:r>
            <a:r>
              <a:rPr lang="en-US" sz="12700" b="1" dirty="0" smtClean="0">
                <a:solidFill>
                  <a:srgbClr val="33CCFF"/>
                </a:solidFill>
              </a:rPr>
              <a:t>”</a:t>
            </a:r>
            <a:endParaRPr lang="en-US" sz="12700" b="1" dirty="0">
              <a:solidFill>
                <a:srgbClr val="33CCFF"/>
              </a:solidFill>
            </a:endParaRPr>
          </a:p>
        </p:txBody>
      </p:sp>
      <p:sp>
        <p:nvSpPr>
          <p:cNvPr id="6" name="Content Placeholder 2"/>
          <p:cNvSpPr txBox="1">
            <a:spLocks/>
          </p:cNvSpPr>
          <p:nvPr/>
        </p:nvSpPr>
        <p:spPr>
          <a:xfrm>
            <a:off x="457200" y="533400"/>
            <a:ext cx="1981200" cy="1524000"/>
          </a:xfrm>
          <a:prstGeom prst="rect">
            <a:avLst/>
          </a:prstGeom>
          <a:solidFill>
            <a:srgbClr val="33CCFF"/>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9600" dirty="0" smtClean="0">
                <a:solidFill>
                  <a:schemeClr val="bg1"/>
                </a:solidFill>
                <a:latin typeface="Arial Black" panose="020B0A04020102020204" pitchFamily="34" charset="0"/>
              </a:rPr>
              <a:t> C</a:t>
            </a:r>
            <a:endParaRPr lang="en-US" sz="9600" dirty="0">
              <a:solidFill>
                <a:schemeClr val="tx2">
                  <a:lumMod val="60000"/>
                  <a:lumOff val="40000"/>
                </a:schemeClr>
              </a:solidFill>
              <a:latin typeface="Arial Black" panose="020B0A04020102020204" pitchFamily="34" charset="0"/>
            </a:endParaRPr>
          </a:p>
        </p:txBody>
      </p:sp>
      <p:sp>
        <p:nvSpPr>
          <p:cNvPr id="9" name="TextBox 8"/>
          <p:cNvSpPr txBox="1"/>
          <p:nvPr/>
        </p:nvSpPr>
        <p:spPr>
          <a:xfrm>
            <a:off x="2095500" y="1447800"/>
            <a:ext cx="342900" cy="369332"/>
          </a:xfrm>
          <a:prstGeom prst="rect">
            <a:avLst/>
          </a:prstGeom>
          <a:noFill/>
        </p:spPr>
        <p:txBody>
          <a:bodyPr wrap="square" rtlCol="0">
            <a:spAutoFit/>
          </a:bodyPr>
          <a:lstStyle/>
          <a:p>
            <a:r>
              <a:rPr lang="en-US" b="1" dirty="0" smtClean="0">
                <a:solidFill>
                  <a:schemeClr val="tx2">
                    <a:lumMod val="60000"/>
                    <a:lumOff val="40000"/>
                  </a:schemeClr>
                </a:solidFill>
              </a:rPr>
              <a:t>c</a:t>
            </a:r>
            <a:endParaRPr lang="en-US" b="1" dirty="0">
              <a:solidFill>
                <a:schemeClr val="tx2">
                  <a:lumMod val="60000"/>
                  <a:lumOff val="40000"/>
                </a:schemeClr>
              </a:solidFill>
            </a:endParaRPr>
          </a:p>
        </p:txBody>
      </p:sp>
    </p:spTree>
    <p:extLst>
      <p:ext uri="{BB962C8B-B14F-4D97-AF65-F5344CB8AC3E}">
        <p14:creationId xmlns="" xmlns:p14="http://schemas.microsoft.com/office/powerpoint/2010/main" val="2264001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4571999"/>
          </a:xfrm>
          <a:solidFill>
            <a:srgbClr val="F77D03"/>
          </a:solidFill>
        </p:spPr>
        <p:txBody>
          <a:bodyPr>
            <a:noAutofit/>
          </a:bodyPr>
          <a:lstStyle/>
          <a:p>
            <a:r>
              <a:rPr lang="en-US" sz="6000" dirty="0" smtClean="0">
                <a:solidFill>
                  <a:schemeClr val="bg1"/>
                </a:solidFill>
                <a:latin typeface="Arial Black" panose="020B0A04020102020204" pitchFamily="34" charset="0"/>
              </a:rPr>
              <a:t>customer</a:t>
            </a:r>
            <a:br>
              <a:rPr lang="en-US" sz="6000" dirty="0" smtClean="0">
                <a:solidFill>
                  <a:schemeClr val="bg1"/>
                </a:solidFill>
                <a:latin typeface="Arial Black" panose="020B0A04020102020204" pitchFamily="34" charset="0"/>
              </a:rPr>
            </a:br>
            <a:r>
              <a:rPr lang="en-US" sz="6000" dirty="0" smtClean="0">
                <a:solidFill>
                  <a:schemeClr val="bg1"/>
                </a:solidFill>
                <a:latin typeface="Arial Black" panose="020B0A04020102020204" pitchFamily="34" charset="0"/>
              </a:rPr>
              <a:t>relationship</a:t>
            </a:r>
            <a:br>
              <a:rPr lang="en-US" sz="6000" dirty="0" smtClean="0">
                <a:solidFill>
                  <a:schemeClr val="bg1"/>
                </a:solidFill>
                <a:latin typeface="Arial Black" panose="020B0A04020102020204" pitchFamily="34" charset="0"/>
              </a:rPr>
            </a:br>
            <a:r>
              <a:rPr lang="en-US" sz="6000" dirty="0" smtClean="0">
                <a:solidFill>
                  <a:schemeClr val="bg1"/>
                </a:solidFill>
                <a:latin typeface="Arial Black" panose="020B0A04020102020204" pitchFamily="34" charset="0"/>
              </a:rPr>
              <a:t>management</a:t>
            </a:r>
            <a:endParaRPr lang="en-US" sz="6000" dirty="0">
              <a:solidFill>
                <a:schemeClr val="bg1"/>
              </a:solidFill>
              <a:latin typeface="Arial Black" panose="020B0A04020102020204" pitchFamily="34" charset="0"/>
            </a:endParaRPr>
          </a:p>
        </p:txBody>
      </p:sp>
      <p:sp>
        <p:nvSpPr>
          <p:cNvPr id="4" name="TextBox 3"/>
          <p:cNvSpPr txBox="1"/>
          <p:nvPr/>
        </p:nvSpPr>
        <p:spPr>
          <a:xfrm>
            <a:off x="1143000" y="1828800"/>
            <a:ext cx="1219200" cy="2046714"/>
          </a:xfrm>
          <a:prstGeom prst="rect">
            <a:avLst/>
          </a:prstGeom>
          <a:noFill/>
        </p:spPr>
        <p:txBody>
          <a:bodyPr wrap="square" rtlCol="0">
            <a:spAutoFit/>
          </a:bodyPr>
          <a:lstStyle/>
          <a:p>
            <a:r>
              <a:rPr lang="en-US" sz="12700" b="1" dirty="0" smtClean="0">
                <a:solidFill>
                  <a:srgbClr val="33CCFF"/>
                </a:solidFill>
              </a:rPr>
              <a:t>“</a:t>
            </a:r>
            <a:endParaRPr lang="en-US" sz="12700" b="1" dirty="0">
              <a:solidFill>
                <a:srgbClr val="33CCFF"/>
              </a:solidFill>
            </a:endParaRPr>
          </a:p>
        </p:txBody>
      </p:sp>
      <p:cxnSp>
        <p:nvCxnSpPr>
          <p:cNvPr id="7" name="Straight Connector 6"/>
          <p:cNvCxnSpPr/>
          <p:nvPr/>
        </p:nvCxnSpPr>
        <p:spPr>
          <a:xfrm>
            <a:off x="0" y="6096000"/>
            <a:ext cx="9144000" cy="0"/>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8" name="TextBox 7"/>
          <p:cNvSpPr txBox="1"/>
          <p:nvPr/>
        </p:nvSpPr>
        <p:spPr>
          <a:xfrm>
            <a:off x="6781800" y="1687086"/>
            <a:ext cx="1791768" cy="2046714"/>
          </a:xfrm>
          <a:prstGeom prst="rect">
            <a:avLst/>
          </a:prstGeom>
          <a:noFill/>
        </p:spPr>
        <p:txBody>
          <a:bodyPr wrap="square" rtlCol="0">
            <a:spAutoFit/>
          </a:bodyPr>
          <a:lstStyle/>
          <a:p>
            <a:r>
              <a:rPr lang="en-US" sz="12700" b="1" dirty="0" smtClean="0">
                <a:solidFill>
                  <a:srgbClr val="33CCFF"/>
                </a:solidFill>
              </a:rPr>
              <a:t> </a:t>
            </a:r>
            <a:r>
              <a:rPr lang="en-US" sz="800" b="1" dirty="0" smtClean="0">
                <a:solidFill>
                  <a:schemeClr val="accent6"/>
                </a:solidFill>
              </a:rPr>
              <a:t>s</a:t>
            </a:r>
            <a:r>
              <a:rPr lang="en-US" sz="12700" b="1" dirty="0" smtClean="0">
                <a:solidFill>
                  <a:srgbClr val="33CCFF"/>
                </a:solidFill>
              </a:rPr>
              <a:t>”</a:t>
            </a:r>
            <a:endParaRPr lang="en-US" sz="12700" b="1" dirty="0">
              <a:solidFill>
                <a:srgbClr val="33CCFF"/>
              </a:solidFill>
            </a:endParaRPr>
          </a:p>
        </p:txBody>
      </p:sp>
      <p:sp>
        <p:nvSpPr>
          <p:cNvPr id="6" name="Content Placeholder 2"/>
          <p:cNvSpPr txBox="1">
            <a:spLocks/>
          </p:cNvSpPr>
          <p:nvPr/>
        </p:nvSpPr>
        <p:spPr>
          <a:xfrm>
            <a:off x="457200" y="533400"/>
            <a:ext cx="1981200" cy="1524000"/>
          </a:xfrm>
          <a:prstGeom prst="rect">
            <a:avLst/>
          </a:prstGeom>
          <a:solidFill>
            <a:srgbClr val="33CCFF"/>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9600" dirty="0" smtClean="0">
                <a:solidFill>
                  <a:schemeClr val="bg1"/>
                </a:solidFill>
                <a:latin typeface="Arial Black" panose="020B0A04020102020204" pitchFamily="34" charset="0"/>
              </a:rPr>
              <a:t> </a:t>
            </a:r>
            <a:r>
              <a:rPr lang="en-US" sz="9600" dirty="0" smtClean="0">
                <a:solidFill>
                  <a:schemeClr val="accent1"/>
                </a:solidFill>
                <a:latin typeface="Arial Black" panose="020B0A04020102020204" pitchFamily="34" charset="0"/>
              </a:rPr>
              <a:t>C</a:t>
            </a:r>
            <a:endParaRPr lang="en-US" sz="9600" dirty="0">
              <a:solidFill>
                <a:schemeClr val="accent1"/>
              </a:solidFill>
              <a:latin typeface="Arial Black" panose="020B0A04020102020204" pitchFamily="34" charset="0"/>
            </a:endParaRPr>
          </a:p>
        </p:txBody>
      </p:sp>
      <p:sp>
        <p:nvSpPr>
          <p:cNvPr id="9" name="TextBox 8"/>
          <p:cNvSpPr txBox="1"/>
          <p:nvPr/>
        </p:nvSpPr>
        <p:spPr>
          <a:xfrm>
            <a:off x="2095500" y="1447800"/>
            <a:ext cx="342900" cy="369332"/>
          </a:xfrm>
          <a:prstGeom prst="rect">
            <a:avLst/>
          </a:prstGeom>
          <a:noFill/>
        </p:spPr>
        <p:txBody>
          <a:bodyPr wrap="square" rtlCol="0">
            <a:spAutoFit/>
          </a:bodyPr>
          <a:lstStyle/>
          <a:p>
            <a:r>
              <a:rPr lang="en-US" b="1" dirty="0" smtClean="0">
                <a:solidFill>
                  <a:schemeClr val="bg1"/>
                </a:solidFill>
              </a:rPr>
              <a:t>c</a:t>
            </a:r>
            <a:endParaRPr lang="en-US" b="1" dirty="0">
              <a:solidFill>
                <a:schemeClr val="bg1"/>
              </a:solidFill>
            </a:endParaRPr>
          </a:p>
        </p:txBody>
      </p:sp>
    </p:spTree>
    <p:extLst>
      <p:ext uri="{BB962C8B-B14F-4D97-AF65-F5344CB8AC3E}">
        <p14:creationId xmlns="" xmlns:p14="http://schemas.microsoft.com/office/powerpoint/2010/main" val="1853575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4571999"/>
          </a:xfrm>
          <a:solidFill>
            <a:srgbClr val="F77D03"/>
          </a:solidFill>
        </p:spPr>
        <p:txBody>
          <a:bodyPr>
            <a:noAutofit/>
          </a:bodyPr>
          <a:lstStyle/>
          <a:p>
            <a:r>
              <a:rPr lang="en-US" sz="8800" dirty="0" smtClean="0">
                <a:solidFill>
                  <a:schemeClr val="bg1"/>
                </a:solidFill>
                <a:latin typeface="Arial Black" panose="020B0A04020102020204" pitchFamily="34" charset="0"/>
              </a:rPr>
              <a:t> </a:t>
            </a:r>
            <a:r>
              <a:rPr lang="en-US" sz="8800" dirty="0" smtClean="0">
                <a:solidFill>
                  <a:schemeClr val="bg1"/>
                </a:solidFill>
                <a:latin typeface="Arial Black" panose="020B0A04020102020204" pitchFamily="34" charset="0"/>
              </a:rPr>
              <a:t>strategy</a:t>
            </a:r>
            <a:endParaRPr lang="en-US" sz="8800" dirty="0">
              <a:solidFill>
                <a:schemeClr val="bg1"/>
              </a:solidFill>
              <a:latin typeface="Arial Black" panose="020B0A04020102020204" pitchFamily="34" charset="0"/>
            </a:endParaRPr>
          </a:p>
        </p:txBody>
      </p:sp>
      <p:sp>
        <p:nvSpPr>
          <p:cNvPr id="4" name="TextBox 3"/>
          <p:cNvSpPr txBox="1"/>
          <p:nvPr/>
        </p:nvSpPr>
        <p:spPr>
          <a:xfrm>
            <a:off x="1219200" y="1981200"/>
            <a:ext cx="1219200" cy="2046714"/>
          </a:xfrm>
          <a:prstGeom prst="rect">
            <a:avLst/>
          </a:prstGeom>
          <a:noFill/>
        </p:spPr>
        <p:txBody>
          <a:bodyPr wrap="square" rtlCol="0">
            <a:spAutoFit/>
          </a:bodyPr>
          <a:lstStyle/>
          <a:p>
            <a:r>
              <a:rPr lang="en-US" sz="12700" b="1" dirty="0" smtClean="0">
                <a:solidFill>
                  <a:srgbClr val="33CCFF"/>
                </a:solidFill>
              </a:rPr>
              <a:t>“</a:t>
            </a:r>
            <a:endParaRPr lang="en-US" sz="12700" b="1" dirty="0">
              <a:solidFill>
                <a:srgbClr val="33CCFF"/>
              </a:solidFill>
            </a:endParaRPr>
          </a:p>
        </p:txBody>
      </p:sp>
      <p:cxnSp>
        <p:nvCxnSpPr>
          <p:cNvPr id="7" name="Straight Connector 6"/>
          <p:cNvCxnSpPr/>
          <p:nvPr/>
        </p:nvCxnSpPr>
        <p:spPr>
          <a:xfrm>
            <a:off x="0" y="6096000"/>
            <a:ext cx="9144000" cy="0"/>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8" name="TextBox 7"/>
          <p:cNvSpPr txBox="1"/>
          <p:nvPr/>
        </p:nvSpPr>
        <p:spPr>
          <a:xfrm>
            <a:off x="6858000" y="1905000"/>
            <a:ext cx="1791768" cy="2046714"/>
          </a:xfrm>
          <a:prstGeom prst="rect">
            <a:avLst/>
          </a:prstGeom>
          <a:noFill/>
        </p:spPr>
        <p:txBody>
          <a:bodyPr wrap="square" rtlCol="0">
            <a:spAutoFit/>
          </a:bodyPr>
          <a:lstStyle/>
          <a:p>
            <a:r>
              <a:rPr lang="en-US" sz="12700" b="1" dirty="0" smtClean="0">
                <a:solidFill>
                  <a:srgbClr val="33CCFF"/>
                </a:solidFill>
              </a:rPr>
              <a:t> </a:t>
            </a:r>
            <a:r>
              <a:rPr lang="en-US" sz="800" b="1" dirty="0" smtClean="0">
                <a:solidFill>
                  <a:schemeClr val="accent6"/>
                </a:solidFill>
              </a:rPr>
              <a:t>s</a:t>
            </a:r>
            <a:r>
              <a:rPr lang="en-US" sz="12700" b="1" dirty="0" smtClean="0">
                <a:solidFill>
                  <a:srgbClr val="33CCFF"/>
                </a:solidFill>
              </a:rPr>
              <a:t>”</a:t>
            </a:r>
            <a:endParaRPr lang="en-US" sz="12700" b="1" dirty="0">
              <a:solidFill>
                <a:srgbClr val="33CCFF"/>
              </a:solidFill>
            </a:endParaRPr>
          </a:p>
        </p:txBody>
      </p:sp>
      <p:sp>
        <p:nvSpPr>
          <p:cNvPr id="6" name="Content Placeholder 2"/>
          <p:cNvSpPr txBox="1">
            <a:spLocks/>
          </p:cNvSpPr>
          <p:nvPr/>
        </p:nvSpPr>
        <p:spPr>
          <a:xfrm>
            <a:off x="457200" y="533400"/>
            <a:ext cx="1981200" cy="1524000"/>
          </a:xfrm>
          <a:prstGeom prst="rect">
            <a:avLst/>
          </a:prstGeom>
          <a:solidFill>
            <a:srgbClr val="33CCFF"/>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9600" dirty="0" smtClean="0">
                <a:solidFill>
                  <a:schemeClr val="bg1"/>
                </a:solidFill>
                <a:latin typeface="Arial Black" panose="020B0A04020102020204" pitchFamily="34" charset="0"/>
              </a:rPr>
              <a:t> S</a:t>
            </a:r>
            <a:endParaRPr lang="en-US" sz="9600" dirty="0">
              <a:solidFill>
                <a:schemeClr val="tx2">
                  <a:lumMod val="60000"/>
                  <a:lumOff val="40000"/>
                </a:schemeClr>
              </a:solidFill>
              <a:latin typeface="Arial Black" panose="020B0A04020102020204" pitchFamily="34" charset="0"/>
            </a:endParaRPr>
          </a:p>
        </p:txBody>
      </p:sp>
      <p:sp>
        <p:nvSpPr>
          <p:cNvPr id="9" name="TextBox 8"/>
          <p:cNvSpPr txBox="1"/>
          <p:nvPr/>
        </p:nvSpPr>
        <p:spPr>
          <a:xfrm>
            <a:off x="2095500" y="1447800"/>
            <a:ext cx="342900" cy="369332"/>
          </a:xfrm>
          <a:prstGeom prst="rect">
            <a:avLst/>
          </a:prstGeom>
          <a:noFill/>
        </p:spPr>
        <p:txBody>
          <a:bodyPr wrap="square" rtlCol="0">
            <a:spAutoFit/>
          </a:bodyPr>
          <a:lstStyle/>
          <a:p>
            <a:r>
              <a:rPr lang="en-US" b="1" dirty="0" smtClean="0">
                <a:solidFill>
                  <a:schemeClr val="accent1"/>
                </a:solidFill>
              </a:rPr>
              <a:t>s</a:t>
            </a:r>
            <a:endParaRPr lang="en-US" b="1" dirty="0">
              <a:solidFill>
                <a:schemeClr val="accent1"/>
              </a:solidFill>
            </a:endParaRPr>
          </a:p>
        </p:txBody>
      </p:sp>
    </p:spTree>
    <p:extLst>
      <p:ext uri="{BB962C8B-B14F-4D97-AF65-F5344CB8AC3E}">
        <p14:creationId xmlns="" xmlns:p14="http://schemas.microsoft.com/office/powerpoint/2010/main" val="1825530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4571999"/>
          </a:xfrm>
          <a:solidFill>
            <a:srgbClr val="F77D03"/>
          </a:solidFill>
        </p:spPr>
        <p:txBody>
          <a:bodyPr>
            <a:noAutofit/>
          </a:bodyPr>
          <a:lstStyle/>
          <a:p>
            <a:r>
              <a:rPr lang="en-US" sz="8800" dirty="0" smtClean="0">
                <a:solidFill>
                  <a:schemeClr val="bg1"/>
                </a:solidFill>
                <a:latin typeface="Arial Black" panose="020B0A04020102020204" pitchFamily="34" charset="0"/>
              </a:rPr>
              <a:t>seize </a:t>
            </a:r>
            <a:r>
              <a:rPr lang="en-US" sz="8800" dirty="0" smtClean="0">
                <a:solidFill>
                  <a:schemeClr val="bg1"/>
                </a:solidFill>
                <a:latin typeface="Arial Black" panose="020B0A04020102020204" pitchFamily="34" charset="0"/>
              </a:rPr>
              <a:t/>
            </a:r>
            <a:br>
              <a:rPr lang="en-US" sz="8800" dirty="0" smtClean="0">
                <a:solidFill>
                  <a:schemeClr val="bg1"/>
                </a:solidFill>
                <a:latin typeface="Arial Black" panose="020B0A04020102020204" pitchFamily="34" charset="0"/>
              </a:rPr>
            </a:br>
            <a:r>
              <a:rPr lang="en-US" sz="8800" dirty="0" smtClean="0">
                <a:solidFill>
                  <a:schemeClr val="bg1"/>
                </a:solidFill>
                <a:latin typeface="Arial Black" panose="020B0A04020102020204" pitchFamily="34" charset="0"/>
              </a:rPr>
              <a:t>opportunity</a:t>
            </a:r>
            <a:endParaRPr lang="en-US" sz="8800" dirty="0">
              <a:solidFill>
                <a:schemeClr val="bg1"/>
              </a:solidFill>
              <a:latin typeface="Arial Black" panose="020B0A04020102020204" pitchFamily="34" charset="0"/>
            </a:endParaRPr>
          </a:p>
        </p:txBody>
      </p:sp>
      <p:sp>
        <p:nvSpPr>
          <p:cNvPr id="4" name="TextBox 3"/>
          <p:cNvSpPr txBox="1"/>
          <p:nvPr/>
        </p:nvSpPr>
        <p:spPr>
          <a:xfrm>
            <a:off x="2057400" y="1752600"/>
            <a:ext cx="1219200" cy="2046714"/>
          </a:xfrm>
          <a:prstGeom prst="rect">
            <a:avLst/>
          </a:prstGeom>
          <a:noFill/>
        </p:spPr>
        <p:txBody>
          <a:bodyPr wrap="square" rtlCol="0">
            <a:spAutoFit/>
          </a:bodyPr>
          <a:lstStyle/>
          <a:p>
            <a:r>
              <a:rPr lang="en-US" sz="12700" b="1" dirty="0" smtClean="0">
                <a:solidFill>
                  <a:srgbClr val="33CCFF"/>
                </a:solidFill>
              </a:rPr>
              <a:t>“</a:t>
            </a:r>
            <a:endParaRPr lang="en-US" sz="12700" b="1" dirty="0">
              <a:solidFill>
                <a:srgbClr val="33CCFF"/>
              </a:solidFill>
            </a:endParaRPr>
          </a:p>
        </p:txBody>
      </p:sp>
      <p:cxnSp>
        <p:nvCxnSpPr>
          <p:cNvPr id="7" name="Straight Connector 6"/>
          <p:cNvCxnSpPr/>
          <p:nvPr/>
        </p:nvCxnSpPr>
        <p:spPr>
          <a:xfrm>
            <a:off x="0" y="6096000"/>
            <a:ext cx="9144000" cy="0"/>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8" name="TextBox 7"/>
          <p:cNvSpPr txBox="1"/>
          <p:nvPr/>
        </p:nvSpPr>
        <p:spPr>
          <a:xfrm>
            <a:off x="5867400" y="1676400"/>
            <a:ext cx="1791768" cy="2046714"/>
          </a:xfrm>
          <a:prstGeom prst="rect">
            <a:avLst/>
          </a:prstGeom>
          <a:noFill/>
        </p:spPr>
        <p:txBody>
          <a:bodyPr wrap="square" rtlCol="0">
            <a:spAutoFit/>
          </a:bodyPr>
          <a:lstStyle/>
          <a:p>
            <a:r>
              <a:rPr lang="en-US" sz="12700" b="1" dirty="0" smtClean="0">
                <a:solidFill>
                  <a:srgbClr val="33CCFF"/>
                </a:solidFill>
              </a:rPr>
              <a:t> </a:t>
            </a:r>
            <a:r>
              <a:rPr lang="en-US" sz="800" b="1" dirty="0" smtClean="0">
                <a:solidFill>
                  <a:schemeClr val="accent6"/>
                </a:solidFill>
              </a:rPr>
              <a:t>s</a:t>
            </a:r>
            <a:r>
              <a:rPr lang="en-US" sz="12700" b="1" dirty="0" smtClean="0">
                <a:solidFill>
                  <a:srgbClr val="33CCFF"/>
                </a:solidFill>
              </a:rPr>
              <a:t>”</a:t>
            </a:r>
            <a:endParaRPr lang="en-US" sz="12700" b="1" dirty="0">
              <a:solidFill>
                <a:srgbClr val="33CCFF"/>
              </a:solidFill>
            </a:endParaRPr>
          </a:p>
        </p:txBody>
      </p:sp>
      <p:sp>
        <p:nvSpPr>
          <p:cNvPr id="6" name="Content Placeholder 2"/>
          <p:cNvSpPr txBox="1">
            <a:spLocks/>
          </p:cNvSpPr>
          <p:nvPr/>
        </p:nvSpPr>
        <p:spPr>
          <a:xfrm>
            <a:off x="457200" y="533400"/>
            <a:ext cx="1981200" cy="1524000"/>
          </a:xfrm>
          <a:prstGeom prst="rect">
            <a:avLst/>
          </a:prstGeom>
          <a:solidFill>
            <a:srgbClr val="33CCFF"/>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9600" dirty="0" smtClean="0">
                <a:solidFill>
                  <a:schemeClr val="bg1"/>
                </a:solidFill>
                <a:latin typeface="Arial Black" panose="020B0A04020102020204" pitchFamily="34" charset="0"/>
              </a:rPr>
              <a:t> </a:t>
            </a:r>
            <a:r>
              <a:rPr lang="en-US" sz="9600" dirty="0" smtClean="0">
                <a:solidFill>
                  <a:schemeClr val="accent1"/>
                </a:solidFill>
                <a:latin typeface="Arial Black" panose="020B0A04020102020204" pitchFamily="34" charset="0"/>
              </a:rPr>
              <a:t>S</a:t>
            </a:r>
            <a:endParaRPr lang="en-US" sz="9600" dirty="0">
              <a:solidFill>
                <a:schemeClr val="accent1"/>
              </a:solidFill>
              <a:latin typeface="Arial Black" panose="020B0A04020102020204" pitchFamily="34" charset="0"/>
            </a:endParaRPr>
          </a:p>
        </p:txBody>
      </p:sp>
      <p:sp>
        <p:nvSpPr>
          <p:cNvPr id="9" name="TextBox 8"/>
          <p:cNvSpPr txBox="1"/>
          <p:nvPr/>
        </p:nvSpPr>
        <p:spPr>
          <a:xfrm>
            <a:off x="2095500" y="1447800"/>
            <a:ext cx="342900" cy="369332"/>
          </a:xfrm>
          <a:prstGeom prst="rect">
            <a:avLst/>
          </a:prstGeom>
          <a:noFill/>
        </p:spPr>
        <p:txBody>
          <a:bodyPr wrap="square" rtlCol="0">
            <a:spAutoFit/>
          </a:bodyPr>
          <a:lstStyle/>
          <a:p>
            <a:r>
              <a:rPr lang="en-US" b="1" dirty="0" smtClean="0">
                <a:solidFill>
                  <a:schemeClr val="bg1"/>
                </a:solidFill>
              </a:rPr>
              <a:t>s</a:t>
            </a:r>
            <a:endParaRPr lang="en-US" b="1" dirty="0">
              <a:solidFill>
                <a:schemeClr val="bg1"/>
              </a:solidFill>
            </a:endParaRPr>
          </a:p>
        </p:txBody>
      </p:sp>
    </p:spTree>
    <p:extLst>
      <p:ext uri="{BB962C8B-B14F-4D97-AF65-F5344CB8AC3E}">
        <p14:creationId xmlns="" xmlns:p14="http://schemas.microsoft.com/office/powerpoint/2010/main" val="1354227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lypeptide.gif"/>
          <p:cNvPicPr>
            <a:picLocks noChangeAspect="1"/>
          </p:cNvPicPr>
          <p:nvPr/>
        </p:nvPicPr>
        <p:blipFill>
          <a:blip r:embed="rId3" cstate="print"/>
          <a:stretch>
            <a:fillRect/>
          </a:stretch>
        </p:blipFill>
        <p:spPr>
          <a:xfrm>
            <a:off x="914400" y="685800"/>
            <a:ext cx="7543800" cy="5884164"/>
          </a:xfrm>
          <a:prstGeom prst="rect">
            <a:avLst/>
          </a:prstGeom>
        </p:spPr>
      </p:pic>
      <p:sp>
        <p:nvSpPr>
          <p:cNvPr id="5" name="Content Placeholder 2"/>
          <p:cNvSpPr>
            <a:spLocks noGrp="1"/>
          </p:cNvSpPr>
          <p:nvPr>
            <p:ph idx="1"/>
          </p:nvPr>
        </p:nvSpPr>
        <p:spPr>
          <a:xfrm>
            <a:off x="381000" y="304800"/>
            <a:ext cx="8229600" cy="609600"/>
          </a:xfrm>
          <a:solidFill>
            <a:srgbClr val="33CCFF"/>
          </a:solidFill>
        </p:spPr>
        <p:txBody>
          <a:bodyPr>
            <a:normAutofit fontScale="77500" lnSpcReduction="20000"/>
          </a:bodyPr>
          <a:lstStyle/>
          <a:p>
            <a:pPr marL="0" indent="0">
              <a:buNone/>
            </a:pPr>
            <a:r>
              <a:rPr lang="en-US" sz="5400" dirty="0" smtClean="0">
                <a:solidFill>
                  <a:schemeClr val="bg1"/>
                </a:solidFill>
                <a:latin typeface="Arial Black" panose="020B0A04020102020204" pitchFamily="34" charset="0"/>
              </a:rPr>
              <a:t> Structure of a Polypeptide</a:t>
            </a:r>
            <a:endParaRPr lang="en-US" sz="5400" dirty="0">
              <a:solidFill>
                <a:schemeClr val="bg1"/>
              </a:solidFill>
              <a:latin typeface="Arial Black" panose="020B0A040201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1828800"/>
          </a:xfrm>
          <a:solidFill>
            <a:srgbClr val="33CCFF"/>
          </a:solidFill>
        </p:spPr>
        <p:txBody>
          <a:bodyPr>
            <a:normAutofit/>
          </a:bodyPr>
          <a:lstStyle/>
          <a:p>
            <a:pPr marL="0" indent="0">
              <a:buNone/>
            </a:pPr>
            <a:r>
              <a:rPr lang="en-US" sz="9600" dirty="0" smtClean="0">
                <a:solidFill>
                  <a:schemeClr val="bg1"/>
                </a:solidFill>
                <a:latin typeface="Arial Black" panose="020B0A04020102020204" pitchFamily="34" charset="0"/>
              </a:rPr>
              <a:t> B A S I C S</a:t>
            </a:r>
            <a:endParaRPr lang="en-US" sz="9600" dirty="0">
              <a:solidFill>
                <a:schemeClr val="bg1"/>
              </a:solidFill>
              <a:latin typeface="Arial Black" panose="020B0A04020102020204" pitchFamily="34" charset="0"/>
            </a:endParaRPr>
          </a:p>
        </p:txBody>
      </p:sp>
      <p:sp>
        <p:nvSpPr>
          <p:cNvPr id="4" name="TextBox 3"/>
          <p:cNvSpPr txBox="1"/>
          <p:nvPr/>
        </p:nvSpPr>
        <p:spPr>
          <a:xfrm>
            <a:off x="1752600" y="1524000"/>
            <a:ext cx="342900" cy="369332"/>
          </a:xfrm>
          <a:prstGeom prst="rect">
            <a:avLst/>
          </a:prstGeom>
          <a:noFill/>
        </p:spPr>
        <p:txBody>
          <a:bodyPr wrap="square" rtlCol="0">
            <a:spAutoFit/>
          </a:bodyPr>
          <a:lstStyle/>
          <a:p>
            <a:r>
              <a:rPr lang="en-US" b="1" dirty="0">
                <a:solidFill>
                  <a:schemeClr val="bg1"/>
                </a:solidFill>
              </a:rPr>
              <a:t>b</a:t>
            </a:r>
          </a:p>
        </p:txBody>
      </p:sp>
      <p:sp>
        <p:nvSpPr>
          <p:cNvPr id="6" name="TextBox 5"/>
          <p:cNvSpPr txBox="1"/>
          <p:nvPr/>
        </p:nvSpPr>
        <p:spPr>
          <a:xfrm>
            <a:off x="3220756" y="1524000"/>
            <a:ext cx="342900" cy="369332"/>
          </a:xfrm>
          <a:prstGeom prst="rect">
            <a:avLst/>
          </a:prstGeom>
          <a:noFill/>
        </p:spPr>
        <p:txBody>
          <a:bodyPr wrap="square" rtlCol="0">
            <a:spAutoFit/>
          </a:bodyPr>
          <a:lstStyle/>
          <a:p>
            <a:r>
              <a:rPr lang="en-US" b="1" dirty="0" smtClean="0">
                <a:solidFill>
                  <a:schemeClr val="bg1"/>
                </a:solidFill>
              </a:rPr>
              <a:t>a</a:t>
            </a:r>
            <a:endParaRPr lang="en-US" b="1" dirty="0">
              <a:solidFill>
                <a:schemeClr val="bg1"/>
              </a:solidFill>
            </a:endParaRPr>
          </a:p>
        </p:txBody>
      </p:sp>
      <p:sp>
        <p:nvSpPr>
          <p:cNvPr id="7" name="TextBox 6"/>
          <p:cNvSpPr txBox="1"/>
          <p:nvPr/>
        </p:nvSpPr>
        <p:spPr>
          <a:xfrm>
            <a:off x="4376156" y="1524000"/>
            <a:ext cx="342900" cy="369332"/>
          </a:xfrm>
          <a:prstGeom prst="rect">
            <a:avLst/>
          </a:prstGeom>
          <a:noFill/>
        </p:spPr>
        <p:txBody>
          <a:bodyPr wrap="square" rtlCol="0">
            <a:spAutoFit/>
          </a:bodyPr>
          <a:lstStyle/>
          <a:p>
            <a:r>
              <a:rPr lang="en-US" b="1" dirty="0" smtClean="0">
                <a:solidFill>
                  <a:schemeClr val="bg1"/>
                </a:solidFill>
              </a:rPr>
              <a:t>s</a:t>
            </a:r>
            <a:endParaRPr lang="en-US" b="1" dirty="0">
              <a:solidFill>
                <a:schemeClr val="bg1"/>
              </a:solidFill>
            </a:endParaRPr>
          </a:p>
        </p:txBody>
      </p:sp>
      <p:sp>
        <p:nvSpPr>
          <p:cNvPr id="8" name="TextBox 7"/>
          <p:cNvSpPr txBox="1"/>
          <p:nvPr/>
        </p:nvSpPr>
        <p:spPr>
          <a:xfrm>
            <a:off x="5333286" y="1524000"/>
            <a:ext cx="342900" cy="369332"/>
          </a:xfrm>
          <a:prstGeom prst="rect">
            <a:avLst/>
          </a:prstGeom>
          <a:noFill/>
        </p:spPr>
        <p:txBody>
          <a:bodyPr wrap="square" rtlCol="0">
            <a:spAutoFit/>
          </a:bodyPr>
          <a:lstStyle/>
          <a:p>
            <a:r>
              <a:rPr lang="en-US" b="1" dirty="0" err="1" smtClean="0">
                <a:solidFill>
                  <a:schemeClr val="bg1"/>
                </a:solidFill>
              </a:rPr>
              <a:t>i</a:t>
            </a:r>
            <a:endParaRPr lang="en-US" b="1" dirty="0">
              <a:solidFill>
                <a:schemeClr val="bg1"/>
              </a:solidFill>
            </a:endParaRPr>
          </a:p>
        </p:txBody>
      </p:sp>
      <p:sp>
        <p:nvSpPr>
          <p:cNvPr id="9" name="TextBox 8"/>
          <p:cNvSpPr txBox="1"/>
          <p:nvPr/>
        </p:nvSpPr>
        <p:spPr>
          <a:xfrm>
            <a:off x="6670702" y="1524000"/>
            <a:ext cx="342900" cy="369332"/>
          </a:xfrm>
          <a:prstGeom prst="rect">
            <a:avLst/>
          </a:prstGeom>
          <a:noFill/>
        </p:spPr>
        <p:txBody>
          <a:bodyPr wrap="square" rtlCol="0">
            <a:spAutoFit/>
          </a:bodyPr>
          <a:lstStyle/>
          <a:p>
            <a:r>
              <a:rPr lang="en-US" b="1" dirty="0" smtClean="0">
                <a:solidFill>
                  <a:schemeClr val="bg1"/>
                </a:solidFill>
              </a:rPr>
              <a:t>c</a:t>
            </a:r>
            <a:endParaRPr lang="en-US" b="1" dirty="0">
              <a:solidFill>
                <a:schemeClr val="bg1"/>
              </a:solidFill>
            </a:endParaRPr>
          </a:p>
        </p:txBody>
      </p:sp>
      <p:sp>
        <p:nvSpPr>
          <p:cNvPr id="10" name="TextBox 9"/>
          <p:cNvSpPr txBox="1"/>
          <p:nvPr/>
        </p:nvSpPr>
        <p:spPr>
          <a:xfrm>
            <a:off x="7957556" y="1524000"/>
            <a:ext cx="342900" cy="369332"/>
          </a:xfrm>
          <a:prstGeom prst="rect">
            <a:avLst/>
          </a:prstGeom>
          <a:noFill/>
        </p:spPr>
        <p:txBody>
          <a:bodyPr wrap="square" rtlCol="0">
            <a:spAutoFit/>
          </a:bodyPr>
          <a:lstStyle/>
          <a:p>
            <a:r>
              <a:rPr lang="en-US" b="1" dirty="0" smtClean="0">
                <a:solidFill>
                  <a:schemeClr val="bg1"/>
                </a:solidFill>
              </a:rPr>
              <a:t>s</a:t>
            </a:r>
            <a:endParaRPr lang="en-US" b="1" dirty="0">
              <a:solidFill>
                <a:schemeClr val="bg1"/>
              </a:solidFill>
            </a:endParaRPr>
          </a:p>
        </p:txBody>
      </p:sp>
      <p:cxnSp>
        <p:nvCxnSpPr>
          <p:cNvPr id="12" name="Straight Connector 11"/>
          <p:cNvCxnSpPr/>
          <p:nvPr/>
        </p:nvCxnSpPr>
        <p:spPr>
          <a:xfrm flipV="1">
            <a:off x="1600200" y="6057900"/>
            <a:ext cx="7543800" cy="38100"/>
          </a:xfrm>
          <a:prstGeom prst="line">
            <a:avLst/>
          </a:prstGeom>
          <a:ln>
            <a:solidFill>
              <a:schemeClr val="accent6"/>
            </a:solidFill>
            <a:prstDash val="dash"/>
          </a:ln>
        </p:spPr>
        <p:style>
          <a:lnRef idx="2">
            <a:schemeClr val="accent5"/>
          </a:lnRef>
          <a:fillRef idx="0">
            <a:schemeClr val="accent5"/>
          </a:fillRef>
          <a:effectRef idx="1">
            <a:schemeClr val="accent5"/>
          </a:effectRef>
          <a:fontRef idx="minor">
            <a:schemeClr val="tx1"/>
          </a:fontRef>
        </p:style>
      </p:cxnSp>
      <p:sp>
        <p:nvSpPr>
          <p:cNvPr id="15" name="TextBox 14"/>
          <p:cNvSpPr txBox="1"/>
          <p:nvPr/>
        </p:nvSpPr>
        <p:spPr>
          <a:xfrm>
            <a:off x="457200" y="2209800"/>
            <a:ext cx="8229600" cy="1323439"/>
          </a:xfrm>
          <a:prstGeom prst="rect">
            <a:avLst/>
          </a:prstGeom>
          <a:noFill/>
        </p:spPr>
        <p:txBody>
          <a:bodyPr wrap="square" rtlCol="0">
            <a:spAutoFit/>
          </a:bodyPr>
          <a:lstStyle/>
          <a:p>
            <a:pPr algn="ctr"/>
            <a:r>
              <a:rPr lang="en-US" sz="8000" b="1" dirty="0" smtClean="0">
                <a:solidFill>
                  <a:srgbClr val="33CCFF"/>
                </a:solidFill>
                <a:latin typeface="Arial" panose="020B0604020202020204" pitchFamily="34" charset="0"/>
                <a:cs typeface="Arial" panose="020B0604020202020204" pitchFamily="34" charset="0"/>
              </a:rPr>
              <a:t>OF MARKETING</a:t>
            </a:r>
            <a:endParaRPr lang="en-US" sz="8000" b="1" dirty="0">
              <a:solidFill>
                <a:srgbClr val="33CCFF"/>
              </a:solidFill>
              <a:latin typeface="Arial" panose="020B0604020202020204" pitchFamily="34" charset="0"/>
              <a:cs typeface="Arial" panose="020B0604020202020204" pitchFamily="34" charset="0"/>
            </a:endParaRPr>
          </a:p>
        </p:txBody>
      </p:sp>
      <p:sp>
        <p:nvSpPr>
          <p:cNvPr id="17" name="TextBox 16"/>
          <p:cNvSpPr txBox="1"/>
          <p:nvPr/>
        </p:nvSpPr>
        <p:spPr>
          <a:xfrm>
            <a:off x="1600200" y="4611350"/>
            <a:ext cx="4876800" cy="1446550"/>
          </a:xfrm>
          <a:prstGeom prst="rect">
            <a:avLst/>
          </a:prstGeom>
          <a:noFill/>
        </p:spPr>
        <p:txBody>
          <a:bodyPr wrap="square" rtlCol="0">
            <a:spAutoFit/>
          </a:bodyPr>
          <a:lstStyle/>
          <a:p>
            <a:r>
              <a:rPr lang="en-US" sz="8800" dirty="0" smtClean="0">
                <a:solidFill>
                  <a:srgbClr val="F77D03"/>
                </a:solidFill>
                <a:latin typeface="Arial Black" panose="020B0A04020102020204" pitchFamily="34" charset="0"/>
                <a:cs typeface="Estrangelo Edessa" panose="03080600000000000000" pitchFamily="66" charset="0"/>
              </a:rPr>
              <a:t>TODAY</a:t>
            </a:r>
            <a:endParaRPr lang="en-US" sz="8800" dirty="0">
              <a:solidFill>
                <a:srgbClr val="F77D03"/>
              </a:solidFill>
              <a:latin typeface="Arial Black" panose="020B0A04020102020204" pitchFamily="34" charset="0"/>
              <a:cs typeface="Estrangelo Edessa" panose="03080600000000000000" pitchFamily="66" charset="0"/>
            </a:endParaRPr>
          </a:p>
        </p:txBody>
      </p:sp>
    </p:spTree>
    <p:extLst>
      <p:ext uri="{BB962C8B-B14F-4D97-AF65-F5344CB8AC3E}">
        <p14:creationId xmlns="" xmlns:p14="http://schemas.microsoft.com/office/powerpoint/2010/main" val="2891455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4571999"/>
          </a:xfrm>
          <a:solidFill>
            <a:srgbClr val="F77D03"/>
          </a:solidFill>
        </p:spPr>
        <p:txBody>
          <a:bodyPr>
            <a:noAutofit/>
          </a:bodyPr>
          <a:lstStyle/>
          <a:p>
            <a:r>
              <a:rPr lang="en-US" sz="9600" dirty="0" smtClean="0">
                <a:solidFill>
                  <a:schemeClr val="bg1"/>
                </a:solidFill>
                <a:latin typeface="Arial Black" panose="020B0A04020102020204" pitchFamily="34" charset="0"/>
              </a:rPr>
              <a:t>BUY IN </a:t>
            </a:r>
            <a:endParaRPr lang="en-US" sz="9600" dirty="0">
              <a:solidFill>
                <a:schemeClr val="bg1"/>
              </a:solidFill>
              <a:latin typeface="Arial Black" panose="020B0A04020102020204" pitchFamily="34" charset="0"/>
            </a:endParaRPr>
          </a:p>
        </p:txBody>
      </p:sp>
      <p:sp>
        <p:nvSpPr>
          <p:cNvPr id="4" name="TextBox 3"/>
          <p:cNvSpPr txBox="1"/>
          <p:nvPr/>
        </p:nvSpPr>
        <p:spPr>
          <a:xfrm>
            <a:off x="1143000" y="2127903"/>
            <a:ext cx="1219200" cy="2046714"/>
          </a:xfrm>
          <a:prstGeom prst="rect">
            <a:avLst/>
          </a:prstGeom>
          <a:noFill/>
        </p:spPr>
        <p:txBody>
          <a:bodyPr wrap="square" rtlCol="0">
            <a:spAutoFit/>
          </a:bodyPr>
          <a:lstStyle/>
          <a:p>
            <a:r>
              <a:rPr lang="en-US" sz="12700" b="1" dirty="0" smtClean="0">
                <a:solidFill>
                  <a:srgbClr val="33CCFF"/>
                </a:solidFill>
              </a:rPr>
              <a:t>“</a:t>
            </a:r>
            <a:endParaRPr lang="en-US" sz="12700" b="1" dirty="0">
              <a:solidFill>
                <a:srgbClr val="33CCFF"/>
              </a:solidFill>
            </a:endParaRPr>
          </a:p>
        </p:txBody>
      </p:sp>
      <p:cxnSp>
        <p:nvCxnSpPr>
          <p:cNvPr id="7" name="Straight Connector 6"/>
          <p:cNvCxnSpPr/>
          <p:nvPr/>
        </p:nvCxnSpPr>
        <p:spPr>
          <a:xfrm>
            <a:off x="0" y="6096000"/>
            <a:ext cx="9144000" cy="0"/>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8" name="TextBox 7"/>
          <p:cNvSpPr txBox="1"/>
          <p:nvPr/>
        </p:nvSpPr>
        <p:spPr>
          <a:xfrm>
            <a:off x="6781800" y="2133600"/>
            <a:ext cx="1791768" cy="2046714"/>
          </a:xfrm>
          <a:prstGeom prst="rect">
            <a:avLst/>
          </a:prstGeom>
          <a:noFill/>
        </p:spPr>
        <p:txBody>
          <a:bodyPr wrap="square" rtlCol="0">
            <a:spAutoFit/>
          </a:bodyPr>
          <a:lstStyle/>
          <a:p>
            <a:r>
              <a:rPr lang="en-US" sz="12700" b="1" dirty="0" smtClean="0">
                <a:solidFill>
                  <a:srgbClr val="33CCFF"/>
                </a:solidFill>
              </a:rPr>
              <a:t> </a:t>
            </a:r>
            <a:r>
              <a:rPr lang="en-US" sz="800" b="1" dirty="0" smtClean="0">
                <a:solidFill>
                  <a:schemeClr val="accent6"/>
                </a:solidFill>
              </a:rPr>
              <a:t>s</a:t>
            </a:r>
            <a:r>
              <a:rPr lang="en-US" sz="12700" b="1" dirty="0" smtClean="0">
                <a:solidFill>
                  <a:srgbClr val="33CCFF"/>
                </a:solidFill>
              </a:rPr>
              <a:t>”</a:t>
            </a:r>
            <a:endParaRPr lang="en-US" sz="12700" b="1" dirty="0">
              <a:solidFill>
                <a:srgbClr val="33CCFF"/>
              </a:solidFill>
            </a:endParaRPr>
          </a:p>
        </p:txBody>
      </p:sp>
      <p:sp>
        <p:nvSpPr>
          <p:cNvPr id="9" name="Content Placeholder 2"/>
          <p:cNvSpPr txBox="1">
            <a:spLocks/>
          </p:cNvSpPr>
          <p:nvPr/>
        </p:nvSpPr>
        <p:spPr>
          <a:xfrm>
            <a:off x="457200" y="533400"/>
            <a:ext cx="1981200" cy="1524000"/>
          </a:xfrm>
          <a:prstGeom prst="rect">
            <a:avLst/>
          </a:prstGeom>
          <a:solidFill>
            <a:srgbClr val="33CCFF"/>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9600" dirty="0" smtClean="0">
                <a:solidFill>
                  <a:schemeClr val="bg1"/>
                </a:solidFill>
                <a:latin typeface="Arial Black" panose="020B0A04020102020204" pitchFamily="34" charset="0"/>
              </a:rPr>
              <a:t> </a:t>
            </a:r>
            <a:r>
              <a:rPr lang="en-US" sz="9600" dirty="0" smtClean="0">
                <a:solidFill>
                  <a:srgbClr val="FFFFFF"/>
                </a:solidFill>
                <a:latin typeface="Arial Black" panose="020B0A04020102020204" pitchFamily="34" charset="0"/>
              </a:rPr>
              <a:t>B</a:t>
            </a:r>
            <a:endParaRPr lang="en-US" sz="9600" dirty="0">
              <a:solidFill>
                <a:srgbClr val="FFFFFF"/>
              </a:solidFill>
              <a:latin typeface="Arial Black" panose="020B0A04020102020204" pitchFamily="34" charset="0"/>
            </a:endParaRPr>
          </a:p>
        </p:txBody>
      </p:sp>
      <p:sp>
        <p:nvSpPr>
          <p:cNvPr id="10" name="TextBox 9"/>
          <p:cNvSpPr txBox="1"/>
          <p:nvPr/>
        </p:nvSpPr>
        <p:spPr>
          <a:xfrm>
            <a:off x="1956097" y="1447800"/>
            <a:ext cx="342900" cy="369332"/>
          </a:xfrm>
          <a:prstGeom prst="rect">
            <a:avLst/>
          </a:prstGeom>
          <a:noFill/>
        </p:spPr>
        <p:txBody>
          <a:bodyPr wrap="square" rtlCol="0">
            <a:spAutoFit/>
          </a:bodyPr>
          <a:lstStyle/>
          <a:p>
            <a:r>
              <a:rPr lang="en-US" b="1" dirty="0">
                <a:solidFill>
                  <a:schemeClr val="tx2">
                    <a:lumMod val="60000"/>
                    <a:lumOff val="40000"/>
                  </a:schemeClr>
                </a:solidFill>
              </a:rPr>
              <a:t>b</a:t>
            </a:r>
          </a:p>
        </p:txBody>
      </p:sp>
    </p:spTree>
    <p:extLst>
      <p:ext uri="{BB962C8B-B14F-4D97-AF65-F5344CB8AC3E}">
        <p14:creationId xmlns="" xmlns:p14="http://schemas.microsoft.com/office/powerpoint/2010/main" val="3531260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4571999"/>
          </a:xfrm>
          <a:solidFill>
            <a:srgbClr val="F77D03"/>
          </a:solidFill>
        </p:spPr>
        <p:txBody>
          <a:bodyPr>
            <a:noAutofit/>
          </a:bodyPr>
          <a:lstStyle/>
          <a:p>
            <a:r>
              <a:rPr lang="en-US" sz="9600" dirty="0" smtClean="0">
                <a:solidFill>
                  <a:schemeClr val="bg1"/>
                </a:solidFill>
                <a:latin typeface="Arial Black" panose="020B0A04020102020204" pitchFamily="34" charset="0"/>
              </a:rPr>
              <a:t>$ buy in $ </a:t>
            </a:r>
            <a:endParaRPr lang="en-US" sz="9600" dirty="0">
              <a:solidFill>
                <a:schemeClr val="bg1"/>
              </a:solidFill>
              <a:latin typeface="Arial Black" panose="020B0A04020102020204" pitchFamily="34" charset="0"/>
            </a:endParaRPr>
          </a:p>
        </p:txBody>
      </p:sp>
      <p:sp>
        <p:nvSpPr>
          <p:cNvPr id="4" name="TextBox 3"/>
          <p:cNvSpPr txBox="1"/>
          <p:nvPr/>
        </p:nvSpPr>
        <p:spPr>
          <a:xfrm>
            <a:off x="381000" y="2133600"/>
            <a:ext cx="1219200" cy="2046714"/>
          </a:xfrm>
          <a:prstGeom prst="rect">
            <a:avLst/>
          </a:prstGeom>
          <a:noFill/>
        </p:spPr>
        <p:txBody>
          <a:bodyPr wrap="square" rtlCol="0">
            <a:spAutoFit/>
          </a:bodyPr>
          <a:lstStyle/>
          <a:p>
            <a:r>
              <a:rPr lang="en-US" sz="12700" b="1" dirty="0" smtClean="0">
                <a:solidFill>
                  <a:srgbClr val="33CCFF"/>
                </a:solidFill>
              </a:rPr>
              <a:t>“</a:t>
            </a:r>
            <a:endParaRPr lang="en-US" sz="12700" b="1" dirty="0">
              <a:solidFill>
                <a:srgbClr val="33CCFF"/>
              </a:solidFill>
            </a:endParaRPr>
          </a:p>
        </p:txBody>
      </p:sp>
      <p:cxnSp>
        <p:nvCxnSpPr>
          <p:cNvPr id="7" name="Straight Connector 6"/>
          <p:cNvCxnSpPr/>
          <p:nvPr/>
        </p:nvCxnSpPr>
        <p:spPr>
          <a:xfrm>
            <a:off x="0" y="6096000"/>
            <a:ext cx="9144000" cy="0"/>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8" name="TextBox 7"/>
          <p:cNvSpPr txBox="1"/>
          <p:nvPr/>
        </p:nvSpPr>
        <p:spPr>
          <a:xfrm>
            <a:off x="7467600" y="2133600"/>
            <a:ext cx="1791768" cy="2046714"/>
          </a:xfrm>
          <a:prstGeom prst="rect">
            <a:avLst/>
          </a:prstGeom>
          <a:noFill/>
        </p:spPr>
        <p:txBody>
          <a:bodyPr wrap="square" rtlCol="0">
            <a:spAutoFit/>
          </a:bodyPr>
          <a:lstStyle/>
          <a:p>
            <a:r>
              <a:rPr lang="en-US" sz="12700" b="1" dirty="0" smtClean="0">
                <a:solidFill>
                  <a:srgbClr val="33CCFF"/>
                </a:solidFill>
              </a:rPr>
              <a:t> </a:t>
            </a:r>
            <a:r>
              <a:rPr lang="en-US" sz="2400" b="1" dirty="0" smtClean="0">
                <a:solidFill>
                  <a:srgbClr val="33CCFF"/>
                </a:solidFill>
              </a:rPr>
              <a:t> </a:t>
            </a:r>
            <a:r>
              <a:rPr lang="en-US" sz="12700" b="1" dirty="0" smtClean="0">
                <a:solidFill>
                  <a:srgbClr val="33CCFF"/>
                </a:solidFill>
              </a:rPr>
              <a:t>”</a:t>
            </a:r>
            <a:endParaRPr lang="en-US" sz="12700" b="1" dirty="0">
              <a:solidFill>
                <a:srgbClr val="33CCFF"/>
              </a:solidFill>
            </a:endParaRPr>
          </a:p>
        </p:txBody>
      </p:sp>
      <p:sp>
        <p:nvSpPr>
          <p:cNvPr id="6" name="Content Placeholder 2"/>
          <p:cNvSpPr txBox="1">
            <a:spLocks/>
          </p:cNvSpPr>
          <p:nvPr/>
        </p:nvSpPr>
        <p:spPr>
          <a:xfrm>
            <a:off x="457200" y="533400"/>
            <a:ext cx="1981200" cy="1524000"/>
          </a:xfrm>
          <a:prstGeom prst="rect">
            <a:avLst/>
          </a:prstGeom>
          <a:solidFill>
            <a:srgbClr val="33CCFF"/>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9600" dirty="0" smtClean="0">
                <a:solidFill>
                  <a:schemeClr val="bg1"/>
                </a:solidFill>
                <a:latin typeface="Arial Black" panose="020B0A04020102020204" pitchFamily="34" charset="0"/>
              </a:rPr>
              <a:t> </a:t>
            </a:r>
            <a:r>
              <a:rPr lang="en-US" sz="9600" dirty="0" smtClean="0">
                <a:solidFill>
                  <a:schemeClr val="tx2">
                    <a:lumMod val="60000"/>
                    <a:lumOff val="40000"/>
                  </a:schemeClr>
                </a:solidFill>
                <a:latin typeface="Arial Black" panose="020B0A04020102020204" pitchFamily="34" charset="0"/>
              </a:rPr>
              <a:t>B</a:t>
            </a:r>
            <a:endParaRPr lang="en-US" sz="9600" dirty="0">
              <a:solidFill>
                <a:schemeClr val="tx2">
                  <a:lumMod val="60000"/>
                  <a:lumOff val="40000"/>
                </a:schemeClr>
              </a:solidFill>
              <a:latin typeface="Arial Black" panose="020B0A04020102020204" pitchFamily="34" charset="0"/>
            </a:endParaRPr>
          </a:p>
        </p:txBody>
      </p:sp>
      <p:sp>
        <p:nvSpPr>
          <p:cNvPr id="9" name="TextBox 8"/>
          <p:cNvSpPr txBox="1"/>
          <p:nvPr/>
        </p:nvSpPr>
        <p:spPr>
          <a:xfrm>
            <a:off x="1956097" y="1447800"/>
            <a:ext cx="342900" cy="369332"/>
          </a:xfrm>
          <a:prstGeom prst="rect">
            <a:avLst/>
          </a:prstGeom>
          <a:noFill/>
        </p:spPr>
        <p:txBody>
          <a:bodyPr wrap="square" rtlCol="0">
            <a:spAutoFit/>
          </a:bodyPr>
          <a:lstStyle/>
          <a:p>
            <a:r>
              <a:rPr lang="en-US" b="1" dirty="0">
                <a:solidFill>
                  <a:schemeClr val="bg1"/>
                </a:solidFill>
              </a:rPr>
              <a:t>b</a:t>
            </a:r>
          </a:p>
        </p:txBody>
      </p:sp>
    </p:spTree>
    <p:extLst>
      <p:ext uri="{BB962C8B-B14F-4D97-AF65-F5344CB8AC3E}">
        <p14:creationId xmlns="" xmlns:p14="http://schemas.microsoft.com/office/powerpoint/2010/main" val="4241741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4571999"/>
          </a:xfrm>
          <a:solidFill>
            <a:srgbClr val="F77D03"/>
          </a:solidFill>
        </p:spPr>
        <p:txBody>
          <a:bodyPr>
            <a:noAutofit/>
          </a:bodyPr>
          <a:lstStyle/>
          <a:p>
            <a:r>
              <a:rPr lang="en-US" sz="8800" dirty="0" smtClean="0">
                <a:solidFill>
                  <a:schemeClr val="bg1"/>
                </a:solidFill>
                <a:latin typeface="Arial Black" panose="020B0A04020102020204" pitchFamily="34" charset="0"/>
              </a:rPr>
              <a:t>ANALYTICS</a:t>
            </a:r>
            <a:r>
              <a:rPr lang="en-US" sz="12700" dirty="0" smtClean="0">
                <a:solidFill>
                  <a:schemeClr val="bg1"/>
                </a:solidFill>
                <a:latin typeface="Arial Black" panose="020B0A04020102020204" pitchFamily="34" charset="0"/>
              </a:rPr>
              <a:t> </a:t>
            </a:r>
            <a:endParaRPr lang="en-US" sz="12700" dirty="0">
              <a:solidFill>
                <a:schemeClr val="bg1"/>
              </a:solidFill>
              <a:latin typeface="Arial Black" panose="020B0A04020102020204" pitchFamily="34" charset="0"/>
            </a:endParaRPr>
          </a:p>
        </p:txBody>
      </p:sp>
      <p:sp>
        <p:nvSpPr>
          <p:cNvPr id="4" name="TextBox 3"/>
          <p:cNvSpPr txBox="1"/>
          <p:nvPr/>
        </p:nvSpPr>
        <p:spPr>
          <a:xfrm>
            <a:off x="381000" y="2133600"/>
            <a:ext cx="1219200" cy="2046714"/>
          </a:xfrm>
          <a:prstGeom prst="rect">
            <a:avLst/>
          </a:prstGeom>
          <a:noFill/>
        </p:spPr>
        <p:txBody>
          <a:bodyPr wrap="square" rtlCol="0">
            <a:spAutoFit/>
          </a:bodyPr>
          <a:lstStyle/>
          <a:p>
            <a:r>
              <a:rPr lang="en-US" sz="12700" b="1" dirty="0" smtClean="0">
                <a:solidFill>
                  <a:srgbClr val="33CCFF"/>
                </a:solidFill>
              </a:rPr>
              <a:t>“</a:t>
            </a:r>
            <a:endParaRPr lang="en-US" sz="12700" b="1" dirty="0">
              <a:solidFill>
                <a:srgbClr val="33CCFF"/>
              </a:solidFill>
            </a:endParaRPr>
          </a:p>
        </p:txBody>
      </p:sp>
      <p:cxnSp>
        <p:nvCxnSpPr>
          <p:cNvPr id="7" name="Straight Connector 6"/>
          <p:cNvCxnSpPr/>
          <p:nvPr/>
        </p:nvCxnSpPr>
        <p:spPr>
          <a:xfrm>
            <a:off x="0" y="6096000"/>
            <a:ext cx="9144000" cy="0"/>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8" name="TextBox 7"/>
          <p:cNvSpPr txBox="1"/>
          <p:nvPr/>
        </p:nvSpPr>
        <p:spPr>
          <a:xfrm>
            <a:off x="7885632" y="2133600"/>
            <a:ext cx="1791768" cy="2046714"/>
          </a:xfrm>
          <a:prstGeom prst="rect">
            <a:avLst/>
          </a:prstGeom>
          <a:noFill/>
        </p:spPr>
        <p:txBody>
          <a:bodyPr wrap="square" rtlCol="0">
            <a:spAutoFit/>
          </a:bodyPr>
          <a:lstStyle/>
          <a:p>
            <a:r>
              <a:rPr lang="en-US" sz="2400" b="1" dirty="0" smtClean="0">
                <a:solidFill>
                  <a:srgbClr val="33CCFF"/>
                </a:solidFill>
              </a:rPr>
              <a:t> </a:t>
            </a:r>
            <a:r>
              <a:rPr lang="en-US" sz="12700" b="1" dirty="0" smtClean="0">
                <a:solidFill>
                  <a:srgbClr val="33CCFF"/>
                </a:solidFill>
              </a:rPr>
              <a:t>” </a:t>
            </a:r>
            <a:endParaRPr lang="en-US" sz="12700" b="1" dirty="0">
              <a:solidFill>
                <a:srgbClr val="33CCFF"/>
              </a:solidFill>
            </a:endParaRPr>
          </a:p>
        </p:txBody>
      </p:sp>
      <p:sp>
        <p:nvSpPr>
          <p:cNvPr id="6" name="Content Placeholder 2"/>
          <p:cNvSpPr txBox="1">
            <a:spLocks/>
          </p:cNvSpPr>
          <p:nvPr/>
        </p:nvSpPr>
        <p:spPr>
          <a:xfrm>
            <a:off x="457200" y="533400"/>
            <a:ext cx="1981200" cy="1524000"/>
          </a:xfrm>
          <a:prstGeom prst="rect">
            <a:avLst/>
          </a:prstGeom>
          <a:solidFill>
            <a:srgbClr val="33CCFF"/>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9600" dirty="0" smtClean="0">
                <a:solidFill>
                  <a:schemeClr val="bg1"/>
                </a:solidFill>
                <a:latin typeface="Arial Black" panose="020B0A04020102020204" pitchFamily="34" charset="0"/>
              </a:rPr>
              <a:t> A</a:t>
            </a:r>
            <a:endParaRPr lang="en-US" sz="9600" dirty="0">
              <a:solidFill>
                <a:srgbClr val="FFFFFF"/>
              </a:solidFill>
              <a:latin typeface="Arial Black" panose="020B0A04020102020204" pitchFamily="34" charset="0"/>
            </a:endParaRPr>
          </a:p>
        </p:txBody>
      </p:sp>
      <p:sp>
        <p:nvSpPr>
          <p:cNvPr id="9" name="TextBox 8"/>
          <p:cNvSpPr txBox="1"/>
          <p:nvPr/>
        </p:nvSpPr>
        <p:spPr>
          <a:xfrm>
            <a:off x="2095500" y="1447800"/>
            <a:ext cx="342900" cy="369332"/>
          </a:xfrm>
          <a:prstGeom prst="rect">
            <a:avLst/>
          </a:prstGeom>
          <a:noFill/>
        </p:spPr>
        <p:txBody>
          <a:bodyPr wrap="square" rtlCol="0">
            <a:spAutoFit/>
          </a:bodyPr>
          <a:lstStyle/>
          <a:p>
            <a:r>
              <a:rPr lang="en-US" b="1" dirty="0">
                <a:solidFill>
                  <a:schemeClr val="tx2">
                    <a:lumMod val="60000"/>
                    <a:lumOff val="40000"/>
                  </a:schemeClr>
                </a:solidFill>
              </a:rPr>
              <a:t>a</a:t>
            </a:r>
          </a:p>
        </p:txBody>
      </p:sp>
    </p:spTree>
    <p:extLst>
      <p:ext uri="{BB962C8B-B14F-4D97-AF65-F5344CB8AC3E}">
        <p14:creationId xmlns="" xmlns:p14="http://schemas.microsoft.com/office/powerpoint/2010/main" val="2109718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4571999"/>
          </a:xfrm>
          <a:solidFill>
            <a:srgbClr val="F77D03"/>
          </a:solidFill>
        </p:spPr>
        <p:txBody>
          <a:bodyPr>
            <a:noAutofit/>
          </a:bodyPr>
          <a:lstStyle/>
          <a:p>
            <a:r>
              <a:rPr lang="en-US" sz="8800" dirty="0" smtClean="0">
                <a:solidFill>
                  <a:schemeClr val="bg1"/>
                </a:solidFill>
                <a:latin typeface="Arial Black" panose="020B0A04020102020204" pitchFamily="34" charset="0"/>
              </a:rPr>
              <a:t>ask for help </a:t>
            </a:r>
            <a:endParaRPr lang="en-US" sz="8800" dirty="0">
              <a:solidFill>
                <a:schemeClr val="bg1"/>
              </a:solidFill>
              <a:latin typeface="Arial Black" panose="020B0A04020102020204" pitchFamily="34" charset="0"/>
            </a:endParaRPr>
          </a:p>
        </p:txBody>
      </p:sp>
      <p:sp>
        <p:nvSpPr>
          <p:cNvPr id="4" name="TextBox 3"/>
          <p:cNvSpPr txBox="1"/>
          <p:nvPr/>
        </p:nvSpPr>
        <p:spPr>
          <a:xfrm>
            <a:off x="381000" y="2133600"/>
            <a:ext cx="1219200" cy="2046714"/>
          </a:xfrm>
          <a:prstGeom prst="rect">
            <a:avLst/>
          </a:prstGeom>
          <a:noFill/>
        </p:spPr>
        <p:txBody>
          <a:bodyPr wrap="square" rtlCol="0">
            <a:spAutoFit/>
          </a:bodyPr>
          <a:lstStyle/>
          <a:p>
            <a:r>
              <a:rPr lang="en-US" sz="12700" b="1" dirty="0" smtClean="0">
                <a:solidFill>
                  <a:srgbClr val="33CCFF"/>
                </a:solidFill>
              </a:rPr>
              <a:t>“</a:t>
            </a:r>
            <a:endParaRPr lang="en-US" sz="12700" b="1" dirty="0">
              <a:solidFill>
                <a:srgbClr val="33CCFF"/>
              </a:solidFill>
            </a:endParaRPr>
          </a:p>
        </p:txBody>
      </p:sp>
      <p:cxnSp>
        <p:nvCxnSpPr>
          <p:cNvPr id="7" name="Straight Connector 6"/>
          <p:cNvCxnSpPr/>
          <p:nvPr/>
        </p:nvCxnSpPr>
        <p:spPr>
          <a:xfrm>
            <a:off x="0" y="6096000"/>
            <a:ext cx="9144000" cy="0"/>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8" name="TextBox 7"/>
          <p:cNvSpPr txBox="1"/>
          <p:nvPr/>
        </p:nvSpPr>
        <p:spPr>
          <a:xfrm>
            <a:off x="7467600" y="2133600"/>
            <a:ext cx="1791768" cy="2046714"/>
          </a:xfrm>
          <a:prstGeom prst="rect">
            <a:avLst/>
          </a:prstGeom>
          <a:noFill/>
        </p:spPr>
        <p:txBody>
          <a:bodyPr wrap="square" rtlCol="0">
            <a:spAutoFit/>
          </a:bodyPr>
          <a:lstStyle/>
          <a:p>
            <a:r>
              <a:rPr lang="en-US" sz="12700" b="1" dirty="0" smtClean="0">
                <a:solidFill>
                  <a:srgbClr val="33CCFF"/>
                </a:solidFill>
              </a:rPr>
              <a:t> </a:t>
            </a:r>
            <a:r>
              <a:rPr lang="en-US" sz="2400" b="1" dirty="0" smtClean="0">
                <a:solidFill>
                  <a:srgbClr val="33CCFF"/>
                </a:solidFill>
              </a:rPr>
              <a:t> </a:t>
            </a:r>
            <a:r>
              <a:rPr lang="en-US" sz="12700" b="1" dirty="0" smtClean="0">
                <a:solidFill>
                  <a:srgbClr val="33CCFF"/>
                </a:solidFill>
              </a:rPr>
              <a:t>”</a:t>
            </a:r>
            <a:endParaRPr lang="en-US" sz="12700" b="1" dirty="0">
              <a:solidFill>
                <a:srgbClr val="33CCFF"/>
              </a:solidFill>
            </a:endParaRPr>
          </a:p>
        </p:txBody>
      </p:sp>
      <p:sp>
        <p:nvSpPr>
          <p:cNvPr id="6" name="Content Placeholder 2"/>
          <p:cNvSpPr txBox="1">
            <a:spLocks/>
          </p:cNvSpPr>
          <p:nvPr/>
        </p:nvSpPr>
        <p:spPr>
          <a:xfrm>
            <a:off x="457200" y="533400"/>
            <a:ext cx="1981200" cy="1524000"/>
          </a:xfrm>
          <a:prstGeom prst="rect">
            <a:avLst/>
          </a:prstGeom>
          <a:solidFill>
            <a:srgbClr val="33CCFF"/>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9600" dirty="0" smtClean="0">
                <a:solidFill>
                  <a:schemeClr val="bg1"/>
                </a:solidFill>
                <a:latin typeface="Arial Black" panose="020B0A04020102020204" pitchFamily="34" charset="0"/>
              </a:rPr>
              <a:t> </a:t>
            </a:r>
            <a:r>
              <a:rPr lang="en-US" sz="9600" dirty="0" smtClean="0">
                <a:solidFill>
                  <a:schemeClr val="tx2">
                    <a:lumMod val="60000"/>
                    <a:lumOff val="40000"/>
                  </a:schemeClr>
                </a:solidFill>
                <a:latin typeface="Arial Black" panose="020B0A04020102020204" pitchFamily="34" charset="0"/>
              </a:rPr>
              <a:t>A</a:t>
            </a:r>
            <a:endParaRPr lang="en-US" sz="9600" dirty="0">
              <a:solidFill>
                <a:schemeClr val="tx2">
                  <a:lumMod val="60000"/>
                  <a:lumOff val="40000"/>
                </a:schemeClr>
              </a:solidFill>
              <a:latin typeface="Arial Black" panose="020B0A04020102020204" pitchFamily="34" charset="0"/>
            </a:endParaRPr>
          </a:p>
        </p:txBody>
      </p:sp>
      <p:sp>
        <p:nvSpPr>
          <p:cNvPr id="9" name="TextBox 8"/>
          <p:cNvSpPr txBox="1"/>
          <p:nvPr/>
        </p:nvSpPr>
        <p:spPr>
          <a:xfrm>
            <a:off x="2095500" y="1447800"/>
            <a:ext cx="342900" cy="369332"/>
          </a:xfrm>
          <a:prstGeom prst="rect">
            <a:avLst/>
          </a:prstGeom>
          <a:noFill/>
        </p:spPr>
        <p:txBody>
          <a:bodyPr wrap="square" rtlCol="0">
            <a:spAutoFit/>
          </a:bodyPr>
          <a:lstStyle/>
          <a:p>
            <a:r>
              <a:rPr lang="en-US" b="1" dirty="0" smtClean="0">
                <a:solidFill>
                  <a:schemeClr val="bg1"/>
                </a:solidFill>
              </a:rPr>
              <a:t>a</a:t>
            </a:r>
            <a:endParaRPr lang="en-US" b="1" dirty="0">
              <a:solidFill>
                <a:schemeClr val="bg1"/>
              </a:solidFill>
            </a:endParaRPr>
          </a:p>
        </p:txBody>
      </p:sp>
    </p:spTree>
    <p:extLst>
      <p:ext uri="{BB962C8B-B14F-4D97-AF65-F5344CB8AC3E}">
        <p14:creationId xmlns="" xmlns:p14="http://schemas.microsoft.com/office/powerpoint/2010/main" val="370697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4571999"/>
          </a:xfrm>
          <a:solidFill>
            <a:srgbClr val="F77D03"/>
          </a:solidFill>
        </p:spPr>
        <p:txBody>
          <a:bodyPr>
            <a:noAutofit/>
          </a:bodyPr>
          <a:lstStyle/>
          <a:p>
            <a:r>
              <a:rPr lang="en-US" sz="8000" dirty="0" smtClean="0">
                <a:solidFill>
                  <a:schemeClr val="bg1"/>
                </a:solidFill>
                <a:latin typeface="Arial Black" panose="020B0A04020102020204" pitchFamily="34" charset="0"/>
              </a:rPr>
              <a:t>SOCIAL MEDIA </a:t>
            </a:r>
            <a:endParaRPr lang="en-US" sz="8000" dirty="0">
              <a:solidFill>
                <a:schemeClr val="bg1"/>
              </a:solidFill>
              <a:latin typeface="Arial Black" panose="020B0A04020102020204" pitchFamily="34" charset="0"/>
            </a:endParaRPr>
          </a:p>
        </p:txBody>
      </p:sp>
      <p:sp>
        <p:nvSpPr>
          <p:cNvPr id="4" name="TextBox 3"/>
          <p:cNvSpPr txBox="1"/>
          <p:nvPr/>
        </p:nvSpPr>
        <p:spPr>
          <a:xfrm>
            <a:off x="1066800" y="2209800"/>
            <a:ext cx="1219200" cy="2046714"/>
          </a:xfrm>
          <a:prstGeom prst="rect">
            <a:avLst/>
          </a:prstGeom>
          <a:noFill/>
        </p:spPr>
        <p:txBody>
          <a:bodyPr wrap="square" rtlCol="0">
            <a:spAutoFit/>
          </a:bodyPr>
          <a:lstStyle/>
          <a:p>
            <a:r>
              <a:rPr lang="en-US" sz="12700" b="1" dirty="0" smtClean="0">
                <a:solidFill>
                  <a:srgbClr val="33CCFF"/>
                </a:solidFill>
              </a:rPr>
              <a:t>“</a:t>
            </a:r>
            <a:endParaRPr lang="en-US" sz="12700" b="1" dirty="0">
              <a:solidFill>
                <a:srgbClr val="33CCFF"/>
              </a:solidFill>
            </a:endParaRPr>
          </a:p>
        </p:txBody>
      </p:sp>
      <p:cxnSp>
        <p:nvCxnSpPr>
          <p:cNvPr id="7" name="Straight Connector 6"/>
          <p:cNvCxnSpPr/>
          <p:nvPr/>
        </p:nvCxnSpPr>
        <p:spPr>
          <a:xfrm>
            <a:off x="0" y="6096000"/>
            <a:ext cx="9144000" cy="0"/>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8" name="TextBox 7"/>
          <p:cNvSpPr txBox="1"/>
          <p:nvPr/>
        </p:nvSpPr>
        <p:spPr>
          <a:xfrm>
            <a:off x="6553200" y="2133600"/>
            <a:ext cx="1791768" cy="2046714"/>
          </a:xfrm>
          <a:prstGeom prst="rect">
            <a:avLst/>
          </a:prstGeom>
          <a:noFill/>
        </p:spPr>
        <p:txBody>
          <a:bodyPr wrap="square" rtlCol="0">
            <a:spAutoFit/>
          </a:bodyPr>
          <a:lstStyle/>
          <a:p>
            <a:r>
              <a:rPr lang="en-US" sz="12700" b="1" dirty="0" smtClean="0">
                <a:solidFill>
                  <a:srgbClr val="33CCFF"/>
                </a:solidFill>
              </a:rPr>
              <a:t> </a:t>
            </a:r>
            <a:r>
              <a:rPr lang="en-US" sz="800" b="1" dirty="0" smtClean="0">
                <a:solidFill>
                  <a:schemeClr val="accent6"/>
                </a:solidFill>
              </a:rPr>
              <a:t>s</a:t>
            </a:r>
            <a:r>
              <a:rPr lang="en-US" sz="12700" b="1" dirty="0" smtClean="0">
                <a:solidFill>
                  <a:srgbClr val="33CCFF"/>
                </a:solidFill>
              </a:rPr>
              <a:t>”</a:t>
            </a:r>
            <a:endParaRPr lang="en-US" sz="12700" b="1" dirty="0">
              <a:solidFill>
                <a:srgbClr val="33CCFF"/>
              </a:solidFill>
            </a:endParaRPr>
          </a:p>
        </p:txBody>
      </p:sp>
      <p:sp>
        <p:nvSpPr>
          <p:cNvPr id="6" name="Content Placeholder 2"/>
          <p:cNvSpPr txBox="1">
            <a:spLocks/>
          </p:cNvSpPr>
          <p:nvPr/>
        </p:nvSpPr>
        <p:spPr>
          <a:xfrm>
            <a:off x="457200" y="533400"/>
            <a:ext cx="1981200" cy="1524000"/>
          </a:xfrm>
          <a:prstGeom prst="rect">
            <a:avLst/>
          </a:prstGeom>
          <a:solidFill>
            <a:srgbClr val="33CCFF"/>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9600" dirty="0" smtClean="0">
                <a:solidFill>
                  <a:schemeClr val="bg1"/>
                </a:solidFill>
                <a:latin typeface="Arial Black" panose="020B0A04020102020204" pitchFamily="34" charset="0"/>
              </a:rPr>
              <a:t> S</a:t>
            </a:r>
            <a:endParaRPr lang="en-US" sz="9600" dirty="0">
              <a:solidFill>
                <a:schemeClr val="tx2">
                  <a:lumMod val="60000"/>
                  <a:lumOff val="40000"/>
                </a:schemeClr>
              </a:solidFill>
              <a:latin typeface="Arial Black" panose="020B0A04020102020204" pitchFamily="34" charset="0"/>
            </a:endParaRPr>
          </a:p>
        </p:txBody>
      </p:sp>
      <p:sp>
        <p:nvSpPr>
          <p:cNvPr id="9" name="TextBox 8"/>
          <p:cNvSpPr txBox="1"/>
          <p:nvPr/>
        </p:nvSpPr>
        <p:spPr>
          <a:xfrm>
            <a:off x="2095500" y="1447800"/>
            <a:ext cx="342900" cy="369332"/>
          </a:xfrm>
          <a:prstGeom prst="rect">
            <a:avLst/>
          </a:prstGeom>
          <a:noFill/>
        </p:spPr>
        <p:txBody>
          <a:bodyPr wrap="square" rtlCol="0">
            <a:spAutoFit/>
          </a:bodyPr>
          <a:lstStyle/>
          <a:p>
            <a:r>
              <a:rPr lang="en-US" b="1" dirty="0" smtClean="0">
                <a:solidFill>
                  <a:schemeClr val="tx2">
                    <a:lumMod val="60000"/>
                    <a:lumOff val="40000"/>
                  </a:schemeClr>
                </a:solidFill>
              </a:rPr>
              <a:t>s</a:t>
            </a:r>
            <a:endParaRPr lang="en-US" b="1" dirty="0">
              <a:solidFill>
                <a:schemeClr val="tx2">
                  <a:lumMod val="60000"/>
                  <a:lumOff val="40000"/>
                </a:schemeClr>
              </a:solidFill>
            </a:endParaRPr>
          </a:p>
        </p:txBody>
      </p:sp>
      <p:sp>
        <p:nvSpPr>
          <p:cNvPr id="10" name="Rectangle 9"/>
          <p:cNvSpPr/>
          <p:nvPr/>
        </p:nvSpPr>
        <p:spPr>
          <a:xfrm>
            <a:off x="685800" y="4267200"/>
            <a:ext cx="7772400" cy="1200329"/>
          </a:xfrm>
          <a:prstGeom prst="rect">
            <a:avLst/>
          </a:prstGeom>
        </p:spPr>
        <p:txBody>
          <a:bodyPr wrap="square">
            <a:spAutoFit/>
          </a:bodyPr>
          <a:lstStyle/>
          <a:p>
            <a:r>
              <a:rPr lang="en-US" dirty="0" smtClean="0">
                <a:solidFill>
                  <a:schemeClr val="bg1"/>
                </a:solidFill>
              </a:rPr>
              <a:t>“You can buy attention (advertising). You can beg for attention from the media (PR). You can bug people one at a time to get attention (sales). Or you can earn attention by creating something interesting and valuable and then publishing it online for free.” –David </a:t>
            </a:r>
            <a:r>
              <a:rPr lang="en-US" dirty="0" err="1" smtClean="0">
                <a:solidFill>
                  <a:schemeClr val="bg1"/>
                </a:solidFill>
              </a:rPr>
              <a:t>Meerman</a:t>
            </a:r>
            <a:r>
              <a:rPr lang="en-US" dirty="0" smtClean="0">
                <a:solidFill>
                  <a:schemeClr val="bg1"/>
                </a:solidFill>
              </a:rPr>
              <a:t> Scott, Best-Selling Author &amp; Speaker</a:t>
            </a:r>
            <a:endParaRPr lang="en-US" dirty="0">
              <a:solidFill>
                <a:schemeClr val="bg1"/>
              </a:solidFill>
            </a:endParaRPr>
          </a:p>
        </p:txBody>
      </p:sp>
    </p:spTree>
    <p:extLst>
      <p:ext uri="{BB962C8B-B14F-4D97-AF65-F5344CB8AC3E}">
        <p14:creationId xmlns="" xmlns:p14="http://schemas.microsoft.com/office/powerpoint/2010/main" val="3887654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4571999"/>
          </a:xfrm>
          <a:solidFill>
            <a:srgbClr val="F77D03"/>
          </a:solidFill>
        </p:spPr>
        <p:txBody>
          <a:bodyPr>
            <a:noAutofit/>
          </a:bodyPr>
          <a:lstStyle/>
          <a:p>
            <a:r>
              <a:rPr lang="en-US" sz="8800" dirty="0" smtClean="0">
                <a:solidFill>
                  <a:schemeClr val="bg1"/>
                </a:solidFill>
                <a:latin typeface="Arial Black" panose="020B0A04020102020204" pitchFamily="34" charset="0"/>
              </a:rPr>
              <a:t>storytelling </a:t>
            </a:r>
            <a:endParaRPr lang="en-US" sz="8800" dirty="0">
              <a:solidFill>
                <a:schemeClr val="bg1"/>
              </a:solidFill>
              <a:latin typeface="Arial Black" panose="020B0A04020102020204" pitchFamily="34" charset="0"/>
            </a:endParaRPr>
          </a:p>
        </p:txBody>
      </p:sp>
      <p:sp>
        <p:nvSpPr>
          <p:cNvPr id="4" name="TextBox 3"/>
          <p:cNvSpPr txBox="1"/>
          <p:nvPr/>
        </p:nvSpPr>
        <p:spPr>
          <a:xfrm>
            <a:off x="381000" y="2133600"/>
            <a:ext cx="1219200" cy="2046714"/>
          </a:xfrm>
          <a:prstGeom prst="rect">
            <a:avLst/>
          </a:prstGeom>
          <a:noFill/>
        </p:spPr>
        <p:txBody>
          <a:bodyPr wrap="square" rtlCol="0">
            <a:spAutoFit/>
          </a:bodyPr>
          <a:lstStyle/>
          <a:p>
            <a:r>
              <a:rPr lang="en-US" sz="12700" b="1" dirty="0" smtClean="0">
                <a:solidFill>
                  <a:srgbClr val="33CCFF"/>
                </a:solidFill>
              </a:rPr>
              <a:t>“</a:t>
            </a:r>
            <a:endParaRPr lang="en-US" sz="12700" b="1" dirty="0">
              <a:solidFill>
                <a:srgbClr val="33CCFF"/>
              </a:solidFill>
            </a:endParaRPr>
          </a:p>
        </p:txBody>
      </p:sp>
      <p:cxnSp>
        <p:nvCxnSpPr>
          <p:cNvPr id="7" name="Straight Connector 6"/>
          <p:cNvCxnSpPr/>
          <p:nvPr/>
        </p:nvCxnSpPr>
        <p:spPr>
          <a:xfrm>
            <a:off x="0" y="6096000"/>
            <a:ext cx="9144000" cy="0"/>
          </a:xfrm>
          <a:prstGeom prst="line">
            <a:avLst/>
          </a:prstGeom>
          <a:ln>
            <a:prstDash val="dash"/>
          </a:ln>
        </p:spPr>
        <p:style>
          <a:lnRef idx="2">
            <a:schemeClr val="accent5"/>
          </a:lnRef>
          <a:fillRef idx="0">
            <a:schemeClr val="accent5"/>
          </a:fillRef>
          <a:effectRef idx="1">
            <a:schemeClr val="accent5"/>
          </a:effectRef>
          <a:fontRef idx="minor">
            <a:schemeClr val="tx1"/>
          </a:fontRef>
        </p:style>
      </p:cxnSp>
      <p:sp>
        <p:nvSpPr>
          <p:cNvPr id="8" name="TextBox 7"/>
          <p:cNvSpPr txBox="1"/>
          <p:nvPr/>
        </p:nvSpPr>
        <p:spPr>
          <a:xfrm>
            <a:off x="7885632" y="2133600"/>
            <a:ext cx="1791768" cy="2046714"/>
          </a:xfrm>
          <a:prstGeom prst="rect">
            <a:avLst/>
          </a:prstGeom>
          <a:noFill/>
        </p:spPr>
        <p:txBody>
          <a:bodyPr wrap="square" rtlCol="0">
            <a:spAutoFit/>
          </a:bodyPr>
          <a:lstStyle/>
          <a:p>
            <a:r>
              <a:rPr lang="en-US" sz="2400" b="1" dirty="0" smtClean="0">
                <a:solidFill>
                  <a:srgbClr val="33CCFF"/>
                </a:solidFill>
              </a:rPr>
              <a:t> </a:t>
            </a:r>
            <a:r>
              <a:rPr lang="en-US" sz="12700" b="1" dirty="0" smtClean="0">
                <a:solidFill>
                  <a:srgbClr val="33CCFF"/>
                </a:solidFill>
              </a:rPr>
              <a:t>”</a:t>
            </a:r>
            <a:endParaRPr lang="en-US" sz="12700" b="1" dirty="0">
              <a:solidFill>
                <a:srgbClr val="33CCFF"/>
              </a:solidFill>
            </a:endParaRPr>
          </a:p>
        </p:txBody>
      </p:sp>
      <p:sp>
        <p:nvSpPr>
          <p:cNvPr id="6" name="Content Placeholder 2"/>
          <p:cNvSpPr txBox="1">
            <a:spLocks/>
          </p:cNvSpPr>
          <p:nvPr/>
        </p:nvSpPr>
        <p:spPr>
          <a:xfrm>
            <a:off x="457200" y="533400"/>
            <a:ext cx="1981200" cy="1524000"/>
          </a:xfrm>
          <a:prstGeom prst="rect">
            <a:avLst/>
          </a:prstGeom>
          <a:solidFill>
            <a:srgbClr val="33CCFF"/>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9600" dirty="0" smtClean="0">
                <a:solidFill>
                  <a:schemeClr val="bg1"/>
                </a:solidFill>
                <a:latin typeface="Arial Black" panose="020B0A04020102020204" pitchFamily="34" charset="0"/>
              </a:rPr>
              <a:t> </a:t>
            </a:r>
            <a:r>
              <a:rPr lang="en-US" sz="9600" dirty="0" smtClean="0">
                <a:solidFill>
                  <a:schemeClr val="tx2">
                    <a:lumMod val="60000"/>
                    <a:lumOff val="40000"/>
                  </a:schemeClr>
                </a:solidFill>
                <a:latin typeface="Arial Black" panose="020B0A04020102020204" pitchFamily="34" charset="0"/>
              </a:rPr>
              <a:t>S</a:t>
            </a:r>
            <a:endParaRPr lang="en-US" sz="9600" dirty="0">
              <a:solidFill>
                <a:schemeClr val="tx2">
                  <a:lumMod val="60000"/>
                  <a:lumOff val="40000"/>
                </a:schemeClr>
              </a:solidFill>
              <a:latin typeface="Arial Black" panose="020B0A04020102020204" pitchFamily="34" charset="0"/>
            </a:endParaRPr>
          </a:p>
        </p:txBody>
      </p:sp>
      <p:sp>
        <p:nvSpPr>
          <p:cNvPr id="9" name="TextBox 8"/>
          <p:cNvSpPr txBox="1"/>
          <p:nvPr/>
        </p:nvSpPr>
        <p:spPr>
          <a:xfrm>
            <a:off x="2095500" y="1447800"/>
            <a:ext cx="342900" cy="369332"/>
          </a:xfrm>
          <a:prstGeom prst="rect">
            <a:avLst/>
          </a:prstGeom>
          <a:noFill/>
        </p:spPr>
        <p:txBody>
          <a:bodyPr wrap="square" rtlCol="0">
            <a:spAutoFit/>
          </a:bodyPr>
          <a:lstStyle/>
          <a:p>
            <a:r>
              <a:rPr lang="en-US" b="1" dirty="0" smtClean="0">
                <a:solidFill>
                  <a:schemeClr val="bg1"/>
                </a:solidFill>
              </a:rPr>
              <a:t>s</a:t>
            </a:r>
            <a:endParaRPr lang="en-US" b="1" dirty="0">
              <a:solidFill>
                <a:schemeClr val="bg1"/>
              </a:solidFill>
            </a:endParaRPr>
          </a:p>
        </p:txBody>
      </p:sp>
    </p:spTree>
    <p:extLst>
      <p:ext uri="{BB962C8B-B14F-4D97-AF65-F5344CB8AC3E}">
        <p14:creationId xmlns="" xmlns:p14="http://schemas.microsoft.com/office/powerpoint/2010/main" val="12620602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580</TotalTime>
  <Words>1319</Words>
  <Application>Microsoft Office PowerPoint</Application>
  <PresentationFormat>On-screen Show (4:3)</PresentationFormat>
  <Paragraphs>105</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Good Afternoon! </vt:lpstr>
      <vt:lpstr>Slide 2</vt:lpstr>
      <vt:lpstr>Slide 3</vt:lpstr>
      <vt:lpstr>BUY IN </vt:lpstr>
      <vt:lpstr>$ buy in $ </vt:lpstr>
      <vt:lpstr>ANALYTICS </vt:lpstr>
      <vt:lpstr>ask for help </vt:lpstr>
      <vt:lpstr>SOCIAL MEDIA </vt:lpstr>
      <vt:lpstr>storytelling </vt:lpstr>
      <vt:lpstr>INTERACTIVE CONTENT </vt:lpstr>
      <vt:lpstr>interns </vt:lpstr>
      <vt:lpstr>CUSTOMER UNDERSTANDING </vt:lpstr>
      <vt:lpstr>customer relationship management</vt:lpstr>
      <vt:lpstr> strategy</vt:lpstr>
      <vt:lpstr>seize  opportunity</vt:lpstr>
    </vt:vector>
  </TitlesOfParts>
  <Company>Palace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Croushore</dc:creator>
  <cp:lastModifiedBy>Jeffrey</cp:lastModifiedBy>
  <cp:revision>37</cp:revision>
  <dcterms:created xsi:type="dcterms:W3CDTF">2017-11-02T14:46:22Z</dcterms:created>
  <dcterms:modified xsi:type="dcterms:W3CDTF">2017-11-03T11:07:09Z</dcterms:modified>
</cp:coreProperties>
</file>