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3313" r:id="rId4"/>
    <p:sldMasterId id="2147493502" r:id="rId5"/>
    <p:sldMasterId id="2147493519" r:id="rId6"/>
    <p:sldMasterId id="2147493533" r:id="rId7"/>
    <p:sldMasterId id="2147493545" r:id="rId8"/>
    <p:sldMasterId id="2147493558" r:id="rId9"/>
  </p:sldMasterIdLst>
  <p:notesMasterIdLst>
    <p:notesMasterId r:id="rId100"/>
  </p:notesMasterIdLst>
  <p:handoutMasterIdLst>
    <p:handoutMasterId r:id="rId101"/>
  </p:handoutMasterIdLst>
  <p:sldIdLst>
    <p:sldId id="364" r:id="rId10"/>
    <p:sldId id="659" r:id="rId11"/>
    <p:sldId id="660" r:id="rId12"/>
    <p:sldId id="661" r:id="rId13"/>
    <p:sldId id="670" r:id="rId14"/>
    <p:sldId id="662" r:id="rId15"/>
    <p:sldId id="667" r:id="rId16"/>
    <p:sldId id="663" r:id="rId17"/>
    <p:sldId id="370" r:id="rId18"/>
    <p:sldId id="668" r:id="rId19"/>
    <p:sldId id="793" r:id="rId20"/>
    <p:sldId id="800" r:id="rId21"/>
    <p:sldId id="795" r:id="rId22"/>
    <p:sldId id="799" r:id="rId23"/>
    <p:sldId id="798" r:id="rId24"/>
    <p:sldId id="797" r:id="rId25"/>
    <p:sldId id="489" r:id="rId26"/>
    <p:sldId id="794" r:id="rId27"/>
    <p:sldId id="507" r:id="rId28"/>
    <p:sldId id="755" r:id="rId29"/>
    <p:sldId id="818" r:id="rId30"/>
    <p:sldId id="756" r:id="rId31"/>
    <p:sldId id="689" r:id="rId32"/>
    <p:sldId id="762" r:id="rId33"/>
    <p:sldId id="739" r:id="rId34"/>
    <p:sldId id="690" r:id="rId35"/>
    <p:sldId id="763" r:id="rId36"/>
    <p:sldId id="764" r:id="rId37"/>
    <p:sldId id="765" r:id="rId38"/>
    <p:sldId id="788" r:id="rId39"/>
    <p:sldId id="766" r:id="rId40"/>
    <p:sldId id="767" r:id="rId41"/>
    <p:sldId id="768" r:id="rId42"/>
    <p:sldId id="787" r:id="rId43"/>
    <p:sldId id="769" r:id="rId44"/>
    <p:sldId id="770" r:id="rId45"/>
    <p:sldId id="771" r:id="rId46"/>
    <p:sldId id="786" r:id="rId47"/>
    <p:sldId id="772" r:id="rId48"/>
    <p:sldId id="773" r:id="rId49"/>
    <p:sldId id="774" r:id="rId50"/>
    <p:sldId id="785" r:id="rId51"/>
    <p:sldId id="789" r:id="rId52"/>
    <p:sldId id="790" r:id="rId53"/>
    <p:sldId id="791" r:id="rId54"/>
    <p:sldId id="792" r:id="rId55"/>
    <p:sldId id="778" r:id="rId56"/>
    <p:sldId id="779" r:id="rId57"/>
    <p:sldId id="780" r:id="rId58"/>
    <p:sldId id="783" r:id="rId59"/>
    <p:sldId id="833" r:id="rId60"/>
    <p:sldId id="834" r:id="rId61"/>
    <p:sldId id="740" r:id="rId62"/>
    <p:sldId id="816" r:id="rId63"/>
    <p:sldId id="741" r:id="rId64"/>
    <p:sldId id="742" r:id="rId65"/>
    <p:sldId id="805" r:id="rId66"/>
    <p:sldId id="803" r:id="rId67"/>
    <p:sldId id="806" r:id="rId68"/>
    <p:sldId id="801" r:id="rId69"/>
    <p:sldId id="802" r:id="rId70"/>
    <p:sldId id="804" r:id="rId71"/>
    <p:sldId id="814" r:id="rId72"/>
    <p:sldId id="745" r:id="rId73"/>
    <p:sldId id="746" r:id="rId74"/>
    <p:sldId id="808" r:id="rId75"/>
    <p:sldId id="810" r:id="rId76"/>
    <p:sldId id="809" r:id="rId77"/>
    <p:sldId id="812" r:id="rId78"/>
    <p:sldId id="813" r:id="rId79"/>
    <p:sldId id="815" r:id="rId80"/>
    <p:sldId id="829" r:id="rId81"/>
    <p:sldId id="748" r:id="rId82"/>
    <p:sldId id="749" r:id="rId83"/>
    <p:sldId id="750" r:id="rId84"/>
    <p:sldId id="751" r:id="rId85"/>
    <p:sldId id="752" r:id="rId86"/>
    <p:sldId id="753" r:id="rId87"/>
    <p:sldId id="819" r:id="rId88"/>
    <p:sldId id="820" r:id="rId89"/>
    <p:sldId id="831" r:id="rId90"/>
    <p:sldId id="830" r:id="rId91"/>
    <p:sldId id="828" r:id="rId92"/>
    <p:sldId id="811" r:id="rId93"/>
    <p:sldId id="832" r:id="rId94"/>
    <p:sldId id="821" r:id="rId95"/>
    <p:sldId id="822" r:id="rId96"/>
    <p:sldId id="823" r:id="rId97"/>
    <p:sldId id="824" r:id="rId98"/>
    <p:sldId id="825" r:id="rId99"/>
  </p:sldIdLst>
  <p:sldSz cx="9144000" cy="5143500" type="screen16x9"/>
  <p:notesSz cx="6797675" cy="9872663"/>
  <p:defaultText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2">
          <p15:clr>
            <a:srgbClr val="A4A3A4"/>
          </p15:clr>
        </p15:guide>
        <p15:guide id="2" orient="horz" pos="230">
          <p15:clr>
            <a:srgbClr val="A4A3A4"/>
          </p15:clr>
        </p15:guide>
        <p15:guide id="3" orient="horz" pos="4534">
          <p15:clr>
            <a:srgbClr val="A4A3A4"/>
          </p15:clr>
        </p15:guide>
        <p15:guide id="4" orient="horz" pos="4286">
          <p15:clr>
            <a:srgbClr val="A4A3A4"/>
          </p15:clr>
        </p15:guide>
        <p15:guide id="5" pos="4234">
          <p15:clr>
            <a:srgbClr val="A4A3A4"/>
          </p15:clr>
        </p15:guide>
        <p15:guide id="6" pos="237">
          <p15:clr>
            <a:srgbClr val="A4A3A4"/>
          </p15:clr>
        </p15:guide>
        <p15:guide id="7" pos="8229">
          <p15:clr>
            <a:srgbClr val="A4A3A4"/>
          </p15:clr>
        </p15:guide>
        <p15:guide id="8" pos="949">
          <p15:clr>
            <a:srgbClr val="A4A3A4"/>
          </p15:clr>
        </p15:guide>
        <p15:guide id="9" pos="7517">
          <p15:clr>
            <a:srgbClr val="A4A3A4"/>
          </p15:clr>
        </p15:guide>
        <p15:guide id="10" orient="horz" pos="1685">
          <p15:clr>
            <a:srgbClr val="A4A3A4"/>
          </p15:clr>
        </p15:guide>
        <p15:guide id="11" orient="horz" pos="161">
          <p15:clr>
            <a:srgbClr val="A4A3A4"/>
          </p15:clr>
        </p15:guide>
        <p15:guide id="12" orient="horz" pos="3084">
          <p15:clr>
            <a:srgbClr val="A4A3A4"/>
          </p15:clr>
        </p15:guide>
        <p15:guide id="13" orient="horz" pos="2544">
          <p15:clr>
            <a:srgbClr val="A4A3A4"/>
          </p15:clr>
        </p15:guide>
        <p15:guide id="14" orient="horz" pos="875">
          <p15:clr>
            <a:srgbClr val="A4A3A4"/>
          </p15:clr>
        </p15:guide>
        <p15:guide id="15" orient="horz" pos="1749">
          <p15:clr>
            <a:srgbClr val="A4A3A4"/>
          </p15:clr>
        </p15:guide>
        <p15:guide id="16" orient="horz" pos="621">
          <p15:clr>
            <a:srgbClr val="A4A3A4"/>
          </p15:clr>
        </p15:guide>
        <p15:guide id="17" orient="horz" pos="2865">
          <p15:clr>
            <a:srgbClr val="A4A3A4"/>
          </p15:clr>
        </p15:guide>
        <p15:guide id="18" orient="horz" pos="2130">
          <p15:clr>
            <a:srgbClr val="A4A3A4"/>
          </p15:clr>
        </p15:guide>
        <p15:guide id="19" orient="horz" pos="2184">
          <p15:clr>
            <a:srgbClr val="A4A3A4"/>
          </p15:clr>
        </p15:guide>
        <p15:guide id="20" orient="horz" pos="321">
          <p15:clr>
            <a:srgbClr val="A4A3A4"/>
          </p15:clr>
        </p15:guide>
        <p15:guide id="21" orient="horz" pos="1607">
          <p15:clr>
            <a:srgbClr val="A4A3A4"/>
          </p15:clr>
        </p15:guide>
        <p15:guide id="22" pos="2880">
          <p15:clr>
            <a:srgbClr val="A4A3A4"/>
          </p15:clr>
        </p15:guide>
        <p15:guide id="23" pos="156">
          <p15:clr>
            <a:srgbClr val="A4A3A4"/>
          </p15:clr>
        </p15:guide>
        <p15:guide id="24" pos="5598">
          <p15:clr>
            <a:srgbClr val="A4A3A4"/>
          </p15:clr>
        </p15:guide>
        <p15:guide id="25" pos="399">
          <p15:clr>
            <a:srgbClr val="A4A3A4"/>
          </p15:clr>
        </p15:guide>
        <p15:guide id="26" pos="5114">
          <p15:clr>
            <a:srgbClr val="A4A3A4"/>
          </p15:clr>
        </p15:guide>
        <p15:guide id="27" pos="1373">
          <p15:clr>
            <a:srgbClr val="A4A3A4"/>
          </p15:clr>
        </p15:guide>
        <p15:guide id="28" pos="4383">
          <p15:clr>
            <a:srgbClr val="A4A3A4"/>
          </p15:clr>
        </p15:guide>
        <p15:guide id="29" pos="5368">
          <p15:clr>
            <a:srgbClr val="A4A3A4"/>
          </p15:clr>
        </p15:guide>
      </p15:sldGuideLst>
    </p:ext>
    <p:ext uri="{2D200454-40CA-4A62-9FC3-DE9A4176ACB9}">
      <p15:notesGuideLst xmlns:p15="http://schemas.microsoft.com/office/powerpoint/2012/main" xmlns="">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D5D"/>
    <a:srgbClr val="996600"/>
    <a:srgbClr val="FF6600"/>
    <a:srgbClr val="9966FF"/>
    <a:srgbClr val="FFCC66"/>
    <a:srgbClr val="5CCEBB"/>
    <a:srgbClr val="D34D53"/>
    <a:srgbClr val="DEBC9A"/>
    <a:srgbClr val="FFFF9F"/>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70" autoAdjust="0"/>
    <p:restoredTop sz="96009" autoAdjust="0"/>
  </p:normalViewPr>
  <p:slideViewPr>
    <p:cSldViewPr snapToGrid="0" snapToObjects="1" showGuides="1">
      <p:cViewPr>
        <p:scale>
          <a:sx n="104" d="100"/>
          <a:sy n="104" d="100"/>
        </p:scale>
        <p:origin x="-546" y="108"/>
      </p:cViewPr>
      <p:guideLst>
        <p:guide orient="horz" pos="2382"/>
        <p:guide orient="horz" pos="230"/>
        <p:guide orient="horz" pos="4534"/>
        <p:guide orient="horz" pos="4286"/>
        <p:guide orient="horz" pos="1685"/>
        <p:guide orient="horz" pos="161"/>
        <p:guide orient="horz" pos="3084"/>
        <p:guide orient="horz" pos="2544"/>
        <p:guide orient="horz" pos="875"/>
        <p:guide orient="horz" pos="1749"/>
        <p:guide orient="horz" pos="621"/>
        <p:guide orient="horz" pos="2865"/>
        <p:guide orient="horz" pos="2130"/>
        <p:guide orient="horz" pos="2184"/>
        <p:guide orient="horz" pos="321"/>
        <p:guide orient="horz" pos="1607"/>
        <p:guide pos="4234"/>
        <p:guide pos="237"/>
        <p:guide pos="8229"/>
        <p:guide pos="949"/>
        <p:guide pos="7517"/>
        <p:guide pos="2880"/>
        <p:guide pos="156"/>
        <p:guide pos="5598"/>
        <p:guide pos="399"/>
        <p:guide pos="5114"/>
        <p:guide pos="1373"/>
        <p:guide pos="4383"/>
        <p:guide pos="5368"/>
      </p:guideLst>
    </p:cSldViewPr>
  </p:slideViewPr>
  <p:notesTextViewPr>
    <p:cViewPr>
      <p:scale>
        <a:sx n="1" d="1"/>
        <a:sy n="1" d="1"/>
      </p:scale>
      <p:origin x="0" y="0"/>
    </p:cViewPr>
  </p:notesTextViewPr>
  <p:sorterViewPr>
    <p:cViewPr>
      <p:scale>
        <a:sx n="75" d="100"/>
        <a:sy n="75" d="100"/>
      </p:scale>
      <p:origin x="0" y="1620"/>
    </p:cViewPr>
  </p:sorterViewPr>
  <p:notesViewPr>
    <p:cSldViewPr snapToGrid="0" snapToObjects="1" showGuides="1">
      <p:cViewPr varScale="1">
        <p:scale>
          <a:sx n="76" d="100"/>
          <a:sy n="76" d="100"/>
        </p:scale>
        <p:origin x="-3966" y="-108"/>
      </p:cViewPr>
      <p:guideLst>
        <p:guide orient="horz" pos="3109"/>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4" Type="http://schemas.openxmlformats.org/officeDocument/2006/relationships/image" Target="../media/image47.png"/></Relationships>
</file>

<file path=ppt/diagrams/_rels/data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 Id="rId4" Type="http://schemas.openxmlformats.org/officeDocument/2006/relationships/image" Target="../media/image55.png"/></Relationships>
</file>

<file path=ppt/diagrams/_rels/data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image" Target="../media/image59.jpeg"/><Relationship Id="rId4" Type="http://schemas.openxmlformats.org/officeDocument/2006/relationships/image" Target="../media/image62.png"/></Relationships>
</file>

<file path=ppt/diagrams/_rels/data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image" Target="../media/image69.png"/></Relationships>
</file>

<file path=ppt/diagrams/_rels/data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 Id="rId4" Type="http://schemas.openxmlformats.org/officeDocument/2006/relationships/image" Target="../media/image76.png"/></Relationships>
</file>

<file path=ppt/diagrams/_rels/data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BEE7F-FC71-4ABB-8384-D11F7937F23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0F0085D3-75BB-4885-AB42-6531E40BB14B}">
      <dgm:prSet phldrT="[Text]"/>
      <dgm:spPr>
        <a:solidFill>
          <a:schemeClr val="accent4"/>
        </a:solidFill>
      </dgm:spPr>
      <dgm:t>
        <a:bodyPr/>
        <a:lstStyle/>
        <a:p>
          <a:r>
            <a:rPr lang="de-DE" b="1" dirty="0" err="1"/>
            <a:t>Product</a:t>
          </a:r>
          <a:r>
            <a:rPr lang="de-DE" b="1" dirty="0"/>
            <a:t> </a:t>
          </a:r>
          <a:r>
            <a:rPr lang="de-DE" b="1" dirty="0" err="1"/>
            <a:t>qualities</a:t>
          </a:r>
          <a:r>
            <a:rPr lang="de-DE" b="1" dirty="0"/>
            <a:t>: </a:t>
          </a:r>
          <a:r>
            <a:rPr lang="de-DE" b="1" dirty="0" err="1"/>
            <a:t>what</a:t>
          </a:r>
          <a:r>
            <a:rPr lang="de-DE" b="1" dirty="0"/>
            <a:t> am I </a:t>
          </a:r>
          <a:r>
            <a:rPr lang="de-DE" b="1" dirty="0" err="1"/>
            <a:t>looking</a:t>
          </a:r>
          <a:r>
            <a:rPr lang="de-DE" b="1" dirty="0"/>
            <a:t> </a:t>
          </a:r>
          <a:r>
            <a:rPr lang="de-DE" b="1" dirty="0" err="1"/>
            <a:t>for</a:t>
          </a:r>
          <a:r>
            <a:rPr lang="de-DE" b="1" dirty="0"/>
            <a:t>?</a:t>
          </a:r>
        </a:p>
        <a:p>
          <a:r>
            <a:rPr lang="en-US" dirty="0"/>
            <a:t>I want a holiday that has the right balance of relaxation and activities and that is best enjoyed with friends or a partner.</a:t>
          </a:r>
          <a:endParaRPr lang="de-DE" dirty="0"/>
        </a:p>
      </dgm:t>
    </dgm:pt>
    <dgm:pt modelId="{7D9A22FF-3C55-4237-90AA-5B84D23184EE}" type="parTrans" cxnId="{753BDAED-10D8-44D2-A95A-DA146358E23F}">
      <dgm:prSet/>
      <dgm:spPr/>
      <dgm:t>
        <a:bodyPr/>
        <a:lstStyle/>
        <a:p>
          <a:endParaRPr lang="de-DE"/>
        </a:p>
      </dgm:t>
    </dgm:pt>
    <dgm:pt modelId="{6029D999-2525-419E-8C86-15D056D03DC4}" type="sibTrans" cxnId="{753BDAED-10D8-44D2-A95A-DA146358E23F}">
      <dgm:prSet/>
      <dgm:spPr/>
      <dgm:t>
        <a:bodyPr/>
        <a:lstStyle/>
        <a:p>
          <a:endParaRPr lang="de-DE"/>
        </a:p>
      </dgm:t>
    </dgm:pt>
    <dgm:pt modelId="{D6D58500-B7C7-42C2-B681-394B50C9C93D}">
      <dgm:prSet phldrT="[Text]"/>
      <dgm:spPr>
        <a:solidFill>
          <a:schemeClr val="accent4"/>
        </a:solidFill>
      </dgm:spPr>
      <dgm:t>
        <a:bodyPr/>
        <a:lstStyle/>
        <a:p>
          <a:r>
            <a:rPr lang="en-US" b="1" i="0" dirty="0"/>
            <a:t>Social Identity; how does it reflect it upon me? </a:t>
          </a:r>
        </a:p>
        <a:p>
          <a:r>
            <a:rPr lang="en-US" altLang="ja-JP" b="0" i="0" dirty="0"/>
            <a:t>I am spontaneous, positive-thinking, harmonic, freedom-loving and a very social person. </a:t>
          </a:r>
          <a:endParaRPr lang="de-DE" b="0" i="0" dirty="0"/>
        </a:p>
      </dgm:t>
    </dgm:pt>
    <dgm:pt modelId="{7594E920-6F9F-423D-84A2-B4CDD94FE37C}" type="sibTrans" cxnId="{0A439684-A5E1-4496-AF01-5F20EBFCD646}">
      <dgm:prSet/>
      <dgm:spPr/>
      <dgm:t>
        <a:bodyPr/>
        <a:lstStyle/>
        <a:p>
          <a:endParaRPr lang="de-DE"/>
        </a:p>
      </dgm:t>
    </dgm:pt>
    <dgm:pt modelId="{C8BEF40F-EDE4-45C0-9AAA-C6C5584B07F1}" type="parTrans" cxnId="{0A439684-A5E1-4496-AF01-5F20EBFCD646}">
      <dgm:prSet/>
      <dgm:spPr/>
      <dgm:t>
        <a:bodyPr/>
        <a:lstStyle/>
        <a:p>
          <a:endParaRPr lang="de-DE"/>
        </a:p>
      </dgm:t>
    </dgm:pt>
    <dgm:pt modelId="{8DB2BD7F-D2A3-432B-A8D2-82F5F52AE7AE}">
      <dgm:prSet phldrT="[Text]"/>
      <dgm:spPr>
        <a:solidFill>
          <a:schemeClr val="accent4"/>
        </a:solidFill>
      </dgm:spPr>
      <dgm:t>
        <a:bodyPr/>
        <a:lstStyle/>
        <a:p>
          <a:r>
            <a:rPr lang="en-US" b="1" i="0" dirty="0"/>
            <a:t>Emotional benefits; what should it give me?</a:t>
          </a:r>
        </a:p>
        <a:p>
          <a:r>
            <a:rPr lang="en-US" b="0" i="0" dirty="0"/>
            <a:t>It should give me quality time with my loved ones, giving me a basis to enjoy the time and do fun things together.</a:t>
          </a:r>
          <a:endParaRPr lang="de-DE" b="0" i="0" dirty="0"/>
        </a:p>
      </dgm:t>
    </dgm:pt>
    <dgm:pt modelId="{1E724453-19B0-48E0-939A-7B31CEA5F7C2}" type="sibTrans" cxnId="{C3D1B047-ABCE-42E4-96E1-646A418BABA0}">
      <dgm:prSet/>
      <dgm:spPr/>
      <dgm:t>
        <a:bodyPr/>
        <a:lstStyle/>
        <a:p>
          <a:endParaRPr lang="de-DE"/>
        </a:p>
      </dgm:t>
    </dgm:pt>
    <dgm:pt modelId="{441E70E1-FC4A-42DD-A3C9-99E8EDA94364}" type="parTrans" cxnId="{C3D1B047-ABCE-42E4-96E1-646A418BABA0}">
      <dgm:prSet/>
      <dgm:spPr/>
      <dgm:t>
        <a:bodyPr/>
        <a:lstStyle/>
        <a:p>
          <a:endParaRPr lang="de-DE"/>
        </a:p>
      </dgm:t>
    </dgm:pt>
    <dgm:pt modelId="{4A2217C9-BCF4-4570-B092-0A4171E1F68A}">
      <dgm:prSet phldrT="[Text]"/>
      <dgm:spPr>
        <a:solidFill>
          <a:schemeClr val="accent4"/>
        </a:solidFill>
      </dgm:spPr>
      <dgm:t>
        <a:bodyPr/>
        <a:lstStyle/>
        <a:p>
          <a:r>
            <a:rPr lang="en-US" b="1" i="0" dirty="0"/>
            <a:t>Personality; what should holidays stand for?</a:t>
          </a:r>
        </a:p>
        <a:p>
          <a:r>
            <a:rPr lang="en-US" altLang="ja-JP" b="0" i="0" dirty="0"/>
            <a:t>Holidays should be a light- and warm-hearted, positive, friendly and uncomplicated get away.</a:t>
          </a:r>
          <a:endParaRPr lang="de-DE" b="0" i="0" dirty="0"/>
        </a:p>
      </dgm:t>
    </dgm:pt>
    <dgm:pt modelId="{F95533FF-B3F2-4CD0-A5F1-A69CE3954EA0}" type="parTrans" cxnId="{18D7C57D-B37C-468A-A20E-85582C81EFB3}">
      <dgm:prSet/>
      <dgm:spPr/>
      <dgm:t>
        <a:bodyPr/>
        <a:lstStyle/>
        <a:p>
          <a:endParaRPr lang="de-DE"/>
        </a:p>
      </dgm:t>
    </dgm:pt>
    <dgm:pt modelId="{E84B13BD-FDAD-4D85-B924-0E7728E6FA76}" type="sibTrans" cxnId="{18D7C57D-B37C-468A-A20E-85582C81EFB3}">
      <dgm:prSet/>
      <dgm:spPr/>
      <dgm:t>
        <a:bodyPr/>
        <a:lstStyle/>
        <a:p>
          <a:endParaRPr lang="de-DE"/>
        </a:p>
      </dgm:t>
    </dgm:pt>
    <dgm:pt modelId="{4E64385D-BEF4-4CC7-BF23-856A6E81AA72}" type="pres">
      <dgm:prSet presAssocID="{0FCBEE7F-FC71-4ABB-8384-D11F7937F23B}" presName="linear" presStyleCnt="0">
        <dgm:presLayoutVars>
          <dgm:dir/>
          <dgm:resizeHandles val="exact"/>
        </dgm:presLayoutVars>
      </dgm:prSet>
      <dgm:spPr/>
      <dgm:t>
        <a:bodyPr/>
        <a:lstStyle/>
        <a:p>
          <a:endParaRPr lang="nb-NO"/>
        </a:p>
      </dgm:t>
    </dgm:pt>
    <dgm:pt modelId="{C0380455-01E5-4CA2-8D6C-D25BF56760C4}" type="pres">
      <dgm:prSet presAssocID="{0F0085D3-75BB-4885-AB42-6531E40BB14B}" presName="comp" presStyleCnt="0"/>
      <dgm:spPr/>
    </dgm:pt>
    <dgm:pt modelId="{13A3042B-7775-4359-989A-DA24E3008793}" type="pres">
      <dgm:prSet presAssocID="{0F0085D3-75BB-4885-AB42-6531E40BB14B}" presName="box" presStyleLbl="node1" presStyleIdx="0" presStyleCnt="4"/>
      <dgm:spPr/>
      <dgm:t>
        <a:bodyPr/>
        <a:lstStyle/>
        <a:p>
          <a:endParaRPr lang="nb-NO"/>
        </a:p>
      </dgm:t>
    </dgm:pt>
    <dgm:pt modelId="{D907EDD6-54E7-45FF-848B-FFDF068B07C6}" type="pres">
      <dgm:prSet presAssocID="{0F0085D3-75BB-4885-AB42-6531E40BB14B}" presName="img" presStyleLbl="fgImgPlace1" presStyleIdx="0" presStyleCnt="4" custScaleX="95799" custScaleY="125000" custLinFactNeighborX="-9072"/>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FEB37878-84CD-4325-8A62-4F99CF1E174B}" type="pres">
      <dgm:prSet presAssocID="{0F0085D3-75BB-4885-AB42-6531E40BB14B}" presName="text" presStyleLbl="node1" presStyleIdx="0" presStyleCnt="4">
        <dgm:presLayoutVars>
          <dgm:bulletEnabled val="1"/>
        </dgm:presLayoutVars>
      </dgm:prSet>
      <dgm:spPr/>
      <dgm:t>
        <a:bodyPr/>
        <a:lstStyle/>
        <a:p>
          <a:endParaRPr lang="nb-NO"/>
        </a:p>
      </dgm:t>
    </dgm:pt>
    <dgm:pt modelId="{43739D99-AA35-4724-93CB-C2A6D9947E31}" type="pres">
      <dgm:prSet presAssocID="{6029D999-2525-419E-8C86-15D056D03DC4}" presName="spacer" presStyleCnt="0"/>
      <dgm:spPr/>
    </dgm:pt>
    <dgm:pt modelId="{0E924C56-510E-45B5-B46D-4379CD074134}" type="pres">
      <dgm:prSet presAssocID="{D6D58500-B7C7-42C2-B681-394B50C9C93D}" presName="comp" presStyleCnt="0"/>
      <dgm:spPr/>
    </dgm:pt>
    <dgm:pt modelId="{9373DB98-BB6B-445C-B946-2A59861527B2}" type="pres">
      <dgm:prSet presAssocID="{D6D58500-B7C7-42C2-B681-394B50C9C93D}" presName="box" presStyleLbl="node1" presStyleIdx="1" presStyleCnt="4"/>
      <dgm:spPr/>
      <dgm:t>
        <a:bodyPr/>
        <a:lstStyle/>
        <a:p>
          <a:endParaRPr lang="nb-NO"/>
        </a:p>
      </dgm:t>
    </dgm:pt>
    <dgm:pt modelId="{993992C0-1EEC-4EC3-B3AF-DBD4B00E97A3}" type="pres">
      <dgm:prSet presAssocID="{D6D58500-B7C7-42C2-B681-394B50C9C93D}" presName="img" presStyleLbl="fgImgPlace1" presStyleIdx="1" presStyleCnt="4" custScaleX="95111" custScaleY="120079" custLinFactNeighborX="-8423"/>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AF41A1C-4233-4D10-B7BF-79050A58070B}" type="pres">
      <dgm:prSet presAssocID="{D6D58500-B7C7-42C2-B681-394B50C9C93D}" presName="text" presStyleLbl="node1" presStyleIdx="1" presStyleCnt="4">
        <dgm:presLayoutVars>
          <dgm:bulletEnabled val="1"/>
        </dgm:presLayoutVars>
      </dgm:prSet>
      <dgm:spPr/>
      <dgm:t>
        <a:bodyPr/>
        <a:lstStyle/>
        <a:p>
          <a:endParaRPr lang="nb-NO"/>
        </a:p>
      </dgm:t>
    </dgm:pt>
    <dgm:pt modelId="{CA7D9780-6B77-4A59-90C7-90E21E2BC330}" type="pres">
      <dgm:prSet presAssocID="{7594E920-6F9F-423D-84A2-B4CDD94FE37C}" presName="spacer" presStyleCnt="0"/>
      <dgm:spPr/>
    </dgm:pt>
    <dgm:pt modelId="{FD375803-223C-4C47-AEC0-3CF41B206F24}" type="pres">
      <dgm:prSet presAssocID="{8DB2BD7F-D2A3-432B-A8D2-82F5F52AE7AE}" presName="comp" presStyleCnt="0"/>
      <dgm:spPr/>
    </dgm:pt>
    <dgm:pt modelId="{635266E9-EFC2-4E3D-98B6-46E6363ABD4E}" type="pres">
      <dgm:prSet presAssocID="{8DB2BD7F-D2A3-432B-A8D2-82F5F52AE7AE}" presName="box" presStyleLbl="node1" presStyleIdx="2" presStyleCnt="4"/>
      <dgm:spPr/>
      <dgm:t>
        <a:bodyPr/>
        <a:lstStyle/>
        <a:p>
          <a:endParaRPr lang="nb-NO"/>
        </a:p>
      </dgm:t>
    </dgm:pt>
    <dgm:pt modelId="{26C922CC-A789-42ED-8619-A94BE7BA5D55}" type="pres">
      <dgm:prSet presAssocID="{8DB2BD7F-D2A3-432B-A8D2-82F5F52AE7AE}" presName="img" presStyleLbl="fgImgPlace1" presStyleIdx="2" presStyleCnt="4" custScaleX="96411" custScaleY="125497" custLinFactNeighborX="-10047"/>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8671AFAF-BC3F-4475-A550-E68B5999EA04}" type="pres">
      <dgm:prSet presAssocID="{8DB2BD7F-D2A3-432B-A8D2-82F5F52AE7AE}" presName="text" presStyleLbl="node1" presStyleIdx="2" presStyleCnt="4">
        <dgm:presLayoutVars>
          <dgm:bulletEnabled val="1"/>
        </dgm:presLayoutVars>
      </dgm:prSet>
      <dgm:spPr/>
      <dgm:t>
        <a:bodyPr/>
        <a:lstStyle/>
        <a:p>
          <a:endParaRPr lang="nb-NO"/>
        </a:p>
      </dgm:t>
    </dgm:pt>
    <dgm:pt modelId="{615A90C5-6476-4A0C-AED8-2DB904A8ABE6}" type="pres">
      <dgm:prSet presAssocID="{1E724453-19B0-48E0-939A-7B31CEA5F7C2}" presName="spacer" presStyleCnt="0"/>
      <dgm:spPr/>
    </dgm:pt>
    <dgm:pt modelId="{E2B7B67C-0490-4DFB-A498-CD4E88A12900}" type="pres">
      <dgm:prSet presAssocID="{4A2217C9-BCF4-4570-B092-0A4171E1F68A}" presName="comp" presStyleCnt="0"/>
      <dgm:spPr/>
    </dgm:pt>
    <dgm:pt modelId="{CF39DBBA-EF82-4910-9E6A-639E0A0AC1C9}" type="pres">
      <dgm:prSet presAssocID="{4A2217C9-BCF4-4570-B092-0A4171E1F68A}" presName="box" presStyleLbl="node1" presStyleIdx="3" presStyleCnt="4" custLinFactNeighborX="0" custLinFactNeighborY="252"/>
      <dgm:spPr/>
      <dgm:t>
        <a:bodyPr/>
        <a:lstStyle/>
        <a:p>
          <a:endParaRPr lang="nb-NO"/>
        </a:p>
      </dgm:t>
    </dgm:pt>
    <dgm:pt modelId="{A15E99D1-999A-4290-9CC8-078FE83BA8B6}" type="pres">
      <dgm:prSet presAssocID="{4A2217C9-BCF4-4570-B092-0A4171E1F68A}" presName="img" presStyleLbl="fgImgPlace1" presStyleIdx="3" presStyleCnt="4" custScaleX="97760" custScaleY="125900" custLinFactNeighborX="-808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7184237D-C929-42FB-8DF1-C7A42C26CCE8}" type="pres">
      <dgm:prSet presAssocID="{4A2217C9-BCF4-4570-B092-0A4171E1F68A}" presName="text" presStyleLbl="node1" presStyleIdx="3" presStyleCnt="4">
        <dgm:presLayoutVars>
          <dgm:bulletEnabled val="1"/>
        </dgm:presLayoutVars>
      </dgm:prSet>
      <dgm:spPr/>
      <dgm:t>
        <a:bodyPr/>
        <a:lstStyle/>
        <a:p>
          <a:endParaRPr lang="nb-NO"/>
        </a:p>
      </dgm:t>
    </dgm:pt>
  </dgm:ptLst>
  <dgm:cxnLst>
    <dgm:cxn modelId="{DCF196C1-94B9-4765-9ED5-B07612C2FDBD}" type="presOf" srcId="{4A2217C9-BCF4-4570-B092-0A4171E1F68A}" destId="{CF39DBBA-EF82-4910-9E6A-639E0A0AC1C9}" srcOrd="0" destOrd="0" presId="urn:microsoft.com/office/officeart/2005/8/layout/vList4"/>
    <dgm:cxn modelId="{F07FBDF5-7DDD-41BD-970D-1DF5B5D76B0A}" type="presOf" srcId="{0FCBEE7F-FC71-4ABB-8384-D11F7937F23B}" destId="{4E64385D-BEF4-4CC7-BF23-856A6E81AA72}" srcOrd="0" destOrd="0" presId="urn:microsoft.com/office/officeart/2005/8/layout/vList4"/>
    <dgm:cxn modelId="{753BDAED-10D8-44D2-A95A-DA146358E23F}" srcId="{0FCBEE7F-FC71-4ABB-8384-D11F7937F23B}" destId="{0F0085D3-75BB-4885-AB42-6531E40BB14B}" srcOrd="0" destOrd="0" parTransId="{7D9A22FF-3C55-4237-90AA-5B84D23184EE}" sibTransId="{6029D999-2525-419E-8C86-15D056D03DC4}"/>
    <dgm:cxn modelId="{D1886EEA-CFBD-490B-BC48-280C7651FFA7}" type="presOf" srcId="{8DB2BD7F-D2A3-432B-A8D2-82F5F52AE7AE}" destId="{8671AFAF-BC3F-4475-A550-E68B5999EA04}" srcOrd="1" destOrd="0" presId="urn:microsoft.com/office/officeart/2005/8/layout/vList4"/>
    <dgm:cxn modelId="{283C2DDE-15E0-4F31-A19C-C2F6992A981B}" type="presOf" srcId="{D6D58500-B7C7-42C2-B681-394B50C9C93D}" destId="{BAF41A1C-4233-4D10-B7BF-79050A58070B}" srcOrd="1" destOrd="0" presId="urn:microsoft.com/office/officeart/2005/8/layout/vList4"/>
    <dgm:cxn modelId="{CE9962FD-EBBA-4A9E-B027-2E3B1126C86E}" type="presOf" srcId="{8DB2BD7F-D2A3-432B-A8D2-82F5F52AE7AE}" destId="{635266E9-EFC2-4E3D-98B6-46E6363ABD4E}" srcOrd="0" destOrd="0" presId="urn:microsoft.com/office/officeart/2005/8/layout/vList4"/>
    <dgm:cxn modelId="{89A1E364-2B3B-4750-9804-FB2640A6E262}" type="presOf" srcId="{0F0085D3-75BB-4885-AB42-6531E40BB14B}" destId="{FEB37878-84CD-4325-8A62-4F99CF1E174B}" srcOrd="1" destOrd="0" presId="urn:microsoft.com/office/officeart/2005/8/layout/vList4"/>
    <dgm:cxn modelId="{F72FC327-57B6-416B-ACAB-1EC0A2EAAF8A}" type="presOf" srcId="{0F0085D3-75BB-4885-AB42-6531E40BB14B}" destId="{13A3042B-7775-4359-989A-DA24E3008793}" srcOrd="0" destOrd="0" presId="urn:microsoft.com/office/officeart/2005/8/layout/vList4"/>
    <dgm:cxn modelId="{18D7C57D-B37C-468A-A20E-85582C81EFB3}" srcId="{0FCBEE7F-FC71-4ABB-8384-D11F7937F23B}" destId="{4A2217C9-BCF4-4570-B092-0A4171E1F68A}" srcOrd="3" destOrd="0" parTransId="{F95533FF-B3F2-4CD0-A5F1-A69CE3954EA0}" sibTransId="{E84B13BD-FDAD-4D85-B924-0E7728E6FA76}"/>
    <dgm:cxn modelId="{C0CB886F-DEFC-49AE-A51C-806A0C9E5227}" type="presOf" srcId="{4A2217C9-BCF4-4570-B092-0A4171E1F68A}" destId="{7184237D-C929-42FB-8DF1-C7A42C26CCE8}" srcOrd="1" destOrd="0" presId="urn:microsoft.com/office/officeart/2005/8/layout/vList4"/>
    <dgm:cxn modelId="{0A439684-A5E1-4496-AF01-5F20EBFCD646}" srcId="{0FCBEE7F-FC71-4ABB-8384-D11F7937F23B}" destId="{D6D58500-B7C7-42C2-B681-394B50C9C93D}" srcOrd="1" destOrd="0" parTransId="{C8BEF40F-EDE4-45C0-9AAA-C6C5584B07F1}" sibTransId="{7594E920-6F9F-423D-84A2-B4CDD94FE37C}"/>
    <dgm:cxn modelId="{C3D1B047-ABCE-42E4-96E1-646A418BABA0}" srcId="{0FCBEE7F-FC71-4ABB-8384-D11F7937F23B}" destId="{8DB2BD7F-D2A3-432B-A8D2-82F5F52AE7AE}" srcOrd="2" destOrd="0" parTransId="{441E70E1-FC4A-42DD-A3C9-99E8EDA94364}" sibTransId="{1E724453-19B0-48E0-939A-7B31CEA5F7C2}"/>
    <dgm:cxn modelId="{8F76DD47-D2DE-4731-9AE6-DA45667A64E4}" type="presOf" srcId="{D6D58500-B7C7-42C2-B681-394B50C9C93D}" destId="{9373DB98-BB6B-445C-B946-2A59861527B2}" srcOrd="0" destOrd="0" presId="urn:microsoft.com/office/officeart/2005/8/layout/vList4"/>
    <dgm:cxn modelId="{D86F1F43-BFFC-4CEA-B005-DCE154A83353}" type="presParOf" srcId="{4E64385D-BEF4-4CC7-BF23-856A6E81AA72}" destId="{C0380455-01E5-4CA2-8D6C-D25BF56760C4}" srcOrd="0" destOrd="0" presId="urn:microsoft.com/office/officeart/2005/8/layout/vList4"/>
    <dgm:cxn modelId="{F4A9D28F-AAF2-44FC-AD0E-441CBAA5E325}" type="presParOf" srcId="{C0380455-01E5-4CA2-8D6C-D25BF56760C4}" destId="{13A3042B-7775-4359-989A-DA24E3008793}" srcOrd="0" destOrd="0" presId="urn:microsoft.com/office/officeart/2005/8/layout/vList4"/>
    <dgm:cxn modelId="{1895CA4E-0B84-413A-BE24-F6803929B4B6}" type="presParOf" srcId="{C0380455-01E5-4CA2-8D6C-D25BF56760C4}" destId="{D907EDD6-54E7-45FF-848B-FFDF068B07C6}" srcOrd="1" destOrd="0" presId="urn:microsoft.com/office/officeart/2005/8/layout/vList4"/>
    <dgm:cxn modelId="{21AAEF32-EC19-4432-8844-96BA14A6EE10}" type="presParOf" srcId="{C0380455-01E5-4CA2-8D6C-D25BF56760C4}" destId="{FEB37878-84CD-4325-8A62-4F99CF1E174B}" srcOrd="2" destOrd="0" presId="urn:microsoft.com/office/officeart/2005/8/layout/vList4"/>
    <dgm:cxn modelId="{23334323-0D83-4D4D-9CC2-2BB2905FAC96}" type="presParOf" srcId="{4E64385D-BEF4-4CC7-BF23-856A6E81AA72}" destId="{43739D99-AA35-4724-93CB-C2A6D9947E31}" srcOrd="1" destOrd="0" presId="urn:microsoft.com/office/officeart/2005/8/layout/vList4"/>
    <dgm:cxn modelId="{29D9E772-49FF-44BF-9195-D8A3681D8E42}" type="presParOf" srcId="{4E64385D-BEF4-4CC7-BF23-856A6E81AA72}" destId="{0E924C56-510E-45B5-B46D-4379CD074134}" srcOrd="2" destOrd="0" presId="urn:microsoft.com/office/officeart/2005/8/layout/vList4"/>
    <dgm:cxn modelId="{47AAC24A-3438-4F64-92C5-122BD123CB80}" type="presParOf" srcId="{0E924C56-510E-45B5-B46D-4379CD074134}" destId="{9373DB98-BB6B-445C-B946-2A59861527B2}" srcOrd="0" destOrd="0" presId="urn:microsoft.com/office/officeart/2005/8/layout/vList4"/>
    <dgm:cxn modelId="{400A77E4-A59A-4E63-9F1A-BCC0AD791F9D}" type="presParOf" srcId="{0E924C56-510E-45B5-B46D-4379CD074134}" destId="{993992C0-1EEC-4EC3-B3AF-DBD4B00E97A3}" srcOrd="1" destOrd="0" presId="urn:microsoft.com/office/officeart/2005/8/layout/vList4"/>
    <dgm:cxn modelId="{5CF40FCC-572D-4EDD-9422-7CAEBCFA4923}" type="presParOf" srcId="{0E924C56-510E-45B5-B46D-4379CD074134}" destId="{BAF41A1C-4233-4D10-B7BF-79050A58070B}" srcOrd="2" destOrd="0" presId="urn:microsoft.com/office/officeart/2005/8/layout/vList4"/>
    <dgm:cxn modelId="{77A71713-5DFD-47E0-AA87-60118505D5D1}" type="presParOf" srcId="{4E64385D-BEF4-4CC7-BF23-856A6E81AA72}" destId="{CA7D9780-6B77-4A59-90C7-90E21E2BC330}" srcOrd="3" destOrd="0" presId="urn:microsoft.com/office/officeart/2005/8/layout/vList4"/>
    <dgm:cxn modelId="{50C555C0-CBE8-4206-A838-BCA15506EFA3}" type="presParOf" srcId="{4E64385D-BEF4-4CC7-BF23-856A6E81AA72}" destId="{FD375803-223C-4C47-AEC0-3CF41B206F24}" srcOrd="4" destOrd="0" presId="urn:microsoft.com/office/officeart/2005/8/layout/vList4"/>
    <dgm:cxn modelId="{8E5B29A5-D995-4AEA-851E-74D3EB1D88D1}" type="presParOf" srcId="{FD375803-223C-4C47-AEC0-3CF41B206F24}" destId="{635266E9-EFC2-4E3D-98B6-46E6363ABD4E}" srcOrd="0" destOrd="0" presId="urn:microsoft.com/office/officeart/2005/8/layout/vList4"/>
    <dgm:cxn modelId="{2FA60741-C70B-43A8-B579-BFC5A646156E}" type="presParOf" srcId="{FD375803-223C-4C47-AEC0-3CF41B206F24}" destId="{26C922CC-A789-42ED-8619-A94BE7BA5D55}" srcOrd="1" destOrd="0" presId="urn:microsoft.com/office/officeart/2005/8/layout/vList4"/>
    <dgm:cxn modelId="{4DCF9D59-35A2-4E8B-99DD-680C48AEAAC1}" type="presParOf" srcId="{FD375803-223C-4C47-AEC0-3CF41B206F24}" destId="{8671AFAF-BC3F-4475-A550-E68B5999EA04}" srcOrd="2" destOrd="0" presId="urn:microsoft.com/office/officeart/2005/8/layout/vList4"/>
    <dgm:cxn modelId="{902A48D8-0134-496B-A032-C3F04C6ACA0F}" type="presParOf" srcId="{4E64385D-BEF4-4CC7-BF23-856A6E81AA72}" destId="{615A90C5-6476-4A0C-AED8-2DB904A8ABE6}" srcOrd="5" destOrd="0" presId="urn:microsoft.com/office/officeart/2005/8/layout/vList4"/>
    <dgm:cxn modelId="{FEA6B494-F984-4449-B192-431AF7B7FCAF}" type="presParOf" srcId="{4E64385D-BEF4-4CC7-BF23-856A6E81AA72}" destId="{E2B7B67C-0490-4DFB-A498-CD4E88A12900}" srcOrd="6" destOrd="0" presId="urn:microsoft.com/office/officeart/2005/8/layout/vList4"/>
    <dgm:cxn modelId="{EAE75C96-FF25-4302-8EAE-ADB1D226199C}" type="presParOf" srcId="{E2B7B67C-0490-4DFB-A498-CD4E88A12900}" destId="{CF39DBBA-EF82-4910-9E6A-639E0A0AC1C9}" srcOrd="0" destOrd="0" presId="urn:microsoft.com/office/officeart/2005/8/layout/vList4"/>
    <dgm:cxn modelId="{26DCBCF9-8357-4A12-8355-91E75A66AFA4}" type="presParOf" srcId="{E2B7B67C-0490-4DFB-A498-CD4E88A12900}" destId="{A15E99D1-999A-4290-9CC8-078FE83BA8B6}" srcOrd="1" destOrd="0" presId="urn:microsoft.com/office/officeart/2005/8/layout/vList4"/>
    <dgm:cxn modelId="{3D4E09AE-EC79-43C4-A2E0-54130CB67BF6}" type="presParOf" srcId="{E2B7B67C-0490-4DFB-A498-CD4E88A12900}" destId="{7184237D-C929-42FB-8DF1-C7A42C26CC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CBEE7F-FC71-4ABB-8384-D11F7937F23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0F0085D3-75BB-4885-AB42-6531E40BB14B}">
      <dgm:prSet phldrT="[Text]"/>
      <dgm:spPr>
        <a:solidFill>
          <a:schemeClr val="accent4"/>
        </a:solidFill>
      </dgm:spPr>
      <dgm:t>
        <a:bodyPr/>
        <a:lstStyle/>
        <a:p>
          <a:r>
            <a:rPr lang="de-DE" b="1" dirty="0" err="1"/>
            <a:t>Product</a:t>
          </a:r>
          <a:r>
            <a:rPr lang="de-DE" b="1" dirty="0"/>
            <a:t> </a:t>
          </a:r>
          <a:r>
            <a:rPr lang="de-DE" b="1" dirty="0" err="1"/>
            <a:t>qualities</a:t>
          </a:r>
          <a:r>
            <a:rPr lang="de-DE" b="1" dirty="0"/>
            <a:t>: </a:t>
          </a:r>
          <a:r>
            <a:rPr lang="de-DE" b="1" dirty="0" err="1"/>
            <a:t>what</a:t>
          </a:r>
          <a:r>
            <a:rPr lang="de-DE" b="1" dirty="0"/>
            <a:t> am I </a:t>
          </a:r>
          <a:r>
            <a:rPr lang="de-DE" b="1" dirty="0" err="1"/>
            <a:t>looking</a:t>
          </a:r>
          <a:r>
            <a:rPr lang="de-DE" b="1" dirty="0"/>
            <a:t> </a:t>
          </a:r>
          <a:r>
            <a:rPr lang="de-DE" b="1" dirty="0" err="1"/>
            <a:t>for</a:t>
          </a:r>
          <a:r>
            <a:rPr lang="de-DE" b="1" dirty="0"/>
            <a:t>?</a:t>
          </a:r>
        </a:p>
        <a:p>
          <a:r>
            <a:rPr lang="en-US" dirty="0"/>
            <a:t>I am looking for a basic and yet secure refuge for me and my family. It should give me a comforting atmosphere. </a:t>
          </a:r>
          <a:endParaRPr lang="de-DE" dirty="0"/>
        </a:p>
      </dgm:t>
    </dgm:pt>
    <dgm:pt modelId="{7D9A22FF-3C55-4237-90AA-5B84D23184EE}" type="parTrans" cxnId="{753BDAED-10D8-44D2-A95A-DA146358E23F}">
      <dgm:prSet/>
      <dgm:spPr/>
      <dgm:t>
        <a:bodyPr/>
        <a:lstStyle/>
        <a:p>
          <a:endParaRPr lang="de-DE"/>
        </a:p>
      </dgm:t>
    </dgm:pt>
    <dgm:pt modelId="{6029D999-2525-419E-8C86-15D056D03DC4}" type="sibTrans" cxnId="{753BDAED-10D8-44D2-A95A-DA146358E23F}">
      <dgm:prSet/>
      <dgm:spPr/>
      <dgm:t>
        <a:bodyPr/>
        <a:lstStyle/>
        <a:p>
          <a:endParaRPr lang="de-DE"/>
        </a:p>
      </dgm:t>
    </dgm:pt>
    <dgm:pt modelId="{D6D58500-B7C7-42C2-B681-394B50C9C93D}">
      <dgm:prSet phldrT="[Text]"/>
      <dgm:spPr>
        <a:solidFill>
          <a:schemeClr val="accent4"/>
        </a:solidFill>
      </dgm:spPr>
      <dgm:t>
        <a:bodyPr/>
        <a:lstStyle/>
        <a:p>
          <a:r>
            <a:rPr lang="en-US" b="1" i="0" dirty="0"/>
            <a:t>Social Identity; how does it reflect it upon me? </a:t>
          </a:r>
        </a:p>
        <a:p>
          <a:r>
            <a:rPr lang="en-US" altLang="ja-JP" b="0" i="0" dirty="0"/>
            <a:t>I am a person that feels most comfortable when others are happy because I care for my family and for the life that is surrounding us. I am selfless, caring and tolerant, but also curious and empathic.</a:t>
          </a:r>
          <a:endParaRPr lang="de-DE" b="0" i="0" dirty="0"/>
        </a:p>
      </dgm:t>
    </dgm:pt>
    <dgm:pt modelId="{7594E920-6F9F-423D-84A2-B4CDD94FE37C}" type="sibTrans" cxnId="{0A439684-A5E1-4496-AF01-5F20EBFCD646}">
      <dgm:prSet/>
      <dgm:spPr/>
      <dgm:t>
        <a:bodyPr/>
        <a:lstStyle/>
        <a:p>
          <a:endParaRPr lang="de-DE"/>
        </a:p>
      </dgm:t>
    </dgm:pt>
    <dgm:pt modelId="{C8BEF40F-EDE4-45C0-9AAA-C6C5584B07F1}" type="parTrans" cxnId="{0A439684-A5E1-4496-AF01-5F20EBFCD646}">
      <dgm:prSet/>
      <dgm:spPr/>
      <dgm:t>
        <a:bodyPr/>
        <a:lstStyle/>
        <a:p>
          <a:endParaRPr lang="de-DE"/>
        </a:p>
      </dgm:t>
    </dgm:pt>
    <dgm:pt modelId="{8DB2BD7F-D2A3-432B-A8D2-82F5F52AE7AE}">
      <dgm:prSet phldrT="[Text]"/>
      <dgm:spPr>
        <a:solidFill>
          <a:schemeClr val="accent4"/>
        </a:solidFill>
      </dgm:spPr>
      <dgm:t>
        <a:bodyPr/>
        <a:lstStyle/>
        <a:p>
          <a:r>
            <a:rPr lang="en-US" b="1" i="0" dirty="0"/>
            <a:t>Emotional benefits; what should it give me?</a:t>
          </a:r>
        </a:p>
        <a:p>
          <a:r>
            <a:rPr lang="en-US" b="0" i="0" dirty="0"/>
            <a:t>I want to bond with my family and/or my surroundings. It should give me the possibility to make everyone in my family happy.</a:t>
          </a:r>
          <a:endParaRPr lang="de-DE" b="0" i="0" dirty="0"/>
        </a:p>
      </dgm:t>
    </dgm:pt>
    <dgm:pt modelId="{1E724453-19B0-48E0-939A-7B31CEA5F7C2}" type="sibTrans" cxnId="{C3D1B047-ABCE-42E4-96E1-646A418BABA0}">
      <dgm:prSet/>
      <dgm:spPr/>
      <dgm:t>
        <a:bodyPr/>
        <a:lstStyle/>
        <a:p>
          <a:endParaRPr lang="de-DE"/>
        </a:p>
      </dgm:t>
    </dgm:pt>
    <dgm:pt modelId="{441E70E1-FC4A-42DD-A3C9-99E8EDA94364}" type="parTrans" cxnId="{C3D1B047-ABCE-42E4-96E1-646A418BABA0}">
      <dgm:prSet/>
      <dgm:spPr/>
      <dgm:t>
        <a:bodyPr/>
        <a:lstStyle/>
        <a:p>
          <a:endParaRPr lang="de-DE"/>
        </a:p>
      </dgm:t>
    </dgm:pt>
    <dgm:pt modelId="{4A2217C9-BCF4-4570-B092-0A4171E1F68A}">
      <dgm:prSet phldrT="[Text]"/>
      <dgm:spPr>
        <a:solidFill>
          <a:schemeClr val="accent4"/>
        </a:solidFill>
      </dgm:spPr>
      <dgm:t>
        <a:bodyPr/>
        <a:lstStyle/>
        <a:p>
          <a:r>
            <a:rPr lang="en-US" b="1" i="0" dirty="0"/>
            <a:t>Personality; what should holidays stand for?</a:t>
          </a:r>
        </a:p>
        <a:p>
          <a:r>
            <a:rPr lang="en-US" altLang="ja-JP" b="0" i="0" dirty="0"/>
            <a:t>The holiday should be culturally rich and diverse, but also secure, welcoming and plain in order to fully focus and not be distracted by other things. </a:t>
          </a:r>
          <a:endParaRPr lang="de-DE" b="0" i="0" dirty="0"/>
        </a:p>
      </dgm:t>
    </dgm:pt>
    <dgm:pt modelId="{F95533FF-B3F2-4CD0-A5F1-A69CE3954EA0}" type="parTrans" cxnId="{18D7C57D-B37C-468A-A20E-85582C81EFB3}">
      <dgm:prSet/>
      <dgm:spPr/>
      <dgm:t>
        <a:bodyPr/>
        <a:lstStyle/>
        <a:p>
          <a:endParaRPr lang="de-DE"/>
        </a:p>
      </dgm:t>
    </dgm:pt>
    <dgm:pt modelId="{E84B13BD-FDAD-4D85-B924-0E7728E6FA76}" type="sibTrans" cxnId="{18D7C57D-B37C-468A-A20E-85582C81EFB3}">
      <dgm:prSet/>
      <dgm:spPr/>
      <dgm:t>
        <a:bodyPr/>
        <a:lstStyle/>
        <a:p>
          <a:endParaRPr lang="de-DE"/>
        </a:p>
      </dgm:t>
    </dgm:pt>
    <dgm:pt modelId="{4E64385D-BEF4-4CC7-BF23-856A6E81AA72}" type="pres">
      <dgm:prSet presAssocID="{0FCBEE7F-FC71-4ABB-8384-D11F7937F23B}" presName="linear" presStyleCnt="0">
        <dgm:presLayoutVars>
          <dgm:dir/>
          <dgm:resizeHandles val="exact"/>
        </dgm:presLayoutVars>
      </dgm:prSet>
      <dgm:spPr/>
      <dgm:t>
        <a:bodyPr/>
        <a:lstStyle/>
        <a:p>
          <a:endParaRPr lang="nb-NO"/>
        </a:p>
      </dgm:t>
    </dgm:pt>
    <dgm:pt modelId="{C0380455-01E5-4CA2-8D6C-D25BF56760C4}" type="pres">
      <dgm:prSet presAssocID="{0F0085D3-75BB-4885-AB42-6531E40BB14B}" presName="comp" presStyleCnt="0"/>
      <dgm:spPr/>
    </dgm:pt>
    <dgm:pt modelId="{13A3042B-7775-4359-989A-DA24E3008793}" type="pres">
      <dgm:prSet presAssocID="{0F0085D3-75BB-4885-AB42-6531E40BB14B}" presName="box" presStyleLbl="node1" presStyleIdx="0" presStyleCnt="4"/>
      <dgm:spPr/>
      <dgm:t>
        <a:bodyPr/>
        <a:lstStyle/>
        <a:p>
          <a:endParaRPr lang="nb-NO"/>
        </a:p>
      </dgm:t>
    </dgm:pt>
    <dgm:pt modelId="{D907EDD6-54E7-45FF-848B-FFDF068B07C6}" type="pres">
      <dgm:prSet presAssocID="{0F0085D3-75BB-4885-AB42-6531E40BB14B}" presName="img" presStyleLbl="fgImgPlace1" presStyleIdx="0" presStyleCnt="4" custScaleX="93215" custScaleY="123746" custLinFactNeighborX="-10357" custLinFactNeighborY="0"/>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FEB37878-84CD-4325-8A62-4F99CF1E174B}" type="pres">
      <dgm:prSet presAssocID="{0F0085D3-75BB-4885-AB42-6531E40BB14B}" presName="text" presStyleLbl="node1" presStyleIdx="0" presStyleCnt="4">
        <dgm:presLayoutVars>
          <dgm:bulletEnabled val="1"/>
        </dgm:presLayoutVars>
      </dgm:prSet>
      <dgm:spPr/>
      <dgm:t>
        <a:bodyPr/>
        <a:lstStyle/>
        <a:p>
          <a:endParaRPr lang="nb-NO"/>
        </a:p>
      </dgm:t>
    </dgm:pt>
    <dgm:pt modelId="{43739D99-AA35-4724-93CB-C2A6D9947E31}" type="pres">
      <dgm:prSet presAssocID="{6029D999-2525-419E-8C86-15D056D03DC4}" presName="spacer" presStyleCnt="0"/>
      <dgm:spPr/>
    </dgm:pt>
    <dgm:pt modelId="{0E924C56-510E-45B5-B46D-4379CD074134}" type="pres">
      <dgm:prSet presAssocID="{D6D58500-B7C7-42C2-B681-394B50C9C93D}" presName="comp" presStyleCnt="0"/>
      <dgm:spPr/>
    </dgm:pt>
    <dgm:pt modelId="{9373DB98-BB6B-445C-B946-2A59861527B2}" type="pres">
      <dgm:prSet presAssocID="{D6D58500-B7C7-42C2-B681-394B50C9C93D}" presName="box" presStyleLbl="node1" presStyleIdx="1" presStyleCnt="4"/>
      <dgm:spPr/>
      <dgm:t>
        <a:bodyPr/>
        <a:lstStyle/>
        <a:p>
          <a:endParaRPr lang="nb-NO"/>
        </a:p>
      </dgm:t>
    </dgm:pt>
    <dgm:pt modelId="{993992C0-1EEC-4EC3-B3AF-DBD4B00E97A3}" type="pres">
      <dgm:prSet presAssocID="{D6D58500-B7C7-42C2-B681-394B50C9C93D}" presName="img" presStyleLbl="fgImgPlace1" presStyleIdx="1" presStyleCnt="4" custScaleX="95163" custScaleY="124659" custLinFactNeighborX="-9361" custLinFactNeighborY="1437"/>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a:noFill/>
        </a:ln>
      </dgm:spPr>
    </dgm:pt>
    <dgm:pt modelId="{BAF41A1C-4233-4D10-B7BF-79050A58070B}" type="pres">
      <dgm:prSet presAssocID="{D6D58500-B7C7-42C2-B681-394B50C9C93D}" presName="text" presStyleLbl="node1" presStyleIdx="1" presStyleCnt="4">
        <dgm:presLayoutVars>
          <dgm:bulletEnabled val="1"/>
        </dgm:presLayoutVars>
      </dgm:prSet>
      <dgm:spPr/>
      <dgm:t>
        <a:bodyPr/>
        <a:lstStyle/>
        <a:p>
          <a:endParaRPr lang="nb-NO"/>
        </a:p>
      </dgm:t>
    </dgm:pt>
    <dgm:pt modelId="{CA7D9780-6B77-4A59-90C7-90E21E2BC330}" type="pres">
      <dgm:prSet presAssocID="{7594E920-6F9F-423D-84A2-B4CDD94FE37C}" presName="spacer" presStyleCnt="0"/>
      <dgm:spPr/>
    </dgm:pt>
    <dgm:pt modelId="{FD375803-223C-4C47-AEC0-3CF41B206F24}" type="pres">
      <dgm:prSet presAssocID="{8DB2BD7F-D2A3-432B-A8D2-82F5F52AE7AE}" presName="comp" presStyleCnt="0"/>
      <dgm:spPr/>
    </dgm:pt>
    <dgm:pt modelId="{635266E9-EFC2-4E3D-98B6-46E6363ABD4E}" type="pres">
      <dgm:prSet presAssocID="{8DB2BD7F-D2A3-432B-A8D2-82F5F52AE7AE}" presName="box" presStyleLbl="node1" presStyleIdx="2" presStyleCnt="4"/>
      <dgm:spPr/>
      <dgm:t>
        <a:bodyPr/>
        <a:lstStyle/>
        <a:p>
          <a:endParaRPr lang="nb-NO"/>
        </a:p>
      </dgm:t>
    </dgm:pt>
    <dgm:pt modelId="{26C922CC-A789-42ED-8619-A94BE7BA5D55}" type="pres">
      <dgm:prSet presAssocID="{8DB2BD7F-D2A3-432B-A8D2-82F5F52AE7AE}" presName="img" presStyleLbl="fgImgPlace1" presStyleIdx="2" presStyleCnt="4" custScaleX="95812" custScaleY="126975" custLinFactNeighborX="-8956" custLinFactNeighborY="787"/>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a:noFill/>
        </a:ln>
      </dgm:spPr>
    </dgm:pt>
    <dgm:pt modelId="{8671AFAF-BC3F-4475-A550-E68B5999EA04}" type="pres">
      <dgm:prSet presAssocID="{8DB2BD7F-D2A3-432B-A8D2-82F5F52AE7AE}" presName="text" presStyleLbl="node1" presStyleIdx="2" presStyleCnt="4">
        <dgm:presLayoutVars>
          <dgm:bulletEnabled val="1"/>
        </dgm:presLayoutVars>
      </dgm:prSet>
      <dgm:spPr/>
      <dgm:t>
        <a:bodyPr/>
        <a:lstStyle/>
        <a:p>
          <a:endParaRPr lang="nb-NO"/>
        </a:p>
      </dgm:t>
    </dgm:pt>
    <dgm:pt modelId="{615A90C5-6476-4A0C-AED8-2DB904A8ABE6}" type="pres">
      <dgm:prSet presAssocID="{1E724453-19B0-48E0-939A-7B31CEA5F7C2}" presName="spacer" presStyleCnt="0"/>
      <dgm:spPr/>
    </dgm:pt>
    <dgm:pt modelId="{E2B7B67C-0490-4DFB-A498-CD4E88A12900}" type="pres">
      <dgm:prSet presAssocID="{4A2217C9-BCF4-4570-B092-0A4171E1F68A}" presName="comp" presStyleCnt="0"/>
      <dgm:spPr/>
    </dgm:pt>
    <dgm:pt modelId="{CF39DBBA-EF82-4910-9E6A-639E0A0AC1C9}" type="pres">
      <dgm:prSet presAssocID="{4A2217C9-BCF4-4570-B092-0A4171E1F68A}" presName="box" presStyleLbl="node1" presStyleIdx="3" presStyleCnt="4" custLinFactNeighborX="3506" custLinFactNeighborY="13697"/>
      <dgm:spPr/>
      <dgm:t>
        <a:bodyPr/>
        <a:lstStyle/>
        <a:p>
          <a:endParaRPr lang="nb-NO"/>
        </a:p>
      </dgm:t>
    </dgm:pt>
    <dgm:pt modelId="{A15E99D1-999A-4290-9CC8-078FE83BA8B6}" type="pres">
      <dgm:prSet presAssocID="{4A2217C9-BCF4-4570-B092-0A4171E1F68A}" presName="img" presStyleLbl="fgImgPlace1" presStyleIdx="3" presStyleCnt="4" custScaleX="97097" custScaleY="125521" custLinFactNeighborX="-8423" custLinFactNeighborY="1849"/>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7184237D-C929-42FB-8DF1-C7A42C26CCE8}" type="pres">
      <dgm:prSet presAssocID="{4A2217C9-BCF4-4570-B092-0A4171E1F68A}" presName="text" presStyleLbl="node1" presStyleIdx="3" presStyleCnt="4">
        <dgm:presLayoutVars>
          <dgm:bulletEnabled val="1"/>
        </dgm:presLayoutVars>
      </dgm:prSet>
      <dgm:spPr/>
      <dgm:t>
        <a:bodyPr/>
        <a:lstStyle/>
        <a:p>
          <a:endParaRPr lang="nb-NO"/>
        </a:p>
      </dgm:t>
    </dgm:pt>
  </dgm:ptLst>
  <dgm:cxnLst>
    <dgm:cxn modelId="{DCF196C1-94B9-4765-9ED5-B07612C2FDBD}" type="presOf" srcId="{4A2217C9-BCF4-4570-B092-0A4171E1F68A}" destId="{CF39DBBA-EF82-4910-9E6A-639E0A0AC1C9}" srcOrd="0" destOrd="0" presId="urn:microsoft.com/office/officeart/2005/8/layout/vList4"/>
    <dgm:cxn modelId="{F07FBDF5-7DDD-41BD-970D-1DF5B5D76B0A}" type="presOf" srcId="{0FCBEE7F-FC71-4ABB-8384-D11F7937F23B}" destId="{4E64385D-BEF4-4CC7-BF23-856A6E81AA72}" srcOrd="0" destOrd="0" presId="urn:microsoft.com/office/officeart/2005/8/layout/vList4"/>
    <dgm:cxn modelId="{753BDAED-10D8-44D2-A95A-DA146358E23F}" srcId="{0FCBEE7F-FC71-4ABB-8384-D11F7937F23B}" destId="{0F0085D3-75BB-4885-AB42-6531E40BB14B}" srcOrd="0" destOrd="0" parTransId="{7D9A22FF-3C55-4237-90AA-5B84D23184EE}" sibTransId="{6029D999-2525-419E-8C86-15D056D03DC4}"/>
    <dgm:cxn modelId="{D1886EEA-CFBD-490B-BC48-280C7651FFA7}" type="presOf" srcId="{8DB2BD7F-D2A3-432B-A8D2-82F5F52AE7AE}" destId="{8671AFAF-BC3F-4475-A550-E68B5999EA04}" srcOrd="1" destOrd="0" presId="urn:microsoft.com/office/officeart/2005/8/layout/vList4"/>
    <dgm:cxn modelId="{283C2DDE-15E0-4F31-A19C-C2F6992A981B}" type="presOf" srcId="{D6D58500-B7C7-42C2-B681-394B50C9C93D}" destId="{BAF41A1C-4233-4D10-B7BF-79050A58070B}" srcOrd="1" destOrd="0" presId="urn:microsoft.com/office/officeart/2005/8/layout/vList4"/>
    <dgm:cxn modelId="{CE9962FD-EBBA-4A9E-B027-2E3B1126C86E}" type="presOf" srcId="{8DB2BD7F-D2A3-432B-A8D2-82F5F52AE7AE}" destId="{635266E9-EFC2-4E3D-98B6-46E6363ABD4E}" srcOrd="0" destOrd="0" presId="urn:microsoft.com/office/officeart/2005/8/layout/vList4"/>
    <dgm:cxn modelId="{89A1E364-2B3B-4750-9804-FB2640A6E262}" type="presOf" srcId="{0F0085D3-75BB-4885-AB42-6531E40BB14B}" destId="{FEB37878-84CD-4325-8A62-4F99CF1E174B}" srcOrd="1" destOrd="0" presId="urn:microsoft.com/office/officeart/2005/8/layout/vList4"/>
    <dgm:cxn modelId="{F72FC327-57B6-416B-ACAB-1EC0A2EAAF8A}" type="presOf" srcId="{0F0085D3-75BB-4885-AB42-6531E40BB14B}" destId="{13A3042B-7775-4359-989A-DA24E3008793}" srcOrd="0" destOrd="0" presId="urn:microsoft.com/office/officeart/2005/8/layout/vList4"/>
    <dgm:cxn modelId="{18D7C57D-B37C-468A-A20E-85582C81EFB3}" srcId="{0FCBEE7F-FC71-4ABB-8384-D11F7937F23B}" destId="{4A2217C9-BCF4-4570-B092-0A4171E1F68A}" srcOrd="3" destOrd="0" parTransId="{F95533FF-B3F2-4CD0-A5F1-A69CE3954EA0}" sibTransId="{E84B13BD-FDAD-4D85-B924-0E7728E6FA76}"/>
    <dgm:cxn modelId="{C0CB886F-DEFC-49AE-A51C-806A0C9E5227}" type="presOf" srcId="{4A2217C9-BCF4-4570-B092-0A4171E1F68A}" destId="{7184237D-C929-42FB-8DF1-C7A42C26CCE8}" srcOrd="1" destOrd="0" presId="urn:microsoft.com/office/officeart/2005/8/layout/vList4"/>
    <dgm:cxn modelId="{0A439684-A5E1-4496-AF01-5F20EBFCD646}" srcId="{0FCBEE7F-FC71-4ABB-8384-D11F7937F23B}" destId="{D6D58500-B7C7-42C2-B681-394B50C9C93D}" srcOrd="1" destOrd="0" parTransId="{C8BEF40F-EDE4-45C0-9AAA-C6C5584B07F1}" sibTransId="{7594E920-6F9F-423D-84A2-B4CDD94FE37C}"/>
    <dgm:cxn modelId="{C3D1B047-ABCE-42E4-96E1-646A418BABA0}" srcId="{0FCBEE7F-FC71-4ABB-8384-D11F7937F23B}" destId="{8DB2BD7F-D2A3-432B-A8D2-82F5F52AE7AE}" srcOrd="2" destOrd="0" parTransId="{441E70E1-FC4A-42DD-A3C9-99E8EDA94364}" sibTransId="{1E724453-19B0-48E0-939A-7B31CEA5F7C2}"/>
    <dgm:cxn modelId="{8F76DD47-D2DE-4731-9AE6-DA45667A64E4}" type="presOf" srcId="{D6D58500-B7C7-42C2-B681-394B50C9C93D}" destId="{9373DB98-BB6B-445C-B946-2A59861527B2}" srcOrd="0" destOrd="0" presId="urn:microsoft.com/office/officeart/2005/8/layout/vList4"/>
    <dgm:cxn modelId="{D86F1F43-BFFC-4CEA-B005-DCE154A83353}" type="presParOf" srcId="{4E64385D-BEF4-4CC7-BF23-856A6E81AA72}" destId="{C0380455-01E5-4CA2-8D6C-D25BF56760C4}" srcOrd="0" destOrd="0" presId="urn:microsoft.com/office/officeart/2005/8/layout/vList4"/>
    <dgm:cxn modelId="{F4A9D28F-AAF2-44FC-AD0E-441CBAA5E325}" type="presParOf" srcId="{C0380455-01E5-4CA2-8D6C-D25BF56760C4}" destId="{13A3042B-7775-4359-989A-DA24E3008793}" srcOrd="0" destOrd="0" presId="urn:microsoft.com/office/officeart/2005/8/layout/vList4"/>
    <dgm:cxn modelId="{1895CA4E-0B84-413A-BE24-F6803929B4B6}" type="presParOf" srcId="{C0380455-01E5-4CA2-8D6C-D25BF56760C4}" destId="{D907EDD6-54E7-45FF-848B-FFDF068B07C6}" srcOrd="1" destOrd="0" presId="urn:microsoft.com/office/officeart/2005/8/layout/vList4"/>
    <dgm:cxn modelId="{21AAEF32-EC19-4432-8844-96BA14A6EE10}" type="presParOf" srcId="{C0380455-01E5-4CA2-8D6C-D25BF56760C4}" destId="{FEB37878-84CD-4325-8A62-4F99CF1E174B}" srcOrd="2" destOrd="0" presId="urn:microsoft.com/office/officeart/2005/8/layout/vList4"/>
    <dgm:cxn modelId="{23334323-0D83-4D4D-9CC2-2BB2905FAC96}" type="presParOf" srcId="{4E64385D-BEF4-4CC7-BF23-856A6E81AA72}" destId="{43739D99-AA35-4724-93CB-C2A6D9947E31}" srcOrd="1" destOrd="0" presId="urn:microsoft.com/office/officeart/2005/8/layout/vList4"/>
    <dgm:cxn modelId="{29D9E772-49FF-44BF-9195-D8A3681D8E42}" type="presParOf" srcId="{4E64385D-BEF4-4CC7-BF23-856A6E81AA72}" destId="{0E924C56-510E-45B5-B46D-4379CD074134}" srcOrd="2" destOrd="0" presId="urn:microsoft.com/office/officeart/2005/8/layout/vList4"/>
    <dgm:cxn modelId="{47AAC24A-3438-4F64-92C5-122BD123CB80}" type="presParOf" srcId="{0E924C56-510E-45B5-B46D-4379CD074134}" destId="{9373DB98-BB6B-445C-B946-2A59861527B2}" srcOrd="0" destOrd="0" presId="urn:microsoft.com/office/officeart/2005/8/layout/vList4"/>
    <dgm:cxn modelId="{400A77E4-A59A-4E63-9F1A-BCC0AD791F9D}" type="presParOf" srcId="{0E924C56-510E-45B5-B46D-4379CD074134}" destId="{993992C0-1EEC-4EC3-B3AF-DBD4B00E97A3}" srcOrd="1" destOrd="0" presId="urn:microsoft.com/office/officeart/2005/8/layout/vList4"/>
    <dgm:cxn modelId="{5CF40FCC-572D-4EDD-9422-7CAEBCFA4923}" type="presParOf" srcId="{0E924C56-510E-45B5-B46D-4379CD074134}" destId="{BAF41A1C-4233-4D10-B7BF-79050A58070B}" srcOrd="2" destOrd="0" presId="urn:microsoft.com/office/officeart/2005/8/layout/vList4"/>
    <dgm:cxn modelId="{77A71713-5DFD-47E0-AA87-60118505D5D1}" type="presParOf" srcId="{4E64385D-BEF4-4CC7-BF23-856A6E81AA72}" destId="{CA7D9780-6B77-4A59-90C7-90E21E2BC330}" srcOrd="3" destOrd="0" presId="urn:microsoft.com/office/officeart/2005/8/layout/vList4"/>
    <dgm:cxn modelId="{50C555C0-CBE8-4206-A838-BCA15506EFA3}" type="presParOf" srcId="{4E64385D-BEF4-4CC7-BF23-856A6E81AA72}" destId="{FD375803-223C-4C47-AEC0-3CF41B206F24}" srcOrd="4" destOrd="0" presId="urn:microsoft.com/office/officeart/2005/8/layout/vList4"/>
    <dgm:cxn modelId="{8E5B29A5-D995-4AEA-851E-74D3EB1D88D1}" type="presParOf" srcId="{FD375803-223C-4C47-AEC0-3CF41B206F24}" destId="{635266E9-EFC2-4E3D-98B6-46E6363ABD4E}" srcOrd="0" destOrd="0" presId="urn:microsoft.com/office/officeart/2005/8/layout/vList4"/>
    <dgm:cxn modelId="{2FA60741-C70B-43A8-B579-BFC5A646156E}" type="presParOf" srcId="{FD375803-223C-4C47-AEC0-3CF41B206F24}" destId="{26C922CC-A789-42ED-8619-A94BE7BA5D55}" srcOrd="1" destOrd="0" presId="urn:microsoft.com/office/officeart/2005/8/layout/vList4"/>
    <dgm:cxn modelId="{4DCF9D59-35A2-4E8B-99DD-680C48AEAAC1}" type="presParOf" srcId="{FD375803-223C-4C47-AEC0-3CF41B206F24}" destId="{8671AFAF-BC3F-4475-A550-E68B5999EA04}" srcOrd="2" destOrd="0" presId="urn:microsoft.com/office/officeart/2005/8/layout/vList4"/>
    <dgm:cxn modelId="{902A48D8-0134-496B-A032-C3F04C6ACA0F}" type="presParOf" srcId="{4E64385D-BEF4-4CC7-BF23-856A6E81AA72}" destId="{615A90C5-6476-4A0C-AED8-2DB904A8ABE6}" srcOrd="5" destOrd="0" presId="urn:microsoft.com/office/officeart/2005/8/layout/vList4"/>
    <dgm:cxn modelId="{FEA6B494-F984-4449-B192-431AF7B7FCAF}" type="presParOf" srcId="{4E64385D-BEF4-4CC7-BF23-856A6E81AA72}" destId="{E2B7B67C-0490-4DFB-A498-CD4E88A12900}" srcOrd="6" destOrd="0" presId="urn:microsoft.com/office/officeart/2005/8/layout/vList4"/>
    <dgm:cxn modelId="{EAE75C96-FF25-4302-8EAE-ADB1D226199C}" type="presParOf" srcId="{E2B7B67C-0490-4DFB-A498-CD4E88A12900}" destId="{CF39DBBA-EF82-4910-9E6A-639E0A0AC1C9}" srcOrd="0" destOrd="0" presId="urn:microsoft.com/office/officeart/2005/8/layout/vList4"/>
    <dgm:cxn modelId="{26DCBCF9-8357-4A12-8355-91E75A66AFA4}" type="presParOf" srcId="{E2B7B67C-0490-4DFB-A498-CD4E88A12900}" destId="{A15E99D1-999A-4290-9CC8-078FE83BA8B6}" srcOrd="1" destOrd="0" presId="urn:microsoft.com/office/officeart/2005/8/layout/vList4"/>
    <dgm:cxn modelId="{3D4E09AE-EC79-43C4-A2E0-54130CB67BF6}" type="presParOf" srcId="{E2B7B67C-0490-4DFB-A498-CD4E88A12900}" destId="{7184237D-C929-42FB-8DF1-C7A42C26CC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CBEE7F-FC71-4ABB-8384-D11F7937F23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0F0085D3-75BB-4885-AB42-6531E40BB14B}">
      <dgm:prSet phldrT="[Text]"/>
      <dgm:spPr>
        <a:solidFill>
          <a:schemeClr val="accent4"/>
        </a:solidFill>
      </dgm:spPr>
      <dgm:t>
        <a:bodyPr/>
        <a:lstStyle/>
        <a:p>
          <a:r>
            <a:rPr lang="de-DE" b="1" dirty="0" err="1"/>
            <a:t>Product</a:t>
          </a:r>
          <a:r>
            <a:rPr lang="de-DE" b="1" dirty="0"/>
            <a:t> </a:t>
          </a:r>
          <a:r>
            <a:rPr lang="de-DE" b="1" dirty="0" err="1"/>
            <a:t>qualities</a:t>
          </a:r>
          <a:r>
            <a:rPr lang="de-DE" b="1" dirty="0"/>
            <a:t>: </a:t>
          </a:r>
          <a:r>
            <a:rPr lang="de-DE" b="1" dirty="0" err="1"/>
            <a:t>what</a:t>
          </a:r>
          <a:r>
            <a:rPr lang="de-DE" b="1" dirty="0"/>
            <a:t> am I </a:t>
          </a:r>
          <a:r>
            <a:rPr lang="de-DE" b="1" dirty="0" err="1"/>
            <a:t>looking</a:t>
          </a:r>
          <a:r>
            <a:rPr lang="de-DE" b="1" dirty="0"/>
            <a:t> </a:t>
          </a:r>
          <a:r>
            <a:rPr lang="de-DE" b="1" dirty="0" err="1"/>
            <a:t>for</a:t>
          </a:r>
          <a:r>
            <a:rPr lang="de-DE" b="1" dirty="0"/>
            <a:t>?</a:t>
          </a:r>
        </a:p>
        <a:p>
          <a:r>
            <a:rPr lang="en-US" dirty="0"/>
            <a:t>I am looking for an all-inclusive holiday that can give me all the comfort I need. I need high service orientation and high quality standards.</a:t>
          </a:r>
          <a:endParaRPr lang="de-DE" dirty="0"/>
        </a:p>
      </dgm:t>
    </dgm:pt>
    <dgm:pt modelId="{7D9A22FF-3C55-4237-90AA-5B84D23184EE}" type="parTrans" cxnId="{753BDAED-10D8-44D2-A95A-DA146358E23F}">
      <dgm:prSet/>
      <dgm:spPr/>
      <dgm:t>
        <a:bodyPr/>
        <a:lstStyle/>
        <a:p>
          <a:endParaRPr lang="de-DE"/>
        </a:p>
      </dgm:t>
    </dgm:pt>
    <dgm:pt modelId="{6029D999-2525-419E-8C86-15D056D03DC4}" type="sibTrans" cxnId="{753BDAED-10D8-44D2-A95A-DA146358E23F}">
      <dgm:prSet/>
      <dgm:spPr/>
      <dgm:t>
        <a:bodyPr/>
        <a:lstStyle/>
        <a:p>
          <a:endParaRPr lang="de-DE"/>
        </a:p>
      </dgm:t>
    </dgm:pt>
    <dgm:pt modelId="{D6D58500-B7C7-42C2-B681-394B50C9C93D}">
      <dgm:prSet phldrT="[Text]"/>
      <dgm:spPr>
        <a:solidFill>
          <a:schemeClr val="accent4"/>
        </a:solidFill>
      </dgm:spPr>
      <dgm:t>
        <a:bodyPr/>
        <a:lstStyle/>
        <a:p>
          <a:r>
            <a:rPr lang="en-US" b="1" i="0" dirty="0"/>
            <a:t>Social Identity; how does it reflect it upon me? </a:t>
          </a:r>
        </a:p>
        <a:p>
          <a:r>
            <a:rPr lang="en-US" altLang="ja-JP" b="0" i="0" dirty="0"/>
            <a:t>I am prepared for every situation, but also demanding, even a bit frugal. But most of all, I am in need for relaxation. </a:t>
          </a:r>
          <a:endParaRPr lang="de-DE" b="0" i="0" dirty="0"/>
        </a:p>
      </dgm:t>
    </dgm:pt>
    <dgm:pt modelId="{7594E920-6F9F-423D-84A2-B4CDD94FE37C}" type="sibTrans" cxnId="{0A439684-A5E1-4496-AF01-5F20EBFCD646}">
      <dgm:prSet/>
      <dgm:spPr/>
      <dgm:t>
        <a:bodyPr/>
        <a:lstStyle/>
        <a:p>
          <a:endParaRPr lang="de-DE"/>
        </a:p>
      </dgm:t>
    </dgm:pt>
    <dgm:pt modelId="{C8BEF40F-EDE4-45C0-9AAA-C6C5584B07F1}" type="parTrans" cxnId="{0A439684-A5E1-4496-AF01-5F20EBFCD646}">
      <dgm:prSet/>
      <dgm:spPr/>
      <dgm:t>
        <a:bodyPr/>
        <a:lstStyle/>
        <a:p>
          <a:endParaRPr lang="de-DE"/>
        </a:p>
      </dgm:t>
    </dgm:pt>
    <dgm:pt modelId="{8DB2BD7F-D2A3-432B-A8D2-82F5F52AE7AE}">
      <dgm:prSet phldrT="[Text]"/>
      <dgm:spPr>
        <a:solidFill>
          <a:schemeClr val="accent4"/>
        </a:solidFill>
      </dgm:spPr>
      <dgm:t>
        <a:bodyPr/>
        <a:lstStyle/>
        <a:p>
          <a:r>
            <a:rPr lang="en-US" b="1" i="0" dirty="0"/>
            <a:t>Emotional benefits; what should it give me?</a:t>
          </a:r>
        </a:p>
        <a:p>
          <a:r>
            <a:rPr lang="en-US" b="0" i="0" dirty="0"/>
            <a:t>I want a safe refuge where I can always return to and that gives me peace and comfort. Only then I can fully enjoy my holidays and explore the world. </a:t>
          </a:r>
          <a:endParaRPr lang="de-DE" b="0" i="0" dirty="0"/>
        </a:p>
      </dgm:t>
    </dgm:pt>
    <dgm:pt modelId="{1E724453-19B0-48E0-939A-7B31CEA5F7C2}" type="sibTrans" cxnId="{C3D1B047-ABCE-42E4-96E1-646A418BABA0}">
      <dgm:prSet/>
      <dgm:spPr/>
      <dgm:t>
        <a:bodyPr/>
        <a:lstStyle/>
        <a:p>
          <a:endParaRPr lang="de-DE"/>
        </a:p>
      </dgm:t>
    </dgm:pt>
    <dgm:pt modelId="{441E70E1-FC4A-42DD-A3C9-99E8EDA94364}" type="parTrans" cxnId="{C3D1B047-ABCE-42E4-96E1-646A418BABA0}">
      <dgm:prSet/>
      <dgm:spPr/>
      <dgm:t>
        <a:bodyPr/>
        <a:lstStyle/>
        <a:p>
          <a:endParaRPr lang="de-DE"/>
        </a:p>
      </dgm:t>
    </dgm:pt>
    <dgm:pt modelId="{4A2217C9-BCF4-4570-B092-0A4171E1F68A}">
      <dgm:prSet phldrT="[Text]"/>
      <dgm:spPr>
        <a:solidFill>
          <a:schemeClr val="accent4"/>
        </a:solidFill>
      </dgm:spPr>
      <dgm:t>
        <a:bodyPr/>
        <a:lstStyle/>
        <a:p>
          <a:r>
            <a:rPr lang="en-US" b="1" i="0" dirty="0"/>
            <a:t>Personality; what should the holiday stand for?</a:t>
          </a:r>
        </a:p>
        <a:p>
          <a:r>
            <a:rPr lang="en-US" altLang="ja-JP" b="0" i="0" dirty="0"/>
            <a:t>The holiday should stand for calmness, protection, organization and coziness. </a:t>
          </a:r>
          <a:endParaRPr lang="de-DE" b="0" i="0" dirty="0"/>
        </a:p>
      </dgm:t>
    </dgm:pt>
    <dgm:pt modelId="{F95533FF-B3F2-4CD0-A5F1-A69CE3954EA0}" type="parTrans" cxnId="{18D7C57D-B37C-468A-A20E-85582C81EFB3}">
      <dgm:prSet/>
      <dgm:spPr/>
      <dgm:t>
        <a:bodyPr/>
        <a:lstStyle/>
        <a:p>
          <a:endParaRPr lang="de-DE"/>
        </a:p>
      </dgm:t>
    </dgm:pt>
    <dgm:pt modelId="{E84B13BD-FDAD-4D85-B924-0E7728E6FA76}" type="sibTrans" cxnId="{18D7C57D-B37C-468A-A20E-85582C81EFB3}">
      <dgm:prSet/>
      <dgm:spPr/>
      <dgm:t>
        <a:bodyPr/>
        <a:lstStyle/>
        <a:p>
          <a:endParaRPr lang="de-DE"/>
        </a:p>
      </dgm:t>
    </dgm:pt>
    <dgm:pt modelId="{4E64385D-BEF4-4CC7-BF23-856A6E81AA72}" type="pres">
      <dgm:prSet presAssocID="{0FCBEE7F-FC71-4ABB-8384-D11F7937F23B}" presName="linear" presStyleCnt="0">
        <dgm:presLayoutVars>
          <dgm:dir/>
          <dgm:resizeHandles val="exact"/>
        </dgm:presLayoutVars>
      </dgm:prSet>
      <dgm:spPr/>
      <dgm:t>
        <a:bodyPr/>
        <a:lstStyle/>
        <a:p>
          <a:endParaRPr lang="nb-NO"/>
        </a:p>
      </dgm:t>
    </dgm:pt>
    <dgm:pt modelId="{C0380455-01E5-4CA2-8D6C-D25BF56760C4}" type="pres">
      <dgm:prSet presAssocID="{0F0085D3-75BB-4885-AB42-6531E40BB14B}" presName="comp" presStyleCnt="0"/>
      <dgm:spPr/>
    </dgm:pt>
    <dgm:pt modelId="{13A3042B-7775-4359-989A-DA24E3008793}" type="pres">
      <dgm:prSet presAssocID="{0F0085D3-75BB-4885-AB42-6531E40BB14B}" presName="box" presStyleLbl="node1" presStyleIdx="0" presStyleCnt="4"/>
      <dgm:spPr/>
      <dgm:t>
        <a:bodyPr/>
        <a:lstStyle/>
        <a:p>
          <a:endParaRPr lang="nb-NO"/>
        </a:p>
      </dgm:t>
    </dgm:pt>
    <dgm:pt modelId="{D907EDD6-54E7-45FF-848B-FFDF068B07C6}" type="pres">
      <dgm:prSet presAssocID="{0F0085D3-75BB-4885-AB42-6531E40BB14B}" presName="img" presStyleLbl="fgImgPlace1" presStyleIdx="0" presStyleCnt="4" custScaleX="98359" custScaleY="125000" custLinFactNeighborX="-11021"/>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EB37878-84CD-4325-8A62-4F99CF1E174B}" type="pres">
      <dgm:prSet presAssocID="{0F0085D3-75BB-4885-AB42-6531E40BB14B}" presName="text" presStyleLbl="node1" presStyleIdx="0" presStyleCnt="4">
        <dgm:presLayoutVars>
          <dgm:bulletEnabled val="1"/>
        </dgm:presLayoutVars>
      </dgm:prSet>
      <dgm:spPr/>
      <dgm:t>
        <a:bodyPr/>
        <a:lstStyle/>
        <a:p>
          <a:endParaRPr lang="nb-NO"/>
        </a:p>
      </dgm:t>
    </dgm:pt>
    <dgm:pt modelId="{43739D99-AA35-4724-93CB-C2A6D9947E31}" type="pres">
      <dgm:prSet presAssocID="{6029D999-2525-419E-8C86-15D056D03DC4}" presName="spacer" presStyleCnt="0"/>
      <dgm:spPr/>
    </dgm:pt>
    <dgm:pt modelId="{0E924C56-510E-45B5-B46D-4379CD074134}" type="pres">
      <dgm:prSet presAssocID="{D6D58500-B7C7-42C2-B681-394B50C9C93D}" presName="comp" presStyleCnt="0"/>
      <dgm:spPr/>
    </dgm:pt>
    <dgm:pt modelId="{9373DB98-BB6B-445C-B946-2A59861527B2}" type="pres">
      <dgm:prSet presAssocID="{D6D58500-B7C7-42C2-B681-394B50C9C93D}" presName="box" presStyleLbl="node1" presStyleIdx="1" presStyleCnt="4"/>
      <dgm:spPr/>
      <dgm:t>
        <a:bodyPr/>
        <a:lstStyle/>
        <a:p>
          <a:endParaRPr lang="nb-NO"/>
        </a:p>
      </dgm:t>
    </dgm:pt>
    <dgm:pt modelId="{993992C0-1EEC-4EC3-B3AF-DBD4B00E97A3}" type="pres">
      <dgm:prSet presAssocID="{D6D58500-B7C7-42C2-B681-394B50C9C93D}" presName="img" presStyleLbl="fgImgPlace1" presStyleIdx="1" presStyleCnt="4" custScaleX="97745" custScaleY="124429" custLinFactNeighborX="-8099" custLinFactNeighborY="-2"/>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AF41A1C-4233-4D10-B7BF-79050A58070B}" type="pres">
      <dgm:prSet presAssocID="{D6D58500-B7C7-42C2-B681-394B50C9C93D}" presName="text" presStyleLbl="node1" presStyleIdx="1" presStyleCnt="4">
        <dgm:presLayoutVars>
          <dgm:bulletEnabled val="1"/>
        </dgm:presLayoutVars>
      </dgm:prSet>
      <dgm:spPr/>
      <dgm:t>
        <a:bodyPr/>
        <a:lstStyle/>
        <a:p>
          <a:endParaRPr lang="nb-NO"/>
        </a:p>
      </dgm:t>
    </dgm:pt>
    <dgm:pt modelId="{CA7D9780-6B77-4A59-90C7-90E21E2BC330}" type="pres">
      <dgm:prSet presAssocID="{7594E920-6F9F-423D-84A2-B4CDD94FE37C}" presName="spacer" presStyleCnt="0"/>
      <dgm:spPr/>
    </dgm:pt>
    <dgm:pt modelId="{FD375803-223C-4C47-AEC0-3CF41B206F24}" type="pres">
      <dgm:prSet presAssocID="{8DB2BD7F-D2A3-432B-A8D2-82F5F52AE7AE}" presName="comp" presStyleCnt="0"/>
      <dgm:spPr/>
    </dgm:pt>
    <dgm:pt modelId="{635266E9-EFC2-4E3D-98B6-46E6363ABD4E}" type="pres">
      <dgm:prSet presAssocID="{8DB2BD7F-D2A3-432B-A8D2-82F5F52AE7AE}" presName="box" presStyleLbl="node1" presStyleIdx="2" presStyleCnt="4"/>
      <dgm:spPr/>
      <dgm:t>
        <a:bodyPr/>
        <a:lstStyle/>
        <a:p>
          <a:endParaRPr lang="nb-NO"/>
        </a:p>
      </dgm:t>
    </dgm:pt>
    <dgm:pt modelId="{26C922CC-A789-42ED-8619-A94BE7BA5D55}" type="pres">
      <dgm:prSet presAssocID="{8DB2BD7F-D2A3-432B-A8D2-82F5F52AE7AE}" presName="img" presStyleLbl="fgImgPlace1" presStyleIdx="2" presStyleCnt="4" custScaleX="97746" custScaleY="126389" custLinFactNeighborX="-8098"/>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8671AFAF-BC3F-4475-A550-E68B5999EA04}" type="pres">
      <dgm:prSet presAssocID="{8DB2BD7F-D2A3-432B-A8D2-82F5F52AE7AE}" presName="text" presStyleLbl="node1" presStyleIdx="2" presStyleCnt="4">
        <dgm:presLayoutVars>
          <dgm:bulletEnabled val="1"/>
        </dgm:presLayoutVars>
      </dgm:prSet>
      <dgm:spPr/>
      <dgm:t>
        <a:bodyPr/>
        <a:lstStyle/>
        <a:p>
          <a:endParaRPr lang="nb-NO"/>
        </a:p>
      </dgm:t>
    </dgm:pt>
    <dgm:pt modelId="{615A90C5-6476-4A0C-AED8-2DB904A8ABE6}" type="pres">
      <dgm:prSet presAssocID="{1E724453-19B0-48E0-939A-7B31CEA5F7C2}" presName="spacer" presStyleCnt="0"/>
      <dgm:spPr/>
    </dgm:pt>
    <dgm:pt modelId="{E2B7B67C-0490-4DFB-A498-CD4E88A12900}" type="pres">
      <dgm:prSet presAssocID="{4A2217C9-BCF4-4570-B092-0A4171E1F68A}" presName="comp" presStyleCnt="0"/>
      <dgm:spPr/>
    </dgm:pt>
    <dgm:pt modelId="{CF39DBBA-EF82-4910-9E6A-639E0A0AC1C9}" type="pres">
      <dgm:prSet presAssocID="{4A2217C9-BCF4-4570-B092-0A4171E1F68A}" presName="box" presStyleLbl="node1" presStyleIdx="3" presStyleCnt="4" custLinFactNeighborX="0" custLinFactNeighborY="252"/>
      <dgm:spPr/>
      <dgm:t>
        <a:bodyPr/>
        <a:lstStyle/>
        <a:p>
          <a:endParaRPr lang="nb-NO"/>
        </a:p>
      </dgm:t>
    </dgm:pt>
    <dgm:pt modelId="{A15E99D1-999A-4290-9CC8-078FE83BA8B6}" type="pres">
      <dgm:prSet presAssocID="{4A2217C9-BCF4-4570-B092-0A4171E1F68A}" presName="img" presStyleLbl="fgImgPlace1" presStyleIdx="3" presStyleCnt="4" custScaleX="97775" custScaleY="120865" custLinFactNeighborX="-8033" custLinFactNeighborY="-1499"/>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7184237D-C929-42FB-8DF1-C7A42C26CCE8}" type="pres">
      <dgm:prSet presAssocID="{4A2217C9-BCF4-4570-B092-0A4171E1F68A}" presName="text" presStyleLbl="node1" presStyleIdx="3" presStyleCnt="4">
        <dgm:presLayoutVars>
          <dgm:bulletEnabled val="1"/>
        </dgm:presLayoutVars>
      </dgm:prSet>
      <dgm:spPr/>
      <dgm:t>
        <a:bodyPr/>
        <a:lstStyle/>
        <a:p>
          <a:endParaRPr lang="nb-NO"/>
        </a:p>
      </dgm:t>
    </dgm:pt>
  </dgm:ptLst>
  <dgm:cxnLst>
    <dgm:cxn modelId="{DCF196C1-94B9-4765-9ED5-B07612C2FDBD}" type="presOf" srcId="{4A2217C9-BCF4-4570-B092-0A4171E1F68A}" destId="{CF39DBBA-EF82-4910-9E6A-639E0A0AC1C9}" srcOrd="0" destOrd="0" presId="urn:microsoft.com/office/officeart/2005/8/layout/vList4"/>
    <dgm:cxn modelId="{F07FBDF5-7DDD-41BD-970D-1DF5B5D76B0A}" type="presOf" srcId="{0FCBEE7F-FC71-4ABB-8384-D11F7937F23B}" destId="{4E64385D-BEF4-4CC7-BF23-856A6E81AA72}" srcOrd="0" destOrd="0" presId="urn:microsoft.com/office/officeart/2005/8/layout/vList4"/>
    <dgm:cxn modelId="{753BDAED-10D8-44D2-A95A-DA146358E23F}" srcId="{0FCBEE7F-FC71-4ABB-8384-D11F7937F23B}" destId="{0F0085D3-75BB-4885-AB42-6531E40BB14B}" srcOrd="0" destOrd="0" parTransId="{7D9A22FF-3C55-4237-90AA-5B84D23184EE}" sibTransId="{6029D999-2525-419E-8C86-15D056D03DC4}"/>
    <dgm:cxn modelId="{D1886EEA-CFBD-490B-BC48-280C7651FFA7}" type="presOf" srcId="{8DB2BD7F-D2A3-432B-A8D2-82F5F52AE7AE}" destId="{8671AFAF-BC3F-4475-A550-E68B5999EA04}" srcOrd="1" destOrd="0" presId="urn:microsoft.com/office/officeart/2005/8/layout/vList4"/>
    <dgm:cxn modelId="{283C2DDE-15E0-4F31-A19C-C2F6992A981B}" type="presOf" srcId="{D6D58500-B7C7-42C2-B681-394B50C9C93D}" destId="{BAF41A1C-4233-4D10-B7BF-79050A58070B}" srcOrd="1" destOrd="0" presId="urn:microsoft.com/office/officeart/2005/8/layout/vList4"/>
    <dgm:cxn modelId="{CE9962FD-EBBA-4A9E-B027-2E3B1126C86E}" type="presOf" srcId="{8DB2BD7F-D2A3-432B-A8D2-82F5F52AE7AE}" destId="{635266E9-EFC2-4E3D-98B6-46E6363ABD4E}" srcOrd="0" destOrd="0" presId="urn:microsoft.com/office/officeart/2005/8/layout/vList4"/>
    <dgm:cxn modelId="{89A1E364-2B3B-4750-9804-FB2640A6E262}" type="presOf" srcId="{0F0085D3-75BB-4885-AB42-6531E40BB14B}" destId="{FEB37878-84CD-4325-8A62-4F99CF1E174B}" srcOrd="1" destOrd="0" presId="urn:microsoft.com/office/officeart/2005/8/layout/vList4"/>
    <dgm:cxn modelId="{F72FC327-57B6-416B-ACAB-1EC0A2EAAF8A}" type="presOf" srcId="{0F0085D3-75BB-4885-AB42-6531E40BB14B}" destId="{13A3042B-7775-4359-989A-DA24E3008793}" srcOrd="0" destOrd="0" presId="urn:microsoft.com/office/officeart/2005/8/layout/vList4"/>
    <dgm:cxn modelId="{18D7C57D-B37C-468A-A20E-85582C81EFB3}" srcId="{0FCBEE7F-FC71-4ABB-8384-D11F7937F23B}" destId="{4A2217C9-BCF4-4570-B092-0A4171E1F68A}" srcOrd="3" destOrd="0" parTransId="{F95533FF-B3F2-4CD0-A5F1-A69CE3954EA0}" sibTransId="{E84B13BD-FDAD-4D85-B924-0E7728E6FA76}"/>
    <dgm:cxn modelId="{C0CB886F-DEFC-49AE-A51C-806A0C9E5227}" type="presOf" srcId="{4A2217C9-BCF4-4570-B092-0A4171E1F68A}" destId="{7184237D-C929-42FB-8DF1-C7A42C26CCE8}" srcOrd="1" destOrd="0" presId="urn:microsoft.com/office/officeart/2005/8/layout/vList4"/>
    <dgm:cxn modelId="{0A439684-A5E1-4496-AF01-5F20EBFCD646}" srcId="{0FCBEE7F-FC71-4ABB-8384-D11F7937F23B}" destId="{D6D58500-B7C7-42C2-B681-394B50C9C93D}" srcOrd="1" destOrd="0" parTransId="{C8BEF40F-EDE4-45C0-9AAA-C6C5584B07F1}" sibTransId="{7594E920-6F9F-423D-84A2-B4CDD94FE37C}"/>
    <dgm:cxn modelId="{C3D1B047-ABCE-42E4-96E1-646A418BABA0}" srcId="{0FCBEE7F-FC71-4ABB-8384-D11F7937F23B}" destId="{8DB2BD7F-D2A3-432B-A8D2-82F5F52AE7AE}" srcOrd="2" destOrd="0" parTransId="{441E70E1-FC4A-42DD-A3C9-99E8EDA94364}" sibTransId="{1E724453-19B0-48E0-939A-7B31CEA5F7C2}"/>
    <dgm:cxn modelId="{8F76DD47-D2DE-4731-9AE6-DA45667A64E4}" type="presOf" srcId="{D6D58500-B7C7-42C2-B681-394B50C9C93D}" destId="{9373DB98-BB6B-445C-B946-2A59861527B2}" srcOrd="0" destOrd="0" presId="urn:microsoft.com/office/officeart/2005/8/layout/vList4"/>
    <dgm:cxn modelId="{D86F1F43-BFFC-4CEA-B005-DCE154A83353}" type="presParOf" srcId="{4E64385D-BEF4-4CC7-BF23-856A6E81AA72}" destId="{C0380455-01E5-4CA2-8D6C-D25BF56760C4}" srcOrd="0" destOrd="0" presId="urn:microsoft.com/office/officeart/2005/8/layout/vList4"/>
    <dgm:cxn modelId="{F4A9D28F-AAF2-44FC-AD0E-441CBAA5E325}" type="presParOf" srcId="{C0380455-01E5-4CA2-8D6C-D25BF56760C4}" destId="{13A3042B-7775-4359-989A-DA24E3008793}" srcOrd="0" destOrd="0" presId="urn:microsoft.com/office/officeart/2005/8/layout/vList4"/>
    <dgm:cxn modelId="{1895CA4E-0B84-413A-BE24-F6803929B4B6}" type="presParOf" srcId="{C0380455-01E5-4CA2-8D6C-D25BF56760C4}" destId="{D907EDD6-54E7-45FF-848B-FFDF068B07C6}" srcOrd="1" destOrd="0" presId="urn:microsoft.com/office/officeart/2005/8/layout/vList4"/>
    <dgm:cxn modelId="{21AAEF32-EC19-4432-8844-96BA14A6EE10}" type="presParOf" srcId="{C0380455-01E5-4CA2-8D6C-D25BF56760C4}" destId="{FEB37878-84CD-4325-8A62-4F99CF1E174B}" srcOrd="2" destOrd="0" presId="urn:microsoft.com/office/officeart/2005/8/layout/vList4"/>
    <dgm:cxn modelId="{23334323-0D83-4D4D-9CC2-2BB2905FAC96}" type="presParOf" srcId="{4E64385D-BEF4-4CC7-BF23-856A6E81AA72}" destId="{43739D99-AA35-4724-93CB-C2A6D9947E31}" srcOrd="1" destOrd="0" presId="urn:microsoft.com/office/officeart/2005/8/layout/vList4"/>
    <dgm:cxn modelId="{29D9E772-49FF-44BF-9195-D8A3681D8E42}" type="presParOf" srcId="{4E64385D-BEF4-4CC7-BF23-856A6E81AA72}" destId="{0E924C56-510E-45B5-B46D-4379CD074134}" srcOrd="2" destOrd="0" presId="urn:microsoft.com/office/officeart/2005/8/layout/vList4"/>
    <dgm:cxn modelId="{47AAC24A-3438-4F64-92C5-122BD123CB80}" type="presParOf" srcId="{0E924C56-510E-45B5-B46D-4379CD074134}" destId="{9373DB98-BB6B-445C-B946-2A59861527B2}" srcOrd="0" destOrd="0" presId="urn:microsoft.com/office/officeart/2005/8/layout/vList4"/>
    <dgm:cxn modelId="{400A77E4-A59A-4E63-9F1A-BCC0AD791F9D}" type="presParOf" srcId="{0E924C56-510E-45B5-B46D-4379CD074134}" destId="{993992C0-1EEC-4EC3-B3AF-DBD4B00E97A3}" srcOrd="1" destOrd="0" presId="urn:microsoft.com/office/officeart/2005/8/layout/vList4"/>
    <dgm:cxn modelId="{5CF40FCC-572D-4EDD-9422-7CAEBCFA4923}" type="presParOf" srcId="{0E924C56-510E-45B5-B46D-4379CD074134}" destId="{BAF41A1C-4233-4D10-B7BF-79050A58070B}" srcOrd="2" destOrd="0" presId="urn:microsoft.com/office/officeart/2005/8/layout/vList4"/>
    <dgm:cxn modelId="{77A71713-5DFD-47E0-AA87-60118505D5D1}" type="presParOf" srcId="{4E64385D-BEF4-4CC7-BF23-856A6E81AA72}" destId="{CA7D9780-6B77-4A59-90C7-90E21E2BC330}" srcOrd="3" destOrd="0" presId="urn:microsoft.com/office/officeart/2005/8/layout/vList4"/>
    <dgm:cxn modelId="{50C555C0-CBE8-4206-A838-BCA15506EFA3}" type="presParOf" srcId="{4E64385D-BEF4-4CC7-BF23-856A6E81AA72}" destId="{FD375803-223C-4C47-AEC0-3CF41B206F24}" srcOrd="4" destOrd="0" presId="urn:microsoft.com/office/officeart/2005/8/layout/vList4"/>
    <dgm:cxn modelId="{8E5B29A5-D995-4AEA-851E-74D3EB1D88D1}" type="presParOf" srcId="{FD375803-223C-4C47-AEC0-3CF41B206F24}" destId="{635266E9-EFC2-4E3D-98B6-46E6363ABD4E}" srcOrd="0" destOrd="0" presId="urn:microsoft.com/office/officeart/2005/8/layout/vList4"/>
    <dgm:cxn modelId="{2FA60741-C70B-43A8-B579-BFC5A646156E}" type="presParOf" srcId="{FD375803-223C-4C47-AEC0-3CF41B206F24}" destId="{26C922CC-A789-42ED-8619-A94BE7BA5D55}" srcOrd="1" destOrd="0" presId="urn:microsoft.com/office/officeart/2005/8/layout/vList4"/>
    <dgm:cxn modelId="{4DCF9D59-35A2-4E8B-99DD-680C48AEAAC1}" type="presParOf" srcId="{FD375803-223C-4C47-AEC0-3CF41B206F24}" destId="{8671AFAF-BC3F-4475-A550-E68B5999EA04}" srcOrd="2" destOrd="0" presId="urn:microsoft.com/office/officeart/2005/8/layout/vList4"/>
    <dgm:cxn modelId="{902A48D8-0134-496B-A032-C3F04C6ACA0F}" type="presParOf" srcId="{4E64385D-BEF4-4CC7-BF23-856A6E81AA72}" destId="{615A90C5-6476-4A0C-AED8-2DB904A8ABE6}" srcOrd="5" destOrd="0" presId="urn:microsoft.com/office/officeart/2005/8/layout/vList4"/>
    <dgm:cxn modelId="{FEA6B494-F984-4449-B192-431AF7B7FCAF}" type="presParOf" srcId="{4E64385D-BEF4-4CC7-BF23-856A6E81AA72}" destId="{E2B7B67C-0490-4DFB-A498-CD4E88A12900}" srcOrd="6" destOrd="0" presId="urn:microsoft.com/office/officeart/2005/8/layout/vList4"/>
    <dgm:cxn modelId="{EAE75C96-FF25-4302-8EAE-ADB1D226199C}" type="presParOf" srcId="{E2B7B67C-0490-4DFB-A498-CD4E88A12900}" destId="{CF39DBBA-EF82-4910-9E6A-639E0A0AC1C9}" srcOrd="0" destOrd="0" presId="urn:microsoft.com/office/officeart/2005/8/layout/vList4"/>
    <dgm:cxn modelId="{26DCBCF9-8357-4A12-8355-91E75A66AFA4}" type="presParOf" srcId="{E2B7B67C-0490-4DFB-A498-CD4E88A12900}" destId="{A15E99D1-999A-4290-9CC8-078FE83BA8B6}" srcOrd="1" destOrd="0" presId="urn:microsoft.com/office/officeart/2005/8/layout/vList4"/>
    <dgm:cxn modelId="{3D4E09AE-EC79-43C4-A2E0-54130CB67BF6}" type="presParOf" srcId="{E2B7B67C-0490-4DFB-A498-CD4E88A12900}" destId="{7184237D-C929-42FB-8DF1-C7A42C26CC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CBEE7F-FC71-4ABB-8384-D11F7937F23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0F0085D3-75BB-4885-AB42-6531E40BB14B}">
      <dgm:prSet phldrT="[Text]"/>
      <dgm:spPr>
        <a:solidFill>
          <a:schemeClr val="accent4"/>
        </a:solidFill>
      </dgm:spPr>
      <dgm:t>
        <a:bodyPr/>
        <a:lstStyle/>
        <a:p>
          <a:r>
            <a:rPr lang="de-DE" b="1" dirty="0" err="1"/>
            <a:t>Product</a:t>
          </a:r>
          <a:r>
            <a:rPr lang="de-DE" b="1" dirty="0"/>
            <a:t> </a:t>
          </a:r>
          <a:r>
            <a:rPr lang="de-DE" b="1" dirty="0" err="1"/>
            <a:t>qualities</a:t>
          </a:r>
          <a:r>
            <a:rPr lang="de-DE" b="1" dirty="0"/>
            <a:t>: </a:t>
          </a:r>
          <a:r>
            <a:rPr lang="de-DE" b="1" dirty="0" err="1"/>
            <a:t>what</a:t>
          </a:r>
          <a:r>
            <a:rPr lang="de-DE" b="1" dirty="0"/>
            <a:t> am I </a:t>
          </a:r>
          <a:r>
            <a:rPr lang="de-DE" b="1" dirty="0" err="1"/>
            <a:t>looking</a:t>
          </a:r>
          <a:r>
            <a:rPr lang="de-DE" b="1" dirty="0"/>
            <a:t> </a:t>
          </a:r>
          <a:r>
            <a:rPr lang="de-DE" b="1" dirty="0" err="1"/>
            <a:t>for</a:t>
          </a:r>
          <a:r>
            <a:rPr lang="de-DE" b="1" dirty="0"/>
            <a:t>?</a:t>
          </a:r>
        </a:p>
        <a:p>
          <a:r>
            <a:rPr lang="en-US" dirty="0"/>
            <a:t>I  am looking for places which are pure and authentic and have not been overrun by tourists. I want to learn new things about this world.</a:t>
          </a:r>
          <a:endParaRPr lang="de-DE" dirty="0"/>
        </a:p>
      </dgm:t>
    </dgm:pt>
    <dgm:pt modelId="{7D9A22FF-3C55-4237-90AA-5B84D23184EE}" type="parTrans" cxnId="{753BDAED-10D8-44D2-A95A-DA146358E23F}">
      <dgm:prSet/>
      <dgm:spPr/>
      <dgm:t>
        <a:bodyPr/>
        <a:lstStyle/>
        <a:p>
          <a:endParaRPr lang="de-DE"/>
        </a:p>
      </dgm:t>
    </dgm:pt>
    <dgm:pt modelId="{6029D999-2525-419E-8C86-15D056D03DC4}" type="sibTrans" cxnId="{753BDAED-10D8-44D2-A95A-DA146358E23F}">
      <dgm:prSet/>
      <dgm:spPr/>
      <dgm:t>
        <a:bodyPr/>
        <a:lstStyle/>
        <a:p>
          <a:endParaRPr lang="de-DE"/>
        </a:p>
      </dgm:t>
    </dgm:pt>
    <dgm:pt modelId="{D6D58500-B7C7-42C2-B681-394B50C9C93D}">
      <dgm:prSet phldrT="[Text]"/>
      <dgm:spPr>
        <a:solidFill>
          <a:schemeClr val="accent4"/>
        </a:solidFill>
      </dgm:spPr>
      <dgm:t>
        <a:bodyPr/>
        <a:lstStyle/>
        <a:p>
          <a:r>
            <a:rPr lang="en-US" b="1" i="0" dirty="0"/>
            <a:t>Social Identity; how does it reflect it upon me? </a:t>
          </a:r>
        </a:p>
        <a:p>
          <a:r>
            <a:rPr lang="en-US" altLang="ja-JP" b="0" i="0" dirty="0"/>
            <a:t>I am striving for authentic experiences, fully diving into a different culture. I am very interested and versatile. </a:t>
          </a:r>
          <a:endParaRPr lang="de-DE" b="0" i="0" dirty="0"/>
        </a:p>
      </dgm:t>
    </dgm:pt>
    <dgm:pt modelId="{7594E920-6F9F-423D-84A2-B4CDD94FE37C}" type="sibTrans" cxnId="{0A439684-A5E1-4496-AF01-5F20EBFCD646}">
      <dgm:prSet/>
      <dgm:spPr/>
      <dgm:t>
        <a:bodyPr/>
        <a:lstStyle/>
        <a:p>
          <a:endParaRPr lang="de-DE"/>
        </a:p>
      </dgm:t>
    </dgm:pt>
    <dgm:pt modelId="{C8BEF40F-EDE4-45C0-9AAA-C6C5584B07F1}" type="parTrans" cxnId="{0A439684-A5E1-4496-AF01-5F20EBFCD646}">
      <dgm:prSet/>
      <dgm:spPr/>
      <dgm:t>
        <a:bodyPr/>
        <a:lstStyle/>
        <a:p>
          <a:endParaRPr lang="de-DE"/>
        </a:p>
      </dgm:t>
    </dgm:pt>
    <dgm:pt modelId="{8DB2BD7F-D2A3-432B-A8D2-82F5F52AE7AE}">
      <dgm:prSet phldrT="[Text]"/>
      <dgm:spPr>
        <a:solidFill>
          <a:schemeClr val="accent4"/>
        </a:solidFill>
      </dgm:spPr>
      <dgm:t>
        <a:bodyPr/>
        <a:lstStyle/>
        <a:p>
          <a:r>
            <a:rPr lang="en-US" b="1" i="0" dirty="0"/>
            <a:t>Emotional benefits; what should it give me?</a:t>
          </a:r>
        </a:p>
        <a:p>
          <a:r>
            <a:rPr lang="en-US" b="0" i="0" dirty="0"/>
            <a:t>Enhancing myself with new experiences and learnings. My holidays are a reward from my daily work and should reflect my personality. </a:t>
          </a:r>
          <a:endParaRPr lang="de-DE" b="0" i="0" dirty="0"/>
        </a:p>
      </dgm:t>
    </dgm:pt>
    <dgm:pt modelId="{1E724453-19B0-48E0-939A-7B31CEA5F7C2}" type="sibTrans" cxnId="{C3D1B047-ABCE-42E4-96E1-646A418BABA0}">
      <dgm:prSet/>
      <dgm:spPr/>
      <dgm:t>
        <a:bodyPr/>
        <a:lstStyle/>
        <a:p>
          <a:endParaRPr lang="de-DE"/>
        </a:p>
      </dgm:t>
    </dgm:pt>
    <dgm:pt modelId="{441E70E1-FC4A-42DD-A3C9-99E8EDA94364}" type="parTrans" cxnId="{C3D1B047-ABCE-42E4-96E1-646A418BABA0}">
      <dgm:prSet/>
      <dgm:spPr/>
      <dgm:t>
        <a:bodyPr/>
        <a:lstStyle/>
        <a:p>
          <a:endParaRPr lang="de-DE"/>
        </a:p>
      </dgm:t>
    </dgm:pt>
    <dgm:pt modelId="{4A2217C9-BCF4-4570-B092-0A4171E1F68A}">
      <dgm:prSet phldrT="[Text]"/>
      <dgm:spPr>
        <a:solidFill>
          <a:schemeClr val="accent4"/>
        </a:solidFill>
      </dgm:spPr>
      <dgm:t>
        <a:bodyPr/>
        <a:lstStyle/>
        <a:p>
          <a:r>
            <a:rPr lang="en-US" b="1" i="0" dirty="0"/>
            <a:t>Personality; what should holidays stand for?</a:t>
          </a:r>
        </a:p>
        <a:p>
          <a:r>
            <a:rPr lang="en-US" altLang="ja-JP" b="0" i="0" dirty="0"/>
            <a:t>Holidays should be unusual and individual. It should be demanding and enriching and bring me further as a person.</a:t>
          </a:r>
          <a:endParaRPr lang="de-DE" b="0" i="0" dirty="0"/>
        </a:p>
      </dgm:t>
    </dgm:pt>
    <dgm:pt modelId="{F95533FF-B3F2-4CD0-A5F1-A69CE3954EA0}" type="parTrans" cxnId="{18D7C57D-B37C-468A-A20E-85582C81EFB3}">
      <dgm:prSet/>
      <dgm:spPr/>
      <dgm:t>
        <a:bodyPr/>
        <a:lstStyle/>
        <a:p>
          <a:endParaRPr lang="de-DE"/>
        </a:p>
      </dgm:t>
    </dgm:pt>
    <dgm:pt modelId="{E84B13BD-FDAD-4D85-B924-0E7728E6FA76}" type="sibTrans" cxnId="{18D7C57D-B37C-468A-A20E-85582C81EFB3}">
      <dgm:prSet/>
      <dgm:spPr/>
      <dgm:t>
        <a:bodyPr/>
        <a:lstStyle/>
        <a:p>
          <a:endParaRPr lang="de-DE"/>
        </a:p>
      </dgm:t>
    </dgm:pt>
    <dgm:pt modelId="{4E64385D-BEF4-4CC7-BF23-856A6E81AA72}" type="pres">
      <dgm:prSet presAssocID="{0FCBEE7F-FC71-4ABB-8384-D11F7937F23B}" presName="linear" presStyleCnt="0">
        <dgm:presLayoutVars>
          <dgm:dir/>
          <dgm:resizeHandles val="exact"/>
        </dgm:presLayoutVars>
      </dgm:prSet>
      <dgm:spPr/>
      <dgm:t>
        <a:bodyPr/>
        <a:lstStyle/>
        <a:p>
          <a:endParaRPr lang="nb-NO"/>
        </a:p>
      </dgm:t>
    </dgm:pt>
    <dgm:pt modelId="{C0380455-01E5-4CA2-8D6C-D25BF56760C4}" type="pres">
      <dgm:prSet presAssocID="{0F0085D3-75BB-4885-AB42-6531E40BB14B}" presName="comp" presStyleCnt="0"/>
      <dgm:spPr/>
    </dgm:pt>
    <dgm:pt modelId="{13A3042B-7775-4359-989A-DA24E3008793}" type="pres">
      <dgm:prSet presAssocID="{0F0085D3-75BB-4885-AB42-6531E40BB14B}" presName="box" presStyleLbl="node1" presStyleIdx="0" presStyleCnt="4"/>
      <dgm:spPr/>
      <dgm:t>
        <a:bodyPr/>
        <a:lstStyle/>
        <a:p>
          <a:endParaRPr lang="nb-NO"/>
        </a:p>
      </dgm:t>
    </dgm:pt>
    <dgm:pt modelId="{D907EDD6-54E7-45FF-848B-FFDF068B07C6}" type="pres">
      <dgm:prSet presAssocID="{0F0085D3-75BB-4885-AB42-6531E40BB14B}" presName="img" presStyleLbl="fgImgPlace1" presStyleIdx="0" presStyleCnt="4" custScaleX="104202" custScaleY="125000" custLinFactNeighborX="-22709"/>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EB37878-84CD-4325-8A62-4F99CF1E174B}" type="pres">
      <dgm:prSet presAssocID="{0F0085D3-75BB-4885-AB42-6531E40BB14B}" presName="text" presStyleLbl="node1" presStyleIdx="0" presStyleCnt="4">
        <dgm:presLayoutVars>
          <dgm:bulletEnabled val="1"/>
        </dgm:presLayoutVars>
      </dgm:prSet>
      <dgm:spPr/>
      <dgm:t>
        <a:bodyPr/>
        <a:lstStyle/>
        <a:p>
          <a:endParaRPr lang="nb-NO"/>
        </a:p>
      </dgm:t>
    </dgm:pt>
    <dgm:pt modelId="{43739D99-AA35-4724-93CB-C2A6D9947E31}" type="pres">
      <dgm:prSet presAssocID="{6029D999-2525-419E-8C86-15D056D03DC4}" presName="spacer" presStyleCnt="0"/>
      <dgm:spPr/>
    </dgm:pt>
    <dgm:pt modelId="{0E924C56-510E-45B5-B46D-4379CD074134}" type="pres">
      <dgm:prSet presAssocID="{D6D58500-B7C7-42C2-B681-394B50C9C93D}" presName="comp" presStyleCnt="0"/>
      <dgm:spPr/>
    </dgm:pt>
    <dgm:pt modelId="{9373DB98-BB6B-445C-B946-2A59861527B2}" type="pres">
      <dgm:prSet presAssocID="{D6D58500-B7C7-42C2-B681-394B50C9C93D}" presName="box" presStyleLbl="node1" presStyleIdx="1" presStyleCnt="4"/>
      <dgm:spPr/>
      <dgm:t>
        <a:bodyPr/>
        <a:lstStyle/>
        <a:p>
          <a:endParaRPr lang="nb-NO"/>
        </a:p>
      </dgm:t>
    </dgm:pt>
    <dgm:pt modelId="{993992C0-1EEC-4EC3-B3AF-DBD4B00E97A3}" type="pres">
      <dgm:prSet presAssocID="{D6D58500-B7C7-42C2-B681-394B50C9C93D}" presName="img" presStyleLbl="fgImgPlace1" presStyleIdx="1" presStyleCnt="4" custScaleX="103591" custScaleY="123573" custLinFactNeighborX="-5176" custLinFactNeighborY="-237"/>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BAF41A1C-4233-4D10-B7BF-79050A58070B}" type="pres">
      <dgm:prSet presAssocID="{D6D58500-B7C7-42C2-B681-394B50C9C93D}" presName="text" presStyleLbl="node1" presStyleIdx="1" presStyleCnt="4">
        <dgm:presLayoutVars>
          <dgm:bulletEnabled val="1"/>
        </dgm:presLayoutVars>
      </dgm:prSet>
      <dgm:spPr/>
      <dgm:t>
        <a:bodyPr/>
        <a:lstStyle/>
        <a:p>
          <a:endParaRPr lang="nb-NO"/>
        </a:p>
      </dgm:t>
    </dgm:pt>
    <dgm:pt modelId="{CA7D9780-6B77-4A59-90C7-90E21E2BC330}" type="pres">
      <dgm:prSet presAssocID="{7594E920-6F9F-423D-84A2-B4CDD94FE37C}" presName="spacer" presStyleCnt="0"/>
      <dgm:spPr/>
    </dgm:pt>
    <dgm:pt modelId="{FD375803-223C-4C47-AEC0-3CF41B206F24}" type="pres">
      <dgm:prSet presAssocID="{8DB2BD7F-D2A3-432B-A8D2-82F5F52AE7AE}" presName="comp" presStyleCnt="0"/>
      <dgm:spPr/>
    </dgm:pt>
    <dgm:pt modelId="{635266E9-EFC2-4E3D-98B6-46E6363ABD4E}" type="pres">
      <dgm:prSet presAssocID="{8DB2BD7F-D2A3-432B-A8D2-82F5F52AE7AE}" presName="box" presStyleLbl="node1" presStyleIdx="2" presStyleCnt="4"/>
      <dgm:spPr/>
      <dgm:t>
        <a:bodyPr/>
        <a:lstStyle/>
        <a:p>
          <a:endParaRPr lang="nb-NO"/>
        </a:p>
      </dgm:t>
    </dgm:pt>
    <dgm:pt modelId="{26C922CC-A789-42ED-8619-A94BE7BA5D55}" type="pres">
      <dgm:prSet presAssocID="{8DB2BD7F-D2A3-432B-A8D2-82F5F52AE7AE}" presName="img" presStyleLbl="fgImgPlace1" presStyleIdx="2" presStyleCnt="4" custScaleX="101671" custScaleY="126390" custLinFactNeighborX="-6121"/>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8671AFAF-BC3F-4475-A550-E68B5999EA04}" type="pres">
      <dgm:prSet presAssocID="{8DB2BD7F-D2A3-432B-A8D2-82F5F52AE7AE}" presName="text" presStyleLbl="node1" presStyleIdx="2" presStyleCnt="4">
        <dgm:presLayoutVars>
          <dgm:bulletEnabled val="1"/>
        </dgm:presLayoutVars>
      </dgm:prSet>
      <dgm:spPr/>
      <dgm:t>
        <a:bodyPr/>
        <a:lstStyle/>
        <a:p>
          <a:endParaRPr lang="nb-NO"/>
        </a:p>
      </dgm:t>
    </dgm:pt>
    <dgm:pt modelId="{615A90C5-6476-4A0C-AED8-2DB904A8ABE6}" type="pres">
      <dgm:prSet presAssocID="{1E724453-19B0-48E0-939A-7B31CEA5F7C2}" presName="spacer" presStyleCnt="0"/>
      <dgm:spPr/>
    </dgm:pt>
    <dgm:pt modelId="{E2B7B67C-0490-4DFB-A498-CD4E88A12900}" type="pres">
      <dgm:prSet presAssocID="{4A2217C9-BCF4-4570-B092-0A4171E1F68A}" presName="comp" presStyleCnt="0"/>
      <dgm:spPr/>
    </dgm:pt>
    <dgm:pt modelId="{CF39DBBA-EF82-4910-9E6A-639E0A0AC1C9}" type="pres">
      <dgm:prSet presAssocID="{4A2217C9-BCF4-4570-B092-0A4171E1F68A}" presName="box" presStyleLbl="node1" presStyleIdx="3" presStyleCnt="4" custLinFactNeighborX="0" custLinFactNeighborY="252"/>
      <dgm:spPr/>
      <dgm:t>
        <a:bodyPr/>
        <a:lstStyle/>
        <a:p>
          <a:endParaRPr lang="nb-NO"/>
        </a:p>
      </dgm:t>
    </dgm:pt>
    <dgm:pt modelId="{A15E99D1-999A-4290-9CC8-078FE83BA8B6}" type="pres">
      <dgm:prSet presAssocID="{4A2217C9-BCF4-4570-B092-0A4171E1F68A}" presName="img" presStyleLbl="fgImgPlace1" presStyleIdx="3" presStyleCnt="4" custScaleX="102970" custScaleY="125246" custLinFactNeighborX="-9416" custLinFactNeighborY="9945"/>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7184237D-C929-42FB-8DF1-C7A42C26CCE8}" type="pres">
      <dgm:prSet presAssocID="{4A2217C9-BCF4-4570-B092-0A4171E1F68A}" presName="text" presStyleLbl="node1" presStyleIdx="3" presStyleCnt="4">
        <dgm:presLayoutVars>
          <dgm:bulletEnabled val="1"/>
        </dgm:presLayoutVars>
      </dgm:prSet>
      <dgm:spPr/>
      <dgm:t>
        <a:bodyPr/>
        <a:lstStyle/>
        <a:p>
          <a:endParaRPr lang="nb-NO"/>
        </a:p>
      </dgm:t>
    </dgm:pt>
  </dgm:ptLst>
  <dgm:cxnLst>
    <dgm:cxn modelId="{DCF196C1-94B9-4765-9ED5-B07612C2FDBD}" type="presOf" srcId="{4A2217C9-BCF4-4570-B092-0A4171E1F68A}" destId="{CF39DBBA-EF82-4910-9E6A-639E0A0AC1C9}" srcOrd="0" destOrd="0" presId="urn:microsoft.com/office/officeart/2005/8/layout/vList4"/>
    <dgm:cxn modelId="{F07FBDF5-7DDD-41BD-970D-1DF5B5D76B0A}" type="presOf" srcId="{0FCBEE7F-FC71-4ABB-8384-D11F7937F23B}" destId="{4E64385D-BEF4-4CC7-BF23-856A6E81AA72}" srcOrd="0" destOrd="0" presId="urn:microsoft.com/office/officeart/2005/8/layout/vList4"/>
    <dgm:cxn modelId="{753BDAED-10D8-44D2-A95A-DA146358E23F}" srcId="{0FCBEE7F-FC71-4ABB-8384-D11F7937F23B}" destId="{0F0085D3-75BB-4885-AB42-6531E40BB14B}" srcOrd="0" destOrd="0" parTransId="{7D9A22FF-3C55-4237-90AA-5B84D23184EE}" sibTransId="{6029D999-2525-419E-8C86-15D056D03DC4}"/>
    <dgm:cxn modelId="{D1886EEA-CFBD-490B-BC48-280C7651FFA7}" type="presOf" srcId="{8DB2BD7F-D2A3-432B-A8D2-82F5F52AE7AE}" destId="{8671AFAF-BC3F-4475-A550-E68B5999EA04}" srcOrd="1" destOrd="0" presId="urn:microsoft.com/office/officeart/2005/8/layout/vList4"/>
    <dgm:cxn modelId="{283C2DDE-15E0-4F31-A19C-C2F6992A981B}" type="presOf" srcId="{D6D58500-B7C7-42C2-B681-394B50C9C93D}" destId="{BAF41A1C-4233-4D10-B7BF-79050A58070B}" srcOrd="1" destOrd="0" presId="urn:microsoft.com/office/officeart/2005/8/layout/vList4"/>
    <dgm:cxn modelId="{CE9962FD-EBBA-4A9E-B027-2E3B1126C86E}" type="presOf" srcId="{8DB2BD7F-D2A3-432B-A8D2-82F5F52AE7AE}" destId="{635266E9-EFC2-4E3D-98B6-46E6363ABD4E}" srcOrd="0" destOrd="0" presId="urn:microsoft.com/office/officeart/2005/8/layout/vList4"/>
    <dgm:cxn modelId="{89A1E364-2B3B-4750-9804-FB2640A6E262}" type="presOf" srcId="{0F0085D3-75BB-4885-AB42-6531E40BB14B}" destId="{FEB37878-84CD-4325-8A62-4F99CF1E174B}" srcOrd="1" destOrd="0" presId="urn:microsoft.com/office/officeart/2005/8/layout/vList4"/>
    <dgm:cxn modelId="{F72FC327-57B6-416B-ACAB-1EC0A2EAAF8A}" type="presOf" srcId="{0F0085D3-75BB-4885-AB42-6531E40BB14B}" destId="{13A3042B-7775-4359-989A-DA24E3008793}" srcOrd="0" destOrd="0" presId="urn:microsoft.com/office/officeart/2005/8/layout/vList4"/>
    <dgm:cxn modelId="{18D7C57D-B37C-468A-A20E-85582C81EFB3}" srcId="{0FCBEE7F-FC71-4ABB-8384-D11F7937F23B}" destId="{4A2217C9-BCF4-4570-B092-0A4171E1F68A}" srcOrd="3" destOrd="0" parTransId="{F95533FF-B3F2-4CD0-A5F1-A69CE3954EA0}" sibTransId="{E84B13BD-FDAD-4D85-B924-0E7728E6FA76}"/>
    <dgm:cxn modelId="{C0CB886F-DEFC-49AE-A51C-806A0C9E5227}" type="presOf" srcId="{4A2217C9-BCF4-4570-B092-0A4171E1F68A}" destId="{7184237D-C929-42FB-8DF1-C7A42C26CCE8}" srcOrd="1" destOrd="0" presId="urn:microsoft.com/office/officeart/2005/8/layout/vList4"/>
    <dgm:cxn modelId="{0A439684-A5E1-4496-AF01-5F20EBFCD646}" srcId="{0FCBEE7F-FC71-4ABB-8384-D11F7937F23B}" destId="{D6D58500-B7C7-42C2-B681-394B50C9C93D}" srcOrd="1" destOrd="0" parTransId="{C8BEF40F-EDE4-45C0-9AAA-C6C5584B07F1}" sibTransId="{7594E920-6F9F-423D-84A2-B4CDD94FE37C}"/>
    <dgm:cxn modelId="{C3D1B047-ABCE-42E4-96E1-646A418BABA0}" srcId="{0FCBEE7F-FC71-4ABB-8384-D11F7937F23B}" destId="{8DB2BD7F-D2A3-432B-A8D2-82F5F52AE7AE}" srcOrd="2" destOrd="0" parTransId="{441E70E1-FC4A-42DD-A3C9-99E8EDA94364}" sibTransId="{1E724453-19B0-48E0-939A-7B31CEA5F7C2}"/>
    <dgm:cxn modelId="{8F76DD47-D2DE-4731-9AE6-DA45667A64E4}" type="presOf" srcId="{D6D58500-B7C7-42C2-B681-394B50C9C93D}" destId="{9373DB98-BB6B-445C-B946-2A59861527B2}" srcOrd="0" destOrd="0" presId="urn:microsoft.com/office/officeart/2005/8/layout/vList4"/>
    <dgm:cxn modelId="{D86F1F43-BFFC-4CEA-B005-DCE154A83353}" type="presParOf" srcId="{4E64385D-BEF4-4CC7-BF23-856A6E81AA72}" destId="{C0380455-01E5-4CA2-8D6C-D25BF56760C4}" srcOrd="0" destOrd="0" presId="urn:microsoft.com/office/officeart/2005/8/layout/vList4"/>
    <dgm:cxn modelId="{F4A9D28F-AAF2-44FC-AD0E-441CBAA5E325}" type="presParOf" srcId="{C0380455-01E5-4CA2-8D6C-D25BF56760C4}" destId="{13A3042B-7775-4359-989A-DA24E3008793}" srcOrd="0" destOrd="0" presId="urn:microsoft.com/office/officeart/2005/8/layout/vList4"/>
    <dgm:cxn modelId="{1895CA4E-0B84-413A-BE24-F6803929B4B6}" type="presParOf" srcId="{C0380455-01E5-4CA2-8D6C-D25BF56760C4}" destId="{D907EDD6-54E7-45FF-848B-FFDF068B07C6}" srcOrd="1" destOrd="0" presId="urn:microsoft.com/office/officeart/2005/8/layout/vList4"/>
    <dgm:cxn modelId="{21AAEF32-EC19-4432-8844-96BA14A6EE10}" type="presParOf" srcId="{C0380455-01E5-4CA2-8D6C-D25BF56760C4}" destId="{FEB37878-84CD-4325-8A62-4F99CF1E174B}" srcOrd="2" destOrd="0" presId="urn:microsoft.com/office/officeart/2005/8/layout/vList4"/>
    <dgm:cxn modelId="{23334323-0D83-4D4D-9CC2-2BB2905FAC96}" type="presParOf" srcId="{4E64385D-BEF4-4CC7-BF23-856A6E81AA72}" destId="{43739D99-AA35-4724-93CB-C2A6D9947E31}" srcOrd="1" destOrd="0" presId="urn:microsoft.com/office/officeart/2005/8/layout/vList4"/>
    <dgm:cxn modelId="{29D9E772-49FF-44BF-9195-D8A3681D8E42}" type="presParOf" srcId="{4E64385D-BEF4-4CC7-BF23-856A6E81AA72}" destId="{0E924C56-510E-45B5-B46D-4379CD074134}" srcOrd="2" destOrd="0" presId="urn:microsoft.com/office/officeart/2005/8/layout/vList4"/>
    <dgm:cxn modelId="{47AAC24A-3438-4F64-92C5-122BD123CB80}" type="presParOf" srcId="{0E924C56-510E-45B5-B46D-4379CD074134}" destId="{9373DB98-BB6B-445C-B946-2A59861527B2}" srcOrd="0" destOrd="0" presId="urn:microsoft.com/office/officeart/2005/8/layout/vList4"/>
    <dgm:cxn modelId="{400A77E4-A59A-4E63-9F1A-BCC0AD791F9D}" type="presParOf" srcId="{0E924C56-510E-45B5-B46D-4379CD074134}" destId="{993992C0-1EEC-4EC3-B3AF-DBD4B00E97A3}" srcOrd="1" destOrd="0" presId="urn:microsoft.com/office/officeart/2005/8/layout/vList4"/>
    <dgm:cxn modelId="{5CF40FCC-572D-4EDD-9422-7CAEBCFA4923}" type="presParOf" srcId="{0E924C56-510E-45B5-B46D-4379CD074134}" destId="{BAF41A1C-4233-4D10-B7BF-79050A58070B}" srcOrd="2" destOrd="0" presId="urn:microsoft.com/office/officeart/2005/8/layout/vList4"/>
    <dgm:cxn modelId="{77A71713-5DFD-47E0-AA87-60118505D5D1}" type="presParOf" srcId="{4E64385D-BEF4-4CC7-BF23-856A6E81AA72}" destId="{CA7D9780-6B77-4A59-90C7-90E21E2BC330}" srcOrd="3" destOrd="0" presId="urn:microsoft.com/office/officeart/2005/8/layout/vList4"/>
    <dgm:cxn modelId="{50C555C0-CBE8-4206-A838-BCA15506EFA3}" type="presParOf" srcId="{4E64385D-BEF4-4CC7-BF23-856A6E81AA72}" destId="{FD375803-223C-4C47-AEC0-3CF41B206F24}" srcOrd="4" destOrd="0" presId="urn:microsoft.com/office/officeart/2005/8/layout/vList4"/>
    <dgm:cxn modelId="{8E5B29A5-D995-4AEA-851E-74D3EB1D88D1}" type="presParOf" srcId="{FD375803-223C-4C47-AEC0-3CF41B206F24}" destId="{635266E9-EFC2-4E3D-98B6-46E6363ABD4E}" srcOrd="0" destOrd="0" presId="urn:microsoft.com/office/officeart/2005/8/layout/vList4"/>
    <dgm:cxn modelId="{2FA60741-C70B-43A8-B579-BFC5A646156E}" type="presParOf" srcId="{FD375803-223C-4C47-AEC0-3CF41B206F24}" destId="{26C922CC-A789-42ED-8619-A94BE7BA5D55}" srcOrd="1" destOrd="0" presId="urn:microsoft.com/office/officeart/2005/8/layout/vList4"/>
    <dgm:cxn modelId="{4DCF9D59-35A2-4E8B-99DD-680C48AEAAC1}" type="presParOf" srcId="{FD375803-223C-4C47-AEC0-3CF41B206F24}" destId="{8671AFAF-BC3F-4475-A550-E68B5999EA04}" srcOrd="2" destOrd="0" presId="urn:microsoft.com/office/officeart/2005/8/layout/vList4"/>
    <dgm:cxn modelId="{902A48D8-0134-496B-A032-C3F04C6ACA0F}" type="presParOf" srcId="{4E64385D-BEF4-4CC7-BF23-856A6E81AA72}" destId="{615A90C5-6476-4A0C-AED8-2DB904A8ABE6}" srcOrd="5" destOrd="0" presId="urn:microsoft.com/office/officeart/2005/8/layout/vList4"/>
    <dgm:cxn modelId="{FEA6B494-F984-4449-B192-431AF7B7FCAF}" type="presParOf" srcId="{4E64385D-BEF4-4CC7-BF23-856A6E81AA72}" destId="{E2B7B67C-0490-4DFB-A498-CD4E88A12900}" srcOrd="6" destOrd="0" presId="urn:microsoft.com/office/officeart/2005/8/layout/vList4"/>
    <dgm:cxn modelId="{EAE75C96-FF25-4302-8EAE-ADB1D226199C}" type="presParOf" srcId="{E2B7B67C-0490-4DFB-A498-CD4E88A12900}" destId="{CF39DBBA-EF82-4910-9E6A-639E0A0AC1C9}" srcOrd="0" destOrd="0" presId="urn:microsoft.com/office/officeart/2005/8/layout/vList4"/>
    <dgm:cxn modelId="{26DCBCF9-8357-4A12-8355-91E75A66AFA4}" type="presParOf" srcId="{E2B7B67C-0490-4DFB-A498-CD4E88A12900}" destId="{A15E99D1-999A-4290-9CC8-078FE83BA8B6}" srcOrd="1" destOrd="0" presId="urn:microsoft.com/office/officeart/2005/8/layout/vList4"/>
    <dgm:cxn modelId="{3D4E09AE-EC79-43C4-A2E0-54130CB67BF6}" type="presParOf" srcId="{E2B7B67C-0490-4DFB-A498-CD4E88A12900}" destId="{7184237D-C929-42FB-8DF1-C7A42C26CC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CBEE7F-FC71-4ABB-8384-D11F7937F23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0F0085D3-75BB-4885-AB42-6531E40BB14B}">
      <dgm:prSet phldrT="[Text]"/>
      <dgm:spPr>
        <a:solidFill>
          <a:schemeClr val="accent4"/>
        </a:solidFill>
      </dgm:spPr>
      <dgm:t>
        <a:bodyPr/>
        <a:lstStyle/>
        <a:p>
          <a:r>
            <a:rPr lang="de-DE" b="1" dirty="0" err="1"/>
            <a:t>Product</a:t>
          </a:r>
          <a:r>
            <a:rPr lang="de-DE" b="1" dirty="0"/>
            <a:t> </a:t>
          </a:r>
          <a:r>
            <a:rPr lang="de-DE" b="1" dirty="0" err="1"/>
            <a:t>qualities</a:t>
          </a:r>
          <a:r>
            <a:rPr lang="de-DE" b="1" dirty="0"/>
            <a:t>: </a:t>
          </a:r>
          <a:r>
            <a:rPr lang="de-DE" b="1" dirty="0" err="1"/>
            <a:t>what</a:t>
          </a:r>
          <a:r>
            <a:rPr lang="de-DE" b="1" dirty="0"/>
            <a:t> am I </a:t>
          </a:r>
          <a:r>
            <a:rPr lang="de-DE" b="1" dirty="0" err="1"/>
            <a:t>looking</a:t>
          </a:r>
          <a:r>
            <a:rPr lang="de-DE" b="1" dirty="0"/>
            <a:t> </a:t>
          </a:r>
          <a:r>
            <a:rPr lang="de-DE" b="1" dirty="0" err="1"/>
            <a:t>for</a:t>
          </a:r>
          <a:r>
            <a:rPr lang="de-DE" b="1" dirty="0"/>
            <a:t>?</a:t>
          </a:r>
        </a:p>
        <a:p>
          <a:r>
            <a:rPr lang="en-US" dirty="0"/>
            <a:t>I am looking for a hip and aspiring get away where I can impress my buddies at home and on social media.</a:t>
          </a:r>
          <a:endParaRPr lang="de-DE" dirty="0"/>
        </a:p>
      </dgm:t>
    </dgm:pt>
    <dgm:pt modelId="{7D9A22FF-3C55-4237-90AA-5B84D23184EE}" type="parTrans" cxnId="{753BDAED-10D8-44D2-A95A-DA146358E23F}">
      <dgm:prSet/>
      <dgm:spPr/>
      <dgm:t>
        <a:bodyPr/>
        <a:lstStyle/>
        <a:p>
          <a:endParaRPr lang="de-DE"/>
        </a:p>
      </dgm:t>
    </dgm:pt>
    <dgm:pt modelId="{6029D999-2525-419E-8C86-15D056D03DC4}" type="sibTrans" cxnId="{753BDAED-10D8-44D2-A95A-DA146358E23F}">
      <dgm:prSet/>
      <dgm:spPr/>
      <dgm:t>
        <a:bodyPr/>
        <a:lstStyle/>
        <a:p>
          <a:endParaRPr lang="de-DE"/>
        </a:p>
      </dgm:t>
    </dgm:pt>
    <dgm:pt modelId="{D6D58500-B7C7-42C2-B681-394B50C9C93D}">
      <dgm:prSet phldrT="[Text]"/>
      <dgm:spPr>
        <a:solidFill>
          <a:schemeClr val="accent4"/>
        </a:solidFill>
      </dgm:spPr>
      <dgm:t>
        <a:bodyPr/>
        <a:lstStyle/>
        <a:p>
          <a:r>
            <a:rPr lang="en-US" b="1" i="0" dirty="0"/>
            <a:t>Social Identity; how does it reflect it upon me? </a:t>
          </a:r>
        </a:p>
        <a:p>
          <a:r>
            <a:rPr lang="en-US" altLang="ja-JP" b="0" i="0" dirty="0"/>
            <a:t>I am a very worldly, open-minded and cool person because I always chose interesting locations and have the nicest pictures of them.</a:t>
          </a:r>
          <a:endParaRPr lang="de-DE" b="0" i="0" dirty="0"/>
        </a:p>
      </dgm:t>
    </dgm:pt>
    <dgm:pt modelId="{7594E920-6F9F-423D-84A2-B4CDD94FE37C}" type="sibTrans" cxnId="{0A439684-A5E1-4496-AF01-5F20EBFCD646}">
      <dgm:prSet/>
      <dgm:spPr/>
      <dgm:t>
        <a:bodyPr/>
        <a:lstStyle/>
        <a:p>
          <a:endParaRPr lang="de-DE"/>
        </a:p>
      </dgm:t>
    </dgm:pt>
    <dgm:pt modelId="{C8BEF40F-EDE4-45C0-9AAA-C6C5584B07F1}" type="parTrans" cxnId="{0A439684-A5E1-4496-AF01-5F20EBFCD646}">
      <dgm:prSet/>
      <dgm:spPr/>
      <dgm:t>
        <a:bodyPr/>
        <a:lstStyle/>
        <a:p>
          <a:endParaRPr lang="de-DE"/>
        </a:p>
      </dgm:t>
    </dgm:pt>
    <dgm:pt modelId="{8DB2BD7F-D2A3-432B-A8D2-82F5F52AE7AE}">
      <dgm:prSet phldrT="[Text]"/>
      <dgm:spPr>
        <a:solidFill>
          <a:schemeClr val="accent4"/>
        </a:solidFill>
      </dgm:spPr>
      <dgm:t>
        <a:bodyPr/>
        <a:lstStyle/>
        <a:p>
          <a:r>
            <a:rPr lang="en-US" b="1" i="0" dirty="0"/>
            <a:t>Emotional benefits; what should it give me?</a:t>
          </a:r>
        </a:p>
        <a:p>
          <a:r>
            <a:rPr lang="en-US" b="0" i="0" dirty="0"/>
            <a:t>Satisfaction and confidence that I made a right choice. To reward myself that I work hard. </a:t>
          </a:r>
          <a:endParaRPr lang="de-DE" b="0" i="0" dirty="0"/>
        </a:p>
      </dgm:t>
    </dgm:pt>
    <dgm:pt modelId="{1E724453-19B0-48E0-939A-7B31CEA5F7C2}" type="sibTrans" cxnId="{C3D1B047-ABCE-42E4-96E1-646A418BABA0}">
      <dgm:prSet/>
      <dgm:spPr/>
      <dgm:t>
        <a:bodyPr/>
        <a:lstStyle/>
        <a:p>
          <a:endParaRPr lang="de-DE"/>
        </a:p>
      </dgm:t>
    </dgm:pt>
    <dgm:pt modelId="{441E70E1-FC4A-42DD-A3C9-99E8EDA94364}" type="parTrans" cxnId="{C3D1B047-ABCE-42E4-96E1-646A418BABA0}">
      <dgm:prSet/>
      <dgm:spPr/>
      <dgm:t>
        <a:bodyPr/>
        <a:lstStyle/>
        <a:p>
          <a:endParaRPr lang="de-DE"/>
        </a:p>
      </dgm:t>
    </dgm:pt>
    <dgm:pt modelId="{4A2217C9-BCF4-4570-B092-0A4171E1F68A}">
      <dgm:prSet phldrT="[Text]"/>
      <dgm:spPr>
        <a:solidFill>
          <a:schemeClr val="accent4"/>
        </a:solidFill>
      </dgm:spPr>
      <dgm:t>
        <a:bodyPr/>
        <a:lstStyle/>
        <a:p>
          <a:r>
            <a:rPr lang="en-US" b="1" i="0" dirty="0"/>
            <a:t>Personality; what should holidays stand for?</a:t>
          </a:r>
        </a:p>
        <a:p>
          <a:r>
            <a:rPr lang="en-US" altLang="ja-JP" b="0" i="0" dirty="0"/>
            <a:t>Extravagance and high quality, unusual and exclusive.</a:t>
          </a:r>
          <a:endParaRPr lang="de-DE" b="0" i="0" dirty="0"/>
        </a:p>
      </dgm:t>
    </dgm:pt>
    <dgm:pt modelId="{F95533FF-B3F2-4CD0-A5F1-A69CE3954EA0}" type="parTrans" cxnId="{18D7C57D-B37C-468A-A20E-85582C81EFB3}">
      <dgm:prSet/>
      <dgm:spPr/>
      <dgm:t>
        <a:bodyPr/>
        <a:lstStyle/>
        <a:p>
          <a:endParaRPr lang="de-DE"/>
        </a:p>
      </dgm:t>
    </dgm:pt>
    <dgm:pt modelId="{E84B13BD-FDAD-4D85-B924-0E7728E6FA76}" type="sibTrans" cxnId="{18D7C57D-B37C-468A-A20E-85582C81EFB3}">
      <dgm:prSet/>
      <dgm:spPr/>
      <dgm:t>
        <a:bodyPr/>
        <a:lstStyle/>
        <a:p>
          <a:endParaRPr lang="de-DE"/>
        </a:p>
      </dgm:t>
    </dgm:pt>
    <dgm:pt modelId="{4E64385D-BEF4-4CC7-BF23-856A6E81AA72}" type="pres">
      <dgm:prSet presAssocID="{0FCBEE7F-FC71-4ABB-8384-D11F7937F23B}" presName="linear" presStyleCnt="0">
        <dgm:presLayoutVars>
          <dgm:dir/>
          <dgm:resizeHandles val="exact"/>
        </dgm:presLayoutVars>
      </dgm:prSet>
      <dgm:spPr/>
      <dgm:t>
        <a:bodyPr/>
        <a:lstStyle/>
        <a:p>
          <a:endParaRPr lang="nb-NO"/>
        </a:p>
      </dgm:t>
    </dgm:pt>
    <dgm:pt modelId="{C0380455-01E5-4CA2-8D6C-D25BF56760C4}" type="pres">
      <dgm:prSet presAssocID="{0F0085D3-75BB-4885-AB42-6531E40BB14B}" presName="comp" presStyleCnt="0"/>
      <dgm:spPr/>
    </dgm:pt>
    <dgm:pt modelId="{13A3042B-7775-4359-989A-DA24E3008793}" type="pres">
      <dgm:prSet presAssocID="{0F0085D3-75BB-4885-AB42-6531E40BB14B}" presName="box" presStyleLbl="node1" presStyleIdx="0" presStyleCnt="4"/>
      <dgm:spPr/>
      <dgm:t>
        <a:bodyPr/>
        <a:lstStyle/>
        <a:p>
          <a:endParaRPr lang="nb-NO"/>
        </a:p>
      </dgm:t>
    </dgm:pt>
    <dgm:pt modelId="{D907EDD6-54E7-45FF-848B-FFDF068B07C6}" type="pres">
      <dgm:prSet presAssocID="{0F0085D3-75BB-4885-AB42-6531E40BB14B}" presName="img" presStyleLbl="fgImgPlace1" presStyleIdx="0" presStyleCnt="4" custScaleX="99710" custScaleY="121492" custLinFactNeighborX="-9058" custLinFactNeighborY="0"/>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FEB37878-84CD-4325-8A62-4F99CF1E174B}" type="pres">
      <dgm:prSet presAssocID="{0F0085D3-75BB-4885-AB42-6531E40BB14B}" presName="text" presStyleLbl="node1" presStyleIdx="0" presStyleCnt="4">
        <dgm:presLayoutVars>
          <dgm:bulletEnabled val="1"/>
        </dgm:presLayoutVars>
      </dgm:prSet>
      <dgm:spPr/>
      <dgm:t>
        <a:bodyPr/>
        <a:lstStyle/>
        <a:p>
          <a:endParaRPr lang="nb-NO"/>
        </a:p>
      </dgm:t>
    </dgm:pt>
    <dgm:pt modelId="{43739D99-AA35-4724-93CB-C2A6D9947E31}" type="pres">
      <dgm:prSet presAssocID="{6029D999-2525-419E-8C86-15D056D03DC4}" presName="spacer" presStyleCnt="0"/>
      <dgm:spPr/>
    </dgm:pt>
    <dgm:pt modelId="{0E924C56-510E-45B5-B46D-4379CD074134}" type="pres">
      <dgm:prSet presAssocID="{D6D58500-B7C7-42C2-B681-394B50C9C93D}" presName="comp" presStyleCnt="0"/>
      <dgm:spPr/>
    </dgm:pt>
    <dgm:pt modelId="{9373DB98-BB6B-445C-B946-2A59861527B2}" type="pres">
      <dgm:prSet presAssocID="{D6D58500-B7C7-42C2-B681-394B50C9C93D}" presName="box" presStyleLbl="node1" presStyleIdx="1" presStyleCnt="4"/>
      <dgm:spPr/>
      <dgm:t>
        <a:bodyPr/>
        <a:lstStyle/>
        <a:p>
          <a:endParaRPr lang="nb-NO"/>
        </a:p>
      </dgm:t>
    </dgm:pt>
    <dgm:pt modelId="{993992C0-1EEC-4EC3-B3AF-DBD4B00E97A3}" type="pres">
      <dgm:prSet presAssocID="{D6D58500-B7C7-42C2-B681-394B50C9C93D}" presName="img" presStyleLbl="fgImgPlace1" presStyleIdx="1" presStyleCnt="4" custScaleX="98344" custScaleY="119784" custLinFactNeighborX="-6818"/>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BAF41A1C-4233-4D10-B7BF-79050A58070B}" type="pres">
      <dgm:prSet presAssocID="{D6D58500-B7C7-42C2-B681-394B50C9C93D}" presName="text" presStyleLbl="node1" presStyleIdx="1" presStyleCnt="4">
        <dgm:presLayoutVars>
          <dgm:bulletEnabled val="1"/>
        </dgm:presLayoutVars>
      </dgm:prSet>
      <dgm:spPr/>
      <dgm:t>
        <a:bodyPr/>
        <a:lstStyle/>
        <a:p>
          <a:endParaRPr lang="nb-NO"/>
        </a:p>
      </dgm:t>
    </dgm:pt>
    <dgm:pt modelId="{CA7D9780-6B77-4A59-90C7-90E21E2BC330}" type="pres">
      <dgm:prSet presAssocID="{7594E920-6F9F-423D-84A2-B4CDD94FE37C}" presName="spacer" presStyleCnt="0"/>
      <dgm:spPr/>
    </dgm:pt>
    <dgm:pt modelId="{FD375803-223C-4C47-AEC0-3CF41B206F24}" type="pres">
      <dgm:prSet presAssocID="{8DB2BD7F-D2A3-432B-A8D2-82F5F52AE7AE}" presName="comp" presStyleCnt="0"/>
      <dgm:spPr/>
    </dgm:pt>
    <dgm:pt modelId="{635266E9-EFC2-4E3D-98B6-46E6363ABD4E}" type="pres">
      <dgm:prSet presAssocID="{8DB2BD7F-D2A3-432B-A8D2-82F5F52AE7AE}" presName="box" presStyleLbl="node1" presStyleIdx="2" presStyleCnt="4"/>
      <dgm:spPr/>
      <dgm:t>
        <a:bodyPr/>
        <a:lstStyle/>
        <a:p>
          <a:endParaRPr lang="nb-NO"/>
        </a:p>
      </dgm:t>
    </dgm:pt>
    <dgm:pt modelId="{26C922CC-A789-42ED-8619-A94BE7BA5D55}" type="pres">
      <dgm:prSet presAssocID="{8DB2BD7F-D2A3-432B-A8D2-82F5F52AE7AE}" presName="img" presStyleLbl="fgImgPlace1" presStyleIdx="2" presStyleCnt="4" custScaleX="100305" custScaleY="125497" custLinFactNeighborX="-6812" custLinFactNeighborY="2"/>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8671AFAF-BC3F-4475-A550-E68B5999EA04}" type="pres">
      <dgm:prSet presAssocID="{8DB2BD7F-D2A3-432B-A8D2-82F5F52AE7AE}" presName="text" presStyleLbl="node1" presStyleIdx="2" presStyleCnt="4">
        <dgm:presLayoutVars>
          <dgm:bulletEnabled val="1"/>
        </dgm:presLayoutVars>
      </dgm:prSet>
      <dgm:spPr/>
      <dgm:t>
        <a:bodyPr/>
        <a:lstStyle/>
        <a:p>
          <a:endParaRPr lang="nb-NO"/>
        </a:p>
      </dgm:t>
    </dgm:pt>
    <dgm:pt modelId="{615A90C5-6476-4A0C-AED8-2DB904A8ABE6}" type="pres">
      <dgm:prSet presAssocID="{1E724453-19B0-48E0-939A-7B31CEA5F7C2}" presName="spacer" presStyleCnt="0"/>
      <dgm:spPr/>
    </dgm:pt>
    <dgm:pt modelId="{E2B7B67C-0490-4DFB-A498-CD4E88A12900}" type="pres">
      <dgm:prSet presAssocID="{4A2217C9-BCF4-4570-B092-0A4171E1F68A}" presName="comp" presStyleCnt="0"/>
      <dgm:spPr/>
    </dgm:pt>
    <dgm:pt modelId="{CF39DBBA-EF82-4910-9E6A-639E0A0AC1C9}" type="pres">
      <dgm:prSet presAssocID="{4A2217C9-BCF4-4570-B092-0A4171E1F68A}" presName="box" presStyleLbl="node1" presStyleIdx="3" presStyleCnt="4" custLinFactNeighborX="0" custLinFactNeighborY="252"/>
      <dgm:spPr/>
      <dgm:t>
        <a:bodyPr/>
        <a:lstStyle/>
        <a:p>
          <a:endParaRPr lang="nb-NO"/>
        </a:p>
      </dgm:t>
    </dgm:pt>
    <dgm:pt modelId="{A15E99D1-999A-4290-9CC8-078FE83BA8B6}" type="pres">
      <dgm:prSet presAssocID="{4A2217C9-BCF4-4570-B092-0A4171E1F68A}" presName="img" presStyleLbl="fgImgPlace1" presStyleIdx="3" presStyleCnt="4" custScaleX="100308" custScaleY="125182" custLinFactNeighborX="-5836" custLinFactNeighborY="202"/>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 modelId="{7184237D-C929-42FB-8DF1-C7A42C26CCE8}" type="pres">
      <dgm:prSet presAssocID="{4A2217C9-BCF4-4570-B092-0A4171E1F68A}" presName="text" presStyleLbl="node1" presStyleIdx="3" presStyleCnt="4">
        <dgm:presLayoutVars>
          <dgm:bulletEnabled val="1"/>
        </dgm:presLayoutVars>
      </dgm:prSet>
      <dgm:spPr/>
      <dgm:t>
        <a:bodyPr/>
        <a:lstStyle/>
        <a:p>
          <a:endParaRPr lang="nb-NO"/>
        </a:p>
      </dgm:t>
    </dgm:pt>
  </dgm:ptLst>
  <dgm:cxnLst>
    <dgm:cxn modelId="{DCF196C1-94B9-4765-9ED5-B07612C2FDBD}" type="presOf" srcId="{4A2217C9-BCF4-4570-B092-0A4171E1F68A}" destId="{CF39DBBA-EF82-4910-9E6A-639E0A0AC1C9}" srcOrd="0" destOrd="0" presId="urn:microsoft.com/office/officeart/2005/8/layout/vList4"/>
    <dgm:cxn modelId="{F07FBDF5-7DDD-41BD-970D-1DF5B5D76B0A}" type="presOf" srcId="{0FCBEE7F-FC71-4ABB-8384-D11F7937F23B}" destId="{4E64385D-BEF4-4CC7-BF23-856A6E81AA72}" srcOrd="0" destOrd="0" presId="urn:microsoft.com/office/officeart/2005/8/layout/vList4"/>
    <dgm:cxn modelId="{753BDAED-10D8-44D2-A95A-DA146358E23F}" srcId="{0FCBEE7F-FC71-4ABB-8384-D11F7937F23B}" destId="{0F0085D3-75BB-4885-AB42-6531E40BB14B}" srcOrd="0" destOrd="0" parTransId="{7D9A22FF-3C55-4237-90AA-5B84D23184EE}" sibTransId="{6029D999-2525-419E-8C86-15D056D03DC4}"/>
    <dgm:cxn modelId="{D1886EEA-CFBD-490B-BC48-280C7651FFA7}" type="presOf" srcId="{8DB2BD7F-D2A3-432B-A8D2-82F5F52AE7AE}" destId="{8671AFAF-BC3F-4475-A550-E68B5999EA04}" srcOrd="1" destOrd="0" presId="urn:microsoft.com/office/officeart/2005/8/layout/vList4"/>
    <dgm:cxn modelId="{283C2DDE-15E0-4F31-A19C-C2F6992A981B}" type="presOf" srcId="{D6D58500-B7C7-42C2-B681-394B50C9C93D}" destId="{BAF41A1C-4233-4D10-B7BF-79050A58070B}" srcOrd="1" destOrd="0" presId="urn:microsoft.com/office/officeart/2005/8/layout/vList4"/>
    <dgm:cxn modelId="{CE9962FD-EBBA-4A9E-B027-2E3B1126C86E}" type="presOf" srcId="{8DB2BD7F-D2A3-432B-A8D2-82F5F52AE7AE}" destId="{635266E9-EFC2-4E3D-98B6-46E6363ABD4E}" srcOrd="0" destOrd="0" presId="urn:microsoft.com/office/officeart/2005/8/layout/vList4"/>
    <dgm:cxn modelId="{89A1E364-2B3B-4750-9804-FB2640A6E262}" type="presOf" srcId="{0F0085D3-75BB-4885-AB42-6531E40BB14B}" destId="{FEB37878-84CD-4325-8A62-4F99CF1E174B}" srcOrd="1" destOrd="0" presId="urn:microsoft.com/office/officeart/2005/8/layout/vList4"/>
    <dgm:cxn modelId="{F72FC327-57B6-416B-ACAB-1EC0A2EAAF8A}" type="presOf" srcId="{0F0085D3-75BB-4885-AB42-6531E40BB14B}" destId="{13A3042B-7775-4359-989A-DA24E3008793}" srcOrd="0" destOrd="0" presId="urn:microsoft.com/office/officeart/2005/8/layout/vList4"/>
    <dgm:cxn modelId="{18D7C57D-B37C-468A-A20E-85582C81EFB3}" srcId="{0FCBEE7F-FC71-4ABB-8384-D11F7937F23B}" destId="{4A2217C9-BCF4-4570-B092-0A4171E1F68A}" srcOrd="3" destOrd="0" parTransId="{F95533FF-B3F2-4CD0-A5F1-A69CE3954EA0}" sibTransId="{E84B13BD-FDAD-4D85-B924-0E7728E6FA76}"/>
    <dgm:cxn modelId="{C0CB886F-DEFC-49AE-A51C-806A0C9E5227}" type="presOf" srcId="{4A2217C9-BCF4-4570-B092-0A4171E1F68A}" destId="{7184237D-C929-42FB-8DF1-C7A42C26CCE8}" srcOrd="1" destOrd="0" presId="urn:microsoft.com/office/officeart/2005/8/layout/vList4"/>
    <dgm:cxn modelId="{0A439684-A5E1-4496-AF01-5F20EBFCD646}" srcId="{0FCBEE7F-FC71-4ABB-8384-D11F7937F23B}" destId="{D6D58500-B7C7-42C2-B681-394B50C9C93D}" srcOrd="1" destOrd="0" parTransId="{C8BEF40F-EDE4-45C0-9AAA-C6C5584B07F1}" sibTransId="{7594E920-6F9F-423D-84A2-B4CDD94FE37C}"/>
    <dgm:cxn modelId="{C3D1B047-ABCE-42E4-96E1-646A418BABA0}" srcId="{0FCBEE7F-FC71-4ABB-8384-D11F7937F23B}" destId="{8DB2BD7F-D2A3-432B-A8D2-82F5F52AE7AE}" srcOrd="2" destOrd="0" parTransId="{441E70E1-FC4A-42DD-A3C9-99E8EDA94364}" sibTransId="{1E724453-19B0-48E0-939A-7B31CEA5F7C2}"/>
    <dgm:cxn modelId="{8F76DD47-D2DE-4731-9AE6-DA45667A64E4}" type="presOf" srcId="{D6D58500-B7C7-42C2-B681-394B50C9C93D}" destId="{9373DB98-BB6B-445C-B946-2A59861527B2}" srcOrd="0" destOrd="0" presId="urn:microsoft.com/office/officeart/2005/8/layout/vList4"/>
    <dgm:cxn modelId="{D86F1F43-BFFC-4CEA-B005-DCE154A83353}" type="presParOf" srcId="{4E64385D-BEF4-4CC7-BF23-856A6E81AA72}" destId="{C0380455-01E5-4CA2-8D6C-D25BF56760C4}" srcOrd="0" destOrd="0" presId="urn:microsoft.com/office/officeart/2005/8/layout/vList4"/>
    <dgm:cxn modelId="{F4A9D28F-AAF2-44FC-AD0E-441CBAA5E325}" type="presParOf" srcId="{C0380455-01E5-4CA2-8D6C-D25BF56760C4}" destId="{13A3042B-7775-4359-989A-DA24E3008793}" srcOrd="0" destOrd="0" presId="urn:microsoft.com/office/officeart/2005/8/layout/vList4"/>
    <dgm:cxn modelId="{1895CA4E-0B84-413A-BE24-F6803929B4B6}" type="presParOf" srcId="{C0380455-01E5-4CA2-8D6C-D25BF56760C4}" destId="{D907EDD6-54E7-45FF-848B-FFDF068B07C6}" srcOrd="1" destOrd="0" presId="urn:microsoft.com/office/officeart/2005/8/layout/vList4"/>
    <dgm:cxn modelId="{21AAEF32-EC19-4432-8844-96BA14A6EE10}" type="presParOf" srcId="{C0380455-01E5-4CA2-8D6C-D25BF56760C4}" destId="{FEB37878-84CD-4325-8A62-4F99CF1E174B}" srcOrd="2" destOrd="0" presId="urn:microsoft.com/office/officeart/2005/8/layout/vList4"/>
    <dgm:cxn modelId="{23334323-0D83-4D4D-9CC2-2BB2905FAC96}" type="presParOf" srcId="{4E64385D-BEF4-4CC7-BF23-856A6E81AA72}" destId="{43739D99-AA35-4724-93CB-C2A6D9947E31}" srcOrd="1" destOrd="0" presId="urn:microsoft.com/office/officeart/2005/8/layout/vList4"/>
    <dgm:cxn modelId="{29D9E772-49FF-44BF-9195-D8A3681D8E42}" type="presParOf" srcId="{4E64385D-BEF4-4CC7-BF23-856A6E81AA72}" destId="{0E924C56-510E-45B5-B46D-4379CD074134}" srcOrd="2" destOrd="0" presId="urn:microsoft.com/office/officeart/2005/8/layout/vList4"/>
    <dgm:cxn modelId="{47AAC24A-3438-4F64-92C5-122BD123CB80}" type="presParOf" srcId="{0E924C56-510E-45B5-B46D-4379CD074134}" destId="{9373DB98-BB6B-445C-B946-2A59861527B2}" srcOrd="0" destOrd="0" presId="urn:microsoft.com/office/officeart/2005/8/layout/vList4"/>
    <dgm:cxn modelId="{400A77E4-A59A-4E63-9F1A-BCC0AD791F9D}" type="presParOf" srcId="{0E924C56-510E-45B5-B46D-4379CD074134}" destId="{993992C0-1EEC-4EC3-B3AF-DBD4B00E97A3}" srcOrd="1" destOrd="0" presId="urn:microsoft.com/office/officeart/2005/8/layout/vList4"/>
    <dgm:cxn modelId="{5CF40FCC-572D-4EDD-9422-7CAEBCFA4923}" type="presParOf" srcId="{0E924C56-510E-45B5-B46D-4379CD074134}" destId="{BAF41A1C-4233-4D10-B7BF-79050A58070B}" srcOrd="2" destOrd="0" presId="urn:microsoft.com/office/officeart/2005/8/layout/vList4"/>
    <dgm:cxn modelId="{77A71713-5DFD-47E0-AA87-60118505D5D1}" type="presParOf" srcId="{4E64385D-BEF4-4CC7-BF23-856A6E81AA72}" destId="{CA7D9780-6B77-4A59-90C7-90E21E2BC330}" srcOrd="3" destOrd="0" presId="urn:microsoft.com/office/officeart/2005/8/layout/vList4"/>
    <dgm:cxn modelId="{50C555C0-CBE8-4206-A838-BCA15506EFA3}" type="presParOf" srcId="{4E64385D-BEF4-4CC7-BF23-856A6E81AA72}" destId="{FD375803-223C-4C47-AEC0-3CF41B206F24}" srcOrd="4" destOrd="0" presId="urn:microsoft.com/office/officeart/2005/8/layout/vList4"/>
    <dgm:cxn modelId="{8E5B29A5-D995-4AEA-851E-74D3EB1D88D1}" type="presParOf" srcId="{FD375803-223C-4C47-AEC0-3CF41B206F24}" destId="{635266E9-EFC2-4E3D-98B6-46E6363ABD4E}" srcOrd="0" destOrd="0" presId="urn:microsoft.com/office/officeart/2005/8/layout/vList4"/>
    <dgm:cxn modelId="{2FA60741-C70B-43A8-B579-BFC5A646156E}" type="presParOf" srcId="{FD375803-223C-4C47-AEC0-3CF41B206F24}" destId="{26C922CC-A789-42ED-8619-A94BE7BA5D55}" srcOrd="1" destOrd="0" presId="urn:microsoft.com/office/officeart/2005/8/layout/vList4"/>
    <dgm:cxn modelId="{4DCF9D59-35A2-4E8B-99DD-680C48AEAAC1}" type="presParOf" srcId="{FD375803-223C-4C47-AEC0-3CF41B206F24}" destId="{8671AFAF-BC3F-4475-A550-E68B5999EA04}" srcOrd="2" destOrd="0" presId="urn:microsoft.com/office/officeart/2005/8/layout/vList4"/>
    <dgm:cxn modelId="{902A48D8-0134-496B-A032-C3F04C6ACA0F}" type="presParOf" srcId="{4E64385D-BEF4-4CC7-BF23-856A6E81AA72}" destId="{615A90C5-6476-4A0C-AED8-2DB904A8ABE6}" srcOrd="5" destOrd="0" presId="urn:microsoft.com/office/officeart/2005/8/layout/vList4"/>
    <dgm:cxn modelId="{FEA6B494-F984-4449-B192-431AF7B7FCAF}" type="presParOf" srcId="{4E64385D-BEF4-4CC7-BF23-856A6E81AA72}" destId="{E2B7B67C-0490-4DFB-A498-CD4E88A12900}" srcOrd="6" destOrd="0" presId="urn:microsoft.com/office/officeart/2005/8/layout/vList4"/>
    <dgm:cxn modelId="{EAE75C96-FF25-4302-8EAE-ADB1D226199C}" type="presParOf" srcId="{E2B7B67C-0490-4DFB-A498-CD4E88A12900}" destId="{CF39DBBA-EF82-4910-9E6A-639E0A0AC1C9}" srcOrd="0" destOrd="0" presId="urn:microsoft.com/office/officeart/2005/8/layout/vList4"/>
    <dgm:cxn modelId="{26DCBCF9-8357-4A12-8355-91E75A66AFA4}" type="presParOf" srcId="{E2B7B67C-0490-4DFB-A498-CD4E88A12900}" destId="{A15E99D1-999A-4290-9CC8-078FE83BA8B6}" srcOrd="1" destOrd="0" presId="urn:microsoft.com/office/officeart/2005/8/layout/vList4"/>
    <dgm:cxn modelId="{3D4E09AE-EC79-43C4-A2E0-54130CB67BF6}" type="presParOf" srcId="{E2B7B67C-0490-4DFB-A498-CD4E88A12900}" destId="{7184237D-C929-42FB-8DF1-C7A42C26CC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CBEE7F-FC71-4ABB-8384-D11F7937F23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0F0085D3-75BB-4885-AB42-6531E40BB14B}">
      <dgm:prSet phldrT="[Text]"/>
      <dgm:spPr>
        <a:solidFill>
          <a:schemeClr val="accent4"/>
        </a:solidFill>
      </dgm:spPr>
      <dgm:t>
        <a:bodyPr/>
        <a:lstStyle/>
        <a:p>
          <a:r>
            <a:rPr lang="de-DE" b="1" dirty="0" err="1"/>
            <a:t>Product</a:t>
          </a:r>
          <a:r>
            <a:rPr lang="de-DE" b="1" dirty="0"/>
            <a:t> </a:t>
          </a:r>
          <a:r>
            <a:rPr lang="de-DE" b="1" dirty="0" err="1"/>
            <a:t>qualities</a:t>
          </a:r>
          <a:r>
            <a:rPr lang="de-DE" b="1" dirty="0"/>
            <a:t>: </a:t>
          </a:r>
          <a:r>
            <a:rPr lang="de-DE" b="1" dirty="0" err="1"/>
            <a:t>what</a:t>
          </a:r>
          <a:r>
            <a:rPr lang="de-DE" b="1" dirty="0"/>
            <a:t> am I </a:t>
          </a:r>
          <a:r>
            <a:rPr lang="de-DE" b="1" dirty="0" err="1"/>
            <a:t>looking</a:t>
          </a:r>
          <a:r>
            <a:rPr lang="de-DE" b="1" dirty="0"/>
            <a:t> </a:t>
          </a:r>
          <a:r>
            <a:rPr lang="de-DE" b="1" dirty="0" err="1"/>
            <a:t>for</a:t>
          </a:r>
          <a:r>
            <a:rPr lang="de-DE" b="1" dirty="0"/>
            <a:t>?</a:t>
          </a:r>
        </a:p>
        <a:p>
          <a:r>
            <a:rPr lang="en-US" dirty="0"/>
            <a:t>I am looking for the raw and authentic experience that may shock my inner core and brings me forward as a person and inspires me for my life.</a:t>
          </a:r>
          <a:endParaRPr lang="de-DE" dirty="0"/>
        </a:p>
      </dgm:t>
    </dgm:pt>
    <dgm:pt modelId="{7D9A22FF-3C55-4237-90AA-5B84D23184EE}" type="parTrans" cxnId="{753BDAED-10D8-44D2-A95A-DA146358E23F}">
      <dgm:prSet/>
      <dgm:spPr/>
      <dgm:t>
        <a:bodyPr/>
        <a:lstStyle/>
        <a:p>
          <a:endParaRPr lang="de-DE"/>
        </a:p>
      </dgm:t>
    </dgm:pt>
    <dgm:pt modelId="{6029D999-2525-419E-8C86-15D056D03DC4}" type="sibTrans" cxnId="{753BDAED-10D8-44D2-A95A-DA146358E23F}">
      <dgm:prSet/>
      <dgm:spPr/>
      <dgm:t>
        <a:bodyPr/>
        <a:lstStyle/>
        <a:p>
          <a:endParaRPr lang="de-DE"/>
        </a:p>
      </dgm:t>
    </dgm:pt>
    <dgm:pt modelId="{D6D58500-B7C7-42C2-B681-394B50C9C93D}">
      <dgm:prSet phldrT="[Text]"/>
      <dgm:spPr>
        <a:solidFill>
          <a:schemeClr val="accent4"/>
        </a:solidFill>
      </dgm:spPr>
      <dgm:t>
        <a:bodyPr/>
        <a:lstStyle/>
        <a:p>
          <a:r>
            <a:rPr lang="en-US" b="1" i="0" dirty="0"/>
            <a:t>Social Identity; how does it reflect it upon me? </a:t>
          </a:r>
        </a:p>
        <a:p>
          <a:r>
            <a:rPr lang="en-US" altLang="ja-JP" b="0" i="0" dirty="0"/>
            <a:t>I am a curious, adventure-loving person that has no problem with going into the unknown.</a:t>
          </a:r>
          <a:endParaRPr lang="de-DE" b="0" i="0" dirty="0"/>
        </a:p>
      </dgm:t>
    </dgm:pt>
    <dgm:pt modelId="{7594E920-6F9F-423D-84A2-B4CDD94FE37C}" type="sibTrans" cxnId="{0A439684-A5E1-4496-AF01-5F20EBFCD646}">
      <dgm:prSet/>
      <dgm:spPr/>
      <dgm:t>
        <a:bodyPr/>
        <a:lstStyle/>
        <a:p>
          <a:endParaRPr lang="de-DE"/>
        </a:p>
      </dgm:t>
    </dgm:pt>
    <dgm:pt modelId="{C8BEF40F-EDE4-45C0-9AAA-C6C5584B07F1}" type="parTrans" cxnId="{0A439684-A5E1-4496-AF01-5F20EBFCD646}">
      <dgm:prSet/>
      <dgm:spPr/>
      <dgm:t>
        <a:bodyPr/>
        <a:lstStyle/>
        <a:p>
          <a:endParaRPr lang="de-DE"/>
        </a:p>
      </dgm:t>
    </dgm:pt>
    <dgm:pt modelId="{8DB2BD7F-D2A3-432B-A8D2-82F5F52AE7AE}">
      <dgm:prSet phldrT="[Text]"/>
      <dgm:spPr>
        <a:solidFill>
          <a:schemeClr val="accent4"/>
        </a:solidFill>
      </dgm:spPr>
      <dgm:t>
        <a:bodyPr/>
        <a:lstStyle/>
        <a:p>
          <a:r>
            <a:rPr lang="en-US" b="1" i="0" dirty="0"/>
            <a:t>Emotional benefits; what should it give me?</a:t>
          </a:r>
        </a:p>
        <a:p>
          <a:r>
            <a:rPr lang="en-US" b="0" i="0" dirty="0"/>
            <a:t>It should give me new inspiration for my everyday life. Through the shock I want to get to know myself from a different perspective. </a:t>
          </a:r>
          <a:endParaRPr lang="de-DE" b="0" i="0" dirty="0"/>
        </a:p>
      </dgm:t>
    </dgm:pt>
    <dgm:pt modelId="{1E724453-19B0-48E0-939A-7B31CEA5F7C2}" type="sibTrans" cxnId="{C3D1B047-ABCE-42E4-96E1-646A418BABA0}">
      <dgm:prSet/>
      <dgm:spPr/>
      <dgm:t>
        <a:bodyPr/>
        <a:lstStyle/>
        <a:p>
          <a:endParaRPr lang="de-DE"/>
        </a:p>
      </dgm:t>
    </dgm:pt>
    <dgm:pt modelId="{441E70E1-FC4A-42DD-A3C9-99E8EDA94364}" type="parTrans" cxnId="{C3D1B047-ABCE-42E4-96E1-646A418BABA0}">
      <dgm:prSet/>
      <dgm:spPr/>
      <dgm:t>
        <a:bodyPr/>
        <a:lstStyle/>
        <a:p>
          <a:endParaRPr lang="de-DE"/>
        </a:p>
      </dgm:t>
    </dgm:pt>
    <dgm:pt modelId="{4A2217C9-BCF4-4570-B092-0A4171E1F68A}">
      <dgm:prSet phldrT="[Text]"/>
      <dgm:spPr>
        <a:solidFill>
          <a:schemeClr val="accent4"/>
        </a:solidFill>
      </dgm:spPr>
      <dgm:t>
        <a:bodyPr/>
        <a:lstStyle/>
        <a:p>
          <a:r>
            <a:rPr lang="en-US" b="1" i="0" dirty="0"/>
            <a:t>Personality; what should it (the product or the brand) stand for?</a:t>
          </a:r>
        </a:p>
        <a:p>
          <a:r>
            <a:rPr lang="en-US" altLang="ja-JP" b="0" i="0" dirty="0"/>
            <a:t>Raw, authentic and core-shocking experiences that refocuses me.</a:t>
          </a:r>
          <a:endParaRPr lang="de-DE" b="0" i="0" dirty="0"/>
        </a:p>
      </dgm:t>
    </dgm:pt>
    <dgm:pt modelId="{F95533FF-B3F2-4CD0-A5F1-A69CE3954EA0}" type="parTrans" cxnId="{18D7C57D-B37C-468A-A20E-85582C81EFB3}">
      <dgm:prSet/>
      <dgm:spPr/>
      <dgm:t>
        <a:bodyPr/>
        <a:lstStyle/>
        <a:p>
          <a:endParaRPr lang="de-DE"/>
        </a:p>
      </dgm:t>
    </dgm:pt>
    <dgm:pt modelId="{E84B13BD-FDAD-4D85-B924-0E7728E6FA76}" type="sibTrans" cxnId="{18D7C57D-B37C-468A-A20E-85582C81EFB3}">
      <dgm:prSet/>
      <dgm:spPr/>
      <dgm:t>
        <a:bodyPr/>
        <a:lstStyle/>
        <a:p>
          <a:endParaRPr lang="de-DE"/>
        </a:p>
      </dgm:t>
    </dgm:pt>
    <dgm:pt modelId="{4E64385D-BEF4-4CC7-BF23-856A6E81AA72}" type="pres">
      <dgm:prSet presAssocID="{0FCBEE7F-FC71-4ABB-8384-D11F7937F23B}" presName="linear" presStyleCnt="0">
        <dgm:presLayoutVars>
          <dgm:dir/>
          <dgm:resizeHandles val="exact"/>
        </dgm:presLayoutVars>
      </dgm:prSet>
      <dgm:spPr/>
      <dgm:t>
        <a:bodyPr/>
        <a:lstStyle/>
        <a:p>
          <a:endParaRPr lang="nb-NO"/>
        </a:p>
      </dgm:t>
    </dgm:pt>
    <dgm:pt modelId="{C0380455-01E5-4CA2-8D6C-D25BF56760C4}" type="pres">
      <dgm:prSet presAssocID="{0F0085D3-75BB-4885-AB42-6531E40BB14B}" presName="comp" presStyleCnt="0"/>
      <dgm:spPr/>
    </dgm:pt>
    <dgm:pt modelId="{13A3042B-7775-4359-989A-DA24E3008793}" type="pres">
      <dgm:prSet presAssocID="{0F0085D3-75BB-4885-AB42-6531E40BB14B}" presName="box" presStyleLbl="node1" presStyleIdx="0" presStyleCnt="4"/>
      <dgm:spPr/>
      <dgm:t>
        <a:bodyPr/>
        <a:lstStyle/>
        <a:p>
          <a:endParaRPr lang="nb-NO"/>
        </a:p>
      </dgm:t>
    </dgm:pt>
    <dgm:pt modelId="{D907EDD6-54E7-45FF-848B-FFDF068B07C6}" type="pres">
      <dgm:prSet presAssocID="{0F0085D3-75BB-4885-AB42-6531E40BB14B}" presName="img" presStyleLbl="fgImgPlace1" presStyleIdx="0" presStyleCnt="4" custScaleX="95983" custScaleY="122990" custLinFactNeighborX="-8973" custLinFactNeighborY="-1"/>
      <dgm:spPr>
        <a:blipFill rotWithShape="1">
          <a:blip xmlns:r="http://schemas.openxmlformats.org/officeDocument/2006/relationships" r:embed="rId1" cstate="screen">
            <a:extLst>
              <a:ext uri="{28A0092B-C50C-407E-A947-70E740481C1C}">
                <a14:useLocalDpi xmlns:a14="http://schemas.microsoft.com/office/drawing/2010/main"/>
              </a:ext>
            </a:extLst>
          </a:blip>
          <a:stretch>
            <a:fillRect/>
          </a:stretch>
        </a:blipFill>
      </dgm:spPr>
    </dgm:pt>
    <dgm:pt modelId="{FEB37878-84CD-4325-8A62-4F99CF1E174B}" type="pres">
      <dgm:prSet presAssocID="{0F0085D3-75BB-4885-AB42-6531E40BB14B}" presName="text" presStyleLbl="node1" presStyleIdx="0" presStyleCnt="4">
        <dgm:presLayoutVars>
          <dgm:bulletEnabled val="1"/>
        </dgm:presLayoutVars>
      </dgm:prSet>
      <dgm:spPr/>
      <dgm:t>
        <a:bodyPr/>
        <a:lstStyle/>
        <a:p>
          <a:endParaRPr lang="nb-NO"/>
        </a:p>
      </dgm:t>
    </dgm:pt>
    <dgm:pt modelId="{43739D99-AA35-4724-93CB-C2A6D9947E31}" type="pres">
      <dgm:prSet presAssocID="{6029D999-2525-419E-8C86-15D056D03DC4}" presName="spacer" presStyleCnt="0"/>
      <dgm:spPr/>
    </dgm:pt>
    <dgm:pt modelId="{0E924C56-510E-45B5-B46D-4379CD074134}" type="pres">
      <dgm:prSet presAssocID="{D6D58500-B7C7-42C2-B681-394B50C9C93D}" presName="comp" presStyleCnt="0"/>
      <dgm:spPr/>
    </dgm:pt>
    <dgm:pt modelId="{9373DB98-BB6B-445C-B946-2A59861527B2}" type="pres">
      <dgm:prSet presAssocID="{D6D58500-B7C7-42C2-B681-394B50C9C93D}" presName="box" presStyleLbl="node1" presStyleIdx="1" presStyleCnt="4"/>
      <dgm:spPr/>
      <dgm:t>
        <a:bodyPr/>
        <a:lstStyle/>
        <a:p>
          <a:endParaRPr lang="nb-NO"/>
        </a:p>
      </dgm:t>
    </dgm:pt>
    <dgm:pt modelId="{993992C0-1EEC-4EC3-B3AF-DBD4B00E97A3}" type="pres">
      <dgm:prSet presAssocID="{D6D58500-B7C7-42C2-B681-394B50C9C93D}" presName="img" presStyleLbl="fgImgPlace1" presStyleIdx="1" presStyleCnt="4" custScaleX="95858" custScaleY="124204" custLinFactNeighborX="-9042" custLinFactNeighborY="0"/>
      <dgm:spPr>
        <a:blipFill rotWithShape="1">
          <a:blip xmlns:r="http://schemas.openxmlformats.org/officeDocument/2006/relationships" r:embed="rId2" cstate="screen">
            <a:extLst>
              <a:ext uri="{28A0092B-C50C-407E-A947-70E740481C1C}">
                <a14:useLocalDpi xmlns:a14="http://schemas.microsoft.com/office/drawing/2010/main"/>
              </a:ext>
            </a:extLst>
          </a:blip>
          <a:stretch>
            <a:fillRect/>
          </a:stretch>
        </a:blipFill>
      </dgm:spPr>
    </dgm:pt>
    <dgm:pt modelId="{BAF41A1C-4233-4D10-B7BF-79050A58070B}" type="pres">
      <dgm:prSet presAssocID="{D6D58500-B7C7-42C2-B681-394B50C9C93D}" presName="text" presStyleLbl="node1" presStyleIdx="1" presStyleCnt="4">
        <dgm:presLayoutVars>
          <dgm:bulletEnabled val="1"/>
        </dgm:presLayoutVars>
      </dgm:prSet>
      <dgm:spPr/>
      <dgm:t>
        <a:bodyPr/>
        <a:lstStyle/>
        <a:p>
          <a:endParaRPr lang="nb-NO"/>
        </a:p>
      </dgm:t>
    </dgm:pt>
    <dgm:pt modelId="{CA7D9780-6B77-4A59-90C7-90E21E2BC330}" type="pres">
      <dgm:prSet presAssocID="{7594E920-6F9F-423D-84A2-B4CDD94FE37C}" presName="spacer" presStyleCnt="0"/>
      <dgm:spPr/>
    </dgm:pt>
    <dgm:pt modelId="{FD375803-223C-4C47-AEC0-3CF41B206F24}" type="pres">
      <dgm:prSet presAssocID="{8DB2BD7F-D2A3-432B-A8D2-82F5F52AE7AE}" presName="comp" presStyleCnt="0"/>
      <dgm:spPr/>
    </dgm:pt>
    <dgm:pt modelId="{635266E9-EFC2-4E3D-98B6-46E6363ABD4E}" type="pres">
      <dgm:prSet presAssocID="{8DB2BD7F-D2A3-432B-A8D2-82F5F52AE7AE}" presName="box" presStyleLbl="node1" presStyleIdx="2" presStyleCnt="4"/>
      <dgm:spPr/>
      <dgm:t>
        <a:bodyPr/>
        <a:lstStyle/>
        <a:p>
          <a:endParaRPr lang="nb-NO"/>
        </a:p>
      </dgm:t>
    </dgm:pt>
    <dgm:pt modelId="{26C922CC-A789-42ED-8619-A94BE7BA5D55}" type="pres">
      <dgm:prSet presAssocID="{8DB2BD7F-D2A3-432B-A8D2-82F5F52AE7AE}" presName="img" presStyleLbl="fgImgPlace1" presStyleIdx="2" presStyleCnt="4" custScaleX="95201" custScaleY="124527" custLinFactNeighborX="-9371" custLinFactNeighborY="0"/>
      <dgm:spPr>
        <a:blipFill rotWithShape="1">
          <a:blip xmlns:r="http://schemas.openxmlformats.org/officeDocument/2006/relationships" r:embed="rId3" cstate="screen">
            <a:extLst>
              <a:ext uri="{28A0092B-C50C-407E-A947-70E740481C1C}">
                <a14:useLocalDpi xmlns:a14="http://schemas.microsoft.com/office/drawing/2010/main"/>
              </a:ext>
            </a:extLst>
          </a:blip>
          <a:stretch>
            <a:fillRect/>
          </a:stretch>
        </a:blipFill>
      </dgm:spPr>
    </dgm:pt>
    <dgm:pt modelId="{8671AFAF-BC3F-4475-A550-E68B5999EA04}" type="pres">
      <dgm:prSet presAssocID="{8DB2BD7F-D2A3-432B-A8D2-82F5F52AE7AE}" presName="text" presStyleLbl="node1" presStyleIdx="2" presStyleCnt="4">
        <dgm:presLayoutVars>
          <dgm:bulletEnabled val="1"/>
        </dgm:presLayoutVars>
      </dgm:prSet>
      <dgm:spPr/>
      <dgm:t>
        <a:bodyPr/>
        <a:lstStyle/>
        <a:p>
          <a:endParaRPr lang="nb-NO"/>
        </a:p>
      </dgm:t>
    </dgm:pt>
    <dgm:pt modelId="{615A90C5-6476-4A0C-AED8-2DB904A8ABE6}" type="pres">
      <dgm:prSet presAssocID="{1E724453-19B0-48E0-939A-7B31CEA5F7C2}" presName="spacer" presStyleCnt="0"/>
      <dgm:spPr/>
    </dgm:pt>
    <dgm:pt modelId="{E2B7B67C-0490-4DFB-A498-CD4E88A12900}" type="pres">
      <dgm:prSet presAssocID="{4A2217C9-BCF4-4570-B092-0A4171E1F68A}" presName="comp" presStyleCnt="0"/>
      <dgm:spPr/>
    </dgm:pt>
    <dgm:pt modelId="{CF39DBBA-EF82-4910-9E6A-639E0A0AC1C9}" type="pres">
      <dgm:prSet presAssocID="{4A2217C9-BCF4-4570-B092-0A4171E1F68A}" presName="box" presStyleLbl="node1" presStyleIdx="3" presStyleCnt="4" custLinFactNeighborX="0" custLinFactNeighborY="252"/>
      <dgm:spPr/>
      <dgm:t>
        <a:bodyPr/>
        <a:lstStyle/>
        <a:p>
          <a:endParaRPr lang="nb-NO"/>
        </a:p>
      </dgm:t>
    </dgm:pt>
    <dgm:pt modelId="{A15E99D1-999A-4290-9CC8-078FE83BA8B6}" type="pres">
      <dgm:prSet presAssocID="{4A2217C9-BCF4-4570-B092-0A4171E1F68A}" presName="img" presStyleLbl="fgImgPlace1" presStyleIdx="3" presStyleCnt="4" custScaleX="96389" custScaleY="125739" custLinFactNeighborX="-8718" custLinFactNeighborY="12"/>
      <dgm:spPr>
        <a:blipFill rotWithShape="1">
          <a:blip xmlns:r="http://schemas.openxmlformats.org/officeDocument/2006/relationships" r:embed="rId4" cstate="screen">
            <a:extLst>
              <a:ext uri="{28A0092B-C50C-407E-A947-70E740481C1C}">
                <a14:useLocalDpi xmlns:a14="http://schemas.microsoft.com/office/drawing/2010/main"/>
              </a:ext>
            </a:extLst>
          </a:blip>
          <a:stretch>
            <a:fillRect/>
          </a:stretch>
        </a:blipFill>
      </dgm:spPr>
    </dgm:pt>
    <dgm:pt modelId="{7184237D-C929-42FB-8DF1-C7A42C26CCE8}" type="pres">
      <dgm:prSet presAssocID="{4A2217C9-BCF4-4570-B092-0A4171E1F68A}" presName="text" presStyleLbl="node1" presStyleIdx="3" presStyleCnt="4">
        <dgm:presLayoutVars>
          <dgm:bulletEnabled val="1"/>
        </dgm:presLayoutVars>
      </dgm:prSet>
      <dgm:spPr/>
      <dgm:t>
        <a:bodyPr/>
        <a:lstStyle/>
        <a:p>
          <a:endParaRPr lang="nb-NO"/>
        </a:p>
      </dgm:t>
    </dgm:pt>
  </dgm:ptLst>
  <dgm:cxnLst>
    <dgm:cxn modelId="{DCF196C1-94B9-4765-9ED5-B07612C2FDBD}" type="presOf" srcId="{4A2217C9-BCF4-4570-B092-0A4171E1F68A}" destId="{CF39DBBA-EF82-4910-9E6A-639E0A0AC1C9}" srcOrd="0" destOrd="0" presId="urn:microsoft.com/office/officeart/2005/8/layout/vList4"/>
    <dgm:cxn modelId="{F07FBDF5-7DDD-41BD-970D-1DF5B5D76B0A}" type="presOf" srcId="{0FCBEE7F-FC71-4ABB-8384-D11F7937F23B}" destId="{4E64385D-BEF4-4CC7-BF23-856A6E81AA72}" srcOrd="0" destOrd="0" presId="urn:microsoft.com/office/officeart/2005/8/layout/vList4"/>
    <dgm:cxn modelId="{753BDAED-10D8-44D2-A95A-DA146358E23F}" srcId="{0FCBEE7F-FC71-4ABB-8384-D11F7937F23B}" destId="{0F0085D3-75BB-4885-AB42-6531E40BB14B}" srcOrd="0" destOrd="0" parTransId="{7D9A22FF-3C55-4237-90AA-5B84D23184EE}" sibTransId="{6029D999-2525-419E-8C86-15D056D03DC4}"/>
    <dgm:cxn modelId="{D1886EEA-CFBD-490B-BC48-280C7651FFA7}" type="presOf" srcId="{8DB2BD7F-D2A3-432B-A8D2-82F5F52AE7AE}" destId="{8671AFAF-BC3F-4475-A550-E68B5999EA04}" srcOrd="1" destOrd="0" presId="urn:microsoft.com/office/officeart/2005/8/layout/vList4"/>
    <dgm:cxn modelId="{283C2DDE-15E0-4F31-A19C-C2F6992A981B}" type="presOf" srcId="{D6D58500-B7C7-42C2-B681-394B50C9C93D}" destId="{BAF41A1C-4233-4D10-B7BF-79050A58070B}" srcOrd="1" destOrd="0" presId="urn:microsoft.com/office/officeart/2005/8/layout/vList4"/>
    <dgm:cxn modelId="{CE9962FD-EBBA-4A9E-B027-2E3B1126C86E}" type="presOf" srcId="{8DB2BD7F-D2A3-432B-A8D2-82F5F52AE7AE}" destId="{635266E9-EFC2-4E3D-98B6-46E6363ABD4E}" srcOrd="0" destOrd="0" presId="urn:microsoft.com/office/officeart/2005/8/layout/vList4"/>
    <dgm:cxn modelId="{89A1E364-2B3B-4750-9804-FB2640A6E262}" type="presOf" srcId="{0F0085D3-75BB-4885-AB42-6531E40BB14B}" destId="{FEB37878-84CD-4325-8A62-4F99CF1E174B}" srcOrd="1" destOrd="0" presId="urn:microsoft.com/office/officeart/2005/8/layout/vList4"/>
    <dgm:cxn modelId="{F72FC327-57B6-416B-ACAB-1EC0A2EAAF8A}" type="presOf" srcId="{0F0085D3-75BB-4885-AB42-6531E40BB14B}" destId="{13A3042B-7775-4359-989A-DA24E3008793}" srcOrd="0" destOrd="0" presId="urn:microsoft.com/office/officeart/2005/8/layout/vList4"/>
    <dgm:cxn modelId="{18D7C57D-B37C-468A-A20E-85582C81EFB3}" srcId="{0FCBEE7F-FC71-4ABB-8384-D11F7937F23B}" destId="{4A2217C9-BCF4-4570-B092-0A4171E1F68A}" srcOrd="3" destOrd="0" parTransId="{F95533FF-B3F2-4CD0-A5F1-A69CE3954EA0}" sibTransId="{E84B13BD-FDAD-4D85-B924-0E7728E6FA76}"/>
    <dgm:cxn modelId="{C0CB886F-DEFC-49AE-A51C-806A0C9E5227}" type="presOf" srcId="{4A2217C9-BCF4-4570-B092-0A4171E1F68A}" destId="{7184237D-C929-42FB-8DF1-C7A42C26CCE8}" srcOrd="1" destOrd="0" presId="urn:microsoft.com/office/officeart/2005/8/layout/vList4"/>
    <dgm:cxn modelId="{0A439684-A5E1-4496-AF01-5F20EBFCD646}" srcId="{0FCBEE7F-FC71-4ABB-8384-D11F7937F23B}" destId="{D6D58500-B7C7-42C2-B681-394B50C9C93D}" srcOrd="1" destOrd="0" parTransId="{C8BEF40F-EDE4-45C0-9AAA-C6C5584B07F1}" sibTransId="{7594E920-6F9F-423D-84A2-B4CDD94FE37C}"/>
    <dgm:cxn modelId="{C3D1B047-ABCE-42E4-96E1-646A418BABA0}" srcId="{0FCBEE7F-FC71-4ABB-8384-D11F7937F23B}" destId="{8DB2BD7F-D2A3-432B-A8D2-82F5F52AE7AE}" srcOrd="2" destOrd="0" parTransId="{441E70E1-FC4A-42DD-A3C9-99E8EDA94364}" sibTransId="{1E724453-19B0-48E0-939A-7B31CEA5F7C2}"/>
    <dgm:cxn modelId="{8F76DD47-D2DE-4731-9AE6-DA45667A64E4}" type="presOf" srcId="{D6D58500-B7C7-42C2-B681-394B50C9C93D}" destId="{9373DB98-BB6B-445C-B946-2A59861527B2}" srcOrd="0" destOrd="0" presId="urn:microsoft.com/office/officeart/2005/8/layout/vList4"/>
    <dgm:cxn modelId="{D86F1F43-BFFC-4CEA-B005-DCE154A83353}" type="presParOf" srcId="{4E64385D-BEF4-4CC7-BF23-856A6E81AA72}" destId="{C0380455-01E5-4CA2-8D6C-D25BF56760C4}" srcOrd="0" destOrd="0" presId="urn:microsoft.com/office/officeart/2005/8/layout/vList4"/>
    <dgm:cxn modelId="{F4A9D28F-AAF2-44FC-AD0E-441CBAA5E325}" type="presParOf" srcId="{C0380455-01E5-4CA2-8D6C-D25BF56760C4}" destId="{13A3042B-7775-4359-989A-DA24E3008793}" srcOrd="0" destOrd="0" presId="urn:microsoft.com/office/officeart/2005/8/layout/vList4"/>
    <dgm:cxn modelId="{1895CA4E-0B84-413A-BE24-F6803929B4B6}" type="presParOf" srcId="{C0380455-01E5-4CA2-8D6C-D25BF56760C4}" destId="{D907EDD6-54E7-45FF-848B-FFDF068B07C6}" srcOrd="1" destOrd="0" presId="urn:microsoft.com/office/officeart/2005/8/layout/vList4"/>
    <dgm:cxn modelId="{21AAEF32-EC19-4432-8844-96BA14A6EE10}" type="presParOf" srcId="{C0380455-01E5-4CA2-8D6C-D25BF56760C4}" destId="{FEB37878-84CD-4325-8A62-4F99CF1E174B}" srcOrd="2" destOrd="0" presId="urn:microsoft.com/office/officeart/2005/8/layout/vList4"/>
    <dgm:cxn modelId="{23334323-0D83-4D4D-9CC2-2BB2905FAC96}" type="presParOf" srcId="{4E64385D-BEF4-4CC7-BF23-856A6E81AA72}" destId="{43739D99-AA35-4724-93CB-C2A6D9947E31}" srcOrd="1" destOrd="0" presId="urn:microsoft.com/office/officeart/2005/8/layout/vList4"/>
    <dgm:cxn modelId="{29D9E772-49FF-44BF-9195-D8A3681D8E42}" type="presParOf" srcId="{4E64385D-BEF4-4CC7-BF23-856A6E81AA72}" destId="{0E924C56-510E-45B5-B46D-4379CD074134}" srcOrd="2" destOrd="0" presId="urn:microsoft.com/office/officeart/2005/8/layout/vList4"/>
    <dgm:cxn modelId="{47AAC24A-3438-4F64-92C5-122BD123CB80}" type="presParOf" srcId="{0E924C56-510E-45B5-B46D-4379CD074134}" destId="{9373DB98-BB6B-445C-B946-2A59861527B2}" srcOrd="0" destOrd="0" presId="urn:microsoft.com/office/officeart/2005/8/layout/vList4"/>
    <dgm:cxn modelId="{400A77E4-A59A-4E63-9F1A-BCC0AD791F9D}" type="presParOf" srcId="{0E924C56-510E-45B5-B46D-4379CD074134}" destId="{993992C0-1EEC-4EC3-B3AF-DBD4B00E97A3}" srcOrd="1" destOrd="0" presId="urn:microsoft.com/office/officeart/2005/8/layout/vList4"/>
    <dgm:cxn modelId="{5CF40FCC-572D-4EDD-9422-7CAEBCFA4923}" type="presParOf" srcId="{0E924C56-510E-45B5-B46D-4379CD074134}" destId="{BAF41A1C-4233-4D10-B7BF-79050A58070B}" srcOrd="2" destOrd="0" presId="urn:microsoft.com/office/officeart/2005/8/layout/vList4"/>
    <dgm:cxn modelId="{77A71713-5DFD-47E0-AA87-60118505D5D1}" type="presParOf" srcId="{4E64385D-BEF4-4CC7-BF23-856A6E81AA72}" destId="{CA7D9780-6B77-4A59-90C7-90E21E2BC330}" srcOrd="3" destOrd="0" presId="urn:microsoft.com/office/officeart/2005/8/layout/vList4"/>
    <dgm:cxn modelId="{50C555C0-CBE8-4206-A838-BCA15506EFA3}" type="presParOf" srcId="{4E64385D-BEF4-4CC7-BF23-856A6E81AA72}" destId="{FD375803-223C-4C47-AEC0-3CF41B206F24}" srcOrd="4" destOrd="0" presId="urn:microsoft.com/office/officeart/2005/8/layout/vList4"/>
    <dgm:cxn modelId="{8E5B29A5-D995-4AEA-851E-74D3EB1D88D1}" type="presParOf" srcId="{FD375803-223C-4C47-AEC0-3CF41B206F24}" destId="{635266E9-EFC2-4E3D-98B6-46E6363ABD4E}" srcOrd="0" destOrd="0" presId="urn:microsoft.com/office/officeart/2005/8/layout/vList4"/>
    <dgm:cxn modelId="{2FA60741-C70B-43A8-B579-BFC5A646156E}" type="presParOf" srcId="{FD375803-223C-4C47-AEC0-3CF41B206F24}" destId="{26C922CC-A789-42ED-8619-A94BE7BA5D55}" srcOrd="1" destOrd="0" presId="urn:microsoft.com/office/officeart/2005/8/layout/vList4"/>
    <dgm:cxn modelId="{4DCF9D59-35A2-4E8B-99DD-680C48AEAAC1}" type="presParOf" srcId="{FD375803-223C-4C47-AEC0-3CF41B206F24}" destId="{8671AFAF-BC3F-4475-A550-E68B5999EA04}" srcOrd="2" destOrd="0" presId="urn:microsoft.com/office/officeart/2005/8/layout/vList4"/>
    <dgm:cxn modelId="{902A48D8-0134-496B-A032-C3F04C6ACA0F}" type="presParOf" srcId="{4E64385D-BEF4-4CC7-BF23-856A6E81AA72}" destId="{615A90C5-6476-4A0C-AED8-2DB904A8ABE6}" srcOrd="5" destOrd="0" presId="urn:microsoft.com/office/officeart/2005/8/layout/vList4"/>
    <dgm:cxn modelId="{FEA6B494-F984-4449-B192-431AF7B7FCAF}" type="presParOf" srcId="{4E64385D-BEF4-4CC7-BF23-856A6E81AA72}" destId="{E2B7B67C-0490-4DFB-A498-CD4E88A12900}" srcOrd="6" destOrd="0" presId="urn:microsoft.com/office/officeart/2005/8/layout/vList4"/>
    <dgm:cxn modelId="{EAE75C96-FF25-4302-8EAE-ADB1D226199C}" type="presParOf" srcId="{E2B7B67C-0490-4DFB-A498-CD4E88A12900}" destId="{CF39DBBA-EF82-4910-9E6A-639E0A0AC1C9}" srcOrd="0" destOrd="0" presId="urn:microsoft.com/office/officeart/2005/8/layout/vList4"/>
    <dgm:cxn modelId="{26DCBCF9-8357-4A12-8355-91E75A66AFA4}" type="presParOf" srcId="{E2B7B67C-0490-4DFB-A498-CD4E88A12900}" destId="{A15E99D1-999A-4290-9CC8-078FE83BA8B6}" srcOrd="1" destOrd="0" presId="urn:microsoft.com/office/officeart/2005/8/layout/vList4"/>
    <dgm:cxn modelId="{3D4E09AE-EC79-43C4-A2E0-54130CB67BF6}" type="presParOf" srcId="{E2B7B67C-0490-4DFB-A498-CD4E88A12900}" destId="{7184237D-C929-42FB-8DF1-C7A42C26CCE8}"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862" cy="493097"/>
          </a:xfrm>
          <a:prstGeom prst="rect">
            <a:avLst/>
          </a:prstGeom>
        </p:spPr>
        <p:txBody>
          <a:bodyPr vert="horz" lIns="87938" tIns="43969" rIns="87938" bIns="43969" rtlCol="0"/>
          <a:lstStyle>
            <a:lvl1pPr algn="l">
              <a:defRPr sz="1200"/>
            </a:lvl1pPr>
          </a:lstStyle>
          <a:p>
            <a:endParaRPr lang="en-GB"/>
          </a:p>
        </p:txBody>
      </p:sp>
      <p:sp>
        <p:nvSpPr>
          <p:cNvPr id="3" name="Date Placeholder 2"/>
          <p:cNvSpPr>
            <a:spLocks noGrp="1"/>
          </p:cNvSpPr>
          <p:nvPr>
            <p:ph type="dt" sz="quarter" idx="1"/>
          </p:nvPr>
        </p:nvSpPr>
        <p:spPr>
          <a:xfrm>
            <a:off x="3850294" y="1"/>
            <a:ext cx="2945862" cy="493097"/>
          </a:xfrm>
          <a:prstGeom prst="rect">
            <a:avLst/>
          </a:prstGeom>
        </p:spPr>
        <p:txBody>
          <a:bodyPr vert="horz" lIns="87938" tIns="43969" rIns="87938" bIns="43969" rtlCol="0"/>
          <a:lstStyle>
            <a:lvl1pPr algn="r">
              <a:defRPr sz="1200"/>
            </a:lvl1pPr>
          </a:lstStyle>
          <a:p>
            <a:fld id="{11059CDB-72EA-483D-9A34-D50D3267644F}" type="datetimeFigureOut">
              <a:rPr lang="en-GB" smtClean="0"/>
              <a:t>22/12/2016</a:t>
            </a:fld>
            <a:endParaRPr lang="en-GB"/>
          </a:p>
        </p:txBody>
      </p:sp>
      <p:sp>
        <p:nvSpPr>
          <p:cNvPr id="4" name="Footer Placeholder 3"/>
          <p:cNvSpPr>
            <a:spLocks noGrp="1"/>
          </p:cNvSpPr>
          <p:nvPr>
            <p:ph type="ftr" sz="quarter" idx="2"/>
          </p:nvPr>
        </p:nvSpPr>
        <p:spPr>
          <a:xfrm>
            <a:off x="0" y="9378035"/>
            <a:ext cx="2945862" cy="493097"/>
          </a:xfrm>
          <a:prstGeom prst="rect">
            <a:avLst/>
          </a:prstGeom>
        </p:spPr>
        <p:txBody>
          <a:bodyPr vert="horz" lIns="87938" tIns="43969" rIns="87938" bIns="43969" rtlCol="0" anchor="b"/>
          <a:lstStyle>
            <a:lvl1pPr algn="l">
              <a:defRPr sz="1200"/>
            </a:lvl1pPr>
          </a:lstStyle>
          <a:p>
            <a:endParaRPr lang="en-GB"/>
          </a:p>
        </p:txBody>
      </p:sp>
      <p:sp>
        <p:nvSpPr>
          <p:cNvPr id="5" name="Slide Number Placeholder 4"/>
          <p:cNvSpPr>
            <a:spLocks noGrp="1"/>
          </p:cNvSpPr>
          <p:nvPr>
            <p:ph type="sldNum" sz="quarter" idx="3"/>
          </p:nvPr>
        </p:nvSpPr>
        <p:spPr>
          <a:xfrm>
            <a:off x="3850294" y="9378035"/>
            <a:ext cx="2945862" cy="493097"/>
          </a:xfrm>
          <a:prstGeom prst="rect">
            <a:avLst/>
          </a:prstGeom>
        </p:spPr>
        <p:txBody>
          <a:bodyPr vert="horz" lIns="87938" tIns="43969" rIns="87938" bIns="43969" rtlCol="0" anchor="b"/>
          <a:lstStyle>
            <a:lvl1pPr algn="r">
              <a:defRPr sz="1200"/>
            </a:lvl1pPr>
          </a:lstStyle>
          <a:p>
            <a:fld id="{82556AC4-8048-47C4-97D0-565009C72CFD}" type="slidenum">
              <a:rPr lang="en-GB" smtClean="0"/>
              <a:t>‹#›</a:t>
            </a:fld>
            <a:endParaRPr lang="en-GB"/>
          </a:p>
        </p:txBody>
      </p:sp>
    </p:spTree>
    <p:extLst>
      <p:ext uri="{BB962C8B-B14F-4D97-AF65-F5344CB8AC3E}">
        <p14:creationId xmlns:p14="http://schemas.microsoft.com/office/powerpoint/2010/main" val="3268241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3633"/>
          </a:xfrm>
          <a:prstGeom prst="rect">
            <a:avLst/>
          </a:prstGeom>
        </p:spPr>
        <p:txBody>
          <a:bodyPr vert="horz" lIns="95254" tIns="47627" rIns="95254" bIns="47627" rtlCol="0"/>
          <a:lstStyle>
            <a:lvl1pPr algn="l">
              <a:defRPr sz="1300"/>
            </a:lvl1pPr>
          </a:lstStyle>
          <a:p>
            <a:endParaRPr lang="en-GB"/>
          </a:p>
        </p:txBody>
      </p:sp>
      <p:sp>
        <p:nvSpPr>
          <p:cNvPr id="3" name="Date Placeholder 2"/>
          <p:cNvSpPr>
            <a:spLocks noGrp="1"/>
          </p:cNvSpPr>
          <p:nvPr>
            <p:ph type="dt" idx="1"/>
          </p:nvPr>
        </p:nvSpPr>
        <p:spPr>
          <a:xfrm>
            <a:off x="3850443" y="1"/>
            <a:ext cx="2945659" cy="493633"/>
          </a:xfrm>
          <a:prstGeom prst="rect">
            <a:avLst/>
          </a:prstGeom>
        </p:spPr>
        <p:txBody>
          <a:bodyPr vert="horz" lIns="95254" tIns="47627" rIns="95254" bIns="47627" rtlCol="0"/>
          <a:lstStyle>
            <a:lvl1pPr algn="r">
              <a:defRPr sz="1300"/>
            </a:lvl1pPr>
          </a:lstStyle>
          <a:p>
            <a:fld id="{2D6798F8-BDA6-46C0-A11F-B16041C3620C}" type="datetimeFigureOut">
              <a:rPr lang="en-GB" smtClean="0"/>
              <a:t>22/12/2016</a:t>
            </a:fld>
            <a:endParaRPr lang="en-GB"/>
          </a:p>
        </p:txBody>
      </p:sp>
      <p:sp>
        <p:nvSpPr>
          <p:cNvPr id="4" name="Slide Image Placeholder 3"/>
          <p:cNvSpPr>
            <a:spLocks noGrp="1" noRot="1" noChangeAspect="1"/>
          </p:cNvSpPr>
          <p:nvPr>
            <p:ph type="sldImg" idx="2"/>
          </p:nvPr>
        </p:nvSpPr>
        <p:spPr>
          <a:xfrm>
            <a:off x="109538" y="741363"/>
            <a:ext cx="6578600" cy="3700462"/>
          </a:xfrm>
          <a:prstGeom prst="rect">
            <a:avLst/>
          </a:prstGeom>
          <a:noFill/>
          <a:ln w="12700">
            <a:solidFill>
              <a:prstClr val="black"/>
            </a:solidFill>
          </a:ln>
        </p:spPr>
        <p:txBody>
          <a:bodyPr vert="horz" lIns="95254" tIns="47627" rIns="95254" bIns="47627" rtlCol="0" anchor="ctr"/>
          <a:lstStyle/>
          <a:p>
            <a:endParaRPr lang="en-GB"/>
          </a:p>
        </p:txBody>
      </p:sp>
      <p:sp>
        <p:nvSpPr>
          <p:cNvPr id="5" name="Notes Placeholder 4"/>
          <p:cNvSpPr>
            <a:spLocks noGrp="1"/>
          </p:cNvSpPr>
          <p:nvPr>
            <p:ph type="body" sz="quarter" idx="3"/>
          </p:nvPr>
        </p:nvSpPr>
        <p:spPr>
          <a:xfrm>
            <a:off x="679768" y="4689515"/>
            <a:ext cx="5438140" cy="4442698"/>
          </a:xfrm>
          <a:prstGeom prst="rect">
            <a:avLst/>
          </a:prstGeom>
        </p:spPr>
        <p:txBody>
          <a:bodyPr vert="horz" lIns="95254" tIns="47627" rIns="95254" bIns="476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45659" cy="493633"/>
          </a:xfrm>
          <a:prstGeom prst="rect">
            <a:avLst/>
          </a:prstGeom>
        </p:spPr>
        <p:txBody>
          <a:bodyPr vert="horz" lIns="95254" tIns="47627" rIns="95254" bIns="47627" rtlCol="0" anchor="b"/>
          <a:lstStyle>
            <a:lvl1pPr algn="l">
              <a:defRPr sz="1300"/>
            </a:lvl1pPr>
          </a:lstStyle>
          <a:p>
            <a:endParaRPr lang="en-GB"/>
          </a:p>
        </p:txBody>
      </p:sp>
      <p:sp>
        <p:nvSpPr>
          <p:cNvPr id="7" name="Slide Number Placeholder 6"/>
          <p:cNvSpPr>
            <a:spLocks noGrp="1"/>
          </p:cNvSpPr>
          <p:nvPr>
            <p:ph type="sldNum" sz="quarter" idx="5"/>
          </p:nvPr>
        </p:nvSpPr>
        <p:spPr>
          <a:xfrm>
            <a:off x="3850443" y="9377317"/>
            <a:ext cx="2945659" cy="493633"/>
          </a:xfrm>
          <a:prstGeom prst="rect">
            <a:avLst/>
          </a:prstGeom>
        </p:spPr>
        <p:txBody>
          <a:bodyPr vert="horz" lIns="95254" tIns="47627" rIns="95254" bIns="47627" rtlCol="0" anchor="b"/>
          <a:lstStyle>
            <a:lvl1pPr algn="r">
              <a:defRPr sz="1300"/>
            </a:lvl1pPr>
          </a:lstStyle>
          <a:p>
            <a:fld id="{628DE85F-A49F-4D4C-8D78-799212E249B2}" type="slidenum">
              <a:rPr lang="en-GB" smtClean="0"/>
              <a:t>‹#›</a:t>
            </a:fld>
            <a:endParaRPr lang="en-GB"/>
          </a:p>
        </p:txBody>
      </p:sp>
    </p:spTree>
    <p:extLst>
      <p:ext uri="{BB962C8B-B14F-4D97-AF65-F5344CB8AC3E}">
        <p14:creationId xmlns:p14="http://schemas.microsoft.com/office/powerpoint/2010/main" val="410335867"/>
      </p:ext>
    </p:extLst>
  </p:cSld>
  <p:clrMap bg1="lt1" tx1="dk1" bg2="lt2" tx2="dk2" accent1="accent1" accent2="accent2" accent3="accent3" accent4="accent4" accent5="accent5" accent6="accent6" hlink="hlink" folHlink="folHlink"/>
  <p:notesStyle>
    <a:lvl1pPr marL="0" algn="l" defTabSz="924282" rtl="0" eaLnBrk="1" latinLnBrk="0" hangingPunct="1">
      <a:defRPr sz="1200" kern="1200">
        <a:solidFill>
          <a:schemeClr val="tx1"/>
        </a:solidFill>
        <a:latin typeface="+mn-lt"/>
        <a:ea typeface="+mn-ea"/>
        <a:cs typeface="+mn-cs"/>
      </a:defRPr>
    </a:lvl1pPr>
    <a:lvl2pPr marL="462140" algn="l" defTabSz="924282" rtl="0" eaLnBrk="1" latinLnBrk="0" hangingPunct="1">
      <a:defRPr sz="1200" kern="1200">
        <a:solidFill>
          <a:schemeClr val="tx1"/>
        </a:solidFill>
        <a:latin typeface="+mn-lt"/>
        <a:ea typeface="+mn-ea"/>
        <a:cs typeface="+mn-cs"/>
      </a:defRPr>
    </a:lvl2pPr>
    <a:lvl3pPr marL="924282" algn="l" defTabSz="924282" rtl="0" eaLnBrk="1" latinLnBrk="0" hangingPunct="1">
      <a:defRPr sz="1200" kern="1200">
        <a:solidFill>
          <a:schemeClr val="tx1"/>
        </a:solidFill>
        <a:latin typeface="+mn-lt"/>
        <a:ea typeface="+mn-ea"/>
        <a:cs typeface="+mn-cs"/>
      </a:defRPr>
    </a:lvl3pPr>
    <a:lvl4pPr marL="1386422" algn="l" defTabSz="924282" rtl="0" eaLnBrk="1" latinLnBrk="0" hangingPunct="1">
      <a:defRPr sz="1200" kern="1200">
        <a:solidFill>
          <a:schemeClr val="tx1"/>
        </a:solidFill>
        <a:latin typeface="+mn-lt"/>
        <a:ea typeface="+mn-ea"/>
        <a:cs typeface="+mn-cs"/>
      </a:defRPr>
    </a:lvl4pPr>
    <a:lvl5pPr marL="1848564" algn="l" defTabSz="924282" rtl="0" eaLnBrk="1" latinLnBrk="0" hangingPunct="1">
      <a:defRPr sz="1200" kern="1200">
        <a:solidFill>
          <a:schemeClr val="tx1"/>
        </a:solidFill>
        <a:latin typeface="+mn-lt"/>
        <a:ea typeface="+mn-ea"/>
        <a:cs typeface="+mn-cs"/>
      </a:defRPr>
    </a:lvl5pPr>
    <a:lvl6pPr marL="2310704" algn="l" defTabSz="924282" rtl="0" eaLnBrk="1" latinLnBrk="0" hangingPunct="1">
      <a:defRPr sz="1200" kern="1200">
        <a:solidFill>
          <a:schemeClr val="tx1"/>
        </a:solidFill>
        <a:latin typeface="+mn-lt"/>
        <a:ea typeface="+mn-ea"/>
        <a:cs typeface="+mn-cs"/>
      </a:defRPr>
    </a:lvl6pPr>
    <a:lvl7pPr marL="2772846" algn="l" defTabSz="924282" rtl="0" eaLnBrk="1" latinLnBrk="0" hangingPunct="1">
      <a:defRPr sz="1200" kern="1200">
        <a:solidFill>
          <a:schemeClr val="tx1"/>
        </a:solidFill>
        <a:latin typeface="+mn-lt"/>
        <a:ea typeface="+mn-ea"/>
        <a:cs typeface="+mn-cs"/>
      </a:defRPr>
    </a:lvl7pPr>
    <a:lvl8pPr marL="3234986" algn="l" defTabSz="924282" rtl="0" eaLnBrk="1" latinLnBrk="0" hangingPunct="1">
      <a:defRPr sz="1200" kern="1200">
        <a:solidFill>
          <a:schemeClr val="tx1"/>
        </a:solidFill>
        <a:latin typeface="+mn-lt"/>
        <a:ea typeface="+mn-ea"/>
        <a:cs typeface="+mn-cs"/>
      </a:defRPr>
    </a:lvl8pPr>
    <a:lvl9pPr marL="3697126" algn="l" defTabSz="92428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1</a:t>
            </a:fld>
            <a:endParaRPr lang="en-GB" dirty="0"/>
          </a:p>
        </p:txBody>
      </p:sp>
    </p:spTree>
    <p:extLst>
      <p:ext uri="{BB962C8B-B14F-4D97-AF65-F5344CB8AC3E}">
        <p14:creationId xmlns:p14="http://schemas.microsoft.com/office/powerpoint/2010/main" val="3175951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r>
              <a:rPr lang="en-GB" dirty="0" err="1"/>
              <a:t>Basert</a:t>
            </a:r>
            <a:r>
              <a:rPr lang="en-GB" dirty="0"/>
              <a:t> </a:t>
            </a:r>
            <a:r>
              <a:rPr lang="en-GB" dirty="0" err="1"/>
              <a:t>på</a:t>
            </a:r>
            <a:r>
              <a:rPr lang="en-GB" dirty="0"/>
              <a:t> </a:t>
            </a:r>
            <a:r>
              <a:rPr lang="en-GB" dirty="0" err="1"/>
              <a:t>psykologiske</a:t>
            </a:r>
            <a:r>
              <a:rPr lang="en-GB" dirty="0"/>
              <a:t> </a:t>
            </a:r>
            <a:r>
              <a:rPr lang="en-GB" dirty="0" err="1"/>
              <a:t>forståelse</a:t>
            </a:r>
            <a:r>
              <a:rPr lang="en-GB" dirty="0"/>
              <a:t> om at </a:t>
            </a:r>
            <a:r>
              <a:rPr lang="en-GB" dirty="0" err="1"/>
              <a:t>mennesker</a:t>
            </a:r>
            <a:r>
              <a:rPr lang="en-GB" baseline="0" dirty="0"/>
              <a:t> </a:t>
            </a:r>
            <a:r>
              <a:rPr lang="en-GB" baseline="0" dirty="0" err="1"/>
              <a:t>blir</a:t>
            </a:r>
            <a:r>
              <a:rPr lang="en-GB" baseline="0" dirty="0"/>
              <a:t> </a:t>
            </a:r>
            <a:r>
              <a:rPr lang="en-GB" baseline="0" dirty="0" err="1"/>
              <a:t>drevet</a:t>
            </a:r>
            <a:r>
              <a:rPr lang="en-GB" baseline="0" dirty="0"/>
              <a:t> </a:t>
            </a:r>
            <a:r>
              <a:rPr lang="en-GB" baseline="0" dirty="0" err="1"/>
              <a:t>av</a:t>
            </a:r>
            <a:r>
              <a:rPr lang="en-GB" baseline="0" dirty="0"/>
              <a:t> to </a:t>
            </a:r>
            <a:r>
              <a:rPr lang="en-GB" baseline="0" dirty="0" err="1"/>
              <a:t>hovedkrefter</a:t>
            </a:r>
            <a:r>
              <a:rPr lang="en-GB" baseline="0" dirty="0"/>
              <a:t>: </a:t>
            </a:r>
          </a:p>
          <a:p>
            <a:pPr marL="228600" indent="-228600">
              <a:buAutoNum type="arabicParenR"/>
            </a:pPr>
            <a:r>
              <a:rPr lang="en-GB" baseline="0" dirty="0" err="1"/>
              <a:t>Hvordan</a:t>
            </a:r>
            <a:r>
              <a:rPr lang="en-GB" baseline="0" dirty="0"/>
              <a:t> vi </a:t>
            </a:r>
            <a:r>
              <a:rPr lang="en-GB" baseline="0" dirty="0" err="1"/>
              <a:t>føler</a:t>
            </a:r>
            <a:r>
              <a:rPr lang="en-GB" baseline="0" dirty="0"/>
              <a:t> I </a:t>
            </a:r>
            <a:r>
              <a:rPr lang="en-GB" baseline="0" dirty="0" err="1"/>
              <a:t>forhold</a:t>
            </a:r>
            <a:r>
              <a:rPr lang="en-GB" baseline="0" dirty="0"/>
              <a:t> </a:t>
            </a:r>
            <a:r>
              <a:rPr lang="en-GB" baseline="0" dirty="0" err="1"/>
              <a:t>til</a:t>
            </a:r>
            <a:r>
              <a:rPr lang="en-GB" baseline="0" dirty="0"/>
              <a:t> </a:t>
            </a:r>
            <a:r>
              <a:rPr lang="en-GB" baseline="0" dirty="0" err="1"/>
              <a:t>oss</a:t>
            </a:r>
            <a:r>
              <a:rPr lang="en-GB" baseline="0" dirty="0"/>
              <a:t> </a:t>
            </a:r>
            <a:r>
              <a:rPr lang="en-GB" baseline="0" dirty="0" err="1"/>
              <a:t>selv</a:t>
            </a:r>
            <a:r>
              <a:rPr lang="en-GB" baseline="0" dirty="0"/>
              <a:t>: Den </a:t>
            </a:r>
            <a:r>
              <a:rPr lang="en-GB" baseline="0" dirty="0" err="1"/>
              <a:t>personlige</a:t>
            </a:r>
            <a:r>
              <a:rPr lang="en-GB" baseline="0" dirty="0"/>
              <a:t> </a:t>
            </a:r>
            <a:r>
              <a:rPr lang="en-GB" baseline="0" dirty="0" err="1"/>
              <a:t>dimensjonen</a:t>
            </a:r>
            <a:r>
              <a:rPr lang="en-GB" baseline="0" dirty="0"/>
              <a:t>: Nord-</a:t>
            </a:r>
            <a:r>
              <a:rPr lang="en-GB" baseline="0" dirty="0" err="1"/>
              <a:t>sør</a:t>
            </a:r>
            <a:r>
              <a:rPr lang="en-GB" baseline="0" dirty="0"/>
              <a:t> </a:t>
            </a:r>
            <a:r>
              <a:rPr lang="en-GB" baseline="0" dirty="0" err="1"/>
              <a:t>retning</a:t>
            </a:r>
            <a:endParaRPr lang="en-GB" baseline="0" dirty="0"/>
          </a:p>
          <a:p>
            <a:pPr marL="228600" indent="-228600">
              <a:buAutoNum type="arabicParenR"/>
            </a:pPr>
            <a:r>
              <a:rPr lang="en-GB" baseline="0" dirty="0" err="1"/>
              <a:t>Hvordan</a:t>
            </a:r>
            <a:r>
              <a:rPr lang="en-GB" baseline="0" dirty="0"/>
              <a:t> vi </a:t>
            </a:r>
            <a:r>
              <a:rPr lang="en-GB" baseline="0" dirty="0" err="1"/>
              <a:t>føler</a:t>
            </a:r>
            <a:r>
              <a:rPr lang="en-GB" baseline="0" dirty="0"/>
              <a:t> I </a:t>
            </a:r>
            <a:r>
              <a:rPr lang="en-GB" baseline="0" dirty="0" err="1"/>
              <a:t>forhold</a:t>
            </a:r>
            <a:r>
              <a:rPr lang="en-GB" baseline="0" dirty="0"/>
              <a:t> </a:t>
            </a:r>
            <a:r>
              <a:rPr lang="en-GB" baseline="0" dirty="0" err="1"/>
              <a:t>til</a:t>
            </a:r>
            <a:r>
              <a:rPr lang="en-GB" baseline="0" dirty="0"/>
              <a:t> </a:t>
            </a:r>
            <a:r>
              <a:rPr lang="en-GB" baseline="0" dirty="0" err="1"/>
              <a:t>andre</a:t>
            </a:r>
            <a:r>
              <a:rPr lang="en-GB" baseline="0" dirty="0"/>
              <a:t>: Den </a:t>
            </a:r>
            <a:r>
              <a:rPr lang="en-GB" baseline="0" dirty="0" err="1"/>
              <a:t>sosiale</a:t>
            </a:r>
            <a:r>
              <a:rPr lang="en-GB" baseline="0" dirty="0"/>
              <a:t> </a:t>
            </a:r>
            <a:r>
              <a:rPr lang="en-GB" baseline="0" dirty="0" err="1"/>
              <a:t>dimensjonen</a:t>
            </a:r>
            <a:r>
              <a:rPr lang="en-GB" baseline="0" dirty="0"/>
              <a:t>: </a:t>
            </a:r>
            <a:r>
              <a:rPr lang="en-GB" baseline="0" dirty="0" err="1"/>
              <a:t>Øst</a:t>
            </a:r>
            <a:r>
              <a:rPr lang="en-GB" baseline="0" dirty="0"/>
              <a:t>-vest </a:t>
            </a:r>
            <a:r>
              <a:rPr lang="en-GB" baseline="0" dirty="0" err="1"/>
              <a:t>retning</a:t>
            </a:r>
            <a:r>
              <a:rPr lang="en-GB" baseline="0" dirty="0"/>
              <a:t>. N</a:t>
            </a:r>
          </a:p>
          <a:p>
            <a:pPr marL="690740" lvl="1" indent="-228600">
              <a:buAutoNum type="arabicParenR"/>
            </a:pPr>
            <a:r>
              <a:rPr lang="en-GB" baseline="0" dirty="0" err="1"/>
              <a:t>Noen</a:t>
            </a:r>
            <a:r>
              <a:rPr lang="en-GB" baseline="0" dirty="0"/>
              <a:t> ganger </a:t>
            </a:r>
            <a:r>
              <a:rPr lang="en-GB" baseline="0" dirty="0" err="1"/>
              <a:t>vil</a:t>
            </a:r>
            <a:r>
              <a:rPr lang="en-GB" baseline="0" dirty="0"/>
              <a:t> vi </a:t>
            </a:r>
            <a:r>
              <a:rPr lang="en-GB" baseline="0" dirty="0" err="1"/>
              <a:t>føle</a:t>
            </a:r>
            <a:r>
              <a:rPr lang="en-GB" baseline="0" dirty="0"/>
              <a:t> </a:t>
            </a:r>
            <a:r>
              <a:rPr lang="en-GB" baseline="0" dirty="0" err="1"/>
              <a:t>oss</a:t>
            </a:r>
            <a:r>
              <a:rPr lang="en-GB" baseline="0" dirty="0"/>
              <a:t> </a:t>
            </a:r>
            <a:r>
              <a:rPr lang="en-GB" baseline="0" dirty="0" err="1"/>
              <a:t>bedre</a:t>
            </a:r>
            <a:r>
              <a:rPr lang="en-GB" baseline="0" dirty="0"/>
              <a:t> </a:t>
            </a:r>
            <a:r>
              <a:rPr lang="en-GB" baseline="0" dirty="0" err="1"/>
              <a:t>enn</a:t>
            </a:r>
            <a:r>
              <a:rPr lang="en-GB" baseline="0" dirty="0"/>
              <a:t> </a:t>
            </a:r>
            <a:r>
              <a:rPr lang="en-GB" baseline="0" dirty="0" err="1"/>
              <a:t>andre</a:t>
            </a:r>
            <a:r>
              <a:rPr lang="en-GB" baseline="0" dirty="0"/>
              <a:t> og </a:t>
            </a:r>
            <a:r>
              <a:rPr lang="en-GB" baseline="0" dirty="0" err="1"/>
              <a:t>noen</a:t>
            </a:r>
            <a:r>
              <a:rPr lang="en-GB" baseline="0" dirty="0"/>
              <a:t> ganger </a:t>
            </a:r>
            <a:r>
              <a:rPr lang="en-GB" baseline="0" dirty="0" err="1"/>
              <a:t>vil</a:t>
            </a:r>
            <a:r>
              <a:rPr lang="en-GB" baseline="0" dirty="0"/>
              <a:t> vi bare </a:t>
            </a:r>
            <a:r>
              <a:rPr lang="en-GB" baseline="0" dirty="0" err="1"/>
              <a:t>passe</a:t>
            </a:r>
            <a:r>
              <a:rPr lang="en-GB" baseline="0" dirty="0"/>
              <a:t> inn</a:t>
            </a:r>
          </a:p>
          <a:p>
            <a:pPr marL="462140" lvl="1" indent="0">
              <a:buNone/>
            </a:pPr>
            <a:endParaRPr lang="en-GB" baseline="0" dirty="0"/>
          </a:p>
          <a:p>
            <a:pPr marL="462140" lvl="1" indent="0">
              <a:buNone/>
            </a:pPr>
            <a:r>
              <a:rPr lang="en-GB" baseline="0" dirty="0" err="1"/>
              <a:t>Resten</a:t>
            </a:r>
            <a:r>
              <a:rPr lang="en-GB" baseline="0" dirty="0"/>
              <a:t> </a:t>
            </a:r>
            <a:r>
              <a:rPr lang="en-GB" baseline="0" dirty="0" err="1"/>
              <a:t>av</a:t>
            </a:r>
            <a:r>
              <a:rPr lang="en-GB" baseline="0" dirty="0"/>
              <a:t> </a:t>
            </a:r>
            <a:r>
              <a:rPr lang="en-GB" baseline="0" dirty="0" err="1"/>
              <a:t>dimensjonene</a:t>
            </a:r>
            <a:r>
              <a:rPr lang="en-GB" baseline="0" dirty="0"/>
              <a:t> </a:t>
            </a:r>
            <a:r>
              <a:rPr lang="en-GB" baseline="0" dirty="0" err="1"/>
              <a:t>kombinerer</a:t>
            </a:r>
            <a:r>
              <a:rPr lang="en-GB" baseline="0" dirty="0"/>
              <a:t> </a:t>
            </a:r>
            <a:r>
              <a:rPr lang="en-GB" baseline="0" dirty="0" err="1"/>
              <a:t>elementer</a:t>
            </a:r>
            <a:r>
              <a:rPr lang="en-GB" baseline="0" dirty="0"/>
              <a:t> </a:t>
            </a:r>
            <a:r>
              <a:rPr lang="en-GB" baseline="0" dirty="0" err="1"/>
              <a:t>fra</a:t>
            </a:r>
            <a:r>
              <a:rPr lang="en-GB" baseline="0" dirty="0"/>
              <a:t> den </a:t>
            </a:r>
            <a:r>
              <a:rPr lang="en-GB" baseline="0" dirty="0" err="1"/>
              <a:t>personlige</a:t>
            </a:r>
            <a:r>
              <a:rPr lang="en-GB" baseline="0" dirty="0"/>
              <a:t> og </a:t>
            </a:r>
            <a:r>
              <a:rPr lang="en-GB" baseline="0" dirty="0" err="1"/>
              <a:t>sosiale</a:t>
            </a:r>
            <a:r>
              <a:rPr lang="en-GB" baseline="0" dirty="0"/>
              <a:t> </a:t>
            </a:r>
            <a:r>
              <a:rPr lang="en-GB" baseline="0" dirty="0" err="1"/>
              <a:t>dimensjonen</a:t>
            </a:r>
            <a:r>
              <a:rPr lang="en-GB" baseline="0" dirty="0"/>
              <a:t>.</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21</a:t>
            </a:fld>
            <a:endParaRPr lang="en-GB"/>
          </a:p>
        </p:txBody>
      </p:sp>
    </p:spTree>
    <p:extLst>
      <p:ext uri="{BB962C8B-B14F-4D97-AF65-F5344CB8AC3E}">
        <p14:creationId xmlns:p14="http://schemas.microsoft.com/office/powerpoint/2010/main" val="247369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r>
              <a:rPr lang="en-GB" dirty="0" err="1"/>
              <a:t>Basert</a:t>
            </a:r>
            <a:r>
              <a:rPr lang="en-GB" dirty="0"/>
              <a:t> </a:t>
            </a:r>
            <a:r>
              <a:rPr lang="en-GB" dirty="0" err="1"/>
              <a:t>på</a:t>
            </a:r>
            <a:r>
              <a:rPr lang="en-GB" dirty="0"/>
              <a:t> </a:t>
            </a:r>
            <a:r>
              <a:rPr lang="en-GB" dirty="0" err="1"/>
              <a:t>psykologiske</a:t>
            </a:r>
            <a:r>
              <a:rPr lang="en-GB" dirty="0"/>
              <a:t> </a:t>
            </a:r>
            <a:r>
              <a:rPr lang="en-GB" dirty="0" err="1"/>
              <a:t>forståelse</a:t>
            </a:r>
            <a:r>
              <a:rPr lang="en-GB" dirty="0"/>
              <a:t> om at </a:t>
            </a:r>
            <a:r>
              <a:rPr lang="en-GB" dirty="0" err="1"/>
              <a:t>mennesker</a:t>
            </a:r>
            <a:r>
              <a:rPr lang="en-GB" baseline="0" dirty="0"/>
              <a:t> </a:t>
            </a:r>
            <a:r>
              <a:rPr lang="en-GB" baseline="0" dirty="0" err="1"/>
              <a:t>blir</a:t>
            </a:r>
            <a:r>
              <a:rPr lang="en-GB" baseline="0" dirty="0"/>
              <a:t> </a:t>
            </a:r>
            <a:r>
              <a:rPr lang="en-GB" baseline="0" dirty="0" err="1"/>
              <a:t>drevet</a:t>
            </a:r>
            <a:r>
              <a:rPr lang="en-GB" baseline="0" dirty="0"/>
              <a:t> </a:t>
            </a:r>
            <a:r>
              <a:rPr lang="en-GB" baseline="0" dirty="0" err="1"/>
              <a:t>av</a:t>
            </a:r>
            <a:r>
              <a:rPr lang="en-GB" baseline="0" dirty="0"/>
              <a:t> to </a:t>
            </a:r>
            <a:r>
              <a:rPr lang="en-GB" baseline="0" dirty="0" err="1"/>
              <a:t>hovedkrefter</a:t>
            </a:r>
            <a:r>
              <a:rPr lang="en-GB" baseline="0" dirty="0"/>
              <a:t>: </a:t>
            </a:r>
          </a:p>
          <a:p>
            <a:pPr marL="228600" indent="-228600">
              <a:buAutoNum type="arabicParenR"/>
            </a:pPr>
            <a:r>
              <a:rPr lang="en-GB" baseline="0" dirty="0" err="1"/>
              <a:t>Hvordan</a:t>
            </a:r>
            <a:r>
              <a:rPr lang="en-GB" baseline="0" dirty="0"/>
              <a:t> vi </a:t>
            </a:r>
            <a:r>
              <a:rPr lang="en-GB" baseline="0" dirty="0" err="1"/>
              <a:t>føler</a:t>
            </a:r>
            <a:r>
              <a:rPr lang="en-GB" baseline="0" dirty="0"/>
              <a:t> I </a:t>
            </a:r>
            <a:r>
              <a:rPr lang="en-GB" baseline="0" dirty="0" err="1"/>
              <a:t>forhold</a:t>
            </a:r>
            <a:r>
              <a:rPr lang="en-GB" baseline="0" dirty="0"/>
              <a:t> </a:t>
            </a:r>
            <a:r>
              <a:rPr lang="en-GB" baseline="0" dirty="0" err="1"/>
              <a:t>til</a:t>
            </a:r>
            <a:r>
              <a:rPr lang="en-GB" baseline="0" dirty="0"/>
              <a:t> </a:t>
            </a:r>
            <a:r>
              <a:rPr lang="en-GB" baseline="0" dirty="0" err="1"/>
              <a:t>oss</a:t>
            </a:r>
            <a:r>
              <a:rPr lang="en-GB" baseline="0" dirty="0"/>
              <a:t> </a:t>
            </a:r>
            <a:r>
              <a:rPr lang="en-GB" baseline="0" dirty="0" err="1"/>
              <a:t>selv</a:t>
            </a:r>
            <a:r>
              <a:rPr lang="en-GB" baseline="0" dirty="0"/>
              <a:t>: Den </a:t>
            </a:r>
            <a:r>
              <a:rPr lang="en-GB" baseline="0" dirty="0" err="1"/>
              <a:t>personlige</a:t>
            </a:r>
            <a:r>
              <a:rPr lang="en-GB" baseline="0" dirty="0"/>
              <a:t> </a:t>
            </a:r>
            <a:r>
              <a:rPr lang="en-GB" baseline="0" dirty="0" err="1"/>
              <a:t>dimensjonen</a:t>
            </a:r>
            <a:r>
              <a:rPr lang="en-GB" baseline="0" dirty="0"/>
              <a:t>: Nord-</a:t>
            </a:r>
            <a:r>
              <a:rPr lang="en-GB" baseline="0" dirty="0" err="1"/>
              <a:t>sør</a:t>
            </a:r>
            <a:r>
              <a:rPr lang="en-GB" baseline="0" dirty="0"/>
              <a:t> </a:t>
            </a:r>
            <a:r>
              <a:rPr lang="en-GB" baseline="0" dirty="0" err="1"/>
              <a:t>retning</a:t>
            </a:r>
            <a:endParaRPr lang="en-GB" baseline="0" dirty="0"/>
          </a:p>
          <a:p>
            <a:pPr marL="228600" indent="-228600">
              <a:buAutoNum type="arabicParenR"/>
            </a:pPr>
            <a:r>
              <a:rPr lang="en-GB" baseline="0" dirty="0" err="1"/>
              <a:t>Hvordan</a:t>
            </a:r>
            <a:r>
              <a:rPr lang="en-GB" baseline="0" dirty="0"/>
              <a:t> vi </a:t>
            </a:r>
            <a:r>
              <a:rPr lang="en-GB" baseline="0" dirty="0" err="1"/>
              <a:t>føler</a:t>
            </a:r>
            <a:r>
              <a:rPr lang="en-GB" baseline="0" dirty="0"/>
              <a:t> I </a:t>
            </a:r>
            <a:r>
              <a:rPr lang="en-GB" baseline="0" dirty="0" err="1"/>
              <a:t>forhold</a:t>
            </a:r>
            <a:r>
              <a:rPr lang="en-GB" baseline="0" dirty="0"/>
              <a:t> </a:t>
            </a:r>
            <a:r>
              <a:rPr lang="en-GB" baseline="0" dirty="0" err="1"/>
              <a:t>til</a:t>
            </a:r>
            <a:r>
              <a:rPr lang="en-GB" baseline="0" dirty="0"/>
              <a:t> </a:t>
            </a:r>
            <a:r>
              <a:rPr lang="en-GB" baseline="0" dirty="0" err="1"/>
              <a:t>andre</a:t>
            </a:r>
            <a:r>
              <a:rPr lang="en-GB" baseline="0" dirty="0"/>
              <a:t>: Den </a:t>
            </a:r>
            <a:r>
              <a:rPr lang="en-GB" baseline="0" dirty="0" err="1"/>
              <a:t>sosiale</a:t>
            </a:r>
            <a:r>
              <a:rPr lang="en-GB" baseline="0" dirty="0"/>
              <a:t> </a:t>
            </a:r>
            <a:r>
              <a:rPr lang="en-GB" baseline="0" dirty="0" err="1"/>
              <a:t>dimensjonen</a:t>
            </a:r>
            <a:r>
              <a:rPr lang="en-GB" baseline="0" dirty="0"/>
              <a:t>: </a:t>
            </a:r>
            <a:r>
              <a:rPr lang="en-GB" baseline="0" dirty="0" err="1"/>
              <a:t>Øst</a:t>
            </a:r>
            <a:r>
              <a:rPr lang="en-GB" baseline="0" dirty="0"/>
              <a:t>-vest </a:t>
            </a:r>
            <a:r>
              <a:rPr lang="en-GB" baseline="0" dirty="0" err="1"/>
              <a:t>retning</a:t>
            </a:r>
            <a:r>
              <a:rPr lang="en-GB" baseline="0" dirty="0"/>
              <a:t>. N</a:t>
            </a:r>
          </a:p>
          <a:p>
            <a:pPr marL="690740" lvl="1" indent="-228600">
              <a:buAutoNum type="arabicParenR"/>
            </a:pPr>
            <a:r>
              <a:rPr lang="en-GB" baseline="0" dirty="0" err="1"/>
              <a:t>Noen</a:t>
            </a:r>
            <a:r>
              <a:rPr lang="en-GB" baseline="0" dirty="0"/>
              <a:t> ganger </a:t>
            </a:r>
            <a:r>
              <a:rPr lang="en-GB" baseline="0" dirty="0" err="1"/>
              <a:t>vil</a:t>
            </a:r>
            <a:r>
              <a:rPr lang="en-GB" baseline="0" dirty="0"/>
              <a:t> vi </a:t>
            </a:r>
            <a:r>
              <a:rPr lang="en-GB" baseline="0" dirty="0" err="1"/>
              <a:t>føle</a:t>
            </a:r>
            <a:r>
              <a:rPr lang="en-GB" baseline="0" dirty="0"/>
              <a:t> </a:t>
            </a:r>
            <a:r>
              <a:rPr lang="en-GB" baseline="0" dirty="0" err="1"/>
              <a:t>oss</a:t>
            </a:r>
            <a:r>
              <a:rPr lang="en-GB" baseline="0" dirty="0"/>
              <a:t> </a:t>
            </a:r>
            <a:r>
              <a:rPr lang="en-GB" baseline="0" dirty="0" err="1"/>
              <a:t>bedre</a:t>
            </a:r>
            <a:r>
              <a:rPr lang="en-GB" baseline="0" dirty="0"/>
              <a:t> </a:t>
            </a:r>
            <a:r>
              <a:rPr lang="en-GB" baseline="0" dirty="0" err="1"/>
              <a:t>enn</a:t>
            </a:r>
            <a:r>
              <a:rPr lang="en-GB" baseline="0" dirty="0"/>
              <a:t> </a:t>
            </a:r>
            <a:r>
              <a:rPr lang="en-GB" baseline="0" dirty="0" err="1"/>
              <a:t>andre</a:t>
            </a:r>
            <a:r>
              <a:rPr lang="en-GB" baseline="0" dirty="0"/>
              <a:t> og </a:t>
            </a:r>
            <a:r>
              <a:rPr lang="en-GB" baseline="0" dirty="0" err="1"/>
              <a:t>noen</a:t>
            </a:r>
            <a:r>
              <a:rPr lang="en-GB" baseline="0" dirty="0"/>
              <a:t> ganger </a:t>
            </a:r>
            <a:r>
              <a:rPr lang="en-GB" baseline="0" dirty="0" err="1"/>
              <a:t>vil</a:t>
            </a:r>
            <a:r>
              <a:rPr lang="en-GB" baseline="0" dirty="0"/>
              <a:t> vi bare </a:t>
            </a:r>
            <a:r>
              <a:rPr lang="en-GB" baseline="0" dirty="0" err="1"/>
              <a:t>passe</a:t>
            </a:r>
            <a:r>
              <a:rPr lang="en-GB" baseline="0" dirty="0"/>
              <a:t> inn</a:t>
            </a:r>
          </a:p>
          <a:p>
            <a:pPr marL="462140" lvl="1" indent="0">
              <a:buNone/>
            </a:pPr>
            <a:endParaRPr lang="en-GB" baseline="0" dirty="0"/>
          </a:p>
          <a:p>
            <a:pPr marL="462140" lvl="1" indent="0">
              <a:buNone/>
            </a:pPr>
            <a:r>
              <a:rPr lang="en-GB" baseline="0" dirty="0" err="1"/>
              <a:t>Resten</a:t>
            </a:r>
            <a:r>
              <a:rPr lang="en-GB" baseline="0" dirty="0"/>
              <a:t> </a:t>
            </a:r>
            <a:r>
              <a:rPr lang="en-GB" baseline="0" dirty="0" err="1"/>
              <a:t>av</a:t>
            </a:r>
            <a:r>
              <a:rPr lang="en-GB" baseline="0" dirty="0"/>
              <a:t> </a:t>
            </a:r>
            <a:r>
              <a:rPr lang="en-GB" baseline="0" dirty="0" err="1"/>
              <a:t>dimensjonene</a:t>
            </a:r>
            <a:r>
              <a:rPr lang="en-GB" baseline="0" dirty="0"/>
              <a:t> </a:t>
            </a:r>
            <a:r>
              <a:rPr lang="en-GB" baseline="0" dirty="0" err="1"/>
              <a:t>kombinerer</a:t>
            </a:r>
            <a:r>
              <a:rPr lang="en-GB" baseline="0" dirty="0"/>
              <a:t> </a:t>
            </a:r>
            <a:r>
              <a:rPr lang="en-GB" baseline="0" dirty="0" err="1"/>
              <a:t>elementer</a:t>
            </a:r>
            <a:r>
              <a:rPr lang="en-GB" baseline="0" dirty="0"/>
              <a:t> </a:t>
            </a:r>
            <a:r>
              <a:rPr lang="en-GB" baseline="0" dirty="0" err="1"/>
              <a:t>fra</a:t>
            </a:r>
            <a:r>
              <a:rPr lang="en-GB" baseline="0" dirty="0"/>
              <a:t> den </a:t>
            </a:r>
            <a:r>
              <a:rPr lang="en-GB" baseline="0" dirty="0" err="1"/>
              <a:t>personlige</a:t>
            </a:r>
            <a:r>
              <a:rPr lang="en-GB" baseline="0" dirty="0"/>
              <a:t> og </a:t>
            </a:r>
            <a:r>
              <a:rPr lang="en-GB" baseline="0" dirty="0" err="1"/>
              <a:t>sosiale</a:t>
            </a:r>
            <a:r>
              <a:rPr lang="en-GB" baseline="0" dirty="0"/>
              <a:t> </a:t>
            </a:r>
            <a:r>
              <a:rPr lang="en-GB" baseline="0" dirty="0" err="1"/>
              <a:t>dimensjonen</a:t>
            </a:r>
            <a:r>
              <a:rPr lang="en-GB" baseline="0" dirty="0"/>
              <a:t>.</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94640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151190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25</a:t>
            </a:fld>
            <a:endParaRPr lang="en-GB"/>
          </a:p>
        </p:txBody>
      </p:sp>
    </p:spTree>
    <p:extLst>
      <p:ext uri="{BB962C8B-B14F-4D97-AF65-F5344CB8AC3E}">
        <p14:creationId xmlns:p14="http://schemas.microsoft.com/office/powerpoint/2010/main" val="762953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28DE85F-A49F-4D4C-8D78-799212E249B2}" type="slidenum">
              <a:rPr lang="en-GB" smtClean="0"/>
              <a:t>40</a:t>
            </a:fld>
            <a:endParaRPr lang="en-GB"/>
          </a:p>
        </p:txBody>
      </p:sp>
    </p:spTree>
    <p:extLst>
      <p:ext uri="{BB962C8B-B14F-4D97-AF65-F5344CB8AC3E}">
        <p14:creationId xmlns:p14="http://schemas.microsoft.com/office/powerpoint/2010/main" val="3661982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DE85F-A49F-4D4C-8D78-799212E249B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277685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628DE85F-A49F-4D4C-8D78-799212E249B2}" type="slidenum">
              <a:rPr lang="en-GB" smtClean="0"/>
              <a:t>55</a:t>
            </a:fld>
            <a:endParaRPr lang="en-GB"/>
          </a:p>
        </p:txBody>
      </p:sp>
    </p:spTree>
    <p:extLst>
      <p:ext uri="{BB962C8B-B14F-4D97-AF65-F5344CB8AC3E}">
        <p14:creationId xmlns:p14="http://schemas.microsoft.com/office/powerpoint/2010/main" val="2777651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DE85F-A49F-4D4C-8D78-799212E249B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981506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DE85F-A49F-4D4C-8D78-799212E249B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64</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53969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DE85F-A49F-4D4C-8D78-799212E249B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39950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a:t>
            </a:fld>
            <a:endParaRPr lang="en-GB"/>
          </a:p>
        </p:txBody>
      </p:sp>
    </p:spTree>
    <p:extLst>
      <p:ext uri="{BB962C8B-B14F-4D97-AF65-F5344CB8AC3E}">
        <p14:creationId xmlns:p14="http://schemas.microsoft.com/office/powerpoint/2010/main" val="2666538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DE85F-A49F-4D4C-8D78-799212E249B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78</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28222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28DE85F-A49F-4D4C-8D78-799212E249B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GB"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528433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106313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13262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 y="746125"/>
            <a:ext cx="6611938" cy="37195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218449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dirty="0"/>
          </a:p>
        </p:txBody>
      </p:sp>
    </p:spTree>
    <p:extLst>
      <p:ext uri="{BB962C8B-B14F-4D97-AF65-F5344CB8AC3E}">
        <p14:creationId xmlns:p14="http://schemas.microsoft.com/office/powerpoint/2010/main" val="19428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17</a:t>
            </a:fld>
            <a:endParaRPr lang="en-GB"/>
          </a:p>
        </p:txBody>
      </p:sp>
    </p:spTree>
    <p:extLst>
      <p:ext uri="{BB962C8B-B14F-4D97-AF65-F5344CB8AC3E}">
        <p14:creationId xmlns:p14="http://schemas.microsoft.com/office/powerpoint/2010/main" val="19428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19</a:t>
            </a:fld>
            <a:endParaRPr lang="en-GB"/>
          </a:p>
        </p:txBody>
      </p:sp>
    </p:spTree>
    <p:extLst>
      <p:ext uri="{BB962C8B-B14F-4D97-AF65-F5344CB8AC3E}">
        <p14:creationId xmlns:p14="http://schemas.microsoft.com/office/powerpoint/2010/main" val="310100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0462"/>
          </a:xfrm>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fld id="{628DE85F-A49F-4D4C-8D78-799212E249B2}" type="slidenum">
              <a:rPr lang="en-GB" smtClean="0"/>
              <a:t>20</a:t>
            </a:fld>
            <a:endParaRPr lang="en-GB"/>
          </a:p>
        </p:txBody>
      </p:sp>
    </p:spTree>
    <p:extLst>
      <p:ext uri="{BB962C8B-B14F-4D97-AF65-F5344CB8AC3E}">
        <p14:creationId xmlns:p14="http://schemas.microsoft.com/office/powerpoint/2010/main" val="147797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7.png"/><Relationship Id="rId4" Type="http://schemas.microsoft.com/office/2007/relationships/hdphoto" Target="../media/hdphoto3.wdp"/></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46971" cy="457048"/>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4008" y="248344"/>
            <a:ext cx="6718167" cy="442661"/>
          </a:xfrm>
        </p:spPr>
        <p:txBody>
          <a:bodyPr anchor="b">
            <a:no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24608" y="4215736"/>
            <a:ext cx="6718075" cy="318287"/>
          </a:xfrm>
        </p:spPr>
        <p:txBody>
          <a:bodyPr anchor="b">
            <a:normAutofit/>
          </a:bodyPr>
          <a:lstStyle>
            <a:lvl1pPr algn="l">
              <a:lnSpc>
                <a:spcPct val="95000"/>
              </a:lnSpc>
              <a:spcBef>
                <a:spcPts val="204"/>
              </a:spcBef>
              <a:defRPr sz="1000"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409869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786381" y="1122869"/>
            <a:ext cx="4100599" cy="2742335"/>
          </a:xfrm>
        </p:spPr>
        <p:txBody>
          <a:bodyPr anchor="ctr">
            <a:normAutofit/>
          </a:bodyPr>
          <a:lstStyle>
            <a:lvl1pPr marL="0" indent="0" algn="l">
              <a:buNone/>
              <a:defRPr sz="2700" b="1" baseline="0">
                <a:solidFill>
                  <a:schemeClr val="tx1"/>
                </a:solidFill>
              </a:defRPr>
            </a:lvl1pPr>
            <a:lvl2pPr marL="3240" indent="0" algn="l">
              <a:spcBef>
                <a:spcPts val="0"/>
              </a:spcBef>
              <a:buNone/>
              <a:tabLst/>
              <a:defRPr sz="2200" baseline="0">
                <a:solidFill>
                  <a:schemeClr val="bg2"/>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8965"/>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601599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438166" cy="5143500"/>
          </a:xfrm>
        </p:spPr>
        <p:txBody>
          <a:bodyPr/>
          <a:lstStyle/>
          <a:p>
            <a:r>
              <a:rPr lang="fr-FR"/>
              <a:t>Cliquez sur l'icône pour ajouter une image</a:t>
            </a:r>
            <a:endParaRPr lang="en-GB"/>
          </a:p>
        </p:txBody>
      </p:sp>
      <p:sp>
        <p:nvSpPr>
          <p:cNvPr id="17" name="Rectangle 16"/>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 name="Title 1"/>
          <p:cNvSpPr>
            <a:spLocks noGrp="1"/>
          </p:cNvSpPr>
          <p:nvPr>
            <p:ph type="ctrTitle" hasCustomPrompt="1"/>
          </p:nvPr>
        </p:nvSpPr>
        <p:spPr>
          <a:xfrm>
            <a:off x="6741106" y="2136386"/>
            <a:ext cx="2145875" cy="747897"/>
          </a:xfrm>
        </p:spPr>
        <p:txBody>
          <a:bodyPr anchor="ctr"/>
          <a:lstStyle>
            <a:lvl1pPr>
              <a:defRPr sz="27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8" name="Rectangle 7"/>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9" name="TextBox 8"/>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0" name="Rectangle 9"/>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1" name="TextBox 10"/>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2" name="Rectangle 11"/>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3" name="TextBox 12"/>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4" name="Rectangle 13"/>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5" name="TextBox 14"/>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6" name="Rectangle 15"/>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9" name="TextBox 18"/>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20" name="Rectangle 19"/>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1" name="TextBox 20"/>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22" name="Rectangle 21"/>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3" name="TextBox 22"/>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24" name="Rectangle 23"/>
          <p:cNvSpPr/>
          <p:nvPr userDrawn="1"/>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5" name="TextBox 24"/>
          <p:cNvSpPr txBox="1"/>
          <p:nvPr userDrawn="1"/>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Tree>
    <p:extLst>
      <p:ext uri="{BB962C8B-B14F-4D97-AF65-F5344CB8AC3E}">
        <p14:creationId xmlns:p14="http://schemas.microsoft.com/office/powerpoint/2010/main" val="1789272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 name="Title 1"/>
          <p:cNvSpPr>
            <a:spLocks noGrp="1"/>
          </p:cNvSpPr>
          <p:nvPr>
            <p:ph type="ctrTitle" hasCustomPrompt="1"/>
          </p:nvPr>
        </p:nvSpPr>
        <p:spPr>
          <a:xfrm>
            <a:off x="6741106" y="2136386"/>
            <a:ext cx="2145875" cy="747897"/>
          </a:xfrm>
        </p:spPr>
        <p:txBody>
          <a:bodyPr anchor="ctr"/>
          <a:lstStyle>
            <a:lvl1pPr>
              <a:defRPr sz="27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8" name="Rectangle 7"/>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9" name="TextBox 8"/>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0" name="Rectangle 9"/>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1" name="TextBox 10"/>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2" name="Rectangle 11"/>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3" name="TextBox 12"/>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4" name="Rectangle 13"/>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5" name="TextBox 14"/>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16" name="Rectangle 15"/>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19" name="TextBox 18"/>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20" name="Rectangle 19"/>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1" name="TextBox 20"/>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22" name="Rectangle 21"/>
          <p:cNvSpPr/>
          <p:nvPr/>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3" name="TextBox 22"/>
          <p:cNvSpPr txBox="1"/>
          <p:nvPr/>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24" name="Rectangle 23"/>
          <p:cNvSpPr/>
          <p:nvPr userDrawn="1"/>
        </p:nvSpPr>
        <p:spPr bwMode="white">
          <a:xfrm>
            <a:off x="0" y="4679249"/>
            <a:ext cx="1867882" cy="462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GB"/>
          </a:p>
        </p:txBody>
      </p:sp>
      <p:sp>
        <p:nvSpPr>
          <p:cNvPr id="25" name="TextBox 24"/>
          <p:cNvSpPr txBox="1"/>
          <p:nvPr userDrawn="1"/>
        </p:nvSpPr>
        <p:spPr>
          <a:xfrm>
            <a:off x="247353" y="4659225"/>
            <a:ext cx="560381" cy="246779"/>
          </a:xfrm>
          <a:prstGeom prst="rect">
            <a:avLst/>
          </a:prstGeom>
        </p:spPr>
        <p:txBody>
          <a:bodyPr vert="horz" wrap="square" lIns="0" tIns="0" rIns="0" bIns="0" rtlCol="0" anchor="b">
            <a:noAutofit/>
          </a:bodyPr>
          <a:lstStyle/>
          <a:p>
            <a:pPr marL="3240">
              <a:spcBef>
                <a:spcPts val="816"/>
              </a:spcBef>
            </a:pPr>
            <a:fld id="{5575D932-8F50-448D-A3FF-976A850649DE}" type="slidenum">
              <a:rPr lang="en-GB" sz="700" smtClean="0">
                <a:solidFill>
                  <a:schemeClr val="bg2"/>
                </a:solidFill>
              </a:rPr>
              <a:pPr marL="3240">
                <a:spcBef>
                  <a:spcPts val="816"/>
                </a:spcBef>
              </a:pPr>
              <a:t>‹#›</a:t>
            </a:fld>
            <a:endParaRPr lang="en-GB" sz="700" dirty="0">
              <a:solidFill>
                <a:schemeClr val="bg2"/>
              </a:solidFill>
            </a:endParaRPr>
          </a:p>
        </p:txBody>
      </p:sp>
      <p:sp>
        <p:nvSpPr>
          <p:cNvPr id="4" name="Picture Placeholder 3"/>
          <p:cNvSpPr>
            <a:spLocks noGrp="1"/>
          </p:cNvSpPr>
          <p:nvPr>
            <p:ph type="pic" sz="quarter" idx="10"/>
          </p:nvPr>
        </p:nvSpPr>
        <p:spPr>
          <a:xfrm>
            <a:off x="0" y="0"/>
            <a:ext cx="6340288" cy="51435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fr-FR"/>
              <a:t>Cliquez sur l'icône pour ajouter une image</a:t>
            </a:r>
            <a:endParaRPr lang="en-GB"/>
          </a:p>
        </p:txBody>
      </p:sp>
    </p:spTree>
    <p:extLst>
      <p:ext uri="{BB962C8B-B14F-4D97-AF65-F5344CB8AC3E}">
        <p14:creationId xmlns:p14="http://schemas.microsoft.com/office/powerpoint/2010/main" val="3108411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34033" y="1531475"/>
            <a:ext cx="3569511" cy="1024896"/>
          </a:xfrm>
        </p:spPr>
        <p:txBody>
          <a:bodyPr anchor="ctr"/>
          <a:lstStyle>
            <a:lvl1pPr>
              <a:defRPr sz="3700"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234033" y="2724543"/>
            <a:ext cx="3569511" cy="1816529"/>
          </a:xfrm>
        </p:spPr>
        <p:txBody>
          <a:bodyPr/>
          <a:lstStyle>
            <a:lvl1pPr marL="0" indent="0" algn="l">
              <a:buNone/>
              <a:defRPr baseline="0">
                <a:solidFill>
                  <a:schemeClr val="bg2"/>
                </a:solidFill>
              </a:defRPr>
            </a:lvl1pPr>
            <a:lvl2pPr marL="3240" indent="0" algn="l">
              <a:spcBef>
                <a:spcPts val="816"/>
              </a:spcBef>
              <a:buNone/>
              <a:tabLst/>
              <a:defRPr baseline="0">
                <a:solidFill>
                  <a:schemeClr val="tx1"/>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234000" y="248324"/>
            <a:ext cx="3569510" cy="1172925"/>
          </a:xfrm>
        </p:spPr>
        <p:txBody>
          <a:bodyPr anchor="b">
            <a:normAutofit/>
          </a:bodyPr>
          <a:lstStyle>
            <a:lvl1pPr>
              <a:defRPr sz="2200" b="0" cap="none" baseline="0">
                <a:solidFill>
                  <a:schemeClr val="bg2"/>
                </a:solidFill>
              </a:defRPr>
            </a:lvl1pPr>
          </a:lstStyle>
          <a:p>
            <a:pPr lvl="0"/>
            <a:r>
              <a:rPr lang="en-US" dirty="0"/>
              <a:t>Related phrase</a:t>
            </a:r>
            <a:endParaRPr lang="en-GB" dirty="0"/>
          </a:p>
        </p:txBody>
      </p:sp>
      <p:sp>
        <p:nvSpPr>
          <p:cNvPr id="19" name="Oval 18"/>
          <p:cNvSpPr/>
          <p:nvPr/>
        </p:nvSpPr>
        <p:spPr>
          <a:xfrm>
            <a:off x="7166103" y="922544"/>
            <a:ext cx="1081211" cy="108091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21" name="Oval 20"/>
          <p:cNvSpPr/>
          <p:nvPr/>
        </p:nvSpPr>
        <p:spPr>
          <a:xfrm>
            <a:off x="5385163" y="2987329"/>
            <a:ext cx="1384960" cy="138457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22" name="Oval 21"/>
          <p:cNvSpPr/>
          <p:nvPr/>
        </p:nvSpPr>
        <p:spPr>
          <a:xfrm>
            <a:off x="5246169" y="3098192"/>
            <a:ext cx="381308" cy="38120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24" name="Oval 23"/>
          <p:cNvSpPr/>
          <p:nvPr/>
        </p:nvSpPr>
        <p:spPr>
          <a:xfrm>
            <a:off x="8163729" y="838999"/>
            <a:ext cx="167181" cy="1671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2195" tIns="31098" rIns="62195" bIns="31098" rtlCol="0" anchor="ctr"/>
          <a:lstStyle/>
          <a:p>
            <a:pPr algn="ctr"/>
            <a:endParaRPr lang="en-ZA" dirty="0">
              <a:solidFill>
                <a:srgbClr val="FFFFFF"/>
              </a:solidFill>
            </a:endParaRPr>
          </a:p>
        </p:txBody>
      </p:sp>
      <p:sp>
        <p:nvSpPr>
          <p:cNvPr id="7" name="Picture Placeholder 6"/>
          <p:cNvSpPr>
            <a:spLocks noGrp="1"/>
          </p:cNvSpPr>
          <p:nvPr>
            <p:ph type="pic" sz="quarter" idx="14"/>
          </p:nvPr>
        </p:nvSpPr>
        <p:spPr>
          <a:xfrm>
            <a:off x="5142217" y="809747"/>
            <a:ext cx="2979602" cy="2978781"/>
          </a:xfrm>
          <a:prstGeom prst="ellipse">
            <a:avLst/>
          </a:prstGeom>
          <a:ln w="38100">
            <a:solidFill>
              <a:schemeClr val="accent6"/>
            </a:solidFill>
          </a:ln>
        </p:spPr>
        <p:txBody>
          <a:bodyPr/>
          <a:lstStyle/>
          <a:p>
            <a:r>
              <a:rPr lang="fr-FR"/>
              <a:t>Cliquez sur l'icône pour ajouter une image</a:t>
            </a:r>
            <a:endParaRPr lang="en-GB"/>
          </a:p>
        </p:txBody>
      </p:sp>
    </p:spTree>
    <p:extLst>
      <p:ext uri="{BB962C8B-B14F-4D97-AF65-F5344CB8AC3E}">
        <p14:creationId xmlns:p14="http://schemas.microsoft.com/office/powerpoint/2010/main" val="76497451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400" y="248344"/>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2688" y="3486272"/>
            <a:ext cx="3843754" cy="65710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fr-FR"/>
              <a:t>Modifiez les styles du texte du masque</a:t>
            </a:r>
          </a:p>
          <a:p>
            <a:pPr lvl="1"/>
            <a:r>
              <a:rPr lang="fr-FR"/>
              <a:t>Deuxième niveau</a:t>
            </a:r>
          </a:p>
        </p:txBody>
      </p:sp>
      <p:sp>
        <p:nvSpPr>
          <p:cNvPr id="9" name="Text Placeholder 10"/>
          <p:cNvSpPr>
            <a:spLocks noGrp="1"/>
          </p:cNvSpPr>
          <p:nvPr>
            <p:ph type="body" sz="quarter" idx="15"/>
          </p:nvPr>
        </p:nvSpPr>
        <p:spPr>
          <a:xfrm>
            <a:off x="5043071" y="3486272"/>
            <a:ext cx="3843754" cy="657105"/>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fr-FR"/>
              <a:t>Modifiez les styles du texte du masque</a:t>
            </a:r>
          </a:p>
          <a:p>
            <a:pPr lvl="1"/>
            <a:r>
              <a:rPr lang="fr-FR"/>
              <a:t>Deuxième niveau</a:t>
            </a:r>
          </a:p>
        </p:txBody>
      </p:sp>
      <p:sp>
        <p:nvSpPr>
          <p:cNvPr id="7" name="Picture Placeholder 6"/>
          <p:cNvSpPr>
            <a:spLocks noGrp="1"/>
          </p:cNvSpPr>
          <p:nvPr>
            <p:ph type="pic" sz="quarter" idx="16"/>
          </p:nvPr>
        </p:nvSpPr>
        <p:spPr>
          <a:xfrm>
            <a:off x="242688" y="1831104"/>
            <a:ext cx="3843754" cy="1550392"/>
          </a:xfrm>
        </p:spPr>
        <p:txBody>
          <a:bodyPr>
            <a:normAutofit/>
          </a:bodyPr>
          <a:lstStyle>
            <a:lvl1pPr>
              <a:defRPr sz="1100">
                <a:solidFill>
                  <a:schemeClr val="bg2"/>
                </a:solidFill>
              </a:defRPr>
            </a:lvl1pPr>
          </a:lstStyle>
          <a:p>
            <a:r>
              <a:rPr lang="fr-FR"/>
              <a:t>Cliquez sur l'icône pour ajouter une image</a:t>
            </a:r>
            <a:endParaRPr lang="en-GB"/>
          </a:p>
        </p:txBody>
      </p:sp>
      <p:sp>
        <p:nvSpPr>
          <p:cNvPr id="12" name="Picture Placeholder 6"/>
          <p:cNvSpPr>
            <a:spLocks noGrp="1"/>
          </p:cNvSpPr>
          <p:nvPr>
            <p:ph type="pic" sz="quarter" idx="17"/>
          </p:nvPr>
        </p:nvSpPr>
        <p:spPr>
          <a:xfrm>
            <a:off x="5043071" y="1831104"/>
            <a:ext cx="3843754" cy="1550392"/>
          </a:xfrm>
        </p:spPr>
        <p:txBody>
          <a:bodyPr>
            <a:normAutofit/>
          </a:bodyPr>
          <a:lstStyle>
            <a:lvl1pPr>
              <a:defRPr sz="1100">
                <a:solidFill>
                  <a:schemeClr val="bg2"/>
                </a:solidFill>
              </a:defRPr>
            </a:lvl1pPr>
          </a:lstStyle>
          <a:p>
            <a:r>
              <a:rPr lang="fr-FR"/>
              <a:t>Cliquez sur l'icône pour ajouter une image</a:t>
            </a:r>
            <a:endParaRPr lang="en-GB" dirty="0"/>
          </a:p>
        </p:txBody>
      </p:sp>
      <p:sp>
        <p:nvSpPr>
          <p:cNvPr id="13" name="Text Placeholder 10"/>
          <p:cNvSpPr>
            <a:spLocks noGrp="1"/>
          </p:cNvSpPr>
          <p:nvPr>
            <p:ph type="body" sz="quarter" idx="18"/>
          </p:nvPr>
        </p:nvSpPr>
        <p:spPr>
          <a:xfrm>
            <a:off x="242688" y="1388464"/>
            <a:ext cx="3843754" cy="442661"/>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4" name="Text Placeholder 10"/>
          <p:cNvSpPr>
            <a:spLocks noGrp="1"/>
          </p:cNvSpPr>
          <p:nvPr>
            <p:ph type="body" sz="quarter" idx="19"/>
          </p:nvPr>
        </p:nvSpPr>
        <p:spPr>
          <a:xfrm>
            <a:off x="5043071" y="1388464"/>
            <a:ext cx="3843754" cy="442661"/>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Tree>
    <p:extLst>
      <p:ext uri="{BB962C8B-B14F-4D97-AF65-F5344CB8AC3E}">
        <p14:creationId xmlns:p14="http://schemas.microsoft.com/office/powerpoint/2010/main" val="187207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44"/>
            <a:ext cx="6695158"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4533" y="3481305"/>
            <a:ext cx="2561614" cy="785512"/>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fr-FR"/>
              <a:t>Modifiez les styles du texte du masque</a:t>
            </a:r>
          </a:p>
          <a:p>
            <a:pPr lvl="1"/>
            <a:r>
              <a:rPr lang="fr-FR"/>
              <a:t>Deuxième niveau</a:t>
            </a:r>
          </a:p>
        </p:txBody>
      </p:sp>
      <p:sp>
        <p:nvSpPr>
          <p:cNvPr id="9" name="Text Placeholder 10"/>
          <p:cNvSpPr>
            <a:spLocks noGrp="1"/>
          </p:cNvSpPr>
          <p:nvPr>
            <p:ph type="body" sz="quarter" idx="15"/>
          </p:nvPr>
        </p:nvSpPr>
        <p:spPr>
          <a:xfrm>
            <a:off x="3300205" y="3481305"/>
            <a:ext cx="2561614" cy="785512"/>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fr-FR"/>
              <a:t>Modifiez les styles du texte du masque</a:t>
            </a:r>
          </a:p>
          <a:p>
            <a:pPr lvl="1"/>
            <a:r>
              <a:rPr lang="fr-FR"/>
              <a:t>Deuxième niveau</a:t>
            </a:r>
          </a:p>
        </p:txBody>
      </p:sp>
      <p:sp>
        <p:nvSpPr>
          <p:cNvPr id="7" name="Picture Placeholder 6"/>
          <p:cNvSpPr>
            <a:spLocks noGrp="1"/>
          </p:cNvSpPr>
          <p:nvPr>
            <p:ph type="pic" sz="quarter" idx="16"/>
          </p:nvPr>
        </p:nvSpPr>
        <p:spPr>
          <a:xfrm>
            <a:off x="244533" y="1831104"/>
            <a:ext cx="2561614" cy="1550392"/>
          </a:xfrm>
        </p:spPr>
        <p:txBody>
          <a:bodyPr>
            <a:normAutofit/>
          </a:bodyPr>
          <a:lstStyle>
            <a:lvl1pPr>
              <a:defRPr sz="1100">
                <a:solidFill>
                  <a:schemeClr val="bg2"/>
                </a:solidFill>
              </a:defRPr>
            </a:lvl1pPr>
          </a:lstStyle>
          <a:p>
            <a:r>
              <a:rPr lang="fr-FR"/>
              <a:t>Cliquez sur l'icône pour ajouter une image</a:t>
            </a:r>
            <a:endParaRPr lang="en-GB"/>
          </a:p>
        </p:txBody>
      </p:sp>
      <p:sp>
        <p:nvSpPr>
          <p:cNvPr id="12" name="Picture Placeholder 6"/>
          <p:cNvSpPr>
            <a:spLocks noGrp="1"/>
          </p:cNvSpPr>
          <p:nvPr>
            <p:ph type="pic" sz="quarter" idx="17"/>
          </p:nvPr>
        </p:nvSpPr>
        <p:spPr>
          <a:xfrm>
            <a:off x="3300205" y="1831104"/>
            <a:ext cx="2561614" cy="1550392"/>
          </a:xfrm>
        </p:spPr>
        <p:txBody>
          <a:bodyPr>
            <a:normAutofit/>
          </a:bodyPr>
          <a:lstStyle>
            <a:lvl1pPr>
              <a:defRPr sz="1100">
                <a:solidFill>
                  <a:schemeClr val="bg2"/>
                </a:solidFill>
              </a:defRPr>
            </a:lvl1pPr>
          </a:lstStyle>
          <a:p>
            <a:r>
              <a:rPr lang="fr-FR"/>
              <a:t>Cliquez sur l'icône pour ajouter une image</a:t>
            </a:r>
            <a:endParaRPr lang="en-GB"/>
          </a:p>
        </p:txBody>
      </p:sp>
      <p:sp>
        <p:nvSpPr>
          <p:cNvPr id="13" name="Text Placeholder 10"/>
          <p:cNvSpPr>
            <a:spLocks noGrp="1"/>
          </p:cNvSpPr>
          <p:nvPr>
            <p:ph type="body" sz="quarter" idx="18"/>
          </p:nvPr>
        </p:nvSpPr>
        <p:spPr>
          <a:xfrm>
            <a:off x="244533" y="1388464"/>
            <a:ext cx="2561614" cy="442661"/>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4" name="Text Placeholder 10"/>
          <p:cNvSpPr>
            <a:spLocks noGrp="1"/>
          </p:cNvSpPr>
          <p:nvPr>
            <p:ph type="body" sz="quarter" idx="19"/>
          </p:nvPr>
        </p:nvSpPr>
        <p:spPr>
          <a:xfrm>
            <a:off x="3300205" y="1388464"/>
            <a:ext cx="2561614" cy="442661"/>
          </a:xfrm>
          <a:solidFill>
            <a:schemeClr val="accent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5" name="Text Placeholder 10"/>
          <p:cNvSpPr>
            <a:spLocks noGrp="1"/>
          </p:cNvSpPr>
          <p:nvPr>
            <p:ph type="body" sz="quarter" idx="20"/>
          </p:nvPr>
        </p:nvSpPr>
        <p:spPr>
          <a:xfrm>
            <a:off x="6301029" y="3481305"/>
            <a:ext cx="2561614" cy="785512"/>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tx1"/>
                </a:solidFill>
              </a:defRPr>
            </a:lvl2pPr>
          </a:lstStyle>
          <a:p>
            <a:pPr lvl="0"/>
            <a:r>
              <a:rPr lang="fr-FR"/>
              <a:t>Modifiez les styles du texte du masque</a:t>
            </a:r>
          </a:p>
          <a:p>
            <a:pPr lvl="1"/>
            <a:r>
              <a:rPr lang="fr-FR"/>
              <a:t>Deuxième niveau</a:t>
            </a:r>
          </a:p>
        </p:txBody>
      </p:sp>
      <p:sp>
        <p:nvSpPr>
          <p:cNvPr id="16" name="Picture Placeholder 6"/>
          <p:cNvSpPr>
            <a:spLocks noGrp="1"/>
          </p:cNvSpPr>
          <p:nvPr>
            <p:ph type="pic" sz="quarter" idx="21"/>
          </p:nvPr>
        </p:nvSpPr>
        <p:spPr>
          <a:xfrm>
            <a:off x="6301029" y="1831104"/>
            <a:ext cx="2561614" cy="1550392"/>
          </a:xfrm>
        </p:spPr>
        <p:txBody>
          <a:bodyPr>
            <a:normAutofit/>
          </a:bodyPr>
          <a:lstStyle>
            <a:lvl1pPr>
              <a:defRPr sz="1100">
                <a:solidFill>
                  <a:schemeClr val="bg2"/>
                </a:solidFill>
              </a:defRPr>
            </a:lvl1pPr>
          </a:lstStyle>
          <a:p>
            <a:r>
              <a:rPr lang="fr-FR"/>
              <a:t>Cliquez sur l'icône pour ajouter une image</a:t>
            </a:r>
            <a:endParaRPr lang="en-GB"/>
          </a:p>
        </p:txBody>
      </p:sp>
      <p:sp>
        <p:nvSpPr>
          <p:cNvPr id="17" name="Text Placeholder 10"/>
          <p:cNvSpPr>
            <a:spLocks noGrp="1"/>
          </p:cNvSpPr>
          <p:nvPr>
            <p:ph type="body" sz="quarter" idx="22"/>
          </p:nvPr>
        </p:nvSpPr>
        <p:spPr>
          <a:xfrm>
            <a:off x="6301029" y="1388464"/>
            <a:ext cx="2561614" cy="442661"/>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Tree>
    <p:extLst>
      <p:ext uri="{BB962C8B-B14F-4D97-AF65-F5344CB8AC3E}">
        <p14:creationId xmlns:p14="http://schemas.microsoft.com/office/powerpoint/2010/main" val="833649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0" y="643469"/>
            <a:ext cx="6723160" cy="4570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3" y="248344"/>
            <a:ext cx="6615283"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5007"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fr-FR"/>
              <a:t>Modifiez les styles du texte du masque</a:t>
            </a:r>
          </a:p>
          <a:p>
            <a:pPr lvl="1"/>
            <a:r>
              <a:rPr lang="fr-FR"/>
              <a:t>Deuxième niveau</a:t>
            </a:r>
          </a:p>
        </p:txBody>
      </p:sp>
      <p:sp>
        <p:nvSpPr>
          <p:cNvPr id="9" name="Text Placeholder 10"/>
          <p:cNvSpPr>
            <a:spLocks noGrp="1"/>
          </p:cNvSpPr>
          <p:nvPr>
            <p:ph type="body" sz="quarter" idx="15"/>
          </p:nvPr>
        </p:nvSpPr>
        <p:spPr>
          <a:xfrm>
            <a:off x="2469336"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fr-FR"/>
              <a:t>Modifiez les styles du texte du masque</a:t>
            </a:r>
          </a:p>
          <a:p>
            <a:pPr lvl="1"/>
            <a:r>
              <a:rPr lang="fr-FR"/>
              <a:t>Deuxième niveau</a:t>
            </a:r>
          </a:p>
        </p:txBody>
      </p:sp>
      <p:sp>
        <p:nvSpPr>
          <p:cNvPr id="7" name="Picture Placeholder 6"/>
          <p:cNvSpPr>
            <a:spLocks noGrp="1"/>
          </p:cNvSpPr>
          <p:nvPr>
            <p:ph type="pic" sz="quarter" idx="16"/>
          </p:nvPr>
        </p:nvSpPr>
        <p:spPr>
          <a:xfrm>
            <a:off x="235007" y="1831104"/>
            <a:ext cx="1948830" cy="1550392"/>
          </a:xfrm>
        </p:spPr>
        <p:txBody>
          <a:bodyPr lIns="72000" tIns="72000" rIns="72000" bIns="72000">
            <a:normAutofit/>
          </a:bodyPr>
          <a:lstStyle>
            <a:lvl1pPr>
              <a:defRPr sz="1100">
                <a:solidFill>
                  <a:schemeClr val="bg2"/>
                </a:solidFill>
              </a:defRPr>
            </a:lvl1pPr>
          </a:lstStyle>
          <a:p>
            <a:r>
              <a:rPr lang="fr-FR"/>
              <a:t>Cliquez sur l'icône pour ajouter une image</a:t>
            </a:r>
            <a:endParaRPr lang="en-GB" dirty="0"/>
          </a:p>
        </p:txBody>
      </p:sp>
      <p:sp>
        <p:nvSpPr>
          <p:cNvPr id="13" name="Text Placeholder 10"/>
          <p:cNvSpPr>
            <a:spLocks noGrp="1"/>
          </p:cNvSpPr>
          <p:nvPr>
            <p:ph type="body" sz="quarter" idx="18"/>
          </p:nvPr>
        </p:nvSpPr>
        <p:spPr>
          <a:xfrm>
            <a:off x="235007" y="1388445"/>
            <a:ext cx="1948830" cy="442660"/>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4" name="Text Placeholder 10"/>
          <p:cNvSpPr>
            <a:spLocks noGrp="1"/>
          </p:cNvSpPr>
          <p:nvPr>
            <p:ph type="body" sz="quarter" idx="19"/>
          </p:nvPr>
        </p:nvSpPr>
        <p:spPr>
          <a:xfrm>
            <a:off x="2469336" y="1388445"/>
            <a:ext cx="1948830" cy="442660"/>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2" name="Picture Placeholder 6"/>
          <p:cNvSpPr>
            <a:spLocks noGrp="1"/>
          </p:cNvSpPr>
          <p:nvPr>
            <p:ph type="pic" sz="quarter" idx="17"/>
          </p:nvPr>
        </p:nvSpPr>
        <p:spPr>
          <a:xfrm>
            <a:off x="2469336" y="1831104"/>
            <a:ext cx="1948830" cy="1550392"/>
          </a:xfrm>
        </p:spPr>
        <p:txBody>
          <a:bodyPr lIns="72000" tIns="72000" rIns="72000" bIns="72000">
            <a:normAutofit/>
          </a:bodyPr>
          <a:lstStyle>
            <a:lvl1pPr>
              <a:defRPr sz="1100">
                <a:solidFill>
                  <a:schemeClr val="bg2"/>
                </a:solidFill>
              </a:defRPr>
            </a:lvl1pPr>
          </a:lstStyle>
          <a:p>
            <a:r>
              <a:rPr lang="fr-FR"/>
              <a:t>Cliquez sur l'icône pour ajouter une image</a:t>
            </a:r>
            <a:endParaRPr lang="en-GB" dirty="0"/>
          </a:p>
        </p:txBody>
      </p:sp>
      <p:sp>
        <p:nvSpPr>
          <p:cNvPr id="15" name="Text Placeholder 10"/>
          <p:cNvSpPr>
            <a:spLocks noGrp="1"/>
          </p:cNvSpPr>
          <p:nvPr>
            <p:ph type="body" sz="quarter" idx="20"/>
          </p:nvPr>
        </p:nvSpPr>
        <p:spPr>
          <a:xfrm>
            <a:off x="4703665"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fr-FR"/>
              <a:t>Modifiez les styles du texte du masque</a:t>
            </a:r>
          </a:p>
          <a:p>
            <a:pPr lvl="1"/>
            <a:r>
              <a:rPr lang="fr-FR"/>
              <a:t>Deuxième niveau</a:t>
            </a:r>
          </a:p>
        </p:txBody>
      </p:sp>
      <p:sp>
        <p:nvSpPr>
          <p:cNvPr id="17" name="Text Placeholder 10"/>
          <p:cNvSpPr>
            <a:spLocks noGrp="1"/>
          </p:cNvSpPr>
          <p:nvPr>
            <p:ph type="body" sz="quarter" idx="22"/>
          </p:nvPr>
        </p:nvSpPr>
        <p:spPr>
          <a:xfrm>
            <a:off x="4703665" y="1388445"/>
            <a:ext cx="1948830" cy="442660"/>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6" name="Picture Placeholder 6"/>
          <p:cNvSpPr>
            <a:spLocks noGrp="1"/>
          </p:cNvSpPr>
          <p:nvPr>
            <p:ph type="pic" sz="quarter" idx="21"/>
          </p:nvPr>
        </p:nvSpPr>
        <p:spPr>
          <a:xfrm>
            <a:off x="4703665" y="1831104"/>
            <a:ext cx="1948830" cy="1550392"/>
          </a:xfrm>
        </p:spPr>
        <p:txBody>
          <a:bodyPr lIns="72000" tIns="72000" rIns="72000" bIns="72000">
            <a:normAutofit/>
          </a:bodyPr>
          <a:lstStyle>
            <a:lvl1pPr>
              <a:defRPr sz="1100">
                <a:solidFill>
                  <a:schemeClr val="bg2"/>
                </a:solidFill>
              </a:defRPr>
            </a:lvl1pPr>
          </a:lstStyle>
          <a:p>
            <a:r>
              <a:rPr lang="fr-FR"/>
              <a:t>Cliquez sur l'icône pour ajouter une image</a:t>
            </a:r>
            <a:endParaRPr lang="en-GB"/>
          </a:p>
        </p:txBody>
      </p:sp>
      <p:sp>
        <p:nvSpPr>
          <p:cNvPr id="18" name="Text Placeholder 10"/>
          <p:cNvSpPr>
            <a:spLocks noGrp="1"/>
          </p:cNvSpPr>
          <p:nvPr>
            <p:ph type="body" sz="quarter" idx="23"/>
          </p:nvPr>
        </p:nvSpPr>
        <p:spPr>
          <a:xfrm>
            <a:off x="6937995" y="3481305"/>
            <a:ext cx="1948830" cy="840694"/>
          </a:xfrm>
        </p:spPr>
        <p:txBody>
          <a:bodyPr/>
          <a:lstStyle>
            <a:lvl1pPr>
              <a:defRPr lang="en-US" sz="1200" kern="1200" cap="none" baseline="0" dirty="0" smtClean="0">
                <a:solidFill>
                  <a:schemeClr val="tx1"/>
                </a:solidFill>
                <a:latin typeface="+mn-lt"/>
                <a:ea typeface="+mn-ea"/>
                <a:cs typeface="+mn-cs"/>
              </a:defRPr>
            </a:lvl1pPr>
            <a:lvl2pPr marL="197599" indent="-137132">
              <a:buFont typeface="Arial" panose="020B0604020202020204" pitchFamily="34" charset="0"/>
              <a:buChar char="•"/>
              <a:defRPr/>
            </a:lvl2pPr>
          </a:lstStyle>
          <a:p>
            <a:pPr lvl="0"/>
            <a:r>
              <a:rPr lang="fr-FR"/>
              <a:t>Modifiez les styles du texte du masque</a:t>
            </a:r>
          </a:p>
          <a:p>
            <a:pPr lvl="1"/>
            <a:r>
              <a:rPr lang="fr-FR"/>
              <a:t>Deuxième niveau</a:t>
            </a:r>
          </a:p>
        </p:txBody>
      </p:sp>
      <p:sp>
        <p:nvSpPr>
          <p:cNvPr id="20" name="Text Placeholder 10"/>
          <p:cNvSpPr>
            <a:spLocks noGrp="1"/>
          </p:cNvSpPr>
          <p:nvPr>
            <p:ph type="body" sz="quarter" idx="25"/>
          </p:nvPr>
        </p:nvSpPr>
        <p:spPr>
          <a:xfrm>
            <a:off x="6937995" y="1388445"/>
            <a:ext cx="1948830" cy="442660"/>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9" name="Picture Placeholder 6"/>
          <p:cNvSpPr>
            <a:spLocks noGrp="1"/>
          </p:cNvSpPr>
          <p:nvPr>
            <p:ph type="pic" sz="quarter" idx="24"/>
          </p:nvPr>
        </p:nvSpPr>
        <p:spPr>
          <a:xfrm>
            <a:off x="6937995" y="1831104"/>
            <a:ext cx="1948830" cy="1550392"/>
          </a:xfrm>
        </p:spPr>
        <p:txBody>
          <a:bodyPr lIns="72000" tIns="72000" rIns="72000" bIns="72000">
            <a:normAutofit/>
          </a:bodyPr>
          <a:lstStyle>
            <a:lvl1pPr>
              <a:defRPr sz="1100">
                <a:solidFill>
                  <a:schemeClr val="bg2"/>
                </a:solidFill>
              </a:defRPr>
            </a:lvl1pPr>
          </a:lstStyle>
          <a:p>
            <a:r>
              <a:rPr lang="fr-FR"/>
              <a:t>Cliquez sur l'icône pour ajouter une image</a:t>
            </a:r>
            <a:endParaRPr lang="en-GB"/>
          </a:p>
        </p:txBody>
      </p:sp>
    </p:spTree>
    <p:extLst>
      <p:ext uri="{BB962C8B-B14F-4D97-AF65-F5344CB8AC3E}">
        <p14:creationId xmlns:p14="http://schemas.microsoft.com/office/powerpoint/2010/main" val="3326914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2" y="248344"/>
            <a:ext cx="6710517"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242729" y="1388464"/>
            <a:ext cx="3864347" cy="442661"/>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4" name="Text Placeholder 10"/>
          <p:cNvSpPr>
            <a:spLocks noGrp="1"/>
          </p:cNvSpPr>
          <p:nvPr>
            <p:ph type="body" sz="quarter" idx="19"/>
          </p:nvPr>
        </p:nvSpPr>
        <p:spPr>
          <a:xfrm>
            <a:off x="5012927" y="1388464"/>
            <a:ext cx="3873898" cy="442661"/>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0" name="Text Placeholder 9"/>
          <p:cNvSpPr>
            <a:spLocks noGrp="1"/>
          </p:cNvSpPr>
          <p:nvPr>
            <p:ph type="body" sz="quarter" idx="20"/>
          </p:nvPr>
        </p:nvSpPr>
        <p:spPr>
          <a:xfrm>
            <a:off x="242729" y="2001692"/>
            <a:ext cx="3864347"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5" name="Text Placeholder 9"/>
          <p:cNvSpPr>
            <a:spLocks noGrp="1"/>
          </p:cNvSpPr>
          <p:nvPr>
            <p:ph type="body" sz="quarter" idx="21"/>
          </p:nvPr>
        </p:nvSpPr>
        <p:spPr>
          <a:xfrm>
            <a:off x="5012927" y="2001692"/>
            <a:ext cx="3873898"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2" name="Text Placeholder 6"/>
          <p:cNvSpPr>
            <a:spLocks noGrp="1"/>
          </p:cNvSpPr>
          <p:nvPr>
            <p:ph type="body" sz="quarter" idx="16" hasCustomPrompt="1"/>
          </p:nvPr>
        </p:nvSpPr>
        <p:spPr>
          <a:xfrm>
            <a:off x="232400" y="4215736"/>
            <a:ext cx="6725791" cy="318287"/>
          </a:xfrm>
        </p:spPr>
        <p:txBody>
          <a:bodyPr anchor="b">
            <a:normAutofit/>
          </a:bodyPr>
          <a:lstStyle>
            <a:lvl1pPr algn="l">
              <a:lnSpc>
                <a:spcPct val="95000"/>
              </a:lnSpc>
              <a:spcBef>
                <a:spcPts val="204"/>
              </a:spcBef>
              <a:defRPr sz="1000"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2767825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2" y="248344"/>
            <a:ext cx="6710517"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242701" y="1388465"/>
            <a:ext cx="2654085" cy="442661"/>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4" name="Text Placeholder 10"/>
          <p:cNvSpPr>
            <a:spLocks noGrp="1"/>
          </p:cNvSpPr>
          <p:nvPr>
            <p:ph type="body" sz="quarter" idx="19"/>
          </p:nvPr>
        </p:nvSpPr>
        <p:spPr>
          <a:xfrm>
            <a:off x="3255275" y="1388464"/>
            <a:ext cx="2654085" cy="442661"/>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7" name="Text Placeholder 10"/>
          <p:cNvSpPr>
            <a:spLocks noGrp="1"/>
          </p:cNvSpPr>
          <p:nvPr>
            <p:ph type="body" sz="quarter" idx="22"/>
          </p:nvPr>
        </p:nvSpPr>
        <p:spPr>
          <a:xfrm>
            <a:off x="6232737" y="1388465"/>
            <a:ext cx="2654085" cy="442661"/>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8" name="Text Placeholder 9"/>
          <p:cNvSpPr>
            <a:spLocks noGrp="1"/>
          </p:cNvSpPr>
          <p:nvPr>
            <p:ph type="body" sz="quarter" idx="23"/>
          </p:nvPr>
        </p:nvSpPr>
        <p:spPr>
          <a:xfrm>
            <a:off x="250368" y="2001692"/>
            <a:ext cx="2654086"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9" name="Text Placeholder 9"/>
          <p:cNvSpPr>
            <a:spLocks noGrp="1"/>
          </p:cNvSpPr>
          <p:nvPr>
            <p:ph type="body" sz="quarter" idx="21"/>
          </p:nvPr>
        </p:nvSpPr>
        <p:spPr>
          <a:xfrm>
            <a:off x="3255266" y="2001692"/>
            <a:ext cx="2654086"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0" name="Text Placeholder 9"/>
          <p:cNvSpPr>
            <a:spLocks noGrp="1"/>
          </p:cNvSpPr>
          <p:nvPr>
            <p:ph type="body" sz="quarter" idx="24"/>
          </p:nvPr>
        </p:nvSpPr>
        <p:spPr>
          <a:xfrm>
            <a:off x="6232739" y="2001692"/>
            <a:ext cx="2654086"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6" name="Text Placeholder 6"/>
          <p:cNvSpPr>
            <a:spLocks noGrp="1"/>
          </p:cNvSpPr>
          <p:nvPr>
            <p:ph type="body" sz="quarter" idx="16" hasCustomPrompt="1"/>
          </p:nvPr>
        </p:nvSpPr>
        <p:spPr>
          <a:xfrm>
            <a:off x="232377" y="4215736"/>
            <a:ext cx="7880266" cy="318287"/>
          </a:xfrm>
        </p:spPr>
        <p:txBody>
          <a:bodyPr anchor="b">
            <a:normAutofit/>
          </a:bodyPr>
          <a:lstStyle>
            <a:lvl1pPr algn="l">
              <a:lnSpc>
                <a:spcPct val="95000"/>
              </a:lnSpc>
              <a:spcBef>
                <a:spcPts val="204"/>
              </a:spcBef>
              <a:defRPr sz="1000"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517875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14" y="643469"/>
            <a:ext cx="7870391" cy="4570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2" y="248344"/>
            <a:ext cx="6710517"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240550" y="1388464"/>
            <a:ext cx="1912119" cy="442661"/>
          </a:xfrm>
          <a:solidFill>
            <a:schemeClr val="accent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4" name="Text Placeholder 10"/>
          <p:cNvSpPr>
            <a:spLocks noGrp="1"/>
          </p:cNvSpPr>
          <p:nvPr>
            <p:ph type="body" sz="quarter" idx="19"/>
          </p:nvPr>
        </p:nvSpPr>
        <p:spPr>
          <a:xfrm>
            <a:off x="2477207" y="1388464"/>
            <a:ext cx="1912119" cy="442661"/>
          </a:xfrm>
          <a:solidFill>
            <a:schemeClr val="tx1"/>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17" name="Text Placeholder 10"/>
          <p:cNvSpPr>
            <a:spLocks noGrp="1"/>
          </p:cNvSpPr>
          <p:nvPr>
            <p:ph type="body" sz="quarter" idx="22"/>
          </p:nvPr>
        </p:nvSpPr>
        <p:spPr>
          <a:xfrm>
            <a:off x="4713875" y="1388464"/>
            <a:ext cx="1912119" cy="442661"/>
          </a:xfrm>
          <a:solidFill>
            <a:schemeClr val="accent6"/>
          </a:solidFill>
        </p:spPr>
        <p:txBody>
          <a:bodyPr lIns="73459" rIns="24486" anchor="ctr">
            <a:normAutofit/>
          </a:bodyPr>
          <a:lstStyle>
            <a:lvl1pPr>
              <a:lnSpc>
                <a:spcPct val="80000"/>
              </a:lnSpc>
              <a:spcBef>
                <a:spcPts val="816"/>
              </a:spcBef>
              <a:defRPr lang="en-US" sz="1600" kern="1200" cap="all" baseline="0" dirty="0" smtClean="0">
                <a:solidFill>
                  <a:schemeClr val="tx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20" name="Text Placeholder 10"/>
          <p:cNvSpPr>
            <a:spLocks noGrp="1"/>
          </p:cNvSpPr>
          <p:nvPr>
            <p:ph type="body" sz="quarter" idx="25"/>
          </p:nvPr>
        </p:nvSpPr>
        <p:spPr>
          <a:xfrm>
            <a:off x="6950547" y="1388464"/>
            <a:ext cx="1912119" cy="442661"/>
          </a:xfrm>
          <a:solidFill>
            <a:schemeClr val="bg2"/>
          </a:solidFill>
        </p:spPr>
        <p:txBody>
          <a:bodyPr lIns="73459" rIns="24486"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9" indent="-137132">
              <a:buFont typeface="Arial" panose="020B0604020202020204" pitchFamily="34" charset="0"/>
              <a:buChar char="•"/>
              <a:defRPr>
                <a:solidFill>
                  <a:schemeClr val="bg1"/>
                </a:solidFill>
              </a:defRPr>
            </a:lvl2pPr>
          </a:lstStyle>
          <a:p>
            <a:pPr lvl="0"/>
            <a:r>
              <a:rPr lang="fr-FR"/>
              <a:t>Modifiez les styles du texte du masque</a:t>
            </a:r>
          </a:p>
        </p:txBody>
      </p:sp>
      <p:sp>
        <p:nvSpPr>
          <p:cNvPr id="21" name="Text Placeholder 9"/>
          <p:cNvSpPr>
            <a:spLocks noGrp="1"/>
          </p:cNvSpPr>
          <p:nvPr>
            <p:ph type="body" sz="quarter" idx="20"/>
          </p:nvPr>
        </p:nvSpPr>
        <p:spPr>
          <a:xfrm>
            <a:off x="240550" y="2001692"/>
            <a:ext cx="1912119"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2" name="Text Placeholder 9"/>
          <p:cNvSpPr>
            <a:spLocks noGrp="1"/>
          </p:cNvSpPr>
          <p:nvPr>
            <p:ph type="body" sz="quarter" idx="21"/>
          </p:nvPr>
        </p:nvSpPr>
        <p:spPr>
          <a:xfrm>
            <a:off x="2477207" y="2001692"/>
            <a:ext cx="1912119"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3" name="Text Placeholder 9"/>
          <p:cNvSpPr>
            <a:spLocks noGrp="1"/>
          </p:cNvSpPr>
          <p:nvPr>
            <p:ph type="body" sz="quarter" idx="26"/>
          </p:nvPr>
        </p:nvSpPr>
        <p:spPr>
          <a:xfrm>
            <a:off x="4713875" y="2001692"/>
            <a:ext cx="1912119"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24" name="Text Placeholder 9"/>
          <p:cNvSpPr>
            <a:spLocks noGrp="1"/>
          </p:cNvSpPr>
          <p:nvPr>
            <p:ph type="body" sz="quarter" idx="27"/>
          </p:nvPr>
        </p:nvSpPr>
        <p:spPr>
          <a:xfrm>
            <a:off x="6950547" y="2001692"/>
            <a:ext cx="1912119" cy="2029761"/>
          </a:xfrm>
        </p:spPr>
        <p:txBody>
          <a:bodyPr lIns="73459" rIns="24486"/>
          <a:lstStyle>
            <a:lvl1pPr>
              <a:defRPr sz="1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sp>
        <p:nvSpPr>
          <p:cNvPr id="16" name="Text Placeholder 6"/>
          <p:cNvSpPr>
            <a:spLocks noGrp="1"/>
          </p:cNvSpPr>
          <p:nvPr>
            <p:ph type="body" sz="quarter" idx="16" hasCustomPrompt="1"/>
          </p:nvPr>
        </p:nvSpPr>
        <p:spPr>
          <a:xfrm>
            <a:off x="240543" y="4215736"/>
            <a:ext cx="6717639" cy="318287"/>
          </a:xfrm>
        </p:spPr>
        <p:txBody>
          <a:bodyPr anchor="b">
            <a:normAutofit/>
          </a:bodyPr>
          <a:lstStyle>
            <a:lvl1pPr algn="l">
              <a:lnSpc>
                <a:spcPct val="95000"/>
              </a:lnSpc>
              <a:spcBef>
                <a:spcPts val="204"/>
              </a:spcBef>
              <a:defRPr sz="1000"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116001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400" y="248344"/>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7658" y="1388443"/>
            <a:ext cx="7870391" cy="2643008"/>
          </a:xfrm>
        </p:spPr>
        <p:txBody>
          <a:bodyPr/>
          <a:lstStyle>
            <a:lvl1pPr>
              <a:defRPr cap="none">
                <a:solidFill>
                  <a:schemeClr val="tx1"/>
                </a:solidFill>
              </a:defRPr>
            </a:lvl1pPr>
            <a:lvl2pPr>
              <a:defRPr cap="none">
                <a:solidFill>
                  <a:schemeClr val="tx1"/>
                </a:solidFill>
              </a:defRPr>
            </a:lvl2pPr>
            <a:lvl3pPr>
              <a:defRPr cap="none">
                <a:solidFill>
                  <a:schemeClr val="tx1"/>
                </a:solidFill>
              </a:defRPr>
            </a:lvl3pPr>
            <a:lvl4pPr>
              <a:defRPr cap="none">
                <a:solidFill>
                  <a:schemeClr val="tx1"/>
                </a:solidFill>
              </a:defRPr>
            </a:lvl4pPr>
            <a:lvl5pPr>
              <a:defRPr cap="none">
                <a:solidFill>
                  <a:schemeClr val="tx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GB" dirty="0"/>
          </a:p>
        </p:txBody>
      </p:sp>
    </p:spTree>
    <p:extLst>
      <p:ext uri="{BB962C8B-B14F-4D97-AF65-F5344CB8AC3E}">
        <p14:creationId xmlns:p14="http://schemas.microsoft.com/office/powerpoint/2010/main" val="3235213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2400" y="248344"/>
            <a:ext cx="6725791" cy="442661"/>
          </a:xfrm>
        </p:spPr>
        <p:txBody>
          <a:bodyPr anchor="b">
            <a:norm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6480242" y="1618464"/>
            <a:ext cx="1515340" cy="2451323"/>
          </a:xfrm>
        </p:spPr>
        <p:txBody>
          <a:bodyPr/>
          <a:lstStyle/>
          <a:p>
            <a:r>
              <a:rPr lang="fr-FR"/>
              <a:t>Cliquez sur l'icône pour ajouter une image</a:t>
            </a:r>
            <a:endParaRPr lang="en-GB" dirty="0"/>
          </a:p>
        </p:txBody>
      </p:sp>
    </p:spTree>
    <p:extLst>
      <p:ext uri="{BB962C8B-B14F-4D97-AF65-F5344CB8AC3E}">
        <p14:creationId xmlns:p14="http://schemas.microsoft.com/office/powerpoint/2010/main" val="1196187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2400" y="248344"/>
            <a:ext cx="6725791" cy="442661"/>
          </a:xfrm>
        </p:spPr>
        <p:txBody>
          <a:bodyPr anchor="b">
            <a:norm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6808778" y="1707294"/>
            <a:ext cx="1501361" cy="2420380"/>
          </a:xfrm>
        </p:spPr>
        <p:txBody>
          <a:bodyPr/>
          <a:lstStyle/>
          <a:p>
            <a:r>
              <a:rPr lang="fr-FR"/>
              <a:t>Cliquez sur l'icône pour ajouter une image</a:t>
            </a:r>
            <a:endParaRPr lang="en-GB" dirty="0"/>
          </a:p>
        </p:txBody>
      </p:sp>
      <p:sp>
        <p:nvSpPr>
          <p:cNvPr id="9" name="Text Placeholder 6"/>
          <p:cNvSpPr>
            <a:spLocks noGrp="1"/>
          </p:cNvSpPr>
          <p:nvPr>
            <p:ph type="body" sz="quarter" idx="17" hasCustomPrompt="1"/>
          </p:nvPr>
        </p:nvSpPr>
        <p:spPr>
          <a:xfrm>
            <a:off x="631889" y="4219827"/>
            <a:ext cx="6326278" cy="318287"/>
          </a:xfrm>
        </p:spPr>
        <p:txBody>
          <a:bodyPr anchor="b">
            <a:normAutofit/>
          </a:bodyPr>
          <a:lstStyle>
            <a:lvl1pPr algn="l">
              <a:lnSpc>
                <a:spcPct val="95000"/>
              </a:lnSpc>
              <a:spcBef>
                <a:spcPts val="204"/>
              </a:spcBef>
              <a:defRPr sz="1000"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53721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8965"/>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4652789" y="1388465"/>
            <a:ext cx="4216925" cy="2247851"/>
          </a:xfrm>
        </p:spPr>
        <p:txBody>
          <a:bodyPr anchor="ctr">
            <a:normAutofit/>
          </a:bodyPr>
          <a:lstStyle>
            <a:lvl1pPr marL="0" indent="0" algn="l">
              <a:buNone/>
              <a:defRPr sz="2700" baseline="0">
                <a:solidFill>
                  <a:schemeClr val="tx1"/>
                </a:solidFill>
              </a:defRPr>
            </a:lvl1pPr>
            <a:lvl2pPr marL="3240" indent="0" algn="l">
              <a:lnSpc>
                <a:spcPct val="90000"/>
              </a:lnSpc>
              <a:spcBef>
                <a:spcPts val="408"/>
              </a:spcBef>
              <a:buNone/>
              <a:tabLst/>
              <a:defRPr sz="2200" baseline="0">
                <a:solidFill>
                  <a:schemeClr val="tx1"/>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11" name="Picture 10" descr="IPSOS_GAMECHANGERS_blue.pn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9" name="Footer Placeholder 3"/>
          <p:cNvSpPr>
            <a:spLocks noGrp="1"/>
          </p:cNvSpPr>
          <p:nvPr>
            <p:ph type="ftr" sz="quarter" idx="15"/>
          </p:nvPr>
        </p:nvSpPr>
        <p:spPr>
          <a:xfrm>
            <a:off x="614375" y="4665811"/>
            <a:ext cx="3164412" cy="269490"/>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0" name="Slide Number Placeholder 8"/>
          <p:cNvSpPr>
            <a:spLocks noGrp="1"/>
          </p:cNvSpPr>
          <p:nvPr>
            <p:ph type="sldNum" sz="quarter" idx="17"/>
          </p:nvPr>
        </p:nvSpPr>
        <p:spPr>
          <a:xfrm>
            <a:off x="247333"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a:t>
            </a:fld>
            <a:endParaRPr lang="en-GB" dirty="0"/>
          </a:p>
        </p:txBody>
      </p:sp>
      <p:pic>
        <p:nvPicPr>
          <p:cNvPr id="8"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197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8964"/>
            <a:ext cx="6223748" cy="5152464"/>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6679018" y="2102792"/>
            <a:ext cx="2190693" cy="747897"/>
          </a:xfrm>
        </p:spPr>
        <p:txBody>
          <a:bodyPr anchor="ctr"/>
          <a:lstStyle>
            <a:lvl1pPr>
              <a:defRPr sz="2700" baseline="0">
                <a:solidFill>
                  <a:schemeClr val="tx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3" name="Footer Placeholder 3"/>
          <p:cNvSpPr>
            <a:spLocks noGrp="1"/>
          </p:cNvSpPr>
          <p:nvPr>
            <p:ph type="ftr" sz="quarter" idx="15"/>
          </p:nvPr>
        </p:nvSpPr>
        <p:spPr>
          <a:xfrm>
            <a:off x="614381" y="4665811"/>
            <a:ext cx="4951963" cy="260192"/>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4" name="Slide Number Placeholder 8"/>
          <p:cNvSpPr>
            <a:spLocks noGrp="1"/>
          </p:cNvSpPr>
          <p:nvPr>
            <p:ph type="sldNum" sz="quarter" idx="17"/>
          </p:nvPr>
        </p:nvSpPr>
        <p:spPr>
          <a:xfrm>
            <a:off x="247333"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a:t>
            </a:fld>
            <a:endParaRPr lang="en-GB" dirty="0"/>
          </a:p>
        </p:txBody>
      </p:sp>
      <p:pic>
        <p:nvPicPr>
          <p:cNvPr id="15" name="Picture 14"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8"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681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8965"/>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4670067" y="1388465"/>
            <a:ext cx="4216925" cy="2247851"/>
          </a:xfrm>
        </p:spPr>
        <p:txBody>
          <a:bodyPr anchor="ctr">
            <a:normAutofit/>
          </a:bodyPr>
          <a:lstStyle>
            <a:lvl1pPr marL="0" indent="0" algn="l">
              <a:buNone/>
              <a:defRPr sz="2700" b="1" baseline="0">
                <a:solidFill>
                  <a:schemeClr val="bg1"/>
                </a:solidFill>
              </a:defRPr>
            </a:lvl1pPr>
            <a:lvl2pPr marL="3240" indent="0" algn="l">
              <a:lnSpc>
                <a:spcPct val="90000"/>
              </a:lnSpc>
              <a:spcBef>
                <a:spcPts val="408"/>
              </a:spcBef>
              <a:buNone/>
              <a:tabLst/>
              <a:defRPr sz="2200" baseline="0">
                <a:solidFill>
                  <a:schemeClr val="bg1">
                    <a:alpha val="70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0" name="Footer Placeholder 3"/>
          <p:cNvSpPr>
            <a:spLocks noGrp="1"/>
          </p:cNvSpPr>
          <p:nvPr>
            <p:ph type="ftr" sz="quarter" idx="15"/>
          </p:nvPr>
        </p:nvSpPr>
        <p:spPr>
          <a:xfrm>
            <a:off x="614381" y="4665811"/>
            <a:ext cx="4951963" cy="260192"/>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2" name="Slide Number Placeholder 8"/>
          <p:cNvSpPr>
            <a:spLocks noGrp="1"/>
          </p:cNvSpPr>
          <p:nvPr>
            <p:ph type="sldNum" sz="quarter" idx="17"/>
          </p:nvPr>
        </p:nvSpPr>
        <p:spPr>
          <a:xfrm>
            <a:off x="247333"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a:t>
            </a:fld>
            <a:endParaRPr lang="en-GB" dirty="0"/>
          </a:p>
        </p:txBody>
      </p:sp>
      <p:pic>
        <p:nvPicPr>
          <p:cNvPr id="13" name="Picture 1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8"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379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89050" y="2033574"/>
            <a:ext cx="1982834" cy="886397"/>
          </a:xfrm>
        </p:spPr>
        <p:txBody>
          <a:bodyPr anchor="ctr"/>
          <a:lstStyle>
            <a:lvl1pPr>
              <a:defRPr sz="32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2" name="Footer Placeholder 3"/>
          <p:cNvSpPr>
            <a:spLocks noGrp="1"/>
          </p:cNvSpPr>
          <p:nvPr>
            <p:ph type="ftr" sz="quarter" idx="15"/>
          </p:nvPr>
        </p:nvSpPr>
        <p:spPr>
          <a:xfrm>
            <a:off x="614381" y="4665811"/>
            <a:ext cx="4951963" cy="260192"/>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GB"/>
              <a:t>© 2015 Ipsos. </a:t>
            </a:r>
            <a:endParaRPr lang="en-GB" dirty="0"/>
          </a:p>
        </p:txBody>
      </p:sp>
      <p:sp>
        <p:nvSpPr>
          <p:cNvPr id="13" name="Slide Number Placeholder 8"/>
          <p:cNvSpPr>
            <a:spLocks noGrp="1"/>
          </p:cNvSpPr>
          <p:nvPr>
            <p:ph type="sldNum" sz="quarter" idx="17"/>
          </p:nvPr>
        </p:nvSpPr>
        <p:spPr>
          <a:xfrm>
            <a:off x="247333"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a:t>
            </a:fld>
            <a:endParaRPr lang="en-GB" dirty="0"/>
          </a:p>
        </p:txBody>
      </p:sp>
      <p:pic>
        <p:nvPicPr>
          <p:cNvPr id="17" name="Picture 16"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7"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218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406" y="248344"/>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2377" y="1388465"/>
            <a:ext cx="7885666" cy="2643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6802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406" y="248344"/>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2377" y="1388465"/>
            <a:ext cx="7885666" cy="2643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486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Fill2_Text Option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lvl1pPr>
              <a:defRPr>
                <a:solidFill>
                  <a:schemeClr val="tx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4007" y="248344"/>
            <a:ext cx="6725791" cy="442661"/>
          </a:xfrm>
        </p:spPr>
        <p:txBody>
          <a:bodyPr anchor="b">
            <a:normAutofit/>
          </a:bodyPr>
          <a:lstStyle>
            <a:lvl1pPr marL="0" indent="0">
              <a:buNone/>
              <a:defRPr sz="1900" b="0">
                <a:solidFill>
                  <a:schemeClr val="tx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4042" y="1388443"/>
            <a:ext cx="8652825" cy="264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22" name="Picture 21"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065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lvl1pPr>
              <a:defRPr>
                <a:solidFill>
                  <a:schemeClr val="tx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4007" y="248344"/>
            <a:ext cx="6725791" cy="442661"/>
          </a:xfrm>
        </p:spPr>
        <p:txBody>
          <a:bodyPr anchor="b">
            <a:normAutofit/>
          </a:bodyPr>
          <a:lstStyle>
            <a:lvl1pPr marL="0" indent="0">
              <a:buNone/>
              <a:defRPr sz="1900" b="0">
                <a:solidFill>
                  <a:schemeClr val="tx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sp>
        <p:nvSpPr>
          <p:cNvPr id="12" name="Text Placeholder 4"/>
          <p:cNvSpPr>
            <a:spLocks noGrp="1"/>
          </p:cNvSpPr>
          <p:nvPr>
            <p:ph type="body" sz="quarter" idx="14" hasCustomPrompt="1"/>
          </p:nvPr>
        </p:nvSpPr>
        <p:spPr>
          <a:xfrm>
            <a:off x="233363" y="1399205"/>
            <a:ext cx="8653462" cy="2639397"/>
          </a:xfrm>
        </p:spPr>
        <p:txBody>
          <a:bodyPr/>
          <a:lstStyle>
            <a:lvl1pPr marL="176213" indent="-176213">
              <a:lnSpc>
                <a:spcPct val="100000"/>
              </a:lnSpc>
              <a:spcBef>
                <a:spcPts val="300"/>
              </a:spcBef>
              <a:spcAft>
                <a:spcPts val="300"/>
              </a:spcAft>
              <a:buFont typeface="Arial" panose="020B0604020202020204" pitchFamily="34" charset="0"/>
              <a:buChar char="•"/>
              <a:defRPr sz="1200" cap="none">
                <a:solidFill>
                  <a:schemeClr val="tx1"/>
                </a:solidFill>
              </a:defRPr>
            </a:lvl1pPr>
            <a:lvl2pPr marL="476250" indent="-166688">
              <a:lnSpc>
                <a:spcPct val="100000"/>
              </a:lnSpc>
              <a:spcBef>
                <a:spcPts val="300"/>
              </a:spcBef>
              <a:spcAft>
                <a:spcPts val="300"/>
              </a:spcAft>
              <a:buFont typeface="Arial" panose="020B0604020202020204" pitchFamily="34" charset="0"/>
              <a:buChar char="–"/>
              <a:tabLst/>
              <a:defRPr sz="1200">
                <a:solidFill>
                  <a:schemeClr val="tx1"/>
                </a:solidFill>
              </a:defRPr>
            </a:lvl2pPr>
            <a:lvl3pPr marL="692150" indent="-177800">
              <a:lnSpc>
                <a:spcPct val="100000"/>
              </a:lnSpc>
              <a:spcBef>
                <a:spcPts val="300"/>
              </a:spcBef>
              <a:spcAft>
                <a:spcPts val="300"/>
              </a:spcAft>
              <a:buSzPct val="85000"/>
              <a:buFont typeface="Arial" panose="020B0604020202020204" pitchFamily="34" charset="0"/>
              <a:buChar char="•"/>
              <a:defRPr sz="1200">
                <a:solidFill>
                  <a:schemeClr val="tx1"/>
                </a:solidFill>
              </a:defRPr>
            </a:lvl3pPr>
            <a:lvl5pPr marL="968375" indent="-174625">
              <a:lnSpc>
                <a:spcPct val="100000"/>
              </a:lnSpc>
              <a:spcBef>
                <a:spcPts val="300"/>
              </a:spcBef>
              <a:spcAft>
                <a:spcPts val="300"/>
              </a:spcAft>
              <a:buSzPct val="85000"/>
              <a:buFont typeface="Arial" panose="020B0604020202020204" pitchFamily="34" charset="0"/>
              <a:buChar char="-"/>
              <a:defRPr sz="1200">
                <a:solidFill>
                  <a:schemeClr val="tx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86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4000" y="248344"/>
            <a:ext cx="6710396"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233405" y="1399205"/>
            <a:ext cx="8288337" cy="2639397"/>
          </a:xfrm>
        </p:spPr>
        <p:txBody>
          <a:bodyPr/>
          <a:lstStyle>
            <a:lvl1pPr marL="176213" indent="-176213">
              <a:lnSpc>
                <a:spcPct val="100000"/>
              </a:lnSpc>
              <a:spcBef>
                <a:spcPts val="300"/>
              </a:spcBef>
              <a:spcAft>
                <a:spcPts val="300"/>
              </a:spcAft>
              <a:buFont typeface="Arial" panose="020B0604020202020204" pitchFamily="34" charset="0"/>
              <a:buChar char="•"/>
              <a:defRPr sz="1200" cap="none"/>
            </a:lvl1pPr>
            <a:lvl2pPr marL="476250" indent="-166688">
              <a:lnSpc>
                <a:spcPct val="100000"/>
              </a:lnSpc>
              <a:spcBef>
                <a:spcPts val="300"/>
              </a:spcBef>
              <a:spcAft>
                <a:spcPts val="300"/>
              </a:spcAft>
              <a:buFont typeface="Arial" panose="020B0604020202020204" pitchFamily="34" charset="0"/>
              <a:buChar char="–"/>
              <a:tabLst/>
              <a:defRPr sz="1200"/>
            </a:lvl2pPr>
            <a:lvl3pPr marL="692150" indent="-177800">
              <a:lnSpc>
                <a:spcPct val="100000"/>
              </a:lnSpc>
              <a:spcBef>
                <a:spcPts val="300"/>
              </a:spcBef>
              <a:spcAft>
                <a:spcPts val="300"/>
              </a:spcAft>
              <a:buSzPct val="85000"/>
              <a:buFont typeface="Arial" panose="020B0604020202020204" pitchFamily="34" charset="0"/>
              <a:buChar char="•"/>
              <a:defRPr sz="1200"/>
            </a:lvl3pPr>
            <a:lvl5pPr marL="968375" indent="-174625">
              <a:lnSpc>
                <a:spcPct val="100000"/>
              </a:lnSpc>
              <a:spcBef>
                <a:spcPts val="300"/>
              </a:spcBef>
              <a:spcAft>
                <a:spcPts val="300"/>
              </a:spcAft>
              <a:buSzPct val="85000"/>
              <a:buFont typeface="Arial" panose="020B0604020202020204" pitchFamily="34" charset="0"/>
              <a:buChar char="-"/>
              <a:defRPr sz="12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3195050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232405" y="248344"/>
            <a:ext cx="6733351" cy="442661"/>
          </a:xfrm>
        </p:spPr>
        <p:txBody>
          <a:bodyPr anchor="b">
            <a:normAutofit/>
          </a:bodyPr>
          <a:lstStyle>
            <a:lvl1pPr marL="0" indent="0">
              <a:buNone/>
              <a:defRPr sz="1900"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bwMode="black">
          <a:xfrm>
            <a:off x="6965726" y="4658133"/>
            <a:ext cx="1380186" cy="277168"/>
          </a:xfrm>
          <a:prstGeom prst="rect">
            <a:avLst/>
          </a:prstGeom>
        </p:spPr>
      </p:pic>
      <p:sp>
        <p:nvSpPr>
          <p:cNvPr id="13" name="TextBox 12"/>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8" name="Picture 17"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864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406" y="248344"/>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32377" y="1388465"/>
            <a:ext cx="7885666" cy="26430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949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232406" y="248344"/>
            <a:ext cx="6733349" cy="442661"/>
          </a:xfrm>
        </p:spPr>
        <p:txBody>
          <a:bodyPr anchor="b">
            <a:normAutofit/>
          </a:bodyPr>
          <a:lstStyle>
            <a:lvl1pPr marL="0" indent="0">
              <a:buNone/>
              <a:defRPr sz="1900"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14" name="TextBox 13"/>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15" name="TextBox 14"/>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sp>
        <p:nvSpPr>
          <p:cNvPr id="12" name="Text Placeholder 4"/>
          <p:cNvSpPr>
            <a:spLocks noGrp="1"/>
          </p:cNvSpPr>
          <p:nvPr>
            <p:ph type="body" sz="quarter" idx="14" hasCustomPrompt="1"/>
          </p:nvPr>
        </p:nvSpPr>
        <p:spPr>
          <a:xfrm>
            <a:off x="233405" y="1399205"/>
            <a:ext cx="8288337" cy="2639397"/>
          </a:xfrm>
        </p:spPr>
        <p:txBody>
          <a:bodyPr/>
          <a:lstStyle>
            <a:lvl1pPr marL="176213" indent="-176213">
              <a:lnSpc>
                <a:spcPct val="100000"/>
              </a:lnSpc>
              <a:spcBef>
                <a:spcPts val="300"/>
              </a:spcBef>
              <a:spcAft>
                <a:spcPts val="300"/>
              </a:spcAft>
              <a:buFont typeface="Arial" panose="020B0604020202020204" pitchFamily="34" charset="0"/>
              <a:buChar char="•"/>
              <a:defRPr sz="1200" cap="none">
                <a:solidFill>
                  <a:schemeClr val="bg1"/>
                </a:solidFill>
              </a:defRPr>
            </a:lvl1pPr>
            <a:lvl2pPr marL="476250" indent="-166688">
              <a:lnSpc>
                <a:spcPct val="100000"/>
              </a:lnSpc>
              <a:spcBef>
                <a:spcPts val="300"/>
              </a:spcBef>
              <a:spcAft>
                <a:spcPts val="300"/>
              </a:spcAft>
              <a:buFont typeface="Arial" panose="020B0604020202020204" pitchFamily="34" charset="0"/>
              <a:buChar char="–"/>
              <a:tabLst/>
              <a:defRPr sz="1200">
                <a:solidFill>
                  <a:schemeClr val="bg1"/>
                </a:solidFill>
              </a:defRPr>
            </a:lvl2pPr>
            <a:lvl3pPr marL="692150" indent="-177800">
              <a:lnSpc>
                <a:spcPct val="100000"/>
              </a:lnSpc>
              <a:spcBef>
                <a:spcPts val="300"/>
              </a:spcBef>
              <a:spcAft>
                <a:spcPts val="300"/>
              </a:spcAft>
              <a:buSzPct val="85000"/>
              <a:buFont typeface="Arial" panose="020B0604020202020204" pitchFamily="34" charset="0"/>
              <a:buChar char="•"/>
              <a:defRPr sz="1200">
                <a:solidFill>
                  <a:schemeClr val="bg1"/>
                </a:solidFill>
              </a:defRPr>
            </a:lvl3pPr>
            <a:lvl5pPr marL="968375" indent="-174625">
              <a:lnSpc>
                <a:spcPct val="100000"/>
              </a:lnSpc>
              <a:spcBef>
                <a:spcPts val="300"/>
              </a:spcBef>
              <a:spcAft>
                <a:spcPts val="300"/>
              </a:spcAft>
              <a:buSzPct val="85000"/>
              <a:buFont typeface="Arial" panose="020B0604020202020204" pitchFamily="34" charset="0"/>
              <a:buChar char="-"/>
              <a:defRPr sz="12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67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8966"/>
            <a:ext cx="3740523" cy="5152466"/>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4176015" y="2150333"/>
            <a:ext cx="4699059" cy="512448"/>
          </a:xfrm>
        </p:spPr>
        <p:txBody>
          <a:bodyPr anchor="ctr"/>
          <a:lstStyle>
            <a:lvl1pPr>
              <a:defRPr sz="3700" baseline="0"/>
            </a:lvl1pPr>
          </a:lstStyle>
          <a:p>
            <a:r>
              <a:rPr lang="en-US" dirty="0"/>
              <a:t>Impact word(s)</a:t>
            </a:r>
          </a:p>
        </p:txBody>
      </p:sp>
      <p:sp>
        <p:nvSpPr>
          <p:cNvPr id="3" name="Subtitle 2"/>
          <p:cNvSpPr>
            <a:spLocks noGrp="1"/>
          </p:cNvSpPr>
          <p:nvPr>
            <p:ph type="subTitle" idx="1" hasCustomPrompt="1"/>
          </p:nvPr>
        </p:nvSpPr>
        <p:spPr>
          <a:xfrm>
            <a:off x="4176015" y="2864332"/>
            <a:ext cx="4699059" cy="1332300"/>
          </a:xfrm>
        </p:spPr>
        <p:txBody>
          <a:bodyPr/>
          <a:lstStyle>
            <a:lvl1pPr marL="0" indent="0" algn="l">
              <a:buNone/>
              <a:defRPr baseline="0">
                <a:solidFill>
                  <a:schemeClr val="bg2">
                    <a:lumMod val="75000"/>
                  </a:schemeClr>
                </a:solidFill>
              </a:defRPr>
            </a:lvl1pPr>
            <a:lvl2pPr marL="3240" indent="0" algn="l">
              <a:spcBef>
                <a:spcPts val="0"/>
              </a:spcBef>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4176015" y="1389064"/>
            <a:ext cx="4699059" cy="637454"/>
          </a:xfrm>
        </p:spPr>
        <p:txBody>
          <a:bodyPr anchor="b">
            <a:normAutofit/>
          </a:bodyPr>
          <a:lstStyle>
            <a:lvl1pPr>
              <a:defRPr sz="2200"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7689036" y="672879"/>
            <a:ext cx="1165276" cy="63341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53" y="4627423"/>
            <a:ext cx="560381" cy="260192"/>
          </a:xfrm>
          <a:prstGeom prst="rect">
            <a:avLst/>
          </a:prstGeom>
        </p:spPr>
        <p:txBody>
          <a:bodyPr lIns="0" tIns="0" rIns="0" bIns="0" anchor="b"/>
          <a:lstStyle>
            <a:lvl1pPr>
              <a:defRPr sz="800">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4176015" y="4031451"/>
            <a:ext cx="4699059" cy="595972"/>
          </a:xfrm>
          <a:prstGeom prst="rect">
            <a:avLst/>
          </a:prstGeom>
        </p:spPr>
        <p:txBody>
          <a:bodyPr lIns="0" tIns="0" rIns="0" bIns="0"/>
          <a:lstStyle>
            <a:lvl1pPr>
              <a:defRPr sz="1000">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4686827"/>
            <a:ext cx="307188" cy="238005"/>
          </a:xfrm>
          <a:prstGeom prst="rect">
            <a:avLst/>
          </a:prstGeom>
        </p:spPr>
        <p:txBody>
          <a:bodyPr vert="horz" wrap="none" lIns="0" tIns="0" rIns="0" bIns="0" rtlCol="0" anchor="b">
            <a:normAutofit/>
          </a:bodyPr>
          <a:lstStyle/>
          <a:p>
            <a:pPr>
              <a:lnSpc>
                <a:spcPct val="85000"/>
              </a:lnSpc>
              <a:spcBef>
                <a:spcPts val="204"/>
              </a:spcBef>
            </a:pPr>
            <a:fld id="{01990C03-C3A3-48FE-AF6D-3AE397C89625}" type="slidenum">
              <a:rPr lang="en-GB" sz="1000">
                <a:solidFill>
                  <a:schemeClr val="bg1"/>
                </a:solidFill>
              </a:rPr>
              <a:pPr>
                <a:lnSpc>
                  <a:spcPct val="85000"/>
                </a:lnSpc>
                <a:spcBef>
                  <a:spcPts val="204"/>
                </a:spcBef>
              </a:pPr>
              <a:t>‹#›</a:t>
            </a:fld>
            <a:endParaRPr lang="en-GB" sz="1000" dirty="0">
              <a:solidFill>
                <a:schemeClr val="bg1"/>
              </a:solidFill>
            </a:endParaRPr>
          </a:p>
        </p:txBody>
      </p:sp>
    </p:spTree>
    <p:extLst>
      <p:ext uri="{BB962C8B-B14F-4D97-AF65-F5344CB8AC3E}">
        <p14:creationId xmlns:p14="http://schemas.microsoft.com/office/powerpoint/2010/main" val="37751068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1" name="TextBox 20"/>
          <p:cNvSpPr txBox="1"/>
          <p:nvPr userDrawn="1"/>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1"/>
              </a:solidFill>
              <a:latin typeface="+mn-lt"/>
              <a:ea typeface="+mn-ea"/>
              <a:cs typeface="+mn-cs"/>
            </a:endParaRPr>
          </a:p>
        </p:txBody>
      </p:sp>
      <p:sp>
        <p:nvSpPr>
          <p:cNvPr id="22" name="TextBox 21"/>
          <p:cNvSpPr txBox="1"/>
          <p:nvPr userDrawn="1"/>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2015 Ipsos.</a:t>
            </a:r>
            <a:endParaRPr lang="en-GB" sz="1200" dirty="0">
              <a:solidFill>
                <a:schemeClr val="bg1"/>
              </a:solidFill>
            </a:endParaRPr>
          </a:p>
        </p:txBody>
      </p:sp>
      <p:pic>
        <p:nvPicPr>
          <p:cNvPr id="23" name="Picture 2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8521987" y="4594687"/>
            <a:ext cx="377327" cy="355982"/>
          </a:xfrm>
          <a:prstGeom prst="rect">
            <a:avLst/>
          </a:prstGeom>
        </p:spPr>
      </p:pic>
      <p:sp>
        <p:nvSpPr>
          <p:cNvPr id="6" name="Picture Placeholder 5"/>
          <p:cNvSpPr>
            <a:spLocks noGrp="1"/>
          </p:cNvSpPr>
          <p:nvPr>
            <p:ph type="pic" sz="quarter" idx="10"/>
          </p:nvPr>
        </p:nvSpPr>
        <p:spPr>
          <a:xfrm>
            <a:off x="743394" y="1622615"/>
            <a:ext cx="1211263" cy="1209675"/>
          </a:xfrm>
          <a:prstGeom prst="ellipse">
            <a:avLst/>
          </a:prstGeom>
        </p:spPr>
        <p:txBody>
          <a:bodyPr/>
          <a:lstStyle>
            <a:lvl1pPr>
              <a:defRPr>
                <a:solidFill>
                  <a:schemeClr val="bg1"/>
                </a:solidFill>
              </a:defRPr>
            </a:lvl1pPr>
          </a:lstStyle>
          <a:p>
            <a:r>
              <a:rPr lang="fr-FR"/>
              <a:t>Cliquez sur l'icône pour ajouter une image</a:t>
            </a:r>
            <a:endParaRPr lang="en-GB" dirty="0"/>
          </a:p>
        </p:txBody>
      </p:sp>
      <p:sp>
        <p:nvSpPr>
          <p:cNvPr id="16" name="Picture Placeholder 5"/>
          <p:cNvSpPr>
            <a:spLocks noGrp="1"/>
          </p:cNvSpPr>
          <p:nvPr>
            <p:ph type="pic" sz="quarter" idx="11"/>
          </p:nvPr>
        </p:nvSpPr>
        <p:spPr>
          <a:xfrm>
            <a:off x="3818268" y="1622615"/>
            <a:ext cx="1211263" cy="1209675"/>
          </a:xfrm>
          <a:prstGeom prst="ellipse">
            <a:avLst/>
          </a:prstGeom>
        </p:spPr>
        <p:txBody>
          <a:bodyPr/>
          <a:lstStyle>
            <a:lvl1pPr>
              <a:defRPr>
                <a:solidFill>
                  <a:schemeClr val="bg1"/>
                </a:solidFill>
              </a:defRPr>
            </a:lvl1pPr>
          </a:lstStyle>
          <a:p>
            <a:r>
              <a:rPr lang="fr-FR"/>
              <a:t>Cliquez sur l'icône pour ajouter une image</a:t>
            </a:r>
            <a:endParaRPr lang="en-GB" dirty="0"/>
          </a:p>
        </p:txBody>
      </p:sp>
      <p:sp>
        <p:nvSpPr>
          <p:cNvPr id="19" name="Picture Placeholder 5"/>
          <p:cNvSpPr>
            <a:spLocks noGrp="1"/>
          </p:cNvSpPr>
          <p:nvPr>
            <p:ph type="pic" sz="quarter" idx="12"/>
          </p:nvPr>
        </p:nvSpPr>
        <p:spPr>
          <a:xfrm>
            <a:off x="6893078" y="1622615"/>
            <a:ext cx="1211263" cy="1209675"/>
          </a:xfrm>
          <a:prstGeom prst="ellipse">
            <a:avLst/>
          </a:prstGeom>
        </p:spPr>
        <p:txBody>
          <a:bodyPr/>
          <a:lstStyle>
            <a:lvl1pPr>
              <a:defRPr>
                <a:solidFill>
                  <a:schemeClr val="bg1"/>
                </a:solidFill>
              </a:defRPr>
            </a:lvl1pPr>
          </a:lstStyle>
          <a:p>
            <a:r>
              <a:rPr lang="fr-FR"/>
              <a:t>Cliquez sur l'icône pour ajouter une image</a:t>
            </a:r>
            <a:endParaRPr lang="en-GB" dirty="0"/>
          </a:p>
        </p:txBody>
      </p:sp>
      <p:pic>
        <p:nvPicPr>
          <p:cNvPr id="10" name="Picture 3" descr="C:\Users\Graphics Dude Ltd\Graphics Dude Ltd\Work\PC - IM - 150415A (template pt2)\Graphics\Tags\IpsosUU-WT-col.png"/>
          <p:cNvPicPr>
            <a:picLocks noChangeAspect="1" noChangeArrowheads="1"/>
          </p:cNvPicPr>
          <p:nvPr userDrawn="1"/>
        </p:nvPicPr>
        <p:blipFill>
          <a:blip r:embed="rId5" cstate="email">
            <a:biLevel thresh="2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404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13" y="0"/>
            <a:ext cx="9143999" cy="5143500"/>
          </a:xfrm>
          <a:effectLst/>
        </p:spPr>
        <p:txBody>
          <a:bodyPr/>
          <a:lstStyle>
            <a:lvl1pPr>
              <a:defRPr baseline="0"/>
            </a:lvl1pPr>
          </a:lstStyle>
          <a:p>
            <a:r>
              <a:rPr lang="en-GB" dirty="0"/>
              <a:t/>
            </a:r>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564094" y="2479457"/>
            <a:ext cx="7093160" cy="960263"/>
          </a:xfrm>
          <a:effectLst>
            <a:outerShdw blurRad="825500" algn="ctr" rotWithShape="0">
              <a:prstClr val="black">
                <a:alpha val="20000"/>
              </a:prstClr>
            </a:outerShdw>
          </a:effectLst>
        </p:spPr>
        <p:txBody>
          <a:bodyPr anchor="t"/>
          <a:lstStyle>
            <a:lvl1pPr>
              <a:lnSpc>
                <a:spcPct val="80000"/>
              </a:lnSpc>
              <a:spcBef>
                <a:spcPts val="816"/>
              </a:spcBef>
              <a:defRPr sz="78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628273" y="1857553"/>
            <a:ext cx="6033722" cy="621884"/>
          </a:xfrm>
        </p:spPr>
        <p:txBody>
          <a:bodyPr anchor="b">
            <a:normAutofit/>
          </a:bodyPr>
          <a:lstStyle>
            <a:lvl1pPr>
              <a:spcBef>
                <a:spcPts val="1224"/>
              </a:spcBef>
              <a:defRPr sz="27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614381" y="4650457"/>
            <a:ext cx="4951963" cy="260192"/>
          </a:xfrm>
          <a:prstGeom prst="rect">
            <a:avLst/>
          </a:prstGeom>
        </p:spPr>
        <p:txBody>
          <a:bodyPr vert="horz" lIns="0" tIns="0" rIns="0" bIns="0" rtlCol="0" anchor="b"/>
          <a:lstStyle>
            <a:lvl1pPr>
              <a:defRPr lang="en-GB" sz="800" smtClean="0">
                <a:solidFill>
                  <a:schemeClr val="bg1"/>
                </a:solidFill>
              </a:defRPr>
            </a:lvl1pPr>
          </a:lstStyle>
          <a:p>
            <a:pPr>
              <a:lnSpc>
                <a:spcPct val="85000"/>
              </a:lnSpc>
              <a:spcBef>
                <a:spcPts val="204"/>
              </a:spcBef>
            </a:pPr>
            <a:r>
              <a:rPr lang="en-GB"/>
              <a:t>© 2015 Ipsos. </a:t>
            </a:r>
            <a:endParaRPr lang="en-GB" dirty="0"/>
          </a:p>
        </p:txBody>
      </p:sp>
      <p:sp>
        <p:nvSpPr>
          <p:cNvPr id="5" name="Slide Number Placeholder 4"/>
          <p:cNvSpPr>
            <a:spLocks noGrp="1"/>
          </p:cNvSpPr>
          <p:nvPr>
            <p:ph type="sldNum" sz="quarter" idx="17"/>
          </p:nvPr>
        </p:nvSpPr>
        <p:spPr>
          <a:xfrm>
            <a:off x="247333" y="4650457"/>
            <a:ext cx="382425" cy="260192"/>
          </a:xfrm>
          <a:prstGeom prst="rect">
            <a:avLst/>
          </a:prstGeom>
        </p:spPr>
        <p:txBody>
          <a:bodyPr vert="horz" lIns="0" tIns="0" rIns="0" bIns="0" rtlCol="0" anchor="b"/>
          <a:lstStyle>
            <a:lvl1pPr>
              <a:defRPr lang="en-US" sz="800" smtClean="0">
                <a:solidFill>
                  <a:schemeClr val="bg1"/>
                </a:solidFill>
              </a:defRPr>
            </a:lvl1pPr>
          </a:lstStyle>
          <a:p>
            <a:pPr>
              <a:lnSpc>
                <a:spcPct val="85000"/>
              </a:lnSpc>
              <a:spcBef>
                <a:spcPts val="204"/>
              </a:spcBef>
            </a:pPr>
            <a:fld id="{7F034911-0302-4AAB-AEF0-815419E29289}" type="slidenum">
              <a:rPr lang="en-GB" smtClean="0"/>
              <a:pPr>
                <a:lnSpc>
                  <a:spcPct val="85000"/>
                </a:lnSpc>
                <a:spcBef>
                  <a:spcPts val="204"/>
                </a:spcBef>
              </a:pPr>
              <a:t>‹#›</a:t>
            </a:fld>
            <a:endParaRPr lang="en-GB" dirty="0"/>
          </a:p>
        </p:txBody>
      </p:sp>
    </p:spTree>
    <p:extLst>
      <p:ext uri="{BB962C8B-B14F-4D97-AF65-F5344CB8AC3E}">
        <p14:creationId xmlns:p14="http://schemas.microsoft.com/office/powerpoint/2010/main" val="3571764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1" y="219753"/>
            <a:ext cx="6985949" cy="369332"/>
          </a:xfrm>
        </p:spPr>
        <p:txBody>
          <a:bodyPr/>
          <a:lstStyle>
            <a:lvl1pPr>
              <a:lnSpc>
                <a:spcPct val="100000"/>
              </a:lnSpc>
              <a:spcBef>
                <a:spcPts val="0"/>
              </a:spcBef>
              <a:defRPr sz="2400" baseline="0"/>
            </a:lvl1pPr>
          </a:lstStyle>
          <a:p>
            <a:r>
              <a:rPr lang="en-US" dirty="0"/>
              <a:t>Click to add emphasis part of title</a:t>
            </a:r>
          </a:p>
        </p:txBody>
      </p:sp>
    </p:spTree>
    <p:extLst>
      <p:ext uri="{BB962C8B-B14F-4D97-AF65-F5344CB8AC3E}">
        <p14:creationId xmlns:p14="http://schemas.microsoft.com/office/powerpoint/2010/main" val="35902882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nb-NO"/>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b-NO"/>
          </a:p>
        </p:txBody>
      </p:sp>
      <p:sp>
        <p:nvSpPr>
          <p:cNvPr id="4" name="Date Placeholder 3"/>
          <p:cNvSpPr>
            <a:spLocks noGrp="1"/>
          </p:cNvSpPr>
          <p:nvPr>
            <p:ph type="dt" sz="half" idx="10"/>
          </p:nvPr>
        </p:nvSpPr>
        <p:spPr/>
        <p:txBody>
          <a:bodyPr/>
          <a:lstStyle/>
          <a:p>
            <a:fld id="{ADE13837-846D-4F1E-8386-369F86498ABB}" type="datetimeFigureOut">
              <a:rPr lang="nb-NO" smtClean="0"/>
              <a:t>22.12.2016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1577222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ADE13837-846D-4F1E-8386-369F86498ABB}" type="datetimeFigureOut">
              <a:rPr lang="nb-NO" smtClean="0"/>
              <a:t>22.12.2016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567820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nb-NO"/>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E13837-846D-4F1E-8386-369F86498ABB}" type="datetimeFigureOut">
              <a:rPr lang="nb-NO" smtClean="0"/>
              <a:t>22.12.2016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83856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54595" cy="457048"/>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234000" y="248344"/>
            <a:ext cx="7887670"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grpSp>
        <p:nvGrpSpPr>
          <p:cNvPr id="88" name="Group 87"/>
          <p:cNvGrpSpPr/>
          <p:nvPr userDrawn="1"/>
        </p:nvGrpSpPr>
        <p:grpSpPr>
          <a:xfrm>
            <a:off x="8252538" y="2571750"/>
            <a:ext cx="891505" cy="2571750"/>
            <a:chOff x="12130881" y="3781425"/>
            <a:chExt cx="1310482" cy="3781425"/>
          </a:xfrm>
        </p:grpSpPr>
        <p:sp>
          <p:nvSpPr>
            <p:cNvPr id="89" name="Oval 88"/>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0" name="Oval 89"/>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1" name="Oval 90"/>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Right Triangle 91"/>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3" name="Picture 92"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928"/>
              <a:ext cx="554656" cy="523425"/>
            </a:xfrm>
            <a:prstGeom prst="rect">
              <a:avLst/>
            </a:prstGeom>
          </p:spPr>
        </p:pic>
        <p:sp>
          <p:nvSpPr>
            <p:cNvPr id="94"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202370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p:cNvSpPr>
            <a:spLocks noGrp="1"/>
          </p:cNvSpPr>
          <p:nvPr>
            <p:ph type="dt" sz="half" idx="10"/>
          </p:nvPr>
        </p:nvSpPr>
        <p:spPr/>
        <p:txBody>
          <a:bodyPr/>
          <a:lstStyle/>
          <a:p>
            <a:fld id="{ADE13837-846D-4F1E-8386-369F86498ABB}" type="datetimeFigureOut">
              <a:rPr lang="nb-NO" smtClean="0"/>
              <a:t>22.12.2016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12023707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b-NO"/>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p:cNvSpPr>
            <a:spLocks noGrp="1"/>
          </p:cNvSpPr>
          <p:nvPr>
            <p:ph type="dt" sz="half" idx="10"/>
          </p:nvPr>
        </p:nvSpPr>
        <p:spPr/>
        <p:txBody>
          <a:bodyPr/>
          <a:lstStyle/>
          <a:p>
            <a:fld id="{ADE13837-846D-4F1E-8386-369F86498ABB}" type="datetimeFigureOut">
              <a:rPr lang="nb-NO" smtClean="0"/>
              <a:t>22.12.2016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1937023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ADE13837-846D-4F1E-8386-369F86498ABB}" type="datetimeFigureOut">
              <a:rPr lang="nb-NO" smtClean="0"/>
              <a:t>22.12.2016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1399978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13837-846D-4F1E-8386-369F86498ABB}" type="datetimeFigureOut">
              <a:rPr lang="nb-NO" smtClean="0"/>
              <a:t>22.12.2016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768796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nb-NO"/>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E13837-846D-4F1E-8386-369F86498ABB}" type="datetimeFigureOut">
              <a:rPr lang="nb-NO" smtClean="0"/>
              <a:t>22.12.2016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1987183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nb-NO"/>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E13837-846D-4F1E-8386-369F86498ABB}" type="datetimeFigureOut">
              <a:rPr lang="nb-NO" smtClean="0"/>
              <a:t>22.12.2016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1126577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ADE13837-846D-4F1E-8386-369F86498ABB}" type="datetimeFigureOut">
              <a:rPr lang="nb-NO" smtClean="0"/>
              <a:t>22.12.2016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628251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nb-NO"/>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10"/>
          </p:nvPr>
        </p:nvSpPr>
        <p:spPr/>
        <p:txBody>
          <a:bodyPr/>
          <a:lstStyle/>
          <a:p>
            <a:fld id="{ADE13837-846D-4F1E-8386-369F86498ABB}" type="datetimeFigureOut">
              <a:rPr lang="nb-NO" smtClean="0"/>
              <a:t>22.12.2016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2380546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b-NO"/>
          </a:p>
        </p:txBody>
      </p:sp>
      <p:sp>
        <p:nvSpPr>
          <p:cNvPr id="3" name="Date Placeholder 2"/>
          <p:cNvSpPr>
            <a:spLocks noGrp="1"/>
          </p:cNvSpPr>
          <p:nvPr>
            <p:ph type="dt" sz="half" idx="10"/>
          </p:nvPr>
        </p:nvSpPr>
        <p:spPr/>
        <p:txBody>
          <a:bodyPr/>
          <a:lstStyle/>
          <a:p>
            <a:fld id="{ADE13837-846D-4F1E-8386-369F86498ABB}" type="datetimeFigureOut">
              <a:rPr lang="nb-NO" smtClean="0"/>
              <a:t>22.12.2016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F388AF0-A132-4879-97C1-72FC98F33403}" type="slidenum">
              <a:rPr lang="nb-NO" smtClean="0"/>
              <a:t>‹#›</a:t>
            </a:fld>
            <a:endParaRPr lang="nb-NO"/>
          </a:p>
        </p:txBody>
      </p:sp>
    </p:spTree>
    <p:extLst>
      <p:ext uri="{BB962C8B-B14F-4D97-AF65-F5344CB8AC3E}">
        <p14:creationId xmlns:p14="http://schemas.microsoft.com/office/powerpoint/2010/main" val="492381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01" y="219753"/>
            <a:ext cx="6985949" cy="369332"/>
          </a:xfrm>
        </p:spPr>
        <p:txBody>
          <a:bodyPr/>
          <a:lstStyle>
            <a:lvl1pPr>
              <a:lnSpc>
                <a:spcPct val="100000"/>
              </a:lnSpc>
              <a:spcBef>
                <a:spcPts val="0"/>
              </a:spcBef>
              <a:defRPr sz="2400" baseline="0"/>
            </a:lvl1pPr>
          </a:lstStyle>
          <a:p>
            <a:r>
              <a:rPr lang="en-US" dirty="0"/>
              <a:t>Click to add emphasis part of title</a:t>
            </a:r>
          </a:p>
        </p:txBody>
      </p:sp>
    </p:spTree>
    <p:extLst>
      <p:ext uri="{BB962C8B-B14F-4D97-AF65-F5344CB8AC3E}">
        <p14:creationId xmlns:p14="http://schemas.microsoft.com/office/powerpoint/2010/main" val="1472049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400" y="248344"/>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7658" y="1388443"/>
            <a:ext cx="7870391" cy="2643008"/>
          </a:xfrm>
        </p:spPr>
        <p:txBody>
          <a:bodyPr/>
          <a:lstStyle>
            <a:lvl1pPr>
              <a:defRPr cap="none">
                <a:solidFill>
                  <a:schemeClr val="tx1"/>
                </a:solidFill>
              </a:defRPr>
            </a:lvl1pPr>
            <a:lvl2pPr>
              <a:defRPr cap="none">
                <a:solidFill>
                  <a:schemeClr val="tx1"/>
                </a:solidFill>
              </a:defRPr>
            </a:lvl2pPr>
            <a:lvl3pPr>
              <a:defRPr cap="none">
                <a:solidFill>
                  <a:schemeClr val="tx1"/>
                </a:solidFill>
              </a:defRPr>
            </a:lvl3pPr>
            <a:lvl4pPr>
              <a:defRPr cap="none">
                <a:solidFill>
                  <a:schemeClr val="tx1"/>
                </a:solidFill>
              </a:defRPr>
            </a:lvl4pPr>
            <a:lvl5pPr>
              <a:defRPr cap="none">
                <a:solidFill>
                  <a:schemeClr val="tx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dirty="0"/>
          </a:p>
        </p:txBody>
      </p:sp>
      <p:grpSp>
        <p:nvGrpSpPr>
          <p:cNvPr id="36" name="Group 35"/>
          <p:cNvGrpSpPr/>
          <p:nvPr userDrawn="1"/>
        </p:nvGrpSpPr>
        <p:grpSpPr>
          <a:xfrm>
            <a:off x="8252538" y="2571750"/>
            <a:ext cx="891505" cy="257175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37132176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8966"/>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4652771" y="1388444"/>
            <a:ext cx="4216925" cy="2247851"/>
          </a:xfrm>
        </p:spPr>
        <p:txBody>
          <a:bodyPr anchor="ctr">
            <a:normAutofit/>
          </a:bodyPr>
          <a:lstStyle>
            <a:lvl1pPr marL="0" indent="0" algn="l">
              <a:buNone/>
              <a:defRPr sz="2700" baseline="0">
                <a:solidFill>
                  <a:schemeClr val="bg1"/>
                </a:solidFill>
              </a:defRPr>
            </a:lvl1pPr>
            <a:lvl2pPr marL="3239" indent="0" algn="l">
              <a:lnSpc>
                <a:spcPct val="90000"/>
              </a:lnSpc>
              <a:spcBef>
                <a:spcPts val="408"/>
              </a:spcBef>
              <a:buNone/>
              <a:tabLst/>
              <a:defRPr sz="2200" baseline="0">
                <a:solidFill>
                  <a:schemeClr val="bg1">
                    <a:alpha val="70000"/>
                  </a:schemeClr>
                </a:solidFill>
              </a:defRPr>
            </a:lvl2pPr>
            <a:lvl3pPr marL="923791" indent="0" algn="ctr">
              <a:buNone/>
              <a:defRPr>
                <a:solidFill>
                  <a:schemeClr val="tx1">
                    <a:tint val="75000"/>
                  </a:schemeClr>
                </a:solidFill>
              </a:defRPr>
            </a:lvl3pPr>
            <a:lvl4pPr marL="1385686" indent="0" algn="ctr">
              <a:buNone/>
              <a:defRPr>
                <a:solidFill>
                  <a:schemeClr val="tx1">
                    <a:tint val="75000"/>
                  </a:schemeClr>
                </a:solidFill>
              </a:defRPr>
            </a:lvl4pPr>
            <a:lvl5pPr marL="1847583" indent="0" algn="ctr">
              <a:buNone/>
              <a:defRPr>
                <a:solidFill>
                  <a:schemeClr val="tx1">
                    <a:tint val="75000"/>
                  </a:schemeClr>
                </a:solidFill>
              </a:defRPr>
            </a:lvl5pPr>
            <a:lvl6pPr marL="2309480" indent="0" algn="ctr">
              <a:buNone/>
              <a:defRPr>
                <a:solidFill>
                  <a:schemeClr val="tx1">
                    <a:tint val="75000"/>
                  </a:schemeClr>
                </a:solidFill>
              </a:defRPr>
            </a:lvl6pPr>
            <a:lvl7pPr marL="2771373" indent="0" algn="ctr">
              <a:buNone/>
              <a:defRPr>
                <a:solidFill>
                  <a:schemeClr val="tx1">
                    <a:tint val="75000"/>
                  </a:schemeClr>
                </a:solidFill>
              </a:defRPr>
            </a:lvl7pPr>
            <a:lvl8pPr marL="3233269" indent="0" algn="ctr">
              <a:buNone/>
              <a:defRPr>
                <a:solidFill>
                  <a:schemeClr val="tx1">
                    <a:tint val="75000"/>
                  </a:schemeClr>
                </a:solidFill>
              </a:defRPr>
            </a:lvl8pPr>
            <a:lvl9pPr marL="369516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8521947" y="4594687"/>
            <a:ext cx="377327" cy="355982"/>
          </a:xfrm>
          <a:prstGeom prst="rect">
            <a:avLst/>
          </a:prstGeom>
        </p:spPr>
      </p:pic>
      <p:pic>
        <p:nvPicPr>
          <p:cNvPr id="11" name="Picture 10" descr="IPSOS_GAMECHANGERS_blue.pn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9" name="Footer Placeholder 3"/>
          <p:cNvSpPr>
            <a:spLocks noGrp="1"/>
          </p:cNvSpPr>
          <p:nvPr>
            <p:ph type="ftr" sz="quarter" idx="15"/>
          </p:nvPr>
        </p:nvSpPr>
        <p:spPr>
          <a:xfrm>
            <a:off x="614375" y="4665812"/>
            <a:ext cx="3164412" cy="269490"/>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a:lnSpc>
                <a:spcPct val="95000"/>
              </a:lnSpc>
              <a:spcBef>
                <a:spcPts val="204"/>
              </a:spcBef>
            </a:pPr>
            <a:r>
              <a:rPr lang="en-US"/>
              <a:t>© 2015 Ipsos. </a:t>
            </a:r>
            <a:endParaRPr lang="en-US" dirty="0"/>
          </a:p>
        </p:txBody>
      </p:sp>
      <p:sp>
        <p:nvSpPr>
          <p:cNvPr id="10" name="Slide Number Placeholder 8"/>
          <p:cNvSpPr>
            <a:spLocks noGrp="1"/>
          </p:cNvSpPr>
          <p:nvPr>
            <p:ph type="sldNum" sz="quarter" idx="17"/>
          </p:nvPr>
        </p:nvSpPr>
        <p:spPr>
          <a:xfrm>
            <a:off x="247317"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a:lnSpc>
                <a:spcPct val="95000"/>
              </a:lnSpc>
              <a:spcBef>
                <a:spcPts val="204"/>
              </a:spcBef>
            </a:pPr>
            <a:fld id="{7F034911-0302-4AAB-AEF0-815419E29289}" type="slidenum">
              <a:rPr lang="en-GB" smtClean="0"/>
              <a:pPr>
                <a:lnSpc>
                  <a:spcPct val="95000"/>
                </a:lnSpc>
                <a:spcBef>
                  <a:spcPts val="204"/>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7275713" y="21590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863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7651" y="1388443"/>
            <a:ext cx="7870391" cy="264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36" name="Group 35"/>
          <p:cNvGrpSpPr/>
          <p:nvPr userDrawn="1"/>
        </p:nvGrpSpPr>
        <p:grpSpPr>
          <a:xfrm>
            <a:off x="8252498" y="2571750"/>
            <a:ext cx="891505" cy="257175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p>
          </p:txBody>
        </p:sp>
      </p:grpSp>
    </p:spTree>
    <p:extLst>
      <p:ext uri="{BB962C8B-B14F-4D97-AF65-F5344CB8AC3E}">
        <p14:creationId xmlns:p14="http://schemas.microsoft.com/office/powerpoint/2010/main" val="2119685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11" name="Text Placeholder 10"/>
          <p:cNvSpPr>
            <a:spLocks noGrp="1"/>
          </p:cNvSpPr>
          <p:nvPr>
            <p:ph type="body" sz="quarter" idx="14"/>
          </p:nvPr>
        </p:nvSpPr>
        <p:spPr>
          <a:xfrm>
            <a:off x="255952" y="3610383"/>
            <a:ext cx="2811129" cy="932826"/>
          </a:xfrm>
        </p:spPr>
        <p:txBody>
          <a:bodyPr/>
          <a:lstStyle>
            <a:lvl1pPr>
              <a:defRPr lang="en-US" sz="1200" kern="1200" cap="none" baseline="0" dirty="0" smtClean="0">
                <a:solidFill>
                  <a:schemeClr val="tx1">
                    <a:lumMod val="75000"/>
                    <a:lumOff val="25000"/>
                  </a:schemeClr>
                </a:solidFill>
                <a:latin typeface="+mn-lt"/>
                <a:ea typeface="+mn-ea"/>
                <a:cs typeface="+mn-cs"/>
              </a:defRPr>
            </a:lvl1pPr>
            <a:lvl2pPr marL="197591" indent="-137127">
              <a:buFont typeface="Arial" panose="020B0604020202020204" pitchFamily="34" charset="0"/>
              <a:buChar char="•"/>
              <a:defRPr/>
            </a:lvl2pPr>
          </a:lstStyle>
          <a:p>
            <a:pPr lvl="0"/>
            <a:r>
              <a:rPr lang="en-US" dirty="0"/>
              <a:t>Click to edit Master text styles</a:t>
            </a:r>
          </a:p>
          <a:p>
            <a:pPr lvl="1"/>
            <a:r>
              <a:rPr lang="en-US" dirty="0"/>
              <a:t>Second level</a:t>
            </a:r>
          </a:p>
        </p:txBody>
      </p:sp>
      <p:sp>
        <p:nvSpPr>
          <p:cNvPr id="9" name="Text Placeholder 10"/>
          <p:cNvSpPr>
            <a:spLocks noGrp="1"/>
          </p:cNvSpPr>
          <p:nvPr>
            <p:ph type="body" sz="quarter" idx="15"/>
          </p:nvPr>
        </p:nvSpPr>
        <p:spPr>
          <a:xfrm>
            <a:off x="3166975" y="3610383"/>
            <a:ext cx="2811129" cy="932826"/>
          </a:xfrm>
        </p:spPr>
        <p:txBody>
          <a:bodyPr/>
          <a:lstStyle>
            <a:lvl1pPr>
              <a:defRPr lang="en-US" sz="1200" kern="1200" cap="none" baseline="0" dirty="0" smtClean="0">
                <a:solidFill>
                  <a:schemeClr val="tx1">
                    <a:lumMod val="75000"/>
                    <a:lumOff val="25000"/>
                  </a:schemeClr>
                </a:solidFill>
                <a:latin typeface="+mn-lt"/>
                <a:ea typeface="+mn-ea"/>
                <a:cs typeface="+mn-cs"/>
              </a:defRPr>
            </a:lvl1pPr>
            <a:lvl2pPr marL="197591" indent="-137127">
              <a:buFont typeface="Arial" panose="020B0604020202020204" pitchFamily="34" charset="0"/>
              <a:buChar char="•"/>
              <a:defRPr/>
            </a:lvl2pPr>
          </a:lstStyle>
          <a:p>
            <a:pPr lvl="0"/>
            <a:r>
              <a:rPr lang="en-US" dirty="0"/>
              <a:t>Click to edit Master text styles</a:t>
            </a:r>
          </a:p>
          <a:p>
            <a:pPr lvl="1"/>
            <a:r>
              <a:rPr lang="en-US" dirty="0"/>
              <a:t>Second level</a:t>
            </a:r>
          </a:p>
        </p:txBody>
      </p:sp>
      <p:sp>
        <p:nvSpPr>
          <p:cNvPr id="7" name="Picture Placeholder 6"/>
          <p:cNvSpPr>
            <a:spLocks noGrp="1"/>
          </p:cNvSpPr>
          <p:nvPr>
            <p:ph type="pic" sz="quarter" idx="16"/>
          </p:nvPr>
        </p:nvSpPr>
        <p:spPr>
          <a:xfrm>
            <a:off x="255952" y="1831103"/>
            <a:ext cx="2811129" cy="1779280"/>
          </a:xfrm>
        </p:spPr>
        <p:txBody>
          <a:bodyPr/>
          <a:lstStyle/>
          <a:p>
            <a:endParaRPr lang="en-GB" dirty="0"/>
          </a:p>
        </p:txBody>
      </p:sp>
      <p:sp>
        <p:nvSpPr>
          <p:cNvPr id="12" name="Picture Placeholder 6"/>
          <p:cNvSpPr>
            <a:spLocks noGrp="1"/>
          </p:cNvSpPr>
          <p:nvPr>
            <p:ph type="pic" sz="quarter" idx="17"/>
          </p:nvPr>
        </p:nvSpPr>
        <p:spPr>
          <a:xfrm>
            <a:off x="3166975" y="1831103"/>
            <a:ext cx="2811129" cy="1779280"/>
          </a:xfrm>
        </p:spPr>
        <p:txBody>
          <a:bodyPr/>
          <a:lstStyle/>
          <a:p>
            <a:endParaRPr lang="en-GB" dirty="0"/>
          </a:p>
        </p:txBody>
      </p:sp>
      <p:sp>
        <p:nvSpPr>
          <p:cNvPr id="13" name="Text Placeholder 10"/>
          <p:cNvSpPr>
            <a:spLocks noGrp="1"/>
          </p:cNvSpPr>
          <p:nvPr>
            <p:ph type="body" sz="quarter" idx="18"/>
          </p:nvPr>
        </p:nvSpPr>
        <p:spPr>
          <a:xfrm>
            <a:off x="255952" y="1217856"/>
            <a:ext cx="2811129" cy="613247"/>
          </a:xfrm>
          <a:solidFill>
            <a:schemeClr val="tx2"/>
          </a:solidFill>
        </p:spPr>
        <p:txBody>
          <a:bodyPr lIns="73456" rIns="24485"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1" indent="-137127">
              <a:buFont typeface="Arial" panose="020B0604020202020204" pitchFamily="34" charset="0"/>
              <a:buChar char="•"/>
              <a:defRPr>
                <a:solidFill>
                  <a:schemeClr val="bg1"/>
                </a:solidFill>
              </a:defRPr>
            </a:lvl2pPr>
          </a:lstStyle>
          <a:p>
            <a:pPr lvl="0"/>
            <a:r>
              <a:rPr lang="en-US" dirty="0"/>
              <a:t>Click to edit Master text styles</a:t>
            </a:r>
          </a:p>
        </p:txBody>
      </p:sp>
      <p:sp>
        <p:nvSpPr>
          <p:cNvPr id="14" name="Text Placeholder 10"/>
          <p:cNvSpPr>
            <a:spLocks noGrp="1"/>
          </p:cNvSpPr>
          <p:nvPr>
            <p:ph type="body" sz="quarter" idx="19"/>
          </p:nvPr>
        </p:nvSpPr>
        <p:spPr>
          <a:xfrm>
            <a:off x="3166975" y="1217856"/>
            <a:ext cx="2811129" cy="613247"/>
          </a:xfrm>
          <a:solidFill>
            <a:schemeClr val="accent2"/>
          </a:solidFill>
        </p:spPr>
        <p:txBody>
          <a:bodyPr lIns="73456" rIns="24485"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1" indent="-137127">
              <a:buFont typeface="Arial" panose="020B0604020202020204" pitchFamily="34" charset="0"/>
              <a:buChar char="•"/>
              <a:defRPr>
                <a:solidFill>
                  <a:schemeClr val="bg1"/>
                </a:solidFill>
              </a:defRPr>
            </a:lvl2pPr>
          </a:lstStyle>
          <a:p>
            <a:pPr lvl="0"/>
            <a:r>
              <a:rPr lang="en-US" dirty="0"/>
              <a:t>Click to edit Master text styles</a:t>
            </a:r>
          </a:p>
        </p:txBody>
      </p:sp>
      <p:sp>
        <p:nvSpPr>
          <p:cNvPr id="15" name="Text Placeholder 10"/>
          <p:cNvSpPr>
            <a:spLocks noGrp="1"/>
          </p:cNvSpPr>
          <p:nvPr>
            <p:ph type="body" sz="quarter" idx="20"/>
          </p:nvPr>
        </p:nvSpPr>
        <p:spPr>
          <a:xfrm>
            <a:off x="6075841" y="3610383"/>
            <a:ext cx="2811129" cy="932826"/>
          </a:xfrm>
        </p:spPr>
        <p:txBody>
          <a:bodyPr/>
          <a:lstStyle>
            <a:lvl1pPr>
              <a:defRPr lang="en-US" sz="1200" kern="1200" cap="none" baseline="0" dirty="0" smtClean="0">
                <a:solidFill>
                  <a:schemeClr val="tx1">
                    <a:lumMod val="75000"/>
                    <a:lumOff val="25000"/>
                  </a:schemeClr>
                </a:solidFill>
                <a:latin typeface="+mn-lt"/>
                <a:ea typeface="+mn-ea"/>
                <a:cs typeface="+mn-cs"/>
              </a:defRPr>
            </a:lvl1pPr>
            <a:lvl2pPr marL="197591" indent="-137127">
              <a:buFont typeface="Arial" panose="020B0604020202020204" pitchFamily="34" charset="0"/>
              <a:buChar char="•"/>
              <a:defRPr/>
            </a:lvl2pPr>
          </a:lstStyle>
          <a:p>
            <a:pPr lvl="0"/>
            <a:r>
              <a:rPr lang="en-US" dirty="0"/>
              <a:t>Click to edit Master text styles</a:t>
            </a:r>
          </a:p>
          <a:p>
            <a:pPr lvl="1"/>
            <a:r>
              <a:rPr lang="en-US" dirty="0"/>
              <a:t>Second level</a:t>
            </a:r>
          </a:p>
        </p:txBody>
      </p:sp>
      <p:sp>
        <p:nvSpPr>
          <p:cNvPr id="16" name="Picture Placeholder 6"/>
          <p:cNvSpPr>
            <a:spLocks noGrp="1"/>
          </p:cNvSpPr>
          <p:nvPr>
            <p:ph type="pic" sz="quarter" idx="21"/>
          </p:nvPr>
        </p:nvSpPr>
        <p:spPr>
          <a:xfrm>
            <a:off x="6075841" y="1831103"/>
            <a:ext cx="2811129" cy="1779280"/>
          </a:xfrm>
        </p:spPr>
        <p:txBody>
          <a:bodyPr/>
          <a:lstStyle/>
          <a:p>
            <a:endParaRPr lang="en-GB" dirty="0"/>
          </a:p>
        </p:txBody>
      </p:sp>
      <p:sp>
        <p:nvSpPr>
          <p:cNvPr id="17" name="Text Placeholder 10"/>
          <p:cNvSpPr>
            <a:spLocks noGrp="1"/>
          </p:cNvSpPr>
          <p:nvPr>
            <p:ph type="body" sz="quarter" idx="22"/>
          </p:nvPr>
        </p:nvSpPr>
        <p:spPr>
          <a:xfrm>
            <a:off x="6075841" y="1217856"/>
            <a:ext cx="2811129" cy="613247"/>
          </a:xfrm>
          <a:solidFill>
            <a:schemeClr val="accent6"/>
          </a:solidFill>
        </p:spPr>
        <p:txBody>
          <a:bodyPr lIns="73456" rIns="24485" anchor="ctr">
            <a:normAutofit/>
          </a:bodyPr>
          <a:lstStyle>
            <a:lvl1pPr>
              <a:lnSpc>
                <a:spcPct val="80000"/>
              </a:lnSpc>
              <a:spcBef>
                <a:spcPts val="816"/>
              </a:spcBef>
              <a:defRPr lang="en-US" sz="1600" kern="1200" cap="all" baseline="0" dirty="0" smtClean="0">
                <a:solidFill>
                  <a:schemeClr val="bg1"/>
                </a:solidFill>
                <a:latin typeface="+mn-lt"/>
                <a:ea typeface="+mn-ea"/>
                <a:cs typeface="+mn-cs"/>
              </a:defRPr>
            </a:lvl1pPr>
            <a:lvl2pPr marL="197591" indent="-137127">
              <a:buFont typeface="Arial" panose="020B0604020202020204" pitchFamily="34" charset="0"/>
              <a:buChar char="•"/>
              <a:defRPr>
                <a:solidFill>
                  <a:schemeClr val="bg1"/>
                </a:solidFill>
              </a:defRPr>
            </a:lvl2pPr>
          </a:lstStyle>
          <a:p>
            <a:pPr lvl="0"/>
            <a:r>
              <a:rPr lang="en-US" dirty="0"/>
              <a:t>Click to edit Master text styles</a:t>
            </a:r>
          </a:p>
        </p:txBody>
      </p:sp>
    </p:spTree>
    <p:extLst>
      <p:ext uri="{BB962C8B-B14F-4D97-AF65-F5344CB8AC3E}">
        <p14:creationId xmlns:p14="http://schemas.microsoft.com/office/powerpoint/2010/main" val="1303122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232376" y="248323"/>
            <a:ext cx="6725791" cy="442661"/>
          </a:xfrm>
        </p:spPr>
        <p:txBody>
          <a:bodyPr anchor="b">
            <a:normAutofit/>
          </a:bodyPr>
          <a:lstStyle>
            <a:lvl1pPr marL="0" indent="0">
              <a:buNone/>
              <a:defRPr sz="1900"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247650" y="1388443"/>
            <a:ext cx="7870391" cy="2643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100288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1950"/>
            </a:lvl1pPr>
          </a:lstStyle>
          <a:p>
            <a:r>
              <a:rPr lang="en-US" dirty="0"/>
              <a:t>CLICK TO EDIT MASTER TITLE STYLE</a:t>
            </a:r>
          </a:p>
        </p:txBody>
      </p:sp>
      <p:sp>
        <p:nvSpPr>
          <p:cNvPr id="3" name="Content Placeholder 2"/>
          <p:cNvSpPr>
            <a:spLocks noGrp="1"/>
          </p:cNvSpPr>
          <p:nvPr>
            <p:ph idx="1"/>
          </p:nvPr>
        </p:nvSpPr>
        <p:spPr/>
        <p:txBody>
          <a:bodyPr/>
          <a:lstStyle>
            <a:lvl2pPr marL="557213" indent="-214313">
              <a:buSzPct val="93000"/>
              <a:buFontTx/>
              <a:buBlip>
                <a:blip r:embed="rId2"/>
              </a:buBlip>
              <a:defRPr/>
            </a:lvl2pPr>
            <a:lvl3pPr marL="857250" indent="-171450">
              <a:buSzPct val="93000"/>
              <a:buFontTx/>
              <a:buBlip>
                <a:blip r:embed="rId2"/>
              </a:buBlip>
              <a:defRPr/>
            </a:lvl3pPr>
            <a:lvl4pPr marL="1200150" indent="-171450">
              <a:buSzPct val="93000"/>
              <a:buFontTx/>
              <a:buBlip>
                <a:blip r:embed="rId2"/>
              </a:buBlip>
              <a:defRPr/>
            </a:lvl4pPr>
            <a:lvl5pPr marL="1543050" indent="-171450">
              <a:buSzPct val="93000"/>
              <a:buFontTx/>
              <a:buBlip>
                <a:blip r:embed="rId2"/>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811B8119-3729-4A4E-8954-2A27F98E4944}" type="slidenum">
              <a:rPr lang="en-US" smtClean="0"/>
              <a:pPr/>
              <a:t>‹#›</a:t>
            </a:fld>
            <a:endParaRPr lang="en-US" dirty="0"/>
          </a:p>
        </p:txBody>
      </p:sp>
    </p:spTree>
    <p:extLst>
      <p:ext uri="{BB962C8B-B14F-4D97-AF65-F5344CB8AC3E}">
        <p14:creationId xmlns:p14="http://schemas.microsoft.com/office/powerpoint/2010/main" val="3669432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219754"/>
            <a:ext cx="6985949" cy="369332"/>
          </a:xfrm>
        </p:spPr>
        <p:txBody>
          <a:bodyPr/>
          <a:lstStyle>
            <a:lvl1pPr>
              <a:lnSpc>
                <a:spcPct val="100000"/>
              </a:lnSpc>
              <a:spcBef>
                <a:spcPts val="0"/>
              </a:spcBef>
              <a:defRPr sz="2400" baseline="0"/>
            </a:lvl1pPr>
          </a:lstStyle>
          <a:p>
            <a:r>
              <a:rPr lang="en-US" dirty="0"/>
              <a:t>Click to add emphasis part of title</a:t>
            </a:r>
          </a:p>
        </p:txBody>
      </p:sp>
    </p:spTree>
    <p:extLst>
      <p:ext uri="{BB962C8B-B14F-4D97-AF65-F5344CB8AC3E}">
        <p14:creationId xmlns:p14="http://schemas.microsoft.com/office/powerpoint/2010/main" val="9762607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1" y="-8962"/>
            <a:ext cx="4392706" cy="5152465"/>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4652815" y="1388490"/>
            <a:ext cx="4216925" cy="2247851"/>
          </a:xfrm>
        </p:spPr>
        <p:txBody>
          <a:bodyPr anchor="ctr">
            <a:normAutofit/>
          </a:bodyPr>
          <a:lstStyle>
            <a:lvl1pPr marL="0" indent="0" algn="l">
              <a:buNone/>
              <a:defRPr sz="2700" baseline="0">
                <a:solidFill>
                  <a:schemeClr val="bg1"/>
                </a:solidFill>
              </a:defRPr>
            </a:lvl1pPr>
            <a:lvl2pPr marL="3238" indent="0" algn="l">
              <a:lnSpc>
                <a:spcPct val="90000"/>
              </a:lnSpc>
              <a:spcBef>
                <a:spcPts val="408"/>
              </a:spcBef>
              <a:buNone/>
              <a:tabLst/>
              <a:defRPr sz="2200" baseline="0">
                <a:solidFill>
                  <a:schemeClr val="bg1">
                    <a:alpha val="70000"/>
                  </a:schemeClr>
                </a:solidFill>
              </a:defRPr>
            </a:lvl2pPr>
            <a:lvl3pPr marL="922203" indent="0" algn="ctr">
              <a:buNone/>
              <a:defRPr>
                <a:solidFill>
                  <a:schemeClr val="tx1">
                    <a:tint val="75000"/>
                  </a:schemeClr>
                </a:solidFill>
              </a:defRPr>
            </a:lvl3pPr>
            <a:lvl4pPr marL="1383305" indent="0" algn="ctr">
              <a:buNone/>
              <a:defRPr>
                <a:solidFill>
                  <a:schemeClr val="tx1">
                    <a:tint val="75000"/>
                  </a:schemeClr>
                </a:solidFill>
              </a:defRPr>
            </a:lvl4pPr>
            <a:lvl5pPr marL="1844408" indent="0" algn="ctr">
              <a:buNone/>
              <a:defRPr>
                <a:solidFill>
                  <a:schemeClr val="tx1">
                    <a:tint val="75000"/>
                  </a:schemeClr>
                </a:solidFill>
              </a:defRPr>
            </a:lvl5pPr>
            <a:lvl6pPr marL="2305509" indent="0" algn="ctr">
              <a:buNone/>
              <a:defRPr>
                <a:solidFill>
                  <a:schemeClr val="tx1">
                    <a:tint val="75000"/>
                  </a:schemeClr>
                </a:solidFill>
              </a:defRPr>
            </a:lvl6pPr>
            <a:lvl7pPr marL="2766610" indent="0" algn="ctr">
              <a:buNone/>
              <a:defRPr>
                <a:solidFill>
                  <a:schemeClr val="tx1">
                    <a:tint val="75000"/>
                  </a:schemeClr>
                </a:solidFill>
              </a:defRPr>
            </a:lvl7pPr>
            <a:lvl8pPr marL="3227710" indent="0" algn="ctr">
              <a:buNone/>
              <a:defRPr>
                <a:solidFill>
                  <a:schemeClr val="tx1">
                    <a:tint val="75000"/>
                  </a:schemeClr>
                </a:solidFill>
              </a:defRPr>
            </a:lvl8pPr>
            <a:lvl9pPr marL="3688814"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8522023" y="4594687"/>
            <a:ext cx="377327" cy="355982"/>
          </a:xfrm>
          <a:prstGeom prst="rect">
            <a:avLst/>
          </a:prstGeom>
        </p:spPr>
      </p:pic>
      <p:pic>
        <p:nvPicPr>
          <p:cNvPr id="11" name="Picture 10" descr="IPSOS_GAMECHANGERS_blu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9" name="Footer Placeholder 3"/>
          <p:cNvSpPr>
            <a:spLocks noGrp="1"/>
          </p:cNvSpPr>
          <p:nvPr>
            <p:ph type="ftr" sz="quarter" idx="15"/>
          </p:nvPr>
        </p:nvSpPr>
        <p:spPr>
          <a:xfrm>
            <a:off x="614376" y="4665812"/>
            <a:ext cx="3164412" cy="269490"/>
          </a:xfrm>
          <a:prstGeom prst="rect">
            <a:avLst/>
          </a:prstGeom>
        </p:spPr>
        <p:txBody>
          <a:bodyPr vert="horz" lIns="0" tIns="0" rIns="0" bIns="0" rtlCol="0" anchor="b">
            <a:normAutofit/>
          </a:bodyPr>
          <a:lstStyle>
            <a:lvl1pPr>
              <a:defRPr lang="en-GB" sz="800" cap="none" baseline="0" smtClean="0">
                <a:solidFill>
                  <a:schemeClr val="bg1"/>
                </a:solidFill>
              </a:defRPr>
            </a:lvl1pPr>
          </a:lstStyle>
          <a:p>
            <a:pPr defTabSz="922203">
              <a:lnSpc>
                <a:spcPct val="95000"/>
              </a:lnSpc>
              <a:spcBef>
                <a:spcPts val="204"/>
              </a:spcBef>
              <a:defRPr/>
            </a:pPr>
            <a:r>
              <a:rPr lang="en-US" dirty="0">
                <a:solidFill>
                  <a:prstClr val="white"/>
                </a:solidFill>
              </a:rPr>
              <a:t>© 2016 </a:t>
            </a:r>
            <a:r>
              <a:rPr lang="en-US" dirty="0" err="1">
                <a:solidFill>
                  <a:prstClr val="white"/>
                </a:solidFill>
              </a:rPr>
              <a:t>Ipsos</a:t>
            </a:r>
            <a:r>
              <a:rPr lang="en-US" dirty="0">
                <a:solidFill>
                  <a:prstClr val="white"/>
                </a:solidFill>
              </a:rPr>
              <a:t>. </a:t>
            </a:r>
          </a:p>
        </p:txBody>
      </p:sp>
      <p:sp>
        <p:nvSpPr>
          <p:cNvPr id="10" name="Slide Number Placeholder 8"/>
          <p:cNvSpPr>
            <a:spLocks noGrp="1"/>
          </p:cNvSpPr>
          <p:nvPr>
            <p:ph type="sldNum" sz="quarter" idx="17"/>
          </p:nvPr>
        </p:nvSpPr>
        <p:spPr>
          <a:xfrm>
            <a:off x="247341" y="4665811"/>
            <a:ext cx="382425" cy="260192"/>
          </a:xfrm>
          <a:prstGeom prst="rect">
            <a:avLst/>
          </a:prstGeom>
        </p:spPr>
        <p:txBody>
          <a:bodyPr vert="horz" lIns="0" tIns="0" rIns="0" bIns="0" rtlCol="0" anchor="b">
            <a:normAutofit/>
          </a:bodyPr>
          <a:lstStyle>
            <a:lvl1pPr>
              <a:defRPr lang="en-US" sz="800" cap="none" baseline="0" smtClean="0">
                <a:solidFill>
                  <a:schemeClr val="bg1"/>
                </a:solidFill>
              </a:defRPr>
            </a:lvl1pPr>
          </a:lstStyle>
          <a:p>
            <a:pPr marL="0" marR="0" lvl="0" indent="0" algn="l" defTabSz="922203" rtl="0" eaLnBrk="1" fontAlgn="auto" latinLnBrk="0" hangingPunct="1">
              <a:lnSpc>
                <a:spcPct val="95000"/>
              </a:lnSpc>
              <a:spcBef>
                <a:spcPts val="204"/>
              </a:spcBef>
              <a:spcAft>
                <a:spcPts val="0"/>
              </a:spcAft>
              <a:buClrTx/>
              <a:buSzTx/>
              <a:buFontTx/>
              <a:buNone/>
              <a:tabLst/>
              <a:defRPr/>
            </a:pPr>
            <a:fld id="{7F034911-0302-4AAB-AEF0-815419E29289}" type="slidenum">
              <a:rPr kumimoji="0" lang="en-GB" sz="800" b="0" i="0" u="none" strike="noStrike" kern="1200" cap="none" spc="0" normalizeH="0" baseline="0" noProof="0" smtClean="0">
                <a:ln>
                  <a:noFill/>
                </a:ln>
                <a:solidFill>
                  <a:prstClr val="white"/>
                </a:solidFill>
                <a:effectLst/>
                <a:uLnTx/>
                <a:uFillTx/>
                <a:latin typeface="Calibri"/>
                <a:ea typeface="+mn-ea"/>
                <a:cs typeface="+mn-cs"/>
              </a:rPr>
              <a:pPr marL="0" marR="0" lvl="0" indent="0" algn="l" defTabSz="922203" rtl="0" eaLnBrk="1" fontAlgn="auto" latinLnBrk="0" hangingPunct="1">
                <a:lnSpc>
                  <a:spcPct val="95000"/>
                </a:lnSpc>
                <a:spcBef>
                  <a:spcPts val="204"/>
                </a:spcBef>
                <a:spcAft>
                  <a:spcPts val="0"/>
                </a:spcAft>
                <a:buClrTx/>
                <a:buSzTx/>
                <a:buFontTx/>
                <a:buNone/>
                <a:tabLst/>
                <a:defRPr/>
              </a:pPr>
              <a:t>‹#›</a:t>
            </a:fld>
            <a:endParaRPr kumimoji="0" lang="en-GB"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7275713" y="215936"/>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8074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8966"/>
            <a:ext cx="3740523" cy="5152466"/>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endParaRPr lang="en-GB"/>
          </a:p>
        </p:txBody>
      </p:sp>
      <p:sp>
        <p:nvSpPr>
          <p:cNvPr id="2" name="Title 1"/>
          <p:cNvSpPr>
            <a:spLocks noGrp="1"/>
          </p:cNvSpPr>
          <p:nvPr>
            <p:ph type="ctrTitle" hasCustomPrompt="1"/>
          </p:nvPr>
        </p:nvSpPr>
        <p:spPr>
          <a:xfrm>
            <a:off x="4176000" y="2152234"/>
            <a:ext cx="4699059" cy="508645"/>
          </a:xfrm>
        </p:spPr>
        <p:txBody>
          <a:bodyPr anchor="ctr"/>
          <a:lstStyle>
            <a:lvl1pPr>
              <a:defRPr sz="3700" baseline="0"/>
            </a:lvl1pPr>
          </a:lstStyle>
          <a:p>
            <a:r>
              <a:rPr lang="en-US" dirty="0"/>
              <a:t>Impact word(s)</a:t>
            </a:r>
          </a:p>
        </p:txBody>
      </p:sp>
      <p:sp>
        <p:nvSpPr>
          <p:cNvPr id="3" name="Subtitle 2"/>
          <p:cNvSpPr>
            <a:spLocks noGrp="1"/>
          </p:cNvSpPr>
          <p:nvPr>
            <p:ph type="subTitle" idx="1" hasCustomPrompt="1"/>
          </p:nvPr>
        </p:nvSpPr>
        <p:spPr>
          <a:xfrm>
            <a:off x="4176000" y="2864332"/>
            <a:ext cx="4699059" cy="1332300"/>
          </a:xfrm>
        </p:spPr>
        <p:txBody>
          <a:bodyPr/>
          <a:lstStyle>
            <a:lvl1pPr marL="0" indent="0" algn="l">
              <a:buNone/>
              <a:defRPr baseline="0">
                <a:solidFill>
                  <a:schemeClr val="bg2">
                    <a:lumMod val="75000"/>
                  </a:schemeClr>
                </a:solidFill>
              </a:defRPr>
            </a:lvl1pPr>
            <a:lvl2pPr marL="3240" indent="0" algn="l">
              <a:spcBef>
                <a:spcPts val="0"/>
              </a:spcBef>
              <a:buNone/>
              <a:tabLst/>
              <a:defRPr baseline="0">
                <a:solidFill>
                  <a:schemeClr val="bg2">
                    <a:lumMod val="75000"/>
                  </a:schemeClr>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4176000" y="1389063"/>
            <a:ext cx="4699059" cy="637454"/>
          </a:xfrm>
        </p:spPr>
        <p:txBody>
          <a:bodyPr anchor="b">
            <a:normAutofit/>
          </a:bodyPr>
          <a:lstStyle>
            <a:lvl1pPr>
              <a:defRPr sz="2200"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7689036" y="672878"/>
            <a:ext cx="1165276" cy="633412"/>
          </a:xfrm>
          <a:solidFill>
            <a:schemeClr val="bg1"/>
          </a:solidFill>
        </p:spPr>
        <p:txBody>
          <a:bodyPr/>
          <a:lstStyle>
            <a:lvl1pPr algn="ctr">
              <a:defRPr sz="1400"/>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247311" y="4627422"/>
            <a:ext cx="560381" cy="260192"/>
          </a:xfrm>
          <a:prstGeom prst="rect">
            <a:avLst/>
          </a:prstGeom>
        </p:spPr>
        <p:txBody>
          <a:bodyPr lIns="0" tIns="0" rIns="0" bIns="0" anchor="b"/>
          <a:lstStyle>
            <a:lvl1pPr>
              <a:defRPr sz="800">
                <a:solidFill>
                  <a:schemeClr val="bg1">
                    <a:lumMod val="95000"/>
                  </a:schemeClr>
                </a:solidFill>
              </a:defRPr>
            </a:lvl1pPr>
          </a:lstStyle>
          <a:p>
            <a:pPr marL="0" marR="0" lvl="0" indent="0" algn="l" defTabSz="924282" rtl="0" eaLnBrk="1" fontAlgn="auto" latinLnBrk="0" hangingPunct="1">
              <a:lnSpc>
                <a:spcPct val="100000"/>
              </a:lnSpc>
              <a:spcBef>
                <a:spcPts val="0"/>
              </a:spcBef>
              <a:spcAft>
                <a:spcPts val="0"/>
              </a:spcAft>
              <a:buClrTx/>
              <a:buSzTx/>
              <a:buFontTx/>
              <a:buNone/>
              <a:tabLst/>
              <a:defRPr/>
            </a:pPr>
            <a:fld id="{7F034911-0302-4AAB-AEF0-815419E29289}" type="slidenum">
              <a:rPr kumimoji="0" lang="en-US" sz="800" b="0" i="0" u="none" strike="noStrike" kern="1200" cap="none" spc="0" normalizeH="0" baseline="0" noProof="0" smtClean="0">
                <a:ln>
                  <a:noFill/>
                </a:ln>
                <a:solidFill>
                  <a:prstClr val="white">
                    <a:lumMod val="95000"/>
                  </a:prstClr>
                </a:solidFill>
                <a:effectLst/>
                <a:uLnTx/>
                <a:uFillTx/>
                <a:latin typeface="Calibri"/>
                <a:ea typeface="+mn-ea"/>
                <a:cs typeface="+mn-cs"/>
              </a:rPr>
              <a:pPr marL="0" marR="0" lvl="0" indent="0" algn="l" defTabSz="924282"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white">
                  <a:lumMod val="95000"/>
                </a:prstClr>
              </a:solidFill>
              <a:effectLst/>
              <a:uLnTx/>
              <a:uFillTx/>
              <a:latin typeface="Calibri"/>
              <a:ea typeface="+mn-ea"/>
              <a:cs typeface="+mn-cs"/>
            </a:endParaRPr>
          </a:p>
        </p:txBody>
      </p:sp>
      <p:sp>
        <p:nvSpPr>
          <p:cNvPr id="14" name="Footer Placeholder 10"/>
          <p:cNvSpPr>
            <a:spLocks noGrp="1"/>
          </p:cNvSpPr>
          <p:nvPr>
            <p:ph type="ftr" sz="quarter" idx="11"/>
          </p:nvPr>
        </p:nvSpPr>
        <p:spPr>
          <a:xfrm>
            <a:off x="4176000" y="4031450"/>
            <a:ext cx="4699059" cy="595972"/>
          </a:xfrm>
          <a:prstGeom prst="rect">
            <a:avLst/>
          </a:prstGeom>
        </p:spPr>
        <p:txBody>
          <a:bodyPr lIns="0" tIns="0" rIns="0" bIns="0"/>
          <a:lstStyle>
            <a:lvl1pPr>
              <a:defRPr sz="1000">
                <a:solidFill>
                  <a:schemeClr val="accent4">
                    <a:lumMod val="75000"/>
                  </a:schemeClr>
                </a:solidFill>
              </a:defRPr>
            </a:lvl1pPr>
          </a:lstStyle>
          <a:p>
            <a:pPr marL="0" marR="0" lvl="0" indent="0" algn="l" defTabSz="924282"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C8C9C7">
                    <a:lumMod val="75000"/>
                  </a:srgbClr>
                </a:solidFill>
                <a:effectLst/>
                <a:uLnTx/>
                <a:uFillTx/>
                <a:latin typeface="Calibri"/>
                <a:ea typeface="+mn-ea"/>
                <a:cs typeface="+mn-cs"/>
              </a:rPr>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1000" b="0" i="0" u="none" strike="noStrike" kern="1200" cap="none" spc="0" normalizeH="0" baseline="0" noProof="0">
                <a:ln>
                  <a:noFill/>
                </a:ln>
                <a:solidFill>
                  <a:prstClr val="white"/>
                </a:solidFill>
                <a:effectLst/>
                <a:uLnTx/>
                <a:uFillTx/>
                <a:latin typeface="Calibri"/>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a:t>
            </a:fld>
            <a:endParaRPr kumimoji="0" lang="en-GB"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06471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1510068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Perpetua"/>
              </a:defRPr>
            </a:lvl1pPr>
            <a:lvl2pPr>
              <a:defRPr>
                <a:latin typeface="Perpetua"/>
              </a:defRPr>
            </a:lvl2pPr>
            <a:lvl3pPr>
              <a:defRPr>
                <a:latin typeface="Perpetua"/>
              </a:defRPr>
            </a:lvl3pPr>
            <a:lvl4pPr>
              <a:defRPr>
                <a:latin typeface="Perpetua"/>
              </a:defRPr>
            </a:lvl4pPr>
            <a:lvl5pPr>
              <a:defRPr>
                <a:latin typeface="Perpetu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91375"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3482068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4042" y="643469"/>
            <a:ext cx="8646971" cy="457048"/>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234008" y="243094"/>
            <a:ext cx="6718167" cy="442661"/>
          </a:xfrm>
        </p:spPr>
        <p:txBody>
          <a:bodyPr anchor="b">
            <a:normAutofit/>
          </a:bodyPr>
          <a:lstStyle>
            <a:lvl1pPr marL="0" indent="0">
              <a:buNone/>
              <a:defRPr sz="1900"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947466" y="1239839"/>
            <a:ext cx="1941711" cy="578779"/>
          </a:xfrm>
          <a:prstGeom prst="rect">
            <a:avLst/>
          </a:prstGeom>
          <a:solidFill>
            <a:schemeClr val="accent6"/>
          </a:solidFill>
        </p:spPr>
        <p:txBody>
          <a:bodyPr lIns="90000" tIns="90000" rIns="90000" bIns="90000" anchor="ctr">
            <a:noAutofit/>
          </a:bodyPr>
          <a:lstStyle>
            <a:lvl1pPr marL="0" indent="0">
              <a:lnSpc>
                <a:spcPct val="100000"/>
              </a:lnSpc>
              <a:spcBef>
                <a:spcPts val="200"/>
              </a:spcBef>
              <a:spcAft>
                <a:spcPts val="0"/>
              </a:spcAft>
              <a:buNone/>
              <a:defRPr sz="1200" cap="none">
                <a:solidFill>
                  <a:schemeClr val="bg1"/>
                </a:solidFill>
              </a:defRPr>
            </a:lvl1pPr>
            <a:lvl2pPr marL="533400" indent="-285750">
              <a:defRPr>
                <a:solidFill>
                  <a:schemeClr val="bg1"/>
                </a:solidFill>
              </a:defRPr>
            </a:lvl2pPr>
            <a:lvl3pPr marL="898525" indent="-228600">
              <a:defRPr>
                <a:solidFill>
                  <a:schemeClr val="bg1"/>
                </a:solidFill>
              </a:defRPr>
            </a:lvl3pPr>
            <a:lvl4pPr marL="1257300" indent="-228600">
              <a:defRPr>
                <a:solidFill>
                  <a:schemeClr val="bg1"/>
                </a:solidFill>
              </a:defRPr>
            </a:lvl4pPr>
            <a:lvl5pPr marL="1612900" indent="-228600">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262929" y="1239839"/>
            <a:ext cx="684522" cy="578779"/>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1" name="Picture Placeholder 8"/>
          <p:cNvSpPr>
            <a:spLocks noGrp="1"/>
          </p:cNvSpPr>
          <p:nvPr>
            <p:ph type="pic" sz="quarter" idx="18" hasCustomPrompt="1"/>
          </p:nvPr>
        </p:nvSpPr>
        <p:spPr>
          <a:xfrm>
            <a:off x="3196468" y="1239839"/>
            <a:ext cx="684522" cy="578779"/>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12" name="Picture Placeholder 8"/>
          <p:cNvSpPr>
            <a:spLocks noGrp="1"/>
          </p:cNvSpPr>
          <p:nvPr>
            <p:ph type="pic" sz="quarter" idx="19" hasCustomPrompt="1"/>
          </p:nvPr>
        </p:nvSpPr>
        <p:spPr>
          <a:xfrm>
            <a:off x="6147915" y="1239839"/>
            <a:ext cx="684522" cy="578779"/>
          </a:xfrm>
          <a:solidFill>
            <a:schemeClr val="bg1">
              <a:lumMod val="85000"/>
            </a:schemeClr>
          </a:solidFill>
        </p:spPr>
        <p:txBody>
          <a:bodyPr>
            <a:normAutofit/>
          </a:bodyPr>
          <a:lstStyle>
            <a:lvl1pPr marL="0" indent="0">
              <a:buNone/>
              <a:defRPr sz="1050" baseline="0"/>
            </a:lvl1pPr>
          </a:lstStyle>
          <a:p>
            <a:r>
              <a:rPr lang="en-GB" dirty="0"/>
              <a:t>Insert picture from file</a:t>
            </a:r>
          </a:p>
        </p:txBody>
      </p:sp>
      <p:sp>
        <p:nvSpPr>
          <p:cNvPr id="4" name="Text Placeholder 3"/>
          <p:cNvSpPr>
            <a:spLocks noGrp="1"/>
          </p:cNvSpPr>
          <p:nvPr>
            <p:ph type="body" sz="quarter" idx="20" hasCustomPrompt="1"/>
          </p:nvPr>
        </p:nvSpPr>
        <p:spPr>
          <a:xfrm>
            <a:off x="263539" y="1918036"/>
            <a:ext cx="2625725" cy="947738"/>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3196510" y="1918036"/>
            <a:ext cx="2625725" cy="947738"/>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6143728" y="1918036"/>
            <a:ext cx="2625725" cy="947738"/>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3881003" y="1239839"/>
            <a:ext cx="1941711" cy="578779"/>
          </a:xfrm>
          <a:prstGeom prst="rect">
            <a:avLst/>
          </a:prstGeom>
          <a:solidFill>
            <a:schemeClr val="accent6"/>
          </a:solidFill>
        </p:spPr>
        <p:txBody>
          <a:bodyPr lIns="90000" tIns="90000" rIns="90000" bIns="90000" anchor="ctr">
            <a:noAutofit/>
          </a:bodyPr>
          <a:lstStyle>
            <a:lvl1pPr marL="0" indent="0">
              <a:lnSpc>
                <a:spcPct val="100000"/>
              </a:lnSpc>
              <a:spcBef>
                <a:spcPts val="200"/>
              </a:spcBef>
              <a:spcAft>
                <a:spcPts val="0"/>
              </a:spcAft>
              <a:buNone/>
              <a:defRPr sz="1200" cap="none">
                <a:solidFill>
                  <a:schemeClr val="bg1"/>
                </a:solidFill>
              </a:defRPr>
            </a:lvl1pPr>
            <a:lvl2pPr marL="533400" indent="-285750">
              <a:defRPr>
                <a:solidFill>
                  <a:schemeClr val="bg1"/>
                </a:solidFill>
              </a:defRPr>
            </a:lvl2pPr>
            <a:lvl3pPr marL="898525" indent="-228600">
              <a:defRPr>
                <a:solidFill>
                  <a:schemeClr val="bg1"/>
                </a:solidFill>
              </a:defRPr>
            </a:lvl3pPr>
            <a:lvl4pPr marL="1257300" indent="-228600">
              <a:defRPr>
                <a:solidFill>
                  <a:schemeClr val="bg1"/>
                </a:solidFill>
              </a:defRPr>
            </a:lvl4pPr>
            <a:lvl5pPr marL="1612900" indent="-228600">
              <a:defRPr/>
            </a:lvl5pPr>
          </a:lstStyle>
          <a:p>
            <a:pPr lvl="0"/>
            <a:r>
              <a:rPr lang="en-US" dirty="0"/>
              <a:t>Click to edit master text styles</a:t>
            </a:r>
          </a:p>
        </p:txBody>
      </p:sp>
      <p:sp>
        <p:nvSpPr>
          <p:cNvPr id="25" name="Content Placeholder 2"/>
          <p:cNvSpPr>
            <a:spLocks noGrp="1"/>
          </p:cNvSpPr>
          <p:nvPr>
            <p:ph idx="24" hasCustomPrompt="1"/>
          </p:nvPr>
        </p:nvSpPr>
        <p:spPr>
          <a:xfrm>
            <a:off x="6832437" y="1239839"/>
            <a:ext cx="1941711" cy="578779"/>
          </a:xfrm>
          <a:prstGeom prst="rect">
            <a:avLst/>
          </a:prstGeom>
          <a:solidFill>
            <a:schemeClr val="accent6"/>
          </a:solidFill>
        </p:spPr>
        <p:txBody>
          <a:bodyPr lIns="90000" tIns="90000" rIns="90000" bIns="90000" anchor="ctr">
            <a:noAutofit/>
          </a:bodyPr>
          <a:lstStyle>
            <a:lvl1pPr marL="0" indent="0">
              <a:lnSpc>
                <a:spcPct val="100000"/>
              </a:lnSpc>
              <a:spcBef>
                <a:spcPts val="200"/>
              </a:spcBef>
              <a:spcAft>
                <a:spcPts val="0"/>
              </a:spcAft>
              <a:buNone/>
              <a:defRPr sz="1200" cap="none">
                <a:solidFill>
                  <a:schemeClr val="bg1"/>
                </a:solidFill>
              </a:defRPr>
            </a:lvl1pPr>
            <a:lvl2pPr marL="533400" indent="-285750">
              <a:defRPr>
                <a:solidFill>
                  <a:schemeClr val="bg1"/>
                </a:solidFill>
              </a:defRPr>
            </a:lvl2pPr>
            <a:lvl3pPr marL="898525" indent="-228600">
              <a:defRPr>
                <a:solidFill>
                  <a:schemeClr val="bg1"/>
                </a:solidFill>
              </a:defRPr>
            </a:lvl3pPr>
            <a:lvl4pPr marL="1257300" indent="-228600">
              <a:defRPr>
                <a:solidFill>
                  <a:schemeClr val="bg1"/>
                </a:solidFill>
              </a:defRPr>
            </a:lvl4pPr>
            <a:lvl5pPr marL="1612900" indent="-228600">
              <a:defRPr/>
            </a:lvl5pPr>
          </a:lstStyle>
          <a:p>
            <a:pPr lvl="0"/>
            <a:r>
              <a:rPr lang="en-US" dirty="0"/>
              <a:t>Click to edit master text styles</a:t>
            </a:r>
          </a:p>
        </p:txBody>
      </p:sp>
    </p:spTree>
    <p:extLst>
      <p:ext uri="{BB962C8B-B14F-4D97-AF65-F5344CB8AC3E}">
        <p14:creationId xmlns:p14="http://schemas.microsoft.com/office/powerpoint/2010/main" val="11024676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647085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17775952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71181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9317124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1618304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19723654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18439745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16969611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3D70A63B-28FC-D44E-BC45-02F63E1E7DD9}" type="datetimeFigureOut">
              <a:rPr lang="en-US" smtClean="0"/>
              <a:pPr/>
              <a:t>12/22/2016</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8FA825D6-928F-4A4C-88EB-EEA91475BDAA}" type="slidenum">
              <a:rPr lang="en-US" smtClean="0"/>
              <a:pPr/>
              <a:t>‹#›</a:t>
            </a:fld>
            <a:endParaRPr lang="en-US" dirty="0"/>
          </a:p>
        </p:txBody>
      </p:sp>
    </p:spTree>
    <p:extLst>
      <p:ext uri="{BB962C8B-B14F-4D97-AF65-F5344CB8AC3E}">
        <p14:creationId xmlns:p14="http://schemas.microsoft.com/office/powerpoint/2010/main" val="38377652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page_1">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gray">
          <a:xfrm>
            <a:off x="381000" y="285751"/>
            <a:ext cx="1079500" cy="726281"/>
            <a:chOff x="1352" y="681"/>
            <a:chExt cx="3519" cy="3153"/>
          </a:xfrm>
        </p:grpSpPr>
        <p:sp>
          <p:nvSpPr>
            <p:cNvPr id="71"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72"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8"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9"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80"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81"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2"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3"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4"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5"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grpSp>
        <p:nvGrpSpPr>
          <p:cNvPr id="3" name="Group 4"/>
          <p:cNvGrpSpPr>
            <a:grpSpLocks noChangeAspect="1"/>
          </p:cNvGrpSpPr>
          <p:nvPr userDrawn="1"/>
        </p:nvGrpSpPr>
        <p:grpSpPr bwMode="gray">
          <a:xfrm>
            <a:off x="381000" y="285751"/>
            <a:ext cx="1079500" cy="726281"/>
            <a:chOff x="1352" y="681"/>
            <a:chExt cx="3519" cy="3153"/>
          </a:xfrm>
        </p:grpSpPr>
        <p:sp>
          <p:nvSpPr>
            <p:cNvPr id="5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5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28" name="Titel 1"/>
          <p:cNvSpPr>
            <a:spLocks noGrp="1"/>
          </p:cNvSpPr>
          <p:nvPr>
            <p:ph type="ctrTitle"/>
          </p:nvPr>
        </p:nvSpPr>
        <p:spPr>
          <a:xfrm>
            <a:off x="824401" y="1572668"/>
            <a:ext cx="8176725" cy="373949"/>
          </a:xfrm>
          <a:prstGeom prst="rect">
            <a:avLst/>
          </a:prstGeom>
        </p:spPr>
        <p:txBody>
          <a:bodyPr wrap="square" lIns="0" tIns="0" rIns="0" bIns="0" anchor="b" anchorCtr="0">
            <a:spAutoFit/>
          </a:bodyPr>
          <a:lstStyle>
            <a:lvl1pPr algn="l">
              <a:lnSpc>
                <a:spcPct val="90000"/>
              </a:lnSpc>
              <a:defRPr sz="2700" b="1"/>
            </a:lvl1pPr>
          </a:lstStyle>
          <a:p>
            <a:r>
              <a:rPr lang="en-US" noProof="0" dirty="0"/>
              <a:t>Click to edit Master title style</a:t>
            </a:r>
          </a:p>
        </p:txBody>
      </p:sp>
      <p:sp>
        <p:nvSpPr>
          <p:cNvPr id="29" name="Untertitel 2"/>
          <p:cNvSpPr>
            <a:spLocks noGrp="1"/>
          </p:cNvSpPr>
          <p:nvPr>
            <p:ph type="subTitle" idx="1"/>
          </p:nvPr>
        </p:nvSpPr>
        <p:spPr>
          <a:xfrm>
            <a:off x="824401" y="1981800"/>
            <a:ext cx="8176725" cy="290849"/>
          </a:xfrm>
          <a:prstGeom prst="rect">
            <a:avLst/>
          </a:prstGeom>
        </p:spPr>
        <p:txBody>
          <a:bodyPr wrap="square" lIns="0" tIns="0" rIns="0" bIns="0">
            <a:spAutoFit/>
          </a:bodyPr>
          <a:lstStyle>
            <a:lvl1pPr marL="0" indent="0" algn="l">
              <a:lnSpc>
                <a:spcPct val="90000"/>
              </a:lnSpc>
              <a:spcBef>
                <a:spcPts val="750"/>
              </a:spcBef>
              <a:buNone/>
              <a:defRPr sz="2100"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sp>
        <p:nvSpPr>
          <p:cNvPr id="37" name="Text Box 22"/>
          <p:cNvSpPr txBox="1">
            <a:spLocks noChangeArrowheads="1"/>
          </p:cNvSpPr>
          <p:nvPr userDrawn="1"/>
        </p:nvSpPr>
        <p:spPr bwMode="gray">
          <a:xfrm>
            <a:off x="2413001" y="4914900"/>
            <a:ext cx="43164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algn="ctr" fontAlgn="base">
              <a:spcBef>
                <a:spcPct val="0"/>
              </a:spcBef>
              <a:spcAft>
                <a:spcPct val="0"/>
              </a:spcAft>
            </a:pPr>
            <a:r>
              <a:rPr lang="en-GB" sz="600" dirty="0">
                <a:solidFill>
                  <a:srgbClr val="1F497D"/>
                </a:solidFill>
                <a:cs typeface="Arial" pitchFamily="34" charset="0"/>
              </a:rPr>
              <a:t>© 2012 Ipsos.  All rights reserved. Contains Ipsos' Confidential and Proprietary information and </a:t>
            </a:r>
            <a:br>
              <a:rPr lang="en-GB" sz="600" dirty="0">
                <a:solidFill>
                  <a:srgbClr val="1F497D"/>
                </a:solidFill>
                <a:cs typeface="Arial" pitchFamily="34" charset="0"/>
              </a:rPr>
            </a:br>
            <a:r>
              <a:rPr lang="en-GB" sz="600" dirty="0">
                <a:solidFill>
                  <a:srgbClr val="1F497D"/>
                </a:solidFill>
                <a:cs typeface="Arial" pitchFamily="34" charset="0"/>
              </a:rPr>
              <a:t>may not be disclosed or reproduced without the prior written consent of Ipsos.</a:t>
            </a:r>
            <a:endParaRPr lang="de-DE" sz="1350" dirty="0">
              <a:solidFill>
                <a:srgbClr val="1F497D"/>
              </a:solidFill>
              <a:latin typeface="Arial" pitchFamily="34" charset="0"/>
              <a:cs typeface="Arial" pitchFamily="34" charset="0"/>
            </a:endParaRPr>
          </a:p>
        </p:txBody>
      </p:sp>
      <p:sp>
        <p:nvSpPr>
          <p:cNvPr id="38" name="Inhaltsplatzhalter 2"/>
          <p:cNvSpPr>
            <a:spLocks noGrp="1"/>
          </p:cNvSpPr>
          <p:nvPr>
            <p:ph sz="quarter" idx="10"/>
          </p:nvPr>
        </p:nvSpPr>
        <p:spPr>
          <a:xfrm>
            <a:off x="0" y="2970000"/>
            <a:ext cx="9144000" cy="1890000"/>
          </a:xfrm>
          <a:prstGeom prst="rect">
            <a:avLst/>
          </a:prstGeom>
          <a:solidFill>
            <a:srgbClr val="C00000"/>
          </a:solidFill>
        </p:spPr>
        <p:txBody>
          <a:bodyPr lIns="0" tIns="0" rIns="0" bIns="0" anchor="ctr"/>
          <a:lstStyle>
            <a:lvl1pPr marL="0" indent="0" algn="ctr">
              <a:buFontTx/>
              <a:buNone/>
              <a:defRPr/>
            </a:lvl1pPr>
          </a:lstStyle>
          <a:p>
            <a:pPr lvl="0"/>
            <a:endParaRPr lang="de-DE" dirty="0"/>
          </a:p>
        </p:txBody>
      </p:sp>
      <p:pic>
        <p:nvPicPr>
          <p:cNvPr id="40" name="Picture 2" descr="G:\Studien 2012\01 INTERN\IPSOS GLOBAL\Ipsos UU Template\Vorlagen\IpsosUU-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18725" y="208664"/>
            <a:ext cx="3182400" cy="4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26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000162" cy="5143500"/>
          </a:xfrm>
        </p:spPr>
        <p:txBody>
          <a:bodyPr/>
          <a:lstStyle/>
          <a:p>
            <a:r>
              <a:rPr lang="fr-FR"/>
              <a:t>Cliquez sur l'icône pour ajouter une image</a:t>
            </a:r>
            <a:endParaRPr lang="en-GB"/>
          </a:p>
        </p:txBody>
      </p:sp>
      <p:sp>
        <p:nvSpPr>
          <p:cNvPr id="2" name="Title 1"/>
          <p:cNvSpPr>
            <a:spLocks noGrp="1"/>
          </p:cNvSpPr>
          <p:nvPr>
            <p:ph type="ctrTitle" hasCustomPrompt="1"/>
          </p:nvPr>
        </p:nvSpPr>
        <p:spPr>
          <a:xfrm>
            <a:off x="4769532" y="2150333"/>
            <a:ext cx="4078999" cy="512448"/>
          </a:xfrm>
        </p:spPr>
        <p:txBody>
          <a:bodyPr anchor="ctr"/>
          <a:lstStyle>
            <a:lvl1pPr>
              <a:defRPr sz="3700" baseline="0"/>
            </a:lvl1pPr>
          </a:lstStyle>
          <a:p>
            <a:r>
              <a:rPr lang="en-US" dirty="0"/>
              <a:t>Impact word(s)</a:t>
            </a:r>
          </a:p>
        </p:txBody>
      </p:sp>
      <p:sp>
        <p:nvSpPr>
          <p:cNvPr id="3" name="Subtitle 2"/>
          <p:cNvSpPr>
            <a:spLocks noGrp="1"/>
          </p:cNvSpPr>
          <p:nvPr>
            <p:ph type="subTitle" idx="1" hasCustomPrompt="1"/>
          </p:nvPr>
        </p:nvSpPr>
        <p:spPr>
          <a:xfrm>
            <a:off x="4769532" y="2864332"/>
            <a:ext cx="4078999" cy="1332300"/>
          </a:xfrm>
        </p:spPr>
        <p:txBody>
          <a:bodyPr/>
          <a:lstStyle>
            <a:lvl1pPr marL="0" indent="0" algn="l">
              <a:buNone/>
              <a:defRPr baseline="0">
                <a:solidFill>
                  <a:schemeClr val="tx1"/>
                </a:solidFill>
              </a:defRPr>
            </a:lvl1pPr>
            <a:lvl2pPr marL="3240" indent="0" algn="l">
              <a:spcBef>
                <a:spcPts val="0"/>
              </a:spcBef>
              <a:buNone/>
              <a:tabLst/>
              <a:defRPr baseline="0">
                <a:solidFill>
                  <a:schemeClr val="tx1"/>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4442957" y="4031452"/>
            <a:ext cx="4444025" cy="260192"/>
          </a:xfrm>
          <a:prstGeom prst="rect">
            <a:avLst/>
          </a:prstGeom>
        </p:spPr>
        <p:txBody>
          <a:bodyPr lIns="62195" tIns="31098" rIns="62195" bIns="31098"/>
          <a:lstStyle>
            <a:lvl1pPr algn="l">
              <a:defRPr sz="800">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4769532" y="1389064"/>
            <a:ext cx="4078999" cy="637454"/>
          </a:xfrm>
        </p:spPr>
        <p:txBody>
          <a:bodyPr anchor="b">
            <a:normAutofit/>
          </a:bodyPr>
          <a:lstStyle>
            <a:lvl1pPr>
              <a:defRPr sz="2200"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7823711" y="592881"/>
            <a:ext cx="1024825" cy="722153"/>
          </a:xfrm>
          <a:noFill/>
        </p:spPr>
        <p:txBody>
          <a:bodyPr/>
          <a:lstStyle>
            <a:lvl1pPr algn="ctr">
              <a:defRPr sz="1400"/>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3874652243"/>
      </p:ext>
    </p:extLst>
  </p:cSld>
  <p:clrMapOvr>
    <a:masterClrMapping/>
  </p:clrMapOvr>
  <p:hf hdr="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page_2">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gray">
          <a:xfrm>
            <a:off x="381000" y="285751"/>
            <a:ext cx="1079500" cy="726281"/>
            <a:chOff x="1352" y="681"/>
            <a:chExt cx="3519" cy="3153"/>
          </a:xfrm>
        </p:grpSpPr>
        <p:sp>
          <p:nvSpPr>
            <p:cNvPr id="71"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72"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8"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9"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80"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81"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2"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3"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4"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5"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grpSp>
        <p:nvGrpSpPr>
          <p:cNvPr id="3" name="Group 4"/>
          <p:cNvGrpSpPr>
            <a:grpSpLocks noChangeAspect="1"/>
          </p:cNvGrpSpPr>
          <p:nvPr userDrawn="1"/>
        </p:nvGrpSpPr>
        <p:grpSpPr bwMode="gray">
          <a:xfrm>
            <a:off x="381000" y="285751"/>
            <a:ext cx="1079500" cy="726281"/>
            <a:chOff x="1352" y="681"/>
            <a:chExt cx="3519" cy="3153"/>
          </a:xfrm>
        </p:grpSpPr>
        <p:sp>
          <p:nvSpPr>
            <p:cNvPr id="5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5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39" name="Titel 1"/>
          <p:cNvSpPr>
            <a:spLocks noGrp="1"/>
          </p:cNvSpPr>
          <p:nvPr>
            <p:ph type="ctrTitle"/>
          </p:nvPr>
        </p:nvSpPr>
        <p:spPr bwMode="white">
          <a:xfrm>
            <a:off x="824400" y="1584900"/>
            <a:ext cx="3960000" cy="747897"/>
          </a:xfrm>
          <a:prstGeom prst="rect">
            <a:avLst/>
          </a:prstGeom>
        </p:spPr>
        <p:txBody>
          <a:bodyPr wrap="square" lIns="0" tIns="0" rIns="0" bIns="0" anchor="b" anchorCtr="0">
            <a:noAutofit/>
          </a:bodyPr>
          <a:lstStyle>
            <a:lvl1pPr algn="l">
              <a:lnSpc>
                <a:spcPct val="90000"/>
              </a:lnSpc>
              <a:defRPr sz="2700" b="1">
                <a:solidFill>
                  <a:schemeClr val="bg1"/>
                </a:solidFill>
              </a:defRPr>
            </a:lvl1pPr>
          </a:lstStyle>
          <a:p>
            <a:r>
              <a:rPr lang="en-US" noProof="0" dirty="0"/>
              <a:t>Click to edit Master title style</a:t>
            </a:r>
          </a:p>
        </p:txBody>
      </p:sp>
      <p:sp>
        <p:nvSpPr>
          <p:cNvPr id="40" name="Untertitel 2"/>
          <p:cNvSpPr>
            <a:spLocks noGrp="1"/>
          </p:cNvSpPr>
          <p:nvPr>
            <p:ph type="subTitle" idx="1"/>
          </p:nvPr>
        </p:nvSpPr>
        <p:spPr bwMode="white">
          <a:xfrm>
            <a:off x="824400" y="2378699"/>
            <a:ext cx="3780000" cy="810000"/>
          </a:xfrm>
          <a:prstGeom prst="rect">
            <a:avLst/>
          </a:prstGeom>
        </p:spPr>
        <p:txBody>
          <a:bodyPr wrap="square" lIns="0" tIns="0" rIns="0" bIns="0">
            <a:noAutofit/>
          </a:bodyPr>
          <a:lstStyle>
            <a:lvl1pPr marL="0" indent="0" algn="l">
              <a:lnSpc>
                <a:spcPct val="90000"/>
              </a:lnSpc>
              <a:spcBef>
                <a:spcPts val="750"/>
              </a:spcBef>
              <a:buNone/>
              <a:defRPr sz="21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pic>
        <p:nvPicPr>
          <p:cNvPr id="41" name="Picture 2" descr="G:\Studien 2012\01 INTERN\IPSOS GLOBAL\Ipsos UU Template\Vorlagen\IpsosUU-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24931" y="209098"/>
            <a:ext cx="3182400" cy="491400"/>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7"/>
          <p:cNvSpPr>
            <a:spLocks/>
          </p:cNvSpPr>
          <p:nvPr userDrawn="1"/>
        </p:nvSpPr>
        <p:spPr bwMode="auto">
          <a:xfrm>
            <a:off x="2271" y="1704"/>
            <a:ext cx="9144000" cy="5150644"/>
          </a:xfrm>
          <a:custGeom>
            <a:avLst/>
            <a:gdLst>
              <a:gd name="T0" fmla="*/ 1456 w 2880"/>
              <a:gd name="T1" fmla="*/ 1556 h 2160"/>
              <a:gd name="T2" fmla="*/ 2304 w 2880"/>
              <a:gd name="T3" fmla="*/ 708 h 2160"/>
              <a:gd name="T4" fmla="*/ 2880 w 2880"/>
              <a:gd name="T5" fmla="*/ 934 h 2160"/>
              <a:gd name="T6" fmla="*/ 2880 w 2880"/>
              <a:gd name="T7" fmla="*/ 0 h 2160"/>
              <a:gd name="T8" fmla="*/ 0 w 2880"/>
              <a:gd name="T9" fmla="*/ 0 h 2160"/>
              <a:gd name="T10" fmla="*/ 0 w 2880"/>
              <a:gd name="T11" fmla="*/ 2160 h 2160"/>
              <a:gd name="T12" fmla="*/ 1709 w 2880"/>
              <a:gd name="T13" fmla="*/ 2160 h 2160"/>
              <a:gd name="T14" fmla="*/ 1456 w 2880"/>
              <a:gd name="T15" fmla="*/ 1556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2160">
                <a:moveTo>
                  <a:pt x="1456" y="1556"/>
                </a:moveTo>
                <a:cubicBezTo>
                  <a:pt x="1456" y="1088"/>
                  <a:pt x="1836" y="708"/>
                  <a:pt x="2304" y="708"/>
                </a:cubicBezTo>
                <a:cubicBezTo>
                  <a:pt x="2526" y="708"/>
                  <a:pt x="2729" y="794"/>
                  <a:pt x="2880" y="934"/>
                </a:cubicBezTo>
                <a:cubicBezTo>
                  <a:pt x="2880" y="0"/>
                  <a:pt x="2880" y="0"/>
                  <a:pt x="2880" y="0"/>
                </a:cubicBezTo>
                <a:cubicBezTo>
                  <a:pt x="0" y="0"/>
                  <a:pt x="0" y="0"/>
                  <a:pt x="0" y="0"/>
                </a:cubicBezTo>
                <a:cubicBezTo>
                  <a:pt x="0" y="2160"/>
                  <a:pt x="0" y="2160"/>
                  <a:pt x="0" y="2160"/>
                </a:cubicBezTo>
                <a:cubicBezTo>
                  <a:pt x="1709" y="2160"/>
                  <a:pt x="1709" y="2160"/>
                  <a:pt x="1709" y="2160"/>
                </a:cubicBezTo>
                <a:cubicBezTo>
                  <a:pt x="1553" y="2006"/>
                  <a:pt x="1456" y="1792"/>
                  <a:pt x="1456" y="1556"/>
                </a:cubicBez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grpSp>
        <p:nvGrpSpPr>
          <p:cNvPr id="4" name="Group 4"/>
          <p:cNvGrpSpPr>
            <a:grpSpLocks noChangeAspect="1"/>
          </p:cNvGrpSpPr>
          <p:nvPr userDrawn="1"/>
        </p:nvGrpSpPr>
        <p:grpSpPr bwMode="gray">
          <a:xfrm>
            <a:off x="383272" y="287455"/>
            <a:ext cx="1079500" cy="726281"/>
            <a:chOff x="1352" y="681"/>
            <a:chExt cx="3519" cy="3153"/>
          </a:xfrm>
        </p:grpSpPr>
        <p:sp>
          <p:nvSpPr>
            <p:cNvPr id="43"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44"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5"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6"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7"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8"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9"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0"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1"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2"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3"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54"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0"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6"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7"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88" name="Text Box 22"/>
          <p:cNvSpPr txBox="1">
            <a:spLocks noChangeArrowheads="1"/>
          </p:cNvSpPr>
          <p:nvPr userDrawn="1"/>
        </p:nvSpPr>
        <p:spPr bwMode="gray">
          <a:xfrm>
            <a:off x="826673" y="4916604"/>
            <a:ext cx="43164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GB" sz="600" dirty="0">
                <a:solidFill>
                  <a:srgbClr val="FFFFFF"/>
                </a:solidFill>
                <a:cs typeface="Arial" pitchFamily="34" charset="0"/>
              </a:rPr>
              <a:t>© 2013 Ipsos.  All rights reserved. Contains Ipsos' Confidential and Proprietary information </a:t>
            </a:r>
            <a:br>
              <a:rPr lang="en-GB" sz="600" dirty="0">
                <a:solidFill>
                  <a:srgbClr val="FFFFFF"/>
                </a:solidFill>
                <a:cs typeface="Arial" pitchFamily="34" charset="0"/>
              </a:rPr>
            </a:br>
            <a:r>
              <a:rPr lang="en-GB" sz="600" dirty="0">
                <a:solidFill>
                  <a:srgbClr val="FFFFFF"/>
                </a:solidFill>
                <a:cs typeface="Arial" pitchFamily="34" charset="0"/>
              </a:rPr>
              <a:t>and may not be disclosed or reproduced without the prior written consent of Ipsos.</a:t>
            </a:r>
            <a:endParaRPr lang="de-DE" sz="1350" dirty="0">
              <a:solidFill>
                <a:srgbClr val="FFFFFF"/>
              </a:solidFill>
              <a:latin typeface="Arial" pitchFamily="34" charset="0"/>
              <a:cs typeface="Arial" pitchFamily="34" charset="0"/>
            </a:endParaRPr>
          </a:p>
        </p:txBody>
      </p:sp>
      <p:pic>
        <p:nvPicPr>
          <p:cNvPr id="89" name="Picture 2" descr="G:\Studien 2012\01 INTERN\IPSOS GLOBAL\Ipsos UU Template\Vorlagen\IpsosUU-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27203" y="210802"/>
            <a:ext cx="3182400" cy="4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7823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ver page_2">
    <p:bg>
      <p:bgPr>
        <a:solidFill>
          <a:srgbClr val="C00000"/>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gray">
          <a:xfrm>
            <a:off x="381000" y="285751"/>
            <a:ext cx="1079500" cy="726281"/>
            <a:chOff x="1352" y="681"/>
            <a:chExt cx="3519" cy="3153"/>
          </a:xfrm>
        </p:grpSpPr>
        <p:sp>
          <p:nvSpPr>
            <p:cNvPr id="71"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72"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8"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9"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80"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81"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2"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3"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4"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5"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grpSp>
        <p:nvGrpSpPr>
          <p:cNvPr id="3" name="Group 4"/>
          <p:cNvGrpSpPr>
            <a:grpSpLocks noChangeAspect="1"/>
          </p:cNvGrpSpPr>
          <p:nvPr userDrawn="1"/>
        </p:nvGrpSpPr>
        <p:grpSpPr bwMode="gray">
          <a:xfrm>
            <a:off x="381000" y="285751"/>
            <a:ext cx="1079500" cy="726281"/>
            <a:chOff x="1352" y="681"/>
            <a:chExt cx="3519" cy="3153"/>
          </a:xfrm>
        </p:grpSpPr>
        <p:sp>
          <p:nvSpPr>
            <p:cNvPr id="5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5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37" name="Text Box 22"/>
          <p:cNvSpPr txBox="1">
            <a:spLocks noChangeArrowheads="1"/>
          </p:cNvSpPr>
          <p:nvPr userDrawn="1"/>
        </p:nvSpPr>
        <p:spPr bwMode="gray">
          <a:xfrm>
            <a:off x="824401" y="4914900"/>
            <a:ext cx="43164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fontAlgn="base">
              <a:spcBef>
                <a:spcPct val="0"/>
              </a:spcBef>
              <a:spcAft>
                <a:spcPct val="0"/>
              </a:spcAft>
            </a:pPr>
            <a:r>
              <a:rPr lang="en-GB" sz="600" dirty="0">
                <a:solidFill>
                  <a:srgbClr val="FFFFFF"/>
                </a:solidFill>
                <a:cs typeface="Arial" pitchFamily="34" charset="0"/>
              </a:rPr>
              <a:t>© 2012 Ipsos.  All rights reserved. Contains Ipsos' Confidential and Proprietary information </a:t>
            </a:r>
            <a:br>
              <a:rPr lang="en-GB" sz="600" dirty="0">
                <a:solidFill>
                  <a:srgbClr val="FFFFFF"/>
                </a:solidFill>
                <a:cs typeface="Arial" pitchFamily="34" charset="0"/>
              </a:rPr>
            </a:br>
            <a:r>
              <a:rPr lang="en-GB" sz="600" dirty="0">
                <a:solidFill>
                  <a:srgbClr val="FFFFFF"/>
                </a:solidFill>
                <a:cs typeface="Arial" pitchFamily="34" charset="0"/>
              </a:rPr>
              <a:t>and may not be disclosed or reproduced without the prior written consent of Ipsos.</a:t>
            </a:r>
            <a:endParaRPr lang="de-DE" sz="1350" dirty="0">
              <a:solidFill>
                <a:srgbClr val="FFFFFF"/>
              </a:solidFill>
              <a:latin typeface="Arial" pitchFamily="34" charset="0"/>
              <a:cs typeface="Arial" pitchFamily="34" charset="0"/>
            </a:endParaRPr>
          </a:p>
        </p:txBody>
      </p:sp>
      <p:sp>
        <p:nvSpPr>
          <p:cNvPr id="39" name="Titel 1"/>
          <p:cNvSpPr>
            <a:spLocks noGrp="1"/>
          </p:cNvSpPr>
          <p:nvPr>
            <p:ph type="ctrTitle"/>
          </p:nvPr>
        </p:nvSpPr>
        <p:spPr bwMode="white">
          <a:xfrm>
            <a:off x="824400" y="1584900"/>
            <a:ext cx="3960000" cy="747897"/>
          </a:xfrm>
          <a:prstGeom prst="rect">
            <a:avLst/>
          </a:prstGeom>
        </p:spPr>
        <p:txBody>
          <a:bodyPr wrap="square" lIns="0" tIns="0" rIns="0" bIns="0" anchor="b" anchorCtr="0">
            <a:noAutofit/>
          </a:bodyPr>
          <a:lstStyle>
            <a:lvl1pPr algn="l">
              <a:lnSpc>
                <a:spcPct val="90000"/>
              </a:lnSpc>
              <a:defRPr sz="2700" b="1">
                <a:solidFill>
                  <a:schemeClr val="bg1"/>
                </a:solidFill>
              </a:defRPr>
            </a:lvl1pPr>
          </a:lstStyle>
          <a:p>
            <a:r>
              <a:rPr lang="en-US" noProof="0" dirty="0"/>
              <a:t>Click to edit Master title style</a:t>
            </a:r>
          </a:p>
        </p:txBody>
      </p:sp>
      <p:sp>
        <p:nvSpPr>
          <p:cNvPr id="40" name="Untertitel 2"/>
          <p:cNvSpPr>
            <a:spLocks noGrp="1"/>
          </p:cNvSpPr>
          <p:nvPr>
            <p:ph type="subTitle" idx="1"/>
          </p:nvPr>
        </p:nvSpPr>
        <p:spPr bwMode="white">
          <a:xfrm>
            <a:off x="824400" y="2378699"/>
            <a:ext cx="3780000" cy="810000"/>
          </a:xfrm>
          <a:prstGeom prst="rect">
            <a:avLst/>
          </a:prstGeom>
        </p:spPr>
        <p:txBody>
          <a:bodyPr wrap="square" lIns="0" tIns="0" rIns="0" bIns="0">
            <a:noAutofit/>
          </a:bodyPr>
          <a:lstStyle>
            <a:lvl1pPr marL="0" indent="0" algn="l">
              <a:lnSpc>
                <a:spcPct val="90000"/>
              </a:lnSpc>
              <a:spcBef>
                <a:spcPts val="750"/>
              </a:spcBef>
              <a:buNone/>
              <a:defRPr sz="21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pic>
        <p:nvPicPr>
          <p:cNvPr id="41" name="Picture 2" descr="G:\Studien 2012\01 INTERN\IPSOS GLOBAL\Ipsos UU Template\Vorlagen\IpsosUU-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24931" y="209098"/>
            <a:ext cx="3182400" cy="4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8088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opic &amp; Result_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5" name="Fußzeilenplatzhalter 4"/>
          <p:cNvSpPr>
            <a:spLocks noGrp="1"/>
          </p:cNvSpPr>
          <p:nvPr>
            <p:ph type="ftr" sz="quarter" idx="11"/>
          </p:nvPr>
        </p:nvSpPr>
        <p:spPr>
          <a:xfrm>
            <a:off x="2329199" y="4924800"/>
            <a:ext cx="3600000" cy="138500"/>
          </a:xfrm>
          <a:prstGeom prst="rect">
            <a:avLst/>
          </a:prstGeom>
        </p:spPr>
        <p:txBody>
          <a:bodyPr wrap="square" lIns="0" tIns="0" rIns="0" bIns="0" anchor="b" anchorCtr="0">
            <a:noAutofit/>
          </a:bodyPr>
          <a:lstStyle>
            <a:lvl1pPr>
              <a:defRPr sz="900">
                <a:solidFill>
                  <a:schemeClr val="tx1"/>
                </a:solidFill>
              </a:defRPr>
            </a:lvl1pPr>
          </a:lstStyle>
          <a:p>
            <a:endParaRPr lang="de-DE" dirty="0">
              <a:solidFill>
                <a:srgbClr val="1F497D"/>
              </a:solidFill>
            </a:endParaRPr>
          </a:p>
        </p:txBody>
      </p:sp>
      <p:grpSp>
        <p:nvGrpSpPr>
          <p:cNvPr id="3"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39" name="Freeform 34"/>
          <p:cNvSpPr>
            <a:spLocks/>
          </p:cNvSpPr>
          <p:nvPr/>
        </p:nvSpPr>
        <p:spPr bwMode="auto">
          <a:xfrm>
            <a:off x="8193088" y="983456"/>
            <a:ext cx="950912" cy="1462088"/>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0" name="Freeform 35"/>
          <p:cNvSpPr>
            <a:spLocks/>
          </p:cNvSpPr>
          <p:nvPr/>
        </p:nvSpPr>
        <p:spPr bwMode="auto">
          <a:xfrm>
            <a:off x="8845550" y="602456"/>
            <a:ext cx="298450" cy="43815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1" name="Freeform 36"/>
          <p:cNvSpPr>
            <a:spLocks/>
          </p:cNvSpPr>
          <p:nvPr/>
        </p:nvSpPr>
        <p:spPr bwMode="auto">
          <a:xfrm>
            <a:off x="5637214" y="0"/>
            <a:ext cx="3216275" cy="900113"/>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rgbClr val="C00000">
                <a:alpha val="3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2" name="Freeform 37"/>
          <p:cNvSpPr>
            <a:spLocks/>
          </p:cNvSpPr>
          <p:nvPr/>
        </p:nvSpPr>
        <p:spPr bwMode="auto">
          <a:xfrm>
            <a:off x="1152526" y="4914900"/>
            <a:ext cx="1198563" cy="2286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3" name="Freeform 38"/>
          <p:cNvSpPr>
            <a:spLocks/>
          </p:cNvSpPr>
          <p:nvPr/>
        </p:nvSpPr>
        <p:spPr bwMode="auto">
          <a:xfrm>
            <a:off x="1" y="3595688"/>
            <a:ext cx="1177925" cy="1514475"/>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rgbClr val="C00000">
                <a:alpha val="3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solidFill>
                  <a:srgbClr val="1F497D"/>
                </a:solidFill>
              </a:rPr>
              <a:pPr/>
              <a:t>‹#›</a:t>
            </a:fld>
            <a:endParaRPr lang="de-DE" dirty="0">
              <a:solidFill>
                <a:srgbClr val="1F497D"/>
              </a:solidFill>
            </a:endParaRPr>
          </a:p>
        </p:txBody>
      </p:sp>
      <p:grpSp>
        <p:nvGrpSpPr>
          <p:cNvPr id="4" name="Group 4"/>
          <p:cNvGrpSpPr>
            <a:grpSpLocks noChangeAspect="1"/>
          </p:cNvGrpSpPr>
          <p:nvPr userDrawn="1"/>
        </p:nvGrpSpPr>
        <p:grpSpPr bwMode="gray">
          <a:xfrm>
            <a:off x="151201" y="113400"/>
            <a:ext cx="521705" cy="351000"/>
            <a:chOff x="1352" y="681"/>
            <a:chExt cx="3519" cy="3153"/>
          </a:xfrm>
        </p:grpSpPr>
        <p:sp>
          <p:nvSpPr>
            <p:cNvPr id="6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6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62" name="Inhaltsplatzhalter 2"/>
          <p:cNvSpPr>
            <a:spLocks noGrp="1"/>
          </p:cNvSpPr>
          <p:nvPr>
            <p:ph idx="1" hasCustomPrompt="1"/>
          </p:nvPr>
        </p:nvSpPr>
        <p:spPr>
          <a:xfrm>
            <a:off x="352800" y="734400"/>
            <a:ext cx="7740000" cy="4050000"/>
          </a:xfrm>
          <a:prstGeom prst="rect">
            <a:avLst/>
          </a:prstGeom>
        </p:spPr>
        <p:txBody>
          <a:bodyPr lIns="0" tIns="0" rIns="0" bIns="0"/>
          <a:lstStyle>
            <a:lvl1pPr marL="136922" indent="-136922">
              <a:lnSpc>
                <a:spcPct val="100000"/>
              </a:lnSpc>
              <a:spcBef>
                <a:spcPts val="600"/>
              </a:spcBef>
              <a:buFont typeface="Arial" pitchFamily="34" charset="0"/>
              <a:buChar char="•"/>
              <a:defRPr sz="1350"/>
            </a:lvl1pPr>
            <a:lvl2pPr marL="269081" indent="-132160">
              <a:lnSpc>
                <a:spcPct val="100000"/>
              </a:lnSpc>
              <a:spcBef>
                <a:spcPts val="600"/>
              </a:spcBef>
              <a:buClr>
                <a:schemeClr val="tx1"/>
              </a:buClr>
              <a:buFont typeface="Calibri" pitchFamily="34" charset="0"/>
              <a:buChar char="─"/>
              <a:defRPr sz="1200"/>
            </a:lvl2pPr>
            <a:lvl3pPr marL="403622" indent="-134541">
              <a:lnSpc>
                <a:spcPct val="100000"/>
              </a:lnSpc>
              <a:spcBef>
                <a:spcPts val="600"/>
              </a:spcBef>
              <a:buClr>
                <a:schemeClr val="tx1"/>
              </a:buClr>
              <a:buFont typeface="Wingdings" pitchFamily="2" charset="2"/>
              <a:buChar char="§"/>
              <a:defRPr sz="1050"/>
            </a:lvl3pPr>
            <a:lvl4pPr marL="538163" indent="-134541">
              <a:lnSpc>
                <a:spcPct val="100000"/>
              </a:lnSpc>
              <a:spcBef>
                <a:spcPts val="600"/>
              </a:spcBef>
              <a:defRPr sz="900"/>
            </a:lvl4pPr>
            <a:lvl5pPr marL="672704" indent="-134541">
              <a:lnSpc>
                <a:spcPct val="100000"/>
              </a:lnSpc>
              <a:spcBef>
                <a:spcPts val="600"/>
              </a:spcBef>
              <a:buFont typeface="Calibri" pitchFamily="34" charset="0"/>
              <a:buChar char="─"/>
              <a:defRPr sz="750"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53" name="Picture 2" descr="G:\Studien 2012\01 INTERN\IPSOS GLOBAL\Ipsos UU Template\Vorlagen\IpsosUU-WT-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51901"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025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Chapter">
    <p:bg>
      <p:bgPr>
        <a:solidFill>
          <a:srgbClr val="C00000"/>
        </a:solidFill>
        <a:effectLst/>
      </p:bgPr>
    </p:bg>
    <p:spTree>
      <p:nvGrpSpPr>
        <p:cNvPr id="1" name=""/>
        <p:cNvGrpSpPr/>
        <p:nvPr/>
      </p:nvGrpSpPr>
      <p:grpSpPr>
        <a:xfrm>
          <a:off x="0" y="0"/>
          <a:ext cx="0" cy="0"/>
          <a:chOff x="0" y="0"/>
          <a:chExt cx="0" cy="0"/>
        </a:xfrm>
      </p:grpSpPr>
      <p:sp>
        <p:nvSpPr>
          <p:cNvPr id="7" name="Freeform 2"/>
          <p:cNvSpPr>
            <a:spLocks/>
          </p:cNvSpPr>
          <p:nvPr userDrawn="1"/>
        </p:nvSpPr>
        <p:spPr bwMode="auto">
          <a:xfrm>
            <a:off x="1" y="713185"/>
            <a:ext cx="4760913" cy="375285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8" name="Freeform 3"/>
          <p:cNvSpPr>
            <a:spLocks/>
          </p:cNvSpPr>
          <p:nvPr userDrawn="1"/>
        </p:nvSpPr>
        <p:spPr bwMode="auto">
          <a:xfrm>
            <a:off x="7435851" y="1156097"/>
            <a:ext cx="1711325" cy="1770459"/>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11" name="Freeform 6"/>
          <p:cNvSpPr>
            <a:spLocks/>
          </p:cNvSpPr>
          <p:nvPr userDrawn="1"/>
        </p:nvSpPr>
        <p:spPr bwMode="auto">
          <a:xfrm>
            <a:off x="-3175" y="4704160"/>
            <a:ext cx="641350" cy="444103"/>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3" name="Untertitel 2"/>
          <p:cNvSpPr>
            <a:spLocks noGrp="1"/>
          </p:cNvSpPr>
          <p:nvPr>
            <p:ph type="subTitle" idx="1"/>
          </p:nvPr>
        </p:nvSpPr>
        <p:spPr>
          <a:xfrm>
            <a:off x="4579201" y="3510000"/>
            <a:ext cx="4430833" cy="323165"/>
          </a:xfrm>
          <a:prstGeom prst="rect">
            <a:avLst/>
          </a:prstGeom>
        </p:spPr>
        <p:txBody>
          <a:bodyPr wrap="square" lIns="0" tIns="0" rIns="0" bIns="0">
            <a:spAutoFit/>
          </a:bodyPr>
          <a:lstStyle>
            <a:lvl1pPr marL="0" indent="0" algn="l">
              <a:lnSpc>
                <a:spcPct val="100000"/>
              </a:lnSpc>
              <a:spcBef>
                <a:spcPts val="600"/>
              </a:spcBef>
              <a:buNone/>
              <a:defRPr sz="21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sp>
        <p:nvSpPr>
          <p:cNvPr id="6" name="Foliennummernplatzhalter 5"/>
          <p:cNvSpPr>
            <a:spLocks noGrp="1"/>
          </p:cNvSpPr>
          <p:nvPr>
            <p:ph type="sldNum" sz="quarter" idx="12"/>
          </p:nvPr>
        </p:nvSpPr>
        <p:spPr>
          <a:xfrm>
            <a:off x="8841980" y="4924801"/>
            <a:ext cx="137858" cy="138499"/>
          </a:xfrm>
          <a:prstGeom prst="rect">
            <a:avLst/>
          </a:prstGeom>
        </p:spPr>
        <p:txBody>
          <a:bodyPr wrap="none" lIns="0" tIns="0" rIns="0" bIns="0" anchor="b" anchorCtr="0">
            <a:spAutoFit/>
          </a:bodyPr>
          <a:lstStyle>
            <a:lvl1pPr algn="r">
              <a:defRPr sz="900" b="1">
                <a:solidFill>
                  <a:schemeClr val="bg1"/>
                </a:solidFill>
              </a:defRPr>
            </a:lvl1pPr>
          </a:lstStyle>
          <a:p>
            <a:fld id="{99DB18A3-D21F-4BB0-9E84-DFB029941648}" type="slidenum">
              <a:rPr lang="de-DE" smtClean="0">
                <a:solidFill>
                  <a:srgbClr val="FFFFFF"/>
                </a:solidFill>
              </a:rPr>
              <a:pPr/>
              <a:t>‹#›</a:t>
            </a:fld>
            <a:endParaRPr lang="de-DE" dirty="0">
              <a:solidFill>
                <a:srgbClr val="FFFFFF"/>
              </a:solidFill>
            </a:endParaRPr>
          </a:p>
        </p:txBody>
      </p:sp>
      <p:grpSp>
        <p:nvGrpSpPr>
          <p:cNvPr id="4" name="Group 18"/>
          <p:cNvGrpSpPr>
            <a:grpSpLocks noChangeAspect="1"/>
          </p:cNvGrpSpPr>
          <p:nvPr/>
        </p:nvGrpSpPr>
        <p:grpSpPr bwMode="auto">
          <a:xfrm>
            <a:off x="151201" y="113400"/>
            <a:ext cx="522287" cy="351234"/>
            <a:chOff x="1352" y="681"/>
            <a:chExt cx="3519" cy="3153"/>
          </a:xfrm>
        </p:grpSpPr>
        <p:sp>
          <p:nvSpPr>
            <p:cNvPr id="13"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14"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15"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16"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17"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18"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19"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0"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1"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2"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3"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4"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5"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6"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7"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31" name="Freeform 5"/>
          <p:cNvSpPr>
            <a:spLocks/>
          </p:cNvSpPr>
          <p:nvPr userDrawn="1"/>
        </p:nvSpPr>
        <p:spPr bwMode="ltGray">
          <a:xfrm>
            <a:off x="584201" y="4385073"/>
            <a:ext cx="917575" cy="559594"/>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2" name="Titel 1"/>
          <p:cNvSpPr>
            <a:spLocks noGrp="1"/>
          </p:cNvSpPr>
          <p:nvPr>
            <p:ph type="ctrTitle"/>
          </p:nvPr>
        </p:nvSpPr>
        <p:spPr>
          <a:xfrm>
            <a:off x="141289" y="2388372"/>
            <a:ext cx="4419137" cy="373949"/>
          </a:xfrm>
          <a:prstGeom prst="rect">
            <a:avLst/>
          </a:prstGeom>
        </p:spPr>
        <p:txBody>
          <a:bodyPr wrap="square" lIns="0" tIns="0" rIns="0" bIns="0" anchor="ctr" anchorCtr="0">
            <a:spAutoFit/>
          </a:bodyPr>
          <a:lstStyle>
            <a:lvl1pPr>
              <a:lnSpc>
                <a:spcPct val="90000"/>
              </a:lnSpc>
              <a:defRPr sz="2700" b="1"/>
            </a:lvl1pPr>
          </a:lstStyle>
          <a:p>
            <a:r>
              <a:rPr lang="en-US" noProof="0" dirty="0"/>
              <a:t>Click to edit Master title style</a:t>
            </a:r>
          </a:p>
        </p:txBody>
      </p:sp>
      <p:grpSp>
        <p:nvGrpSpPr>
          <p:cNvPr id="5" name="Group 4"/>
          <p:cNvGrpSpPr>
            <a:grpSpLocks noChangeAspect="1"/>
          </p:cNvGrpSpPr>
          <p:nvPr userDrawn="1"/>
        </p:nvGrpSpPr>
        <p:grpSpPr bwMode="gray">
          <a:xfrm>
            <a:off x="151201" y="113400"/>
            <a:ext cx="521705" cy="351000"/>
            <a:chOff x="1352" y="681"/>
            <a:chExt cx="3519" cy="3153"/>
          </a:xfrm>
        </p:grpSpPr>
        <p:sp>
          <p:nvSpPr>
            <p:cNvPr id="50"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51"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2"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3"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4"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5"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6"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7"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8"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9"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0"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1"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2"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3"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4"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9" name="Line 4"/>
          <p:cNvSpPr>
            <a:spLocks noChangeShapeType="1"/>
          </p:cNvSpPr>
          <p:nvPr userDrawn="1"/>
        </p:nvSpPr>
        <p:spPr bwMode="auto">
          <a:xfrm flipH="1">
            <a:off x="4718050" y="2102644"/>
            <a:ext cx="2717800" cy="186929"/>
          </a:xfrm>
          <a:prstGeom prst="line">
            <a:avLst/>
          </a:prstGeom>
          <a:solidFill>
            <a:schemeClr val="bg1"/>
          </a:solidFill>
          <a:ln w="12700">
            <a:solidFill>
              <a:srgbClr val="FFFFFF">
                <a:alpha val="49804"/>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pic>
        <p:nvPicPr>
          <p:cNvPr id="66" name="Picture 2" descr="G:\Studien 2012\01 INTERN\IPSOS GLOBAL\Ipsos UU Template\Vorlagen\IpsosUU-WT-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45730"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8280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opic &amp; Result_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5" name="Fußzeilenplatzhalter 4"/>
          <p:cNvSpPr>
            <a:spLocks noGrp="1"/>
          </p:cNvSpPr>
          <p:nvPr>
            <p:ph type="ftr" sz="quarter" idx="11"/>
          </p:nvPr>
        </p:nvSpPr>
        <p:spPr>
          <a:xfrm>
            <a:off x="838799" y="4924800"/>
            <a:ext cx="3600000" cy="138500"/>
          </a:xfrm>
          <a:prstGeom prst="rect">
            <a:avLst/>
          </a:prstGeom>
        </p:spPr>
        <p:txBody>
          <a:bodyPr wrap="square" lIns="0" tIns="0" rIns="0" bIns="0" anchor="b" anchorCtr="0">
            <a:noAutofit/>
          </a:bodyPr>
          <a:lstStyle>
            <a:lvl1pPr>
              <a:defRPr sz="900">
                <a:solidFill>
                  <a:schemeClr val="tx1"/>
                </a:solidFill>
              </a:defRPr>
            </a:lvl1pPr>
          </a:lstStyle>
          <a:p>
            <a:endParaRPr lang="de-DE" dirty="0">
              <a:solidFill>
                <a:srgbClr val="1F497D"/>
              </a:solidFill>
            </a:endParaRPr>
          </a:p>
        </p:txBody>
      </p:sp>
      <p:grpSp>
        <p:nvGrpSpPr>
          <p:cNvPr id="3"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4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solidFill>
                  <a:srgbClr val="1F497D"/>
                </a:solidFill>
              </a:rPr>
              <a:pPr/>
              <a:t>‹#›</a:t>
            </a:fld>
            <a:endParaRPr lang="de-DE" dirty="0">
              <a:solidFill>
                <a:srgbClr val="1F497D"/>
              </a:solidFill>
            </a:endParaRPr>
          </a:p>
        </p:txBody>
      </p:sp>
      <p:grpSp>
        <p:nvGrpSpPr>
          <p:cNvPr id="4" name="Group 4"/>
          <p:cNvGrpSpPr>
            <a:grpSpLocks noChangeAspect="1"/>
          </p:cNvGrpSpPr>
          <p:nvPr userDrawn="1"/>
        </p:nvGrpSpPr>
        <p:grpSpPr bwMode="gray">
          <a:xfrm>
            <a:off x="151201" y="113400"/>
            <a:ext cx="521705" cy="351000"/>
            <a:chOff x="1352" y="681"/>
            <a:chExt cx="3519" cy="3153"/>
          </a:xfrm>
        </p:grpSpPr>
        <p:sp>
          <p:nvSpPr>
            <p:cNvPr id="6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6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49" name="Freeform 10"/>
          <p:cNvSpPr>
            <a:spLocks/>
          </p:cNvSpPr>
          <p:nvPr userDrawn="1"/>
        </p:nvSpPr>
        <p:spPr bwMode="auto">
          <a:xfrm>
            <a:off x="4572000" y="4722019"/>
            <a:ext cx="1169988" cy="421481"/>
          </a:xfrm>
          <a:custGeom>
            <a:avLst/>
            <a:gdLst>
              <a:gd name="T0" fmla="*/ 0 w 366"/>
              <a:gd name="T1" fmla="*/ 175 h 175"/>
              <a:gd name="T2" fmla="*/ 366 w 366"/>
              <a:gd name="T3" fmla="*/ 175 h 175"/>
              <a:gd name="T4" fmla="*/ 183 w 366"/>
              <a:gd name="T5" fmla="*/ 0 h 175"/>
              <a:gd name="T6" fmla="*/ 0 w 366"/>
              <a:gd name="T7" fmla="*/ 175 h 175"/>
            </a:gdLst>
            <a:ahLst/>
            <a:cxnLst>
              <a:cxn ang="0">
                <a:pos x="T0" y="T1"/>
              </a:cxn>
              <a:cxn ang="0">
                <a:pos x="T2" y="T3"/>
              </a:cxn>
              <a:cxn ang="0">
                <a:pos x="T4" y="T5"/>
              </a:cxn>
              <a:cxn ang="0">
                <a:pos x="T6" y="T7"/>
              </a:cxn>
            </a:cxnLst>
            <a:rect l="0" t="0" r="r" b="b"/>
            <a:pathLst>
              <a:path w="366" h="175">
                <a:moveTo>
                  <a:pt x="0" y="175"/>
                </a:moveTo>
                <a:cubicBezTo>
                  <a:pt x="366" y="175"/>
                  <a:pt x="366" y="175"/>
                  <a:pt x="366" y="175"/>
                </a:cubicBezTo>
                <a:cubicBezTo>
                  <a:pt x="362" y="78"/>
                  <a:pt x="282" y="0"/>
                  <a:pt x="183" y="0"/>
                </a:cubicBezTo>
                <a:cubicBezTo>
                  <a:pt x="84" y="0"/>
                  <a:pt x="4" y="78"/>
                  <a:pt x="0" y="175"/>
                </a:cubicBezTo>
                <a:close/>
              </a:path>
            </a:pathLst>
          </a:custGeom>
          <a:solidFill>
            <a:srgbClr val="C00000"/>
          </a:solidFill>
          <a:ln>
            <a:noFill/>
          </a:ln>
        </p:spPr>
        <p:txBody>
          <a:bodyPr/>
          <a:lstStyle/>
          <a:p>
            <a:endParaRPr lang="en-US" sz="1350">
              <a:solidFill>
                <a:srgbClr val="1F497D"/>
              </a:solidFill>
            </a:endParaRPr>
          </a:p>
        </p:txBody>
      </p:sp>
      <p:sp>
        <p:nvSpPr>
          <p:cNvPr id="50" name="Freeform 14"/>
          <p:cNvSpPr>
            <a:spLocks/>
          </p:cNvSpPr>
          <p:nvPr userDrawn="1"/>
        </p:nvSpPr>
        <p:spPr bwMode="auto">
          <a:xfrm>
            <a:off x="1" y="2794365"/>
            <a:ext cx="811213" cy="2349136"/>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rgbClr val="C00000"/>
          </a:solidFill>
          <a:ln>
            <a:noFill/>
          </a:ln>
        </p:spPr>
        <p:txBody>
          <a:bodyPr/>
          <a:lstStyle/>
          <a:p>
            <a:endParaRPr lang="en-US" sz="1350">
              <a:solidFill>
                <a:srgbClr val="1F497D"/>
              </a:solidFill>
            </a:endParaRPr>
          </a:p>
        </p:txBody>
      </p:sp>
      <p:sp>
        <p:nvSpPr>
          <p:cNvPr id="51" name="Freihandform 50"/>
          <p:cNvSpPr/>
          <p:nvPr userDrawn="1"/>
        </p:nvSpPr>
        <p:spPr bwMode="ltGray">
          <a:xfrm>
            <a:off x="388190" y="6470"/>
            <a:ext cx="2104845" cy="3073161"/>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rgbClr val="C000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FFFF"/>
              </a:solidFill>
            </a:endParaRPr>
          </a:p>
        </p:txBody>
      </p:sp>
      <p:sp>
        <p:nvSpPr>
          <p:cNvPr id="62" name="Inhaltsplatzhalter 2"/>
          <p:cNvSpPr>
            <a:spLocks noGrp="1"/>
          </p:cNvSpPr>
          <p:nvPr>
            <p:ph idx="1" hasCustomPrompt="1"/>
          </p:nvPr>
        </p:nvSpPr>
        <p:spPr>
          <a:xfrm>
            <a:off x="1051200" y="737100"/>
            <a:ext cx="7959600" cy="3888000"/>
          </a:xfrm>
          <a:prstGeom prst="rect">
            <a:avLst/>
          </a:prstGeom>
        </p:spPr>
        <p:txBody>
          <a:bodyPr lIns="0" tIns="0" rIns="0" bIns="0"/>
          <a:lstStyle>
            <a:lvl1pPr marL="136922" indent="-136922">
              <a:lnSpc>
                <a:spcPct val="100000"/>
              </a:lnSpc>
              <a:spcBef>
                <a:spcPts val="600"/>
              </a:spcBef>
              <a:buFont typeface="Arial" pitchFamily="34" charset="0"/>
              <a:buChar char="•"/>
              <a:defRPr sz="1350"/>
            </a:lvl1pPr>
            <a:lvl2pPr marL="269081" indent="-132160">
              <a:lnSpc>
                <a:spcPct val="100000"/>
              </a:lnSpc>
              <a:spcBef>
                <a:spcPts val="600"/>
              </a:spcBef>
              <a:buClr>
                <a:schemeClr val="tx1"/>
              </a:buClr>
              <a:buFont typeface="Calibri" pitchFamily="34" charset="0"/>
              <a:buChar char="─"/>
              <a:defRPr sz="1200"/>
            </a:lvl2pPr>
            <a:lvl3pPr marL="403622" indent="-134541">
              <a:lnSpc>
                <a:spcPct val="100000"/>
              </a:lnSpc>
              <a:spcBef>
                <a:spcPts val="600"/>
              </a:spcBef>
              <a:buClr>
                <a:schemeClr val="tx1"/>
              </a:buClr>
              <a:buFont typeface="Wingdings" pitchFamily="2" charset="2"/>
              <a:buChar char="§"/>
              <a:defRPr sz="1050"/>
            </a:lvl3pPr>
            <a:lvl4pPr marL="538163" indent="-134541">
              <a:lnSpc>
                <a:spcPct val="100000"/>
              </a:lnSpc>
              <a:spcBef>
                <a:spcPts val="600"/>
              </a:spcBef>
              <a:defRPr sz="900"/>
            </a:lvl4pPr>
            <a:lvl5pPr marL="672704" indent="-134541">
              <a:lnSpc>
                <a:spcPct val="100000"/>
              </a:lnSpc>
              <a:spcBef>
                <a:spcPts val="600"/>
              </a:spcBef>
              <a:buFont typeface="Calibri" pitchFamily="34" charset="0"/>
              <a:buChar char="─"/>
              <a:defRPr sz="750"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53" name="Picture 2" descr="G:\Studien 2012\01 INTERN\IPSOS GLOBAL\Ipsos UU Template\Vorlagen\IpsosUU-WT-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51901"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6941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hite plai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5" name="Fußzeilenplatzhalter 4"/>
          <p:cNvSpPr>
            <a:spLocks noGrp="1"/>
          </p:cNvSpPr>
          <p:nvPr>
            <p:ph type="ftr" sz="quarter" idx="11"/>
          </p:nvPr>
        </p:nvSpPr>
        <p:spPr>
          <a:xfrm>
            <a:off x="352799" y="4924800"/>
            <a:ext cx="3600000" cy="138500"/>
          </a:xfrm>
          <a:prstGeom prst="rect">
            <a:avLst/>
          </a:prstGeom>
        </p:spPr>
        <p:txBody>
          <a:bodyPr wrap="square" lIns="0" tIns="0" rIns="0" bIns="0" anchor="b" anchorCtr="0">
            <a:noAutofit/>
          </a:bodyPr>
          <a:lstStyle>
            <a:lvl1pPr>
              <a:defRPr sz="900">
                <a:solidFill>
                  <a:schemeClr val="tx1"/>
                </a:solidFill>
              </a:defRPr>
            </a:lvl1pPr>
          </a:lstStyle>
          <a:p>
            <a:endParaRPr lang="de-DE" dirty="0">
              <a:solidFill>
                <a:srgbClr val="1F497D"/>
              </a:solidFill>
            </a:endParaRPr>
          </a:p>
        </p:txBody>
      </p:sp>
      <p:grpSp>
        <p:nvGrpSpPr>
          <p:cNvPr id="3"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4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solidFill>
                  <a:srgbClr val="1F497D"/>
                </a:solidFill>
              </a:rPr>
              <a:pPr/>
              <a:t>‹#›</a:t>
            </a:fld>
            <a:endParaRPr lang="de-DE" dirty="0">
              <a:solidFill>
                <a:srgbClr val="1F497D"/>
              </a:solidFill>
            </a:endParaRPr>
          </a:p>
        </p:txBody>
      </p:sp>
      <p:grpSp>
        <p:nvGrpSpPr>
          <p:cNvPr id="4" name="Group 4"/>
          <p:cNvGrpSpPr>
            <a:grpSpLocks noChangeAspect="1"/>
          </p:cNvGrpSpPr>
          <p:nvPr userDrawn="1"/>
        </p:nvGrpSpPr>
        <p:grpSpPr bwMode="gray">
          <a:xfrm>
            <a:off x="151201" y="113400"/>
            <a:ext cx="521705" cy="351000"/>
            <a:chOff x="1352" y="681"/>
            <a:chExt cx="3519" cy="3153"/>
          </a:xfrm>
        </p:grpSpPr>
        <p:sp>
          <p:nvSpPr>
            <p:cNvPr id="6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6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6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56" name="Inhaltsplatzhalter 2"/>
          <p:cNvSpPr>
            <a:spLocks noGrp="1"/>
          </p:cNvSpPr>
          <p:nvPr>
            <p:ph idx="1" hasCustomPrompt="1"/>
          </p:nvPr>
        </p:nvSpPr>
        <p:spPr>
          <a:xfrm>
            <a:off x="352800" y="737100"/>
            <a:ext cx="8657850" cy="4050000"/>
          </a:xfrm>
          <a:prstGeom prst="rect">
            <a:avLst/>
          </a:prstGeom>
        </p:spPr>
        <p:txBody>
          <a:bodyPr lIns="0" tIns="0" rIns="0" bIns="0"/>
          <a:lstStyle>
            <a:lvl1pPr marL="136922" indent="-136922">
              <a:lnSpc>
                <a:spcPct val="100000"/>
              </a:lnSpc>
              <a:spcBef>
                <a:spcPts val="600"/>
              </a:spcBef>
              <a:buFont typeface="Arial" pitchFamily="34" charset="0"/>
              <a:buChar char="•"/>
              <a:defRPr sz="1350"/>
            </a:lvl1pPr>
            <a:lvl2pPr marL="269081" indent="-132160">
              <a:lnSpc>
                <a:spcPct val="100000"/>
              </a:lnSpc>
              <a:spcBef>
                <a:spcPts val="600"/>
              </a:spcBef>
              <a:buClr>
                <a:schemeClr val="tx1"/>
              </a:buClr>
              <a:buFont typeface="Calibri" pitchFamily="34" charset="0"/>
              <a:buChar char="─"/>
              <a:defRPr sz="1200"/>
            </a:lvl2pPr>
            <a:lvl3pPr marL="403622" indent="-134541">
              <a:lnSpc>
                <a:spcPct val="100000"/>
              </a:lnSpc>
              <a:spcBef>
                <a:spcPts val="600"/>
              </a:spcBef>
              <a:buClr>
                <a:schemeClr val="tx1"/>
              </a:buClr>
              <a:buFont typeface="Wingdings" pitchFamily="2" charset="2"/>
              <a:buChar char="§"/>
              <a:defRPr sz="1050"/>
            </a:lvl3pPr>
            <a:lvl4pPr marL="538163" indent="-134541">
              <a:lnSpc>
                <a:spcPct val="100000"/>
              </a:lnSpc>
              <a:spcBef>
                <a:spcPts val="600"/>
              </a:spcBef>
              <a:defRPr sz="900"/>
            </a:lvl4pPr>
            <a:lvl5pPr marL="672704" indent="-134541">
              <a:lnSpc>
                <a:spcPct val="100000"/>
              </a:lnSpc>
              <a:spcBef>
                <a:spcPts val="600"/>
              </a:spcBef>
              <a:buFont typeface="Calibri" pitchFamily="34" charset="0"/>
              <a:buChar char="─"/>
              <a:defRPr sz="750"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48" name="Picture 2" descr="G:\Studien 2012\01 INTERN\IPSOS GLOBAL\Ipsos UU Template\Vorlagen\IpsosUU-WT-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51901"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9522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lored plain &amp; Image">
    <p:bg>
      <p:bgPr>
        <a:solidFill>
          <a:srgbClr val="C00000"/>
        </a:solidFill>
        <a:effectLst/>
      </p:bgPr>
    </p:bg>
    <p:spTree>
      <p:nvGrpSpPr>
        <p:cNvPr id="1" name=""/>
        <p:cNvGrpSpPr/>
        <p:nvPr/>
      </p:nvGrpSpPr>
      <p:grpSpPr>
        <a:xfrm>
          <a:off x="0" y="0"/>
          <a:ext cx="0" cy="0"/>
          <a:chOff x="0" y="0"/>
          <a:chExt cx="0" cy="0"/>
        </a:xfrm>
      </p:grpSpPr>
      <p:grpSp>
        <p:nvGrpSpPr>
          <p:cNvPr id="2"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45"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solidFill>
                  <a:schemeClr val="bg1"/>
                </a:solidFill>
                <a:latin typeface="+mn-lt"/>
              </a:defRPr>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grpSp>
        <p:nvGrpSpPr>
          <p:cNvPr id="3" name="Group 4"/>
          <p:cNvGrpSpPr>
            <a:grpSpLocks noChangeAspect="1"/>
          </p:cNvGrpSpPr>
          <p:nvPr userDrawn="1"/>
        </p:nvGrpSpPr>
        <p:grpSpPr bwMode="gray">
          <a:xfrm>
            <a:off x="151201" y="113400"/>
            <a:ext cx="521705" cy="351000"/>
            <a:chOff x="1352" y="681"/>
            <a:chExt cx="3519" cy="3153"/>
          </a:xfrm>
        </p:grpSpPr>
        <p:sp>
          <p:nvSpPr>
            <p:cNvPr id="68"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6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6"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7"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78"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79"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0"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1"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82"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84" name="Fußzeilenplatzhalter 4"/>
          <p:cNvSpPr>
            <a:spLocks noGrp="1"/>
          </p:cNvSpPr>
          <p:nvPr>
            <p:ph type="ftr" sz="quarter" idx="11"/>
          </p:nvPr>
        </p:nvSpPr>
        <p:spPr>
          <a:xfrm>
            <a:off x="352799" y="4924800"/>
            <a:ext cx="3600000" cy="138500"/>
          </a:xfrm>
          <a:prstGeom prst="rect">
            <a:avLst/>
          </a:prstGeom>
        </p:spPr>
        <p:txBody>
          <a:bodyPr wrap="square" lIns="0" tIns="0" rIns="0" bIns="0" anchor="b" anchorCtr="0">
            <a:noAutofit/>
          </a:bodyPr>
          <a:lstStyle>
            <a:lvl1pPr>
              <a:defRPr sz="900">
                <a:solidFill>
                  <a:schemeClr val="bg1"/>
                </a:solidFill>
                <a:latin typeface="+mn-lt"/>
              </a:defRPr>
            </a:lvl1pPr>
          </a:lstStyle>
          <a:p>
            <a:endParaRPr lang="de-DE" dirty="0">
              <a:solidFill>
                <a:srgbClr val="FFFFFF"/>
              </a:solidFill>
            </a:endParaRPr>
          </a:p>
        </p:txBody>
      </p:sp>
      <p:sp>
        <p:nvSpPr>
          <p:cNvPr id="85"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solidFill>
                  <a:schemeClr val="bg1"/>
                </a:solidFill>
                <a:latin typeface="+mn-lt"/>
              </a:defRPr>
            </a:lvl1pPr>
          </a:lstStyle>
          <a:p>
            <a:fld id="{99DB18A3-D21F-4BB0-9E84-DFB029941648}" type="slidenum">
              <a:rPr lang="de-DE" smtClean="0">
                <a:solidFill>
                  <a:srgbClr val="FFFFFF"/>
                </a:solidFill>
              </a:rPr>
              <a:pPr/>
              <a:t>‹#›</a:t>
            </a:fld>
            <a:endParaRPr lang="de-DE" dirty="0">
              <a:solidFill>
                <a:srgbClr val="FFFFFF"/>
              </a:solidFill>
            </a:endParaRPr>
          </a:p>
        </p:txBody>
      </p:sp>
      <p:sp>
        <p:nvSpPr>
          <p:cNvPr id="63" name="Inhaltsplatzhalter 2"/>
          <p:cNvSpPr>
            <a:spLocks noGrp="1"/>
          </p:cNvSpPr>
          <p:nvPr>
            <p:ph idx="1" hasCustomPrompt="1"/>
          </p:nvPr>
        </p:nvSpPr>
        <p:spPr>
          <a:xfrm>
            <a:off x="352800" y="737100"/>
            <a:ext cx="8657850" cy="4050000"/>
          </a:xfrm>
          <a:prstGeom prst="rect">
            <a:avLst/>
          </a:prstGeom>
        </p:spPr>
        <p:txBody>
          <a:bodyPr lIns="0" tIns="0" rIns="0" bIns="0"/>
          <a:lstStyle>
            <a:lvl1pPr marL="136922" indent="-136922">
              <a:lnSpc>
                <a:spcPct val="100000"/>
              </a:lnSpc>
              <a:spcBef>
                <a:spcPts val="600"/>
              </a:spcBef>
              <a:buFont typeface="Arial" pitchFamily="34" charset="0"/>
              <a:buChar char="•"/>
              <a:defRPr sz="1350">
                <a:solidFill>
                  <a:schemeClr val="bg1"/>
                </a:solidFill>
                <a:latin typeface="+mn-lt"/>
              </a:defRPr>
            </a:lvl1pPr>
            <a:lvl2pPr marL="269081" indent="-132160">
              <a:lnSpc>
                <a:spcPct val="100000"/>
              </a:lnSpc>
              <a:spcBef>
                <a:spcPts val="600"/>
              </a:spcBef>
              <a:buClr>
                <a:schemeClr val="bg1"/>
              </a:buClr>
              <a:buFont typeface="Calibri" pitchFamily="34" charset="0"/>
              <a:buChar char="─"/>
              <a:defRPr sz="1200">
                <a:solidFill>
                  <a:schemeClr val="bg1"/>
                </a:solidFill>
                <a:latin typeface="+mn-lt"/>
              </a:defRPr>
            </a:lvl2pPr>
            <a:lvl3pPr marL="403622" indent="-134541">
              <a:lnSpc>
                <a:spcPct val="100000"/>
              </a:lnSpc>
              <a:spcBef>
                <a:spcPts val="600"/>
              </a:spcBef>
              <a:buClr>
                <a:schemeClr val="bg1"/>
              </a:buClr>
              <a:buFont typeface="Wingdings" pitchFamily="2" charset="2"/>
              <a:buChar char="§"/>
              <a:defRPr sz="1050">
                <a:solidFill>
                  <a:schemeClr val="bg1"/>
                </a:solidFill>
                <a:latin typeface="+mn-lt"/>
              </a:defRPr>
            </a:lvl3pPr>
            <a:lvl4pPr marL="538163" indent="-134541">
              <a:lnSpc>
                <a:spcPct val="100000"/>
              </a:lnSpc>
              <a:spcBef>
                <a:spcPts val="600"/>
              </a:spcBef>
              <a:defRPr sz="900">
                <a:solidFill>
                  <a:schemeClr val="bg1"/>
                </a:solidFill>
                <a:latin typeface="+mn-lt"/>
              </a:defRPr>
            </a:lvl4pPr>
            <a:lvl5pPr marL="672704" indent="-134541">
              <a:lnSpc>
                <a:spcPct val="100000"/>
              </a:lnSpc>
              <a:spcBef>
                <a:spcPts val="600"/>
              </a:spcBef>
              <a:buFont typeface="Calibri" pitchFamily="34" charset="0"/>
              <a:buChar char="─"/>
              <a:defRPr sz="75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48" name="Picture 2" descr="G:\Studien 2012\01 INTERN\IPSOS GLOBAL\Ipsos UU Template\Vorlagen\IpsosUU-WT-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45730"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2632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mp; Contact">
    <p:bg>
      <p:bgPr>
        <a:solidFill>
          <a:srgbClr val="C00000"/>
        </a:soli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0" y="420291"/>
            <a:ext cx="8885238" cy="3377803"/>
          </a:xfrm>
          <a:custGeom>
            <a:avLst/>
            <a:gdLst>
              <a:gd name="T0" fmla="*/ 0 w 5597"/>
              <a:gd name="T1" fmla="*/ 2060 h 2837"/>
              <a:gd name="T2" fmla="*/ 3918 w 5597"/>
              <a:gd name="T3" fmla="*/ 0 h 2837"/>
              <a:gd name="T4" fmla="*/ 5597 w 5597"/>
              <a:gd name="T5" fmla="*/ 2837 h 2837"/>
            </a:gdLst>
            <a:ahLst/>
            <a:cxnLst>
              <a:cxn ang="0">
                <a:pos x="T0" y="T1"/>
              </a:cxn>
              <a:cxn ang="0">
                <a:pos x="T2" y="T3"/>
              </a:cxn>
              <a:cxn ang="0">
                <a:pos x="T4" y="T5"/>
              </a:cxn>
            </a:cxnLst>
            <a:rect l="0" t="0" r="r" b="b"/>
            <a:pathLst>
              <a:path w="5597" h="2837">
                <a:moveTo>
                  <a:pt x="0" y="2060"/>
                </a:moveTo>
                <a:lnTo>
                  <a:pt x="3918" y="0"/>
                </a:lnTo>
                <a:lnTo>
                  <a:pt x="5597" y="2837"/>
                </a:lnTo>
              </a:path>
            </a:pathLst>
          </a:custGeom>
          <a:noFill/>
          <a:ln w="12700">
            <a:solidFill>
              <a:srgbClr val="FFFFFF">
                <a:alpha val="2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5" name="Freeform 4"/>
          <p:cNvSpPr>
            <a:spLocks/>
          </p:cNvSpPr>
          <p:nvPr/>
        </p:nvSpPr>
        <p:spPr bwMode="auto">
          <a:xfrm>
            <a:off x="3609976" y="3954067"/>
            <a:ext cx="4583113" cy="1191815"/>
          </a:xfrm>
          <a:custGeom>
            <a:avLst/>
            <a:gdLst>
              <a:gd name="T0" fmla="*/ 1432 w 1432"/>
              <a:gd name="T1" fmla="*/ 496 h 496"/>
              <a:gd name="T2" fmla="*/ 716 w 1432"/>
              <a:gd name="T3" fmla="*/ 0 h 496"/>
              <a:gd name="T4" fmla="*/ 0 w 1432"/>
              <a:gd name="T5" fmla="*/ 496 h 496"/>
              <a:gd name="T6" fmla="*/ 1432 w 1432"/>
              <a:gd name="T7" fmla="*/ 496 h 496"/>
            </a:gdLst>
            <a:ahLst/>
            <a:cxnLst>
              <a:cxn ang="0">
                <a:pos x="T0" y="T1"/>
              </a:cxn>
              <a:cxn ang="0">
                <a:pos x="T2" y="T3"/>
              </a:cxn>
              <a:cxn ang="0">
                <a:pos x="T4" y="T5"/>
              </a:cxn>
              <a:cxn ang="0">
                <a:pos x="T6" y="T7"/>
              </a:cxn>
            </a:cxnLst>
            <a:rect l="0" t="0" r="r" b="b"/>
            <a:pathLst>
              <a:path w="1432" h="496">
                <a:moveTo>
                  <a:pt x="1432" y="496"/>
                </a:moveTo>
                <a:cubicBezTo>
                  <a:pt x="1323" y="207"/>
                  <a:pt x="1044" y="0"/>
                  <a:pt x="716" y="0"/>
                </a:cubicBezTo>
                <a:cubicBezTo>
                  <a:pt x="388" y="0"/>
                  <a:pt x="109" y="207"/>
                  <a:pt x="0" y="496"/>
                </a:cubicBezTo>
                <a:lnTo>
                  <a:pt x="1432" y="4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6" name="Freeform 5"/>
          <p:cNvSpPr>
            <a:spLocks/>
          </p:cNvSpPr>
          <p:nvPr/>
        </p:nvSpPr>
        <p:spPr bwMode="auto">
          <a:xfrm>
            <a:off x="8547101" y="3715941"/>
            <a:ext cx="601663" cy="1026319"/>
          </a:xfrm>
          <a:custGeom>
            <a:avLst/>
            <a:gdLst>
              <a:gd name="T0" fmla="*/ 184 w 184"/>
              <a:gd name="T1" fmla="*/ 0 h 420"/>
              <a:gd name="T2" fmla="*/ 0 w 184"/>
              <a:gd name="T3" fmla="*/ 210 h 420"/>
              <a:gd name="T4" fmla="*/ 184 w 184"/>
              <a:gd name="T5" fmla="*/ 420 h 420"/>
              <a:gd name="T6" fmla="*/ 184 w 184"/>
              <a:gd name="T7" fmla="*/ 0 h 420"/>
            </a:gdLst>
            <a:ahLst/>
            <a:cxnLst>
              <a:cxn ang="0">
                <a:pos x="T0" y="T1"/>
              </a:cxn>
              <a:cxn ang="0">
                <a:pos x="T2" y="T3"/>
              </a:cxn>
              <a:cxn ang="0">
                <a:pos x="T4" y="T5"/>
              </a:cxn>
              <a:cxn ang="0">
                <a:pos x="T6" y="T7"/>
              </a:cxn>
            </a:cxnLst>
            <a:rect l="0" t="0" r="r" b="b"/>
            <a:pathLst>
              <a:path w="184" h="420">
                <a:moveTo>
                  <a:pt x="184" y="0"/>
                </a:moveTo>
                <a:cubicBezTo>
                  <a:pt x="80" y="14"/>
                  <a:pt x="0" y="103"/>
                  <a:pt x="0" y="210"/>
                </a:cubicBezTo>
                <a:cubicBezTo>
                  <a:pt x="0" y="318"/>
                  <a:pt x="80" y="407"/>
                  <a:pt x="184" y="420"/>
                </a:cubicBezTo>
                <a:lnTo>
                  <a:pt x="1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7"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solidFill>
                  <a:schemeClr val="bg1"/>
                </a:solidFill>
                <a:latin typeface="+mn-lt"/>
              </a:defRPr>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grpSp>
        <p:nvGrpSpPr>
          <p:cNvPr id="2" name="Group 4"/>
          <p:cNvGrpSpPr>
            <a:grpSpLocks noChangeAspect="1"/>
          </p:cNvGrpSpPr>
          <p:nvPr/>
        </p:nvGrpSpPr>
        <p:grpSpPr bwMode="gray">
          <a:xfrm>
            <a:off x="151201" y="113400"/>
            <a:ext cx="521705" cy="351000"/>
            <a:chOff x="1352" y="681"/>
            <a:chExt cx="3519" cy="3153"/>
          </a:xfrm>
        </p:grpSpPr>
        <p:sp>
          <p:nvSpPr>
            <p:cNvPr id="4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4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5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5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63" name="Fußzeilenplatzhalter 4"/>
          <p:cNvSpPr>
            <a:spLocks noGrp="1"/>
          </p:cNvSpPr>
          <p:nvPr>
            <p:ph type="ftr" sz="quarter" idx="11"/>
          </p:nvPr>
        </p:nvSpPr>
        <p:spPr>
          <a:xfrm>
            <a:off x="365124" y="4924800"/>
            <a:ext cx="3240000" cy="138500"/>
          </a:xfrm>
          <a:prstGeom prst="rect">
            <a:avLst/>
          </a:prstGeom>
        </p:spPr>
        <p:txBody>
          <a:bodyPr wrap="square" lIns="0" tIns="0" rIns="0" bIns="0" anchor="t" anchorCtr="0">
            <a:noAutofit/>
          </a:bodyPr>
          <a:lstStyle>
            <a:lvl1pPr>
              <a:defRPr sz="900">
                <a:solidFill>
                  <a:schemeClr val="bg1"/>
                </a:solidFill>
                <a:latin typeface="+mn-lt"/>
              </a:defRPr>
            </a:lvl1pPr>
          </a:lstStyle>
          <a:p>
            <a:endParaRPr lang="de-DE" dirty="0">
              <a:solidFill>
                <a:srgbClr val="FFFFFF"/>
              </a:solidFill>
            </a:endParaRPr>
          </a:p>
        </p:txBody>
      </p:sp>
      <p:sp>
        <p:nvSpPr>
          <p:cNvPr id="6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solidFill>
                  <a:schemeClr val="bg1"/>
                </a:solidFill>
                <a:latin typeface="+mn-lt"/>
              </a:defRPr>
            </a:lvl1pPr>
          </a:lstStyle>
          <a:p>
            <a:fld id="{99DB18A3-D21F-4BB0-9E84-DFB029941648}" type="slidenum">
              <a:rPr lang="de-DE" smtClean="0">
                <a:solidFill>
                  <a:srgbClr val="FFFFFF"/>
                </a:solidFill>
              </a:rPr>
              <a:pPr/>
              <a:t>‹#›</a:t>
            </a:fld>
            <a:endParaRPr lang="de-DE" dirty="0">
              <a:solidFill>
                <a:srgbClr val="FFFFFF"/>
              </a:solidFill>
            </a:endParaRPr>
          </a:p>
        </p:txBody>
      </p:sp>
      <p:sp>
        <p:nvSpPr>
          <p:cNvPr id="25" name="Inhaltsplatzhalter 2"/>
          <p:cNvSpPr>
            <a:spLocks noGrp="1"/>
          </p:cNvSpPr>
          <p:nvPr>
            <p:ph idx="1" hasCustomPrompt="1"/>
          </p:nvPr>
        </p:nvSpPr>
        <p:spPr>
          <a:xfrm>
            <a:off x="352801" y="737100"/>
            <a:ext cx="7733925" cy="3105000"/>
          </a:xfrm>
          <a:prstGeom prst="rect">
            <a:avLst/>
          </a:prstGeom>
        </p:spPr>
        <p:txBody>
          <a:bodyPr lIns="0" tIns="0" rIns="0" bIns="0"/>
          <a:lstStyle>
            <a:lvl1pPr marL="136922" indent="-136922">
              <a:lnSpc>
                <a:spcPct val="100000"/>
              </a:lnSpc>
              <a:spcBef>
                <a:spcPts val="600"/>
              </a:spcBef>
              <a:buFont typeface="Arial" pitchFamily="34" charset="0"/>
              <a:buChar char="•"/>
              <a:defRPr sz="1350">
                <a:solidFill>
                  <a:schemeClr val="bg1"/>
                </a:solidFill>
                <a:latin typeface="+mn-lt"/>
              </a:defRPr>
            </a:lvl1pPr>
            <a:lvl2pPr marL="269081" indent="-132160">
              <a:lnSpc>
                <a:spcPct val="100000"/>
              </a:lnSpc>
              <a:spcBef>
                <a:spcPts val="600"/>
              </a:spcBef>
              <a:buClr>
                <a:schemeClr val="bg1"/>
              </a:buClr>
              <a:buFont typeface="Calibri" pitchFamily="34" charset="0"/>
              <a:buChar char="─"/>
              <a:defRPr sz="1200">
                <a:solidFill>
                  <a:schemeClr val="bg1"/>
                </a:solidFill>
                <a:latin typeface="+mn-lt"/>
              </a:defRPr>
            </a:lvl2pPr>
            <a:lvl3pPr marL="403622" indent="-134541">
              <a:lnSpc>
                <a:spcPct val="100000"/>
              </a:lnSpc>
              <a:spcBef>
                <a:spcPts val="600"/>
              </a:spcBef>
              <a:buClr>
                <a:schemeClr val="bg1"/>
              </a:buClr>
              <a:buFont typeface="Wingdings" pitchFamily="2" charset="2"/>
              <a:buChar char="§"/>
              <a:defRPr sz="1050">
                <a:solidFill>
                  <a:schemeClr val="bg1"/>
                </a:solidFill>
                <a:latin typeface="+mn-lt"/>
              </a:defRPr>
            </a:lvl3pPr>
            <a:lvl4pPr marL="538163" indent="-134541">
              <a:lnSpc>
                <a:spcPct val="100000"/>
              </a:lnSpc>
              <a:spcBef>
                <a:spcPts val="600"/>
              </a:spcBef>
              <a:defRPr sz="900">
                <a:solidFill>
                  <a:schemeClr val="bg1"/>
                </a:solidFill>
                <a:latin typeface="+mn-lt"/>
              </a:defRPr>
            </a:lvl4pPr>
            <a:lvl5pPr marL="672704" indent="-134541">
              <a:lnSpc>
                <a:spcPct val="100000"/>
              </a:lnSpc>
              <a:spcBef>
                <a:spcPts val="600"/>
              </a:spcBef>
              <a:buFont typeface="Calibri" pitchFamily="34" charset="0"/>
              <a:buChar char="─"/>
              <a:defRPr sz="75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spTree>
    <p:extLst>
      <p:ext uri="{BB962C8B-B14F-4D97-AF65-F5344CB8AC3E}">
        <p14:creationId xmlns:p14="http://schemas.microsoft.com/office/powerpoint/2010/main" val="14360584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PECIAL">
    <p:bg>
      <p:bgPr>
        <a:solidFill>
          <a:srgbClr val="C00000"/>
        </a:solidFill>
        <a:effectLst/>
      </p:bgPr>
    </p:bg>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838800" y="72900"/>
            <a:ext cx="5580000" cy="459000"/>
          </a:xfrm>
          <a:prstGeom prst="rect">
            <a:avLst/>
          </a:prstGeom>
        </p:spPr>
        <p:txBody>
          <a:bodyPr wrap="square" lIns="0" tIns="0" rIns="0" bIns="0" anchor="ctr" anchorCtr="0">
            <a:noAutofit/>
          </a:bodyPr>
          <a:lstStyle>
            <a:lvl1pPr algn="l">
              <a:lnSpc>
                <a:spcPct val="90000"/>
              </a:lnSpc>
              <a:defRPr sz="1500" b="1">
                <a:solidFill>
                  <a:schemeClr val="bg1"/>
                </a:solidFill>
                <a:latin typeface="+mn-lt"/>
              </a:defRPr>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grpSp>
        <p:nvGrpSpPr>
          <p:cNvPr id="3" name="Group 4"/>
          <p:cNvGrpSpPr>
            <a:grpSpLocks noChangeAspect="1"/>
          </p:cNvGrpSpPr>
          <p:nvPr userDrawn="1"/>
        </p:nvGrpSpPr>
        <p:grpSpPr bwMode="gray">
          <a:xfrm>
            <a:off x="151201" y="113400"/>
            <a:ext cx="521705" cy="351000"/>
            <a:chOff x="1352" y="681"/>
            <a:chExt cx="3519" cy="3153"/>
          </a:xfrm>
        </p:grpSpPr>
        <p:sp>
          <p:nvSpPr>
            <p:cNvPr id="4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solidFill>
                  <a:srgbClr val="1F497D"/>
                </a:solidFill>
              </a:endParaRPr>
            </a:p>
          </p:txBody>
        </p:sp>
        <p:sp>
          <p:nvSpPr>
            <p:cNvPr id="4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4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solidFill>
                  <a:srgbClr val="1F497D"/>
                </a:solidFill>
              </a:endParaRPr>
            </a:p>
          </p:txBody>
        </p:sp>
        <p:sp>
          <p:nvSpPr>
            <p:cNvPr id="5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5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5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solidFill>
                  <a:srgbClr val="1F497D"/>
                </a:solidFill>
              </a:endParaRPr>
            </a:p>
          </p:txBody>
        </p:sp>
        <p:sp>
          <p:nvSpPr>
            <p:cNvPr id="6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solidFill>
                  <a:srgbClr val="1F497D"/>
                </a:solidFill>
              </a:endParaRPr>
            </a:p>
          </p:txBody>
        </p:sp>
      </p:grpSp>
      <p:sp>
        <p:nvSpPr>
          <p:cNvPr id="63" name="Fußzeilenplatzhalter 4"/>
          <p:cNvSpPr>
            <a:spLocks noGrp="1"/>
          </p:cNvSpPr>
          <p:nvPr>
            <p:ph type="ftr" sz="quarter" idx="11"/>
          </p:nvPr>
        </p:nvSpPr>
        <p:spPr>
          <a:xfrm>
            <a:off x="365124" y="4924800"/>
            <a:ext cx="3600000" cy="138500"/>
          </a:xfrm>
          <a:prstGeom prst="rect">
            <a:avLst/>
          </a:prstGeom>
        </p:spPr>
        <p:txBody>
          <a:bodyPr wrap="square" lIns="0" tIns="0" rIns="0" bIns="0" anchor="t" anchorCtr="0">
            <a:noAutofit/>
          </a:bodyPr>
          <a:lstStyle>
            <a:lvl1pPr>
              <a:defRPr sz="900">
                <a:solidFill>
                  <a:schemeClr val="bg1"/>
                </a:solidFill>
                <a:latin typeface="+mn-lt"/>
              </a:defRPr>
            </a:lvl1pPr>
          </a:lstStyle>
          <a:p>
            <a:endParaRPr lang="de-DE" dirty="0">
              <a:solidFill>
                <a:srgbClr val="FFFFFF"/>
              </a:solidFill>
            </a:endParaRPr>
          </a:p>
        </p:txBody>
      </p:sp>
      <p:sp>
        <p:nvSpPr>
          <p:cNvPr id="6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solidFill>
                  <a:schemeClr val="bg1"/>
                </a:solidFill>
                <a:latin typeface="+mn-lt"/>
              </a:defRPr>
            </a:lvl1pPr>
          </a:lstStyle>
          <a:p>
            <a:fld id="{99DB18A3-D21F-4BB0-9E84-DFB029941648}" type="slidenum">
              <a:rPr lang="de-DE" smtClean="0">
                <a:solidFill>
                  <a:srgbClr val="FFFFFF"/>
                </a:solidFill>
              </a:rPr>
              <a:pPr/>
              <a:t>‹#›</a:t>
            </a:fld>
            <a:endParaRPr lang="de-DE" dirty="0">
              <a:solidFill>
                <a:srgbClr val="FFFFFF"/>
              </a:solidFill>
            </a:endParaRPr>
          </a:p>
        </p:txBody>
      </p:sp>
      <p:sp>
        <p:nvSpPr>
          <p:cNvPr id="2" name="Freeform 2"/>
          <p:cNvSpPr>
            <a:spLocks/>
          </p:cNvSpPr>
          <p:nvPr userDrawn="1"/>
        </p:nvSpPr>
        <p:spPr bwMode="grayWhite">
          <a:xfrm>
            <a:off x="6581776" y="0"/>
            <a:ext cx="2562225" cy="1428750"/>
          </a:xfrm>
          <a:custGeom>
            <a:avLst/>
            <a:gdLst>
              <a:gd name="T0" fmla="*/ 4304 w 4304"/>
              <a:gd name="T1" fmla="*/ 0 h 3200"/>
              <a:gd name="T2" fmla="*/ 13 w 4304"/>
              <a:gd name="T3" fmla="*/ 0 h 3200"/>
              <a:gd name="T4" fmla="*/ 0 w 4304"/>
              <a:gd name="T5" fmla="*/ 252 h 3200"/>
              <a:gd name="T6" fmla="*/ 2945 w 4304"/>
              <a:gd name="T7" fmla="*/ 3200 h 3200"/>
              <a:gd name="T8" fmla="*/ 4304 w 4304"/>
              <a:gd name="T9" fmla="*/ 2867 h 3200"/>
              <a:gd name="T10" fmla="*/ 4304 w 4304"/>
              <a:gd name="T11" fmla="*/ 0 h 3200"/>
            </a:gdLst>
            <a:ahLst/>
            <a:cxnLst>
              <a:cxn ang="0">
                <a:pos x="T0" y="T1"/>
              </a:cxn>
              <a:cxn ang="0">
                <a:pos x="T2" y="T3"/>
              </a:cxn>
              <a:cxn ang="0">
                <a:pos x="T4" y="T5"/>
              </a:cxn>
              <a:cxn ang="0">
                <a:pos x="T6" y="T7"/>
              </a:cxn>
              <a:cxn ang="0">
                <a:pos x="T8" y="T9"/>
              </a:cxn>
              <a:cxn ang="0">
                <a:pos x="T10" y="T11"/>
              </a:cxn>
            </a:cxnLst>
            <a:rect l="0" t="0" r="r" b="b"/>
            <a:pathLst>
              <a:path w="4304" h="3200">
                <a:moveTo>
                  <a:pt x="4304" y="0"/>
                </a:moveTo>
                <a:cubicBezTo>
                  <a:pt x="13" y="0"/>
                  <a:pt x="13" y="0"/>
                  <a:pt x="13" y="0"/>
                </a:cubicBezTo>
                <a:cubicBezTo>
                  <a:pt x="7" y="82"/>
                  <a:pt x="0" y="164"/>
                  <a:pt x="0" y="252"/>
                </a:cubicBezTo>
                <a:cubicBezTo>
                  <a:pt x="0" y="1878"/>
                  <a:pt x="1322" y="3200"/>
                  <a:pt x="2945" y="3200"/>
                </a:cubicBezTo>
                <a:cubicBezTo>
                  <a:pt x="3436" y="3200"/>
                  <a:pt x="3895" y="3081"/>
                  <a:pt x="4304" y="2867"/>
                </a:cubicBezTo>
                <a:lnTo>
                  <a:pt x="4304"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8" name="Oval 3"/>
          <p:cNvSpPr>
            <a:spLocks noChangeArrowheads="1"/>
          </p:cNvSpPr>
          <p:nvPr userDrawn="1"/>
        </p:nvSpPr>
        <p:spPr bwMode="grayWhite">
          <a:xfrm>
            <a:off x="730251" y="1416844"/>
            <a:ext cx="1522413" cy="114181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bodyPr>
          <a:lstStyle/>
          <a:p>
            <a:endParaRPr lang="en-US" sz="1350">
              <a:solidFill>
                <a:srgbClr val="1F497D"/>
              </a:solidFill>
            </a:endParaRPr>
          </a:p>
        </p:txBody>
      </p:sp>
      <p:sp>
        <p:nvSpPr>
          <p:cNvPr id="9" name="Line 4"/>
          <p:cNvSpPr>
            <a:spLocks noChangeShapeType="1"/>
          </p:cNvSpPr>
          <p:nvPr userDrawn="1"/>
        </p:nvSpPr>
        <p:spPr bwMode="grayWhite">
          <a:xfrm flipH="1" flipV="1">
            <a:off x="3792539" y="0"/>
            <a:ext cx="2847975" cy="351235"/>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10" name="Line 5"/>
          <p:cNvSpPr>
            <a:spLocks noChangeShapeType="1"/>
          </p:cNvSpPr>
          <p:nvPr userDrawn="1"/>
        </p:nvSpPr>
        <p:spPr bwMode="grayWhite">
          <a:xfrm flipH="1" flipV="1">
            <a:off x="1911351" y="1"/>
            <a:ext cx="4729163" cy="451247"/>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11" name="Freeform 6"/>
          <p:cNvSpPr>
            <a:spLocks/>
          </p:cNvSpPr>
          <p:nvPr userDrawn="1"/>
        </p:nvSpPr>
        <p:spPr bwMode="grayWhite">
          <a:xfrm>
            <a:off x="2209801" y="852488"/>
            <a:ext cx="4697413" cy="984647"/>
          </a:xfrm>
          <a:custGeom>
            <a:avLst/>
            <a:gdLst>
              <a:gd name="T0" fmla="*/ 0 w 2959"/>
              <a:gd name="T1" fmla="*/ 827 h 827"/>
              <a:gd name="T2" fmla="*/ 1432 w 2959"/>
              <a:gd name="T3" fmla="*/ 279 h 827"/>
              <a:gd name="T4" fmla="*/ 2959 w 2959"/>
              <a:gd name="T5" fmla="*/ 0 h 827"/>
            </a:gdLst>
            <a:ahLst/>
            <a:cxnLst>
              <a:cxn ang="0">
                <a:pos x="T0" y="T1"/>
              </a:cxn>
              <a:cxn ang="0">
                <a:pos x="T2" y="T3"/>
              </a:cxn>
              <a:cxn ang="0">
                <a:pos x="T4" y="T5"/>
              </a:cxn>
            </a:cxnLst>
            <a:rect l="0" t="0" r="r" b="b"/>
            <a:pathLst>
              <a:path w="2959" h="827">
                <a:moveTo>
                  <a:pt x="0" y="827"/>
                </a:moveTo>
                <a:cubicBezTo>
                  <a:pt x="239" y="736"/>
                  <a:pt x="939" y="417"/>
                  <a:pt x="1432" y="279"/>
                </a:cubicBezTo>
                <a:cubicBezTo>
                  <a:pt x="1925" y="141"/>
                  <a:pt x="2641" y="58"/>
                  <a:pt x="2959" y="0"/>
                </a:cubicBezTo>
              </a:path>
            </a:pathLst>
          </a:custGeom>
          <a:noFill/>
          <a:ln w="12700" cmpd="sng">
            <a:solidFill>
              <a:srgbClr val="FFFFFF">
                <a:alpha val="50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2" name="Inhaltsplatzhalter 2"/>
          <p:cNvSpPr>
            <a:spLocks noGrp="1"/>
          </p:cNvSpPr>
          <p:nvPr>
            <p:ph idx="1" hasCustomPrompt="1"/>
          </p:nvPr>
        </p:nvSpPr>
        <p:spPr>
          <a:xfrm>
            <a:off x="3250650" y="1903500"/>
            <a:ext cx="5760000" cy="2832300"/>
          </a:xfrm>
          <a:prstGeom prst="rect">
            <a:avLst/>
          </a:prstGeom>
        </p:spPr>
        <p:txBody>
          <a:bodyPr lIns="0" tIns="0" rIns="0" bIns="0"/>
          <a:lstStyle>
            <a:lvl1pPr marL="136922" indent="-136922">
              <a:lnSpc>
                <a:spcPct val="100000"/>
              </a:lnSpc>
              <a:spcBef>
                <a:spcPts val="600"/>
              </a:spcBef>
              <a:buFont typeface="Arial" pitchFamily="34" charset="0"/>
              <a:buChar char="•"/>
              <a:defRPr sz="1350">
                <a:solidFill>
                  <a:schemeClr val="bg1"/>
                </a:solidFill>
                <a:latin typeface="+mn-lt"/>
              </a:defRPr>
            </a:lvl1pPr>
            <a:lvl2pPr marL="269081" indent="-132160">
              <a:lnSpc>
                <a:spcPct val="100000"/>
              </a:lnSpc>
              <a:spcBef>
                <a:spcPts val="600"/>
              </a:spcBef>
              <a:buClr>
                <a:schemeClr val="bg1"/>
              </a:buClr>
              <a:buFont typeface="Calibri" pitchFamily="34" charset="0"/>
              <a:buChar char="─"/>
              <a:defRPr sz="1200">
                <a:solidFill>
                  <a:schemeClr val="bg1"/>
                </a:solidFill>
                <a:latin typeface="+mn-lt"/>
              </a:defRPr>
            </a:lvl2pPr>
            <a:lvl3pPr marL="403622" indent="-134541">
              <a:lnSpc>
                <a:spcPct val="100000"/>
              </a:lnSpc>
              <a:spcBef>
                <a:spcPts val="600"/>
              </a:spcBef>
              <a:buClr>
                <a:schemeClr val="bg1"/>
              </a:buClr>
              <a:buFont typeface="Wingdings" pitchFamily="2" charset="2"/>
              <a:buChar char="§"/>
              <a:defRPr sz="1050">
                <a:solidFill>
                  <a:schemeClr val="bg1"/>
                </a:solidFill>
                <a:latin typeface="+mn-lt"/>
              </a:defRPr>
            </a:lvl3pPr>
            <a:lvl4pPr marL="538163" indent="-134541">
              <a:lnSpc>
                <a:spcPct val="100000"/>
              </a:lnSpc>
              <a:spcBef>
                <a:spcPts val="600"/>
              </a:spcBef>
              <a:defRPr sz="900">
                <a:solidFill>
                  <a:schemeClr val="bg1"/>
                </a:solidFill>
                <a:latin typeface="+mn-lt"/>
              </a:defRPr>
            </a:lvl4pPr>
            <a:lvl5pPr marL="672704" indent="-134541">
              <a:lnSpc>
                <a:spcPct val="100000"/>
              </a:lnSpc>
              <a:spcBef>
                <a:spcPts val="600"/>
              </a:spcBef>
              <a:buFont typeface="Calibri" pitchFamily="34" charset="0"/>
              <a:buChar char="─"/>
              <a:defRPr sz="75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35" name="Picture 2" descr="G:\Studien 2012\01 INTERN\IPSOS GLOBAL\Ipsos UU Template\Vorlagen\IpsosUU-WT-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45730"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587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Results and Topic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89100"/>
            <a:ext cx="8162325" cy="415499"/>
          </a:xfrm>
          <a:prstGeom prst="rect">
            <a:avLst/>
          </a:prstGeom>
        </p:spPr>
        <p:txBody>
          <a:bodyPr wrap="square" lIns="0" tIns="0" rIns="0" bIns="0" anchor="ctr" anchorCtr="0">
            <a:sp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3" name="Inhaltsplatzhalter 2"/>
          <p:cNvSpPr>
            <a:spLocks noGrp="1"/>
          </p:cNvSpPr>
          <p:nvPr>
            <p:ph idx="1"/>
          </p:nvPr>
        </p:nvSpPr>
        <p:spPr>
          <a:xfrm>
            <a:off x="352800" y="734400"/>
            <a:ext cx="7740000" cy="4117500"/>
          </a:xfrm>
          <a:prstGeom prst="rect">
            <a:avLst/>
          </a:prstGeom>
        </p:spPr>
        <p:txBody>
          <a:bodyPr lIns="0" tIns="0" rIns="0" bIns="0"/>
          <a:lstStyle>
            <a:lvl1pPr marL="136922" indent="-136922">
              <a:lnSpc>
                <a:spcPct val="90000"/>
              </a:lnSpc>
              <a:spcBef>
                <a:spcPts val="600"/>
              </a:spcBef>
              <a:buFont typeface="Wingdings" pitchFamily="2" charset="2"/>
              <a:buChar char="§"/>
              <a:defRPr sz="1350"/>
            </a:lvl1pPr>
            <a:lvl2pPr marL="404813" indent="-205979">
              <a:lnSpc>
                <a:spcPct val="90000"/>
              </a:lnSpc>
              <a:spcBef>
                <a:spcPts val="600"/>
              </a:spcBef>
              <a:buClr>
                <a:schemeClr val="tx1"/>
              </a:buClr>
              <a:buFont typeface="Wingdings" pitchFamily="2" charset="2"/>
              <a:buChar char="ð"/>
              <a:defRPr sz="1200"/>
            </a:lvl2pPr>
            <a:lvl3pPr marL="603647" indent="-130969">
              <a:lnSpc>
                <a:spcPct val="90000"/>
              </a:lnSpc>
              <a:spcBef>
                <a:spcPts val="600"/>
              </a:spcBef>
              <a:buClr>
                <a:schemeClr val="tx1"/>
              </a:buClr>
              <a:buFont typeface="Calibri" pitchFamily="34" charset="0"/>
              <a:buChar char="─"/>
              <a:defRPr sz="1050"/>
            </a:lvl3pPr>
          </a:lstStyle>
          <a:p>
            <a:pPr lvl="0"/>
            <a:r>
              <a:rPr lang="en-US" noProof="0"/>
              <a:t>Click to edit Master text styles</a:t>
            </a:r>
          </a:p>
          <a:p>
            <a:pPr lvl="1"/>
            <a:r>
              <a:rPr lang="en-US" noProof="0"/>
              <a:t>Second level</a:t>
            </a:r>
          </a:p>
          <a:p>
            <a:pPr lvl="2"/>
            <a:r>
              <a:rPr lang="en-US" noProof="0"/>
              <a:t>Third level</a:t>
            </a:r>
          </a:p>
        </p:txBody>
      </p:sp>
      <p:sp>
        <p:nvSpPr>
          <p:cNvPr id="5" name="Fußzeilenplatzhalter 4"/>
          <p:cNvSpPr>
            <a:spLocks noGrp="1"/>
          </p:cNvSpPr>
          <p:nvPr>
            <p:ph type="ftr" sz="quarter" idx="11"/>
          </p:nvPr>
        </p:nvSpPr>
        <p:spPr>
          <a:xfrm>
            <a:off x="2329201" y="4924800"/>
            <a:ext cx="65" cy="138499"/>
          </a:xfrm>
          <a:prstGeom prst="rect">
            <a:avLst/>
          </a:prstGeom>
        </p:spPr>
        <p:txBody>
          <a:bodyPr wrap="none" lIns="0" tIns="0" rIns="0" bIns="0">
            <a:spAutoFit/>
          </a:bodyPr>
          <a:lstStyle>
            <a:lvl1pPr>
              <a:defRPr sz="900">
                <a:solidFill>
                  <a:schemeClr val="tx1"/>
                </a:solidFill>
              </a:defRPr>
            </a:lvl1pPr>
          </a:lstStyle>
          <a:p>
            <a:endParaRPr lang="de-DE" dirty="0">
              <a:solidFill>
                <a:srgbClr val="1F497D"/>
              </a:solidFill>
            </a:endParaRPr>
          </a:p>
        </p:txBody>
      </p:sp>
      <p:grpSp>
        <p:nvGrpSpPr>
          <p:cNvPr id="4"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39" name="Freeform 34"/>
          <p:cNvSpPr>
            <a:spLocks/>
          </p:cNvSpPr>
          <p:nvPr/>
        </p:nvSpPr>
        <p:spPr bwMode="auto">
          <a:xfrm>
            <a:off x="8193088" y="983456"/>
            <a:ext cx="950912" cy="1462088"/>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0" name="Freeform 35"/>
          <p:cNvSpPr>
            <a:spLocks/>
          </p:cNvSpPr>
          <p:nvPr/>
        </p:nvSpPr>
        <p:spPr bwMode="auto">
          <a:xfrm>
            <a:off x="8845550" y="602456"/>
            <a:ext cx="298450" cy="43815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1" name="Freeform 36"/>
          <p:cNvSpPr>
            <a:spLocks/>
          </p:cNvSpPr>
          <p:nvPr/>
        </p:nvSpPr>
        <p:spPr bwMode="auto">
          <a:xfrm>
            <a:off x="5637214" y="0"/>
            <a:ext cx="3216275" cy="900113"/>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2" name="Freeform 37"/>
          <p:cNvSpPr>
            <a:spLocks/>
          </p:cNvSpPr>
          <p:nvPr/>
        </p:nvSpPr>
        <p:spPr bwMode="auto">
          <a:xfrm>
            <a:off x="1152526" y="4914900"/>
            <a:ext cx="1198563" cy="2286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3" name="Freeform 38"/>
          <p:cNvSpPr>
            <a:spLocks/>
          </p:cNvSpPr>
          <p:nvPr/>
        </p:nvSpPr>
        <p:spPr bwMode="auto">
          <a:xfrm>
            <a:off x="1" y="3595688"/>
            <a:ext cx="1177925" cy="1514475"/>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44" name="Foliennummernplatzhalter 5"/>
          <p:cNvSpPr>
            <a:spLocks noGrp="1"/>
          </p:cNvSpPr>
          <p:nvPr>
            <p:ph type="sldNum" sz="quarter" idx="12"/>
          </p:nvPr>
        </p:nvSpPr>
        <p:spPr>
          <a:xfrm>
            <a:off x="88419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solidFill>
                  <a:srgbClr val="1F497D"/>
                </a:solidFill>
              </a:rPr>
              <a:pPr/>
              <a:t>‹#›</a:t>
            </a:fld>
            <a:endParaRPr lang="de-DE" dirty="0">
              <a:solidFill>
                <a:srgbClr val="1F497D"/>
              </a:solidFill>
            </a:endParaRPr>
          </a:p>
        </p:txBody>
      </p:sp>
      <p:grpSp>
        <p:nvGrpSpPr>
          <p:cNvPr id="6" name="Group 18"/>
          <p:cNvGrpSpPr>
            <a:grpSpLocks noChangeAspect="1"/>
          </p:cNvGrpSpPr>
          <p:nvPr userDrawn="1"/>
        </p:nvGrpSpPr>
        <p:grpSpPr bwMode="auto">
          <a:xfrm>
            <a:off x="151201" y="113400"/>
            <a:ext cx="522287" cy="351234"/>
            <a:chOff x="1352" y="681"/>
            <a:chExt cx="3519" cy="3153"/>
          </a:xfrm>
        </p:grpSpPr>
        <p:sp>
          <p:nvSpPr>
            <p:cNvPr id="46"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47"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48"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49"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0"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1"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2"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3"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4"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5"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6"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7"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8"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59"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sp>
          <p:nvSpPr>
            <p:cNvPr id="60"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solidFill>
                  <a:srgbClr val="1F497D"/>
                </a:solidFill>
              </a:endParaRPr>
            </a:p>
          </p:txBody>
        </p:sp>
      </p:grpSp>
      <p:sp>
        <p:nvSpPr>
          <p:cNvPr id="61" name="Freeform 34"/>
          <p:cNvSpPr>
            <a:spLocks/>
          </p:cNvSpPr>
          <p:nvPr userDrawn="1"/>
        </p:nvSpPr>
        <p:spPr bwMode="auto">
          <a:xfrm>
            <a:off x="8193088" y="983456"/>
            <a:ext cx="950912" cy="1462088"/>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62" name="Freeform 35"/>
          <p:cNvSpPr>
            <a:spLocks/>
          </p:cNvSpPr>
          <p:nvPr userDrawn="1"/>
        </p:nvSpPr>
        <p:spPr bwMode="auto">
          <a:xfrm>
            <a:off x="8845550" y="602456"/>
            <a:ext cx="298450" cy="43815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63" name="Freeform 36"/>
          <p:cNvSpPr>
            <a:spLocks/>
          </p:cNvSpPr>
          <p:nvPr userDrawn="1"/>
        </p:nvSpPr>
        <p:spPr bwMode="auto">
          <a:xfrm>
            <a:off x="5637214" y="0"/>
            <a:ext cx="3216275" cy="900113"/>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64" name="Freeform 37"/>
          <p:cNvSpPr>
            <a:spLocks/>
          </p:cNvSpPr>
          <p:nvPr userDrawn="1"/>
        </p:nvSpPr>
        <p:spPr bwMode="auto">
          <a:xfrm>
            <a:off x="1152526" y="4914900"/>
            <a:ext cx="1198563" cy="2286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sp>
        <p:nvSpPr>
          <p:cNvPr id="65" name="Freeform 38"/>
          <p:cNvSpPr>
            <a:spLocks/>
          </p:cNvSpPr>
          <p:nvPr userDrawn="1"/>
        </p:nvSpPr>
        <p:spPr bwMode="auto">
          <a:xfrm>
            <a:off x="1" y="3595688"/>
            <a:ext cx="1177925" cy="1514475"/>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solidFill>
                <a:srgbClr val="1F497D"/>
              </a:solidFill>
            </a:endParaRPr>
          </a:p>
        </p:txBody>
      </p:sp>
      <p:pic>
        <p:nvPicPr>
          <p:cNvPr id="74754" name="Picture 2" descr="UU"/>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9513" y="4926806"/>
            <a:ext cx="906462" cy="15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32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4571460" cy="5143500"/>
          </a:xfr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4786381" y="1122869"/>
            <a:ext cx="4100599" cy="2742335"/>
          </a:xfrm>
        </p:spPr>
        <p:txBody>
          <a:bodyPr anchor="ctr">
            <a:normAutofit/>
          </a:bodyPr>
          <a:lstStyle>
            <a:lvl1pPr marL="0" indent="0" algn="l">
              <a:buNone/>
              <a:defRPr sz="2700" b="1" baseline="0">
                <a:solidFill>
                  <a:schemeClr val="tx1"/>
                </a:solidFill>
              </a:defRPr>
            </a:lvl1pPr>
            <a:lvl2pPr marL="3240" indent="0" algn="l">
              <a:spcBef>
                <a:spcPts val="0"/>
              </a:spcBef>
              <a:buNone/>
              <a:tabLst/>
              <a:defRPr sz="2200" baseline="0">
                <a:solidFill>
                  <a:schemeClr val="bg2"/>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7603985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page_1">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gray">
          <a:xfrm>
            <a:off x="381000" y="285751"/>
            <a:ext cx="1079500" cy="726281"/>
            <a:chOff x="1352" y="681"/>
            <a:chExt cx="3519" cy="3153"/>
          </a:xfrm>
        </p:grpSpPr>
        <p:sp>
          <p:nvSpPr>
            <p:cNvPr id="71"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72"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73"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4"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5"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6"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7"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8"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9"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80"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81"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82"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83"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4"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5"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grpSp>
        <p:nvGrpSpPr>
          <p:cNvPr id="3" name="Group 4"/>
          <p:cNvGrpSpPr>
            <a:grpSpLocks noChangeAspect="1"/>
          </p:cNvGrpSpPr>
          <p:nvPr userDrawn="1"/>
        </p:nvGrpSpPr>
        <p:grpSpPr bwMode="gray">
          <a:xfrm>
            <a:off x="381000" y="285751"/>
            <a:ext cx="1079500" cy="726281"/>
            <a:chOff x="1352" y="681"/>
            <a:chExt cx="3519" cy="3153"/>
          </a:xfrm>
        </p:grpSpPr>
        <p:sp>
          <p:nvSpPr>
            <p:cNvPr id="5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5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5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5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5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6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6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6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6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6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6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6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6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6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6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28" name="Titel 1"/>
          <p:cNvSpPr>
            <a:spLocks noGrp="1"/>
          </p:cNvSpPr>
          <p:nvPr>
            <p:ph type="ctrTitle"/>
          </p:nvPr>
        </p:nvSpPr>
        <p:spPr>
          <a:xfrm>
            <a:off x="824401" y="1572668"/>
            <a:ext cx="8176725" cy="373949"/>
          </a:xfrm>
          <a:prstGeom prst="rect">
            <a:avLst/>
          </a:prstGeom>
        </p:spPr>
        <p:txBody>
          <a:bodyPr wrap="square" lIns="0" tIns="0" rIns="0" bIns="0" anchor="b" anchorCtr="0">
            <a:spAutoFit/>
          </a:bodyPr>
          <a:lstStyle>
            <a:lvl1pPr algn="l">
              <a:lnSpc>
                <a:spcPct val="90000"/>
              </a:lnSpc>
              <a:defRPr sz="2700" b="1"/>
            </a:lvl1pPr>
          </a:lstStyle>
          <a:p>
            <a:r>
              <a:rPr lang="en-US" noProof="0" dirty="0"/>
              <a:t>Click to edit Master title style</a:t>
            </a:r>
          </a:p>
        </p:txBody>
      </p:sp>
      <p:sp>
        <p:nvSpPr>
          <p:cNvPr id="29" name="Untertitel 2"/>
          <p:cNvSpPr>
            <a:spLocks noGrp="1"/>
          </p:cNvSpPr>
          <p:nvPr>
            <p:ph type="subTitle" idx="1"/>
          </p:nvPr>
        </p:nvSpPr>
        <p:spPr>
          <a:xfrm>
            <a:off x="824401" y="1981800"/>
            <a:ext cx="8176725" cy="290849"/>
          </a:xfrm>
          <a:prstGeom prst="rect">
            <a:avLst/>
          </a:prstGeom>
        </p:spPr>
        <p:txBody>
          <a:bodyPr wrap="square" lIns="0" tIns="0" rIns="0" bIns="0">
            <a:spAutoFit/>
          </a:bodyPr>
          <a:lstStyle>
            <a:lvl1pPr marL="0" indent="0" algn="l">
              <a:lnSpc>
                <a:spcPct val="90000"/>
              </a:lnSpc>
              <a:spcBef>
                <a:spcPts val="750"/>
              </a:spcBef>
              <a:buNone/>
              <a:defRPr sz="2100" b="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sp>
        <p:nvSpPr>
          <p:cNvPr id="37" name="Text Box 22"/>
          <p:cNvSpPr txBox="1">
            <a:spLocks noChangeArrowheads="1"/>
          </p:cNvSpPr>
          <p:nvPr userDrawn="1"/>
        </p:nvSpPr>
        <p:spPr bwMode="gray">
          <a:xfrm>
            <a:off x="2413001" y="4914900"/>
            <a:ext cx="43164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GB" sz="600" b="0" i="0" u="none" strike="noStrike" cap="none" normalizeH="0" baseline="0" dirty="0">
                <a:ln>
                  <a:noFill/>
                </a:ln>
                <a:solidFill>
                  <a:schemeClr val="tx1"/>
                </a:solidFill>
                <a:effectLst/>
                <a:latin typeface="Calibri" pitchFamily="34" charset="0"/>
                <a:cs typeface="Arial" pitchFamily="34" charset="0"/>
              </a:rPr>
              <a:t>© 2012 Ipsos.  All rights reserved. Contains Ipsos' Confidential and Proprietary information and </a:t>
            </a:r>
            <a:br>
              <a:rPr kumimoji="0" lang="en-GB" sz="600" b="0" i="0" u="none" strike="noStrike" cap="none" normalizeH="0" baseline="0" dirty="0">
                <a:ln>
                  <a:noFill/>
                </a:ln>
                <a:solidFill>
                  <a:schemeClr val="tx1"/>
                </a:solidFill>
                <a:effectLst/>
                <a:latin typeface="Calibri" pitchFamily="34" charset="0"/>
                <a:cs typeface="Arial" pitchFamily="34" charset="0"/>
              </a:rPr>
            </a:br>
            <a:r>
              <a:rPr kumimoji="0" lang="en-GB" sz="600" b="0" i="0" u="none" strike="noStrike" cap="none" normalizeH="0" baseline="0" dirty="0">
                <a:ln>
                  <a:noFill/>
                </a:ln>
                <a:solidFill>
                  <a:schemeClr val="tx1"/>
                </a:solidFill>
                <a:effectLst/>
                <a:latin typeface="Calibri" pitchFamily="34" charset="0"/>
                <a:cs typeface="Arial" pitchFamily="34" charset="0"/>
              </a:rPr>
              <a:t>may not be disclosed or reproduced without the prior written consent of Ipsos.</a:t>
            </a:r>
            <a:endParaRPr kumimoji="0" lang="de-DE" sz="1350" b="0" i="0" u="none" strike="noStrike" cap="none" normalizeH="0" baseline="0" dirty="0">
              <a:ln>
                <a:noFill/>
              </a:ln>
              <a:solidFill>
                <a:schemeClr val="tx1"/>
              </a:solidFill>
              <a:effectLst/>
              <a:latin typeface="Arial" pitchFamily="34" charset="0"/>
              <a:cs typeface="Arial" pitchFamily="34" charset="0"/>
            </a:endParaRPr>
          </a:p>
        </p:txBody>
      </p:sp>
      <p:sp>
        <p:nvSpPr>
          <p:cNvPr id="38" name="Inhaltsplatzhalter 2"/>
          <p:cNvSpPr>
            <a:spLocks noGrp="1"/>
          </p:cNvSpPr>
          <p:nvPr>
            <p:ph sz="quarter" idx="10"/>
          </p:nvPr>
        </p:nvSpPr>
        <p:spPr>
          <a:xfrm>
            <a:off x="0" y="2970000"/>
            <a:ext cx="9144000" cy="1890000"/>
          </a:xfrm>
          <a:prstGeom prst="rect">
            <a:avLst/>
          </a:prstGeom>
          <a:solidFill>
            <a:srgbClr val="C00000"/>
          </a:solidFill>
        </p:spPr>
        <p:txBody>
          <a:bodyPr lIns="0" tIns="0" rIns="0" bIns="0" anchor="ctr"/>
          <a:lstStyle>
            <a:lvl1pPr marL="0" indent="0" algn="ctr">
              <a:buFontTx/>
              <a:buNone/>
              <a:defRPr/>
            </a:lvl1pPr>
          </a:lstStyle>
          <a:p>
            <a:pPr lvl="0"/>
            <a:endParaRPr lang="de-DE" dirty="0"/>
          </a:p>
        </p:txBody>
      </p:sp>
      <p:pic>
        <p:nvPicPr>
          <p:cNvPr id="40" name="Picture 2" descr="G:\Studien 2012\01 INTERN\IPSOS GLOBAL\Ipsos UU Template\Vorlagen\IpsosUU-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18725" y="208664"/>
            <a:ext cx="3182400" cy="4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4482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ver page_2">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gray">
          <a:xfrm>
            <a:off x="381000" y="285751"/>
            <a:ext cx="1079500" cy="726281"/>
            <a:chOff x="1352" y="681"/>
            <a:chExt cx="3519" cy="3153"/>
          </a:xfrm>
        </p:grpSpPr>
        <p:sp>
          <p:nvSpPr>
            <p:cNvPr id="71"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72"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73"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4"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5"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6"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7"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8"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9"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80"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81"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82"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83"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4"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5"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grpSp>
        <p:nvGrpSpPr>
          <p:cNvPr id="3" name="Group 4"/>
          <p:cNvGrpSpPr>
            <a:grpSpLocks noChangeAspect="1"/>
          </p:cNvGrpSpPr>
          <p:nvPr userDrawn="1"/>
        </p:nvGrpSpPr>
        <p:grpSpPr bwMode="gray">
          <a:xfrm>
            <a:off x="381000" y="285751"/>
            <a:ext cx="1079500" cy="726281"/>
            <a:chOff x="1352" y="681"/>
            <a:chExt cx="3519" cy="3153"/>
          </a:xfrm>
        </p:grpSpPr>
        <p:sp>
          <p:nvSpPr>
            <p:cNvPr id="5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5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5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5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5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6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6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6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6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6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6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6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6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6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6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39" name="Titel 1"/>
          <p:cNvSpPr>
            <a:spLocks noGrp="1"/>
          </p:cNvSpPr>
          <p:nvPr>
            <p:ph type="ctrTitle"/>
          </p:nvPr>
        </p:nvSpPr>
        <p:spPr bwMode="white">
          <a:xfrm>
            <a:off x="824400" y="1584900"/>
            <a:ext cx="3960000" cy="747897"/>
          </a:xfrm>
          <a:prstGeom prst="rect">
            <a:avLst/>
          </a:prstGeom>
        </p:spPr>
        <p:txBody>
          <a:bodyPr wrap="square" lIns="0" tIns="0" rIns="0" bIns="0" anchor="b" anchorCtr="0">
            <a:noAutofit/>
          </a:bodyPr>
          <a:lstStyle>
            <a:lvl1pPr algn="l">
              <a:lnSpc>
                <a:spcPct val="90000"/>
              </a:lnSpc>
              <a:defRPr sz="2700" b="1">
                <a:solidFill>
                  <a:schemeClr val="bg1"/>
                </a:solidFill>
              </a:defRPr>
            </a:lvl1pPr>
          </a:lstStyle>
          <a:p>
            <a:r>
              <a:rPr lang="en-US" noProof="0" dirty="0"/>
              <a:t>Click to edit Master title style</a:t>
            </a:r>
          </a:p>
        </p:txBody>
      </p:sp>
      <p:sp>
        <p:nvSpPr>
          <p:cNvPr id="40" name="Untertitel 2"/>
          <p:cNvSpPr>
            <a:spLocks noGrp="1"/>
          </p:cNvSpPr>
          <p:nvPr>
            <p:ph type="subTitle" idx="1"/>
          </p:nvPr>
        </p:nvSpPr>
        <p:spPr bwMode="white">
          <a:xfrm>
            <a:off x="824400" y="2378699"/>
            <a:ext cx="3780000" cy="810000"/>
          </a:xfrm>
          <a:prstGeom prst="rect">
            <a:avLst/>
          </a:prstGeom>
        </p:spPr>
        <p:txBody>
          <a:bodyPr wrap="square" lIns="0" tIns="0" rIns="0" bIns="0">
            <a:noAutofit/>
          </a:bodyPr>
          <a:lstStyle>
            <a:lvl1pPr marL="0" indent="0" algn="l">
              <a:lnSpc>
                <a:spcPct val="90000"/>
              </a:lnSpc>
              <a:spcBef>
                <a:spcPts val="750"/>
              </a:spcBef>
              <a:buNone/>
              <a:defRPr sz="21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pic>
        <p:nvPicPr>
          <p:cNvPr id="41" name="Picture 2" descr="G:\Studien 2012\01 INTERN\IPSOS GLOBAL\Ipsos UU Template\Vorlagen\IpsosUU-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24931" y="209098"/>
            <a:ext cx="3182400" cy="491400"/>
          </a:xfrm>
          <a:prstGeom prst="rect">
            <a:avLst/>
          </a:prstGeom>
          <a:noFill/>
          <a:extLst>
            <a:ext uri="{909E8E84-426E-40DD-AFC4-6F175D3DCCD1}">
              <a14:hiddenFill xmlns:a14="http://schemas.microsoft.com/office/drawing/2010/main">
                <a:solidFill>
                  <a:srgbClr val="FFFFFF"/>
                </a:solidFill>
              </a14:hiddenFill>
            </a:ext>
          </a:extLst>
        </p:spPr>
      </p:pic>
      <p:sp>
        <p:nvSpPr>
          <p:cNvPr id="38" name="Freeform 7"/>
          <p:cNvSpPr>
            <a:spLocks/>
          </p:cNvSpPr>
          <p:nvPr userDrawn="1"/>
        </p:nvSpPr>
        <p:spPr bwMode="auto">
          <a:xfrm>
            <a:off x="2271" y="1704"/>
            <a:ext cx="9144000" cy="5150644"/>
          </a:xfrm>
          <a:custGeom>
            <a:avLst/>
            <a:gdLst>
              <a:gd name="T0" fmla="*/ 1456 w 2880"/>
              <a:gd name="T1" fmla="*/ 1556 h 2160"/>
              <a:gd name="T2" fmla="*/ 2304 w 2880"/>
              <a:gd name="T3" fmla="*/ 708 h 2160"/>
              <a:gd name="T4" fmla="*/ 2880 w 2880"/>
              <a:gd name="T5" fmla="*/ 934 h 2160"/>
              <a:gd name="T6" fmla="*/ 2880 w 2880"/>
              <a:gd name="T7" fmla="*/ 0 h 2160"/>
              <a:gd name="T8" fmla="*/ 0 w 2880"/>
              <a:gd name="T9" fmla="*/ 0 h 2160"/>
              <a:gd name="T10" fmla="*/ 0 w 2880"/>
              <a:gd name="T11" fmla="*/ 2160 h 2160"/>
              <a:gd name="T12" fmla="*/ 1709 w 2880"/>
              <a:gd name="T13" fmla="*/ 2160 h 2160"/>
              <a:gd name="T14" fmla="*/ 1456 w 2880"/>
              <a:gd name="T15" fmla="*/ 1556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0" h="2160">
                <a:moveTo>
                  <a:pt x="1456" y="1556"/>
                </a:moveTo>
                <a:cubicBezTo>
                  <a:pt x="1456" y="1088"/>
                  <a:pt x="1836" y="708"/>
                  <a:pt x="2304" y="708"/>
                </a:cubicBezTo>
                <a:cubicBezTo>
                  <a:pt x="2526" y="708"/>
                  <a:pt x="2729" y="794"/>
                  <a:pt x="2880" y="934"/>
                </a:cubicBezTo>
                <a:cubicBezTo>
                  <a:pt x="2880" y="0"/>
                  <a:pt x="2880" y="0"/>
                  <a:pt x="2880" y="0"/>
                </a:cubicBezTo>
                <a:cubicBezTo>
                  <a:pt x="0" y="0"/>
                  <a:pt x="0" y="0"/>
                  <a:pt x="0" y="0"/>
                </a:cubicBezTo>
                <a:cubicBezTo>
                  <a:pt x="0" y="2160"/>
                  <a:pt x="0" y="2160"/>
                  <a:pt x="0" y="2160"/>
                </a:cubicBezTo>
                <a:cubicBezTo>
                  <a:pt x="1709" y="2160"/>
                  <a:pt x="1709" y="2160"/>
                  <a:pt x="1709" y="2160"/>
                </a:cubicBezTo>
                <a:cubicBezTo>
                  <a:pt x="1553" y="2006"/>
                  <a:pt x="1456" y="1792"/>
                  <a:pt x="1456" y="1556"/>
                </a:cubicBez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dirty="0">
              <a:solidFill>
                <a:srgbClr val="FF0000"/>
              </a:solidFill>
            </a:endParaRPr>
          </a:p>
        </p:txBody>
      </p:sp>
      <p:grpSp>
        <p:nvGrpSpPr>
          <p:cNvPr id="42" name="Group 4"/>
          <p:cNvGrpSpPr>
            <a:grpSpLocks noChangeAspect="1"/>
          </p:cNvGrpSpPr>
          <p:nvPr userDrawn="1"/>
        </p:nvGrpSpPr>
        <p:grpSpPr bwMode="gray">
          <a:xfrm>
            <a:off x="383272" y="287455"/>
            <a:ext cx="1079500" cy="726281"/>
            <a:chOff x="1352" y="681"/>
            <a:chExt cx="3519" cy="3153"/>
          </a:xfrm>
        </p:grpSpPr>
        <p:sp>
          <p:nvSpPr>
            <p:cNvPr id="43"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44"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45"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46"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47"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48"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49"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50"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51"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52"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53"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54"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70"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6"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7"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88" name="Text Box 22"/>
          <p:cNvSpPr txBox="1">
            <a:spLocks noChangeArrowheads="1"/>
          </p:cNvSpPr>
          <p:nvPr userDrawn="1"/>
        </p:nvSpPr>
        <p:spPr bwMode="gray">
          <a:xfrm>
            <a:off x="826673" y="4916604"/>
            <a:ext cx="43164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600" b="0" i="0" u="none" strike="noStrike" cap="none" normalizeH="0" baseline="0" dirty="0">
                <a:ln>
                  <a:noFill/>
                </a:ln>
                <a:solidFill>
                  <a:schemeClr val="bg1"/>
                </a:solidFill>
                <a:effectLst/>
                <a:latin typeface="Calibri" pitchFamily="34" charset="0"/>
                <a:cs typeface="Arial" pitchFamily="34" charset="0"/>
              </a:rPr>
              <a:t>© 2013 Ipsos.  All rights reserved. Contains Ipsos' Confidential and Proprietary information </a:t>
            </a:r>
            <a:br>
              <a:rPr kumimoji="0" lang="en-GB" sz="600" b="0" i="0" u="none" strike="noStrike" cap="none" normalizeH="0" baseline="0" dirty="0">
                <a:ln>
                  <a:noFill/>
                </a:ln>
                <a:solidFill>
                  <a:schemeClr val="bg1"/>
                </a:solidFill>
                <a:effectLst/>
                <a:latin typeface="Calibri" pitchFamily="34" charset="0"/>
                <a:cs typeface="Arial" pitchFamily="34" charset="0"/>
              </a:rPr>
            </a:br>
            <a:r>
              <a:rPr kumimoji="0" lang="en-GB" sz="600" b="0" i="0" u="none" strike="noStrike" cap="none" normalizeH="0" baseline="0" dirty="0">
                <a:ln>
                  <a:noFill/>
                </a:ln>
                <a:solidFill>
                  <a:schemeClr val="bg1"/>
                </a:solidFill>
                <a:effectLst/>
                <a:latin typeface="Calibri" pitchFamily="34" charset="0"/>
                <a:cs typeface="Arial" pitchFamily="34" charset="0"/>
              </a:rPr>
              <a:t>and may not be disclosed or reproduced without the prior written consent of Ipsos.</a:t>
            </a:r>
            <a:endParaRPr kumimoji="0" lang="de-DE" sz="1350" b="0" i="0" u="none" strike="noStrike" cap="none" normalizeH="0" baseline="0" dirty="0">
              <a:ln>
                <a:noFill/>
              </a:ln>
              <a:solidFill>
                <a:schemeClr val="bg1"/>
              </a:solidFill>
              <a:effectLst/>
              <a:latin typeface="Arial" pitchFamily="34" charset="0"/>
              <a:cs typeface="Arial" pitchFamily="34" charset="0"/>
            </a:endParaRPr>
          </a:p>
        </p:txBody>
      </p:sp>
      <p:pic>
        <p:nvPicPr>
          <p:cNvPr id="89" name="Picture 2" descr="G:\Studien 2012\01 INTERN\IPSOS GLOBAL\Ipsos UU Template\Vorlagen\IpsosUU-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27203" y="210802"/>
            <a:ext cx="3182400" cy="4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2699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ver page_2">
    <p:bg>
      <p:bgPr>
        <a:solidFill>
          <a:srgbClr val="C00000"/>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gray">
          <a:xfrm>
            <a:off x="381000" y="285751"/>
            <a:ext cx="1079500" cy="726281"/>
            <a:chOff x="1352" y="681"/>
            <a:chExt cx="3519" cy="3153"/>
          </a:xfrm>
        </p:grpSpPr>
        <p:sp>
          <p:nvSpPr>
            <p:cNvPr id="71"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72"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73"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4"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5"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6"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7"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8"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9"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80"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81"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82"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83"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4"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5"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grpSp>
        <p:nvGrpSpPr>
          <p:cNvPr id="3" name="Group 4"/>
          <p:cNvGrpSpPr>
            <a:grpSpLocks noChangeAspect="1"/>
          </p:cNvGrpSpPr>
          <p:nvPr userDrawn="1"/>
        </p:nvGrpSpPr>
        <p:grpSpPr bwMode="gray">
          <a:xfrm>
            <a:off x="381000" y="285751"/>
            <a:ext cx="1079500" cy="726281"/>
            <a:chOff x="1352" y="681"/>
            <a:chExt cx="3519" cy="3153"/>
          </a:xfrm>
        </p:grpSpPr>
        <p:sp>
          <p:nvSpPr>
            <p:cNvPr id="55"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56"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57"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58"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59"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60"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61"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62"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63"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64"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65"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66"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67"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68"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69"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37" name="Text Box 22"/>
          <p:cNvSpPr txBox="1">
            <a:spLocks noChangeArrowheads="1"/>
          </p:cNvSpPr>
          <p:nvPr userDrawn="1"/>
        </p:nvSpPr>
        <p:spPr bwMode="gray">
          <a:xfrm>
            <a:off x="824401" y="4914900"/>
            <a:ext cx="431641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GB" sz="600" b="0" i="0" u="none" strike="noStrike" cap="none" normalizeH="0" baseline="0" dirty="0">
                <a:ln>
                  <a:noFill/>
                </a:ln>
                <a:solidFill>
                  <a:schemeClr val="bg1"/>
                </a:solidFill>
                <a:effectLst/>
                <a:latin typeface="Calibri" pitchFamily="34" charset="0"/>
                <a:cs typeface="Arial" pitchFamily="34" charset="0"/>
              </a:rPr>
              <a:t>© 2012 Ipsos.  All rights reserved. Contains Ipsos' Confidential and Proprietary information </a:t>
            </a:r>
            <a:br>
              <a:rPr kumimoji="0" lang="en-GB" sz="600" b="0" i="0" u="none" strike="noStrike" cap="none" normalizeH="0" baseline="0" dirty="0">
                <a:ln>
                  <a:noFill/>
                </a:ln>
                <a:solidFill>
                  <a:schemeClr val="bg1"/>
                </a:solidFill>
                <a:effectLst/>
                <a:latin typeface="Calibri" pitchFamily="34" charset="0"/>
                <a:cs typeface="Arial" pitchFamily="34" charset="0"/>
              </a:rPr>
            </a:br>
            <a:r>
              <a:rPr kumimoji="0" lang="en-GB" sz="600" b="0" i="0" u="none" strike="noStrike" cap="none" normalizeH="0" baseline="0" dirty="0">
                <a:ln>
                  <a:noFill/>
                </a:ln>
                <a:solidFill>
                  <a:schemeClr val="bg1"/>
                </a:solidFill>
                <a:effectLst/>
                <a:latin typeface="Calibri" pitchFamily="34" charset="0"/>
                <a:cs typeface="Arial" pitchFamily="34" charset="0"/>
              </a:rPr>
              <a:t>and may not be disclosed or reproduced without the prior written consent of Ipsos.</a:t>
            </a:r>
            <a:endParaRPr kumimoji="0" lang="de-DE" sz="1350" b="0" i="0" u="none" strike="noStrike" cap="none" normalizeH="0" baseline="0" dirty="0">
              <a:ln>
                <a:noFill/>
              </a:ln>
              <a:solidFill>
                <a:schemeClr val="bg1"/>
              </a:solidFill>
              <a:effectLst/>
              <a:latin typeface="Arial" pitchFamily="34" charset="0"/>
              <a:cs typeface="Arial" pitchFamily="34" charset="0"/>
            </a:endParaRPr>
          </a:p>
        </p:txBody>
      </p:sp>
      <p:sp>
        <p:nvSpPr>
          <p:cNvPr id="39" name="Titel 1"/>
          <p:cNvSpPr>
            <a:spLocks noGrp="1"/>
          </p:cNvSpPr>
          <p:nvPr>
            <p:ph type="ctrTitle"/>
          </p:nvPr>
        </p:nvSpPr>
        <p:spPr bwMode="white">
          <a:xfrm>
            <a:off x="824400" y="1584900"/>
            <a:ext cx="3960000" cy="747897"/>
          </a:xfrm>
          <a:prstGeom prst="rect">
            <a:avLst/>
          </a:prstGeom>
        </p:spPr>
        <p:txBody>
          <a:bodyPr wrap="square" lIns="0" tIns="0" rIns="0" bIns="0" anchor="b" anchorCtr="0">
            <a:noAutofit/>
          </a:bodyPr>
          <a:lstStyle>
            <a:lvl1pPr algn="l">
              <a:lnSpc>
                <a:spcPct val="90000"/>
              </a:lnSpc>
              <a:defRPr sz="2700" b="1">
                <a:solidFill>
                  <a:schemeClr val="bg1"/>
                </a:solidFill>
              </a:defRPr>
            </a:lvl1pPr>
          </a:lstStyle>
          <a:p>
            <a:r>
              <a:rPr lang="en-US" noProof="0" dirty="0"/>
              <a:t>Click to edit Master title style</a:t>
            </a:r>
          </a:p>
        </p:txBody>
      </p:sp>
      <p:sp>
        <p:nvSpPr>
          <p:cNvPr id="40" name="Untertitel 2"/>
          <p:cNvSpPr>
            <a:spLocks noGrp="1"/>
          </p:cNvSpPr>
          <p:nvPr>
            <p:ph type="subTitle" idx="1"/>
          </p:nvPr>
        </p:nvSpPr>
        <p:spPr bwMode="white">
          <a:xfrm>
            <a:off x="824400" y="2378699"/>
            <a:ext cx="3780000" cy="810000"/>
          </a:xfrm>
          <a:prstGeom prst="rect">
            <a:avLst/>
          </a:prstGeom>
        </p:spPr>
        <p:txBody>
          <a:bodyPr wrap="square" lIns="0" tIns="0" rIns="0" bIns="0">
            <a:noAutofit/>
          </a:bodyPr>
          <a:lstStyle>
            <a:lvl1pPr marL="0" indent="0" algn="l">
              <a:lnSpc>
                <a:spcPct val="90000"/>
              </a:lnSpc>
              <a:spcBef>
                <a:spcPts val="750"/>
              </a:spcBef>
              <a:buNone/>
              <a:defRPr sz="21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pic>
        <p:nvPicPr>
          <p:cNvPr id="41" name="Picture 2" descr="G:\Studien 2012\01 INTERN\IPSOS GLOBAL\Ipsos UU Template\Vorlagen\IpsosUU-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5824931" y="209098"/>
            <a:ext cx="3182400" cy="49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715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opic &amp; Result_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5" name="Fußzeilenplatzhalter 4"/>
          <p:cNvSpPr>
            <a:spLocks noGrp="1"/>
          </p:cNvSpPr>
          <p:nvPr>
            <p:ph type="ftr" sz="quarter" idx="11"/>
          </p:nvPr>
        </p:nvSpPr>
        <p:spPr>
          <a:xfrm>
            <a:off x="2329199" y="4924800"/>
            <a:ext cx="3600000" cy="138500"/>
          </a:xfrm>
          <a:prstGeom prst="rect">
            <a:avLst/>
          </a:prstGeom>
        </p:spPr>
        <p:txBody>
          <a:bodyPr wrap="square" lIns="0" tIns="0" rIns="0" bIns="0" anchor="b" anchorCtr="0">
            <a:noAutofit/>
          </a:bodyPr>
          <a:lstStyle>
            <a:lvl1pPr>
              <a:defRPr sz="900">
                <a:solidFill>
                  <a:schemeClr val="tx1"/>
                </a:solidFill>
              </a:defRPr>
            </a:lvl1pPr>
          </a:lstStyle>
          <a:p>
            <a:endParaRPr lang="de-DE" dirty="0"/>
          </a:p>
        </p:txBody>
      </p:sp>
      <p:grpSp>
        <p:nvGrpSpPr>
          <p:cNvPr id="3"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39" name="Freeform 34"/>
          <p:cNvSpPr>
            <a:spLocks/>
          </p:cNvSpPr>
          <p:nvPr/>
        </p:nvSpPr>
        <p:spPr bwMode="auto">
          <a:xfrm>
            <a:off x="8193088" y="983456"/>
            <a:ext cx="950912" cy="1462088"/>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0" name="Freeform 35"/>
          <p:cNvSpPr>
            <a:spLocks/>
          </p:cNvSpPr>
          <p:nvPr/>
        </p:nvSpPr>
        <p:spPr bwMode="auto">
          <a:xfrm>
            <a:off x="8845550" y="602456"/>
            <a:ext cx="298450" cy="43815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1" name="Freeform 36"/>
          <p:cNvSpPr>
            <a:spLocks/>
          </p:cNvSpPr>
          <p:nvPr/>
        </p:nvSpPr>
        <p:spPr bwMode="auto">
          <a:xfrm>
            <a:off x="5637214" y="0"/>
            <a:ext cx="3216275" cy="900113"/>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rgbClr val="C00000">
                <a:alpha val="3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37"/>
          <p:cNvSpPr>
            <a:spLocks/>
          </p:cNvSpPr>
          <p:nvPr/>
        </p:nvSpPr>
        <p:spPr bwMode="auto">
          <a:xfrm>
            <a:off x="1152526" y="4914900"/>
            <a:ext cx="1198563" cy="2286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rgbClr val="C00000"/>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 name="Freeform 38"/>
          <p:cNvSpPr>
            <a:spLocks/>
          </p:cNvSpPr>
          <p:nvPr/>
        </p:nvSpPr>
        <p:spPr bwMode="auto">
          <a:xfrm>
            <a:off x="1" y="3595688"/>
            <a:ext cx="1177925" cy="1514475"/>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rgbClr val="C00000">
                <a:alpha val="3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4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pPr/>
              <a:t>‹#›</a:t>
            </a:fld>
            <a:endParaRPr lang="de-DE" dirty="0"/>
          </a:p>
        </p:txBody>
      </p:sp>
      <p:grpSp>
        <p:nvGrpSpPr>
          <p:cNvPr id="4" name="Group 4"/>
          <p:cNvGrpSpPr>
            <a:grpSpLocks noChangeAspect="1"/>
          </p:cNvGrpSpPr>
          <p:nvPr userDrawn="1"/>
        </p:nvGrpSpPr>
        <p:grpSpPr bwMode="gray">
          <a:xfrm>
            <a:off x="151201" y="113400"/>
            <a:ext cx="521705" cy="351000"/>
            <a:chOff x="1352" y="681"/>
            <a:chExt cx="3519" cy="3153"/>
          </a:xfrm>
        </p:grpSpPr>
        <p:sp>
          <p:nvSpPr>
            <p:cNvPr id="6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6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6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7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7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7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7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62" name="Inhaltsplatzhalter 2"/>
          <p:cNvSpPr>
            <a:spLocks noGrp="1"/>
          </p:cNvSpPr>
          <p:nvPr>
            <p:ph idx="1" hasCustomPrompt="1"/>
          </p:nvPr>
        </p:nvSpPr>
        <p:spPr>
          <a:xfrm>
            <a:off x="352800" y="734400"/>
            <a:ext cx="7740000" cy="4050000"/>
          </a:xfrm>
          <a:prstGeom prst="rect">
            <a:avLst/>
          </a:prstGeom>
        </p:spPr>
        <p:txBody>
          <a:bodyPr lIns="0" tIns="0" rIns="0" bIns="0"/>
          <a:lstStyle>
            <a:lvl1pPr marL="136922" indent="-136922">
              <a:lnSpc>
                <a:spcPct val="100000"/>
              </a:lnSpc>
              <a:spcBef>
                <a:spcPts val="600"/>
              </a:spcBef>
              <a:buFont typeface="Arial" pitchFamily="34" charset="0"/>
              <a:buChar char="•"/>
              <a:defRPr sz="1350"/>
            </a:lvl1pPr>
            <a:lvl2pPr marL="269081" indent="-132160">
              <a:lnSpc>
                <a:spcPct val="100000"/>
              </a:lnSpc>
              <a:spcBef>
                <a:spcPts val="600"/>
              </a:spcBef>
              <a:buClr>
                <a:schemeClr val="tx1"/>
              </a:buClr>
              <a:buFont typeface="Calibri" pitchFamily="34" charset="0"/>
              <a:buChar char="─"/>
              <a:defRPr sz="1200"/>
            </a:lvl2pPr>
            <a:lvl3pPr marL="403622" indent="-134541">
              <a:lnSpc>
                <a:spcPct val="100000"/>
              </a:lnSpc>
              <a:spcBef>
                <a:spcPts val="600"/>
              </a:spcBef>
              <a:buClr>
                <a:schemeClr val="tx1"/>
              </a:buClr>
              <a:buFont typeface="Wingdings" pitchFamily="2" charset="2"/>
              <a:buChar char="§"/>
              <a:defRPr sz="1050"/>
            </a:lvl3pPr>
            <a:lvl4pPr marL="538163" indent="-134541">
              <a:lnSpc>
                <a:spcPct val="100000"/>
              </a:lnSpc>
              <a:spcBef>
                <a:spcPts val="600"/>
              </a:spcBef>
              <a:defRPr sz="900"/>
            </a:lvl4pPr>
            <a:lvl5pPr marL="672704" indent="-134541">
              <a:lnSpc>
                <a:spcPct val="100000"/>
              </a:lnSpc>
              <a:spcBef>
                <a:spcPts val="600"/>
              </a:spcBef>
              <a:buFont typeface="Calibri" pitchFamily="34" charset="0"/>
              <a:buChar char="─"/>
              <a:defRPr sz="750"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53" name="Picture 2" descr="G:\Studien 2012\01 INTERN\IPSOS GLOBAL\Ipsos UU Template\Vorlagen\IpsosUU-WT-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51901"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3594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Chapter">
    <p:bg>
      <p:bgPr>
        <a:solidFill>
          <a:srgbClr val="C00000"/>
        </a:solidFill>
        <a:effectLst/>
      </p:bgPr>
    </p:bg>
    <p:spTree>
      <p:nvGrpSpPr>
        <p:cNvPr id="1" name=""/>
        <p:cNvGrpSpPr/>
        <p:nvPr/>
      </p:nvGrpSpPr>
      <p:grpSpPr>
        <a:xfrm>
          <a:off x="0" y="0"/>
          <a:ext cx="0" cy="0"/>
          <a:chOff x="0" y="0"/>
          <a:chExt cx="0" cy="0"/>
        </a:xfrm>
      </p:grpSpPr>
      <p:sp>
        <p:nvSpPr>
          <p:cNvPr id="7" name="Freeform 2"/>
          <p:cNvSpPr>
            <a:spLocks/>
          </p:cNvSpPr>
          <p:nvPr userDrawn="1"/>
        </p:nvSpPr>
        <p:spPr bwMode="auto">
          <a:xfrm>
            <a:off x="1" y="713185"/>
            <a:ext cx="4760913" cy="3752850"/>
          </a:xfrm>
          <a:custGeom>
            <a:avLst/>
            <a:gdLst>
              <a:gd name="T0" fmla="*/ 692 w 1492"/>
              <a:gd name="T1" fmla="*/ 0 h 1600"/>
              <a:gd name="T2" fmla="*/ 0 w 1492"/>
              <a:gd name="T3" fmla="*/ 399 h 1600"/>
              <a:gd name="T4" fmla="*/ 0 w 1492"/>
              <a:gd name="T5" fmla="*/ 1202 h 1600"/>
              <a:gd name="T6" fmla="*/ 692 w 1492"/>
              <a:gd name="T7" fmla="*/ 1600 h 1600"/>
              <a:gd name="T8" fmla="*/ 1492 w 1492"/>
              <a:gd name="T9" fmla="*/ 800 h 1600"/>
              <a:gd name="T10" fmla="*/ 692 w 1492"/>
              <a:gd name="T11" fmla="*/ 0 h 1600"/>
            </a:gdLst>
            <a:ahLst/>
            <a:cxnLst>
              <a:cxn ang="0">
                <a:pos x="T0" y="T1"/>
              </a:cxn>
              <a:cxn ang="0">
                <a:pos x="T2" y="T3"/>
              </a:cxn>
              <a:cxn ang="0">
                <a:pos x="T4" y="T5"/>
              </a:cxn>
              <a:cxn ang="0">
                <a:pos x="T6" y="T7"/>
              </a:cxn>
              <a:cxn ang="0">
                <a:pos x="T8" y="T9"/>
              </a:cxn>
              <a:cxn ang="0">
                <a:pos x="T10" y="T11"/>
              </a:cxn>
            </a:cxnLst>
            <a:rect l="0" t="0" r="r" b="b"/>
            <a:pathLst>
              <a:path w="1492" h="1600">
                <a:moveTo>
                  <a:pt x="692" y="0"/>
                </a:moveTo>
                <a:cubicBezTo>
                  <a:pt x="397" y="0"/>
                  <a:pt x="139" y="161"/>
                  <a:pt x="0" y="399"/>
                </a:cubicBezTo>
                <a:cubicBezTo>
                  <a:pt x="0" y="1202"/>
                  <a:pt x="0" y="1202"/>
                  <a:pt x="0" y="1202"/>
                </a:cubicBezTo>
                <a:cubicBezTo>
                  <a:pt x="139" y="1440"/>
                  <a:pt x="397" y="1600"/>
                  <a:pt x="692" y="1600"/>
                </a:cubicBezTo>
                <a:cubicBezTo>
                  <a:pt x="1134" y="1600"/>
                  <a:pt x="1492" y="1242"/>
                  <a:pt x="1492" y="800"/>
                </a:cubicBezTo>
                <a:cubicBezTo>
                  <a:pt x="1492" y="359"/>
                  <a:pt x="1134" y="0"/>
                  <a:pt x="6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3"/>
          <p:cNvSpPr>
            <a:spLocks/>
          </p:cNvSpPr>
          <p:nvPr userDrawn="1"/>
        </p:nvSpPr>
        <p:spPr bwMode="auto">
          <a:xfrm>
            <a:off x="7435851" y="1156097"/>
            <a:ext cx="1711325" cy="1770459"/>
          </a:xfrm>
          <a:custGeom>
            <a:avLst/>
            <a:gdLst>
              <a:gd name="T0" fmla="*/ 520 w 520"/>
              <a:gd name="T1" fmla="*/ 32 h 740"/>
              <a:gd name="T2" fmla="*/ 370 w 520"/>
              <a:gd name="T3" fmla="*/ 0 h 740"/>
              <a:gd name="T4" fmla="*/ 0 w 520"/>
              <a:gd name="T5" fmla="*/ 370 h 740"/>
              <a:gd name="T6" fmla="*/ 370 w 520"/>
              <a:gd name="T7" fmla="*/ 740 h 740"/>
              <a:gd name="T8" fmla="*/ 520 w 520"/>
              <a:gd name="T9" fmla="*/ 709 h 740"/>
              <a:gd name="T10" fmla="*/ 520 w 520"/>
              <a:gd name="T11" fmla="*/ 32 h 740"/>
            </a:gdLst>
            <a:ahLst/>
            <a:cxnLst>
              <a:cxn ang="0">
                <a:pos x="T0" y="T1"/>
              </a:cxn>
              <a:cxn ang="0">
                <a:pos x="T2" y="T3"/>
              </a:cxn>
              <a:cxn ang="0">
                <a:pos x="T4" y="T5"/>
              </a:cxn>
              <a:cxn ang="0">
                <a:pos x="T6" y="T7"/>
              </a:cxn>
              <a:cxn ang="0">
                <a:pos x="T8" y="T9"/>
              </a:cxn>
              <a:cxn ang="0">
                <a:pos x="T10" y="T11"/>
              </a:cxn>
            </a:cxnLst>
            <a:rect l="0" t="0" r="r" b="b"/>
            <a:pathLst>
              <a:path w="520" h="740">
                <a:moveTo>
                  <a:pt x="520" y="32"/>
                </a:moveTo>
                <a:cubicBezTo>
                  <a:pt x="474" y="12"/>
                  <a:pt x="423" y="0"/>
                  <a:pt x="370" y="0"/>
                </a:cubicBezTo>
                <a:cubicBezTo>
                  <a:pt x="166" y="0"/>
                  <a:pt x="0" y="166"/>
                  <a:pt x="0" y="370"/>
                </a:cubicBezTo>
                <a:cubicBezTo>
                  <a:pt x="0" y="575"/>
                  <a:pt x="166" y="740"/>
                  <a:pt x="370" y="740"/>
                </a:cubicBezTo>
                <a:cubicBezTo>
                  <a:pt x="423" y="740"/>
                  <a:pt x="474" y="729"/>
                  <a:pt x="520" y="709"/>
                </a:cubicBezTo>
                <a:lnTo>
                  <a:pt x="520" y="3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6"/>
          <p:cNvSpPr>
            <a:spLocks/>
          </p:cNvSpPr>
          <p:nvPr userDrawn="1"/>
        </p:nvSpPr>
        <p:spPr bwMode="auto">
          <a:xfrm>
            <a:off x="-3175" y="4704160"/>
            <a:ext cx="641350" cy="444103"/>
          </a:xfrm>
          <a:custGeom>
            <a:avLst/>
            <a:gdLst>
              <a:gd name="T0" fmla="*/ 189 w 191"/>
              <a:gd name="T1" fmla="*/ 183 h 183"/>
              <a:gd name="T2" fmla="*/ 191 w 191"/>
              <a:gd name="T3" fmla="*/ 160 h 183"/>
              <a:gd name="T4" fmla="*/ 31 w 191"/>
              <a:gd name="T5" fmla="*/ 0 h 183"/>
              <a:gd name="T6" fmla="*/ 0 w 191"/>
              <a:gd name="T7" fmla="*/ 3 h 183"/>
              <a:gd name="T8" fmla="*/ 0 w 191"/>
              <a:gd name="T9" fmla="*/ 183 h 183"/>
              <a:gd name="T10" fmla="*/ 189 w 191"/>
              <a:gd name="T11" fmla="*/ 183 h 183"/>
            </a:gdLst>
            <a:ahLst/>
            <a:cxnLst>
              <a:cxn ang="0">
                <a:pos x="T0" y="T1"/>
              </a:cxn>
              <a:cxn ang="0">
                <a:pos x="T2" y="T3"/>
              </a:cxn>
              <a:cxn ang="0">
                <a:pos x="T4" y="T5"/>
              </a:cxn>
              <a:cxn ang="0">
                <a:pos x="T6" y="T7"/>
              </a:cxn>
              <a:cxn ang="0">
                <a:pos x="T8" y="T9"/>
              </a:cxn>
              <a:cxn ang="0">
                <a:pos x="T10" y="T11"/>
              </a:cxn>
            </a:cxnLst>
            <a:rect l="0" t="0" r="r" b="b"/>
            <a:pathLst>
              <a:path w="191" h="183">
                <a:moveTo>
                  <a:pt x="189" y="183"/>
                </a:moveTo>
                <a:cubicBezTo>
                  <a:pt x="190" y="175"/>
                  <a:pt x="191" y="168"/>
                  <a:pt x="191" y="160"/>
                </a:cubicBezTo>
                <a:cubicBezTo>
                  <a:pt x="191" y="72"/>
                  <a:pt x="119" y="0"/>
                  <a:pt x="31" y="0"/>
                </a:cubicBezTo>
                <a:cubicBezTo>
                  <a:pt x="21" y="0"/>
                  <a:pt x="10" y="1"/>
                  <a:pt x="0" y="3"/>
                </a:cubicBezTo>
                <a:cubicBezTo>
                  <a:pt x="0" y="183"/>
                  <a:pt x="0" y="183"/>
                  <a:pt x="0" y="183"/>
                </a:cubicBezTo>
                <a:lnTo>
                  <a:pt x="189" y="1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3" name="Untertitel 2"/>
          <p:cNvSpPr>
            <a:spLocks noGrp="1"/>
          </p:cNvSpPr>
          <p:nvPr>
            <p:ph type="subTitle" idx="1"/>
          </p:nvPr>
        </p:nvSpPr>
        <p:spPr>
          <a:xfrm>
            <a:off x="4579201" y="3510000"/>
            <a:ext cx="4430833" cy="323165"/>
          </a:xfrm>
          <a:prstGeom prst="rect">
            <a:avLst/>
          </a:prstGeom>
        </p:spPr>
        <p:txBody>
          <a:bodyPr wrap="square" lIns="0" tIns="0" rIns="0" bIns="0">
            <a:spAutoFit/>
          </a:bodyPr>
          <a:lstStyle>
            <a:lvl1pPr marL="0" indent="0" algn="l">
              <a:lnSpc>
                <a:spcPct val="100000"/>
              </a:lnSpc>
              <a:spcBef>
                <a:spcPts val="600"/>
              </a:spcBef>
              <a:buNone/>
              <a:defRPr sz="2100" b="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Click to edit Master subtitle style</a:t>
            </a:r>
          </a:p>
        </p:txBody>
      </p:sp>
      <p:sp>
        <p:nvSpPr>
          <p:cNvPr id="6" name="Foliennummernplatzhalter 5"/>
          <p:cNvSpPr>
            <a:spLocks noGrp="1"/>
          </p:cNvSpPr>
          <p:nvPr>
            <p:ph type="sldNum" sz="quarter" idx="12"/>
          </p:nvPr>
        </p:nvSpPr>
        <p:spPr>
          <a:xfrm>
            <a:off x="8841980" y="4924801"/>
            <a:ext cx="137858" cy="138499"/>
          </a:xfrm>
          <a:prstGeom prst="rect">
            <a:avLst/>
          </a:prstGeom>
        </p:spPr>
        <p:txBody>
          <a:bodyPr wrap="none" lIns="0" tIns="0" rIns="0" bIns="0" anchor="b" anchorCtr="0">
            <a:spAutoFit/>
          </a:bodyPr>
          <a:lstStyle>
            <a:lvl1pPr algn="r">
              <a:defRPr sz="900" b="1">
                <a:solidFill>
                  <a:schemeClr val="bg1"/>
                </a:solidFill>
              </a:defRPr>
            </a:lvl1pPr>
          </a:lstStyle>
          <a:p>
            <a:fld id="{99DB18A3-D21F-4BB0-9E84-DFB029941648}" type="slidenum">
              <a:rPr lang="de-DE" smtClean="0"/>
              <a:pPr/>
              <a:t>‹#›</a:t>
            </a:fld>
            <a:endParaRPr lang="de-DE" dirty="0"/>
          </a:p>
        </p:txBody>
      </p:sp>
      <p:grpSp>
        <p:nvGrpSpPr>
          <p:cNvPr id="4" name="Group 18"/>
          <p:cNvGrpSpPr>
            <a:grpSpLocks noChangeAspect="1"/>
          </p:cNvGrpSpPr>
          <p:nvPr/>
        </p:nvGrpSpPr>
        <p:grpSpPr bwMode="auto">
          <a:xfrm>
            <a:off x="151201" y="113400"/>
            <a:ext cx="522287" cy="351234"/>
            <a:chOff x="1352" y="681"/>
            <a:chExt cx="3519" cy="3153"/>
          </a:xfrm>
        </p:grpSpPr>
        <p:sp>
          <p:nvSpPr>
            <p:cNvPr id="13"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31" name="Freeform 5"/>
          <p:cNvSpPr>
            <a:spLocks/>
          </p:cNvSpPr>
          <p:nvPr userDrawn="1"/>
        </p:nvSpPr>
        <p:spPr bwMode="ltGray">
          <a:xfrm>
            <a:off x="584201" y="4385073"/>
            <a:ext cx="917575" cy="559594"/>
          </a:xfrm>
          <a:custGeom>
            <a:avLst/>
            <a:gdLst>
              <a:gd name="T0" fmla="*/ 0 w 578"/>
              <a:gd name="T1" fmla="*/ 470 h 470"/>
              <a:gd name="T2" fmla="*/ 286 w 578"/>
              <a:gd name="T3" fmla="*/ 270 h 470"/>
              <a:gd name="T4" fmla="*/ 578 w 578"/>
              <a:gd name="T5" fmla="*/ 0 h 470"/>
            </a:gdLst>
            <a:ahLst/>
            <a:cxnLst>
              <a:cxn ang="0">
                <a:pos x="T0" y="T1"/>
              </a:cxn>
              <a:cxn ang="0">
                <a:pos x="T2" y="T3"/>
              </a:cxn>
              <a:cxn ang="0">
                <a:pos x="T4" y="T5"/>
              </a:cxn>
            </a:cxnLst>
            <a:rect l="0" t="0" r="r" b="b"/>
            <a:pathLst>
              <a:path w="578" h="470">
                <a:moveTo>
                  <a:pt x="0" y="470"/>
                </a:moveTo>
                <a:cubicBezTo>
                  <a:pt x="95" y="409"/>
                  <a:pt x="190" y="348"/>
                  <a:pt x="286" y="270"/>
                </a:cubicBezTo>
                <a:cubicBezTo>
                  <a:pt x="382" y="192"/>
                  <a:pt x="529" y="45"/>
                  <a:pt x="578" y="0"/>
                </a:cubicBezTo>
              </a:path>
            </a:pathLst>
          </a:custGeom>
          <a:noFill/>
          <a:ln w="12700" cmpd="sng">
            <a:solidFill>
              <a:srgbClr val="FFFFFF">
                <a:alpha val="4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2" name="Titel 1"/>
          <p:cNvSpPr>
            <a:spLocks noGrp="1"/>
          </p:cNvSpPr>
          <p:nvPr>
            <p:ph type="ctrTitle"/>
          </p:nvPr>
        </p:nvSpPr>
        <p:spPr>
          <a:xfrm>
            <a:off x="141289" y="2388372"/>
            <a:ext cx="4419137" cy="373949"/>
          </a:xfrm>
          <a:prstGeom prst="rect">
            <a:avLst/>
          </a:prstGeom>
        </p:spPr>
        <p:txBody>
          <a:bodyPr wrap="square" lIns="0" tIns="0" rIns="0" bIns="0" anchor="ctr" anchorCtr="0">
            <a:spAutoFit/>
          </a:bodyPr>
          <a:lstStyle>
            <a:lvl1pPr>
              <a:lnSpc>
                <a:spcPct val="90000"/>
              </a:lnSpc>
              <a:defRPr sz="2700" b="1"/>
            </a:lvl1pPr>
          </a:lstStyle>
          <a:p>
            <a:r>
              <a:rPr lang="en-US" noProof="0" dirty="0"/>
              <a:t>Click to edit Master title style</a:t>
            </a:r>
          </a:p>
        </p:txBody>
      </p:sp>
      <p:grpSp>
        <p:nvGrpSpPr>
          <p:cNvPr id="5" name="Group 4"/>
          <p:cNvGrpSpPr>
            <a:grpSpLocks noChangeAspect="1"/>
          </p:cNvGrpSpPr>
          <p:nvPr userDrawn="1"/>
        </p:nvGrpSpPr>
        <p:grpSpPr bwMode="gray">
          <a:xfrm>
            <a:off x="151201" y="113400"/>
            <a:ext cx="521705" cy="351000"/>
            <a:chOff x="1352" y="681"/>
            <a:chExt cx="3519" cy="3153"/>
          </a:xfrm>
        </p:grpSpPr>
        <p:sp>
          <p:nvSpPr>
            <p:cNvPr id="50"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51"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52"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53"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54"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55"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56"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57"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58"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59"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60"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61"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62"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63"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64"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9" name="Line 4"/>
          <p:cNvSpPr>
            <a:spLocks noChangeShapeType="1"/>
          </p:cNvSpPr>
          <p:nvPr userDrawn="1"/>
        </p:nvSpPr>
        <p:spPr bwMode="auto">
          <a:xfrm flipH="1">
            <a:off x="4718050" y="2102644"/>
            <a:ext cx="2717800" cy="186929"/>
          </a:xfrm>
          <a:prstGeom prst="line">
            <a:avLst/>
          </a:prstGeom>
          <a:solidFill>
            <a:schemeClr val="bg1"/>
          </a:solidFill>
          <a:ln w="12700">
            <a:solidFill>
              <a:srgbClr val="FFFFFF">
                <a:alpha val="49804"/>
              </a:srgbClr>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pic>
        <p:nvPicPr>
          <p:cNvPr id="66" name="Picture 2" descr="G:\Studien 2012\01 INTERN\IPSOS GLOBAL\Ipsos UU Template\Vorlagen\IpsosUU-WT-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45730"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2583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opic &amp; Result_2">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5" name="Fußzeilenplatzhalter 4"/>
          <p:cNvSpPr>
            <a:spLocks noGrp="1"/>
          </p:cNvSpPr>
          <p:nvPr>
            <p:ph type="ftr" sz="quarter" idx="11"/>
          </p:nvPr>
        </p:nvSpPr>
        <p:spPr>
          <a:xfrm>
            <a:off x="838799" y="4924800"/>
            <a:ext cx="3600000" cy="138500"/>
          </a:xfrm>
          <a:prstGeom prst="rect">
            <a:avLst/>
          </a:prstGeom>
        </p:spPr>
        <p:txBody>
          <a:bodyPr wrap="square" lIns="0" tIns="0" rIns="0" bIns="0" anchor="b" anchorCtr="0">
            <a:noAutofit/>
          </a:bodyPr>
          <a:lstStyle>
            <a:lvl1pPr>
              <a:defRPr sz="900">
                <a:solidFill>
                  <a:schemeClr val="tx1"/>
                </a:solidFill>
              </a:defRPr>
            </a:lvl1pPr>
          </a:lstStyle>
          <a:p>
            <a:endParaRPr lang="de-DE" dirty="0"/>
          </a:p>
        </p:txBody>
      </p:sp>
      <p:grpSp>
        <p:nvGrpSpPr>
          <p:cNvPr id="3"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pPr/>
              <a:t>‹#›</a:t>
            </a:fld>
            <a:endParaRPr lang="de-DE" dirty="0"/>
          </a:p>
        </p:txBody>
      </p:sp>
      <p:grpSp>
        <p:nvGrpSpPr>
          <p:cNvPr id="4" name="Group 4"/>
          <p:cNvGrpSpPr>
            <a:grpSpLocks noChangeAspect="1"/>
          </p:cNvGrpSpPr>
          <p:nvPr userDrawn="1"/>
        </p:nvGrpSpPr>
        <p:grpSpPr bwMode="gray">
          <a:xfrm>
            <a:off x="151201" y="113400"/>
            <a:ext cx="521705" cy="351000"/>
            <a:chOff x="1352" y="681"/>
            <a:chExt cx="3519" cy="3153"/>
          </a:xfrm>
        </p:grpSpPr>
        <p:sp>
          <p:nvSpPr>
            <p:cNvPr id="6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6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6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7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7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7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7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49" name="Freeform 10"/>
          <p:cNvSpPr>
            <a:spLocks/>
          </p:cNvSpPr>
          <p:nvPr userDrawn="1"/>
        </p:nvSpPr>
        <p:spPr bwMode="auto">
          <a:xfrm>
            <a:off x="4572000" y="4722019"/>
            <a:ext cx="1169988" cy="421481"/>
          </a:xfrm>
          <a:custGeom>
            <a:avLst/>
            <a:gdLst>
              <a:gd name="T0" fmla="*/ 0 w 366"/>
              <a:gd name="T1" fmla="*/ 175 h 175"/>
              <a:gd name="T2" fmla="*/ 366 w 366"/>
              <a:gd name="T3" fmla="*/ 175 h 175"/>
              <a:gd name="T4" fmla="*/ 183 w 366"/>
              <a:gd name="T5" fmla="*/ 0 h 175"/>
              <a:gd name="T6" fmla="*/ 0 w 366"/>
              <a:gd name="T7" fmla="*/ 175 h 175"/>
            </a:gdLst>
            <a:ahLst/>
            <a:cxnLst>
              <a:cxn ang="0">
                <a:pos x="T0" y="T1"/>
              </a:cxn>
              <a:cxn ang="0">
                <a:pos x="T2" y="T3"/>
              </a:cxn>
              <a:cxn ang="0">
                <a:pos x="T4" y="T5"/>
              </a:cxn>
              <a:cxn ang="0">
                <a:pos x="T6" y="T7"/>
              </a:cxn>
            </a:cxnLst>
            <a:rect l="0" t="0" r="r" b="b"/>
            <a:pathLst>
              <a:path w="366" h="175">
                <a:moveTo>
                  <a:pt x="0" y="175"/>
                </a:moveTo>
                <a:cubicBezTo>
                  <a:pt x="366" y="175"/>
                  <a:pt x="366" y="175"/>
                  <a:pt x="366" y="175"/>
                </a:cubicBezTo>
                <a:cubicBezTo>
                  <a:pt x="362" y="78"/>
                  <a:pt x="282" y="0"/>
                  <a:pt x="183" y="0"/>
                </a:cubicBezTo>
                <a:cubicBezTo>
                  <a:pt x="84" y="0"/>
                  <a:pt x="4" y="78"/>
                  <a:pt x="0" y="175"/>
                </a:cubicBezTo>
                <a:close/>
              </a:path>
            </a:pathLst>
          </a:custGeom>
          <a:solidFill>
            <a:srgbClr val="C00000"/>
          </a:solidFill>
          <a:ln>
            <a:noFill/>
          </a:ln>
        </p:spPr>
        <p:txBody>
          <a:bodyPr/>
          <a:lstStyle/>
          <a:p>
            <a:endParaRPr lang="en-US" sz="1350"/>
          </a:p>
        </p:txBody>
      </p:sp>
      <p:sp>
        <p:nvSpPr>
          <p:cNvPr id="50" name="Freeform 14"/>
          <p:cNvSpPr>
            <a:spLocks/>
          </p:cNvSpPr>
          <p:nvPr userDrawn="1"/>
        </p:nvSpPr>
        <p:spPr bwMode="auto">
          <a:xfrm>
            <a:off x="1" y="2794365"/>
            <a:ext cx="811213" cy="2349136"/>
          </a:xfrm>
          <a:custGeom>
            <a:avLst/>
            <a:gdLst>
              <a:gd name="T0" fmla="*/ 0 w 322"/>
              <a:gd name="T1" fmla="*/ 0 h 1016"/>
              <a:gd name="T2" fmla="*/ 0 w 322"/>
              <a:gd name="T3" fmla="*/ 1016 h 1016"/>
              <a:gd name="T4" fmla="*/ 140 w 322"/>
              <a:gd name="T5" fmla="*/ 1016 h 1016"/>
              <a:gd name="T6" fmla="*/ 322 w 322"/>
              <a:gd name="T7" fmla="*/ 564 h 1016"/>
              <a:gd name="T8" fmla="*/ 0 w 322"/>
              <a:gd name="T9" fmla="*/ 0 h 1016"/>
            </a:gdLst>
            <a:ahLst/>
            <a:cxnLst>
              <a:cxn ang="0">
                <a:pos x="T0" y="T1"/>
              </a:cxn>
              <a:cxn ang="0">
                <a:pos x="T2" y="T3"/>
              </a:cxn>
              <a:cxn ang="0">
                <a:pos x="T4" y="T5"/>
              </a:cxn>
              <a:cxn ang="0">
                <a:pos x="T6" y="T7"/>
              </a:cxn>
              <a:cxn ang="0">
                <a:pos x="T8" y="T9"/>
              </a:cxn>
            </a:cxnLst>
            <a:rect l="0" t="0" r="r" b="b"/>
            <a:pathLst>
              <a:path w="322" h="1016">
                <a:moveTo>
                  <a:pt x="0" y="0"/>
                </a:moveTo>
                <a:cubicBezTo>
                  <a:pt x="0" y="1016"/>
                  <a:pt x="0" y="1016"/>
                  <a:pt x="0" y="1016"/>
                </a:cubicBezTo>
                <a:cubicBezTo>
                  <a:pt x="140" y="1016"/>
                  <a:pt x="140" y="1016"/>
                  <a:pt x="140" y="1016"/>
                </a:cubicBezTo>
                <a:cubicBezTo>
                  <a:pt x="253" y="899"/>
                  <a:pt x="322" y="739"/>
                  <a:pt x="322" y="564"/>
                </a:cubicBezTo>
                <a:cubicBezTo>
                  <a:pt x="322" y="324"/>
                  <a:pt x="193" y="114"/>
                  <a:pt x="0" y="0"/>
                </a:cubicBezTo>
                <a:close/>
              </a:path>
            </a:pathLst>
          </a:custGeom>
          <a:solidFill>
            <a:srgbClr val="C00000"/>
          </a:solidFill>
          <a:ln>
            <a:noFill/>
          </a:ln>
        </p:spPr>
        <p:txBody>
          <a:bodyPr/>
          <a:lstStyle/>
          <a:p>
            <a:endParaRPr lang="en-US" sz="1350"/>
          </a:p>
        </p:txBody>
      </p:sp>
      <p:sp>
        <p:nvSpPr>
          <p:cNvPr id="51" name="Freihandform 50"/>
          <p:cNvSpPr/>
          <p:nvPr userDrawn="1"/>
        </p:nvSpPr>
        <p:spPr bwMode="ltGray">
          <a:xfrm>
            <a:off x="388190" y="6470"/>
            <a:ext cx="2104845" cy="3073161"/>
          </a:xfrm>
          <a:custGeom>
            <a:avLst/>
            <a:gdLst>
              <a:gd name="connsiteX0" fmla="*/ 0 w 2717320"/>
              <a:gd name="connsiteY0" fmla="*/ 4097548 h 4097548"/>
              <a:gd name="connsiteX1" fmla="*/ 543464 w 2717320"/>
              <a:gd name="connsiteY1" fmla="*/ 1673525 h 4097548"/>
              <a:gd name="connsiteX2" fmla="*/ 2717320 w 2717320"/>
              <a:gd name="connsiteY2" fmla="*/ 0 h 4097548"/>
              <a:gd name="connsiteX3" fmla="*/ 2717320 w 2717320"/>
              <a:gd name="connsiteY3" fmla="*/ 0 h 4097548"/>
              <a:gd name="connsiteX0" fmla="*/ 0 w 2717320"/>
              <a:gd name="connsiteY0" fmla="*/ 4097548 h 4097548"/>
              <a:gd name="connsiteX1" fmla="*/ 724619 w 2717320"/>
              <a:gd name="connsiteY1" fmla="*/ 1639019 h 4097548"/>
              <a:gd name="connsiteX2" fmla="*/ 2717320 w 2717320"/>
              <a:gd name="connsiteY2" fmla="*/ 0 h 4097548"/>
              <a:gd name="connsiteX3" fmla="*/ 2717320 w 2717320"/>
              <a:gd name="connsiteY3" fmla="*/ 0 h 4097548"/>
              <a:gd name="connsiteX0" fmla="*/ 0 w 2717320"/>
              <a:gd name="connsiteY0" fmla="*/ 4097548 h 4097548"/>
              <a:gd name="connsiteX1" fmla="*/ 869393 w 2717320"/>
              <a:gd name="connsiteY1" fmla="*/ 1708030 h 4097548"/>
              <a:gd name="connsiteX2" fmla="*/ 2717320 w 2717320"/>
              <a:gd name="connsiteY2" fmla="*/ 0 h 4097548"/>
              <a:gd name="connsiteX3" fmla="*/ 2717320 w 2717320"/>
              <a:gd name="connsiteY3" fmla="*/ 0 h 4097548"/>
            </a:gdLst>
            <a:ahLst/>
            <a:cxnLst>
              <a:cxn ang="0">
                <a:pos x="connsiteX0" y="connsiteY0"/>
              </a:cxn>
              <a:cxn ang="0">
                <a:pos x="connsiteX1" y="connsiteY1"/>
              </a:cxn>
              <a:cxn ang="0">
                <a:pos x="connsiteX2" y="connsiteY2"/>
              </a:cxn>
              <a:cxn ang="0">
                <a:pos x="connsiteX3" y="connsiteY3"/>
              </a:cxn>
            </a:cxnLst>
            <a:rect l="l" t="t" r="r" b="b"/>
            <a:pathLst>
              <a:path w="2717320" h="4097548">
                <a:moveTo>
                  <a:pt x="0" y="4097548"/>
                </a:moveTo>
                <a:cubicBezTo>
                  <a:pt x="45288" y="3226999"/>
                  <a:pt x="416506" y="2390955"/>
                  <a:pt x="869393" y="1708030"/>
                </a:cubicBezTo>
                <a:cubicBezTo>
                  <a:pt x="1322280" y="1025105"/>
                  <a:pt x="2409332" y="284672"/>
                  <a:pt x="2717320" y="0"/>
                </a:cubicBezTo>
                <a:lnTo>
                  <a:pt x="2717320" y="0"/>
                </a:lnTo>
              </a:path>
            </a:pathLst>
          </a:custGeom>
          <a:noFill/>
          <a:ln w="12700">
            <a:solidFill>
              <a:srgbClr val="C00000">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Inhaltsplatzhalter 2"/>
          <p:cNvSpPr>
            <a:spLocks noGrp="1"/>
          </p:cNvSpPr>
          <p:nvPr>
            <p:ph idx="1" hasCustomPrompt="1"/>
          </p:nvPr>
        </p:nvSpPr>
        <p:spPr>
          <a:xfrm>
            <a:off x="1051200" y="737100"/>
            <a:ext cx="7959600" cy="3888000"/>
          </a:xfrm>
          <a:prstGeom prst="rect">
            <a:avLst/>
          </a:prstGeom>
        </p:spPr>
        <p:txBody>
          <a:bodyPr lIns="0" tIns="0" rIns="0" bIns="0"/>
          <a:lstStyle>
            <a:lvl1pPr marL="136922" indent="-136922">
              <a:lnSpc>
                <a:spcPct val="100000"/>
              </a:lnSpc>
              <a:spcBef>
                <a:spcPts val="600"/>
              </a:spcBef>
              <a:buFont typeface="Arial" pitchFamily="34" charset="0"/>
              <a:buChar char="•"/>
              <a:defRPr sz="1350"/>
            </a:lvl1pPr>
            <a:lvl2pPr marL="269081" indent="-132160">
              <a:lnSpc>
                <a:spcPct val="100000"/>
              </a:lnSpc>
              <a:spcBef>
                <a:spcPts val="600"/>
              </a:spcBef>
              <a:buClr>
                <a:schemeClr val="tx1"/>
              </a:buClr>
              <a:buFont typeface="Calibri" pitchFamily="34" charset="0"/>
              <a:buChar char="─"/>
              <a:defRPr sz="1200"/>
            </a:lvl2pPr>
            <a:lvl3pPr marL="403622" indent="-134541">
              <a:lnSpc>
                <a:spcPct val="100000"/>
              </a:lnSpc>
              <a:spcBef>
                <a:spcPts val="600"/>
              </a:spcBef>
              <a:buClr>
                <a:schemeClr val="tx1"/>
              </a:buClr>
              <a:buFont typeface="Wingdings" pitchFamily="2" charset="2"/>
              <a:buChar char="§"/>
              <a:defRPr sz="1050"/>
            </a:lvl3pPr>
            <a:lvl4pPr marL="538163" indent="-134541">
              <a:lnSpc>
                <a:spcPct val="100000"/>
              </a:lnSpc>
              <a:spcBef>
                <a:spcPts val="600"/>
              </a:spcBef>
              <a:defRPr sz="900"/>
            </a:lvl4pPr>
            <a:lvl5pPr marL="672704" indent="-134541">
              <a:lnSpc>
                <a:spcPct val="100000"/>
              </a:lnSpc>
              <a:spcBef>
                <a:spcPts val="600"/>
              </a:spcBef>
              <a:buFont typeface="Calibri" pitchFamily="34" charset="0"/>
              <a:buChar char="─"/>
              <a:defRPr sz="750"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53" name="Picture 2" descr="G:\Studien 2012\01 INTERN\IPSOS GLOBAL\Ipsos UU Template\Vorlagen\IpsosUU-WT-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51901"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2739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hite plai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5" name="Fußzeilenplatzhalter 4"/>
          <p:cNvSpPr>
            <a:spLocks noGrp="1"/>
          </p:cNvSpPr>
          <p:nvPr>
            <p:ph type="ftr" sz="quarter" idx="11"/>
          </p:nvPr>
        </p:nvSpPr>
        <p:spPr>
          <a:xfrm>
            <a:off x="352799" y="4924800"/>
            <a:ext cx="3600000" cy="138500"/>
          </a:xfrm>
          <a:prstGeom prst="rect">
            <a:avLst/>
          </a:prstGeom>
        </p:spPr>
        <p:txBody>
          <a:bodyPr wrap="square" lIns="0" tIns="0" rIns="0" bIns="0" anchor="b" anchorCtr="0">
            <a:noAutofit/>
          </a:bodyPr>
          <a:lstStyle>
            <a:lvl1pPr>
              <a:defRPr sz="900">
                <a:solidFill>
                  <a:schemeClr val="tx1"/>
                </a:solidFill>
              </a:defRPr>
            </a:lvl1pPr>
          </a:lstStyle>
          <a:p>
            <a:endParaRPr lang="de-DE" dirty="0"/>
          </a:p>
        </p:txBody>
      </p:sp>
      <p:grpSp>
        <p:nvGrpSpPr>
          <p:cNvPr id="3"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pPr/>
              <a:t>‹#›</a:t>
            </a:fld>
            <a:endParaRPr lang="de-DE" dirty="0"/>
          </a:p>
        </p:txBody>
      </p:sp>
      <p:grpSp>
        <p:nvGrpSpPr>
          <p:cNvPr id="4" name="Group 4"/>
          <p:cNvGrpSpPr>
            <a:grpSpLocks noChangeAspect="1"/>
          </p:cNvGrpSpPr>
          <p:nvPr userDrawn="1"/>
        </p:nvGrpSpPr>
        <p:grpSpPr bwMode="gray">
          <a:xfrm>
            <a:off x="151201" y="113400"/>
            <a:ext cx="521705" cy="351000"/>
            <a:chOff x="1352" y="681"/>
            <a:chExt cx="3519" cy="3153"/>
          </a:xfrm>
        </p:grpSpPr>
        <p:sp>
          <p:nvSpPr>
            <p:cNvPr id="6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6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6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7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7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7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7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56" name="Inhaltsplatzhalter 2"/>
          <p:cNvSpPr>
            <a:spLocks noGrp="1"/>
          </p:cNvSpPr>
          <p:nvPr>
            <p:ph idx="1" hasCustomPrompt="1"/>
          </p:nvPr>
        </p:nvSpPr>
        <p:spPr>
          <a:xfrm>
            <a:off x="352800" y="737100"/>
            <a:ext cx="8657850" cy="4050000"/>
          </a:xfrm>
          <a:prstGeom prst="rect">
            <a:avLst/>
          </a:prstGeom>
        </p:spPr>
        <p:txBody>
          <a:bodyPr lIns="0" tIns="0" rIns="0" bIns="0"/>
          <a:lstStyle>
            <a:lvl1pPr marL="136922" indent="-136922">
              <a:lnSpc>
                <a:spcPct val="100000"/>
              </a:lnSpc>
              <a:spcBef>
                <a:spcPts val="600"/>
              </a:spcBef>
              <a:buFont typeface="Arial" pitchFamily="34" charset="0"/>
              <a:buChar char="•"/>
              <a:defRPr sz="1350"/>
            </a:lvl1pPr>
            <a:lvl2pPr marL="269081" indent="-132160">
              <a:lnSpc>
                <a:spcPct val="100000"/>
              </a:lnSpc>
              <a:spcBef>
                <a:spcPts val="600"/>
              </a:spcBef>
              <a:buClr>
                <a:schemeClr val="tx1"/>
              </a:buClr>
              <a:buFont typeface="Calibri" pitchFamily="34" charset="0"/>
              <a:buChar char="─"/>
              <a:defRPr sz="1200"/>
            </a:lvl2pPr>
            <a:lvl3pPr marL="403622" indent="-134541">
              <a:lnSpc>
                <a:spcPct val="100000"/>
              </a:lnSpc>
              <a:spcBef>
                <a:spcPts val="600"/>
              </a:spcBef>
              <a:buClr>
                <a:schemeClr val="tx1"/>
              </a:buClr>
              <a:buFont typeface="Wingdings" pitchFamily="2" charset="2"/>
              <a:buChar char="§"/>
              <a:defRPr sz="1050"/>
            </a:lvl3pPr>
            <a:lvl4pPr marL="538163" indent="-134541">
              <a:lnSpc>
                <a:spcPct val="100000"/>
              </a:lnSpc>
              <a:spcBef>
                <a:spcPts val="600"/>
              </a:spcBef>
              <a:defRPr sz="900"/>
            </a:lvl4pPr>
            <a:lvl5pPr marL="672704" indent="-134541">
              <a:lnSpc>
                <a:spcPct val="100000"/>
              </a:lnSpc>
              <a:spcBef>
                <a:spcPts val="600"/>
              </a:spcBef>
              <a:buFont typeface="Calibri" pitchFamily="34" charset="0"/>
              <a:buChar char="─"/>
              <a:defRPr sz="750" baseline="0"/>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48" name="Picture 2" descr="G:\Studien 2012\01 INTERN\IPSOS GLOBAL\Ipsos UU Template\Vorlagen\IpsosUU-WT-col.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51901"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150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lored plain &amp; Image">
    <p:bg>
      <p:bgPr>
        <a:solidFill>
          <a:srgbClr val="C00000"/>
        </a:solidFill>
        <a:effectLst/>
      </p:bgPr>
    </p:bg>
    <p:spTree>
      <p:nvGrpSpPr>
        <p:cNvPr id="1" name=""/>
        <p:cNvGrpSpPr/>
        <p:nvPr/>
      </p:nvGrpSpPr>
      <p:grpSpPr>
        <a:xfrm>
          <a:off x="0" y="0"/>
          <a:ext cx="0" cy="0"/>
          <a:chOff x="0" y="0"/>
          <a:chExt cx="0" cy="0"/>
        </a:xfrm>
      </p:grpSpPr>
      <p:grpSp>
        <p:nvGrpSpPr>
          <p:cNvPr id="2"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45"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solidFill>
                  <a:schemeClr val="bg1"/>
                </a:solidFill>
                <a:latin typeface="+mn-lt"/>
              </a:defRPr>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grpSp>
        <p:nvGrpSpPr>
          <p:cNvPr id="3" name="Group 4"/>
          <p:cNvGrpSpPr>
            <a:grpSpLocks noChangeAspect="1"/>
          </p:cNvGrpSpPr>
          <p:nvPr userDrawn="1"/>
        </p:nvGrpSpPr>
        <p:grpSpPr bwMode="gray">
          <a:xfrm>
            <a:off x="151201" y="113400"/>
            <a:ext cx="521705" cy="351000"/>
            <a:chOff x="1352" y="681"/>
            <a:chExt cx="3519" cy="3153"/>
          </a:xfrm>
        </p:grpSpPr>
        <p:sp>
          <p:nvSpPr>
            <p:cNvPr id="68"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6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7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7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7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7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7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7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76"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77"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78"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79"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80"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81"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82"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84" name="Fußzeilenplatzhalter 4"/>
          <p:cNvSpPr>
            <a:spLocks noGrp="1"/>
          </p:cNvSpPr>
          <p:nvPr>
            <p:ph type="ftr" sz="quarter" idx="11"/>
          </p:nvPr>
        </p:nvSpPr>
        <p:spPr>
          <a:xfrm>
            <a:off x="352799" y="4924800"/>
            <a:ext cx="3600000" cy="138500"/>
          </a:xfrm>
          <a:prstGeom prst="rect">
            <a:avLst/>
          </a:prstGeom>
        </p:spPr>
        <p:txBody>
          <a:bodyPr wrap="square" lIns="0" tIns="0" rIns="0" bIns="0" anchor="b" anchorCtr="0">
            <a:noAutofit/>
          </a:bodyPr>
          <a:lstStyle>
            <a:lvl1pPr>
              <a:defRPr sz="900">
                <a:solidFill>
                  <a:schemeClr val="bg1"/>
                </a:solidFill>
                <a:latin typeface="+mn-lt"/>
              </a:defRPr>
            </a:lvl1pPr>
          </a:lstStyle>
          <a:p>
            <a:endParaRPr lang="de-DE" dirty="0"/>
          </a:p>
        </p:txBody>
      </p:sp>
      <p:sp>
        <p:nvSpPr>
          <p:cNvPr id="85"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solidFill>
                  <a:schemeClr val="bg1"/>
                </a:solidFill>
                <a:latin typeface="+mn-lt"/>
              </a:defRPr>
            </a:lvl1pPr>
          </a:lstStyle>
          <a:p>
            <a:fld id="{99DB18A3-D21F-4BB0-9E84-DFB029941648}" type="slidenum">
              <a:rPr lang="de-DE" smtClean="0"/>
              <a:pPr/>
              <a:t>‹#›</a:t>
            </a:fld>
            <a:endParaRPr lang="de-DE" dirty="0"/>
          </a:p>
        </p:txBody>
      </p:sp>
      <p:sp>
        <p:nvSpPr>
          <p:cNvPr id="63" name="Inhaltsplatzhalter 2"/>
          <p:cNvSpPr>
            <a:spLocks noGrp="1"/>
          </p:cNvSpPr>
          <p:nvPr>
            <p:ph idx="1" hasCustomPrompt="1"/>
          </p:nvPr>
        </p:nvSpPr>
        <p:spPr>
          <a:xfrm>
            <a:off x="352800" y="737100"/>
            <a:ext cx="8657850" cy="4050000"/>
          </a:xfrm>
          <a:prstGeom prst="rect">
            <a:avLst/>
          </a:prstGeom>
        </p:spPr>
        <p:txBody>
          <a:bodyPr lIns="0" tIns="0" rIns="0" bIns="0"/>
          <a:lstStyle>
            <a:lvl1pPr marL="136922" indent="-136922">
              <a:lnSpc>
                <a:spcPct val="100000"/>
              </a:lnSpc>
              <a:spcBef>
                <a:spcPts val="600"/>
              </a:spcBef>
              <a:buFont typeface="Arial" pitchFamily="34" charset="0"/>
              <a:buChar char="•"/>
              <a:defRPr sz="1350">
                <a:solidFill>
                  <a:schemeClr val="bg1"/>
                </a:solidFill>
                <a:latin typeface="+mn-lt"/>
              </a:defRPr>
            </a:lvl1pPr>
            <a:lvl2pPr marL="269081" indent="-132160">
              <a:lnSpc>
                <a:spcPct val="100000"/>
              </a:lnSpc>
              <a:spcBef>
                <a:spcPts val="600"/>
              </a:spcBef>
              <a:buClr>
                <a:schemeClr val="bg1"/>
              </a:buClr>
              <a:buFont typeface="Calibri" pitchFamily="34" charset="0"/>
              <a:buChar char="─"/>
              <a:defRPr sz="1200">
                <a:solidFill>
                  <a:schemeClr val="bg1"/>
                </a:solidFill>
                <a:latin typeface="+mn-lt"/>
              </a:defRPr>
            </a:lvl2pPr>
            <a:lvl3pPr marL="403622" indent="-134541">
              <a:lnSpc>
                <a:spcPct val="100000"/>
              </a:lnSpc>
              <a:spcBef>
                <a:spcPts val="600"/>
              </a:spcBef>
              <a:buClr>
                <a:schemeClr val="bg1"/>
              </a:buClr>
              <a:buFont typeface="Wingdings" pitchFamily="2" charset="2"/>
              <a:buChar char="§"/>
              <a:defRPr sz="1050">
                <a:solidFill>
                  <a:schemeClr val="bg1"/>
                </a:solidFill>
                <a:latin typeface="+mn-lt"/>
              </a:defRPr>
            </a:lvl3pPr>
            <a:lvl4pPr marL="538163" indent="-134541">
              <a:lnSpc>
                <a:spcPct val="100000"/>
              </a:lnSpc>
              <a:spcBef>
                <a:spcPts val="600"/>
              </a:spcBef>
              <a:defRPr sz="900">
                <a:solidFill>
                  <a:schemeClr val="bg1"/>
                </a:solidFill>
                <a:latin typeface="+mn-lt"/>
              </a:defRPr>
            </a:lvl4pPr>
            <a:lvl5pPr marL="672704" indent="-134541">
              <a:lnSpc>
                <a:spcPct val="100000"/>
              </a:lnSpc>
              <a:spcBef>
                <a:spcPts val="600"/>
              </a:spcBef>
              <a:buFont typeface="Calibri" pitchFamily="34" charset="0"/>
              <a:buChar char="─"/>
              <a:defRPr sz="75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48" name="Picture 2" descr="G:\Studien 2012\01 INTERN\IPSOS GLOBAL\Ipsos UU Template\Vorlagen\IpsosUU-WT-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45730"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717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amp; Contact">
    <p:bg>
      <p:bgPr>
        <a:solidFill>
          <a:srgbClr val="C00000"/>
        </a:solidFill>
        <a:effectLst/>
      </p:bgPr>
    </p:bg>
    <p:spTree>
      <p:nvGrpSpPr>
        <p:cNvPr id="1" name=""/>
        <p:cNvGrpSpPr/>
        <p:nvPr/>
      </p:nvGrpSpPr>
      <p:grpSpPr>
        <a:xfrm>
          <a:off x="0" y="0"/>
          <a:ext cx="0" cy="0"/>
          <a:chOff x="0" y="0"/>
          <a:chExt cx="0" cy="0"/>
        </a:xfrm>
      </p:grpSpPr>
      <p:sp>
        <p:nvSpPr>
          <p:cNvPr id="4" name="Freeform 3"/>
          <p:cNvSpPr>
            <a:spLocks/>
          </p:cNvSpPr>
          <p:nvPr/>
        </p:nvSpPr>
        <p:spPr bwMode="auto">
          <a:xfrm>
            <a:off x="0" y="420291"/>
            <a:ext cx="8885238" cy="3377803"/>
          </a:xfrm>
          <a:custGeom>
            <a:avLst/>
            <a:gdLst>
              <a:gd name="T0" fmla="*/ 0 w 5597"/>
              <a:gd name="T1" fmla="*/ 2060 h 2837"/>
              <a:gd name="T2" fmla="*/ 3918 w 5597"/>
              <a:gd name="T3" fmla="*/ 0 h 2837"/>
              <a:gd name="T4" fmla="*/ 5597 w 5597"/>
              <a:gd name="T5" fmla="*/ 2837 h 2837"/>
            </a:gdLst>
            <a:ahLst/>
            <a:cxnLst>
              <a:cxn ang="0">
                <a:pos x="T0" y="T1"/>
              </a:cxn>
              <a:cxn ang="0">
                <a:pos x="T2" y="T3"/>
              </a:cxn>
              <a:cxn ang="0">
                <a:pos x="T4" y="T5"/>
              </a:cxn>
            </a:cxnLst>
            <a:rect l="0" t="0" r="r" b="b"/>
            <a:pathLst>
              <a:path w="5597" h="2837">
                <a:moveTo>
                  <a:pt x="0" y="2060"/>
                </a:moveTo>
                <a:lnTo>
                  <a:pt x="3918" y="0"/>
                </a:lnTo>
                <a:lnTo>
                  <a:pt x="5597" y="2837"/>
                </a:lnTo>
              </a:path>
            </a:pathLst>
          </a:custGeom>
          <a:noFill/>
          <a:ln w="12700">
            <a:solidFill>
              <a:srgbClr val="FFFFFF">
                <a:alpha val="29804"/>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5" name="Freeform 4"/>
          <p:cNvSpPr>
            <a:spLocks/>
          </p:cNvSpPr>
          <p:nvPr/>
        </p:nvSpPr>
        <p:spPr bwMode="auto">
          <a:xfrm>
            <a:off x="3609976" y="3954067"/>
            <a:ext cx="4583113" cy="1191815"/>
          </a:xfrm>
          <a:custGeom>
            <a:avLst/>
            <a:gdLst>
              <a:gd name="T0" fmla="*/ 1432 w 1432"/>
              <a:gd name="T1" fmla="*/ 496 h 496"/>
              <a:gd name="T2" fmla="*/ 716 w 1432"/>
              <a:gd name="T3" fmla="*/ 0 h 496"/>
              <a:gd name="T4" fmla="*/ 0 w 1432"/>
              <a:gd name="T5" fmla="*/ 496 h 496"/>
              <a:gd name="T6" fmla="*/ 1432 w 1432"/>
              <a:gd name="T7" fmla="*/ 496 h 496"/>
            </a:gdLst>
            <a:ahLst/>
            <a:cxnLst>
              <a:cxn ang="0">
                <a:pos x="T0" y="T1"/>
              </a:cxn>
              <a:cxn ang="0">
                <a:pos x="T2" y="T3"/>
              </a:cxn>
              <a:cxn ang="0">
                <a:pos x="T4" y="T5"/>
              </a:cxn>
              <a:cxn ang="0">
                <a:pos x="T6" y="T7"/>
              </a:cxn>
            </a:cxnLst>
            <a:rect l="0" t="0" r="r" b="b"/>
            <a:pathLst>
              <a:path w="1432" h="496">
                <a:moveTo>
                  <a:pt x="1432" y="496"/>
                </a:moveTo>
                <a:cubicBezTo>
                  <a:pt x="1323" y="207"/>
                  <a:pt x="1044" y="0"/>
                  <a:pt x="716" y="0"/>
                </a:cubicBezTo>
                <a:cubicBezTo>
                  <a:pt x="388" y="0"/>
                  <a:pt x="109" y="207"/>
                  <a:pt x="0" y="496"/>
                </a:cubicBezTo>
                <a:lnTo>
                  <a:pt x="1432" y="4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6" name="Freeform 5"/>
          <p:cNvSpPr>
            <a:spLocks/>
          </p:cNvSpPr>
          <p:nvPr/>
        </p:nvSpPr>
        <p:spPr bwMode="auto">
          <a:xfrm>
            <a:off x="8547101" y="3715941"/>
            <a:ext cx="601663" cy="1026319"/>
          </a:xfrm>
          <a:custGeom>
            <a:avLst/>
            <a:gdLst>
              <a:gd name="T0" fmla="*/ 184 w 184"/>
              <a:gd name="T1" fmla="*/ 0 h 420"/>
              <a:gd name="T2" fmla="*/ 0 w 184"/>
              <a:gd name="T3" fmla="*/ 210 h 420"/>
              <a:gd name="T4" fmla="*/ 184 w 184"/>
              <a:gd name="T5" fmla="*/ 420 h 420"/>
              <a:gd name="T6" fmla="*/ 184 w 184"/>
              <a:gd name="T7" fmla="*/ 0 h 420"/>
            </a:gdLst>
            <a:ahLst/>
            <a:cxnLst>
              <a:cxn ang="0">
                <a:pos x="T0" y="T1"/>
              </a:cxn>
              <a:cxn ang="0">
                <a:pos x="T2" y="T3"/>
              </a:cxn>
              <a:cxn ang="0">
                <a:pos x="T4" y="T5"/>
              </a:cxn>
              <a:cxn ang="0">
                <a:pos x="T6" y="T7"/>
              </a:cxn>
            </a:cxnLst>
            <a:rect l="0" t="0" r="r" b="b"/>
            <a:pathLst>
              <a:path w="184" h="420">
                <a:moveTo>
                  <a:pt x="184" y="0"/>
                </a:moveTo>
                <a:cubicBezTo>
                  <a:pt x="80" y="14"/>
                  <a:pt x="0" y="103"/>
                  <a:pt x="0" y="210"/>
                </a:cubicBezTo>
                <a:cubicBezTo>
                  <a:pt x="0" y="318"/>
                  <a:pt x="80" y="407"/>
                  <a:pt x="184" y="420"/>
                </a:cubicBezTo>
                <a:lnTo>
                  <a:pt x="18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 name="Titel 1"/>
          <p:cNvSpPr>
            <a:spLocks noGrp="1"/>
          </p:cNvSpPr>
          <p:nvPr>
            <p:ph type="title" hasCustomPrompt="1"/>
          </p:nvPr>
        </p:nvSpPr>
        <p:spPr>
          <a:xfrm>
            <a:off x="838801" y="72900"/>
            <a:ext cx="8162325" cy="459000"/>
          </a:xfrm>
          <a:prstGeom prst="rect">
            <a:avLst/>
          </a:prstGeom>
        </p:spPr>
        <p:txBody>
          <a:bodyPr wrap="square" lIns="0" tIns="0" rIns="0" bIns="0" anchor="ctr" anchorCtr="0">
            <a:noAutofit/>
          </a:bodyPr>
          <a:lstStyle>
            <a:lvl1pPr algn="l">
              <a:lnSpc>
                <a:spcPct val="90000"/>
              </a:lnSpc>
              <a:defRPr sz="1500" b="1">
                <a:solidFill>
                  <a:schemeClr val="bg1"/>
                </a:solidFill>
                <a:latin typeface="+mn-lt"/>
              </a:defRPr>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grpSp>
        <p:nvGrpSpPr>
          <p:cNvPr id="2" name="Group 4"/>
          <p:cNvGrpSpPr>
            <a:grpSpLocks noChangeAspect="1"/>
          </p:cNvGrpSpPr>
          <p:nvPr/>
        </p:nvGrpSpPr>
        <p:grpSpPr bwMode="gray">
          <a:xfrm>
            <a:off x="151201" y="113400"/>
            <a:ext cx="521705" cy="351000"/>
            <a:chOff x="1352" y="681"/>
            <a:chExt cx="3519" cy="3153"/>
          </a:xfrm>
        </p:grpSpPr>
        <p:sp>
          <p:nvSpPr>
            <p:cNvPr id="4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4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4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5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5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5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5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5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5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5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5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5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5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6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6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63" name="Fußzeilenplatzhalter 4"/>
          <p:cNvSpPr>
            <a:spLocks noGrp="1"/>
          </p:cNvSpPr>
          <p:nvPr>
            <p:ph type="ftr" sz="quarter" idx="11"/>
          </p:nvPr>
        </p:nvSpPr>
        <p:spPr>
          <a:xfrm>
            <a:off x="365124" y="4924800"/>
            <a:ext cx="3240000" cy="138500"/>
          </a:xfrm>
          <a:prstGeom prst="rect">
            <a:avLst/>
          </a:prstGeom>
        </p:spPr>
        <p:txBody>
          <a:bodyPr wrap="square" lIns="0" tIns="0" rIns="0" bIns="0" anchor="t" anchorCtr="0">
            <a:noAutofit/>
          </a:bodyPr>
          <a:lstStyle>
            <a:lvl1pPr>
              <a:defRPr sz="900">
                <a:solidFill>
                  <a:schemeClr val="bg1"/>
                </a:solidFill>
                <a:latin typeface="+mn-lt"/>
              </a:defRPr>
            </a:lvl1pPr>
          </a:lstStyle>
          <a:p>
            <a:endParaRPr lang="de-DE" dirty="0"/>
          </a:p>
        </p:txBody>
      </p:sp>
      <p:sp>
        <p:nvSpPr>
          <p:cNvPr id="6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solidFill>
                  <a:schemeClr val="bg1"/>
                </a:solidFill>
                <a:latin typeface="+mn-lt"/>
              </a:defRPr>
            </a:lvl1pPr>
          </a:lstStyle>
          <a:p>
            <a:fld id="{99DB18A3-D21F-4BB0-9E84-DFB029941648}" type="slidenum">
              <a:rPr lang="de-DE" smtClean="0"/>
              <a:pPr/>
              <a:t>‹#›</a:t>
            </a:fld>
            <a:endParaRPr lang="de-DE" dirty="0"/>
          </a:p>
        </p:txBody>
      </p:sp>
      <p:sp>
        <p:nvSpPr>
          <p:cNvPr id="25" name="Inhaltsplatzhalter 2"/>
          <p:cNvSpPr>
            <a:spLocks noGrp="1"/>
          </p:cNvSpPr>
          <p:nvPr>
            <p:ph idx="1" hasCustomPrompt="1"/>
          </p:nvPr>
        </p:nvSpPr>
        <p:spPr>
          <a:xfrm>
            <a:off x="352801" y="737100"/>
            <a:ext cx="7733925" cy="3105000"/>
          </a:xfrm>
          <a:prstGeom prst="rect">
            <a:avLst/>
          </a:prstGeom>
        </p:spPr>
        <p:txBody>
          <a:bodyPr lIns="0" tIns="0" rIns="0" bIns="0"/>
          <a:lstStyle>
            <a:lvl1pPr marL="136922" indent="-136922">
              <a:lnSpc>
                <a:spcPct val="100000"/>
              </a:lnSpc>
              <a:spcBef>
                <a:spcPts val="600"/>
              </a:spcBef>
              <a:buFont typeface="Arial" pitchFamily="34" charset="0"/>
              <a:buChar char="•"/>
              <a:defRPr sz="1350">
                <a:solidFill>
                  <a:schemeClr val="bg1"/>
                </a:solidFill>
                <a:latin typeface="+mn-lt"/>
              </a:defRPr>
            </a:lvl1pPr>
            <a:lvl2pPr marL="269081" indent="-132160">
              <a:lnSpc>
                <a:spcPct val="100000"/>
              </a:lnSpc>
              <a:spcBef>
                <a:spcPts val="600"/>
              </a:spcBef>
              <a:buClr>
                <a:schemeClr val="bg1"/>
              </a:buClr>
              <a:buFont typeface="Calibri" pitchFamily="34" charset="0"/>
              <a:buChar char="─"/>
              <a:defRPr sz="1200">
                <a:solidFill>
                  <a:schemeClr val="bg1"/>
                </a:solidFill>
                <a:latin typeface="+mn-lt"/>
              </a:defRPr>
            </a:lvl2pPr>
            <a:lvl3pPr marL="403622" indent="-134541">
              <a:lnSpc>
                <a:spcPct val="100000"/>
              </a:lnSpc>
              <a:spcBef>
                <a:spcPts val="600"/>
              </a:spcBef>
              <a:buClr>
                <a:schemeClr val="bg1"/>
              </a:buClr>
              <a:buFont typeface="Wingdings" pitchFamily="2" charset="2"/>
              <a:buChar char="§"/>
              <a:defRPr sz="1050">
                <a:solidFill>
                  <a:schemeClr val="bg1"/>
                </a:solidFill>
                <a:latin typeface="+mn-lt"/>
              </a:defRPr>
            </a:lvl3pPr>
            <a:lvl4pPr marL="538163" indent="-134541">
              <a:lnSpc>
                <a:spcPct val="100000"/>
              </a:lnSpc>
              <a:spcBef>
                <a:spcPts val="600"/>
              </a:spcBef>
              <a:defRPr sz="900">
                <a:solidFill>
                  <a:schemeClr val="bg1"/>
                </a:solidFill>
                <a:latin typeface="+mn-lt"/>
              </a:defRPr>
            </a:lvl4pPr>
            <a:lvl5pPr marL="672704" indent="-134541">
              <a:lnSpc>
                <a:spcPct val="100000"/>
              </a:lnSpc>
              <a:spcBef>
                <a:spcPts val="600"/>
              </a:spcBef>
              <a:buFont typeface="Calibri" pitchFamily="34" charset="0"/>
              <a:buChar char="─"/>
              <a:defRPr sz="75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spTree>
    <p:extLst>
      <p:ext uri="{BB962C8B-B14F-4D97-AF65-F5344CB8AC3E}">
        <p14:creationId xmlns:p14="http://schemas.microsoft.com/office/powerpoint/2010/main" val="15927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PECIAL">
    <p:bg>
      <p:bgPr>
        <a:solidFill>
          <a:srgbClr val="C00000"/>
        </a:solidFill>
        <a:effectLst/>
      </p:bgPr>
    </p:bg>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838800" y="72900"/>
            <a:ext cx="5580000" cy="459000"/>
          </a:xfrm>
          <a:prstGeom prst="rect">
            <a:avLst/>
          </a:prstGeom>
        </p:spPr>
        <p:txBody>
          <a:bodyPr wrap="square" lIns="0" tIns="0" rIns="0" bIns="0" anchor="ctr" anchorCtr="0">
            <a:noAutofit/>
          </a:bodyPr>
          <a:lstStyle>
            <a:lvl1pPr algn="l">
              <a:lnSpc>
                <a:spcPct val="90000"/>
              </a:lnSpc>
              <a:defRPr sz="1500" b="1">
                <a:solidFill>
                  <a:schemeClr val="bg1"/>
                </a:solidFill>
                <a:latin typeface="+mn-lt"/>
              </a:defRPr>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grpSp>
        <p:nvGrpSpPr>
          <p:cNvPr id="3" name="Group 4"/>
          <p:cNvGrpSpPr>
            <a:grpSpLocks noChangeAspect="1"/>
          </p:cNvGrpSpPr>
          <p:nvPr userDrawn="1"/>
        </p:nvGrpSpPr>
        <p:grpSpPr bwMode="gray">
          <a:xfrm>
            <a:off x="151201" y="113400"/>
            <a:ext cx="521705" cy="351000"/>
            <a:chOff x="1352" y="681"/>
            <a:chExt cx="3519" cy="3153"/>
          </a:xfrm>
        </p:grpSpPr>
        <p:sp>
          <p:nvSpPr>
            <p:cNvPr id="47"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350"/>
            </a:p>
          </p:txBody>
        </p:sp>
        <p:sp>
          <p:nvSpPr>
            <p:cNvPr id="48"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350"/>
            </a:p>
          </p:txBody>
        </p:sp>
        <p:sp>
          <p:nvSpPr>
            <p:cNvPr id="49"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350"/>
            </a:p>
          </p:txBody>
        </p:sp>
        <p:sp>
          <p:nvSpPr>
            <p:cNvPr id="50"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350"/>
            </a:p>
          </p:txBody>
        </p:sp>
        <p:sp>
          <p:nvSpPr>
            <p:cNvPr id="51"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350"/>
            </a:p>
          </p:txBody>
        </p:sp>
        <p:sp>
          <p:nvSpPr>
            <p:cNvPr id="52"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350"/>
            </a:p>
          </p:txBody>
        </p:sp>
        <p:sp>
          <p:nvSpPr>
            <p:cNvPr id="53"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350"/>
            </a:p>
          </p:txBody>
        </p:sp>
        <p:sp>
          <p:nvSpPr>
            <p:cNvPr id="54"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350"/>
            </a:p>
          </p:txBody>
        </p:sp>
        <p:sp>
          <p:nvSpPr>
            <p:cNvPr id="55"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350"/>
            </a:p>
          </p:txBody>
        </p:sp>
        <p:sp>
          <p:nvSpPr>
            <p:cNvPr id="56"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350"/>
            </a:p>
          </p:txBody>
        </p:sp>
        <p:sp>
          <p:nvSpPr>
            <p:cNvPr id="57"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350"/>
            </a:p>
          </p:txBody>
        </p:sp>
        <p:sp>
          <p:nvSpPr>
            <p:cNvPr id="58"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350"/>
            </a:p>
          </p:txBody>
        </p:sp>
        <p:sp>
          <p:nvSpPr>
            <p:cNvPr id="59"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350"/>
            </a:p>
          </p:txBody>
        </p:sp>
        <p:sp>
          <p:nvSpPr>
            <p:cNvPr id="60"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350"/>
            </a:p>
          </p:txBody>
        </p:sp>
        <p:sp>
          <p:nvSpPr>
            <p:cNvPr id="61"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350"/>
            </a:p>
          </p:txBody>
        </p:sp>
      </p:grpSp>
      <p:sp>
        <p:nvSpPr>
          <p:cNvPr id="63" name="Fußzeilenplatzhalter 4"/>
          <p:cNvSpPr>
            <a:spLocks noGrp="1"/>
          </p:cNvSpPr>
          <p:nvPr>
            <p:ph type="ftr" sz="quarter" idx="11"/>
          </p:nvPr>
        </p:nvSpPr>
        <p:spPr>
          <a:xfrm>
            <a:off x="365124" y="4924800"/>
            <a:ext cx="3600000" cy="138500"/>
          </a:xfrm>
          <a:prstGeom prst="rect">
            <a:avLst/>
          </a:prstGeom>
        </p:spPr>
        <p:txBody>
          <a:bodyPr wrap="square" lIns="0" tIns="0" rIns="0" bIns="0" anchor="t" anchorCtr="0">
            <a:noAutofit/>
          </a:bodyPr>
          <a:lstStyle>
            <a:lvl1pPr>
              <a:defRPr sz="900">
                <a:solidFill>
                  <a:schemeClr val="bg1"/>
                </a:solidFill>
                <a:latin typeface="+mn-lt"/>
              </a:defRPr>
            </a:lvl1pPr>
          </a:lstStyle>
          <a:p>
            <a:endParaRPr lang="de-DE" dirty="0"/>
          </a:p>
        </p:txBody>
      </p:sp>
      <p:sp>
        <p:nvSpPr>
          <p:cNvPr id="64" name="Foliennummernplatzhalter 5"/>
          <p:cNvSpPr>
            <a:spLocks noGrp="1"/>
          </p:cNvSpPr>
          <p:nvPr>
            <p:ph type="sldNum" sz="quarter" idx="12"/>
          </p:nvPr>
        </p:nvSpPr>
        <p:spPr>
          <a:xfrm>
            <a:off x="8856380" y="4924801"/>
            <a:ext cx="137858" cy="138499"/>
          </a:xfrm>
          <a:prstGeom prst="rect">
            <a:avLst/>
          </a:prstGeom>
        </p:spPr>
        <p:txBody>
          <a:bodyPr wrap="none" lIns="0" tIns="0" rIns="0" bIns="0" anchor="b" anchorCtr="0">
            <a:spAutoFit/>
          </a:bodyPr>
          <a:lstStyle>
            <a:lvl1pPr algn="r">
              <a:defRPr sz="900" b="1">
                <a:solidFill>
                  <a:schemeClr val="bg1"/>
                </a:solidFill>
                <a:latin typeface="+mn-lt"/>
              </a:defRPr>
            </a:lvl1pPr>
          </a:lstStyle>
          <a:p>
            <a:fld id="{99DB18A3-D21F-4BB0-9E84-DFB029941648}" type="slidenum">
              <a:rPr lang="de-DE" smtClean="0"/>
              <a:pPr/>
              <a:t>‹#›</a:t>
            </a:fld>
            <a:endParaRPr lang="de-DE" dirty="0"/>
          </a:p>
        </p:txBody>
      </p:sp>
      <p:sp>
        <p:nvSpPr>
          <p:cNvPr id="2" name="Freeform 2"/>
          <p:cNvSpPr>
            <a:spLocks/>
          </p:cNvSpPr>
          <p:nvPr userDrawn="1"/>
        </p:nvSpPr>
        <p:spPr bwMode="grayWhite">
          <a:xfrm>
            <a:off x="6581776" y="0"/>
            <a:ext cx="2562225" cy="1428750"/>
          </a:xfrm>
          <a:custGeom>
            <a:avLst/>
            <a:gdLst>
              <a:gd name="T0" fmla="*/ 4304 w 4304"/>
              <a:gd name="T1" fmla="*/ 0 h 3200"/>
              <a:gd name="T2" fmla="*/ 13 w 4304"/>
              <a:gd name="T3" fmla="*/ 0 h 3200"/>
              <a:gd name="T4" fmla="*/ 0 w 4304"/>
              <a:gd name="T5" fmla="*/ 252 h 3200"/>
              <a:gd name="T6" fmla="*/ 2945 w 4304"/>
              <a:gd name="T7" fmla="*/ 3200 h 3200"/>
              <a:gd name="T8" fmla="*/ 4304 w 4304"/>
              <a:gd name="T9" fmla="*/ 2867 h 3200"/>
              <a:gd name="T10" fmla="*/ 4304 w 4304"/>
              <a:gd name="T11" fmla="*/ 0 h 3200"/>
            </a:gdLst>
            <a:ahLst/>
            <a:cxnLst>
              <a:cxn ang="0">
                <a:pos x="T0" y="T1"/>
              </a:cxn>
              <a:cxn ang="0">
                <a:pos x="T2" y="T3"/>
              </a:cxn>
              <a:cxn ang="0">
                <a:pos x="T4" y="T5"/>
              </a:cxn>
              <a:cxn ang="0">
                <a:pos x="T6" y="T7"/>
              </a:cxn>
              <a:cxn ang="0">
                <a:pos x="T8" y="T9"/>
              </a:cxn>
              <a:cxn ang="0">
                <a:pos x="T10" y="T11"/>
              </a:cxn>
            </a:cxnLst>
            <a:rect l="0" t="0" r="r" b="b"/>
            <a:pathLst>
              <a:path w="4304" h="3200">
                <a:moveTo>
                  <a:pt x="4304" y="0"/>
                </a:moveTo>
                <a:cubicBezTo>
                  <a:pt x="13" y="0"/>
                  <a:pt x="13" y="0"/>
                  <a:pt x="13" y="0"/>
                </a:cubicBezTo>
                <a:cubicBezTo>
                  <a:pt x="7" y="82"/>
                  <a:pt x="0" y="164"/>
                  <a:pt x="0" y="252"/>
                </a:cubicBezTo>
                <a:cubicBezTo>
                  <a:pt x="0" y="1878"/>
                  <a:pt x="1322" y="3200"/>
                  <a:pt x="2945" y="3200"/>
                </a:cubicBezTo>
                <a:cubicBezTo>
                  <a:pt x="3436" y="3200"/>
                  <a:pt x="3895" y="3081"/>
                  <a:pt x="4304" y="2867"/>
                </a:cubicBezTo>
                <a:lnTo>
                  <a:pt x="4304" y="0"/>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Oval 3"/>
          <p:cNvSpPr>
            <a:spLocks noChangeArrowheads="1"/>
          </p:cNvSpPr>
          <p:nvPr userDrawn="1"/>
        </p:nvSpPr>
        <p:spPr bwMode="grayWhite">
          <a:xfrm>
            <a:off x="730251" y="1416844"/>
            <a:ext cx="1522413" cy="1141810"/>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bodyPr>
          <a:lstStyle/>
          <a:p>
            <a:endParaRPr lang="en-US" sz="1350"/>
          </a:p>
        </p:txBody>
      </p:sp>
      <p:sp>
        <p:nvSpPr>
          <p:cNvPr id="9" name="Line 4"/>
          <p:cNvSpPr>
            <a:spLocks noChangeShapeType="1"/>
          </p:cNvSpPr>
          <p:nvPr userDrawn="1"/>
        </p:nvSpPr>
        <p:spPr bwMode="grayWhite">
          <a:xfrm flipH="1" flipV="1">
            <a:off x="3792539" y="0"/>
            <a:ext cx="2847975" cy="351235"/>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10" name="Line 5"/>
          <p:cNvSpPr>
            <a:spLocks noChangeShapeType="1"/>
          </p:cNvSpPr>
          <p:nvPr userDrawn="1"/>
        </p:nvSpPr>
        <p:spPr bwMode="grayWhite">
          <a:xfrm flipH="1" flipV="1">
            <a:off x="1911351" y="1"/>
            <a:ext cx="4729163" cy="451247"/>
          </a:xfrm>
          <a:prstGeom prst="line">
            <a:avLst/>
          </a:prstGeom>
          <a:noFill/>
          <a:ln w="12700">
            <a:solidFill>
              <a:srgbClr val="FFFFFF">
                <a:alpha val="50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6"/>
          <p:cNvSpPr>
            <a:spLocks/>
          </p:cNvSpPr>
          <p:nvPr userDrawn="1"/>
        </p:nvSpPr>
        <p:spPr bwMode="grayWhite">
          <a:xfrm>
            <a:off x="2209801" y="852488"/>
            <a:ext cx="4697413" cy="984647"/>
          </a:xfrm>
          <a:custGeom>
            <a:avLst/>
            <a:gdLst>
              <a:gd name="T0" fmla="*/ 0 w 2959"/>
              <a:gd name="T1" fmla="*/ 827 h 827"/>
              <a:gd name="T2" fmla="*/ 1432 w 2959"/>
              <a:gd name="T3" fmla="*/ 279 h 827"/>
              <a:gd name="T4" fmla="*/ 2959 w 2959"/>
              <a:gd name="T5" fmla="*/ 0 h 827"/>
            </a:gdLst>
            <a:ahLst/>
            <a:cxnLst>
              <a:cxn ang="0">
                <a:pos x="T0" y="T1"/>
              </a:cxn>
              <a:cxn ang="0">
                <a:pos x="T2" y="T3"/>
              </a:cxn>
              <a:cxn ang="0">
                <a:pos x="T4" y="T5"/>
              </a:cxn>
            </a:cxnLst>
            <a:rect l="0" t="0" r="r" b="b"/>
            <a:pathLst>
              <a:path w="2959" h="827">
                <a:moveTo>
                  <a:pt x="0" y="827"/>
                </a:moveTo>
                <a:cubicBezTo>
                  <a:pt x="239" y="736"/>
                  <a:pt x="939" y="417"/>
                  <a:pt x="1432" y="279"/>
                </a:cubicBezTo>
                <a:cubicBezTo>
                  <a:pt x="1925" y="141"/>
                  <a:pt x="2641" y="58"/>
                  <a:pt x="2959" y="0"/>
                </a:cubicBezTo>
              </a:path>
            </a:pathLst>
          </a:custGeom>
          <a:noFill/>
          <a:ln w="12700" cmpd="sng">
            <a:solidFill>
              <a:srgbClr val="FFFFFF">
                <a:alpha val="50000"/>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42" name="Inhaltsplatzhalter 2"/>
          <p:cNvSpPr>
            <a:spLocks noGrp="1"/>
          </p:cNvSpPr>
          <p:nvPr>
            <p:ph idx="1" hasCustomPrompt="1"/>
          </p:nvPr>
        </p:nvSpPr>
        <p:spPr>
          <a:xfrm>
            <a:off x="3250650" y="1903500"/>
            <a:ext cx="5760000" cy="2832300"/>
          </a:xfrm>
          <a:prstGeom prst="rect">
            <a:avLst/>
          </a:prstGeom>
        </p:spPr>
        <p:txBody>
          <a:bodyPr lIns="0" tIns="0" rIns="0" bIns="0"/>
          <a:lstStyle>
            <a:lvl1pPr marL="136922" indent="-136922">
              <a:lnSpc>
                <a:spcPct val="100000"/>
              </a:lnSpc>
              <a:spcBef>
                <a:spcPts val="600"/>
              </a:spcBef>
              <a:buFont typeface="Arial" pitchFamily="34" charset="0"/>
              <a:buChar char="•"/>
              <a:defRPr sz="1350">
                <a:solidFill>
                  <a:schemeClr val="bg1"/>
                </a:solidFill>
                <a:latin typeface="+mn-lt"/>
              </a:defRPr>
            </a:lvl1pPr>
            <a:lvl2pPr marL="269081" indent="-132160">
              <a:lnSpc>
                <a:spcPct val="100000"/>
              </a:lnSpc>
              <a:spcBef>
                <a:spcPts val="600"/>
              </a:spcBef>
              <a:buClr>
                <a:schemeClr val="bg1"/>
              </a:buClr>
              <a:buFont typeface="Calibri" pitchFamily="34" charset="0"/>
              <a:buChar char="─"/>
              <a:defRPr sz="1200">
                <a:solidFill>
                  <a:schemeClr val="bg1"/>
                </a:solidFill>
                <a:latin typeface="+mn-lt"/>
              </a:defRPr>
            </a:lvl2pPr>
            <a:lvl3pPr marL="403622" indent="-134541">
              <a:lnSpc>
                <a:spcPct val="100000"/>
              </a:lnSpc>
              <a:spcBef>
                <a:spcPts val="600"/>
              </a:spcBef>
              <a:buClr>
                <a:schemeClr val="bg1"/>
              </a:buClr>
              <a:buFont typeface="Wingdings" pitchFamily="2" charset="2"/>
              <a:buChar char="§"/>
              <a:defRPr sz="1050">
                <a:solidFill>
                  <a:schemeClr val="bg1"/>
                </a:solidFill>
                <a:latin typeface="+mn-lt"/>
              </a:defRPr>
            </a:lvl3pPr>
            <a:lvl4pPr marL="538163" indent="-134541">
              <a:lnSpc>
                <a:spcPct val="100000"/>
              </a:lnSpc>
              <a:spcBef>
                <a:spcPts val="600"/>
              </a:spcBef>
              <a:defRPr sz="900">
                <a:solidFill>
                  <a:schemeClr val="bg1"/>
                </a:solidFill>
                <a:latin typeface="+mn-lt"/>
              </a:defRPr>
            </a:lvl4pPr>
            <a:lvl5pPr marL="672704" indent="-134541">
              <a:lnSpc>
                <a:spcPct val="100000"/>
              </a:lnSpc>
              <a:spcBef>
                <a:spcPts val="600"/>
              </a:spcBef>
              <a:buFont typeface="Calibri" pitchFamily="34" charset="0"/>
              <a:buChar char="─"/>
              <a:defRPr sz="750" baseline="0">
                <a:solidFill>
                  <a:schemeClr val="bg1"/>
                </a:solidFill>
                <a:latin typeface="+mn-l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sz="900" noProof="0" dirty="0"/>
              <a:t>Fourth level</a:t>
            </a:r>
          </a:p>
          <a:p>
            <a:pPr lvl="4"/>
            <a:r>
              <a:rPr lang="en-US" sz="750" noProof="0" dirty="0"/>
              <a:t>Fifth level</a:t>
            </a:r>
            <a:endParaRPr lang="en-US" noProof="0" dirty="0"/>
          </a:p>
          <a:p>
            <a:pPr lvl="3"/>
            <a:endParaRPr lang="en-US" noProof="0" dirty="0"/>
          </a:p>
        </p:txBody>
      </p:sp>
      <p:pic>
        <p:nvPicPr>
          <p:cNvPr id="35" name="Picture 2" descr="G:\Studien 2012\01 INTERN\IPSOS GLOBAL\Ipsos UU Template\Vorlagen\IpsosUU-WT-WHITE.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7445730" y="4876800"/>
            <a:ext cx="929032" cy="20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5594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8964"/>
            <a:ext cx="4419600" cy="5171514"/>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fr-FR"/>
              <a:t>Cliquez sur l'icône pour ajouter une image</a:t>
            </a:r>
            <a:endParaRPr lang="en-GB"/>
          </a:p>
        </p:txBody>
      </p:sp>
      <p:sp>
        <p:nvSpPr>
          <p:cNvPr id="3" name="Subtitle 2"/>
          <p:cNvSpPr>
            <a:spLocks noGrp="1"/>
          </p:cNvSpPr>
          <p:nvPr>
            <p:ph type="subTitle" idx="1" hasCustomPrompt="1"/>
          </p:nvPr>
        </p:nvSpPr>
        <p:spPr>
          <a:xfrm>
            <a:off x="4786381" y="1122869"/>
            <a:ext cx="4100599" cy="2742335"/>
          </a:xfrm>
        </p:spPr>
        <p:txBody>
          <a:bodyPr anchor="ctr">
            <a:normAutofit/>
          </a:bodyPr>
          <a:lstStyle>
            <a:lvl1pPr marL="0" indent="0" algn="l">
              <a:buNone/>
              <a:defRPr sz="2700" b="1" baseline="0">
                <a:solidFill>
                  <a:schemeClr val="tx1"/>
                </a:solidFill>
              </a:defRPr>
            </a:lvl1pPr>
            <a:lvl2pPr marL="3240" indent="0" algn="l">
              <a:spcBef>
                <a:spcPts val="0"/>
              </a:spcBef>
              <a:buNone/>
              <a:tabLst/>
              <a:defRPr sz="2200" baseline="0">
                <a:solidFill>
                  <a:schemeClr val="bg2"/>
                </a:solidFill>
              </a:defRPr>
            </a:lvl2pPr>
            <a:lvl3pPr marL="924282" indent="0" algn="ctr">
              <a:buNone/>
              <a:defRPr>
                <a:solidFill>
                  <a:schemeClr val="tx1">
                    <a:tint val="75000"/>
                  </a:schemeClr>
                </a:solidFill>
              </a:defRPr>
            </a:lvl3pPr>
            <a:lvl4pPr marL="1386422" indent="0" algn="ctr">
              <a:buNone/>
              <a:defRPr>
                <a:solidFill>
                  <a:schemeClr val="tx1">
                    <a:tint val="75000"/>
                  </a:schemeClr>
                </a:solidFill>
              </a:defRPr>
            </a:lvl4pPr>
            <a:lvl5pPr marL="1848564" indent="0" algn="ctr">
              <a:buNone/>
              <a:defRPr>
                <a:solidFill>
                  <a:schemeClr val="tx1">
                    <a:tint val="75000"/>
                  </a:schemeClr>
                </a:solidFill>
              </a:defRPr>
            </a:lvl5pPr>
            <a:lvl6pPr marL="2310704" indent="0" algn="ctr">
              <a:buNone/>
              <a:defRPr>
                <a:solidFill>
                  <a:schemeClr val="tx1">
                    <a:tint val="75000"/>
                  </a:schemeClr>
                </a:solidFill>
              </a:defRPr>
            </a:lvl6pPr>
            <a:lvl7pPr marL="2772846" indent="0" algn="ctr">
              <a:buNone/>
              <a:defRPr>
                <a:solidFill>
                  <a:schemeClr val="tx1">
                    <a:tint val="75000"/>
                  </a:schemeClr>
                </a:solidFill>
              </a:defRPr>
            </a:lvl7pPr>
            <a:lvl8pPr marL="3234986" indent="0" algn="ctr">
              <a:buNone/>
              <a:defRPr>
                <a:solidFill>
                  <a:schemeClr val="tx1">
                    <a:tint val="75000"/>
                  </a:schemeClr>
                </a:solidFill>
              </a:defRPr>
            </a:lvl8pPr>
            <a:lvl9pPr marL="369712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10449826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Results and Topic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801" y="89100"/>
            <a:ext cx="8162325" cy="415499"/>
          </a:xfrm>
          <a:prstGeom prst="rect">
            <a:avLst/>
          </a:prstGeom>
        </p:spPr>
        <p:txBody>
          <a:bodyPr wrap="square" lIns="0" tIns="0" rIns="0" bIns="0" anchor="ctr" anchorCtr="0">
            <a:spAutoFit/>
          </a:bodyPr>
          <a:lstStyle>
            <a:lvl1pPr algn="l">
              <a:lnSpc>
                <a:spcPct val="90000"/>
              </a:lnSpc>
              <a:defRPr sz="1500" b="1"/>
            </a:lvl1pPr>
          </a:lstStyle>
          <a:p>
            <a:r>
              <a:rPr lang="en-US" noProof="0" dirty="0" err="1"/>
              <a:t>Titelmasterformat</a:t>
            </a:r>
            <a:r>
              <a:rPr lang="en-US" noProof="0" dirty="0"/>
              <a:t> </a:t>
            </a:r>
            <a:r>
              <a:rPr lang="en-US" noProof="0" dirty="0" err="1"/>
              <a:t>durch</a:t>
            </a:r>
            <a:r>
              <a:rPr lang="en-US" noProof="0" dirty="0"/>
              <a:t> </a:t>
            </a:r>
            <a:br>
              <a:rPr lang="en-US" noProof="0" dirty="0"/>
            </a:br>
            <a:r>
              <a:rPr lang="en-US" noProof="0" dirty="0" err="1"/>
              <a:t>Klicken</a:t>
            </a:r>
            <a:r>
              <a:rPr lang="en-US" noProof="0" dirty="0"/>
              <a:t> </a:t>
            </a:r>
            <a:r>
              <a:rPr lang="en-US" noProof="0" dirty="0" err="1"/>
              <a:t>bearbeiten</a:t>
            </a:r>
            <a:endParaRPr lang="en-US" noProof="0" dirty="0"/>
          </a:p>
        </p:txBody>
      </p:sp>
      <p:sp>
        <p:nvSpPr>
          <p:cNvPr id="3" name="Inhaltsplatzhalter 2"/>
          <p:cNvSpPr>
            <a:spLocks noGrp="1"/>
          </p:cNvSpPr>
          <p:nvPr>
            <p:ph idx="1"/>
          </p:nvPr>
        </p:nvSpPr>
        <p:spPr>
          <a:xfrm>
            <a:off x="352800" y="734400"/>
            <a:ext cx="7740000" cy="4117500"/>
          </a:xfrm>
          <a:prstGeom prst="rect">
            <a:avLst/>
          </a:prstGeom>
        </p:spPr>
        <p:txBody>
          <a:bodyPr lIns="0" tIns="0" rIns="0" bIns="0"/>
          <a:lstStyle>
            <a:lvl1pPr marL="136922" indent="-136922">
              <a:lnSpc>
                <a:spcPct val="90000"/>
              </a:lnSpc>
              <a:spcBef>
                <a:spcPts val="600"/>
              </a:spcBef>
              <a:buFont typeface="Wingdings" pitchFamily="2" charset="2"/>
              <a:buChar char="§"/>
              <a:defRPr sz="1350"/>
            </a:lvl1pPr>
            <a:lvl2pPr marL="404813" indent="-205979">
              <a:lnSpc>
                <a:spcPct val="90000"/>
              </a:lnSpc>
              <a:spcBef>
                <a:spcPts val="600"/>
              </a:spcBef>
              <a:buClr>
                <a:schemeClr val="tx1"/>
              </a:buClr>
              <a:buFont typeface="Wingdings" pitchFamily="2" charset="2"/>
              <a:buChar char="ð"/>
              <a:defRPr sz="1200"/>
            </a:lvl2pPr>
            <a:lvl3pPr marL="603647" indent="-130969">
              <a:lnSpc>
                <a:spcPct val="90000"/>
              </a:lnSpc>
              <a:spcBef>
                <a:spcPts val="600"/>
              </a:spcBef>
              <a:buClr>
                <a:schemeClr val="tx1"/>
              </a:buClr>
              <a:buFont typeface="Calibri" pitchFamily="34" charset="0"/>
              <a:buChar char="─"/>
              <a:defRPr sz="1050"/>
            </a:lvl3pPr>
          </a:lstStyle>
          <a:p>
            <a:pPr lvl="0"/>
            <a:r>
              <a:rPr lang="en-US" noProof="0"/>
              <a:t>Click to edit Master text styles</a:t>
            </a:r>
          </a:p>
          <a:p>
            <a:pPr lvl="1"/>
            <a:r>
              <a:rPr lang="en-US" noProof="0"/>
              <a:t>Second level</a:t>
            </a:r>
          </a:p>
          <a:p>
            <a:pPr lvl="2"/>
            <a:r>
              <a:rPr lang="en-US" noProof="0"/>
              <a:t>Third level</a:t>
            </a:r>
          </a:p>
        </p:txBody>
      </p:sp>
      <p:sp>
        <p:nvSpPr>
          <p:cNvPr id="5" name="Fußzeilenplatzhalter 4"/>
          <p:cNvSpPr>
            <a:spLocks noGrp="1"/>
          </p:cNvSpPr>
          <p:nvPr>
            <p:ph type="ftr" sz="quarter" idx="11"/>
          </p:nvPr>
        </p:nvSpPr>
        <p:spPr>
          <a:xfrm>
            <a:off x="2329201" y="4924800"/>
            <a:ext cx="65" cy="138499"/>
          </a:xfrm>
          <a:prstGeom prst="rect">
            <a:avLst/>
          </a:prstGeom>
        </p:spPr>
        <p:txBody>
          <a:bodyPr wrap="none" lIns="0" tIns="0" rIns="0" bIns="0">
            <a:spAutoFit/>
          </a:bodyPr>
          <a:lstStyle>
            <a:lvl1pPr>
              <a:defRPr sz="900">
                <a:solidFill>
                  <a:schemeClr val="tx1"/>
                </a:solidFill>
              </a:defRPr>
            </a:lvl1pPr>
          </a:lstStyle>
          <a:p>
            <a:endParaRPr lang="de-DE" dirty="0"/>
          </a:p>
        </p:txBody>
      </p:sp>
      <p:grpSp>
        <p:nvGrpSpPr>
          <p:cNvPr id="4" name="Group 18"/>
          <p:cNvGrpSpPr>
            <a:grpSpLocks noChangeAspect="1"/>
          </p:cNvGrpSpPr>
          <p:nvPr/>
        </p:nvGrpSpPr>
        <p:grpSpPr bwMode="auto">
          <a:xfrm>
            <a:off x="151201" y="113400"/>
            <a:ext cx="522287" cy="351234"/>
            <a:chOff x="1352" y="681"/>
            <a:chExt cx="3519" cy="3153"/>
          </a:xfrm>
        </p:grpSpPr>
        <p:sp>
          <p:nvSpPr>
            <p:cNvPr id="24"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5"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6"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7"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8"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39" name="Freeform 34"/>
          <p:cNvSpPr>
            <a:spLocks/>
          </p:cNvSpPr>
          <p:nvPr/>
        </p:nvSpPr>
        <p:spPr bwMode="auto">
          <a:xfrm>
            <a:off x="8193088" y="983456"/>
            <a:ext cx="950912" cy="1462088"/>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0" name="Freeform 35"/>
          <p:cNvSpPr>
            <a:spLocks/>
          </p:cNvSpPr>
          <p:nvPr/>
        </p:nvSpPr>
        <p:spPr bwMode="auto">
          <a:xfrm>
            <a:off x="8845550" y="602456"/>
            <a:ext cx="298450" cy="43815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1" name="Freeform 36"/>
          <p:cNvSpPr>
            <a:spLocks/>
          </p:cNvSpPr>
          <p:nvPr/>
        </p:nvSpPr>
        <p:spPr bwMode="auto">
          <a:xfrm>
            <a:off x="5637214" y="0"/>
            <a:ext cx="3216275" cy="900113"/>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42" name="Freeform 37"/>
          <p:cNvSpPr>
            <a:spLocks/>
          </p:cNvSpPr>
          <p:nvPr/>
        </p:nvSpPr>
        <p:spPr bwMode="auto">
          <a:xfrm>
            <a:off x="1152526" y="4914900"/>
            <a:ext cx="1198563" cy="2286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43" name="Freeform 38"/>
          <p:cNvSpPr>
            <a:spLocks/>
          </p:cNvSpPr>
          <p:nvPr/>
        </p:nvSpPr>
        <p:spPr bwMode="auto">
          <a:xfrm>
            <a:off x="1" y="3595688"/>
            <a:ext cx="1177925" cy="1514475"/>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44" name="Foliennummernplatzhalter 5"/>
          <p:cNvSpPr>
            <a:spLocks noGrp="1"/>
          </p:cNvSpPr>
          <p:nvPr>
            <p:ph type="sldNum" sz="quarter" idx="12"/>
          </p:nvPr>
        </p:nvSpPr>
        <p:spPr>
          <a:xfrm>
            <a:off x="8841980" y="4924801"/>
            <a:ext cx="137858" cy="138499"/>
          </a:xfrm>
          <a:prstGeom prst="rect">
            <a:avLst/>
          </a:prstGeom>
        </p:spPr>
        <p:txBody>
          <a:bodyPr wrap="none" lIns="0" tIns="0" rIns="0" bIns="0" anchor="b" anchorCtr="0">
            <a:spAutoFit/>
          </a:bodyPr>
          <a:lstStyle>
            <a:lvl1pPr algn="r">
              <a:defRPr sz="900" b="1"/>
            </a:lvl1pPr>
          </a:lstStyle>
          <a:p>
            <a:fld id="{99DB18A3-D21F-4BB0-9E84-DFB029941648}" type="slidenum">
              <a:rPr lang="de-DE" smtClean="0"/>
              <a:pPr/>
              <a:t>‹#›</a:t>
            </a:fld>
            <a:endParaRPr lang="de-DE" dirty="0"/>
          </a:p>
        </p:txBody>
      </p:sp>
      <p:grpSp>
        <p:nvGrpSpPr>
          <p:cNvPr id="6" name="Group 18"/>
          <p:cNvGrpSpPr>
            <a:grpSpLocks noChangeAspect="1"/>
          </p:cNvGrpSpPr>
          <p:nvPr userDrawn="1"/>
        </p:nvGrpSpPr>
        <p:grpSpPr bwMode="auto">
          <a:xfrm>
            <a:off x="151201" y="113400"/>
            <a:ext cx="522287" cy="351234"/>
            <a:chOff x="1352" y="681"/>
            <a:chExt cx="3519" cy="3153"/>
          </a:xfrm>
        </p:grpSpPr>
        <p:sp>
          <p:nvSpPr>
            <p:cNvPr id="46" name="Freeform 19"/>
            <p:cNvSpPr>
              <a:spLocks noChangeAspect="1"/>
            </p:cNvSpPr>
            <p:nvPr/>
          </p:nvSpPr>
          <p:spPr bwMode="auto">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Lst>
              <a:ahLst/>
              <a:cxnLst>
                <a:cxn ang="0">
                  <a:pos x="T0" y="T1"/>
                </a:cxn>
                <a:cxn ang="0">
                  <a:pos x="T2" y="T3"/>
                </a:cxn>
                <a:cxn ang="0">
                  <a:pos x="T4" y="T5"/>
                </a:cxn>
                <a:cxn ang="0">
                  <a:pos x="T6" y="T7"/>
                </a:cxn>
                <a:cxn ang="0">
                  <a:pos x="T8" y="T9"/>
                </a:cxn>
                <a:cxn ang="0">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7" name="Freeform 20"/>
            <p:cNvSpPr>
              <a:spLocks noChangeAspect="1"/>
            </p:cNvSpPr>
            <p:nvPr/>
          </p:nvSpPr>
          <p:spPr bwMode="auto">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Lst>
              <a:ahLst/>
              <a:cxnLst>
                <a:cxn ang="0">
                  <a:pos x="T0" y="T1"/>
                </a:cxn>
                <a:cxn ang="0">
                  <a:pos x="T2" y="T3"/>
                </a:cxn>
                <a:cxn ang="0">
                  <a:pos x="T4" y="T5"/>
                </a:cxn>
                <a:cxn ang="0">
                  <a:pos x="T6" y="T7"/>
                </a:cxn>
                <a:cxn ang="0">
                  <a:pos x="T8" y="T9"/>
                </a:cxn>
                <a:cxn ang="0">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8" name="Freeform 21"/>
            <p:cNvSpPr>
              <a:spLocks noChangeAspect="1"/>
            </p:cNvSpPr>
            <p:nvPr/>
          </p:nvSpPr>
          <p:spPr bwMode="auto">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Lst>
              <a:ahLst/>
              <a:cxnLst>
                <a:cxn ang="0">
                  <a:pos x="T0" y="T1"/>
                </a:cxn>
                <a:cxn ang="0">
                  <a:pos x="T2" y="T3"/>
                </a:cxn>
                <a:cxn ang="0">
                  <a:pos x="T4" y="T5"/>
                </a:cxn>
                <a:cxn ang="0">
                  <a:pos x="T6" y="T7"/>
                </a:cxn>
                <a:cxn ang="0">
                  <a:pos x="T8" y="T9"/>
                </a:cxn>
                <a:cxn ang="0">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9" name="Freeform 22"/>
            <p:cNvSpPr>
              <a:spLocks noChangeAspect="1"/>
            </p:cNvSpPr>
            <p:nvPr/>
          </p:nvSpPr>
          <p:spPr bwMode="auto">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Lst>
              <a:ahLst/>
              <a:cxnLst>
                <a:cxn ang="0">
                  <a:pos x="T0" y="T1"/>
                </a:cxn>
                <a:cxn ang="0">
                  <a:pos x="T2" y="T3"/>
                </a:cxn>
                <a:cxn ang="0">
                  <a:pos x="T4" y="T5"/>
                </a:cxn>
                <a:cxn ang="0">
                  <a:pos x="T6" y="T7"/>
                </a:cxn>
                <a:cxn ang="0">
                  <a:pos x="T8" y="T9"/>
                </a:cxn>
                <a:cxn ang="0">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0" name="Freeform 23"/>
            <p:cNvSpPr>
              <a:spLocks noChangeAspect="1"/>
            </p:cNvSpPr>
            <p:nvPr/>
          </p:nvSpPr>
          <p:spPr bwMode="auto">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Lst>
              <a:ahLst/>
              <a:cxnLst>
                <a:cxn ang="0">
                  <a:pos x="T0" y="T1"/>
                </a:cxn>
                <a:cxn ang="0">
                  <a:pos x="T2" y="T3"/>
                </a:cxn>
                <a:cxn ang="0">
                  <a:pos x="T4" y="T5"/>
                </a:cxn>
                <a:cxn ang="0">
                  <a:pos x="T6" y="T7"/>
                </a:cxn>
                <a:cxn ang="0">
                  <a:pos x="T8" y="T9"/>
                </a:cxn>
                <a:cxn ang="0">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1" name="Freeform 24"/>
            <p:cNvSpPr>
              <a:spLocks noChangeAspect="1"/>
            </p:cNvSpPr>
            <p:nvPr/>
          </p:nvSpPr>
          <p:spPr bwMode="auto">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Lst>
              <a:ahLst/>
              <a:cxnLst>
                <a:cxn ang="0">
                  <a:pos x="T0" y="T1"/>
                </a:cxn>
                <a:cxn ang="0">
                  <a:pos x="T2" y="T3"/>
                </a:cxn>
                <a:cxn ang="0">
                  <a:pos x="T4" y="T5"/>
                </a:cxn>
                <a:cxn ang="0">
                  <a:pos x="T6" y="T7"/>
                </a:cxn>
                <a:cxn ang="0">
                  <a:pos x="T8" y="T9"/>
                </a:cxn>
                <a:cxn ang="0">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2" name="Freeform 25"/>
            <p:cNvSpPr>
              <a:spLocks noChangeAspect="1"/>
            </p:cNvSpPr>
            <p:nvPr/>
          </p:nvSpPr>
          <p:spPr bwMode="auto">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Lst>
              <a:ahLst/>
              <a:cxnLst>
                <a:cxn ang="0">
                  <a:pos x="T0" y="T1"/>
                </a:cxn>
                <a:cxn ang="0">
                  <a:pos x="T2" y="T3"/>
                </a:cxn>
                <a:cxn ang="0">
                  <a:pos x="T4" y="T5"/>
                </a:cxn>
                <a:cxn ang="0">
                  <a:pos x="T6" y="T7"/>
                </a:cxn>
                <a:cxn ang="0">
                  <a:pos x="T8" y="T9"/>
                </a:cxn>
                <a:cxn ang="0">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3" name="Freeform 26"/>
            <p:cNvSpPr>
              <a:spLocks noChangeAspect="1"/>
            </p:cNvSpPr>
            <p:nvPr/>
          </p:nvSpPr>
          <p:spPr bwMode="auto">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Lst>
              <a:ahLst/>
              <a:cxnLst>
                <a:cxn ang="0">
                  <a:pos x="T0" y="T1"/>
                </a:cxn>
                <a:cxn ang="0">
                  <a:pos x="T2" y="T3"/>
                </a:cxn>
                <a:cxn ang="0">
                  <a:pos x="T4" y="T5"/>
                </a:cxn>
                <a:cxn ang="0">
                  <a:pos x="T6" y="T7"/>
                </a:cxn>
                <a:cxn ang="0">
                  <a:pos x="T8" y="T9"/>
                </a:cxn>
                <a:cxn ang="0">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4" name="Freeform 27"/>
            <p:cNvSpPr>
              <a:spLocks noChangeAspect="1" noEditPoints="1"/>
            </p:cNvSpPr>
            <p:nvPr/>
          </p:nvSpPr>
          <p:spPr bwMode="auto">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5" name="Freeform 28"/>
            <p:cNvSpPr>
              <a:spLocks noChangeAspect="1"/>
            </p:cNvSpPr>
            <p:nvPr/>
          </p:nvSpPr>
          <p:spPr bwMode="auto">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6" name="Freeform 29"/>
            <p:cNvSpPr>
              <a:spLocks noChangeAspect="1" noEditPoints="1"/>
            </p:cNvSpPr>
            <p:nvPr/>
          </p:nvSpPr>
          <p:spPr bwMode="auto">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7" name="Freeform 30"/>
            <p:cNvSpPr>
              <a:spLocks noChangeAspect="1"/>
            </p:cNvSpPr>
            <p:nvPr/>
          </p:nvSpPr>
          <p:spPr bwMode="auto">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8" name="Freeform 31"/>
            <p:cNvSpPr>
              <a:spLocks noChangeAspect="1"/>
            </p:cNvSpPr>
            <p:nvPr/>
          </p:nvSpPr>
          <p:spPr bwMode="auto">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9" name="Freeform 32"/>
            <p:cNvSpPr>
              <a:spLocks noChangeAspect="1" noEditPoints="1"/>
            </p:cNvSpPr>
            <p:nvPr/>
          </p:nvSpPr>
          <p:spPr bwMode="auto">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0" name="Freeform 33"/>
            <p:cNvSpPr>
              <a:spLocks noChangeAspect="1"/>
            </p:cNvSpPr>
            <p:nvPr/>
          </p:nvSpPr>
          <p:spPr bwMode="auto">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61" name="Freeform 34"/>
          <p:cNvSpPr>
            <a:spLocks/>
          </p:cNvSpPr>
          <p:nvPr userDrawn="1"/>
        </p:nvSpPr>
        <p:spPr bwMode="auto">
          <a:xfrm>
            <a:off x="8193088" y="983456"/>
            <a:ext cx="950912" cy="1462088"/>
          </a:xfrm>
          <a:custGeom>
            <a:avLst/>
            <a:gdLst>
              <a:gd name="T0" fmla="*/ 304 w 304"/>
              <a:gd name="T1" fmla="*/ 1 h 588"/>
              <a:gd name="T2" fmla="*/ 294 w 304"/>
              <a:gd name="T3" fmla="*/ 0 h 588"/>
              <a:gd name="T4" fmla="*/ 0 w 304"/>
              <a:gd name="T5" fmla="*/ 294 h 588"/>
              <a:gd name="T6" fmla="*/ 294 w 304"/>
              <a:gd name="T7" fmla="*/ 588 h 588"/>
              <a:gd name="T8" fmla="*/ 304 w 304"/>
              <a:gd name="T9" fmla="*/ 588 h 588"/>
              <a:gd name="T10" fmla="*/ 304 w 304"/>
              <a:gd name="T11" fmla="*/ 1 h 588"/>
            </a:gdLst>
            <a:ahLst/>
            <a:cxnLst>
              <a:cxn ang="0">
                <a:pos x="T0" y="T1"/>
              </a:cxn>
              <a:cxn ang="0">
                <a:pos x="T2" y="T3"/>
              </a:cxn>
              <a:cxn ang="0">
                <a:pos x="T4" y="T5"/>
              </a:cxn>
              <a:cxn ang="0">
                <a:pos x="T6" y="T7"/>
              </a:cxn>
              <a:cxn ang="0">
                <a:pos x="T8" y="T9"/>
              </a:cxn>
              <a:cxn ang="0">
                <a:pos x="T10" y="T11"/>
              </a:cxn>
            </a:cxnLst>
            <a:rect l="0" t="0" r="r" b="b"/>
            <a:pathLst>
              <a:path w="304" h="588">
                <a:moveTo>
                  <a:pt x="304" y="1"/>
                </a:moveTo>
                <a:cubicBezTo>
                  <a:pt x="301" y="1"/>
                  <a:pt x="298" y="0"/>
                  <a:pt x="294" y="0"/>
                </a:cubicBezTo>
                <a:cubicBezTo>
                  <a:pt x="132" y="0"/>
                  <a:pt x="0" y="132"/>
                  <a:pt x="0" y="294"/>
                </a:cubicBezTo>
                <a:cubicBezTo>
                  <a:pt x="0" y="457"/>
                  <a:pt x="132" y="588"/>
                  <a:pt x="294" y="588"/>
                </a:cubicBezTo>
                <a:cubicBezTo>
                  <a:pt x="298" y="588"/>
                  <a:pt x="301" y="588"/>
                  <a:pt x="304" y="588"/>
                </a:cubicBezTo>
                <a:lnTo>
                  <a:pt x="304" y="1"/>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2" name="Freeform 35"/>
          <p:cNvSpPr>
            <a:spLocks/>
          </p:cNvSpPr>
          <p:nvPr userDrawn="1"/>
        </p:nvSpPr>
        <p:spPr bwMode="auto">
          <a:xfrm>
            <a:off x="8845550" y="602456"/>
            <a:ext cx="298450" cy="438150"/>
          </a:xfrm>
          <a:custGeom>
            <a:avLst/>
            <a:gdLst>
              <a:gd name="T0" fmla="*/ 104 w 104"/>
              <a:gd name="T1" fmla="*/ 0 h 193"/>
              <a:gd name="T2" fmla="*/ 0 w 104"/>
              <a:gd name="T3" fmla="*/ 144 h 193"/>
              <a:gd name="T4" fmla="*/ 8 w 104"/>
              <a:gd name="T5" fmla="*/ 193 h 193"/>
              <a:gd name="T6" fmla="*/ 94 w 104"/>
              <a:gd name="T7" fmla="*/ 180 h 193"/>
              <a:gd name="T8" fmla="*/ 104 w 104"/>
              <a:gd name="T9" fmla="*/ 181 h 193"/>
              <a:gd name="T10" fmla="*/ 104 w 104"/>
              <a:gd name="T11" fmla="*/ 0 h 193"/>
            </a:gdLst>
            <a:ahLst/>
            <a:cxnLst>
              <a:cxn ang="0">
                <a:pos x="T0" y="T1"/>
              </a:cxn>
              <a:cxn ang="0">
                <a:pos x="T2" y="T3"/>
              </a:cxn>
              <a:cxn ang="0">
                <a:pos x="T4" y="T5"/>
              </a:cxn>
              <a:cxn ang="0">
                <a:pos x="T6" y="T7"/>
              </a:cxn>
              <a:cxn ang="0">
                <a:pos x="T8" y="T9"/>
              </a:cxn>
              <a:cxn ang="0">
                <a:pos x="T10" y="T11"/>
              </a:cxn>
            </a:cxnLst>
            <a:rect l="0" t="0" r="r" b="b"/>
            <a:pathLst>
              <a:path w="104" h="193">
                <a:moveTo>
                  <a:pt x="104" y="0"/>
                </a:moveTo>
                <a:cubicBezTo>
                  <a:pt x="44" y="21"/>
                  <a:pt x="0" y="77"/>
                  <a:pt x="0" y="144"/>
                </a:cubicBezTo>
                <a:cubicBezTo>
                  <a:pt x="0" y="162"/>
                  <a:pt x="3" y="178"/>
                  <a:pt x="8" y="193"/>
                </a:cubicBezTo>
                <a:cubicBezTo>
                  <a:pt x="36" y="185"/>
                  <a:pt x="65" y="180"/>
                  <a:pt x="94" y="180"/>
                </a:cubicBezTo>
                <a:cubicBezTo>
                  <a:pt x="98" y="180"/>
                  <a:pt x="101" y="181"/>
                  <a:pt x="104" y="181"/>
                </a:cubicBezTo>
                <a:lnTo>
                  <a:pt x="104"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3" name="Freeform 36"/>
          <p:cNvSpPr>
            <a:spLocks/>
          </p:cNvSpPr>
          <p:nvPr userDrawn="1"/>
        </p:nvSpPr>
        <p:spPr bwMode="auto">
          <a:xfrm>
            <a:off x="5637214" y="0"/>
            <a:ext cx="3216275" cy="900113"/>
          </a:xfrm>
          <a:custGeom>
            <a:avLst/>
            <a:gdLst>
              <a:gd name="T0" fmla="*/ 2026 w 2026"/>
              <a:gd name="T1" fmla="*/ 756 h 756"/>
              <a:gd name="T2" fmla="*/ 1054 w 2026"/>
              <a:gd name="T3" fmla="*/ 272 h 756"/>
              <a:gd name="T4" fmla="*/ 0 w 2026"/>
              <a:gd name="T5" fmla="*/ 0 h 756"/>
            </a:gdLst>
            <a:ahLst/>
            <a:cxnLst>
              <a:cxn ang="0">
                <a:pos x="T0" y="T1"/>
              </a:cxn>
              <a:cxn ang="0">
                <a:pos x="T2" y="T3"/>
              </a:cxn>
              <a:cxn ang="0">
                <a:pos x="T4" y="T5"/>
              </a:cxn>
            </a:cxnLst>
            <a:rect l="0" t="0" r="r" b="b"/>
            <a:pathLst>
              <a:path w="2026" h="756">
                <a:moveTo>
                  <a:pt x="2026" y="756"/>
                </a:moveTo>
                <a:cubicBezTo>
                  <a:pt x="1709" y="577"/>
                  <a:pt x="1392" y="398"/>
                  <a:pt x="1054" y="272"/>
                </a:cubicBezTo>
                <a:cubicBezTo>
                  <a:pt x="716" y="146"/>
                  <a:pt x="358" y="73"/>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sp>
        <p:nvSpPr>
          <p:cNvPr id="64" name="Freeform 37"/>
          <p:cNvSpPr>
            <a:spLocks/>
          </p:cNvSpPr>
          <p:nvPr userDrawn="1"/>
        </p:nvSpPr>
        <p:spPr bwMode="auto">
          <a:xfrm>
            <a:off x="1152526" y="4914900"/>
            <a:ext cx="1198563" cy="228600"/>
          </a:xfrm>
          <a:custGeom>
            <a:avLst/>
            <a:gdLst>
              <a:gd name="T0" fmla="*/ 368 w 368"/>
              <a:gd name="T1" fmla="*/ 104 h 104"/>
              <a:gd name="T2" fmla="*/ 184 w 368"/>
              <a:gd name="T3" fmla="*/ 0 h 104"/>
              <a:gd name="T4" fmla="*/ 0 w 368"/>
              <a:gd name="T5" fmla="*/ 104 h 104"/>
              <a:gd name="T6" fmla="*/ 368 w 368"/>
              <a:gd name="T7" fmla="*/ 104 h 104"/>
            </a:gdLst>
            <a:ahLst/>
            <a:cxnLst>
              <a:cxn ang="0">
                <a:pos x="T0" y="T1"/>
              </a:cxn>
              <a:cxn ang="0">
                <a:pos x="T2" y="T3"/>
              </a:cxn>
              <a:cxn ang="0">
                <a:pos x="T4" y="T5"/>
              </a:cxn>
              <a:cxn ang="0">
                <a:pos x="T6" y="T7"/>
              </a:cxn>
            </a:cxnLst>
            <a:rect l="0" t="0" r="r" b="b"/>
            <a:pathLst>
              <a:path w="368" h="104">
                <a:moveTo>
                  <a:pt x="368" y="104"/>
                </a:moveTo>
                <a:cubicBezTo>
                  <a:pt x="330" y="42"/>
                  <a:pt x="262" y="0"/>
                  <a:pt x="184" y="0"/>
                </a:cubicBezTo>
                <a:cubicBezTo>
                  <a:pt x="106" y="0"/>
                  <a:pt x="38" y="42"/>
                  <a:pt x="0" y="104"/>
                </a:cubicBezTo>
                <a:lnTo>
                  <a:pt x="368" y="104"/>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65" name="Freeform 38"/>
          <p:cNvSpPr>
            <a:spLocks/>
          </p:cNvSpPr>
          <p:nvPr userDrawn="1"/>
        </p:nvSpPr>
        <p:spPr bwMode="auto">
          <a:xfrm>
            <a:off x="1" y="3595688"/>
            <a:ext cx="1177925" cy="1514475"/>
          </a:xfrm>
          <a:custGeom>
            <a:avLst/>
            <a:gdLst>
              <a:gd name="T0" fmla="*/ 742 w 742"/>
              <a:gd name="T1" fmla="*/ 1272 h 1272"/>
              <a:gd name="T2" fmla="*/ 684 w 742"/>
              <a:gd name="T3" fmla="*/ 1220 h 1272"/>
              <a:gd name="T4" fmla="*/ 576 w 742"/>
              <a:gd name="T5" fmla="*/ 1110 h 1272"/>
              <a:gd name="T6" fmla="*/ 454 w 742"/>
              <a:gd name="T7" fmla="*/ 970 h 1272"/>
              <a:gd name="T8" fmla="*/ 356 w 742"/>
              <a:gd name="T9" fmla="*/ 826 h 1272"/>
              <a:gd name="T10" fmla="*/ 266 w 742"/>
              <a:gd name="T11" fmla="*/ 674 h 1272"/>
              <a:gd name="T12" fmla="*/ 186 w 742"/>
              <a:gd name="T13" fmla="*/ 512 h 1272"/>
              <a:gd name="T14" fmla="*/ 112 w 742"/>
              <a:gd name="T15" fmla="*/ 330 h 1272"/>
              <a:gd name="T16" fmla="*/ 0 w 742"/>
              <a:gd name="T17"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2" h="1272">
                <a:moveTo>
                  <a:pt x="742" y="1272"/>
                </a:moveTo>
                <a:cubicBezTo>
                  <a:pt x="727" y="1259"/>
                  <a:pt x="712" y="1247"/>
                  <a:pt x="684" y="1220"/>
                </a:cubicBezTo>
                <a:cubicBezTo>
                  <a:pt x="656" y="1193"/>
                  <a:pt x="614" y="1152"/>
                  <a:pt x="576" y="1110"/>
                </a:cubicBezTo>
                <a:cubicBezTo>
                  <a:pt x="538" y="1068"/>
                  <a:pt x="491" y="1017"/>
                  <a:pt x="454" y="970"/>
                </a:cubicBezTo>
                <a:cubicBezTo>
                  <a:pt x="417" y="923"/>
                  <a:pt x="387" y="875"/>
                  <a:pt x="356" y="826"/>
                </a:cubicBezTo>
                <a:cubicBezTo>
                  <a:pt x="325" y="777"/>
                  <a:pt x="294" y="726"/>
                  <a:pt x="266" y="674"/>
                </a:cubicBezTo>
                <a:cubicBezTo>
                  <a:pt x="238" y="622"/>
                  <a:pt x="212" y="569"/>
                  <a:pt x="186" y="512"/>
                </a:cubicBezTo>
                <a:cubicBezTo>
                  <a:pt x="160" y="455"/>
                  <a:pt x="143" y="415"/>
                  <a:pt x="112" y="330"/>
                </a:cubicBezTo>
                <a:cubicBezTo>
                  <a:pt x="81" y="245"/>
                  <a:pt x="19" y="55"/>
                  <a:pt x="0" y="0"/>
                </a:cubicBezTo>
              </a:path>
            </a:pathLst>
          </a:custGeom>
          <a:noFill/>
          <a:ln w="12700" cmpd="sng">
            <a:solidFill>
              <a:srgbClr val="BCBEC0">
                <a:alpha val="50196"/>
              </a:srgb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p>
            <a:endParaRPr lang="en-US" sz="1350"/>
          </a:p>
        </p:txBody>
      </p:sp>
      <p:pic>
        <p:nvPicPr>
          <p:cNvPr id="74754" name="Picture 2" descr="UU"/>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9513" y="4926806"/>
            <a:ext cx="906462" cy="157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288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image" Target="../media/image2.png"/><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image" Target="../media/image6.png"/><Relationship Id="rId5" Type="http://schemas.openxmlformats.org/officeDocument/2006/relationships/slideLayout" Target="../slideLayouts/slideLayout53.xml"/><Relationship Id="rId10" Type="http://schemas.openxmlformats.org/officeDocument/2006/relationships/theme" Target="../theme/theme3.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8" y="643469"/>
            <a:ext cx="8654595" cy="457048"/>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247658" y="1388443"/>
            <a:ext cx="8651621" cy="2643008"/>
          </a:xfrm>
          <a:prstGeom prst="rect">
            <a:avLst/>
          </a:prstGeom>
        </p:spPr>
        <p:txBody>
          <a:bodyPr vert="horz" lIns="0" tIns="0" rIns="0" bIns="0" rtlCol="0">
            <a:no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grpSp>
        <p:nvGrpSpPr>
          <p:cNvPr id="5" name="Group 4"/>
          <p:cNvGrpSpPr/>
          <p:nvPr/>
        </p:nvGrpSpPr>
        <p:grpSpPr>
          <a:xfrm>
            <a:off x="6965726" y="4594675"/>
            <a:ext cx="1933546" cy="355982"/>
            <a:chOff x="10239375" y="6688139"/>
            <a:chExt cx="2842245" cy="523426"/>
          </a:xfrm>
        </p:grpSpPr>
        <p:pic>
          <p:nvPicPr>
            <p:cNvPr id="11" name="Picture 10" descr="IPSOS_GAMECHANGERS_blue.png"/>
            <p:cNvPicPr>
              <a:picLocks noChangeAspect="1"/>
            </p:cNvPicPr>
            <p:nvPr/>
          </p:nvPicPr>
          <p:blipFill rotWithShape="1">
            <a:blip r:embed="rId38"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9"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
        <p:nvSpPr>
          <p:cNvPr id="13" name="TextBox 12"/>
          <p:cNvSpPr txBox="1"/>
          <p:nvPr/>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4282" rtl="0" eaLnBrk="1" latinLnBrk="0" hangingPunct="1">
                <a:lnSpc>
                  <a:spcPct val="85000"/>
                </a:lnSpc>
                <a:spcBef>
                  <a:spcPts val="204"/>
                </a:spcBef>
              </a:pPr>
              <a:t>‹#›</a:t>
            </a:fld>
            <a:endParaRPr lang="en-GB" sz="800" kern="1200" dirty="0">
              <a:solidFill>
                <a:schemeClr val="bg2"/>
              </a:solidFill>
              <a:latin typeface="+mn-lt"/>
              <a:ea typeface="+mn-ea"/>
              <a:cs typeface="+mn-cs"/>
            </a:endParaRPr>
          </a:p>
        </p:txBody>
      </p:sp>
      <p:sp>
        <p:nvSpPr>
          <p:cNvPr id="23" name="TextBox 22"/>
          <p:cNvSpPr txBox="1"/>
          <p:nvPr/>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2"/>
                </a:solidFill>
                <a:latin typeface="+mn-lt"/>
                <a:ea typeface="+mn-ea"/>
                <a:cs typeface="+mn-cs"/>
              </a:rPr>
              <a:t>© 2016 Ipsos.</a:t>
            </a:r>
            <a:endParaRPr lang="en-GB" sz="1200" dirty="0">
              <a:solidFill>
                <a:srgbClr val="1C1C1C">
                  <a:lumMod val="75000"/>
                  <a:lumOff val="25000"/>
                </a:srgbClr>
              </a:solidFill>
            </a:endParaRPr>
          </a:p>
        </p:txBody>
      </p:sp>
      <p:pic>
        <p:nvPicPr>
          <p:cNvPr id="9" name="Picture 3" descr="C:\Users\Graphics Dude Ltd\Graphics Dude Ltd\Work\PC - IM - 150415A (template pt2)\Graphics\Tags\IpsosUU-WT-col.png"/>
          <p:cNvPicPr>
            <a:picLocks noChangeAspect="1" noChangeArrowheads="1"/>
          </p:cNvPicPr>
          <p:nvPr/>
        </p:nvPicPr>
        <p:blipFill>
          <a:blip r:embed="rId40" cstate="email">
            <a:extLs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344813"/>
      </p:ext>
    </p:extLst>
  </p:cSld>
  <p:clrMap bg1="lt1" tx1="dk1" bg2="lt2" tx2="dk2" accent1="accent1" accent2="accent2" accent3="accent3" accent4="accent4" accent5="accent5" accent6="accent6" hlink="hlink" folHlink="folHlink"/>
  <p:sldLayoutIdLst>
    <p:sldLayoutId id="2147493318" r:id="rId1"/>
    <p:sldLayoutId id="2147493383" r:id="rId2"/>
    <p:sldLayoutId id="2147493319" r:id="rId3"/>
    <p:sldLayoutId id="2147493322" r:id="rId4"/>
    <p:sldLayoutId id="2147493323" r:id="rId5"/>
    <p:sldLayoutId id="2147493382" r:id="rId6"/>
    <p:sldLayoutId id="2147493314" r:id="rId7"/>
    <p:sldLayoutId id="2147493315" r:id="rId8"/>
    <p:sldLayoutId id="2147493391" r:id="rId9"/>
    <p:sldLayoutId id="2147493388" r:id="rId10"/>
    <p:sldLayoutId id="2147493316" r:id="rId11"/>
    <p:sldLayoutId id="2147493390" r:id="rId12"/>
    <p:sldLayoutId id="2147493317" r:id="rId13"/>
    <p:sldLayoutId id="2147493331" r:id="rId14"/>
    <p:sldLayoutId id="2147493332" r:id="rId15"/>
    <p:sldLayoutId id="2147493333" r:id="rId16"/>
    <p:sldLayoutId id="2147493334" r:id="rId17"/>
    <p:sldLayoutId id="2147493335" r:id="rId18"/>
    <p:sldLayoutId id="2147493336" r:id="rId19"/>
    <p:sldLayoutId id="2147493339" r:id="rId20"/>
    <p:sldLayoutId id="2147493340" r:id="rId21"/>
    <p:sldLayoutId id="2147493392" r:id="rId22"/>
    <p:sldLayoutId id="2147493393" r:id="rId23"/>
    <p:sldLayoutId id="2147493394" r:id="rId24"/>
    <p:sldLayoutId id="2147493395" r:id="rId25"/>
    <p:sldLayoutId id="2147493353" r:id="rId26"/>
    <p:sldLayoutId id="2147493386" r:id="rId27"/>
    <p:sldLayoutId id="2147493356" r:id="rId28"/>
    <p:sldLayoutId id="2147493385" r:id="rId29"/>
    <p:sldLayoutId id="2147493379" r:id="rId30"/>
    <p:sldLayoutId id="2147493380" r:id="rId31"/>
    <p:sldLayoutId id="2147493384" r:id="rId32"/>
    <p:sldLayoutId id="2147493389" r:id="rId33"/>
    <p:sldLayoutId id="2147493387" r:id="rId34"/>
    <p:sldLayoutId id="2147493398" r:id="rId35"/>
    <p:sldLayoutId id="2147493517" r:id="rId36"/>
  </p:sldLayoutIdLst>
  <p:hf hdr="0"/>
  <p:txStyles>
    <p:titleStyle>
      <a:lvl1pPr algn="l" defTabSz="924282"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4282"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4282" rtl="0" eaLnBrk="1" latinLnBrk="0" hangingPunct="1">
        <a:defRPr sz="1800" kern="1200">
          <a:solidFill>
            <a:schemeClr val="tx1"/>
          </a:solidFill>
          <a:latin typeface="+mn-lt"/>
          <a:ea typeface="+mn-ea"/>
          <a:cs typeface="+mn-cs"/>
        </a:defRPr>
      </a:lvl1pPr>
      <a:lvl2pPr marL="462140" algn="l" defTabSz="924282" rtl="0" eaLnBrk="1" latinLnBrk="0" hangingPunct="1">
        <a:defRPr sz="1800" kern="1200">
          <a:solidFill>
            <a:schemeClr val="tx1"/>
          </a:solidFill>
          <a:latin typeface="+mn-lt"/>
          <a:ea typeface="+mn-ea"/>
          <a:cs typeface="+mn-cs"/>
        </a:defRPr>
      </a:lvl2pPr>
      <a:lvl3pPr marL="924282" algn="l" defTabSz="924282" rtl="0" eaLnBrk="1" latinLnBrk="0" hangingPunct="1">
        <a:defRPr sz="1800" kern="1200">
          <a:solidFill>
            <a:schemeClr val="tx1"/>
          </a:solidFill>
          <a:latin typeface="+mn-lt"/>
          <a:ea typeface="+mn-ea"/>
          <a:cs typeface="+mn-cs"/>
        </a:defRPr>
      </a:lvl3pPr>
      <a:lvl4pPr marL="1386422" algn="l" defTabSz="924282" rtl="0" eaLnBrk="1" latinLnBrk="0" hangingPunct="1">
        <a:defRPr sz="1800" kern="1200">
          <a:solidFill>
            <a:schemeClr val="tx1"/>
          </a:solidFill>
          <a:latin typeface="+mn-lt"/>
          <a:ea typeface="+mn-ea"/>
          <a:cs typeface="+mn-cs"/>
        </a:defRPr>
      </a:lvl4pPr>
      <a:lvl5pPr marL="1848564" algn="l" defTabSz="924282" rtl="0" eaLnBrk="1" latinLnBrk="0" hangingPunct="1">
        <a:defRPr sz="1800" kern="1200">
          <a:solidFill>
            <a:schemeClr val="tx1"/>
          </a:solidFill>
          <a:latin typeface="+mn-lt"/>
          <a:ea typeface="+mn-ea"/>
          <a:cs typeface="+mn-cs"/>
        </a:defRPr>
      </a:lvl5pPr>
      <a:lvl6pPr marL="2310704" algn="l" defTabSz="924282" rtl="0" eaLnBrk="1" latinLnBrk="0" hangingPunct="1">
        <a:defRPr sz="1800" kern="1200">
          <a:solidFill>
            <a:schemeClr val="tx1"/>
          </a:solidFill>
          <a:latin typeface="+mn-lt"/>
          <a:ea typeface="+mn-ea"/>
          <a:cs typeface="+mn-cs"/>
        </a:defRPr>
      </a:lvl6pPr>
      <a:lvl7pPr marL="2772846" algn="l" defTabSz="924282" rtl="0" eaLnBrk="1" latinLnBrk="0" hangingPunct="1">
        <a:defRPr sz="1800" kern="1200">
          <a:solidFill>
            <a:schemeClr val="tx1"/>
          </a:solidFill>
          <a:latin typeface="+mn-lt"/>
          <a:ea typeface="+mn-ea"/>
          <a:cs typeface="+mn-cs"/>
        </a:defRPr>
      </a:lvl7pPr>
      <a:lvl8pPr marL="3234986" algn="l" defTabSz="924282" rtl="0" eaLnBrk="1" latinLnBrk="0" hangingPunct="1">
        <a:defRPr sz="1800" kern="1200">
          <a:solidFill>
            <a:schemeClr val="tx1"/>
          </a:solidFill>
          <a:latin typeface="+mn-lt"/>
          <a:ea typeface="+mn-ea"/>
          <a:cs typeface="+mn-cs"/>
        </a:defRPr>
      </a:lvl8pPr>
      <a:lvl9pPr marL="3697126" algn="l" defTabSz="9242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DE13837-846D-4F1E-8386-369F86498ABB}" type="datetimeFigureOut">
              <a:rPr lang="nb-NO" smtClean="0"/>
              <a:t>22.12.2016</a:t>
            </a:fld>
            <a:endParaRPr lang="nb-NO"/>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1F388AF0-A132-4879-97C1-72FC98F33403}" type="slidenum">
              <a:rPr lang="nb-NO" smtClean="0"/>
              <a:t>‹#›</a:t>
            </a:fld>
            <a:endParaRPr lang="nb-NO"/>
          </a:p>
        </p:txBody>
      </p:sp>
    </p:spTree>
    <p:extLst>
      <p:ext uri="{BB962C8B-B14F-4D97-AF65-F5344CB8AC3E}">
        <p14:creationId xmlns:p14="http://schemas.microsoft.com/office/powerpoint/2010/main" val="3682375116"/>
      </p:ext>
    </p:extLst>
  </p:cSld>
  <p:clrMap bg1="lt1" tx1="dk1" bg2="lt2" tx2="dk2" accent1="accent1" accent2="accent2" accent3="accent3" accent4="accent4" accent5="accent5" accent6="accent6" hlink="hlink" folHlink="folHlink"/>
  <p:sldLayoutIdLst>
    <p:sldLayoutId id="2147493503" r:id="rId1"/>
    <p:sldLayoutId id="2147493504" r:id="rId2"/>
    <p:sldLayoutId id="2147493505" r:id="rId3"/>
    <p:sldLayoutId id="2147493506" r:id="rId4"/>
    <p:sldLayoutId id="2147493507" r:id="rId5"/>
    <p:sldLayoutId id="2147493508" r:id="rId6"/>
    <p:sldLayoutId id="2147493509" r:id="rId7"/>
    <p:sldLayoutId id="2147493510" r:id="rId8"/>
    <p:sldLayoutId id="2147493511" r:id="rId9"/>
    <p:sldLayoutId id="2147493512" r:id="rId10"/>
    <p:sldLayoutId id="2147493513" r:id="rId11"/>
    <p:sldLayoutId id="214749351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377" y="643472"/>
            <a:ext cx="8652328" cy="461645"/>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247651" y="1388443"/>
            <a:ext cx="8637054" cy="264300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6965726" y="4758451"/>
            <a:ext cx="1933546" cy="355982"/>
            <a:chOff x="10239375" y="6688139"/>
            <a:chExt cx="2842245" cy="523426"/>
          </a:xfrm>
        </p:grpSpPr>
        <p:pic>
          <p:nvPicPr>
            <p:cNvPr id="11" name="Picture 10" descr="IPSOS_GAMECHANGERS_blue.png"/>
            <p:cNvPicPr>
              <a:picLocks noChangeAspect="1"/>
            </p:cNvPicPr>
            <p:nvPr/>
          </p:nvPicPr>
          <p:blipFill rotWithShape="1">
            <a:blip r:embed="rId11" cstate="email">
              <a:extLst>
                <a:ext uri="{28A0092B-C50C-407E-A947-70E740481C1C}">
                  <a14:useLocalDpi xmlns:a14="http://schemas.microsoft.com/office/drawing/2010/main"/>
                </a:ext>
              </a:extLst>
            </a:blip>
            <a:srcRect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12" cstate="email">
              <a:extLst>
                <a:ext uri="{28A0092B-C50C-407E-A947-70E740481C1C}">
                  <a14:useLocalDpi xmlns:a14="http://schemas.microsoft.com/office/drawing/2010/main"/>
                </a:ext>
              </a:extLst>
            </a:blip>
            <a:srcRect/>
            <a:stretch/>
          </p:blipFill>
          <p:spPr>
            <a:xfrm>
              <a:off x="10239375" y="6804025"/>
              <a:ext cx="2028825" cy="407539"/>
            </a:xfrm>
            <a:prstGeom prst="rect">
              <a:avLst/>
            </a:prstGeom>
          </p:spPr>
        </p:pic>
      </p:grpSp>
      <p:sp>
        <p:nvSpPr>
          <p:cNvPr id="13" name="TextBox 12"/>
          <p:cNvSpPr txBox="1"/>
          <p:nvPr/>
        </p:nvSpPr>
        <p:spPr>
          <a:xfrm>
            <a:off x="239635" y="4734064"/>
            <a:ext cx="307188" cy="238005"/>
          </a:xfrm>
          <a:prstGeom prst="rect">
            <a:avLst/>
          </a:prstGeom>
        </p:spPr>
        <p:txBody>
          <a:bodyPr vert="horz" wrap="none" lIns="0" tIns="0" rIns="0" bIns="0" rtlCol="0" anchor="b">
            <a:normAutofit/>
          </a:bodyPr>
          <a:lstStyle/>
          <a:p>
            <a:pPr marL="0" algn="l" defTabSz="923791" rtl="0" eaLnBrk="1" latinLnBrk="0" hangingPunct="1">
              <a:lnSpc>
                <a:spcPct val="85000"/>
              </a:lnSpc>
              <a:spcBef>
                <a:spcPts val="204"/>
              </a:spcBef>
            </a:pPr>
            <a:fld id="{01990C03-C3A3-48FE-AF6D-3AE397C89625}" type="slidenum">
              <a:rPr lang="en-GB" sz="800" kern="1200" smtClean="0">
                <a:solidFill>
                  <a:schemeClr val="bg2"/>
                </a:solidFill>
                <a:latin typeface="+mn-lt"/>
                <a:ea typeface="+mn-ea"/>
                <a:cs typeface="+mn-cs"/>
              </a:rPr>
              <a:pPr marL="0" algn="l" defTabSz="923791" rtl="0" eaLnBrk="1" latinLnBrk="0" hangingPunct="1">
                <a:lnSpc>
                  <a:spcPct val="85000"/>
                </a:lnSpc>
                <a:spcBef>
                  <a:spcPts val="204"/>
                </a:spcBef>
              </a:pPr>
              <a:t>‹#›</a:t>
            </a:fld>
            <a:endParaRPr lang="en-GB" sz="800" kern="1200" dirty="0">
              <a:solidFill>
                <a:schemeClr val="bg2"/>
              </a:solidFill>
              <a:latin typeface="+mn-lt"/>
              <a:ea typeface="+mn-ea"/>
              <a:cs typeface="+mn-cs"/>
            </a:endParaRPr>
          </a:p>
        </p:txBody>
      </p:sp>
      <p:sp>
        <p:nvSpPr>
          <p:cNvPr id="23" name="TextBox 22"/>
          <p:cNvSpPr txBox="1"/>
          <p:nvPr/>
        </p:nvSpPr>
        <p:spPr>
          <a:xfrm>
            <a:off x="629737" y="4803161"/>
            <a:ext cx="691172" cy="168907"/>
          </a:xfrm>
          <a:prstGeom prst="rect">
            <a:avLst/>
          </a:prstGeom>
        </p:spPr>
        <p:txBody>
          <a:bodyPr vert="horz" wrap="none" lIns="0" tIns="0" rIns="0" bIns="0" rtlCol="0" anchor="b">
            <a:normAutofit/>
          </a:bodyPr>
          <a:lstStyle/>
          <a:p>
            <a:pPr marL="0" marR="0" indent="0" algn="l" defTabSz="923791" rtl="0" eaLnBrk="1" fontAlgn="auto" latinLnBrk="0" hangingPunct="1">
              <a:lnSpc>
                <a:spcPct val="85000"/>
              </a:lnSpc>
              <a:spcBef>
                <a:spcPts val="204"/>
              </a:spcBef>
              <a:spcAft>
                <a:spcPts val="0"/>
              </a:spcAft>
              <a:buClrTx/>
              <a:buSzTx/>
              <a:buFontTx/>
              <a:buNone/>
              <a:tabLst/>
              <a:defRPr/>
            </a:pPr>
            <a:r>
              <a:rPr lang="en-GB" sz="800" kern="1200" dirty="0">
                <a:solidFill>
                  <a:schemeClr val="bg2"/>
                </a:solidFill>
                <a:latin typeface="+mn-lt"/>
                <a:ea typeface="+mn-ea"/>
                <a:cs typeface="+mn-cs"/>
              </a:rPr>
              <a:t>© 2016 Ipsos.</a:t>
            </a:r>
            <a:endParaRPr lang="en-GB" sz="1200" dirty="0">
              <a:solidFill>
                <a:srgbClr val="1C1C1C">
                  <a:lumMod val="75000"/>
                  <a:lumOff val="25000"/>
                </a:srgbClr>
              </a:solidFill>
            </a:endParaRPr>
          </a:p>
        </p:txBody>
      </p:sp>
      <p:pic>
        <p:nvPicPr>
          <p:cNvPr id="9" name="Picture 2" descr="C:\Users\Graphics Dude Ltd\Graphics Dude Ltd\Work\PC - IM - 150415A (template pt2)\Graphics\Tags\MarketingElectronic-Col.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7275713" y="21590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361163"/>
      </p:ext>
    </p:extLst>
  </p:cSld>
  <p:clrMap bg1="lt1" tx1="dk1" bg2="lt2" tx2="dk2" accent1="accent1" accent2="accent2" accent3="accent3" accent4="accent4" accent5="accent5" accent6="accent6" hlink="hlink" folHlink="folHlink"/>
  <p:sldLayoutIdLst>
    <p:sldLayoutId id="2147493520" r:id="rId1"/>
    <p:sldLayoutId id="2147493521" r:id="rId2"/>
    <p:sldLayoutId id="2147493522" r:id="rId3"/>
    <p:sldLayoutId id="2147493523" r:id="rId4"/>
    <p:sldLayoutId id="2147493524" r:id="rId5"/>
    <p:sldLayoutId id="2147493525" r:id="rId6"/>
    <p:sldLayoutId id="2147493529" r:id="rId7"/>
    <p:sldLayoutId id="2147493530" r:id="rId8"/>
    <p:sldLayoutId id="2147493531" r:id="rId9"/>
  </p:sldLayoutIdLst>
  <p:hf hdr="0"/>
  <p:txStyles>
    <p:titleStyle>
      <a:lvl1pPr algn="l" defTabSz="923791" rtl="0" eaLnBrk="1" latinLnBrk="0" hangingPunct="1">
        <a:lnSpc>
          <a:spcPct val="90000"/>
        </a:lnSpc>
        <a:spcBef>
          <a:spcPts val="408"/>
        </a:spcBef>
        <a:buNone/>
        <a:tabLst/>
        <a:defRPr sz="3300" b="1" kern="1200">
          <a:solidFill>
            <a:schemeClr val="tx1"/>
          </a:solidFill>
          <a:latin typeface="+mj-lt"/>
          <a:ea typeface="+mj-ea"/>
          <a:cs typeface="+mj-cs"/>
        </a:defRPr>
      </a:lvl1pPr>
    </p:titleStyle>
    <p:bodyStyle>
      <a:lvl1pPr marL="0" indent="0" algn="l" defTabSz="923791" rtl="0" eaLnBrk="1" latinLnBrk="0" hangingPunct="1">
        <a:lnSpc>
          <a:spcPct val="100000"/>
        </a:lnSpc>
        <a:spcBef>
          <a:spcPts val="300"/>
        </a:spcBef>
        <a:spcAft>
          <a:spcPts val="300"/>
        </a:spcAft>
        <a:buFont typeface="Arial" panose="020B0604020202020204" pitchFamily="34" charset="0"/>
        <a:buNone/>
        <a:defRPr sz="1600" kern="1200" cap="all" baseline="0">
          <a:solidFill>
            <a:schemeClr val="tx1"/>
          </a:solidFill>
          <a:latin typeface="+mn-lt"/>
          <a:ea typeface="+mn-ea"/>
          <a:cs typeface="+mn-cs"/>
        </a:defRPr>
      </a:lvl1pPr>
      <a:lvl2pPr marL="3239" indent="0" algn="l" defTabSz="923791"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704" indent="-186704" algn="l" defTabSz="923791"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682" indent="-191020" algn="l" defTabSz="923791"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513" indent="-175911" algn="l" defTabSz="923791"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0427" indent="-230947" algn="l" defTabSz="9237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2324" indent="-230947" algn="l" defTabSz="9237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4215" indent="-230947" algn="l" defTabSz="9237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6115" indent="-230947" algn="l" defTabSz="92379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23791" rtl="0" eaLnBrk="1" latinLnBrk="0" hangingPunct="1">
        <a:defRPr sz="1800" kern="1200">
          <a:solidFill>
            <a:schemeClr val="tx1"/>
          </a:solidFill>
          <a:latin typeface="+mn-lt"/>
          <a:ea typeface="+mn-ea"/>
          <a:cs typeface="+mn-cs"/>
        </a:defRPr>
      </a:lvl1pPr>
      <a:lvl2pPr marL="461895" algn="l" defTabSz="923791" rtl="0" eaLnBrk="1" latinLnBrk="0" hangingPunct="1">
        <a:defRPr sz="1800" kern="1200">
          <a:solidFill>
            <a:schemeClr val="tx1"/>
          </a:solidFill>
          <a:latin typeface="+mn-lt"/>
          <a:ea typeface="+mn-ea"/>
          <a:cs typeface="+mn-cs"/>
        </a:defRPr>
      </a:lvl2pPr>
      <a:lvl3pPr marL="923791" algn="l" defTabSz="923791" rtl="0" eaLnBrk="1" latinLnBrk="0" hangingPunct="1">
        <a:defRPr sz="1800" kern="1200">
          <a:solidFill>
            <a:schemeClr val="tx1"/>
          </a:solidFill>
          <a:latin typeface="+mn-lt"/>
          <a:ea typeface="+mn-ea"/>
          <a:cs typeface="+mn-cs"/>
        </a:defRPr>
      </a:lvl3pPr>
      <a:lvl4pPr marL="1385686" algn="l" defTabSz="923791" rtl="0" eaLnBrk="1" latinLnBrk="0" hangingPunct="1">
        <a:defRPr sz="1800" kern="1200">
          <a:solidFill>
            <a:schemeClr val="tx1"/>
          </a:solidFill>
          <a:latin typeface="+mn-lt"/>
          <a:ea typeface="+mn-ea"/>
          <a:cs typeface="+mn-cs"/>
        </a:defRPr>
      </a:lvl4pPr>
      <a:lvl5pPr marL="1847583" algn="l" defTabSz="923791" rtl="0" eaLnBrk="1" latinLnBrk="0" hangingPunct="1">
        <a:defRPr sz="1800" kern="1200">
          <a:solidFill>
            <a:schemeClr val="tx1"/>
          </a:solidFill>
          <a:latin typeface="+mn-lt"/>
          <a:ea typeface="+mn-ea"/>
          <a:cs typeface="+mn-cs"/>
        </a:defRPr>
      </a:lvl5pPr>
      <a:lvl6pPr marL="2309480" algn="l" defTabSz="923791" rtl="0" eaLnBrk="1" latinLnBrk="0" hangingPunct="1">
        <a:defRPr sz="1800" kern="1200">
          <a:solidFill>
            <a:schemeClr val="tx1"/>
          </a:solidFill>
          <a:latin typeface="+mn-lt"/>
          <a:ea typeface="+mn-ea"/>
          <a:cs typeface="+mn-cs"/>
        </a:defRPr>
      </a:lvl6pPr>
      <a:lvl7pPr marL="2771373" algn="l" defTabSz="923791" rtl="0" eaLnBrk="1" latinLnBrk="0" hangingPunct="1">
        <a:defRPr sz="1800" kern="1200">
          <a:solidFill>
            <a:schemeClr val="tx1"/>
          </a:solidFill>
          <a:latin typeface="+mn-lt"/>
          <a:ea typeface="+mn-ea"/>
          <a:cs typeface="+mn-cs"/>
        </a:defRPr>
      </a:lvl7pPr>
      <a:lvl8pPr marL="3233269" algn="l" defTabSz="923791" rtl="0" eaLnBrk="1" latinLnBrk="0" hangingPunct="1">
        <a:defRPr sz="1800" kern="1200">
          <a:solidFill>
            <a:schemeClr val="tx1"/>
          </a:solidFill>
          <a:latin typeface="+mn-lt"/>
          <a:ea typeface="+mn-ea"/>
          <a:cs typeface="+mn-cs"/>
        </a:defRPr>
      </a:lvl8pPr>
      <a:lvl9pPr marL="3695166" algn="l" defTabSz="9237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791480"/>
      </p:ext>
    </p:extLst>
  </p:cSld>
  <p:clrMap bg1="lt1" tx1="dk1" bg2="lt2" tx2="dk2" accent1="accent1" accent2="accent2" accent3="accent3" accent4="accent4" accent5="accent5" accent6="accent6" hlink="hlink" folHlink="folHlink"/>
  <p:sldLayoutIdLst>
    <p:sldLayoutId id="2147493534" r:id="rId1"/>
    <p:sldLayoutId id="2147493535" r:id="rId2"/>
    <p:sldLayoutId id="2147493536" r:id="rId3"/>
    <p:sldLayoutId id="2147493537" r:id="rId4"/>
    <p:sldLayoutId id="2147493538" r:id="rId5"/>
    <p:sldLayoutId id="2147493539" r:id="rId6"/>
    <p:sldLayoutId id="2147493540" r:id="rId7"/>
    <p:sldLayoutId id="2147493541" r:id="rId8"/>
    <p:sldLayoutId id="2147493542" r:id="rId9"/>
    <p:sldLayoutId id="2147493543" r:id="rId10"/>
    <p:sldLayoutId id="21474935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3856946"/>
      </p:ext>
    </p:extLst>
  </p:cSld>
  <p:clrMap bg1="lt1" tx1="dk1" bg2="lt2" tx2="dk2" accent1="accent1" accent2="accent2" accent3="accent3" accent4="accent4" accent5="accent5" accent6="accent6" hlink="hlink" folHlink="folHlink"/>
  <p:sldLayoutIdLst>
    <p:sldLayoutId id="2147493546" r:id="rId1"/>
    <p:sldLayoutId id="2147493547" r:id="rId2"/>
    <p:sldLayoutId id="2147493548" r:id="rId3"/>
    <p:sldLayoutId id="2147493549" r:id="rId4"/>
    <p:sldLayoutId id="2147493550" r:id="rId5"/>
    <p:sldLayoutId id="2147493551" r:id="rId6"/>
    <p:sldLayoutId id="2147493552" r:id="rId7"/>
    <p:sldLayoutId id="2147493553" r:id="rId8"/>
    <p:sldLayoutId id="2147493554" r:id="rId9"/>
    <p:sldLayoutId id="2147493555" r:id="rId10"/>
    <p:sldLayoutId id="2147493556" r:id="rId1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038739"/>
      </p:ext>
    </p:extLst>
  </p:cSld>
  <p:clrMap bg1="lt1" tx1="dk1" bg2="lt2" tx2="dk2" accent1="accent1" accent2="accent2" accent3="accent3" accent4="accent4" accent5="accent5" accent6="accent6" hlink="hlink" folHlink="folHlink"/>
  <p:sldLayoutIdLst>
    <p:sldLayoutId id="2147493559" r:id="rId1"/>
    <p:sldLayoutId id="2147493560" r:id="rId2"/>
    <p:sldLayoutId id="2147493561" r:id="rId3"/>
    <p:sldLayoutId id="2147493562" r:id="rId4"/>
    <p:sldLayoutId id="2147493563" r:id="rId5"/>
    <p:sldLayoutId id="2147493564" r:id="rId6"/>
    <p:sldLayoutId id="2147493565" r:id="rId7"/>
    <p:sldLayoutId id="2147493566" r:id="rId8"/>
    <p:sldLayoutId id="2147493567" r:id="rId9"/>
    <p:sldLayoutId id="2147493568" r:id="rId10"/>
    <p:sldLayoutId id="2147493569" r:id="rId11"/>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9.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53.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3.xml"/><Relationship Id="rId5" Type="http://schemas.openxmlformats.org/officeDocument/2006/relationships/image" Target="../media/image51.jpeg"/><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3.xml"/><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3.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3.xml"/><Relationship Id="rId5" Type="http://schemas.openxmlformats.org/officeDocument/2006/relationships/image" Target="../media/image80.jpe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6.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5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5.xml"/><Relationship Id="rId5" Type="http://schemas.openxmlformats.org/officeDocument/2006/relationships/image" Target="../media/image99.gif"/><Relationship Id="rId4" Type="http://schemas.openxmlformats.org/officeDocument/2006/relationships/image" Target="../media/image9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5.xml"/><Relationship Id="rId5" Type="http://schemas.openxmlformats.org/officeDocument/2006/relationships/image" Target="../media/image103.png"/><Relationship Id="rId4" Type="http://schemas.openxmlformats.org/officeDocument/2006/relationships/image" Target="../media/image102.jpe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4.png"/><Relationship Id="rId1" Type="http://schemas.openxmlformats.org/officeDocument/2006/relationships/slideLayout" Target="../slideLayouts/slideLayout5.xml"/><Relationship Id="rId5" Type="http://schemas.openxmlformats.org/officeDocument/2006/relationships/image" Target="../media/image106.png"/><Relationship Id="rId4" Type="http://schemas.openxmlformats.org/officeDocument/2006/relationships/image" Target="../media/image105.emf"/></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5.xml"/><Relationship Id="rId5" Type="http://schemas.openxmlformats.org/officeDocument/2006/relationships/image" Target="../media/image110.gif"/><Relationship Id="rId4" Type="http://schemas.openxmlformats.org/officeDocument/2006/relationships/image" Target="../media/image109.jpeg"/></Relationships>
</file>

<file path=ppt/slides/_rels/slide6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5.xml"/><Relationship Id="rId5" Type="http://schemas.openxmlformats.org/officeDocument/2006/relationships/image" Target="../media/image114.gif"/><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5.xml"/><Relationship Id="rId5" Type="http://schemas.openxmlformats.org/officeDocument/2006/relationships/image" Target="../media/image118.gif"/><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10.gif"/><Relationship Id="rId1" Type="http://schemas.openxmlformats.org/officeDocument/2006/relationships/slideLayout" Target="../slideLayouts/slideLayout5.xml"/><Relationship Id="rId5" Type="http://schemas.openxmlformats.org/officeDocument/2006/relationships/image" Target="../media/image118.gif"/><Relationship Id="rId4" Type="http://schemas.openxmlformats.org/officeDocument/2006/relationships/image" Target="../media/image114.gif"/></Relationships>
</file>

<file path=ppt/slides/_rels/slide6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image" Target="../media/image120.png"/><Relationship Id="rId1" Type="http://schemas.openxmlformats.org/officeDocument/2006/relationships/slideLayout" Target="../slideLayouts/slideLayout5.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6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5.png"/><Relationship Id="rId7" Type="http://schemas.openxmlformats.org/officeDocument/2006/relationships/image" Target="../media/image131.png"/><Relationship Id="rId2" Type="http://schemas.openxmlformats.org/officeDocument/2006/relationships/image" Target="../media/image124.png"/><Relationship Id="rId1" Type="http://schemas.openxmlformats.org/officeDocument/2006/relationships/slideLayout" Target="../slideLayouts/slideLayout5.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3.png"/><Relationship Id="rId4" Type="http://schemas.openxmlformats.org/officeDocument/2006/relationships/image" Target="../media/image128.png"/><Relationship Id="rId9" Type="http://schemas.microsoft.com/office/2007/relationships/hdphoto" Target="../media/hdphoto5.wdp"/></Relationships>
</file>

<file path=ppt/slides/_rels/slide6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5" Type="http://schemas.openxmlformats.org/officeDocument/2006/relationships/image" Target="../media/image144.png"/><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slideLayout" Target="../slideLayouts/slideLayout5.xml"/><Relationship Id="rId1" Type="http://schemas.openxmlformats.org/officeDocument/2006/relationships/video" Target="https://www.youtube.com/embed/JPe2mwq96cw" TargetMode="External"/><Relationship Id="rId5" Type="http://schemas.openxmlformats.org/officeDocument/2006/relationships/image" Target="../media/image147.jpeg"/><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image" Target="../media/image114.gif"/><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image" Target="../media/image118.gif"/><Relationship Id="rId4" Type="http://schemas.openxmlformats.org/officeDocument/2006/relationships/image" Target="../media/image110.gi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8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35.gif"/><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jpe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microsoft.com/office/2007/relationships/hdphoto" Target="../media/hdphoto4.wdp"/><Relationship Id="rId5" Type="http://schemas.openxmlformats.org/officeDocument/2006/relationships/image" Target="../media/image4.png"/><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7607" r="-1814" b="2699"/>
          <a:stretch/>
        </p:blipFill>
        <p:spPr>
          <a:xfrm>
            <a:off x="-1" y="13960"/>
            <a:ext cx="3748353" cy="5143500"/>
          </a:xfrm>
          <a:prstGeom prst="rect">
            <a:avLst/>
          </a:prstGeom>
        </p:spPr>
      </p:pic>
      <p:grpSp>
        <p:nvGrpSpPr>
          <p:cNvPr id="30" name="Group 29"/>
          <p:cNvGrpSpPr/>
          <p:nvPr/>
        </p:nvGrpSpPr>
        <p:grpSpPr>
          <a:xfrm>
            <a:off x="372486" y="15875"/>
            <a:ext cx="4512063" cy="5142960"/>
            <a:chOff x="622299" y="794"/>
            <a:chExt cx="6632576" cy="7562056"/>
          </a:xfrm>
        </p:grpSpPr>
        <p:sp>
          <p:nvSpPr>
            <p:cNvPr id="31" name="Freeform 49"/>
            <p:cNvSpPr>
              <a:spLocks/>
            </p:cNvSpPr>
            <p:nvPr userDrawn="1"/>
          </p:nvSpPr>
          <p:spPr bwMode="ltGray">
            <a:xfrm flipH="1">
              <a:off x="622299" y="794"/>
              <a:ext cx="5346701" cy="7562056"/>
            </a:xfrm>
            <a:custGeom>
              <a:avLst/>
              <a:gdLst/>
              <a:ahLst/>
              <a:cxnLst/>
              <a:rect l="l" t="t" r="r" b="b"/>
              <a:pathLst>
                <a:path w="5346701" h="7562056">
                  <a:moveTo>
                    <a:pt x="5346701" y="0"/>
                  </a:moveTo>
                  <a:lnTo>
                    <a:pt x="0" y="0"/>
                  </a:lnTo>
                  <a:lnTo>
                    <a:pt x="0" y="7562056"/>
                  </a:lnTo>
                  <a:lnTo>
                    <a:pt x="474459" y="7562056"/>
                  </a:lnTo>
                  <a:close/>
                </a:path>
              </a:pathLst>
            </a:custGeom>
            <a:solidFill>
              <a:srgbClr val="FFFFFF"/>
            </a:solidFill>
            <a:ln w="9525">
              <a:noFill/>
              <a:round/>
              <a:headEnd/>
              <a:tailEnd/>
            </a:ln>
            <a:effectLs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51"/>
            <p:cNvSpPr>
              <a:spLocks/>
            </p:cNvSpPr>
            <p:nvPr userDrawn="1"/>
          </p:nvSpPr>
          <p:spPr bwMode="ltGray">
            <a:xfrm flipH="1">
              <a:off x="622300" y="794"/>
              <a:ext cx="6632575" cy="4038600"/>
            </a:xfrm>
            <a:custGeom>
              <a:avLst/>
              <a:gdLst>
                <a:gd name="T0" fmla="*/ 0 w 4178"/>
                <a:gd name="T1" fmla="*/ 0 h 2544"/>
                <a:gd name="T2" fmla="*/ 2544 w 4178"/>
                <a:gd name="T3" fmla="*/ 2544 h 2544"/>
                <a:gd name="T4" fmla="*/ 4178 w 4178"/>
                <a:gd name="T5" fmla="*/ 0 h 2544"/>
                <a:gd name="T6" fmla="*/ 0 w 4178"/>
                <a:gd name="T7" fmla="*/ 0 h 2544"/>
              </a:gdLst>
              <a:ahLst/>
              <a:cxnLst>
                <a:cxn ang="0">
                  <a:pos x="T0" y="T1"/>
                </a:cxn>
                <a:cxn ang="0">
                  <a:pos x="T2" y="T3"/>
                </a:cxn>
                <a:cxn ang="0">
                  <a:pos x="T4" y="T5"/>
                </a:cxn>
                <a:cxn ang="0">
                  <a:pos x="T6" y="T7"/>
                </a:cxn>
              </a:cxnLst>
              <a:rect l="0" t="0" r="r" b="b"/>
              <a:pathLst>
                <a:path w="4178" h="2544">
                  <a:moveTo>
                    <a:pt x="0" y="0"/>
                  </a:moveTo>
                  <a:lnTo>
                    <a:pt x="2544" y="2544"/>
                  </a:lnTo>
                  <a:lnTo>
                    <a:pt x="4178" y="0"/>
                  </a:ln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53"/>
            <p:cNvSpPr>
              <a:spLocks/>
            </p:cNvSpPr>
            <p:nvPr userDrawn="1"/>
          </p:nvSpPr>
          <p:spPr bwMode="ltGray">
            <a:xfrm flipH="1">
              <a:off x="1730375" y="1470819"/>
              <a:ext cx="2584450" cy="3092450"/>
            </a:xfrm>
            <a:custGeom>
              <a:avLst/>
              <a:gdLst>
                <a:gd name="T0" fmla="*/ 490 w 1628"/>
                <a:gd name="T1" fmla="*/ 1948 h 1948"/>
                <a:gd name="T2" fmla="*/ 402 w 1628"/>
                <a:gd name="T3" fmla="*/ 1886 h 1948"/>
                <a:gd name="T4" fmla="*/ 322 w 1628"/>
                <a:gd name="T5" fmla="*/ 1816 h 1948"/>
                <a:gd name="T6" fmla="*/ 250 w 1628"/>
                <a:gd name="T7" fmla="*/ 1740 h 1948"/>
                <a:gd name="T8" fmla="*/ 188 w 1628"/>
                <a:gd name="T9" fmla="*/ 1658 h 1948"/>
                <a:gd name="T10" fmla="*/ 134 w 1628"/>
                <a:gd name="T11" fmla="*/ 1570 h 1948"/>
                <a:gd name="T12" fmla="*/ 88 w 1628"/>
                <a:gd name="T13" fmla="*/ 1480 h 1948"/>
                <a:gd name="T14" fmla="*/ 52 w 1628"/>
                <a:gd name="T15" fmla="*/ 1384 h 1948"/>
                <a:gd name="T16" fmla="*/ 26 w 1628"/>
                <a:gd name="T17" fmla="*/ 1286 h 1948"/>
                <a:gd name="T18" fmla="*/ 8 w 1628"/>
                <a:gd name="T19" fmla="*/ 1186 h 1948"/>
                <a:gd name="T20" fmla="*/ 0 w 1628"/>
                <a:gd name="T21" fmla="*/ 1086 h 1948"/>
                <a:gd name="T22" fmla="*/ 2 w 1628"/>
                <a:gd name="T23" fmla="*/ 984 h 1948"/>
                <a:gd name="T24" fmla="*/ 14 w 1628"/>
                <a:gd name="T25" fmla="*/ 882 h 1948"/>
                <a:gd name="T26" fmla="*/ 36 w 1628"/>
                <a:gd name="T27" fmla="*/ 780 h 1948"/>
                <a:gd name="T28" fmla="*/ 70 w 1628"/>
                <a:gd name="T29" fmla="*/ 682 h 1948"/>
                <a:gd name="T30" fmla="*/ 112 w 1628"/>
                <a:gd name="T31" fmla="*/ 584 h 1948"/>
                <a:gd name="T32" fmla="*/ 166 w 1628"/>
                <a:gd name="T33" fmla="*/ 490 h 1948"/>
                <a:gd name="T34" fmla="*/ 196 w 1628"/>
                <a:gd name="T35" fmla="*/ 444 h 1948"/>
                <a:gd name="T36" fmla="*/ 262 w 1628"/>
                <a:gd name="T37" fmla="*/ 360 h 1948"/>
                <a:gd name="T38" fmla="*/ 334 w 1628"/>
                <a:gd name="T39" fmla="*/ 284 h 1948"/>
                <a:gd name="T40" fmla="*/ 414 w 1628"/>
                <a:gd name="T41" fmla="*/ 218 h 1948"/>
                <a:gd name="T42" fmla="*/ 498 w 1628"/>
                <a:gd name="T43" fmla="*/ 160 h 1948"/>
                <a:gd name="T44" fmla="*/ 588 w 1628"/>
                <a:gd name="T45" fmla="*/ 110 h 1948"/>
                <a:gd name="T46" fmla="*/ 682 w 1628"/>
                <a:gd name="T47" fmla="*/ 68 h 1948"/>
                <a:gd name="T48" fmla="*/ 778 w 1628"/>
                <a:gd name="T49" fmla="*/ 38 h 1948"/>
                <a:gd name="T50" fmla="*/ 876 w 1628"/>
                <a:gd name="T51" fmla="*/ 16 h 1948"/>
                <a:gd name="T52" fmla="*/ 978 w 1628"/>
                <a:gd name="T53" fmla="*/ 2 h 1948"/>
                <a:gd name="T54" fmla="*/ 1080 w 1628"/>
                <a:gd name="T55" fmla="*/ 0 h 1948"/>
                <a:gd name="T56" fmla="*/ 1182 w 1628"/>
                <a:gd name="T57" fmla="*/ 8 h 1948"/>
                <a:gd name="T58" fmla="*/ 1282 w 1628"/>
                <a:gd name="T59" fmla="*/ 24 h 1948"/>
                <a:gd name="T60" fmla="*/ 1382 w 1628"/>
                <a:gd name="T61" fmla="*/ 52 h 1948"/>
                <a:gd name="T62" fmla="*/ 1482 w 1628"/>
                <a:gd name="T63" fmla="*/ 88 h 1948"/>
                <a:gd name="T64" fmla="*/ 1576 w 1628"/>
                <a:gd name="T65" fmla="*/ 136 h 1948"/>
                <a:gd name="T66" fmla="*/ 1624 w 1628"/>
                <a:gd name="T67" fmla="*/ 164 h 1948"/>
                <a:gd name="T68" fmla="*/ 490 w 1628"/>
                <a:gd name="T69" fmla="*/ 1948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948">
                  <a:moveTo>
                    <a:pt x="490" y="1948"/>
                  </a:moveTo>
                  <a:lnTo>
                    <a:pt x="490" y="1948"/>
                  </a:lnTo>
                  <a:lnTo>
                    <a:pt x="444" y="1918"/>
                  </a:lnTo>
                  <a:lnTo>
                    <a:pt x="402" y="1886"/>
                  </a:lnTo>
                  <a:lnTo>
                    <a:pt x="360" y="1852"/>
                  </a:lnTo>
                  <a:lnTo>
                    <a:pt x="322" y="1816"/>
                  </a:lnTo>
                  <a:lnTo>
                    <a:pt x="286" y="1778"/>
                  </a:lnTo>
                  <a:lnTo>
                    <a:pt x="250" y="1740"/>
                  </a:lnTo>
                  <a:lnTo>
                    <a:pt x="218" y="1700"/>
                  </a:lnTo>
                  <a:lnTo>
                    <a:pt x="188" y="1658"/>
                  </a:lnTo>
                  <a:lnTo>
                    <a:pt x="160" y="1614"/>
                  </a:lnTo>
                  <a:lnTo>
                    <a:pt x="134" y="1570"/>
                  </a:lnTo>
                  <a:lnTo>
                    <a:pt x="110" y="1526"/>
                  </a:lnTo>
                  <a:lnTo>
                    <a:pt x="88" y="1480"/>
                  </a:lnTo>
                  <a:lnTo>
                    <a:pt x="70" y="1432"/>
                  </a:lnTo>
                  <a:lnTo>
                    <a:pt x="52" y="1384"/>
                  </a:lnTo>
                  <a:lnTo>
                    <a:pt x="38" y="1336"/>
                  </a:lnTo>
                  <a:lnTo>
                    <a:pt x="26" y="1286"/>
                  </a:lnTo>
                  <a:lnTo>
                    <a:pt x="16" y="1236"/>
                  </a:lnTo>
                  <a:lnTo>
                    <a:pt x="8" y="1186"/>
                  </a:lnTo>
                  <a:lnTo>
                    <a:pt x="4" y="1136"/>
                  </a:lnTo>
                  <a:lnTo>
                    <a:pt x="0" y="1086"/>
                  </a:lnTo>
                  <a:lnTo>
                    <a:pt x="0" y="1034"/>
                  </a:lnTo>
                  <a:lnTo>
                    <a:pt x="2" y="984"/>
                  </a:lnTo>
                  <a:lnTo>
                    <a:pt x="8" y="932"/>
                  </a:lnTo>
                  <a:lnTo>
                    <a:pt x="14" y="882"/>
                  </a:lnTo>
                  <a:lnTo>
                    <a:pt x="24" y="830"/>
                  </a:lnTo>
                  <a:lnTo>
                    <a:pt x="36" y="780"/>
                  </a:lnTo>
                  <a:lnTo>
                    <a:pt x="52" y="730"/>
                  </a:lnTo>
                  <a:lnTo>
                    <a:pt x="70" y="682"/>
                  </a:lnTo>
                  <a:lnTo>
                    <a:pt x="90" y="632"/>
                  </a:lnTo>
                  <a:lnTo>
                    <a:pt x="112" y="584"/>
                  </a:lnTo>
                  <a:lnTo>
                    <a:pt x="138" y="536"/>
                  </a:lnTo>
                  <a:lnTo>
                    <a:pt x="166" y="490"/>
                  </a:lnTo>
                  <a:lnTo>
                    <a:pt x="166" y="490"/>
                  </a:lnTo>
                  <a:lnTo>
                    <a:pt x="196" y="444"/>
                  </a:lnTo>
                  <a:lnTo>
                    <a:pt x="228" y="402"/>
                  </a:lnTo>
                  <a:lnTo>
                    <a:pt x="262" y="360"/>
                  </a:lnTo>
                  <a:lnTo>
                    <a:pt x="298" y="322"/>
                  </a:lnTo>
                  <a:lnTo>
                    <a:pt x="334" y="284"/>
                  </a:lnTo>
                  <a:lnTo>
                    <a:pt x="374" y="250"/>
                  </a:lnTo>
                  <a:lnTo>
                    <a:pt x="414" y="218"/>
                  </a:lnTo>
                  <a:lnTo>
                    <a:pt x="456" y="188"/>
                  </a:lnTo>
                  <a:lnTo>
                    <a:pt x="498" y="160"/>
                  </a:lnTo>
                  <a:lnTo>
                    <a:pt x="542" y="134"/>
                  </a:lnTo>
                  <a:lnTo>
                    <a:pt x="588" y="110"/>
                  </a:lnTo>
                  <a:lnTo>
                    <a:pt x="634" y="88"/>
                  </a:lnTo>
                  <a:lnTo>
                    <a:pt x="682" y="68"/>
                  </a:lnTo>
                  <a:lnTo>
                    <a:pt x="730" y="52"/>
                  </a:lnTo>
                  <a:lnTo>
                    <a:pt x="778" y="38"/>
                  </a:lnTo>
                  <a:lnTo>
                    <a:pt x="828" y="26"/>
                  </a:lnTo>
                  <a:lnTo>
                    <a:pt x="876" y="16"/>
                  </a:lnTo>
                  <a:lnTo>
                    <a:pt x="926" y="8"/>
                  </a:lnTo>
                  <a:lnTo>
                    <a:pt x="978" y="2"/>
                  </a:lnTo>
                  <a:lnTo>
                    <a:pt x="1028" y="0"/>
                  </a:lnTo>
                  <a:lnTo>
                    <a:pt x="1080" y="0"/>
                  </a:lnTo>
                  <a:lnTo>
                    <a:pt x="1130" y="2"/>
                  </a:lnTo>
                  <a:lnTo>
                    <a:pt x="1182" y="8"/>
                  </a:lnTo>
                  <a:lnTo>
                    <a:pt x="1232" y="14"/>
                  </a:lnTo>
                  <a:lnTo>
                    <a:pt x="1282" y="24"/>
                  </a:lnTo>
                  <a:lnTo>
                    <a:pt x="1332" y="36"/>
                  </a:lnTo>
                  <a:lnTo>
                    <a:pt x="1382" y="52"/>
                  </a:lnTo>
                  <a:lnTo>
                    <a:pt x="1432" y="68"/>
                  </a:lnTo>
                  <a:lnTo>
                    <a:pt x="1482" y="88"/>
                  </a:lnTo>
                  <a:lnTo>
                    <a:pt x="1530" y="112"/>
                  </a:lnTo>
                  <a:lnTo>
                    <a:pt x="1576" y="136"/>
                  </a:lnTo>
                  <a:lnTo>
                    <a:pt x="1624" y="164"/>
                  </a:lnTo>
                  <a:lnTo>
                    <a:pt x="1624" y="164"/>
                  </a:lnTo>
                  <a:lnTo>
                    <a:pt x="1628" y="168"/>
                  </a:lnTo>
                  <a:lnTo>
                    <a:pt x="490" y="19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61"/>
            <p:cNvSpPr>
              <a:spLocks/>
            </p:cNvSpPr>
            <p:nvPr userDrawn="1"/>
          </p:nvSpPr>
          <p:spPr bwMode="ltGray">
            <a:xfrm flipH="1">
              <a:off x="5730875" y="972344"/>
              <a:ext cx="654050" cy="647700"/>
            </a:xfrm>
            <a:custGeom>
              <a:avLst/>
              <a:gdLst>
                <a:gd name="T0" fmla="*/ 412 w 412"/>
                <a:gd name="T1" fmla="*/ 336 h 408"/>
                <a:gd name="T2" fmla="*/ 412 w 412"/>
                <a:gd name="T3" fmla="*/ 336 h 408"/>
                <a:gd name="T4" fmla="*/ 394 w 412"/>
                <a:gd name="T5" fmla="*/ 352 h 408"/>
                <a:gd name="T6" fmla="*/ 374 w 412"/>
                <a:gd name="T7" fmla="*/ 368 h 408"/>
                <a:gd name="T8" fmla="*/ 354 w 412"/>
                <a:gd name="T9" fmla="*/ 380 h 408"/>
                <a:gd name="T10" fmla="*/ 334 w 412"/>
                <a:gd name="T11" fmla="*/ 390 h 408"/>
                <a:gd name="T12" fmla="*/ 312 w 412"/>
                <a:gd name="T13" fmla="*/ 398 h 408"/>
                <a:gd name="T14" fmla="*/ 288 w 412"/>
                <a:gd name="T15" fmla="*/ 404 h 408"/>
                <a:gd name="T16" fmla="*/ 266 w 412"/>
                <a:gd name="T17" fmla="*/ 406 h 408"/>
                <a:gd name="T18" fmla="*/ 244 w 412"/>
                <a:gd name="T19" fmla="*/ 408 h 408"/>
                <a:gd name="T20" fmla="*/ 220 w 412"/>
                <a:gd name="T21" fmla="*/ 408 h 408"/>
                <a:gd name="T22" fmla="*/ 198 w 412"/>
                <a:gd name="T23" fmla="*/ 404 h 408"/>
                <a:gd name="T24" fmla="*/ 174 w 412"/>
                <a:gd name="T25" fmla="*/ 400 h 408"/>
                <a:gd name="T26" fmla="*/ 152 w 412"/>
                <a:gd name="T27" fmla="*/ 392 h 408"/>
                <a:gd name="T28" fmla="*/ 132 w 412"/>
                <a:gd name="T29" fmla="*/ 382 h 408"/>
                <a:gd name="T30" fmla="*/ 110 w 412"/>
                <a:gd name="T31" fmla="*/ 370 h 408"/>
                <a:gd name="T32" fmla="*/ 92 w 412"/>
                <a:gd name="T33" fmla="*/ 356 h 408"/>
                <a:gd name="T34" fmla="*/ 72 w 412"/>
                <a:gd name="T35" fmla="*/ 340 h 408"/>
                <a:gd name="T36" fmla="*/ 72 w 412"/>
                <a:gd name="T37" fmla="*/ 340 h 408"/>
                <a:gd name="T38" fmla="*/ 56 w 412"/>
                <a:gd name="T39" fmla="*/ 322 h 408"/>
                <a:gd name="T40" fmla="*/ 42 w 412"/>
                <a:gd name="T41" fmla="*/ 302 h 408"/>
                <a:gd name="T42" fmla="*/ 30 w 412"/>
                <a:gd name="T43" fmla="*/ 282 h 408"/>
                <a:gd name="T44" fmla="*/ 20 w 412"/>
                <a:gd name="T45" fmla="*/ 262 h 408"/>
                <a:gd name="T46" fmla="*/ 12 w 412"/>
                <a:gd name="T47" fmla="*/ 240 h 408"/>
                <a:gd name="T48" fmla="*/ 6 w 412"/>
                <a:gd name="T49" fmla="*/ 218 h 408"/>
                <a:gd name="T50" fmla="*/ 2 w 412"/>
                <a:gd name="T51" fmla="*/ 194 h 408"/>
                <a:gd name="T52" fmla="*/ 0 w 412"/>
                <a:gd name="T53" fmla="*/ 172 h 408"/>
                <a:gd name="T54" fmla="*/ 2 w 412"/>
                <a:gd name="T55" fmla="*/ 148 h 408"/>
                <a:gd name="T56" fmla="*/ 4 w 412"/>
                <a:gd name="T57" fmla="*/ 126 h 408"/>
                <a:gd name="T58" fmla="*/ 10 w 412"/>
                <a:gd name="T59" fmla="*/ 104 h 408"/>
                <a:gd name="T60" fmla="*/ 18 w 412"/>
                <a:gd name="T61" fmla="*/ 80 h 408"/>
                <a:gd name="T62" fmla="*/ 26 w 412"/>
                <a:gd name="T63" fmla="*/ 60 h 408"/>
                <a:gd name="T64" fmla="*/ 38 w 412"/>
                <a:gd name="T65" fmla="*/ 40 h 408"/>
                <a:gd name="T66" fmla="*/ 52 w 412"/>
                <a:gd name="T67" fmla="*/ 20 h 408"/>
                <a:gd name="T68" fmla="*/ 68 w 412"/>
                <a:gd name="T69" fmla="*/ 2 h 408"/>
                <a:gd name="T70" fmla="*/ 70 w 412"/>
                <a:gd name="T71" fmla="*/ 0 h 408"/>
                <a:gd name="T72" fmla="*/ 412 w 412"/>
                <a:gd name="T73" fmla="*/ 33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12" h="408">
                  <a:moveTo>
                    <a:pt x="412" y="336"/>
                  </a:moveTo>
                  <a:lnTo>
                    <a:pt x="412" y="336"/>
                  </a:lnTo>
                  <a:lnTo>
                    <a:pt x="394" y="352"/>
                  </a:lnTo>
                  <a:lnTo>
                    <a:pt x="374" y="368"/>
                  </a:lnTo>
                  <a:lnTo>
                    <a:pt x="354" y="380"/>
                  </a:lnTo>
                  <a:lnTo>
                    <a:pt x="334" y="390"/>
                  </a:lnTo>
                  <a:lnTo>
                    <a:pt x="312" y="398"/>
                  </a:lnTo>
                  <a:lnTo>
                    <a:pt x="288" y="404"/>
                  </a:lnTo>
                  <a:lnTo>
                    <a:pt x="266" y="406"/>
                  </a:lnTo>
                  <a:lnTo>
                    <a:pt x="244" y="408"/>
                  </a:lnTo>
                  <a:lnTo>
                    <a:pt x="220" y="408"/>
                  </a:lnTo>
                  <a:lnTo>
                    <a:pt x="198" y="404"/>
                  </a:lnTo>
                  <a:lnTo>
                    <a:pt x="174" y="400"/>
                  </a:lnTo>
                  <a:lnTo>
                    <a:pt x="152" y="392"/>
                  </a:lnTo>
                  <a:lnTo>
                    <a:pt x="132" y="382"/>
                  </a:lnTo>
                  <a:lnTo>
                    <a:pt x="110" y="370"/>
                  </a:lnTo>
                  <a:lnTo>
                    <a:pt x="92" y="356"/>
                  </a:lnTo>
                  <a:lnTo>
                    <a:pt x="72" y="340"/>
                  </a:lnTo>
                  <a:lnTo>
                    <a:pt x="72" y="340"/>
                  </a:lnTo>
                  <a:lnTo>
                    <a:pt x="56" y="322"/>
                  </a:lnTo>
                  <a:lnTo>
                    <a:pt x="42" y="302"/>
                  </a:lnTo>
                  <a:lnTo>
                    <a:pt x="30" y="282"/>
                  </a:lnTo>
                  <a:lnTo>
                    <a:pt x="20" y="262"/>
                  </a:lnTo>
                  <a:lnTo>
                    <a:pt x="12" y="240"/>
                  </a:lnTo>
                  <a:lnTo>
                    <a:pt x="6" y="218"/>
                  </a:lnTo>
                  <a:lnTo>
                    <a:pt x="2" y="194"/>
                  </a:lnTo>
                  <a:lnTo>
                    <a:pt x="0" y="172"/>
                  </a:lnTo>
                  <a:lnTo>
                    <a:pt x="2" y="148"/>
                  </a:lnTo>
                  <a:lnTo>
                    <a:pt x="4" y="126"/>
                  </a:lnTo>
                  <a:lnTo>
                    <a:pt x="10" y="104"/>
                  </a:lnTo>
                  <a:lnTo>
                    <a:pt x="18" y="80"/>
                  </a:lnTo>
                  <a:lnTo>
                    <a:pt x="26" y="60"/>
                  </a:lnTo>
                  <a:lnTo>
                    <a:pt x="38" y="40"/>
                  </a:lnTo>
                  <a:lnTo>
                    <a:pt x="52" y="20"/>
                  </a:lnTo>
                  <a:lnTo>
                    <a:pt x="68" y="2"/>
                  </a:lnTo>
                  <a:lnTo>
                    <a:pt x="70" y="0"/>
                  </a:lnTo>
                  <a:lnTo>
                    <a:pt x="412" y="33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62"/>
            <p:cNvSpPr>
              <a:spLocks/>
            </p:cNvSpPr>
            <p:nvPr userDrawn="1"/>
          </p:nvSpPr>
          <p:spPr bwMode="ltGray">
            <a:xfrm flipH="1">
              <a:off x="3006725" y="4140994"/>
              <a:ext cx="944562" cy="1122604"/>
            </a:xfrm>
            <a:custGeom>
              <a:avLst/>
              <a:gdLst>
                <a:gd name="T0" fmla="*/ 718 w 1008"/>
                <a:gd name="T1" fmla="*/ 0 h 1206"/>
                <a:gd name="T2" fmla="*/ 772 w 1008"/>
                <a:gd name="T3" fmla="*/ 38 h 1206"/>
                <a:gd name="T4" fmla="*/ 820 w 1008"/>
                <a:gd name="T5" fmla="*/ 82 h 1206"/>
                <a:gd name="T6" fmla="*/ 864 w 1008"/>
                <a:gd name="T7" fmla="*/ 128 h 1206"/>
                <a:gd name="T8" fmla="*/ 902 w 1008"/>
                <a:gd name="T9" fmla="*/ 180 h 1206"/>
                <a:gd name="T10" fmla="*/ 934 w 1008"/>
                <a:gd name="T11" fmla="*/ 234 h 1206"/>
                <a:gd name="T12" fmla="*/ 960 w 1008"/>
                <a:gd name="T13" fmla="*/ 290 h 1206"/>
                <a:gd name="T14" fmla="*/ 982 w 1008"/>
                <a:gd name="T15" fmla="*/ 350 h 1206"/>
                <a:gd name="T16" fmla="*/ 996 w 1008"/>
                <a:gd name="T17" fmla="*/ 410 h 1206"/>
                <a:gd name="T18" fmla="*/ 1006 w 1008"/>
                <a:gd name="T19" fmla="*/ 472 h 1206"/>
                <a:gd name="T20" fmla="*/ 1008 w 1008"/>
                <a:gd name="T21" fmla="*/ 534 h 1206"/>
                <a:gd name="T22" fmla="*/ 1006 w 1008"/>
                <a:gd name="T23" fmla="*/ 598 h 1206"/>
                <a:gd name="T24" fmla="*/ 998 w 1008"/>
                <a:gd name="T25" fmla="*/ 662 h 1206"/>
                <a:gd name="T26" fmla="*/ 984 w 1008"/>
                <a:gd name="T27" fmla="*/ 724 h 1206"/>
                <a:gd name="T28" fmla="*/ 962 w 1008"/>
                <a:gd name="T29" fmla="*/ 786 h 1206"/>
                <a:gd name="T30" fmla="*/ 936 w 1008"/>
                <a:gd name="T31" fmla="*/ 846 h 1206"/>
                <a:gd name="T32" fmla="*/ 902 w 1008"/>
                <a:gd name="T33" fmla="*/ 904 h 1206"/>
                <a:gd name="T34" fmla="*/ 884 w 1008"/>
                <a:gd name="T35" fmla="*/ 932 h 1206"/>
                <a:gd name="T36" fmla="*/ 842 w 1008"/>
                <a:gd name="T37" fmla="*/ 984 h 1206"/>
                <a:gd name="T38" fmla="*/ 798 w 1008"/>
                <a:gd name="T39" fmla="*/ 1030 h 1206"/>
                <a:gd name="T40" fmla="*/ 748 w 1008"/>
                <a:gd name="T41" fmla="*/ 1072 h 1206"/>
                <a:gd name="T42" fmla="*/ 696 w 1008"/>
                <a:gd name="T43" fmla="*/ 1108 h 1206"/>
                <a:gd name="T44" fmla="*/ 640 w 1008"/>
                <a:gd name="T45" fmla="*/ 1138 h 1206"/>
                <a:gd name="T46" fmla="*/ 582 w 1008"/>
                <a:gd name="T47" fmla="*/ 1164 h 1206"/>
                <a:gd name="T48" fmla="*/ 524 w 1008"/>
                <a:gd name="T49" fmla="*/ 1182 h 1206"/>
                <a:gd name="T50" fmla="*/ 462 w 1008"/>
                <a:gd name="T51" fmla="*/ 1196 h 1206"/>
                <a:gd name="T52" fmla="*/ 400 w 1008"/>
                <a:gd name="T53" fmla="*/ 1204 h 1206"/>
                <a:gd name="T54" fmla="*/ 336 w 1008"/>
                <a:gd name="T55" fmla="*/ 1206 h 1206"/>
                <a:gd name="T56" fmla="*/ 274 w 1008"/>
                <a:gd name="T57" fmla="*/ 1200 h 1206"/>
                <a:gd name="T58" fmla="*/ 210 w 1008"/>
                <a:gd name="T59" fmla="*/ 1190 h 1206"/>
                <a:gd name="T60" fmla="*/ 148 w 1008"/>
                <a:gd name="T61" fmla="*/ 1174 h 1206"/>
                <a:gd name="T62" fmla="*/ 88 w 1008"/>
                <a:gd name="T63" fmla="*/ 1150 h 1206"/>
                <a:gd name="T64" fmla="*/ 28 w 1008"/>
                <a:gd name="T65" fmla="*/ 1120 h 1206"/>
                <a:gd name="T66" fmla="*/ 718 w 1008"/>
                <a:gd name="T67" fmla="*/ 0 h 1206"/>
                <a:gd name="connsiteX0" fmla="*/ 7240 w 10000"/>
                <a:gd name="connsiteY0" fmla="*/ 65 h 10000"/>
                <a:gd name="connsiteX1" fmla="*/ 7123 w 10000"/>
                <a:gd name="connsiteY1" fmla="*/ 0 h 10000"/>
                <a:gd name="connsiteX2" fmla="*/ 7401 w 10000"/>
                <a:gd name="connsiteY2" fmla="*/ 149 h 10000"/>
                <a:gd name="connsiteX3" fmla="*/ 7659 w 10000"/>
                <a:gd name="connsiteY3" fmla="*/ 315 h 10000"/>
                <a:gd name="connsiteX4" fmla="*/ 7897 w 10000"/>
                <a:gd name="connsiteY4" fmla="*/ 498 h 10000"/>
                <a:gd name="connsiteX5" fmla="*/ 8135 w 10000"/>
                <a:gd name="connsiteY5" fmla="*/ 680 h 10000"/>
                <a:gd name="connsiteX6" fmla="*/ 8353 w 10000"/>
                <a:gd name="connsiteY6" fmla="*/ 862 h 10000"/>
                <a:gd name="connsiteX7" fmla="*/ 8571 w 10000"/>
                <a:gd name="connsiteY7" fmla="*/ 1061 h 10000"/>
                <a:gd name="connsiteX8" fmla="*/ 8770 w 10000"/>
                <a:gd name="connsiteY8" fmla="*/ 1277 h 10000"/>
                <a:gd name="connsiteX9" fmla="*/ 8948 w 10000"/>
                <a:gd name="connsiteY9" fmla="*/ 1493 h 10000"/>
                <a:gd name="connsiteX10" fmla="*/ 9107 w 10000"/>
                <a:gd name="connsiteY10" fmla="*/ 1708 h 10000"/>
                <a:gd name="connsiteX11" fmla="*/ 9266 w 10000"/>
                <a:gd name="connsiteY11" fmla="*/ 1940 h 10000"/>
                <a:gd name="connsiteX12" fmla="*/ 9405 w 10000"/>
                <a:gd name="connsiteY12" fmla="*/ 2172 h 10000"/>
                <a:gd name="connsiteX13" fmla="*/ 9524 w 10000"/>
                <a:gd name="connsiteY13" fmla="*/ 2405 h 10000"/>
                <a:gd name="connsiteX14" fmla="*/ 9643 w 10000"/>
                <a:gd name="connsiteY14" fmla="*/ 2653 h 10000"/>
                <a:gd name="connsiteX15" fmla="*/ 9742 w 10000"/>
                <a:gd name="connsiteY15" fmla="*/ 2902 h 10000"/>
                <a:gd name="connsiteX16" fmla="*/ 9821 w 10000"/>
                <a:gd name="connsiteY16" fmla="*/ 3151 h 10000"/>
                <a:gd name="connsiteX17" fmla="*/ 9881 w 10000"/>
                <a:gd name="connsiteY17" fmla="*/ 3400 h 10000"/>
                <a:gd name="connsiteX18" fmla="*/ 9940 w 10000"/>
                <a:gd name="connsiteY18" fmla="*/ 3648 h 10000"/>
                <a:gd name="connsiteX19" fmla="*/ 9980 w 10000"/>
                <a:gd name="connsiteY19" fmla="*/ 3914 h 10000"/>
                <a:gd name="connsiteX20" fmla="*/ 10000 w 10000"/>
                <a:gd name="connsiteY20" fmla="*/ 4179 h 10000"/>
                <a:gd name="connsiteX21" fmla="*/ 10000 w 10000"/>
                <a:gd name="connsiteY21" fmla="*/ 4428 h 10000"/>
                <a:gd name="connsiteX22" fmla="*/ 10000 w 10000"/>
                <a:gd name="connsiteY22" fmla="*/ 4693 h 10000"/>
                <a:gd name="connsiteX23" fmla="*/ 9980 w 10000"/>
                <a:gd name="connsiteY23" fmla="*/ 4959 h 10000"/>
                <a:gd name="connsiteX24" fmla="*/ 9940 w 10000"/>
                <a:gd name="connsiteY24" fmla="*/ 5224 h 10000"/>
                <a:gd name="connsiteX25" fmla="*/ 9901 w 10000"/>
                <a:gd name="connsiteY25" fmla="*/ 5489 h 10000"/>
                <a:gd name="connsiteX26" fmla="*/ 9841 w 10000"/>
                <a:gd name="connsiteY26" fmla="*/ 5738 h 10000"/>
                <a:gd name="connsiteX27" fmla="*/ 9762 w 10000"/>
                <a:gd name="connsiteY27" fmla="*/ 6003 h 10000"/>
                <a:gd name="connsiteX28" fmla="*/ 9663 w 10000"/>
                <a:gd name="connsiteY28" fmla="*/ 6252 h 10000"/>
                <a:gd name="connsiteX29" fmla="*/ 9544 w 10000"/>
                <a:gd name="connsiteY29" fmla="*/ 6517 h 10000"/>
                <a:gd name="connsiteX30" fmla="*/ 9425 w 10000"/>
                <a:gd name="connsiteY30" fmla="*/ 6766 h 10000"/>
                <a:gd name="connsiteX31" fmla="*/ 9286 w 10000"/>
                <a:gd name="connsiteY31" fmla="*/ 7015 h 10000"/>
                <a:gd name="connsiteX32" fmla="*/ 9127 w 10000"/>
                <a:gd name="connsiteY32" fmla="*/ 7247 h 10000"/>
                <a:gd name="connsiteX33" fmla="*/ 8948 w 10000"/>
                <a:gd name="connsiteY33" fmla="*/ 7496 h 10000"/>
                <a:gd name="connsiteX34" fmla="*/ 8948 w 10000"/>
                <a:gd name="connsiteY34" fmla="*/ 7496 h 10000"/>
                <a:gd name="connsiteX35" fmla="*/ 8770 w 10000"/>
                <a:gd name="connsiteY35" fmla="*/ 7728 h 10000"/>
                <a:gd name="connsiteX36" fmla="*/ 8571 w 10000"/>
                <a:gd name="connsiteY36" fmla="*/ 7944 h 10000"/>
                <a:gd name="connsiteX37" fmla="*/ 8353 w 10000"/>
                <a:gd name="connsiteY37" fmla="*/ 8159 h 10000"/>
                <a:gd name="connsiteX38" fmla="*/ 8135 w 10000"/>
                <a:gd name="connsiteY38" fmla="*/ 8358 h 10000"/>
                <a:gd name="connsiteX39" fmla="*/ 7917 w 10000"/>
                <a:gd name="connsiteY39" fmla="*/ 8541 h 10000"/>
                <a:gd name="connsiteX40" fmla="*/ 7679 w 10000"/>
                <a:gd name="connsiteY40" fmla="*/ 8723 h 10000"/>
                <a:gd name="connsiteX41" fmla="*/ 7421 w 10000"/>
                <a:gd name="connsiteY41" fmla="*/ 8889 h 10000"/>
                <a:gd name="connsiteX42" fmla="*/ 7163 w 10000"/>
                <a:gd name="connsiteY42" fmla="*/ 9038 h 10000"/>
                <a:gd name="connsiteX43" fmla="*/ 6905 w 10000"/>
                <a:gd name="connsiteY43" fmla="*/ 9187 h 10000"/>
                <a:gd name="connsiteX44" fmla="*/ 6627 w 10000"/>
                <a:gd name="connsiteY44" fmla="*/ 9320 h 10000"/>
                <a:gd name="connsiteX45" fmla="*/ 6349 w 10000"/>
                <a:gd name="connsiteY45" fmla="*/ 9436 h 10000"/>
                <a:gd name="connsiteX46" fmla="*/ 6071 w 10000"/>
                <a:gd name="connsiteY46" fmla="*/ 9552 h 10000"/>
                <a:gd name="connsiteX47" fmla="*/ 5774 w 10000"/>
                <a:gd name="connsiteY47" fmla="*/ 9652 h 10000"/>
                <a:gd name="connsiteX48" fmla="*/ 5496 w 10000"/>
                <a:gd name="connsiteY48" fmla="*/ 9735 h 10000"/>
                <a:gd name="connsiteX49" fmla="*/ 5198 w 10000"/>
                <a:gd name="connsiteY49" fmla="*/ 9801 h 10000"/>
                <a:gd name="connsiteX50" fmla="*/ 4881 w 10000"/>
                <a:gd name="connsiteY50" fmla="*/ 9867 h 10000"/>
                <a:gd name="connsiteX51" fmla="*/ 4583 w 10000"/>
                <a:gd name="connsiteY51" fmla="*/ 9917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7 h 10000"/>
                <a:gd name="connsiteX59" fmla="*/ 2083 w 10000"/>
                <a:gd name="connsiteY59" fmla="*/ 9867 h 10000"/>
                <a:gd name="connsiteX60" fmla="*/ 1786 w 10000"/>
                <a:gd name="connsiteY60" fmla="*/ 9801 h 10000"/>
                <a:gd name="connsiteX61" fmla="*/ 1468 w 10000"/>
                <a:gd name="connsiteY61" fmla="*/ 9735 h 10000"/>
                <a:gd name="connsiteX62" fmla="*/ 1171 w 10000"/>
                <a:gd name="connsiteY62" fmla="*/ 9635 h 10000"/>
                <a:gd name="connsiteX63" fmla="*/ 873 w 10000"/>
                <a:gd name="connsiteY63" fmla="*/ 9536 h 10000"/>
                <a:gd name="connsiteX64" fmla="*/ 575 w 10000"/>
                <a:gd name="connsiteY64" fmla="*/ 9420 h 10000"/>
                <a:gd name="connsiteX65" fmla="*/ 278 w 10000"/>
                <a:gd name="connsiteY65" fmla="*/ 9287 h 10000"/>
                <a:gd name="connsiteX66" fmla="*/ 0 w 10000"/>
                <a:gd name="connsiteY66" fmla="*/ 9138 h 10000"/>
                <a:gd name="connsiteX67" fmla="*/ 7240 w 10000"/>
                <a:gd name="connsiteY67" fmla="*/ 65 h 10000"/>
                <a:gd name="connsiteX0" fmla="*/ 6927 w 10000"/>
                <a:gd name="connsiteY0" fmla="*/ 98 h 10000"/>
                <a:gd name="connsiteX1" fmla="*/ 7123 w 10000"/>
                <a:gd name="connsiteY1" fmla="*/ 0 h 10000"/>
                <a:gd name="connsiteX2" fmla="*/ 7401 w 10000"/>
                <a:gd name="connsiteY2" fmla="*/ 149 h 10000"/>
                <a:gd name="connsiteX3" fmla="*/ 7659 w 10000"/>
                <a:gd name="connsiteY3" fmla="*/ 315 h 10000"/>
                <a:gd name="connsiteX4" fmla="*/ 7897 w 10000"/>
                <a:gd name="connsiteY4" fmla="*/ 498 h 10000"/>
                <a:gd name="connsiteX5" fmla="*/ 8135 w 10000"/>
                <a:gd name="connsiteY5" fmla="*/ 680 h 10000"/>
                <a:gd name="connsiteX6" fmla="*/ 8353 w 10000"/>
                <a:gd name="connsiteY6" fmla="*/ 862 h 10000"/>
                <a:gd name="connsiteX7" fmla="*/ 8571 w 10000"/>
                <a:gd name="connsiteY7" fmla="*/ 1061 h 10000"/>
                <a:gd name="connsiteX8" fmla="*/ 8770 w 10000"/>
                <a:gd name="connsiteY8" fmla="*/ 1277 h 10000"/>
                <a:gd name="connsiteX9" fmla="*/ 8948 w 10000"/>
                <a:gd name="connsiteY9" fmla="*/ 1493 h 10000"/>
                <a:gd name="connsiteX10" fmla="*/ 9107 w 10000"/>
                <a:gd name="connsiteY10" fmla="*/ 1708 h 10000"/>
                <a:gd name="connsiteX11" fmla="*/ 9266 w 10000"/>
                <a:gd name="connsiteY11" fmla="*/ 1940 h 10000"/>
                <a:gd name="connsiteX12" fmla="*/ 9405 w 10000"/>
                <a:gd name="connsiteY12" fmla="*/ 2172 h 10000"/>
                <a:gd name="connsiteX13" fmla="*/ 9524 w 10000"/>
                <a:gd name="connsiteY13" fmla="*/ 2405 h 10000"/>
                <a:gd name="connsiteX14" fmla="*/ 9643 w 10000"/>
                <a:gd name="connsiteY14" fmla="*/ 2653 h 10000"/>
                <a:gd name="connsiteX15" fmla="*/ 9742 w 10000"/>
                <a:gd name="connsiteY15" fmla="*/ 2902 h 10000"/>
                <a:gd name="connsiteX16" fmla="*/ 9821 w 10000"/>
                <a:gd name="connsiteY16" fmla="*/ 3151 h 10000"/>
                <a:gd name="connsiteX17" fmla="*/ 9881 w 10000"/>
                <a:gd name="connsiteY17" fmla="*/ 3400 h 10000"/>
                <a:gd name="connsiteX18" fmla="*/ 9940 w 10000"/>
                <a:gd name="connsiteY18" fmla="*/ 3648 h 10000"/>
                <a:gd name="connsiteX19" fmla="*/ 9980 w 10000"/>
                <a:gd name="connsiteY19" fmla="*/ 3914 h 10000"/>
                <a:gd name="connsiteX20" fmla="*/ 10000 w 10000"/>
                <a:gd name="connsiteY20" fmla="*/ 4179 h 10000"/>
                <a:gd name="connsiteX21" fmla="*/ 10000 w 10000"/>
                <a:gd name="connsiteY21" fmla="*/ 4428 h 10000"/>
                <a:gd name="connsiteX22" fmla="*/ 10000 w 10000"/>
                <a:gd name="connsiteY22" fmla="*/ 4693 h 10000"/>
                <a:gd name="connsiteX23" fmla="*/ 9980 w 10000"/>
                <a:gd name="connsiteY23" fmla="*/ 4959 h 10000"/>
                <a:gd name="connsiteX24" fmla="*/ 9940 w 10000"/>
                <a:gd name="connsiteY24" fmla="*/ 5224 h 10000"/>
                <a:gd name="connsiteX25" fmla="*/ 9901 w 10000"/>
                <a:gd name="connsiteY25" fmla="*/ 5489 h 10000"/>
                <a:gd name="connsiteX26" fmla="*/ 9841 w 10000"/>
                <a:gd name="connsiteY26" fmla="*/ 5738 h 10000"/>
                <a:gd name="connsiteX27" fmla="*/ 9762 w 10000"/>
                <a:gd name="connsiteY27" fmla="*/ 6003 h 10000"/>
                <a:gd name="connsiteX28" fmla="*/ 9663 w 10000"/>
                <a:gd name="connsiteY28" fmla="*/ 6252 h 10000"/>
                <a:gd name="connsiteX29" fmla="*/ 9544 w 10000"/>
                <a:gd name="connsiteY29" fmla="*/ 6517 h 10000"/>
                <a:gd name="connsiteX30" fmla="*/ 9425 w 10000"/>
                <a:gd name="connsiteY30" fmla="*/ 6766 h 10000"/>
                <a:gd name="connsiteX31" fmla="*/ 9286 w 10000"/>
                <a:gd name="connsiteY31" fmla="*/ 7015 h 10000"/>
                <a:gd name="connsiteX32" fmla="*/ 9127 w 10000"/>
                <a:gd name="connsiteY32" fmla="*/ 7247 h 10000"/>
                <a:gd name="connsiteX33" fmla="*/ 8948 w 10000"/>
                <a:gd name="connsiteY33" fmla="*/ 7496 h 10000"/>
                <a:gd name="connsiteX34" fmla="*/ 8948 w 10000"/>
                <a:gd name="connsiteY34" fmla="*/ 7496 h 10000"/>
                <a:gd name="connsiteX35" fmla="*/ 8770 w 10000"/>
                <a:gd name="connsiteY35" fmla="*/ 7728 h 10000"/>
                <a:gd name="connsiteX36" fmla="*/ 8571 w 10000"/>
                <a:gd name="connsiteY36" fmla="*/ 7944 h 10000"/>
                <a:gd name="connsiteX37" fmla="*/ 8353 w 10000"/>
                <a:gd name="connsiteY37" fmla="*/ 8159 h 10000"/>
                <a:gd name="connsiteX38" fmla="*/ 8135 w 10000"/>
                <a:gd name="connsiteY38" fmla="*/ 8358 h 10000"/>
                <a:gd name="connsiteX39" fmla="*/ 7917 w 10000"/>
                <a:gd name="connsiteY39" fmla="*/ 8541 h 10000"/>
                <a:gd name="connsiteX40" fmla="*/ 7679 w 10000"/>
                <a:gd name="connsiteY40" fmla="*/ 8723 h 10000"/>
                <a:gd name="connsiteX41" fmla="*/ 7421 w 10000"/>
                <a:gd name="connsiteY41" fmla="*/ 8889 h 10000"/>
                <a:gd name="connsiteX42" fmla="*/ 7163 w 10000"/>
                <a:gd name="connsiteY42" fmla="*/ 9038 h 10000"/>
                <a:gd name="connsiteX43" fmla="*/ 6905 w 10000"/>
                <a:gd name="connsiteY43" fmla="*/ 9187 h 10000"/>
                <a:gd name="connsiteX44" fmla="*/ 6627 w 10000"/>
                <a:gd name="connsiteY44" fmla="*/ 9320 h 10000"/>
                <a:gd name="connsiteX45" fmla="*/ 6349 w 10000"/>
                <a:gd name="connsiteY45" fmla="*/ 9436 h 10000"/>
                <a:gd name="connsiteX46" fmla="*/ 6071 w 10000"/>
                <a:gd name="connsiteY46" fmla="*/ 9552 h 10000"/>
                <a:gd name="connsiteX47" fmla="*/ 5774 w 10000"/>
                <a:gd name="connsiteY47" fmla="*/ 9652 h 10000"/>
                <a:gd name="connsiteX48" fmla="*/ 5496 w 10000"/>
                <a:gd name="connsiteY48" fmla="*/ 9735 h 10000"/>
                <a:gd name="connsiteX49" fmla="*/ 5198 w 10000"/>
                <a:gd name="connsiteY49" fmla="*/ 9801 h 10000"/>
                <a:gd name="connsiteX50" fmla="*/ 4881 w 10000"/>
                <a:gd name="connsiteY50" fmla="*/ 9867 h 10000"/>
                <a:gd name="connsiteX51" fmla="*/ 4583 w 10000"/>
                <a:gd name="connsiteY51" fmla="*/ 9917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7 h 10000"/>
                <a:gd name="connsiteX59" fmla="*/ 2083 w 10000"/>
                <a:gd name="connsiteY59" fmla="*/ 9867 h 10000"/>
                <a:gd name="connsiteX60" fmla="*/ 1786 w 10000"/>
                <a:gd name="connsiteY60" fmla="*/ 9801 h 10000"/>
                <a:gd name="connsiteX61" fmla="*/ 1468 w 10000"/>
                <a:gd name="connsiteY61" fmla="*/ 9735 h 10000"/>
                <a:gd name="connsiteX62" fmla="*/ 1171 w 10000"/>
                <a:gd name="connsiteY62" fmla="*/ 9635 h 10000"/>
                <a:gd name="connsiteX63" fmla="*/ 873 w 10000"/>
                <a:gd name="connsiteY63" fmla="*/ 9536 h 10000"/>
                <a:gd name="connsiteX64" fmla="*/ 575 w 10000"/>
                <a:gd name="connsiteY64" fmla="*/ 9420 h 10000"/>
                <a:gd name="connsiteX65" fmla="*/ 278 w 10000"/>
                <a:gd name="connsiteY65" fmla="*/ 9287 h 10000"/>
                <a:gd name="connsiteX66" fmla="*/ 0 w 10000"/>
                <a:gd name="connsiteY66" fmla="*/ 9138 h 10000"/>
                <a:gd name="connsiteX67" fmla="*/ 6927 w 10000"/>
                <a:gd name="connsiteY67" fmla="*/ 98 h 10000"/>
                <a:gd name="connsiteX0" fmla="*/ 0 w 10000"/>
                <a:gd name="connsiteY0" fmla="*/ 9138 h 10000"/>
                <a:gd name="connsiteX1" fmla="*/ 7123 w 10000"/>
                <a:gd name="connsiteY1" fmla="*/ 0 h 10000"/>
                <a:gd name="connsiteX2" fmla="*/ 7401 w 10000"/>
                <a:gd name="connsiteY2" fmla="*/ 149 h 10000"/>
                <a:gd name="connsiteX3" fmla="*/ 7659 w 10000"/>
                <a:gd name="connsiteY3" fmla="*/ 315 h 10000"/>
                <a:gd name="connsiteX4" fmla="*/ 7897 w 10000"/>
                <a:gd name="connsiteY4" fmla="*/ 498 h 10000"/>
                <a:gd name="connsiteX5" fmla="*/ 8135 w 10000"/>
                <a:gd name="connsiteY5" fmla="*/ 680 h 10000"/>
                <a:gd name="connsiteX6" fmla="*/ 8353 w 10000"/>
                <a:gd name="connsiteY6" fmla="*/ 862 h 10000"/>
                <a:gd name="connsiteX7" fmla="*/ 8571 w 10000"/>
                <a:gd name="connsiteY7" fmla="*/ 1061 h 10000"/>
                <a:gd name="connsiteX8" fmla="*/ 8770 w 10000"/>
                <a:gd name="connsiteY8" fmla="*/ 1277 h 10000"/>
                <a:gd name="connsiteX9" fmla="*/ 8948 w 10000"/>
                <a:gd name="connsiteY9" fmla="*/ 1493 h 10000"/>
                <a:gd name="connsiteX10" fmla="*/ 9107 w 10000"/>
                <a:gd name="connsiteY10" fmla="*/ 1708 h 10000"/>
                <a:gd name="connsiteX11" fmla="*/ 9266 w 10000"/>
                <a:gd name="connsiteY11" fmla="*/ 1940 h 10000"/>
                <a:gd name="connsiteX12" fmla="*/ 9405 w 10000"/>
                <a:gd name="connsiteY12" fmla="*/ 2172 h 10000"/>
                <a:gd name="connsiteX13" fmla="*/ 9524 w 10000"/>
                <a:gd name="connsiteY13" fmla="*/ 2405 h 10000"/>
                <a:gd name="connsiteX14" fmla="*/ 9643 w 10000"/>
                <a:gd name="connsiteY14" fmla="*/ 2653 h 10000"/>
                <a:gd name="connsiteX15" fmla="*/ 9742 w 10000"/>
                <a:gd name="connsiteY15" fmla="*/ 2902 h 10000"/>
                <a:gd name="connsiteX16" fmla="*/ 9821 w 10000"/>
                <a:gd name="connsiteY16" fmla="*/ 3151 h 10000"/>
                <a:gd name="connsiteX17" fmla="*/ 9881 w 10000"/>
                <a:gd name="connsiteY17" fmla="*/ 3400 h 10000"/>
                <a:gd name="connsiteX18" fmla="*/ 9940 w 10000"/>
                <a:gd name="connsiteY18" fmla="*/ 3648 h 10000"/>
                <a:gd name="connsiteX19" fmla="*/ 9980 w 10000"/>
                <a:gd name="connsiteY19" fmla="*/ 3914 h 10000"/>
                <a:gd name="connsiteX20" fmla="*/ 10000 w 10000"/>
                <a:gd name="connsiteY20" fmla="*/ 4179 h 10000"/>
                <a:gd name="connsiteX21" fmla="*/ 10000 w 10000"/>
                <a:gd name="connsiteY21" fmla="*/ 4428 h 10000"/>
                <a:gd name="connsiteX22" fmla="*/ 10000 w 10000"/>
                <a:gd name="connsiteY22" fmla="*/ 4693 h 10000"/>
                <a:gd name="connsiteX23" fmla="*/ 9980 w 10000"/>
                <a:gd name="connsiteY23" fmla="*/ 4959 h 10000"/>
                <a:gd name="connsiteX24" fmla="*/ 9940 w 10000"/>
                <a:gd name="connsiteY24" fmla="*/ 5224 h 10000"/>
                <a:gd name="connsiteX25" fmla="*/ 9901 w 10000"/>
                <a:gd name="connsiteY25" fmla="*/ 5489 h 10000"/>
                <a:gd name="connsiteX26" fmla="*/ 9841 w 10000"/>
                <a:gd name="connsiteY26" fmla="*/ 5738 h 10000"/>
                <a:gd name="connsiteX27" fmla="*/ 9762 w 10000"/>
                <a:gd name="connsiteY27" fmla="*/ 6003 h 10000"/>
                <a:gd name="connsiteX28" fmla="*/ 9663 w 10000"/>
                <a:gd name="connsiteY28" fmla="*/ 6252 h 10000"/>
                <a:gd name="connsiteX29" fmla="*/ 9544 w 10000"/>
                <a:gd name="connsiteY29" fmla="*/ 6517 h 10000"/>
                <a:gd name="connsiteX30" fmla="*/ 9425 w 10000"/>
                <a:gd name="connsiteY30" fmla="*/ 6766 h 10000"/>
                <a:gd name="connsiteX31" fmla="*/ 9286 w 10000"/>
                <a:gd name="connsiteY31" fmla="*/ 7015 h 10000"/>
                <a:gd name="connsiteX32" fmla="*/ 9127 w 10000"/>
                <a:gd name="connsiteY32" fmla="*/ 7247 h 10000"/>
                <a:gd name="connsiteX33" fmla="*/ 8948 w 10000"/>
                <a:gd name="connsiteY33" fmla="*/ 7496 h 10000"/>
                <a:gd name="connsiteX34" fmla="*/ 8948 w 10000"/>
                <a:gd name="connsiteY34" fmla="*/ 7496 h 10000"/>
                <a:gd name="connsiteX35" fmla="*/ 8770 w 10000"/>
                <a:gd name="connsiteY35" fmla="*/ 7728 h 10000"/>
                <a:gd name="connsiteX36" fmla="*/ 8571 w 10000"/>
                <a:gd name="connsiteY36" fmla="*/ 7944 h 10000"/>
                <a:gd name="connsiteX37" fmla="*/ 8353 w 10000"/>
                <a:gd name="connsiteY37" fmla="*/ 8159 h 10000"/>
                <a:gd name="connsiteX38" fmla="*/ 8135 w 10000"/>
                <a:gd name="connsiteY38" fmla="*/ 8358 h 10000"/>
                <a:gd name="connsiteX39" fmla="*/ 7917 w 10000"/>
                <a:gd name="connsiteY39" fmla="*/ 8541 h 10000"/>
                <a:gd name="connsiteX40" fmla="*/ 7679 w 10000"/>
                <a:gd name="connsiteY40" fmla="*/ 8723 h 10000"/>
                <a:gd name="connsiteX41" fmla="*/ 7421 w 10000"/>
                <a:gd name="connsiteY41" fmla="*/ 8889 h 10000"/>
                <a:gd name="connsiteX42" fmla="*/ 7163 w 10000"/>
                <a:gd name="connsiteY42" fmla="*/ 9038 h 10000"/>
                <a:gd name="connsiteX43" fmla="*/ 6905 w 10000"/>
                <a:gd name="connsiteY43" fmla="*/ 9187 h 10000"/>
                <a:gd name="connsiteX44" fmla="*/ 6627 w 10000"/>
                <a:gd name="connsiteY44" fmla="*/ 9320 h 10000"/>
                <a:gd name="connsiteX45" fmla="*/ 6349 w 10000"/>
                <a:gd name="connsiteY45" fmla="*/ 9436 h 10000"/>
                <a:gd name="connsiteX46" fmla="*/ 6071 w 10000"/>
                <a:gd name="connsiteY46" fmla="*/ 9552 h 10000"/>
                <a:gd name="connsiteX47" fmla="*/ 5774 w 10000"/>
                <a:gd name="connsiteY47" fmla="*/ 9652 h 10000"/>
                <a:gd name="connsiteX48" fmla="*/ 5496 w 10000"/>
                <a:gd name="connsiteY48" fmla="*/ 9735 h 10000"/>
                <a:gd name="connsiteX49" fmla="*/ 5198 w 10000"/>
                <a:gd name="connsiteY49" fmla="*/ 9801 h 10000"/>
                <a:gd name="connsiteX50" fmla="*/ 4881 w 10000"/>
                <a:gd name="connsiteY50" fmla="*/ 9867 h 10000"/>
                <a:gd name="connsiteX51" fmla="*/ 4583 w 10000"/>
                <a:gd name="connsiteY51" fmla="*/ 9917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7 h 10000"/>
                <a:gd name="connsiteX59" fmla="*/ 2083 w 10000"/>
                <a:gd name="connsiteY59" fmla="*/ 9867 h 10000"/>
                <a:gd name="connsiteX60" fmla="*/ 1786 w 10000"/>
                <a:gd name="connsiteY60" fmla="*/ 9801 h 10000"/>
                <a:gd name="connsiteX61" fmla="*/ 1468 w 10000"/>
                <a:gd name="connsiteY61" fmla="*/ 9735 h 10000"/>
                <a:gd name="connsiteX62" fmla="*/ 1171 w 10000"/>
                <a:gd name="connsiteY62" fmla="*/ 9635 h 10000"/>
                <a:gd name="connsiteX63" fmla="*/ 873 w 10000"/>
                <a:gd name="connsiteY63" fmla="*/ 9536 h 10000"/>
                <a:gd name="connsiteX64" fmla="*/ 575 w 10000"/>
                <a:gd name="connsiteY64" fmla="*/ 9420 h 10000"/>
                <a:gd name="connsiteX65" fmla="*/ 278 w 10000"/>
                <a:gd name="connsiteY65" fmla="*/ 9287 h 10000"/>
                <a:gd name="connsiteX66" fmla="*/ 0 w 10000"/>
                <a:gd name="connsiteY66" fmla="*/ 9138 h 10000"/>
                <a:gd name="connsiteX0" fmla="*/ 0 w 10000"/>
                <a:gd name="connsiteY0" fmla="*/ 9073 h 9935"/>
                <a:gd name="connsiteX1" fmla="*/ 7221 w 10000"/>
                <a:gd name="connsiteY1" fmla="*/ 0 h 9935"/>
                <a:gd name="connsiteX2" fmla="*/ 7401 w 10000"/>
                <a:gd name="connsiteY2" fmla="*/ 84 h 9935"/>
                <a:gd name="connsiteX3" fmla="*/ 7659 w 10000"/>
                <a:gd name="connsiteY3" fmla="*/ 250 h 9935"/>
                <a:gd name="connsiteX4" fmla="*/ 7897 w 10000"/>
                <a:gd name="connsiteY4" fmla="*/ 433 h 9935"/>
                <a:gd name="connsiteX5" fmla="*/ 8135 w 10000"/>
                <a:gd name="connsiteY5" fmla="*/ 615 h 9935"/>
                <a:gd name="connsiteX6" fmla="*/ 8353 w 10000"/>
                <a:gd name="connsiteY6" fmla="*/ 797 h 9935"/>
                <a:gd name="connsiteX7" fmla="*/ 8571 w 10000"/>
                <a:gd name="connsiteY7" fmla="*/ 996 h 9935"/>
                <a:gd name="connsiteX8" fmla="*/ 8770 w 10000"/>
                <a:gd name="connsiteY8" fmla="*/ 1212 h 9935"/>
                <a:gd name="connsiteX9" fmla="*/ 8948 w 10000"/>
                <a:gd name="connsiteY9" fmla="*/ 1428 h 9935"/>
                <a:gd name="connsiteX10" fmla="*/ 9107 w 10000"/>
                <a:gd name="connsiteY10" fmla="*/ 1643 h 9935"/>
                <a:gd name="connsiteX11" fmla="*/ 9266 w 10000"/>
                <a:gd name="connsiteY11" fmla="*/ 1875 h 9935"/>
                <a:gd name="connsiteX12" fmla="*/ 9405 w 10000"/>
                <a:gd name="connsiteY12" fmla="*/ 2107 h 9935"/>
                <a:gd name="connsiteX13" fmla="*/ 9524 w 10000"/>
                <a:gd name="connsiteY13" fmla="*/ 2340 h 9935"/>
                <a:gd name="connsiteX14" fmla="*/ 9643 w 10000"/>
                <a:gd name="connsiteY14" fmla="*/ 2588 h 9935"/>
                <a:gd name="connsiteX15" fmla="*/ 9742 w 10000"/>
                <a:gd name="connsiteY15" fmla="*/ 2837 h 9935"/>
                <a:gd name="connsiteX16" fmla="*/ 9821 w 10000"/>
                <a:gd name="connsiteY16" fmla="*/ 3086 h 9935"/>
                <a:gd name="connsiteX17" fmla="*/ 9881 w 10000"/>
                <a:gd name="connsiteY17" fmla="*/ 3335 h 9935"/>
                <a:gd name="connsiteX18" fmla="*/ 9940 w 10000"/>
                <a:gd name="connsiteY18" fmla="*/ 3583 h 9935"/>
                <a:gd name="connsiteX19" fmla="*/ 9980 w 10000"/>
                <a:gd name="connsiteY19" fmla="*/ 3849 h 9935"/>
                <a:gd name="connsiteX20" fmla="*/ 10000 w 10000"/>
                <a:gd name="connsiteY20" fmla="*/ 4114 h 9935"/>
                <a:gd name="connsiteX21" fmla="*/ 10000 w 10000"/>
                <a:gd name="connsiteY21" fmla="*/ 4363 h 9935"/>
                <a:gd name="connsiteX22" fmla="*/ 10000 w 10000"/>
                <a:gd name="connsiteY22" fmla="*/ 4628 h 9935"/>
                <a:gd name="connsiteX23" fmla="*/ 9980 w 10000"/>
                <a:gd name="connsiteY23" fmla="*/ 4894 h 9935"/>
                <a:gd name="connsiteX24" fmla="*/ 9940 w 10000"/>
                <a:gd name="connsiteY24" fmla="*/ 5159 h 9935"/>
                <a:gd name="connsiteX25" fmla="*/ 9901 w 10000"/>
                <a:gd name="connsiteY25" fmla="*/ 5424 h 9935"/>
                <a:gd name="connsiteX26" fmla="*/ 9841 w 10000"/>
                <a:gd name="connsiteY26" fmla="*/ 5673 h 9935"/>
                <a:gd name="connsiteX27" fmla="*/ 9762 w 10000"/>
                <a:gd name="connsiteY27" fmla="*/ 5938 h 9935"/>
                <a:gd name="connsiteX28" fmla="*/ 9663 w 10000"/>
                <a:gd name="connsiteY28" fmla="*/ 6187 h 9935"/>
                <a:gd name="connsiteX29" fmla="*/ 9544 w 10000"/>
                <a:gd name="connsiteY29" fmla="*/ 6452 h 9935"/>
                <a:gd name="connsiteX30" fmla="*/ 9425 w 10000"/>
                <a:gd name="connsiteY30" fmla="*/ 6701 h 9935"/>
                <a:gd name="connsiteX31" fmla="*/ 9286 w 10000"/>
                <a:gd name="connsiteY31" fmla="*/ 6950 h 9935"/>
                <a:gd name="connsiteX32" fmla="*/ 9127 w 10000"/>
                <a:gd name="connsiteY32" fmla="*/ 7182 h 9935"/>
                <a:gd name="connsiteX33" fmla="*/ 8948 w 10000"/>
                <a:gd name="connsiteY33" fmla="*/ 7431 h 9935"/>
                <a:gd name="connsiteX34" fmla="*/ 8948 w 10000"/>
                <a:gd name="connsiteY34" fmla="*/ 7431 h 9935"/>
                <a:gd name="connsiteX35" fmla="*/ 8770 w 10000"/>
                <a:gd name="connsiteY35" fmla="*/ 7663 h 9935"/>
                <a:gd name="connsiteX36" fmla="*/ 8571 w 10000"/>
                <a:gd name="connsiteY36" fmla="*/ 7879 h 9935"/>
                <a:gd name="connsiteX37" fmla="*/ 8353 w 10000"/>
                <a:gd name="connsiteY37" fmla="*/ 8094 h 9935"/>
                <a:gd name="connsiteX38" fmla="*/ 8135 w 10000"/>
                <a:gd name="connsiteY38" fmla="*/ 8293 h 9935"/>
                <a:gd name="connsiteX39" fmla="*/ 7917 w 10000"/>
                <a:gd name="connsiteY39" fmla="*/ 8476 h 9935"/>
                <a:gd name="connsiteX40" fmla="*/ 7679 w 10000"/>
                <a:gd name="connsiteY40" fmla="*/ 8658 h 9935"/>
                <a:gd name="connsiteX41" fmla="*/ 7421 w 10000"/>
                <a:gd name="connsiteY41" fmla="*/ 8824 h 9935"/>
                <a:gd name="connsiteX42" fmla="*/ 7163 w 10000"/>
                <a:gd name="connsiteY42" fmla="*/ 8973 h 9935"/>
                <a:gd name="connsiteX43" fmla="*/ 6905 w 10000"/>
                <a:gd name="connsiteY43" fmla="*/ 9122 h 9935"/>
                <a:gd name="connsiteX44" fmla="*/ 6627 w 10000"/>
                <a:gd name="connsiteY44" fmla="*/ 9255 h 9935"/>
                <a:gd name="connsiteX45" fmla="*/ 6349 w 10000"/>
                <a:gd name="connsiteY45" fmla="*/ 9371 h 9935"/>
                <a:gd name="connsiteX46" fmla="*/ 6071 w 10000"/>
                <a:gd name="connsiteY46" fmla="*/ 9487 h 9935"/>
                <a:gd name="connsiteX47" fmla="*/ 5774 w 10000"/>
                <a:gd name="connsiteY47" fmla="*/ 9587 h 9935"/>
                <a:gd name="connsiteX48" fmla="*/ 5496 w 10000"/>
                <a:gd name="connsiteY48" fmla="*/ 9670 h 9935"/>
                <a:gd name="connsiteX49" fmla="*/ 5198 w 10000"/>
                <a:gd name="connsiteY49" fmla="*/ 9736 h 9935"/>
                <a:gd name="connsiteX50" fmla="*/ 4881 w 10000"/>
                <a:gd name="connsiteY50" fmla="*/ 9802 h 9935"/>
                <a:gd name="connsiteX51" fmla="*/ 4583 w 10000"/>
                <a:gd name="connsiteY51" fmla="*/ 9852 h 9935"/>
                <a:gd name="connsiteX52" fmla="*/ 4266 w 10000"/>
                <a:gd name="connsiteY52" fmla="*/ 9885 h 9935"/>
                <a:gd name="connsiteX53" fmla="*/ 3968 w 10000"/>
                <a:gd name="connsiteY53" fmla="*/ 9918 h 9935"/>
                <a:gd name="connsiteX54" fmla="*/ 3651 w 10000"/>
                <a:gd name="connsiteY54" fmla="*/ 9935 h 9935"/>
                <a:gd name="connsiteX55" fmla="*/ 3333 w 10000"/>
                <a:gd name="connsiteY55" fmla="*/ 9935 h 9935"/>
                <a:gd name="connsiteX56" fmla="*/ 3036 w 10000"/>
                <a:gd name="connsiteY56" fmla="*/ 9918 h 9935"/>
                <a:gd name="connsiteX57" fmla="*/ 2718 w 10000"/>
                <a:gd name="connsiteY57" fmla="*/ 9885 h 9935"/>
                <a:gd name="connsiteX58" fmla="*/ 2401 w 10000"/>
                <a:gd name="connsiteY58" fmla="*/ 9852 h 9935"/>
                <a:gd name="connsiteX59" fmla="*/ 2083 w 10000"/>
                <a:gd name="connsiteY59" fmla="*/ 9802 h 9935"/>
                <a:gd name="connsiteX60" fmla="*/ 1786 w 10000"/>
                <a:gd name="connsiteY60" fmla="*/ 9736 h 9935"/>
                <a:gd name="connsiteX61" fmla="*/ 1468 w 10000"/>
                <a:gd name="connsiteY61" fmla="*/ 9670 h 9935"/>
                <a:gd name="connsiteX62" fmla="*/ 1171 w 10000"/>
                <a:gd name="connsiteY62" fmla="*/ 9570 h 9935"/>
                <a:gd name="connsiteX63" fmla="*/ 873 w 10000"/>
                <a:gd name="connsiteY63" fmla="*/ 9471 h 9935"/>
                <a:gd name="connsiteX64" fmla="*/ 575 w 10000"/>
                <a:gd name="connsiteY64" fmla="*/ 9355 h 9935"/>
                <a:gd name="connsiteX65" fmla="*/ 278 w 10000"/>
                <a:gd name="connsiteY65" fmla="*/ 9222 h 9935"/>
                <a:gd name="connsiteX66" fmla="*/ 0 w 10000"/>
                <a:gd name="connsiteY66" fmla="*/ 9073 h 9935"/>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 name="connsiteX0" fmla="*/ 0 w 10000"/>
                <a:gd name="connsiteY0" fmla="*/ 9132 h 10000"/>
                <a:gd name="connsiteX1" fmla="*/ 7221 w 10000"/>
                <a:gd name="connsiteY1" fmla="*/ 0 h 10000"/>
                <a:gd name="connsiteX2" fmla="*/ 7401 w 10000"/>
                <a:gd name="connsiteY2" fmla="*/ 85 h 10000"/>
                <a:gd name="connsiteX3" fmla="*/ 7659 w 10000"/>
                <a:gd name="connsiteY3" fmla="*/ 252 h 10000"/>
                <a:gd name="connsiteX4" fmla="*/ 7897 w 10000"/>
                <a:gd name="connsiteY4" fmla="*/ 436 h 10000"/>
                <a:gd name="connsiteX5" fmla="*/ 8135 w 10000"/>
                <a:gd name="connsiteY5" fmla="*/ 619 h 10000"/>
                <a:gd name="connsiteX6" fmla="*/ 8353 w 10000"/>
                <a:gd name="connsiteY6" fmla="*/ 802 h 10000"/>
                <a:gd name="connsiteX7" fmla="*/ 8571 w 10000"/>
                <a:gd name="connsiteY7" fmla="*/ 1003 h 10000"/>
                <a:gd name="connsiteX8" fmla="*/ 8770 w 10000"/>
                <a:gd name="connsiteY8" fmla="*/ 1220 h 10000"/>
                <a:gd name="connsiteX9" fmla="*/ 8948 w 10000"/>
                <a:gd name="connsiteY9" fmla="*/ 1437 h 10000"/>
                <a:gd name="connsiteX10" fmla="*/ 9107 w 10000"/>
                <a:gd name="connsiteY10" fmla="*/ 1654 h 10000"/>
                <a:gd name="connsiteX11" fmla="*/ 9266 w 10000"/>
                <a:gd name="connsiteY11" fmla="*/ 1887 h 10000"/>
                <a:gd name="connsiteX12" fmla="*/ 9405 w 10000"/>
                <a:gd name="connsiteY12" fmla="*/ 2121 h 10000"/>
                <a:gd name="connsiteX13" fmla="*/ 9524 w 10000"/>
                <a:gd name="connsiteY13" fmla="*/ 2355 h 10000"/>
                <a:gd name="connsiteX14" fmla="*/ 9643 w 10000"/>
                <a:gd name="connsiteY14" fmla="*/ 2605 h 10000"/>
                <a:gd name="connsiteX15" fmla="*/ 9742 w 10000"/>
                <a:gd name="connsiteY15" fmla="*/ 2856 h 10000"/>
                <a:gd name="connsiteX16" fmla="*/ 9821 w 10000"/>
                <a:gd name="connsiteY16" fmla="*/ 3106 h 10000"/>
                <a:gd name="connsiteX17" fmla="*/ 9881 w 10000"/>
                <a:gd name="connsiteY17" fmla="*/ 3357 h 10000"/>
                <a:gd name="connsiteX18" fmla="*/ 9940 w 10000"/>
                <a:gd name="connsiteY18" fmla="*/ 3606 h 10000"/>
                <a:gd name="connsiteX19" fmla="*/ 9980 w 10000"/>
                <a:gd name="connsiteY19" fmla="*/ 3874 h 10000"/>
                <a:gd name="connsiteX20" fmla="*/ 10000 w 10000"/>
                <a:gd name="connsiteY20" fmla="*/ 4141 h 10000"/>
                <a:gd name="connsiteX21" fmla="*/ 10000 w 10000"/>
                <a:gd name="connsiteY21" fmla="*/ 4392 h 10000"/>
                <a:gd name="connsiteX22" fmla="*/ 10000 w 10000"/>
                <a:gd name="connsiteY22" fmla="*/ 4658 h 10000"/>
                <a:gd name="connsiteX23" fmla="*/ 9980 w 10000"/>
                <a:gd name="connsiteY23" fmla="*/ 4926 h 10000"/>
                <a:gd name="connsiteX24" fmla="*/ 9940 w 10000"/>
                <a:gd name="connsiteY24" fmla="*/ 5193 h 10000"/>
                <a:gd name="connsiteX25" fmla="*/ 9901 w 10000"/>
                <a:gd name="connsiteY25" fmla="*/ 5459 h 10000"/>
                <a:gd name="connsiteX26" fmla="*/ 9841 w 10000"/>
                <a:gd name="connsiteY26" fmla="*/ 5710 h 10000"/>
                <a:gd name="connsiteX27" fmla="*/ 9762 w 10000"/>
                <a:gd name="connsiteY27" fmla="*/ 5977 h 10000"/>
                <a:gd name="connsiteX28" fmla="*/ 9663 w 10000"/>
                <a:gd name="connsiteY28" fmla="*/ 6227 h 10000"/>
                <a:gd name="connsiteX29" fmla="*/ 9544 w 10000"/>
                <a:gd name="connsiteY29" fmla="*/ 6494 h 10000"/>
                <a:gd name="connsiteX30" fmla="*/ 9425 w 10000"/>
                <a:gd name="connsiteY30" fmla="*/ 6745 h 10000"/>
                <a:gd name="connsiteX31" fmla="*/ 9286 w 10000"/>
                <a:gd name="connsiteY31" fmla="*/ 6995 h 10000"/>
                <a:gd name="connsiteX32" fmla="*/ 9127 w 10000"/>
                <a:gd name="connsiteY32" fmla="*/ 7229 h 10000"/>
                <a:gd name="connsiteX33" fmla="*/ 8948 w 10000"/>
                <a:gd name="connsiteY33" fmla="*/ 7480 h 10000"/>
                <a:gd name="connsiteX34" fmla="*/ 8948 w 10000"/>
                <a:gd name="connsiteY34" fmla="*/ 7480 h 10000"/>
                <a:gd name="connsiteX35" fmla="*/ 8770 w 10000"/>
                <a:gd name="connsiteY35" fmla="*/ 7713 h 10000"/>
                <a:gd name="connsiteX36" fmla="*/ 8571 w 10000"/>
                <a:gd name="connsiteY36" fmla="*/ 7931 h 10000"/>
                <a:gd name="connsiteX37" fmla="*/ 8353 w 10000"/>
                <a:gd name="connsiteY37" fmla="*/ 8147 h 10000"/>
                <a:gd name="connsiteX38" fmla="*/ 8135 w 10000"/>
                <a:gd name="connsiteY38" fmla="*/ 8347 h 10000"/>
                <a:gd name="connsiteX39" fmla="*/ 7917 w 10000"/>
                <a:gd name="connsiteY39" fmla="*/ 8531 h 10000"/>
                <a:gd name="connsiteX40" fmla="*/ 7679 w 10000"/>
                <a:gd name="connsiteY40" fmla="*/ 8715 h 10000"/>
                <a:gd name="connsiteX41" fmla="*/ 7421 w 10000"/>
                <a:gd name="connsiteY41" fmla="*/ 8882 h 10000"/>
                <a:gd name="connsiteX42" fmla="*/ 7163 w 10000"/>
                <a:gd name="connsiteY42" fmla="*/ 9032 h 10000"/>
                <a:gd name="connsiteX43" fmla="*/ 6905 w 10000"/>
                <a:gd name="connsiteY43" fmla="*/ 9182 h 10000"/>
                <a:gd name="connsiteX44" fmla="*/ 6627 w 10000"/>
                <a:gd name="connsiteY44" fmla="*/ 9316 h 10000"/>
                <a:gd name="connsiteX45" fmla="*/ 6349 w 10000"/>
                <a:gd name="connsiteY45" fmla="*/ 9432 h 10000"/>
                <a:gd name="connsiteX46" fmla="*/ 6071 w 10000"/>
                <a:gd name="connsiteY46" fmla="*/ 9549 h 10000"/>
                <a:gd name="connsiteX47" fmla="*/ 5774 w 10000"/>
                <a:gd name="connsiteY47" fmla="*/ 9650 h 10000"/>
                <a:gd name="connsiteX48" fmla="*/ 5496 w 10000"/>
                <a:gd name="connsiteY48" fmla="*/ 9733 h 10000"/>
                <a:gd name="connsiteX49" fmla="*/ 5198 w 10000"/>
                <a:gd name="connsiteY49" fmla="*/ 9800 h 10000"/>
                <a:gd name="connsiteX50" fmla="*/ 4881 w 10000"/>
                <a:gd name="connsiteY50" fmla="*/ 9866 h 10000"/>
                <a:gd name="connsiteX51" fmla="*/ 4583 w 10000"/>
                <a:gd name="connsiteY51" fmla="*/ 9916 h 10000"/>
                <a:gd name="connsiteX52" fmla="*/ 4266 w 10000"/>
                <a:gd name="connsiteY52" fmla="*/ 9950 h 10000"/>
                <a:gd name="connsiteX53" fmla="*/ 3968 w 10000"/>
                <a:gd name="connsiteY53" fmla="*/ 9983 h 10000"/>
                <a:gd name="connsiteX54" fmla="*/ 3651 w 10000"/>
                <a:gd name="connsiteY54" fmla="*/ 10000 h 10000"/>
                <a:gd name="connsiteX55" fmla="*/ 3333 w 10000"/>
                <a:gd name="connsiteY55" fmla="*/ 10000 h 10000"/>
                <a:gd name="connsiteX56" fmla="*/ 3036 w 10000"/>
                <a:gd name="connsiteY56" fmla="*/ 9983 h 10000"/>
                <a:gd name="connsiteX57" fmla="*/ 2718 w 10000"/>
                <a:gd name="connsiteY57" fmla="*/ 9950 h 10000"/>
                <a:gd name="connsiteX58" fmla="*/ 2401 w 10000"/>
                <a:gd name="connsiteY58" fmla="*/ 9916 h 10000"/>
                <a:gd name="connsiteX59" fmla="*/ 2083 w 10000"/>
                <a:gd name="connsiteY59" fmla="*/ 9866 h 10000"/>
                <a:gd name="connsiteX60" fmla="*/ 1786 w 10000"/>
                <a:gd name="connsiteY60" fmla="*/ 9800 h 10000"/>
                <a:gd name="connsiteX61" fmla="*/ 1468 w 10000"/>
                <a:gd name="connsiteY61" fmla="*/ 9733 h 10000"/>
                <a:gd name="connsiteX62" fmla="*/ 1171 w 10000"/>
                <a:gd name="connsiteY62" fmla="*/ 9633 h 10000"/>
                <a:gd name="connsiteX63" fmla="*/ 873 w 10000"/>
                <a:gd name="connsiteY63" fmla="*/ 9533 h 10000"/>
                <a:gd name="connsiteX64" fmla="*/ 575 w 10000"/>
                <a:gd name="connsiteY64" fmla="*/ 9416 h 10000"/>
                <a:gd name="connsiteX65" fmla="*/ 278 w 10000"/>
                <a:gd name="connsiteY65" fmla="*/ 9282 h 10000"/>
                <a:gd name="connsiteX66" fmla="*/ 0 w 10000"/>
                <a:gd name="connsiteY66" fmla="*/ 913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000" h="10000">
                  <a:moveTo>
                    <a:pt x="0" y="9132"/>
                  </a:moveTo>
                  <a:cubicBezTo>
                    <a:pt x="-59" y="9118"/>
                    <a:pt x="7182" y="-52"/>
                    <a:pt x="7221" y="0"/>
                  </a:cubicBezTo>
                  <a:lnTo>
                    <a:pt x="7401" y="85"/>
                  </a:lnTo>
                  <a:lnTo>
                    <a:pt x="7659" y="252"/>
                  </a:lnTo>
                  <a:lnTo>
                    <a:pt x="7897" y="436"/>
                  </a:lnTo>
                  <a:lnTo>
                    <a:pt x="8135" y="619"/>
                  </a:lnTo>
                  <a:lnTo>
                    <a:pt x="8353" y="802"/>
                  </a:lnTo>
                  <a:lnTo>
                    <a:pt x="8571" y="1003"/>
                  </a:lnTo>
                  <a:lnTo>
                    <a:pt x="8770" y="1220"/>
                  </a:lnTo>
                  <a:lnTo>
                    <a:pt x="8948" y="1437"/>
                  </a:lnTo>
                  <a:lnTo>
                    <a:pt x="9107" y="1654"/>
                  </a:lnTo>
                  <a:lnTo>
                    <a:pt x="9266" y="1887"/>
                  </a:lnTo>
                  <a:cubicBezTo>
                    <a:pt x="9312" y="1965"/>
                    <a:pt x="9359" y="2043"/>
                    <a:pt x="9405" y="2121"/>
                  </a:cubicBezTo>
                  <a:cubicBezTo>
                    <a:pt x="9445" y="2199"/>
                    <a:pt x="9484" y="2277"/>
                    <a:pt x="9524" y="2355"/>
                  </a:cubicBezTo>
                  <a:cubicBezTo>
                    <a:pt x="9564" y="2438"/>
                    <a:pt x="9603" y="2522"/>
                    <a:pt x="9643" y="2605"/>
                  </a:cubicBezTo>
                  <a:cubicBezTo>
                    <a:pt x="9676" y="2689"/>
                    <a:pt x="9709" y="2772"/>
                    <a:pt x="9742" y="2856"/>
                  </a:cubicBezTo>
                  <a:cubicBezTo>
                    <a:pt x="9768" y="2939"/>
                    <a:pt x="9795" y="3023"/>
                    <a:pt x="9821" y="3106"/>
                  </a:cubicBezTo>
                  <a:cubicBezTo>
                    <a:pt x="9841" y="3190"/>
                    <a:pt x="9861" y="3273"/>
                    <a:pt x="9881" y="3357"/>
                  </a:cubicBezTo>
                  <a:cubicBezTo>
                    <a:pt x="9901" y="3440"/>
                    <a:pt x="9920" y="3523"/>
                    <a:pt x="9940" y="3606"/>
                  </a:cubicBezTo>
                  <a:cubicBezTo>
                    <a:pt x="9953" y="3696"/>
                    <a:pt x="9967" y="3785"/>
                    <a:pt x="9980" y="3874"/>
                  </a:cubicBezTo>
                  <a:cubicBezTo>
                    <a:pt x="9987" y="3963"/>
                    <a:pt x="9993" y="4052"/>
                    <a:pt x="10000" y="4141"/>
                  </a:cubicBezTo>
                  <a:lnTo>
                    <a:pt x="10000" y="4392"/>
                  </a:lnTo>
                  <a:lnTo>
                    <a:pt x="10000" y="4658"/>
                  </a:lnTo>
                  <a:cubicBezTo>
                    <a:pt x="9993" y="4748"/>
                    <a:pt x="9987" y="4836"/>
                    <a:pt x="9980" y="4926"/>
                  </a:cubicBezTo>
                  <a:cubicBezTo>
                    <a:pt x="9967" y="5015"/>
                    <a:pt x="9953" y="5104"/>
                    <a:pt x="9940" y="5193"/>
                  </a:cubicBezTo>
                  <a:cubicBezTo>
                    <a:pt x="9927" y="5281"/>
                    <a:pt x="9914" y="5371"/>
                    <a:pt x="9901" y="5459"/>
                  </a:cubicBezTo>
                  <a:cubicBezTo>
                    <a:pt x="9881" y="5543"/>
                    <a:pt x="9861" y="5626"/>
                    <a:pt x="9841" y="5710"/>
                  </a:cubicBezTo>
                  <a:cubicBezTo>
                    <a:pt x="9815" y="5799"/>
                    <a:pt x="9788" y="5888"/>
                    <a:pt x="9762" y="5977"/>
                  </a:cubicBezTo>
                  <a:cubicBezTo>
                    <a:pt x="9729" y="6060"/>
                    <a:pt x="9696" y="6144"/>
                    <a:pt x="9663" y="6227"/>
                  </a:cubicBezTo>
                  <a:cubicBezTo>
                    <a:pt x="9623" y="6316"/>
                    <a:pt x="9584" y="6406"/>
                    <a:pt x="9544" y="6494"/>
                  </a:cubicBezTo>
                  <a:lnTo>
                    <a:pt x="9425" y="6745"/>
                  </a:lnTo>
                  <a:lnTo>
                    <a:pt x="9286" y="6995"/>
                  </a:lnTo>
                  <a:lnTo>
                    <a:pt x="9127" y="7229"/>
                  </a:lnTo>
                  <a:lnTo>
                    <a:pt x="8948" y="7480"/>
                  </a:lnTo>
                  <a:lnTo>
                    <a:pt x="8948" y="7480"/>
                  </a:lnTo>
                  <a:cubicBezTo>
                    <a:pt x="8889" y="7558"/>
                    <a:pt x="8829" y="7635"/>
                    <a:pt x="8770" y="7713"/>
                  </a:cubicBezTo>
                  <a:cubicBezTo>
                    <a:pt x="8704" y="7786"/>
                    <a:pt x="8637" y="7858"/>
                    <a:pt x="8571" y="7931"/>
                  </a:cubicBezTo>
                  <a:lnTo>
                    <a:pt x="8353" y="8147"/>
                  </a:lnTo>
                  <a:lnTo>
                    <a:pt x="8135" y="8347"/>
                  </a:lnTo>
                  <a:lnTo>
                    <a:pt x="7917" y="8531"/>
                  </a:lnTo>
                  <a:lnTo>
                    <a:pt x="7679" y="8715"/>
                  </a:lnTo>
                  <a:lnTo>
                    <a:pt x="7421" y="8882"/>
                  </a:lnTo>
                  <a:lnTo>
                    <a:pt x="7163" y="9032"/>
                  </a:lnTo>
                  <a:lnTo>
                    <a:pt x="6905" y="9182"/>
                  </a:lnTo>
                  <a:lnTo>
                    <a:pt x="6627" y="9316"/>
                  </a:lnTo>
                  <a:lnTo>
                    <a:pt x="6349" y="9432"/>
                  </a:lnTo>
                  <a:lnTo>
                    <a:pt x="6071" y="9549"/>
                  </a:lnTo>
                  <a:lnTo>
                    <a:pt x="5774" y="9650"/>
                  </a:lnTo>
                  <a:lnTo>
                    <a:pt x="5496" y="9733"/>
                  </a:lnTo>
                  <a:lnTo>
                    <a:pt x="5198" y="9800"/>
                  </a:lnTo>
                  <a:lnTo>
                    <a:pt x="4881" y="9866"/>
                  </a:lnTo>
                  <a:lnTo>
                    <a:pt x="4583" y="9916"/>
                  </a:lnTo>
                  <a:lnTo>
                    <a:pt x="4266" y="9950"/>
                  </a:lnTo>
                  <a:lnTo>
                    <a:pt x="3968" y="9983"/>
                  </a:lnTo>
                  <a:lnTo>
                    <a:pt x="3651" y="10000"/>
                  </a:lnTo>
                  <a:lnTo>
                    <a:pt x="3333" y="10000"/>
                  </a:lnTo>
                  <a:lnTo>
                    <a:pt x="3036" y="9983"/>
                  </a:lnTo>
                  <a:lnTo>
                    <a:pt x="2718" y="9950"/>
                  </a:lnTo>
                  <a:lnTo>
                    <a:pt x="2401" y="9916"/>
                  </a:lnTo>
                  <a:lnTo>
                    <a:pt x="2083" y="9866"/>
                  </a:lnTo>
                  <a:lnTo>
                    <a:pt x="1786" y="9800"/>
                  </a:lnTo>
                  <a:lnTo>
                    <a:pt x="1468" y="9733"/>
                  </a:lnTo>
                  <a:lnTo>
                    <a:pt x="1171" y="9633"/>
                  </a:lnTo>
                  <a:lnTo>
                    <a:pt x="873" y="9533"/>
                  </a:lnTo>
                  <a:lnTo>
                    <a:pt x="575" y="9416"/>
                  </a:lnTo>
                  <a:lnTo>
                    <a:pt x="278" y="9282"/>
                  </a:lnTo>
                  <a:lnTo>
                    <a:pt x="0" y="9132"/>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20" name="Title 19"/>
          <p:cNvSpPr>
            <a:spLocks noGrp="1"/>
          </p:cNvSpPr>
          <p:nvPr>
            <p:ph type="ctrTitle"/>
          </p:nvPr>
        </p:nvSpPr>
        <p:spPr>
          <a:xfrm>
            <a:off x="4176015" y="1963359"/>
            <a:ext cx="4699059" cy="886397"/>
          </a:xfrm>
        </p:spPr>
        <p:txBody>
          <a:bodyPr/>
          <a:lstStyle/>
          <a:p>
            <a:r>
              <a:rPr lang="en-GB" sz="3200" dirty="0"/>
              <a:t>Germans view on holidays abroad</a:t>
            </a:r>
          </a:p>
        </p:txBody>
      </p:sp>
      <p:sp>
        <p:nvSpPr>
          <p:cNvPr id="5" name="Subtitle 4"/>
          <p:cNvSpPr>
            <a:spLocks noGrp="1"/>
          </p:cNvSpPr>
          <p:nvPr>
            <p:ph type="subTitle" idx="1"/>
          </p:nvPr>
        </p:nvSpPr>
        <p:spPr/>
        <p:txBody>
          <a:bodyPr/>
          <a:lstStyle/>
          <a:p>
            <a:r>
              <a:rPr lang="nb-NO" dirty="0"/>
              <a:t>Janine Freudenberg and Denise Sindermann</a:t>
            </a:r>
          </a:p>
          <a:p>
            <a:pPr lvl="1"/>
            <a:endParaRPr lang="nb-NO" dirty="0"/>
          </a:p>
        </p:txBody>
      </p:sp>
      <p:sp>
        <p:nvSpPr>
          <p:cNvPr id="21" name="Text Placeholder 20"/>
          <p:cNvSpPr>
            <a:spLocks noGrp="1"/>
          </p:cNvSpPr>
          <p:nvPr>
            <p:ph type="body" sz="quarter" idx="13"/>
          </p:nvPr>
        </p:nvSpPr>
        <p:spPr/>
        <p:txBody>
          <a:bodyPr>
            <a:normAutofit fontScale="92500" lnSpcReduction="10000"/>
          </a:bodyPr>
          <a:lstStyle/>
          <a:p>
            <a:r>
              <a:rPr lang="en-GB" dirty="0" err="1"/>
              <a:t>Censydiam</a:t>
            </a:r>
            <a:r>
              <a:rPr lang="en-GB" dirty="0"/>
              <a:t> qualitative study</a:t>
            </a:r>
          </a:p>
          <a:p>
            <a:r>
              <a:rPr lang="en-GB" dirty="0"/>
              <a:t>December 2016</a:t>
            </a:r>
          </a:p>
        </p:txBody>
      </p:sp>
      <p:sp>
        <p:nvSpPr>
          <p:cNvPr id="17" name="Footer Placeholder 10"/>
          <p:cNvSpPr>
            <a:spLocks noGrp="1"/>
          </p:cNvSpPr>
          <p:nvPr>
            <p:ph type="ftr" sz="quarter" idx="11"/>
          </p:nvPr>
        </p:nvSpPr>
        <p:spPr>
          <a:xfrm>
            <a:off x="4176000" y="3970857"/>
            <a:ext cx="3151592" cy="235750"/>
          </a:xfrm>
        </p:spPr>
        <p:txBody>
          <a:bodyPr/>
          <a:lstStyle>
            <a:lvl1pPr>
              <a:defRPr sz="1000">
                <a:solidFill>
                  <a:schemeClr val="accent4">
                    <a:lumMod val="75000"/>
                  </a:schemeClr>
                </a:solidFill>
              </a:defRPr>
            </a:lvl1pPr>
          </a:lstStyle>
          <a:p>
            <a:r>
              <a:rPr lang="en-GB" sz="600" dirty="0">
                <a:solidFill>
                  <a:schemeClr val="bg1">
                    <a:lumMod val="75000"/>
                  </a:schemeClr>
                </a:solidFill>
              </a:rPr>
              <a:t>© 2016 Ipsos.  All rights reserved. Contains Ipsos' Confidential and Proprietary information and may not be disclosed or reproduced without the prior written consent of Ipsos.</a:t>
            </a:r>
          </a:p>
        </p:txBody>
      </p:sp>
      <p:sp>
        <p:nvSpPr>
          <p:cNvPr id="6" name="AutoShape 2" descr="Bilderesultat for innovation norway"/>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9" name="Picture 8"/>
          <p:cNvPicPr>
            <a:picLocks noChangeAspect="1"/>
          </p:cNvPicPr>
          <p:nvPr/>
        </p:nvPicPr>
        <p:blipFill>
          <a:blip r:embed="rId4"/>
          <a:stretch>
            <a:fillRect/>
          </a:stretch>
        </p:blipFill>
        <p:spPr>
          <a:xfrm>
            <a:off x="7547141" y="433001"/>
            <a:ext cx="1254832" cy="567304"/>
          </a:xfrm>
          <a:prstGeom prst="rect">
            <a:avLst/>
          </a:prstGeom>
        </p:spPr>
      </p:pic>
    </p:spTree>
    <p:extLst>
      <p:ext uri="{BB962C8B-B14F-4D97-AF65-F5344CB8AC3E}">
        <p14:creationId xmlns:p14="http://schemas.microsoft.com/office/powerpoint/2010/main" val="2237977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Germans strive for security and control</a:t>
            </a:r>
          </a:p>
        </p:txBody>
      </p:sp>
      <p:sp>
        <p:nvSpPr>
          <p:cNvPr id="3" name="Text Placeholder 2"/>
          <p:cNvSpPr>
            <a:spLocks noGrp="1"/>
          </p:cNvSpPr>
          <p:nvPr>
            <p:ph type="body" sz="quarter" idx="13"/>
          </p:nvPr>
        </p:nvSpPr>
        <p:spPr/>
        <p:txBody>
          <a:bodyPr/>
          <a:lstStyle/>
          <a:p>
            <a:r>
              <a:rPr lang="nb-NO" dirty="0"/>
              <a:t>Cultural Background – Germans and their way of living</a:t>
            </a:r>
          </a:p>
        </p:txBody>
      </p:sp>
      <p:sp>
        <p:nvSpPr>
          <p:cNvPr id="4" name="Text Placeholder 3"/>
          <p:cNvSpPr>
            <a:spLocks noGrp="1"/>
          </p:cNvSpPr>
          <p:nvPr>
            <p:ph type="body" sz="quarter" idx="14"/>
          </p:nvPr>
        </p:nvSpPr>
        <p:spPr>
          <a:xfrm>
            <a:off x="232401" y="1343485"/>
            <a:ext cx="4827280" cy="2643008"/>
          </a:xfrm>
        </p:spPr>
        <p:txBody>
          <a:bodyPr/>
          <a:lstStyle/>
          <a:p>
            <a:r>
              <a:rPr lang="en-GB" sz="1200" dirty="0"/>
              <a:t>In the core: Germany is a black/ blue motivation – strong demand for security and control</a:t>
            </a:r>
          </a:p>
          <a:p>
            <a:pPr marL="171450" indent="-171450">
              <a:buFontTx/>
              <a:buChar char="-"/>
            </a:pPr>
            <a:r>
              <a:rPr lang="en-GB" sz="1200" dirty="0"/>
              <a:t>Germany is known as a country that sets limits and boundaries – this is important as people usually seek the opposite in their holidays, to escape the daily routine and reach a feeling of freedom</a:t>
            </a:r>
          </a:p>
          <a:p>
            <a:pPr marL="171450" indent="-171450">
              <a:buFontTx/>
              <a:buChar char="-"/>
            </a:pPr>
            <a:r>
              <a:rPr lang="en-GB" sz="1200" dirty="0"/>
              <a:t>The recent flood of refugees in Germany has risen new insecurities and fears: once more, the need for security and control is crucial for everyday life</a:t>
            </a:r>
          </a:p>
          <a:p>
            <a:pPr marL="171450" indent="-171450">
              <a:buFontTx/>
              <a:buChar char="-"/>
            </a:pPr>
            <a:r>
              <a:rPr lang="en-GB" sz="1200" dirty="0"/>
              <a:t>However, this motivation is softening, since Germany is getting more multicultural and social media / internet broadens horizon and social adaption on a global level</a:t>
            </a:r>
          </a:p>
          <a:p>
            <a:pPr marL="171450" indent="-171450">
              <a:buFontTx/>
              <a:buChar char="-"/>
            </a:pPr>
            <a:r>
              <a:rPr lang="en-GB" sz="1200" dirty="0"/>
              <a:t>Especially in big cities, there has been a boom in the recent years for sustainable and healthy living, especially among younger people who entered working life: organic and local food has an increased importance </a:t>
            </a:r>
          </a:p>
        </p:txBody>
      </p:sp>
      <p:sp>
        <p:nvSpPr>
          <p:cNvPr id="5" name="Rectangle 27"/>
          <p:cNvSpPr/>
          <p:nvPr/>
        </p:nvSpPr>
        <p:spPr>
          <a:xfrm>
            <a:off x="5525143" y="2535690"/>
            <a:ext cx="1461093"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6" name="Rectangle 29"/>
          <p:cNvSpPr/>
          <p:nvPr/>
        </p:nvSpPr>
        <p:spPr>
          <a:xfrm>
            <a:off x="6986237" y="2535690"/>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7" name="Rectangle 30"/>
          <p:cNvSpPr/>
          <p:nvPr/>
        </p:nvSpPr>
        <p:spPr>
          <a:xfrm rot="5400000">
            <a:off x="6266519" y="1815973"/>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8" name="Rectangle 31"/>
          <p:cNvSpPr/>
          <p:nvPr/>
        </p:nvSpPr>
        <p:spPr>
          <a:xfrm rot="5400000">
            <a:off x="6221247" y="3300679"/>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9" name="Oval 15"/>
          <p:cNvSpPr>
            <a:spLocks noChangeAspect="1"/>
          </p:cNvSpPr>
          <p:nvPr/>
        </p:nvSpPr>
        <p:spPr>
          <a:xfrm>
            <a:off x="6431065" y="1120842"/>
            <a:ext cx="778260" cy="780685"/>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Enjoyment</a:t>
            </a:r>
          </a:p>
        </p:txBody>
      </p:sp>
      <p:sp>
        <p:nvSpPr>
          <p:cNvPr id="10" name="Oval 16"/>
          <p:cNvSpPr>
            <a:spLocks noChangeAspect="1"/>
          </p:cNvSpPr>
          <p:nvPr/>
        </p:nvSpPr>
        <p:spPr>
          <a:xfrm>
            <a:off x="6431065" y="3367921"/>
            <a:ext cx="778260" cy="780685"/>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Control</a:t>
            </a:r>
          </a:p>
        </p:txBody>
      </p:sp>
      <p:sp>
        <p:nvSpPr>
          <p:cNvPr id="11" name="Oval 18"/>
          <p:cNvSpPr>
            <a:spLocks noChangeAspect="1"/>
          </p:cNvSpPr>
          <p:nvPr/>
        </p:nvSpPr>
        <p:spPr>
          <a:xfrm>
            <a:off x="7554790" y="2287029"/>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Belonging</a:t>
            </a:r>
          </a:p>
        </p:txBody>
      </p:sp>
      <p:sp>
        <p:nvSpPr>
          <p:cNvPr id="12" name="Oval 19"/>
          <p:cNvSpPr>
            <a:spLocks noChangeAspect="1"/>
          </p:cNvSpPr>
          <p:nvPr/>
        </p:nvSpPr>
        <p:spPr>
          <a:xfrm>
            <a:off x="5320044" y="2287029"/>
            <a:ext cx="778260" cy="780685"/>
          </a:xfrm>
          <a:prstGeom prst="ellipse">
            <a:avLst/>
          </a:prstGeom>
          <a:solidFill>
            <a:schemeClr val="accent6">
              <a:lumMod val="75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Power</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3" name="Oval 20"/>
          <p:cNvSpPr>
            <a:spLocks noChangeAspect="1"/>
          </p:cNvSpPr>
          <p:nvPr/>
        </p:nvSpPr>
        <p:spPr>
          <a:xfrm>
            <a:off x="7248652" y="1504973"/>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Conviviality</a:t>
            </a:r>
          </a:p>
        </p:txBody>
      </p:sp>
      <p:sp>
        <p:nvSpPr>
          <p:cNvPr id="14" name="Oval 21"/>
          <p:cNvSpPr>
            <a:spLocks noChangeAspect="1"/>
          </p:cNvSpPr>
          <p:nvPr/>
        </p:nvSpPr>
        <p:spPr>
          <a:xfrm>
            <a:off x="5573328" y="1486774"/>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Vitality</a:t>
            </a:r>
          </a:p>
        </p:txBody>
      </p:sp>
      <p:sp>
        <p:nvSpPr>
          <p:cNvPr id="15" name="Oval 22"/>
          <p:cNvSpPr>
            <a:spLocks noChangeAspect="1"/>
          </p:cNvSpPr>
          <p:nvPr/>
        </p:nvSpPr>
        <p:spPr>
          <a:xfrm>
            <a:off x="7271861" y="3085463"/>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Security</a:t>
            </a:r>
          </a:p>
        </p:txBody>
      </p:sp>
      <p:sp>
        <p:nvSpPr>
          <p:cNvPr id="16" name="Oval 23"/>
          <p:cNvSpPr>
            <a:spLocks noChangeAspect="1"/>
          </p:cNvSpPr>
          <p:nvPr/>
        </p:nvSpPr>
        <p:spPr>
          <a:xfrm>
            <a:off x="5594381" y="3086598"/>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Recognition</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grpSp>
        <p:nvGrpSpPr>
          <p:cNvPr id="20" name="Gruppieren 19"/>
          <p:cNvGrpSpPr/>
          <p:nvPr/>
        </p:nvGrpSpPr>
        <p:grpSpPr>
          <a:xfrm rot="20647016">
            <a:off x="6320737" y="3423120"/>
            <a:ext cx="1947943" cy="595423"/>
            <a:chOff x="4450915" y="-1524702"/>
            <a:chExt cx="1947943" cy="595423"/>
          </a:xfrm>
        </p:grpSpPr>
        <p:sp>
          <p:nvSpPr>
            <p:cNvPr id="19" name="Ellipse 18"/>
            <p:cNvSpPr/>
            <p:nvPr/>
          </p:nvSpPr>
          <p:spPr>
            <a:xfrm>
              <a:off x="4450915" y="-1524702"/>
              <a:ext cx="1947943" cy="5954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50" name="Picture 2" descr="http://i.ebayimg.com/images/g/xVAAAOxyVaBS6Njm/s-l3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3" y="-1328885"/>
              <a:ext cx="305685" cy="203790"/>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7"/>
            <p:cNvSpPr txBox="1"/>
            <p:nvPr/>
          </p:nvSpPr>
          <p:spPr>
            <a:xfrm>
              <a:off x="5049119" y="-1379756"/>
              <a:ext cx="1119217" cy="307777"/>
            </a:xfrm>
            <a:prstGeom prst="rect">
              <a:avLst/>
            </a:prstGeom>
          </p:spPr>
          <p:txBody>
            <a:bodyPr vert="horz" wrap="none" lIns="0" tIns="0" rIns="0" bIns="0" rtlCol="0">
              <a:spAutoFit/>
            </a:bodyPr>
            <a:lstStyle/>
            <a:p>
              <a:pPr marL="4763"/>
              <a:r>
                <a:rPr lang="de-DE" sz="2000" b="1" dirty="0">
                  <a:solidFill>
                    <a:schemeClr val="bg1"/>
                  </a:solidFill>
                  <a:effectLst>
                    <a:outerShdw blurRad="38100" dist="38100" dir="2700000" algn="tl">
                      <a:srgbClr val="000000">
                        <a:alpha val="43137"/>
                      </a:srgbClr>
                    </a:outerShdw>
                  </a:effectLst>
                </a:rPr>
                <a:t>GERMANY</a:t>
              </a:r>
            </a:p>
          </p:txBody>
        </p:sp>
      </p:grpSp>
    </p:spTree>
    <p:extLst>
      <p:ext uri="{BB962C8B-B14F-4D97-AF65-F5344CB8AC3E}">
        <p14:creationId xmlns:p14="http://schemas.microsoft.com/office/powerpoint/2010/main" val="1547688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Holidays are about ...</a:t>
            </a:r>
          </a:p>
        </p:txBody>
      </p:sp>
      <p:sp>
        <p:nvSpPr>
          <p:cNvPr id="3" name="Text Placeholder 2"/>
          <p:cNvSpPr>
            <a:spLocks noGrp="1"/>
          </p:cNvSpPr>
          <p:nvPr>
            <p:ph type="body" sz="quarter" idx="13"/>
          </p:nvPr>
        </p:nvSpPr>
        <p:spPr/>
        <p:txBody>
          <a:bodyPr/>
          <a:lstStyle/>
          <a:p>
            <a:r>
              <a:rPr lang="nb-NO" dirty="0"/>
              <a:t>Cultural Background – Germans and their way of living</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2437" y="1086130"/>
            <a:ext cx="6400184" cy="3706376"/>
          </a:xfrm>
          <a:prstGeom prst="rect">
            <a:avLst/>
          </a:prstGeom>
        </p:spPr>
      </p:pic>
    </p:spTree>
    <p:extLst>
      <p:ext uri="{BB962C8B-B14F-4D97-AF65-F5344CB8AC3E}">
        <p14:creationId xmlns:p14="http://schemas.microsoft.com/office/powerpoint/2010/main" val="2789808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418" y="643469"/>
            <a:ext cx="8654595" cy="332399"/>
          </a:xfrm>
        </p:spPr>
        <p:txBody>
          <a:bodyPr/>
          <a:lstStyle/>
          <a:p>
            <a:r>
              <a:rPr lang="en-GB" sz="2400" dirty="0">
                <a:solidFill>
                  <a:srgbClr val="222223"/>
                </a:solidFill>
              </a:rPr>
              <a:t>From the annual family holiday to the individual weekend get-away</a:t>
            </a:r>
            <a:endParaRPr lang="de-DE" sz="3600" dirty="0"/>
          </a:p>
        </p:txBody>
      </p:sp>
      <p:sp>
        <p:nvSpPr>
          <p:cNvPr id="3" name="Textplatzhalter 2"/>
          <p:cNvSpPr>
            <a:spLocks noGrp="1"/>
          </p:cNvSpPr>
          <p:nvPr>
            <p:ph type="body" sz="quarter" idx="13"/>
          </p:nvPr>
        </p:nvSpPr>
        <p:spPr/>
        <p:txBody>
          <a:bodyPr/>
          <a:lstStyle/>
          <a:p>
            <a:r>
              <a:rPr lang="nb-NO" dirty="0"/>
              <a:t>Cultural Background – Types of holidays</a:t>
            </a:r>
          </a:p>
        </p:txBody>
      </p:sp>
      <p:sp>
        <p:nvSpPr>
          <p:cNvPr id="4" name="Textplatzhalter 3"/>
          <p:cNvSpPr>
            <a:spLocks noGrp="1"/>
          </p:cNvSpPr>
          <p:nvPr>
            <p:ph type="body" sz="quarter" idx="14"/>
          </p:nvPr>
        </p:nvSpPr>
        <p:spPr>
          <a:xfrm>
            <a:off x="247658" y="1388443"/>
            <a:ext cx="7870391" cy="3019784"/>
          </a:xfrm>
        </p:spPr>
        <p:txBody>
          <a:bodyPr/>
          <a:lstStyle/>
          <a:p>
            <a:pPr marL="171450" indent="-171450">
              <a:buFont typeface="Arial" panose="020B0604020202020204" pitchFamily="34" charset="0"/>
              <a:buChar char="•"/>
            </a:pPr>
            <a:r>
              <a:rPr lang="en-US" sz="1200" dirty="0">
                <a:ea typeface="Tahoma" panose="020B0604030504040204" pitchFamily="34" charset="0"/>
                <a:cs typeface="Tahoma" panose="020B0604030504040204" pitchFamily="34" charset="0"/>
              </a:rPr>
              <a:t>Nowadays, it is </a:t>
            </a:r>
            <a:r>
              <a:rPr lang="en-US" sz="1200" b="1" dirty="0">
                <a:ea typeface="Tahoma" panose="020B0604030504040204" pitchFamily="34" charset="0"/>
                <a:cs typeface="Tahoma" panose="020B0604030504040204" pitchFamily="34" charset="0"/>
              </a:rPr>
              <a:t>not only the classic annual summer family holidays </a:t>
            </a:r>
            <a:r>
              <a:rPr lang="en-US" sz="1200" dirty="0">
                <a:ea typeface="Tahoma" panose="020B0604030504040204" pitchFamily="34" charset="0"/>
                <a:cs typeface="Tahoma" panose="020B0604030504040204" pitchFamily="34" charset="0"/>
              </a:rPr>
              <a:t>anymore. In addition, other types of holidays appeared and now have to share the limited holiday time of Germans (average: approx. 30 days). The increase of amount and types of holidays has different reasons:</a:t>
            </a:r>
          </a:p>
          <a:p>
            <a:pPr marL="685800" lvl="1" indent="-228600">
              <a:buAutoNum type="arabicParenR"/>
            </a:pPr>
            <a:r>
              <a:rPr lang="en-US" b="1" dirty="0">
                <a:ea typeface="Tahoma" panose="020B0604030504040204" pitchFamily="34" charset="0"/>
                <a:cs typeface="Tahoma" panose="020B0604030504040204" pitchFamily="34" charset="0"/>
              </a:rPr>
              <a:t>Increase of the performance-oriented society</a:t>
            </a:r>
            <a:r>
              <a:rPr lang="en-US" dirty="0">
                <a:ea typeface="Tahoma" panose="020B0604030504040204" pitchFamily="34" charset="0"/>
                <a:cs typeface="Tahoma" panose="020B0604030504040204" pitchFamily="34" charset="0"/>
              </a:rPr>
              <a:t>: demands towards holidays changed and are put in a bigger context: globalization and social media develop a pressure that holidays need to be something extraordinary and apart from mainstream</a:t>
            </a:r>
          </a:p>
          <a:p>
            <a:pPr marL="685800" lvl="1" indent="-228600">
              <a:buAutoNum type="arabicParenR"/>
            </a:pPr>
            <a:r>
              <a:rPr lang="en-US" b="1" dirty="0">
                <a:ea typeface="Tahoma" panose="020B0604030504040204" pitchFamily="34" charset="0"/>
                <a:cs typeface="Tahoma" panose="020B0604030504040204" pitchFamily="34" charset="0"/>
              </a:rPr>
              <a:t>No more focus on certain people</a:t>
            </a:r>
            <a:r>
              <a:rPr lang="en-US" dirty="0">
                <a:ea typeface="Tahoma" panose="020B0604030504040204" pitchFamily="34" charset="0"/>
                <a:cs typeface="Tahoma" panose="020B0604030504040204" pitchFamily="34" charset="0"/>
              </a:rPr>
              <a:t>: Holiday is not anymore limited to the classic family holiday and can be done alone, with friends, partner, in a travel group etc. </a:t>
            </a:r>
          </a:p>
          <a:p>
            <a:pPr marL="685800" lvl="1" indent="-228600">
              <a:buAutoNum type="arabicParenR"/>
            </a:pPr>
            <a:r>
              <a:rPr lang="en-US" b="1" dirty="0">
                <a:ea typeface="Tahoma" panose="020B0604030504040204" pitchFamily="34" charset="0"/>
                <a:cs typeface="Tahoma" panose="020B0604030504040204" pitchFamily="34" charset="0"/>
              </a:rPr>
              <a:t>Holiday split</a:t>
            </a:r>
            <a:r>
              <a:rPr lang="en-US" dirty="0">
                <a:ea typeface="Tahoma" panose="020B0604030504040204" pitchFamily="34" charset="0"/>
                <a:cs typeface="Tahoma" panose="020B0604030504040204" pitchFamily="34" charset="0"/>
              </a:rPr>
              <a:t>: Holiday is not anymore only focused and centered on the „annual big trip“, but rather split into different holiday types, short weekend get-aways etc.</a:t>
            </a:r>
          </a:p>
          <a:p>
            <a:pPr marL="685800" lvl="1" indent="-228600">
              <a:buAutoNum type="arabicParenR"/>
            </a:pPr>
            <a:r>
              <a:rPr lang="en-US" b="1" dirty="0">
                <a:ea typeface="Tahoma" panose="020B0604030504040204" pitchFamily="34" charset="0"/>
                <a:cs typeface="Tahoma" panose="020B0604030504040204" pitchFamily="34" charset="0"/>
              </a:rPr>
              <a:t>Decrease of costs</a:t>
            </a:r>
            <a:r>
              <a:rPr lang="en-US" dirty="0">
                <a:ea typeface="Tahoma" panose="020B0604030504040204" pitchFamily="34" charset="0"/>
                <a:cs typeface="Tahoma" panose="020B0604030504040204" pitchFamily="34" charset="0"/>
              </a:rPr>
              <a:t>: travelling abroad/ long-haul flights are getting cheaper (</a:t>
            </a:r>
            <a:r>
              <a:rPr lang="en-US" i="1" dirty="0">
                <a:ea typeface="Tahoma" panose="020B0604030504040204" pitchFamily="34" charset="0"/>
                <a:cs typeface="Tahoma" panose="020B0604030504040204" pitchFamily="34" charset="0"/>
              </a:rPr>
              <a:t>“A week in Frankfurt costs about as much as flying to Turkey and have a week of holidays there”</a:t>
            </a:r>
            <a:r>
              <a:rPr lang="en-US" dirty="0">
                <a:ea typeface="Tahoma" panose="020B0604030504040204" pitchFamily="34" charset="0"/>
                <a:cs typeface="Tahoma" panose="020B0604030504040204" pitchFamily="34" charset="0"/>
              </a:rPr>
              <a:t>)</a:t>
            </a:r>
          </a:p>
          <a:p>
            <a:pPr marL="685800" lvl="1" indent="-228600">
              <a:buAutoNum type="arabicParenR"/>
            </a:pPr>
            <a:r>
              <a:rPr lang="en-US" b="1" dirty="0">
                <a:ea typeface="Tahoma" panose="020B0604030504040204" pitchFamily="34" charset="0"/>
                <a:cs typeface="Tahoma" panose="020B0604030504040204" pitchFamily="34" charset="0"/>
              </a:rPr>
              <a:t>Increased openness</a:t>
            </a:r>
            <a:r>
              <a:rPr lang="en-US" dirty="0">
                <a:ea typeface="Tahoma" panose="020B0604030504040204" pitchFamily="34" charset="0"/>
                <a:cs typeface="Tahoma" panose="020B0604030504040204" pitchFamily="34" charset="0"/>
              </a:rPr>
              <a:t>: e.g. towards other cultures, exotic locations; increased tolerance and solidarity and the wish to explicitly confront oneself with foreign cultures</a:t>
            </a:r>
          </a:p>
          <a:p>
            <a:endParaRPr lang="de-DE" dirty="0"/>
          </a:p>
        </p:txBody>
      </p:sp>
    </p:spTree>
    <p:extLst>
      <p:ext uri="{BB962C8B-B14F-4D97-AF65-F5344CB8AC3E}">
        <p14:creationId xmlns:p14="http://schemas.microsoft.com/office/powerpoint/2010/main" val="1037272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From this base, different types of holidays exist</a:t>
            </a:r>
          </a:p>
        </p:txBody>
      </p:sp>
      <p:sp>
        <p:nvSpPr>
          <p:cNvPr id="3" name="Text Placeholder 2"/>
          <p:cNvSpPr>
            <a:spLocks noGrp="1"/>
          </p:cNvSpPr>
          <p:nvPr>
            <p:ph type="body" sz="quarter" idx="13"/>
          </p:nvPr>
        </p:nvSpPr>
        <p:spPr/>
        <p:txBody>
          <a:bodyPr/>
          <a:lstStyle/>
          <a:p>
            <a:r>
              <a:rPr lang="nb-NO" dirty="0"/>
              <a:t>Cultural Background – Types of holidays</a:t>
            </a:r>
          </a:p>
        </p:txBody>
      </p:sp>
      <p:sp>
        <p:nvSpPr>
          <p:cNvPr id="12" name="Rechteck 11"/>
          <p:cNvSpPr/>
          <p:nvPr/>
        </p:nvSpPr>
        <p:spPr>
          <a:xfrm>
            <a:off x="4654377" y="1496043"/>
            <a:ext cx="160472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Cultural holidays</a:t>
            </a:r>
          </a:p>
        </p:txBody>
      </p:sp>
      <p:sp>
        <p:nvSpPr>
          <p:cNvPr id="13" name="Rechteck 12"/>
          <p:cNvSpPr/>
          <p:nvPr/>
        </p:nvSpPr>
        <p:spPr>
          <a:xfrm>
            <a:off x="809437" y="1502294"/>
            <a:ext cx="1621540" cy="2866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Main summer holidays </a:t>
            </a:r>
          </a:p>
          <a:p>
            <a:pPr algn="ctr"/>
            <a:r>
              <a:rPr lang="en-US" sz="1050" b="1" dirty="0">
                <a:solidFill>
                  <a:schemeClr val="tx1"/>
                </a:solidFill>
              </a:rPr>
              <a:t>(2 up to 4 weeks)</a:t>
            </a:r>
          </a:p>
        </p:txBody>
      </p:sp>
      <p:sp>
        <p:nvSpPr>
          <p:cNvPr id="14" name="Rechteck 13"/>
          <p:cNvSpPr/>
          <p:nvPr/>
        </p:nvSpPr>
        <p:spPr>
          <a:xfrm>
            <a:off x="2736902" y="1503103"/>
            <a:ext cx="162154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Family holidays</a:t>
            </a:r>
          </a:p>
        </p:txBody>
      </p:sp>
      <p:sp>
        <p:nvSpPr>
          <p:cNvPr id="15" name="Rechteck 14"/>
          <p:cNvSpPr/>
          <p:nvPr/>
        </p:nvSpPr>
        <p:spPr>
          <a:xfrm>
            <a:off x="6551545" y="1503103"/>
            <a:ext cx="128919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Individual holidays</a:t>
            </a:r>
          </a:p>
        </p:txBody>
      </p:sp>
      <p:sp>
        <p:nvSpPr>
          <p:cNvPr id="16" name="Rechteck 15"/>
          <p:cNvSpPr/>
          <p:nvPr/>
        </p:nvSpPr>
        <p:spPr>
          <a:xfrm>
            <a:off x="6551544" y="1840733"/>
            <a:ext cx="128919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Packaged holidays</a:t>
            </a:r>
          </a:p>
        </p:txBody>
      </p:sp>
      <p:sp>
        <p:nvSpPr>
          <p:cNvPr id="17" name="Rechteck 16"/>
          <p:cNvSpPr/>
          <p:nvPr/>
        </p:nvSpPr>
        <p:spPr>
          <a:xfrm>
            <a:off x="4658478" y="1835727"/>
            <a:ext cx="1606064"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Active holidays</a:t>
            </a:r>
          </a:p>
        </p:txBody>
      </p:sp>
      <p:sp>
        <p:nvSpPr>
          <p:cNvPr id="18" name="Rechteck 17"/>
          <p:cNvSpPr/>
          <p:nvPr/>
        </p:nvSpPr>
        <p:spPr>
          <a:xfrm>
            <a:off x="4665078" y="2855437"/>
            <a:ext cx="1598837"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Winter sport holidays</a:t>
            </a:r>
          </a:p>
        </p:txBody>
      </p:sp>
      <p:sp>
        <p:nvSpPr>
          <p:cNvPr id="19" name="Rechteck 18"/>
          <p:cNvSpPr/>
          <p:nvPr/>
        </p:nvSpPr>
        <p:spPr>
          <a:xfrm>
            <a:off x="809437" y="1835728"/>
            <a:ext cx="162154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(Extended) weekend trip</a:t>
            </a:r>
          </a:p>
        </p:txBody>
      </p:sp>
      <p:sp>
        <p:nvSpPr>
          <p:cNvPr id="20" name="Rechteck 19"/>
          <p:cNvSpPr/>
          <p:nvPr/>
        </p:nvSpPr>
        <p:spPr>
          <a:xfrm>
            <a:off x="4668636" y="3185326"/>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City trip</a:t>
            </a:r>
          </a:p>
        </p:txBody>
      </p:sp>
      <p:sp>
        <p:nvSpPr>
          <p:cNvPr id="21" name="Rechteck 20"/>
          <p:cNvSpPr/>
          <p:nvPr/>
        </p:nvSpPr>
        <p:spPr>
          <a:xfrm>
            <a:off x="4668636" y="2170855"/>
            <a:ext cx="1598836"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Education holidays</a:t>
            </a:r>
          </a:p>
        </p:txBody>
      </p:sp>
      <p:sp>
        <p:nvSpPr>
          <p:cNvPr id="22" name="Rechteck 21"/>
          <p:cNvSpPr/>
          <p:nvPr/>
        </p:nvSpPr>
        <p:spPr>
          <a:xfrm>
            <a:off x="4658478" y="2514275"/>
            <a:ext cx="1606064"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Wellness/ relax holidays</a:t>
            </a:r>
          </a:p>
        </p:txBody>
      </p:sp>
      <p:sp>
        <p:nvSpPr>
          <p:cNvPr id="23" name="Rechteck 22"/>
          <p:cNvSpPr/>
          <p:nvPr/>
        </p:nvSpPr>
        <p:spPr>
          <a:xfrm>
            <a:off x="2736902" y="1835728"/>
            <a:ext cx="162154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Couple holidays</a:t>
            </a:r>
          </a:p>
        </p:txBody>
      </p:sp>
      <p:sp>
        <p:nvSpPr>
          <p:cNvPr id="24" name="Rechteck 23"/>
          <p:cNvSpPr/>
          <p:nvPr/>
        </p:nvSpPr>
        <p:spPr>
          <a:xfrm>
            <a:off x="2736902" y="2169210"/>
            <a:ext cx="1621541" cy="2764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Mother-daughter/ father-son holidays</a:t>
            </a:r>
          </a:p>
        </p:txBody>
      </p:sp>
      <p:sp>
        <p:nvSpPr>
          <p:cNvPr id="25" name="Textfeld 24"/>
          <p:cNvSpPr txBox="1"/>
          <p:nvPr/>
        </p:nvSpPr>
        <p:spPr>
          <a:xfrm>
            <a:off x="5188877" y="1253076"/>
            <a:ext cx="535724" cy="184666"/>
          </a:xfrm>
          <a:prstGeom prst="rect">
            <a:avLst/>
          </a:prstGeom>
        </p:spPr>
        <p:txBody>
          <a:bodyPr vert="horz" wrap="none" lIns="0" tIns="0" rIns="0" bIns="0" rtlCol="0">
            <a:spAutoFit/>
          </a:bodyPr>
          <a:lstStyle/>
          <a:p>
            <a:pPr marL="4763"/>
            <a:r>
              <a:rPr lang="de-DE" sz="1200" b="1" dirty="0"/>
              <a:t>THEME?</a:t>
            </a:r>
          </a:p>
        </p:txBody>
      </p:sp>
      <p:sp>
        <p:nvSpPr>
          <p:cNvPr id="26" name="Textfeld 25"/>
          <p:cNvSpPr txBox="1"/>
          <p:nvPr/>
        </p:nvSpPr>
        <p:spPr>
          <a:xfrm>
            <a:off x="1245934" y="1251162"/>
            <a:ext cx="765722" cy="184666"/>
          </a:xfrm>
          <a:prstGeom prst="rect">
            <a:avLst/>
          </a:prstGeom>
        </p:spPr>
        <p:txBody>
          <a:bodyPr vert="horz" wrap="none" lIns="0" tIns="0" rIns="0" bIns="0" rtlCol="0">
            <a:spAutoFit/>
          </a:bodyPr>
          <a:lstStyle/>
          <a:p>
            <a:pPr marL="4763"/>
            <a:r>
              <a:rPr lang="de-DE" sz="1200" b="1" dirty="0"/>
              <a:t>DURATION?</a:t>
            </a:r>
          </a:p>
        </p:txBody>
      </p:sp>
      <p:sp>
        <p:nvSpPr>
          <p:cNvPr id="27" name="Textfeld 26"/>
          <p:cNvSpPr txBox="1"/>
          <p:nvPr/>
        </p:nvSpPr>
        <p:spPr>
          <a:xfrm>
            <a:off x="3339121" y="1251162"/>
            <a:ext cx="417102" cy="184666"/>
          </a:xfrm>
          <a:prstGeom prst="rect">
            <a:avLst/>
          </a:prstGeom>
        </p:spPr>
        <p:txBody>
          <a:bodyPr vert="horz" wrap="none" lIns="0" tIns="0" rIns="0" bIns="0" rtlCol="0">
            <a:spAutoFit/>
          </a:bodyPr>
          <a:lstStyle/>
          <a:p>
            <a:pPr marL="4763"/>
            <a:r>
              <a:rPr lang="de-DE" sz="1200" b="1" dirty="0"/>
              <a:t>WHO?</a:t>
            </a:r>
          </a:p>
        </p:txBody>
      </p:sp>
      <p:sp>
        <p:nvSpPr>
          <p:cNvPr id="28" name="Textfeld 27"/>
          <p:cNvSpPr txBox="1"/>
          <p:nvPr/>
        </p:nvSpPr>
        <p:spPr>
          <a:xfrm>
            <a:off x="6773398" y="1253076"/>
            <a:ext cx="845488" cy="184666"/>
          </a:xfrm>
          <a:prstGeom prst="rect">
            <a:avLst/>
          </a:prstGeom>
        </p:spPr>
        <p:txBody>
          <a:bodyPr vert="horz" wrap="none" lIns="0" tIns="0" rIns="0" bIns="0" rtlCol="0">
            <a:spAutoFit/>
          </a:bodyPr>
          <a:lstStyle/>
          <a:p>
            <a:pPr marL="4763"/>
            <a:r>
              <a:rPr lang="de-DE" sz="1200" b="1" dirty="0"/>
              <a:t>ORGANIZED?</a:t>
            </a:r>
          </a:p>
        </p:txBody>
      </p:sp>
      <p:sp>
        <p:nvSpPr>
          <p:cNvPr id="4" name="Rechteck 3"/>
          <p:cNvSpPr/>
          <p:nvPr/>
        </p:nvSpPr>
        <p:spPr>
          <a:xfrm>
            <a:off x="1064525" y="4213643"/>
            <a:ext cx="6781017" cy="494857"/>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b="1" dirty="0">
                <a:solidFill>
                  <a:schemeClr val="tx1"/>
                </a:solidFill>
              </a:rPr>
              <a:t>Summer/ late summer/ autumn: </a:t>
            </a:r>
            <a:r>
              <a:rPr lang="en-US" sz="1050" dirty="0">
                <a:solidFill>
                  <a:schemeClr val="tx1"/>
                </a:solidFill>
              </a:rPr>
              <a:t>strongly depends on children‘s holiday, usual family holiday time, but: more expensive</a:t>
            </a:r>
          </a:p>
          <a:p>
            <a:r>
              <a:rPr lang="en-US" sz="1050" b="1" dirty="0">
                <a:solidFill>
                  <a:schemeClr val="tx1"/>
                </a:solidFill>
              </a:rPr>
              <a:t>Off-season (autumn, spring, end of year): </a:t>
            </a:r>
            <a:r>
              <a:rPr lang="en-US" sz="1050" dirty="0">
                <a:solidFill>
                  <a:schemeClr val="tx1"/>
                </a:solidFill>
              </a:rPr>
              <a:t>cheapest, mostly in faraway and warm countries</a:t>
            </a:r>
          </a:p>
          <a:p>
            <a:r>
              <a:rPr lang="en-US" sz="1050" b="1" dirty="0">
                <a:solidFill>
                  <a:schemeClr val="tx1"/>
                </a:solidFill>
              </a:rPr>
              <a:t>Winter: </a:t>
            </a:r>
            <a:r>
              <a:rPr lang="en-US" sz="1050" dirty="0">
                <a:solidFill>
                  <a:schemeClr val="tx1"/>
                </a:solidFill>
              </a:rPr>
              <a:t>mostly for winter sport holidays or winter escape into faraway warm countries</a:t>
            </a:r>
          </a:p>
        </p:txBody>
      </p:sp>
      <p:sp>
        <p:nvSpPr>
          <p:cNvPr id="29" name="Textfeld 28"/>
          <p:cNvSpPr txBox="1"/>
          <p:nvPr/>
        </p:nvSpPr>
        <p:spPr>
          <a:xfrm rot="16200000">
            <a:off x="657152" y="4365928"/>
            <a:ext cx="489236" cy="184666"/>
          </a:xfrm>
          <a:prstGeom prst="rect">
            <a:avLst/>
          </a:prstGeom>
        </p:spPr>
        <p:txBody>
          <a:bodyPr vert="horz" wrap="none" lIns="0" tIns="0" rIns="0" bIns="0" rtlCol="0">
            <a:spAutoFit/>
          </a:bodyPr>
          <a:lstStyle/>
          <a:p>
            <a:pPr marL="4763"/>
            <a:r>
              <a:rPr lang="de-DE" sz="1200" b="1" dirty="0"/>
              <a:t>WHEN?</a:t>
            </a:r>
          </a:p>
        </p:txBody>
      </p:sp>
      <p:sp>
        <p:nvSpPr>
          <p:cNvPr id="30" name="Rechteck 29"/>
          <p:cNvSpPr/>
          <p:nvPr/>
        </p:nvSpPr>
        <p:spPr>
          <a:xfrm>
            <a:off x="6556347" y="2172296"/>
            <a:ext cx="128919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Mix of individual / packed</a:t>
            </a:r>
          </a:p>
        </p:txBody>
      </p:sp>
      <p:sp>
        <p:nvSpPr>
          <p:cNvPr id="31" name="Rechteck 30"/>
          <p:cNvSpPr/>
          <p:nvPr/>
        </p:nvSpPr>
        <p:spPr>
          <a:xfrm>
            <a:off x="809437" y="2165331"/>
            <a:ext cx="162083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Short holiday (1 week)</a:t>
            </a:r>
          </a:p>
        </p:txBody>
      </p:sp>
      <p:sp>
        <p:nvSpPr>
          <p:cNvPr id="32" name="Rechteck 31"/>
          <p:cNvSpPr/>
          <p:nvPr/>
        </p:nvSpPr>
        <p:spPr>
          <a:xfrm>
            <a:off x="2736902" y="2491114"/>
            <a:ext cx="161494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Single holidays</a:t>
            </a:r>
          </a:p>
        </p:txBody>
      </p:sp>
      <p:sp>
        <p:nvSpPr>
          <p:cNvPr id="33" name="Rechteck 32"/>
          <p:cNvSpPr/>
          <p:nvPr/>
        </p:nvSpPr>
        <p:spPr>
          <a:xfrm>
            <a:off x="4673714" y="3525911"/>
            <a:ext cx="1595907" cy="2866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Shopping</a:t>
            </a:r>
          </a:p>
        </p:txBody>
      </p:sp>
      <p:sp>
        <p:nvSpPr>
          <p:cNvPr id="34" name="Rechteck 33"/>
          <p:cNvSpPr/>
          <p:nvPr/>
        </p:nvSpPr>
        <p:spPr>
          <a:xfrm>
            <a:off x="4668636" y="3860013"/>
            <a:ext cx="1595907" cy="28660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Beach holiday</a:t>
            </a:r>
          </a:p>
        </p:txBody>
      </p:sp>
      <p:sp>
        <p:nvSpPr>
          <p:cNvPr id="35" name="Rechteck 34"/>
          <p:cNvSpPr/>
          <p:nvPr/>
        </p:nvSpPr>
        <p:spPr>
          <a:xfrm>
            <a:off x="2736902" y="2823146"/>
            <a:ext cx="161494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Holidays with close friends</a:t>
            </a:r>
          </a:p>
        </p:txBody>
      </p:sp>
      <p:sp>
        <p:nvSpPr>
          <p:cNvPr id="36" name="Rechteck 35"/>
          <p:cNvSpPr/>
          <p:nvPr/>
        </p:nvSpPr>
        <p:spPr>
          <a:xfrm>
            <a:off x="2736901" y="3157703"/>
            <a:ext cx="1614942"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Holidays with a (bigger) group of friends</a:t>
            </a:r>
          </a:p>
        </p:txBody>
      </p:sp>
      <p:sp>
        <p:nvSpPr>
          <p:cNvPr id="37" name="Rechteck 36"/>
          <p:cNvSpPr/>
          <p:nvPr/>
        </p:nvSpPr>
        <p:spPr>
          <a:xfrm>
            <a:off x="6556347" y="2506312"/>
            <a:ext cx="128919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Last minute</a:t>
            </a:r>
          </a:p>
        </p:txBody>
      </p:sp>
      <p:sp>
        <p:nvSpPr>
          <p:cNvPr id="5" name="Rechteck 4"/>
          <p:cNvSpPr/>
          <p:nvPr/>
        </p:nvSpPr>
        <p:spPr>
          <a:xfrm>
            <a:off x="1246915" y="4809506"/>
            <a:ext cx="356260" cy="20188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1644384" y="4825807"/>
            <a:ext cx="878767" cy="169277"/>
          </a:xfrm>
          <a:prstGeom prst="rect">
            <a:avLst/>
          </a:prstGeom>
        </p:spPr>
        <p:txBody>
          <a:bodyPr vert="horz" wrap="none" lIns="0" tIns="0" rIns="0" bIns="0" rtlCol="0">
            <a:spAutoFit/>
          </a:bodyPr>
          <a:lstStyle/>
          <a:p>
            <a:pPr marL="4763"/>
            <a:r>
              <a:rPr lang="de-DE" sz="1100" dirty="0"/>
              <a:t>MAIN HOLIDAY</a:t>
            </a:r>
          </a:p>
        </p:txBody>
      </p:sp>
      <p:sp>
        <p:nvSpPr>
          <p:cNvPr id="38" name="Rechteck 37"/>
          <p:cNvSpPr/>
          <p:nvPr/>
        </p:nvSpPr>
        <p:spPr>
          <a:xfrm>
            <a:off x="2762819" y="4807527"/>
            <a:ext cx="356260" cy="20188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9" name="Textfeld 38"/>
          <p:cNvSpPr txBox="1"/>
          <p:nvPr/>
        </p:nvSpPr>
        <p:spPr>
          <a:xfrm>
            <a:off x="3160996" y="4821381"/>
            <a:ext cx="1475084" cy="169277"/>
          </a:xfrm>
          <a:prstGeom prst="rect">
            <a:avLst/>
          </a:prstGeom>
        </p:spPr>
        <p:txBody>
          <a:bodyPr vert="horz" wrap="none" lIns="0" tIns="0" rIns="0" bIns="0" rtlCol="0">
            <a:spAutoFit/>
          </a:bodyPr>
          <a:lstStyle/>
          <a:p>
            <a:pPr marL="4763"/>
            <a:r>
              <a:rPr lang="de-DE" sz="1100" dirty="0"/>
              <a:t>NEW FORMS OF HOLIDAY</a:t>
            </a:r>
          </a:p>
        </p:txBody>
      </p:sp>
      <p:sp>
        <p:nvSpPr>
          <p:cNvPr id="41" name="Rechteck 40"/>
          <p:cNvSpPr/>
          <p:nvPr/>
        </p:nvSpPr>
        <p:spPr>
          <a:xfrm>
            <a:off x="4778758" y="4806121"/>
            <a:ext cx="356260" cy="20188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Textfeld 41"/>
          <p:cNvSpPr txBox="1"/>
          <p:nvPr/>
        </p:nvSpPr>
        <p:spPr>
          <a:xfrm>
            <a:off x="5176935" y="4819975"/>
            <a:ext cx="1744388" cy="169277"/>
          </a:xfrm>
          <a:prstGeom prst="rect">
            <a:avLst/>
          </a:prstGeom>
        </p:spPr>
        <p:txBody>
          <a:bodyPr vert="horz" wrap="none" lIns="0" tIns="0" rIns="0" bIns="0" rtlCol="0">
            <a:spAutoFit/>
          </a:bodyPr>
          <a:lstStyle/>
          <a:p>
            <a:pPr marL="4763"/>
            <a:r>
              <a:rPr lang="de-DE" sz="1100" dirty="0"/>
              <a:t>NOT RELEVANT IN THIS STUDY</a:t>
            </a:r>
          </a:p>
        </p:txBody>
      </p:sp>
    </p:spTree>
    <p:extLst>
      <p:ext uri="{BB962C8B-B14F-4D97-AF65-F5344CB8AC3E}">
        <p14:creationId xmlns:p14="http://schemas.microsoft.com/office/powerpoint/2010/main" val="360103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 </a:t>
            </a:r>
            <a:r>
              <a:rPr lang="de-DE" dirty="0" err="1"/>
              <a:t>detailed</a:t>
            </a:r>
            <a:r>
              <a:rPr lang="de-DE" dirty="0"/>
              <a:t> </a:t>
            </a:r>
            <a:r>
              <a:rPr lang="de-DE" dirty="0" err="1"/>
              <a:t>look</a:t>
            </a:r>
            <a:r>
              <a:rPr lang="de-DE" dirty="0"/>
              <a:t> at </a:t>
            </a:r>
            <a:r>
              <a:rPr lang="de-DE" dirty="0" err="1"/>
              <a:t>holiday</a:t>
            </a:r>
            <a:r>
              <a:rPr lang="de-DE" dirty="0"/>
              <a:t> </a:t>
            </a:r>
            <a:r>
              <a:rPr lang="de-DE" dirty="0" err="1"/>
              <a:t>categories</a:t>
            </a:r>
            <a:endParaRPr lang="de-DE" dirty="0"/>
          </a:p>
        </p:txBody>
      </p:sp>
      <p:sp>
        <p:nvSpPr>
          <p:cNvPr id="3" name="Textplatzhalter 2"/>
          <p:cNvSpPr>
            <a:spLocks noGrp="1"/>
          </p:cNvSpPr>
          <p:nvPr>
            <p:ph type="body" sz="quarter" idx="13"/>
          </p:nvPr>
        </p:nvSpPr>
        <p:spPr/>
        <p:txBody>
          <a:bodyPr/>
          <a:lstStyle/>
          <a:p>
            <a:r>
              <a:rPr lang="nb-NO" dirty="0"/>
              <a:t>Cultural Background – Types of holidays</a:t>
            </a:r>
          </a:p>
        </p:txBody>
      </p:sp>
      <p:sp>
        <p:nvSpPr>
          <p:cNvPr id="14" name="Rechteck 13"/>
          <p:cNvSpPr/>
          <p:nvPr/>
        </p:nvSpPr>
        <p:spPr>
          <a:xfrm>
            <a:off x="1109688" y="1412238"/>
            <a:ext cx="3159457"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Packaged holidays</a:t>
            </a:r>
          </a:p>
        </p:txBody>
      </p:sp>
      <p:sp>
        <p:nvSpPr>
          <p:cNvPr id="26" name="Rechteck 25"/>
          <p:cNvSpPr/>
          <p:nvPr/>
        </p:nvSpPr>
        <p:spPr>
          <a:xfrm>
            <a:off x="4694830" y="1412239"/>
            <a:ext cx="3159457"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Individual holidays</a:t>
            </a:r>
          </a:p>
        </p:txBody>
      </p:sp>
      <p:sp>
        <p:nvSpPr>
          <p:cNvPr id="4" name="Rechteck 3"/>
          <p:cNvSpPr/>
          <p:nvPr/>
        </p:nvSpPr>
        <p:spPr>
          <a:xfrm>
            <a:off x="1109687" y="1737528"/>
            <a:ext cx="3159457" cy="2672957"/>
          </a:xfrm>
          <a:prstGeom prst="rect">
            <a:avLst/>
          </a:prstGeom>
          <a:noFill/>
          <a:ln w="63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Stress-free, carefree, secure, relaxing</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Mostly booked via travel agency, mostly when children are present or travelers are not affine for organization, appropriate for most countries as packaged holidays provide a “safe haven”</a:t>
            </a:r>
          </a:p>
        </p:txBody>
      </p:sp>
      <p:sp>
        <p:nvSpPr>
          <p:cNvPr id="29" name="Rechteck 28"/>
          <p:cNvSpPr/>
          <p:nvPr/>
        </p:nvSpPr>
        <p:spPr>
          <a:xfrm>
            <a:off x="4694830" y="1737528"/>
            <a:ext cx="3159457" cy="2672957"/>
          </a:xfrm>
          <a:prstGeom prst="rect">
            <a:avLst/>
          </a:prstGeom>
          <a:noFill/>
          <a:ln w="63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Freedom, more exciting, more flexibility, just as the fancy takes one, not dictated</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Mostly booked online, choice of different hotels per trip than only staying in one, mostly without kids, not appropriate for all countries as strongly depends on local security</a:t>
            </a:r>
          </a:p>
        </p:txBody>
      </p:sp>
    </p:spTree>
    <p:extLst>
      <p:ext uri="{BB962C8B-B14F-4D97-AF65-F5344CB8AC3E}">
        <p14:creationId xmlns:p14="http://schemas.microsoft.com/office/powerpoint/2010/main" val="772981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Durations </a:t>
            </a:r>
            <a:r>
              <a:rPr lang="de-DE" dirty="0" err="1"/>
              <a:t>can</a:t>
            </a:r>
            <a:r>
              <a:rPr lang="de-DE" dirty="0"/>
              <a:t> </a:t>
            </a:r>
            <a:r>
              <a:rPr lang="de-DE" dirty="0" err="1"/>
              <a:t>vary</a:t>
            </a:r>
            <a:r>
              <a:rPr lang="de-DE" dirty="0"/>
              <a:t> a </a:t>
            </a:r>
            <a:r>
              <a:rPr lang="de-DE" dirty="0" err="1"/>
              <a:t>lot</a:t>
            </a:r>
            <a:r>
              <a:rPr lang="de-DE" dirty="0"/>
              <a:t> </a:t>
            </a:r>
            <a:r>
              <a:rPr lang="de-DE" dirty="0" err="1"/>
              <a:t>more</a:t>
            </a:r>
            <a:r>
              <a:rPr lang="de-DE" dirty="0"/>
              <a:t>…</a:t>
            </a:r>
          </a:p>
        </p:txBody>
      </p:sp>
      <p:sp>
        <p:nvSpPr>
          <p:cNvPr id="3" name="Textplatzhalter 2"/>
          <p:cNvSpPr>
            <a:spLocks noGrp="1"/>
          </p:cNvSpPr>
          <p:nvPr>
            <p:ph type="body" sz="quarter" idx="13"/>
          </p:nvPr>
        </p:nvSpPr>
        <p:spPr/>
        <p:txBody>
          <a:bodyPr/>
          <a:lstStyle/>
          <a:p>
            <a:r>
              <a:rPr lang="nb-NO" dirty="0"/>
              <a:t>Cultural Background – Types of holidays</a:t>
            </a:r>
          </a:p>
        </p:txBody>
      </p:sp>
      <p:sp>
        <p:nvSpPr>
          <p:cNvPr id="14" name="Rechteck 13"/>
          <p:cNvSpPr/>
          <p:nvPr/>
        </p:nvSpPr>
        <p:spPr>
          <a:xfrm>
            <a:off x="1109688" y="1412238"/>
            <a:ext cx="3159457" cy="2866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Main summer holidays a.k.a. “the classic family holiday”</a:t>
            </a:r>
          </a:p>
        </p:txBody>
      </p:sp>
      <p:sp>
        <p:nvSpPr>
          <p:cNvPr id="26" name="Rechteck 25"/>
          <p:cNvSpPr/>
          <p:nvPr/>
        </p:nvSpPr>
        <p:spPr>
          <a:xfrm>
            <a:off x="4694830" y="1412239"/>
            <a:ext cx="157534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(Extended) weekend trip</a:t>
            </a:r>
          </a:p>
        </p:txBody>
      </p:sp>
      <p:sp>
        <p:nvSpPr>
          <p:cNvPr id="4" name="Rechteck 3"/>
          <p:cNvSpPr/>
          <p:nvPr/>
        </p:nvSpPr>
        <p:spPr>
          <a:xfrm>
            <a:off x="1109687" y="1737528"/>
            <a:ext cx="3159457" cy="2672957"/>
          </a:xfrm>
          <a:prstGeom prst="rect">
            <a:avLst/>
          </a:prstGeom>
          <a:noFill/>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Pleasure, relaxation, reward</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Mainly with family and kids, in Europe or longer distances, warm countries, getting a massage, at least 2 weeks</a:t>
            </a:r>
          </a:p>
        </p:txBody>
      </p:sp>
      <p:sp>
        <p:nvSpPr>
          <p:cNvPr id="29" name="Rechteck 28"/>
          <p:cNvSpPr/>
          <p:nvPr/>
        </p:nvSpPr>
        <p:spPr>
          <a:xfrm>
            <a:off x="4694830" y="1737528"/>
            <a:ext cx="3159457" cy="2672957"/>
          </a:xfrm>
          <a:prstGeom prst="rect">
            <a:avLst/>
          </a:prstGeom>
          <a:noFill/>
          <a:ln w="63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Short break-out, active seeking for cultural input</a:t>
            </a:r>
          </a:p>
          <a:p>
            <a:r>
              <a:rPr lang="en-US" sz="1100" dirty="0">
                <a:solidFill>
                  <a:schemeClr val="tx1"/>
                </a:solidFill>
              </a:rPr>
              <a:t>OR</a:t>
            </a:r>
          </a:p>
          <a:p>
            <a:r>
              <a:rPr lang="en-US" sz="1100" dirty="0">
                <a:solidFill>
                  <a:schemeClr val="tx1"/>
                </a:solidFill>
              </a:rPr>
              <a:t>Seek for short relaxation and recovery</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Mainly with friends or partner, big cities, shopping, museums, architecture, mainly within Europe/ short distances</a:t>
            </a:r>
          </a:p>
          <a:p>
            <a:r>
              <a:rPr lang="en-US" sz="1100" dirty="0">
                <a:solidFill>
                  <a:schemeClr val="tx1"/>
                </a:solidFill>
              </a:rPr>
              <a:t>OR</a:t>
            </a:r>
          </a:p>
          <a:p>
            <a:r>
              <a:rPr lang="en-US" sz="1100" dirty="0">
                <a:solidFill>
                  <a:schemeClr val="tx1"/>
                </a:solidFill>
              </a:rPr>
              <a:t>Being active in nature, hiking etc.</a:t>
            </a:r>
          </a:p>
        </p:txBody>
      </p:sp>
      <p:sp>
        <p:nvSpPr>
          <p:cNvPr id="8" name="Rechteck 7"/>
          <p:cNvSpPr/>
          <p:nvPr/>
        </p:nvSpPr>
        <p:spPr>
          <a:xfrm>
            <a:off x="6278946" y="1410929"/>
            <a:ext cx="157534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Short holiday (1 week)</a:t>
            </a:r>
          </a:p>
        </p:txBody>
      </p:sp>
    </p:spTree>
    <p:extLst>
      <p:ext uri="{BB962C8B-B14F-4D97-AF65-F5344CB8AC3E}">
        <p14:creationId xmlns:p14="http://schemas.microsoft.com/office/powerpoint/2010/main" val="1689990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418" y="643469"/>
            <a:ext cx="8911582" cy="886397"/>
          </a:xfrm>
        </p:spPr>
        <p:txBody>
          <a:bodyPr/>
          <a:lstStyle/>
          <a:p>
            <a:r>
              <a:rPr lang="de-DE" sz="3200" dirty="0"/>
              <a:t>… </a:t>
            </a:r>
            <a:r>
              <a:rPr lang="de-DE" sz="3200" dirty="0" err="1"/>
              <a:t>and</a:t>
            </a:r>
            <a:r>
              <a:rPr lang="de-DE" sz="3200" dirty="0"/>
              <a:t> </a:t>
            </a:r>
            <a:r>
              <a:rPr lang="de-DE" sz="3200" dirty="0" err="1"/>
              <a:t>themes</a:t>
            </a:r>
            <a:r>
              <a:rPr lang="de-DE" sz="3200" dirty="0"/>
              <a:t> </a:t>
            </a:r>
            <a:r>
              <a:rPr lang="de-DE" sz="3200" dirty="0" err="1"/>
              <a:t>reach</a:t>
            </a:r>
            <a:r>
              <a:rPr lang="de-DE" sz="3200" dirty="0"/>
              <a:t> </a:t>
            </a:r>
            <a:r>
              <a:rPr lang="de-DE" sz="3200" dirty="0" err="1"/>
              <a:t>from</a:t>
            </a:r>
            <a:r>
              <a:rPr lang="de-DE" sz="3200" dirty="0"/>
              <a:t> </a:t>
            </a:r>
            <a:r>
              <a:rPr lang="de-DE" sz="3200" dirty="0" err="1"/>
              <a:t>relaxing</a:t>
            </a:r>
            <a:r>
              <a:rPr lang="de-DE" sz="3200" dirty="0"/>
              <a:t> </a:t>
            </a:r>
            <a:r>
              <a:rPr lang="de-DE" sz="3200" dirty="0" err="1"/>
              <a:t>to</a:t>
            </a:r>
            <a:r>
              <a:rPr lang="de-DE" sz="3200" dirty="0"/>
              <a:t> </a:t>
            </a:r>
            <a:r>
              <a:rPr lang="de-DE" sz="3200" dirty="0" err="1"/>
              <a:t>active</a:t>
            </a:r>
            <a:r>
              <a:rPr lang="de-DE" sz="3200" dirty="0"/>
              <a:t> </a:t>
            </a:r>
            <a:r>
              <a:rPr lang="de-DE" sz="3200" dirty="0" err="1"/>
              <a:t>holidays</a:t>
            </a:r>
            <a:endParaRPr lang="de-DE" sz="3200" dirty="0"/>
          </a:p>
        </p:txBody>
      </p:sp>
      <p:sp>
        <p:nvSpPr>
          <p:cNvPr id="3" name="Textplatzhalter 2"/>
          <p:cNvSpPr>
            <a:spLocks noGrp="1"/>
          </p:cNvSpPr>
          <p:nvPr>
            <p:ph type="body" sz="quarter" idx="13"/>
          </p:nvPr>
        </p:nvSpPr>
        <p:spPr/>
        <p:txBody>
          <a:bodyPr/>
          <a:lstStyle/>
          <a:p>
            <a:r>
              <a:rPr lang="nb-NO" dirty="0"/>
              <a:t>Cultural Background – Types of holidays</a:t>
            </a:r>
          </a:p>
        </p:txBody>
      </p:sp>
      <p:sp>
        <p:nvSpPr>
          <p:cNvPr id="14" name="Rechteck 13"/>
          <p:cNvSpPr/>
          <p:nvPr/>
        </p:nvSpPr>
        <p:spPr>
          <a:xfrm>
            <a:off x="1109687" y="1541896"/>
            <a:ext cx="205178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Cultural holidays</a:t>
            </a:r>
          </a:p>
        </p:txBody>
      </p:sp>
      <p:sp>
        <p:nvSpPr>
          <p:cNvPr id="15" name="Rechteck 14"/>
          <p:cNvSpPr/>
          <p:nvPr/>
        </p:nvSpPr>
        <p:spPr>
          <a:xfrm>
            <a:off x="3462992" y="1541896"/>
            <a:ext cx="204388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Active holidays</a:t>
            </a:r>
          </a:p>
        </p:txBody>
      </p:sp>
      <p:sp>
        <p:nvSpPr>
          <p:cNvPr id="23" name="Rechteck 22"/>
          <p:cNvSpPr/>
          <p:nvPr/>
        </p:nvSpPr>
        <p:spPr>
          <a:xfrm>
            <a:off x="3462991" y="1867184"/>
            <a:ext cx="204388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Winter sport holidays</a:t>
            </a:r>
          </a:p>
        </p:txBody>
      </p:sp>
      <p:sp>
        <p:nvSpPr>
          <p:cNvPr id="24" name="Rechteck 23"/>
          <p:cNvSpPr/>
          <p:nvPr/>
        </p:nvSpPr>
        <p:spPr>
          <a:xfrm>
            <a:off x="1108348" y="2192472"/>
            <a:ext cx="2053121"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City trip</a:t>
            </a:r>
          </a:p>
        </p:txBody>
      </p:sp>
      <p:sp>
        <p:nvSpPr>
          <p:cNvPr id="25" name="Rechteck 24"/>
          <p:cNvSpPr/>
          <p:nvPr/>
        </p:nvSpPr>
        <p:spPr>
          <a:xfrm>
            <a:off x="1117589" y="1867184"/>
            <a:ext cx="204388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Education holidays</a:t>
            </a:r>
          </a:p>
        </p:txBody>
      </p:sp>
      <p:sp>
        <p:nvSpPr>
          <p:cNvPr id="26" name="Rechteck 25"/>
          <p:cNvSpPr/>
          <p:nvPr/>
        </p:nvSpPr>
        <p:spPr>
          <a:xfrm>
            <a:off x="5810407" y="1541895"/>
            <a:ext cx="2043880"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Wellness/ relax holidays</a:t>
            </a:r>
          </a:p>
        </p:txBody>
      </p:sp>
      <p:sp>
        <p:nvSpPr>
          <p:cNvPr id="4" name="Rechteck 3"/>
          <p:cNvSpPr/>
          <p:nvPr/>
        </p:nvSpPr>
        <p:spPr>
          <a:xfrm>
            <a:off x="1109688" y="2517760"/>
            <a:ext cx="2049769" cy="2022381"/>
          </a:xfrm>
          <a:prstGeom prst="rect">
            <a:avLst/>
          </a:prstGeom>
          <a:noFill/>
          <a:ln w="63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Satisfying curiosity, pleasure and enjoyment, enhancing oneself by learning something new</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Learning language, foreign cultures and people, trying new food,</a:t>
            </a:r>
          </a:p>
          <a:p>
            <a:r>
              <a:rPr lang="en-US" sz="1100" dirty="0">
                <a:solidFill>
                  <a:schemeClr val="tx1"/>
                </a:solidFill>
              </a:rPr>
              <a:t>sightseeing, architecture, mainly without kids</a:t>
            </a:r>
          </a:p>
        </p:txBody>
      </p:sp>
      <p:sp>
        <p:nvSpPr>
          <p:cNvPr id="27" name="Rechteck 26"/>
          <p:cNvSpPr/>
          <p:nvPr/>
        </p:nvSpPr>
        <p:spPr>
          <a:xfrm>
            <a:off x="3462992" y="2192472"/>
            <a:ext cx="2043880" cy="2347669"/>
          </a:xfrm>
          <a:prstGeom prst="rect">
            <a:avLst/>
          </a:prstGeom>
          <a:noFill/>
          <a:ln w="63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Deep-dive into nature and landscape, getting head free through activity</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Hiking, riding, surfing, biking, climbing, skiing, can be with/ without children</a:t>
            </a:r>
          </a:p>
        </p:txBody>
      </p:sp>
      <p:sp>
        <p:nvSpPr>
          <p:cNvPr id="29" name="Rechteck 28"/>
          <p:cNvSpPr/>
          <p:nvPr/>
        </p:nvSpPr>
        <p:spPr>
          <a:xfrm>
            <a:off x="5810407" y="1867184"/>
            <a:ext cx="2043880" cy="2672957"/>
          </a:xfrm>
          <a:prstGeom prst="rect">
            <a:avLst/>
          </a:prstGeom>
          <a:noFill/>
          <a:ln w="63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WHY?</a:t>
            </a:r>
          </a:p>
          <a:p>
            <a:r>
              <a:rPr lang="en-US" sz="1100" dirty="0">
                <a:solidFill>
                  <a:schemeClr val="tx1"/>
                </a:solidFill>
              </a:rPr>
              <a:t>Relaxation and recovery, reward for hard work, pleasure</a:t>
            </a:r>
          </a:p>
          <a:p>
            <a:endParaRPr lang="en-US" sz="1100" dirty="0">
              <a:solidFill>
                <a:schemeClr val="tx1"/>
              </a:solidFill>
            </a:endParaRPr>
          </a:p>
          <a:p>
            <a:r>
              <a:rPr lang="en-US" sz="1100" b="1" dirty="0">
                <a:solidFill>
                  <a:schemeClr val="tx1"/>
                </a:solidFill>
              </a:rPr>
              <a:t>WHAT?</a:t>
            </a:r>
            <a:r>
              <a:rPr lang="en-US" sz="1100" dirty="0">
                <a:solidFill>
                  <a:schemeClr val="tx1"/>
                </a:solidFill>
              </a:rPr>
              <a:t/>
            </a:r>
            <a:br>
              <a:rPr lang="en-US" sz="1100" dirty="0">
                <a:solidFill>
                  <a:schemeClr val="tx1"/>
                </a:solidFill>
              </a:rPr>
            </a:br>
            <a:r>
              <a:rPr lang="en-US" sz="1100" dirty="0">
                <a:solidFill>
                  <a:schemeClr val="tx1"/>
                </a:solidFill>
              </a:rPr>
              <a:t>Sleeping in, getting pampered, long walk in the woods, Finnish sauna, good food</a:t>
            </a:r>
          </a:p>
        </p:txBody>
      </p:sp>
    </p:spTree>
    <p:extLst>
      <p:ext uri="{BB962C8B-B14F-4D97-AF65-F5344CB8AC3E}">
        <p14:creationId xmlns:p14="http://schemas.microsoft.com/office/powerpoint/2010/main" val="1003449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2234458"/>
          </a:xfrm>
        </p:spPr>
        <p:txBody>
          <a:bodyPr/>
          <a:lstStyle/>
          <a:p>
            <a:r>
              <a:rPr lang="nb-NO" sz="6000" dirty="0"/>
              <a:t>The Fundamental </a:t>
            </a:r>
            <a:r>
              <a:rPr lang="nb-NO" sz="6000" dirty="0" err="1"/>
              <a:t>meaning</a:t>
            </a:r>
            <a:r>
              <a:rPr lang="nb-NO" sz="6000" dirty="0"/>
              <a:t> </a:t>
            </a:r>
            <a:r>
              <a:rPr lang="nb-NO" sz="6000" dirty="0" err="1"/>
              <a:t>of</a:t>
            </a:r>
            <a:r>
              <a:rPr lang="nb-NO" sz="6000" dirty="0"/>
              <a:t> </a:t>
            </a:r>
            <a:r>
              <a:rPr lang="nb-NO" sz="6000" dirty="0" err="1"/>
              <a:t>holiday</a:t>
            </a:r>
            <a:r>
              <a:rPr lang="nb-NO" sz="6000" dirty="0"/>
              <a:t> </a:t>
            </a:r>
            <a:r>
              <a:rPr lang="nb-NO" sz="6000" dirty="0" err="1"/>
              <a:t>abroad</a:t>
            </a:r>
            <a:endParaRPr lang="nb-NO" sz="6000" dirty="0"/>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dirty="0"/>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17</a:t>
            </a:fld>
            <a:endParaRPr lang="en-GB" sz="800" kern="1200" dirty="0">
              <a:solidFill>
                <a:schemeClr val="bg1"/>
              </a:solidFill>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2016 Ipsos.</a:t>
            </a:r>
            <a:endParaRPr lang="en-GB" sz="1200" dirty="0">
              <a:solidFill>
                <a:schemeClr val="bg1"/>
              </a:solidFill>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832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Holidays are not only an escape, but a salvation </a:t>
            </a:r>
          </a:p>
        </p:txBody>
      </p:sp>
      <p:sp>
        <p:nvSpPr>
          <p:cNvPr id="3" name="Text Placeholder 2"/>
          <p:cNvSpPr>
            <a:spLocks noGrp="1"/>
          </p:cNvSpPr>
          <p:nvPr>
            <p:ph type="body" sz="quarter" idx="13"/>
          </p:nvPr>
        </p:nvSpPr>
        <p:spPr>
          <a:xfrm>
            <a:off x="232400" y="248344"/>
            <a:ext cx="7296556" cy="442661"/>
          </a:xfrm>
        </p:spPr>
        <p:txBody>
          <a:bodyPr>
            <a:normAutofit fontScale="92500"/>
          </a:bodyPr>
          <a:lstStyle/>
          <a:p>
            <a:r>
              <a:rPr lang="nb-NO" dirty="0"/>
              <a:t>Cultural Background – Types of holidays – Fundamental meaning</a:t>
            </a:r>
          </a:p>
        </p:txBody>
      </p:sp>
      <p:sp>
        <p:nvSpPr>
          <p:cNvPr id="6" name="Rechteck 5"/>
          <p:cNvSpPr/>
          <p:nvPr/>
        </p:nvSpPr>
        <p:spPr>
          <a:xfrm>
            <a:off x="252868" y="3079029"/>
            <a:ext cx="2476681" cy="1613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t>ESCAPE FROM DAILY ROUTINE</a:t>
            </a:r>
          </a:p>
          <a:p>
            <a:pPr marL="171450" indent="-171450">
              <a:buFontTx/>
              <a:buChar char="-"/>
            </a:pPr>
            <a:r>
              <a:rPr lang="en-US" sz="1050" dirty="0"/>
              <a:t>Change of scenery gives possibility to go on a distance and not be responsible or tangible (not only for job, but also neighbors, relatives etc.)</a:t>
            </a:r>
          </a:p>
          <a:p>
            <a:pPr marL="171450" indent="-171450">
              <a:buFontTx/>
              <a:buChar char="-"/>
            </a:pPr>
            <a:r>
              <a:rPr lang="en-US" sz="1050" dirty="0"/>
              <a:t>Goal: feeling of lightheartedness, no pressure, pleasure, empty the head and to reach a floating stadium of relaxation, recovery, no thinking etc.</a:t>
            </a:r>
          </a:p>
        </p:txBody>
      </p:sp>
      <p:sp>
        <p:nvSpPr>
          <p:cNvPr id="8" name="Rechteck 7"/>
          <p:cNvSpPr/>
          <p:nvPr/>
        </p:nvSpPr>
        <p:spPr>
          <a:xfrm>
            <a:off x="3115103" y="3079029"/>
            <a:ext cx="2412241" cy="1613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t>BROADEN OWN HORIZON</a:t>
            </a:r>
          </a:p>
          <a:p>
            <a:pPr marL="171450" indent="-171450">
              <a:buFontTx/>
              <a:buChar char="-"/>
            </a:pPr>
            <a:r>
              <a:rPr lang="en-US" sz="1050" dirty="0"/>
              <a:t>Receiving input to broaden own horizon, such as new culture/ food</a:t>
            </a:r>
          </a:p>
          <a:p>
            <a:pPr marL="171450" indent="-171450">
              <a:buFontTx/>
              <a:buChar char="-"/>
            </a:pPr>
            <a:r>
              <a:rPr lang="en-US" sz="1050" dirty="0"/>
              <a:t>Getting new impressions by special architecture, people, landscapes</a:t>
            </a:r>
          </a:p>
          <a:p>
            <a:endParaRPr lang="en-US" sz="1100" b="1" dirty="0"/>
          </a:p>
        </p:txBody>
      </p:sp>
      <p:sp>
        <p:nvSpPr>
          <p:cNvPr id="9" name="Rechteck 8"/>
          <p:cNvSpPr/>
          <p:nvPr/>
        </p:nvSpPr>
        <p:spPr>
          <a:xfrm>
            <a:off x="5912898" y="3079028"/>
            <a:ext cx="2463912" cy="16138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t>SALVATION FOR MYSELF</a:t>
            </a:r>
          </a:p>
          <a:p>
            <a:pPr marL="171450" indent="-171450">
              <a:buFontTx/>
              <a:buChar char="-"/>
            </a:pPr>
            <a:r>
              <a:rPr lang="en-US" sz="1000" dirty="0"/>
              <a:t>As a result and outcome, holiday is about oneself and to establish a wellbeing, inner piece and calmness</a:t>
            </a:r>
          </a:p>
          <a:p>
            <a:pPr marL="171450" indent="-171450">
              <a:buFontTx/>
              <a:buChar char="-"/>
            </a:pPr>
            <a:r>
              <a:rPr lang="en-US" sz="1000" dirty="0"/>
              <a:t>Holiday is a reward for hard daily work and routines</a:t>
            </a:r>
          </a:p>
          <a:p>
            <a:pPr marL="171450" indent="-171450">
              <a:buFontTx/>
              <a:buChar char="-"/>
            </a:pPr>
            <a:r>
              <a:rPr lang="en-US" sz="1000" dirty="0"/>
              <a:t>Furthermore, holiday should not be the mere “living for the moment”, but also long-lasting and a possibility for fundamental change</a:t>
            </a:r>
            <a:endParaRPr lang="en-US" sz="1100" dirty="0"/>
          </a:p>
        </p:txBody>
      </p:sp>
      <p:pic>
        <p:nvPicPr>
          <p:cNvPr id="29" name="Grafik 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2869" y="1222071"/>
            <a:ext cx="2476680" cy="1856958"/>
          </a:xfrm>
          <a:prstGeom prst="rect">
            <a:avLst/>
          </a:prstGeom>
        </p:spPr>
      </p:pic>
      <p:pic>
        <p:nvPicPr>
          <p:cNvPr id="31" name="Grafik 30"/>
          <p:cNvPicPr>
            <a:picLocks noChangeAspect="1"/>
          </p:cNvPicPr>
          <p:nvPr/>
        </p:nvPicPr>
        <p:blipFill rotWithShape="1">
          <a:blip r:embed="rId3" cstate="screen">
            <a:extLst>
              <a:ext uri="{28A0092B-C50C-407E-A947-70E740481C1C}">
                <a14:useLocalDpi xmlns:a14="http://schemas.microsoft.com/office/drawing/2010/main"/>
              </a:ext>
            </a:extLst>
          </a:blip>
          <a:srcRect l="7842" t="455" r="5515"/>
          <a:stretch/>
        </p:blipFill>
        <p:spPr>
          <a:xfrm>
            <a:off x="3115103" y="1222071"/>
            <a:ext cx="2412241" cy="1856958"/>
          </a:xfrm>
          <a:prstGeom prst="rect">
            <a:avLst/>
          </a:prstGeom>
        </p:spPr>
      </p:pic>
      <p:pic>
        <p:nvPicPr>
          <p:cNvPr id="33" name="Grafik 32"/>
          <p:cNvPicPr>
            <a:picLocks noChangeAspect="1"/>
          </p:cNvPicPr>
          <p:nvPr/>
        </p:nvPicPr>
        <p:blipFill rotWithShape="1">
          <a:blip r:embed="rId4" cstate="screen">
            <a:extLst>
              <a:ext uri="{28A0092B-C50C-407E-A947-70E740481C1C}">
                <a14:useLocalDpi xmlns:a14="http://schemas.microsoft.com/office/drawing/2010/main"/>
              </a:ext>
            </a:extLst>
          </a:blip>
          <a:srcRect t="10521"/>
          <a:stretch/>
        </p:blipFill>
        <p:spPr>
          <a:xfrm>
            <a:off x="5912898" y="1222071"/>
            <a:ext cx="2463911" cy="1856957"/>
          </a:xfrm>
          <a:prstGeom prst="rect">
            <a:avLst/>
          </a:prstGeom>
        </p:spPr>
      </p:pic>
      <p:sp>
        <p:nvSpPr>
          <p:cNvPr id="34" name="Pfeil nach rechts 33"/>
          <p:cNvSpPr/>
          <p:nvPr/>
        </p:nvSpPr>
        <p:spPr>
          <a:xfrm>
            <a:off x="2729549" y="1924334"/>
            <a:ext cx="218367" cy="23405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Pfeil nach rechts 34"/>
          <p:cNvSpPr/>
          <p:nvPr/>
        </p:nvSpPr>
        <p:spPr>
          <a:xfrm>
            <a:off x="5527344" y="1924334"/>
            <a:ext cx="216659" cy="23405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52728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418" y="643468"/>
            <a:ext cx="8654595" cy="276999"/>
          </a:xfrm>
        </p:spPr>
        <p:txBody>
          <a:bodyPr/>
          <a:lstStyle/>
          <a:p>
            <a:r>
              <a:rPr lang="en-GB" sz="2000" dirty="0"/>
              <a:t>Qualitative hypothesis: the dimensions for holidays – vertical axis</a:t>
            </a:r>
          </a:p>
        </p:txBody>
      </p:sp>
      <p:sp>
        <p:nvSpPr>
          <p:cNvPr id="5" name="Text Placeholder 4"/>
          <p:cNvSpPr>
            <a:spLocks noGrp="1"/>
          </p:cNvSpPr>
          <p:nvPr>
            <p:ph type="body" sz="quarter" idx="13"/>
          </p:nvPr>
        </p:nvSpPr>
        <p:spPr/>
        <p:txBody>
          <a:bodyPr/>
          <a:lstStyle/>
          <a:p>
            <a:r>
              <a:rPr lang="nb-NO" dirty="0"/>
              <a:t>The Fundamental </a:t>
            </a:r>
            <a:r>
              <a:rPr lang="nb-NO" dirty="0" err="1"/>
              <a:t>meaning</a:t>
            </a:r>
            <a:r>
              <a:rPr lang="nb-NO" dirty="0"/>
              <a:t> </a:t>
            </a:r>
            <a:r>
              <a:rPr lang="nb-NO" dirty="0" err="1"/>
              <a:t>of</a:t>
            </a:r>
            <a:r>
              <a:rPr lang="nb-NO" dirty="0"/>
              <a:t> </a:t>
            </a:r>
            <a:r>
              <a:rPr lang="nb-NO" dirty="0" err="1"/>
              <a:t>holiday</a:t>
            </a:r>
            <a:r>
              <a:rPr lang="nb-NO" dirty="0"/>
              <a:t> </a:t>
            </a:r>
            <a:r>
              <a:rPr lang="nb-NO" dirty="0" err="1"/>
              <a:t>abroad</a:t>
            </a:r>
            <a:endParaRPr lang="nb-NO" dirty="0"/>
          </a:p>
        </p:txBody>
      </p:sp>
      <p:sp>
        <p:nvSpPr>
          <p:cNvPr id="10" name="Donut 9"/>
          <p:cNvSpPr/>
          <p:nvPr/>
        </p:nvSpPr>
        <p:spPr>
          <a:xfrm>
            <a:off x="2642607" y="1649651"/>
            <a:ext cx="2696076" cy="2696076"/>
          </a:xfrm>
          <a:prstGeom prst="donut">
            <a:avLst>
              <a:gd name="adj" fmla="val 7451"/>
            </a:avLst>
          </a:prstGeom>
          <a:solidFill>
            <a:srgbClr val="BCBEC0">
              <a:alpha val="50196"/>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F497D"/>
              </a:solidFill>
              <a:effectLst/>
              <a:uLnTx/>
              <a:uFillTx/>
              <a:latin typeface="Calibri"/>
              <a:ea typeface="+mn-ea"/>
              <a:cs typeface="+mn-cs"/>
            </a:endParaRPr>
          </a:p>
        </p:txBody>
      </p:sp>
      <p:sp>
        <p:nvSpPr>
          <p:cNvPr id="11" name="Quad Arrow 10"/>
          <p:cNvSpPr/>
          <p:nvPr/>
        </p:nvSpPr>
        <p:spPr>
          <a:xfrm>
            <a:off x="2801405" y="1786981"/>
            <a:ext cx="2401147" cy="2401146"/>
          </a:xfrm>
          <a:prstGeom prst="quadArrow">
            <a:avLst>
              <a:gd name="adj1" fmla="val 10236"/>
              <a:gd name="adj2" fmla="val 11547"/>
              <a:gd name="adj3" fmla="val 6964"/>
            </a:avLst>
          </a:prstGeom>
          <a:gradFill flip="none" rotWithShape="1">
            <a:gsLst>
              <a:gs pos="0">
                <a:srgbClr val="BCBEC0">
                  <a:lumMod val="60000"/>
                  <a:lumOff val="40000"/>
                </a:srgbClr>
              </a:gs>
              <a:gs pos="56000">
                <a:srgbClr val="BCBEC0">
                  <a:lumMod val="20000"/>
                  <a:lumOff val="80000"/>
                </a:srgbClr>
              </a:gs>
            </a:gsLst>
            <a:path path="circle">
              <a:fillToRect l="50000" t="50000" r="50000" b="50000"/>
            </a:path>
            <a:tileRect/>
          </a:gradFill>
          <a:ln w="3175" cap="flat" cmpd="sng" algn="ctr">
            <a:solidFill>
              <a:srgbClr val="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15" name="TextBox 14"/>
          <p:cNvSpPr txBox="1"/>
          <p:nvPr/>
        </p:nvSpPr>
        <p:spPr>
          <a:xfrm rot="5400000">
            <a:off x="2767130" y="2867446"/>
            <a:ext cx="2478402" cy="246222"/>
          </a:xfrm>
          <a:prstGeom prst="rect">
            <a:avLst/>
          </a:prstGeom>
          <a:noFill/>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300" normalizeH="0" baseline="0" noProof="0" dirty="0">
                <a:ln>
                  <a:noFill/>
                </a:ln>
                <a:solidFill>
                  <a:srgbClr val="58595B">
                    <a:lumMod val="50000"/>
                  </a:srgbClr>
                </a:solidFill>
                <a:effectLst/>
                <a:uLnTx/>
                <a:uFillTx/>
              </a:rPr>
              <a:t>PERSONAL DIMENSION</a:t>
            </a:r>
          </a:p>
        </p:txBody>
      </p:sp>
      <p:sp>
        <p:nvSpPr>
          <p:cNvPr id="17" name="AutoShape 20"/>
          <p:cNvSpPr>
            <a:spLocks noChangeArrowheads="1"/>
          </p:cNvSpPr>
          <p:nvPr/>
        </p:nvSpPr>
        <p:spPr bwMode="auto">
          <a:xfrm>
            <a:off x="2621718" y="1078992"/>
            <a:ext cx="2765703" cy="717851"/>
          </a:xfrm>
          <a:prstGeom prst="roundRect">
            <a:avLst/>
          </a:prstGeom>
          <a:solidFill>
            <a:schemeClr val="bg1"/>
          </a:solidFill>
          <a:ln w="12700" algn="ctr">
            <a:solidFill>
              <a:schemeClr val="bg1"/>
            </a:solidFill>
            <a:round/>
            <a:headEnd/>
            <a:tailEnd/>
          </a:ln>
          <a:effectLst>
            <a:outerShdw blurRad="50800" dist="38100" dir="2700000" algn="tl" rotWithShape="0">
              <a:prstClr val="black">
                <a:alpha val="40000"/>
              </a:prstClr>
            </a:outerShdw>
          </a:effectLst>
        </p:spPr>
        <p:txBody>
          <a:bodyPr lIns="0" tIns="89989" rIns="0" bIns="89989" anchor="ctr"/>
          <a:lstStyle/>
          <a:p>
            <a:pPr lvl="0" algn="ctr" eaLnBrk="0" hangingPunct="0">
              <a:defRPr/>
            </a:pPr>
            <a:r>
              <a:rPr lang="en-US" sz="1000" b="1" dirty="0">
                <a:solidFill>
                  <a:srgbClr val="C00000"/>
                </a:solidFill>
              </a:rPr>
              <a:t>Excessive/ Explore/ receiving input – </a:t>
            </a:r>
            <a:r>
              <a:rPr lang="en-US" sz="1000" dirty="0">
                <a:solidFill>
                  <a:schemeClr val="tx1">
                    <a:lumMod val="90000"/>
                    <a:lumOff val="10000"/>
                  </a:schemeClr>
                </a:solidFill>
              </a:rPr>
              <a:t>Getting something out of the holidays</a:t>
            </a:r>
          </a:p>
          <a:p>
            <a:pPr lvl="0" algn="ctr" eaLnBrk="0" hangingPunct="0">
              <a:defRPr/>
            </a:pPr>
            <a:endParaRPr lang="nb-NO" sz="1000" dirty="0">
              <a:solidFill>
                <a:schemeClr val="tx1">
                  <a:lumMod val="90000"/>
                  <a:lumOff val="10000"/>
                </a:schemeClr>
              </a:solidFill>
            </a:endParaRPr>
          </a:p>
        </p:txBody>
      </p:sp>
      <p:sp>
        <p:nvSpPr>
          <p:cNvPr id="18" name="AutoShape 20"/>
          <p:cNvSpPr>
            <a:spLocks noChangeArrowheads="1"/>
          </p:cNvSpPr>
          <p:nvPr/>
        </p:nvSpPr>
        <p:spPr bwMode="auto">
          <a:xfrm>
            <a:off x="2621718" y="4220310"/>
            <a:ext cx="2765703" cy="703384"/>
          </a:xfrm>
          <a:prstGeom prst="roundRect">
            <a:avLst/>
          </a:prstGeom>
          <a:solidFill>
            <a:schemeClr val="bg1"/>
          </a:solidFill>
          <a:ln w="12700" algn="ctr">
            <a:solidFill>
              <a:schemeClr val="bg1"/>
            </a:solidFill>
            <a:round/>
            <a:headEnd/>
            <a:tailEnd/>
          </a:ln>
          <a:effectLst>
            <a:outerShdw blurRad="50800" dist="38100" dir="2700000" algn="tl" rotWithShape="0">
              <a:prstClr val="black">
                <a:alpha val="40000"/>
              </a:prstClr>
            </a:outerShdw>
          </a:effectLst>
        </p:spPr>
        <p:txBody>
          <a:bodyPr lIns="0" tIns="89989" rIns="0" bIns="89989" anchor="ctr"/>
          <a:lstStyle/>
          <a:p>
            <a:pPr lvl="0" algn="ctr" eaLnBrk="0" hangingPunct="0">
              <a:defRPr/>
            </a:pPr>
            <a:r>
              <a:rPr lang="nb-NO" sz="1000" b="1" dirty="0">
                <a:solidFill>
                  <a:srgbClr val="C00000"/>
                </a:solidFill>
              </a:rPr>
              <a:t>Control/ Routine</a:t>
            </a:r>
          </a:p>
          <a:p>
            <a:pPr lvl="0" algn="ctr" eaLnBrk="0" hangingPunct="0">
              <a:defRPr/>
            </a:pPr>
            <a:r>
              <a:rPr lang="en-US" sz="1000" dirty="0">
                <a:solidFill>
                  <a:schemeClr val="tx1">
                    <a:lumMod val="90000"/>
                    <a:lumOff val="10000"/>
                  </a:schemeClr>
                </a:solidFill>
              </a:rPr>
              <a:t>Setting the scene, put a structure on it</a:t>
            </a:r>
            <a:endParaRPr lang="nb-NO" sz="1000" dirty="0">
              <a:solidFill>
                <a:schemeClr val="tx1">
                  <a:lumMod val="90000"/>
                  <a:lumOff val="10000"/>
                </a:schemeClr>
              </a:solidFill>
            </a:endParaRPr>
          </a:p>
        </p:txBody>
      </p:sp>
      <p:sp>
        <p:nvSpPr>
          <p:cNvPr id="14" name="Text Box 4"/>
          <p:cNvSpPr txBox="1">
            <a:spLocks noChangeArrowheads="1"/>
          </p:cNvSpPr>
          <p:nvPr/>
        </p:nvSpPr>
        <p:spPr bwMode="auto">
          <a:xfrm>
            <a:off x="5545778" y="1113181"/>
            <a:ext cx="2897580" cy="733187"/>
          </a:xfrm>
          <a:prstGeom prst="rect">
            <a:avLst/>
          </a:prstGeom>
          <a:noFill/>
          <a:ln w="28575" algn="ctr">
            <a:solidFill>
              <a:schemeClr val="tx1"/>
            </a:solidFill>
            <a:prstDash val="dash"/>
            <a:miter lim="800000"/>
            <a:headEnd/>
            <a:tailEnd/>
          </a:ln>
        </p:spPr>
        <p:txBody>
          <a:bodyPr wrap="square" lIns="86016" tIns="43008" rIns="86016" bIns="43008">
            <a:spAutoFit/>
          </a:bodyPr>
          <a:lstStyle/>
          <a:p>
            <a:pPr defTabSz="809625">
              <a:spcBef>
                <a:spcPct val="50000"/>
              </a:spcBef>
            </a:pPr>
            <a:r>
              <a:rPr lang="en-GB" sz="1050" b="0" dirty="0">
                <a:solidFill>
                  <a:srgbClr val="003300"/>
                </a:solidFill>
                <a:ea typeface="Tahoma" panose="020B0604030504040204" pitchFamily="34" charset="0"/>
                <a:cs typeface="Tahoma" panose="020B0604030504040204" pitchFamily="34" charset="0"/>
              </a:rPr>
              <a:t>Experience the holiday without limits, by solely focusing on the joyful side of it. Only by setting the basic black motivation, this motivation can fully unfold. </a:t>
            </a:r>
          </a:p>
        </p:txBody>
      </p:sp>
      <p:sp>
        <p:nvSpPr>
          <p:cNvPr id="21" name="Text Box 4"/>
          <p:cNvSpPr txBox="1">
            <a:spLocks noChangeArrowheads="1"/>
          </p:cNvSpPr>
          <p:nvPr/>
        </p:nvSpPr>
        <p:spPr bwMode="auto">
          <a:xfrm>
            <a:off x="5496728" y="4028925"/>
            <a:ext cx="2959964" cy="894769"/>
          </a:xfrm>
          <a:prstGeom prst="rect">
            <a:avLst/>
          </a:prstGeom>
          <a:solidFill>
            <a:schemeClr val="bg1"/>
          </a:solidFill>
          <a:ln w="28575" algn="ctr">
            <a:solidFill>
              <a:schemeClr val="tx1"/>
            </a:solidFill>
            <a:prstDash val="dash"/>
            <a:miter lim="800000"/>
            <a:headEnd/>
            <a:tailEnd/>
          </a:ln>
        </p:spPr>
        <p:txBody>
          <a:bodyPr wrap="square" lIns="86016" tIns="43008" rIns="86016" bIns="43008">
            <a:spAutoFit/>
          </a:bodyPr>
          <a:lstStyle/>
          <a:p>
            <a:pPr defTabSz="809625">
              <a:spcBef>
                <a:spcPct val="50000"/>
              </a:spcBef>
            </a:pPr>
            <a:r>
              <a:rPr lang="en-US" sz="1050" dirty="0">
                <a:solidFill>
                  <a:srgbClr val="003300"/>
                </a:solidFill>
                <a:ea typeface="Tahoma" panose="020B0604030504040204" pitchFamily="34" charset="0"/>
                <a:cs typeface="Tahoma" panose="020B0604030504040204" pitchFamily="34" charset="0"/>
              </a:rPr>
              <a:t>Contradicts initial holiday motivation as holidays are usually used to break out of the routine. However, basic control instances can be set and vary across motivations. This motivation is absolutely necessary to be able to ‘enjoy’.</a:t>
            </a:r>
          </a:p>
        </p:txBody>
      </p:sp>
      <p:sp>
        <p:nvSpPr>
          <p:cNvPr id="22" name="Nach unten gekrümmter Pfeil 21"/>
          <p:cNvSpPr/>
          <p:nvPr/>
        </p:nvSpPr>
        <p:spPr>
          <a:xfrm rot="5576831">
            <a:off x="3739494" y="2716848"/>
            <a:ext cx="2853329" cy="7180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3" name="Nach unten gekrümmter Pfeil 22"/>
          <p:cNvSpPr/>
          <p:nvPr/>
        </p:nvSpPr>
        <p:spPr>
          <a:xfrm rot="16032717">
            <a:off x="1464919" y="2628518"/>
            <a:ext cx="2853329" cy="7180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98542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lstStyle/>
          <a:p>
            <a:r>
              <a:rPr lang="en-GB" dirty="0"/>
              <a:t>Contents</a:t>
            </a:r>
          </a:p>
        </p:txBody>
      </p:sp>
      <p:grpSp>
        <p:nvGrpSpPr>
          <p:cNvPr id="4" name="Group 3"/>
          <p:cNvGrpSpPr/>
          <p:nvPr/>
        </p:nvGrpSpPr>
        <p:grpSpPr>
          <a:xfrm>
            <a:off x="272482" y="1171118"/>
            <a:ext cx="2610321" cy="473085"/>
            <a:chOff x="272481" y="1190845"/>
            <a:chExt cx="3801885" cy="720000"/>
          </a:xfrm>
        </p:grpSpPr>
        <p:sp>
          <p:nvSpPr>
            <p:cNvPr id="40" name="Oval 39"/>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3</a:t>
              </a:r>
            </a:p>
          </p:txBody>
        </p:sp>
        <p:grpSp>
          <p:nvGrpSpPr>
            <p:cNvPr id="3" name="Group 2"/>
            <p:cNvGrpSpPr/>
            <p:nvPr/>
          </p:nvGrpSpPr>
          <p:grpSpPr>
            <a:xfrm>
              <a:off x="1161413" y="1304068"/>
              <a:ext cx="2912953" cy="493554"/>
              <a:chOff x="1161413" y="1276518"/>
              <a:chExt cx="2912953" cy="493554"/>
            </a:xfrm>
          </p:grpSpPr>
          <p:sp>
            <p:nvSpPr>
              <p:cNvPr id="55" name="TextBox 54"/>
              <p:cNvSpPr txBox="1"/>
              <p:nvPr/>
            </p:nvSpPr>
            <p:spPr>
              <a:xfrm>
                <a:off x="1161414" y="1399710"/>
                <a:ext cx="2912952"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Background &amp; Objectives</a:t>
                </a:r>
              </a:p>
            </p:txBody>
          </p:sp>
          <p:cxnSp>
            <p:nvCxnSpPr>
              <p:cNvPr id="56" name="Straight Connector 55"/>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p:cNvGrpSpPr/>
          <p:nvPr/>
        </p:nvGrpSpPr>
        <p:grpSpPr>
          <a:xfrm>
            <a:off x="272482" y="1780442"/>
            <a:ext cx="2610321" cy="473085"/>
            <a:chOff x="272481" y="1190845"/>
            <a:chExt cx="3801885" cy="720000"/>
          </a:xfrm>
        </p:grpSpPr>
        <p:sp>
          <p:nvSpPr>
            <p:cNvPr id="52" name="Oval 51"/>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6</a:t>
              </a:r>
            </a:p>
          </p:txBody>
        </p:sp>
        <p:grpSp>
          <p:nvGrpSpPr>
            <p:cNvPr id="53" name="Group 52"/>
            <p:cNvGrpSpPr/>
            <p:nvPr/>
          </p:nvGrpSpPr>
          <p:grpSpPr>
            <a:xfrm>
              <a:off x="1161413" y="1304068"/>
              <a:ext cx="2912953" cy="493554"/>
              <a:chOff x="1161413" y="1276518"/>
              <a:chExt cx="2912953" cy="493554"/>
            </a:xfrm>
          </p:grpSpPr>
          <p:sp>
            <p:nvSpPr>
              <p:cNvPr id="54" name="TextBox 53"/>
              <p:cNvSpPr txBox="1"/>
              <p:nvPr/>
            </p:nvSpPr>
            <p:spPr>
              <a:xfrm>
                <a:off x="1161414" y="1399710"/>
                <a:ext cx="2912952"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Key findings</a:t>
                </a:r>
              </a:p>
            </p:txBody>
          </p:sp>
          <p:cxnSp>
            <p:nvCxnSpPr>
              <p:cNvPr id="58" name="Straight Connector 57"/>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60" name="Group 59"/>
          <p:cNvGrpSpPr/>
          <p:nvPr/>
        </p:nvGrpSpPr>
        <p:grpSpPr>
          <a:xfrm>
            <a:off x="272482" y="2428677"/>
            <a:ext cx="2610321" cy="473085"/>
            <a:chOff x="272481" y="1190845"/>
            <a:chExt cx="3801885" cy="720000"/>
          </a:xfrm>
        </p:grpSpPr>
        <p:sp>
          <p:nvSpPr>
            <p:cNvPr id="61" name="Oval 60"/>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9</a:t>
              </a:r>
            </a:p>
          </p:txBody>
        </p:sp>
        <p:grpSp>
          <p:nvGrpSpPr>
            <p:cNvPr id="62" name="Group 61"/>
            <p:cNvGrpSpPr/>
            <p:nvPr/>
          </p:nvGrpSpPr>
          <p:grpSpPr>
            <a:xfrm>
              <a:off x="1161413" y="1304068"/>
              <a:ext cx="2912953" cy="493554"/>
              <a:chOff x="1161413" y="1276518"/>
              <a:chExt cx="2912953" cy="493554"/>
            </a:xfrm>
          </p:grpSpPr>
          <p:sp>
            <p:nvSpPr>
              <p:cNvPr id="63" name="TextBox 62"/>
              <p:cNvSpPr txBox="1"/>
              <p:nvPr/>
            </p:nvSpPr>
            <p:spPr>
              <a:xfrm>
                <a:off x="1161414" y="1399710"/>
                <a:ext cx="2912952"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Cultural background</a:t>
                </a:r>
              </a:p>
            </p:txBody>
          </p:sp>
          <p:cxnSp>
            <p:nvCxnSpPr>
              <p:cNvPr id="64" name="Straight Connector 63"/>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66" name="Group 65"/>
          <p:cNvGrpSpPr/>
          <p:nvPr/>
        </p:nvGrpSpPr>
        <p:grpSpPr>
          <a:xfrm>
            <a:off x="272482" y="3091968"/>
            <a:ext cx="3507948" cy="473085"/>
            <a:chOff x="272481" y="1190845"/>
            <a:chExt cx="5109263" cy="720000"/>
          </a:xfrm>
        </p:grpSpPr>
        <p:sp>
          <p:nvSpPr>
            <p:cNvPr id="67" name="Oval 66"/>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17</a:t>
              </a:r>
            </a:p>
          </p:txBody>
        </p:sp>
        <p:grpSp>
          <p:nvGrpSpPr>
            <p:cNvPr id="68" name="Group 67"/>
            <p:cNvGrpSpPr/>
            <p:nvPr/>
          </p:nvGrpSpPr>
          <p:grpSpPr>
            <a:xfrm>
              <a:off x="1161413" y="1304068"/>
              <a:ext cx="4220331" cy="493554"/>
              <a:chOff x="1161413" y="1276518"/>
              <a:chExt cx="4220331" cy="493554"/>
            </a:xfrm>
          </p:grpSpPr>
          <p:sp>
            <p:nvSpPr>
              <p:cNvPr id="69" name="TextBox 68"/>
              <p:cNvSpPr txBox="1"/>
              <p:nvPr/>
            </p:nvSpPr>
            <p:spPr>
              <a:xfrm>
                <a:off x="1161413" y="1399710"/>
                <a:ext cx="4220331" cy="252943"/>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Fundamental Meaning for holiday abroad </a:t>
                </a:r>
              </a:p>
            </p:txBody>
          </p:sp>
          <p:cxnSp>
            <p:nvCxnSpPr>
              <p:cNvPr id="70" name="Straight Connector 69"/>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72" name="Group 71"/>
          <p:cNvGrpSpPr/>
          <p:nvPr/>
        </p:nvGrpSpPr>
        <p:grpSpPr>
          <a:xfrm>
            <a:off x="272482" y="3770282"/>
            <a:ext cx="2610321" cy="473085"/>
            <a:chOff x="272481" y="1190845"/>
            <a:chExt cx="3801885" cy="720000"/>
          </a:xfrm>
        </p:grpSpPr>
        <p:sp>
          <p:nvSpPr>
            <p:cNvPr id="73" name="Oval 72"/>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25</a:t>
              </a:r>
            </a:p>
          </p:txBody>
        </p:sp>
        <p:grpSp>
          <p:nvGrpSpPr>
            <p:cNvPr id="74" name="Group 73"/>
            <p:cNvGrpSpPr/>
            <p:nvPr/>
          </p:nvGrpSpPr>
          <p:grpSpPr>
            <a:xfrm>
              <a:off x="1161413" y="1304068"/>
              <a:ext cx="2912953" cy="493553"/>
              <a:chOff x="1161413" y="1276518"/>
              <a:chExt cx="2912953" cy="493553"/>
            </a:xfrm>
          </p:grpSpPr>
          <p:sp>
            <p:nvSpPr>
              <p:cNvPr id="75" name="TextBox 74"/>
              <p:cNvSpPr txBox="1"/>
              <p:nvPr/>
            </p:nvSpPr>
            <p:spPr>
              <a:xfrm>
                <a:off x="1161414" y="1399709"/>
                <a:ext cx="2912952" cy="252943"/>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Motivations for holiday abroad</a:t>
                </a:r>
              </a:p>
            </p:txBody>
          </p:sp>
          <p:cxnSp>
            <p:nvCxnSpPr>
              <p:cNvPr id="76" name="Straight Connector 75"/>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161413" y="1770071"/>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78" name="Group 77"/>
          <p:cNvGrpSpPr/>
          <p:nvPr/>
        </p:nvGrpSpPr>
        <p:grpSpPr>
          <a:xfrm>
            <a:off x="5014919" y="1441653"/>
            <a:ext cx="2928077" cy="473085"/>
            <a:chOff x="272481" y="1190845"/>
            <a:chExt cx="4264691" cy="720000"/>
          </a:xfrm>
        </p:grpSpPr>
        <p:sp>
          <p:nvSpPr>
            <p:cNvPr id="79" name="Oval 78"/>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54</a:t>
              </a:r>
            </a:p>
          </p:txBody>
        </p:sp>
        <p:grpSp>
          <p:nvGrpSpPr>
            <p:cNvPr id="80" name="Group 79"/>
            <p:cNvGrpSpPr/>
            <p:nvPr/>
          </p:nvGrpSpPr>
          <p:grpSpPr>
            <a:xfrm>
              <a:off x="1161413" y="1304068"/>
              <a:ext cx="3375759" cy="493554"/>
              <a:chOff x="1161413" y="1276518"/>
              <a:chExt cx="3375759" cy="493554"/>
            </a:xfrm>
          </p:grpSpPr>
          <p:sp>
            <p:nvSpPr>
              <p:cNvPr id="81" name="TextBox 80"/>
              <p:cNvSpPr txBox="1"/>
              <p:nvPr/>
            </p:nvSpPr>
            <p:spPr>
              <a:xfrm>
                <a:off x="1161413" y="1399709"/>
                <a:ext cx="3375759"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Understanding competitive markets</a:t>
                </a:r>
              </a:p>
            </p:txBody>
          </p:sp>
          <p:cxnSp>
            <p:nvCxnSpPr>
              <p:cNvPr id="82" name="Straight Connector 81"/>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27" name="Group 126"/>
          <p:cNvGrpSpPr/>
          <p:nvPr/>
        </p:nvGrpSpPr>
        <p:grpSpPr>
          <a:xfrm>
            <a:off x="5014920" y="2085632"/>
            <a:ext cx="2610321" cy="473085"/>
            <a:chOff x="272481" y="1190845"/>
            <a:chExt cx="3801885" cy="720000"/>
          </a:xfrm>
        </p:grpSpPr>
        <p:sp>
          <p:nvSpPr>
            <p:cNvPr id="128" name="Oval 127"/>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62</a:t>
              </a:r>
            </a:p>
          </p:txBody>
        </p:sp>
        <p:grpSp>
          <p:nvGrpSpPr>
            <p:cNvPr id="129" name="Group 128"/>
            <p:cNvGrpSpPr/>
            <p:nvPr/>
          </p:nvGrpSpPr>
          <p:grpSpPr>
            <a:xfrm>
              <a:off x="1161413" y="1304068"/>
              <a:ext cx="2912953" cy="493554"/>
              <a:chOff x="1161413" y="1276518"/>
              <a:chExt cx="2912953" cy="493554"/>
            </a:xfrm>
          </p:grpSpPr>
          <p:sp>
            <p:nvSpPr>
              <p:cNvPr id="130" name="TextBox 129"/>
              <p:cNvSpPr txBox="1"/>
              <p:nvPr/>
            </p:nvSpPr>
            <p:spPr>
              <a:xfrm>
                <a:off x="1161414" y="1399709"/>
                <a:ext cx="2912952"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Norway as a holiday destination</a:t>
                </a:r>
              </a:p>
            </p:txBody>
          </p:sp>
          <p:cxnSp>
            <p:nvCxnSpPr>
              <p:cNvPr id="131" name="Straight Connector 130"/>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5029362" y="2725865"/>
            <a:ext cx="2610321" cy="473085"/>
            <a:chOff x="272481" y="1190845"/>
            <a:chExt cx="3801885" cy="720000"/>
          </a:xfrm>
        </p:grpSpPr>
        <p:sp>
          <p:nvSpPr>
            <p:cNvPr id="134" name="Oval 133"/>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71</a:t>
              </a:r>
            </a:p>
          </p:txBody>
        </p:sp>
        <p:grpSp>
          <p:nvGrpSpPr>
            <p:cNvPr id="135" name="Group 134"/>
            <p:cNvGrpSpPr/>
            <p:nvPr/>
          </p:nvGrpSpPr>
          <p:grpSpPr>
            <a:xfrm>
              <a:off x="1161413" y="1300787"/>
              <a:ext cx="2912953" cy="505886"/>
              <a:chOff x="1161413" y="1273237"/>
              <a:chExt cx="2912953" cy="505886"/>
            </a:xfrm>
          </p:grpSpPr>
          <p:sp>
            <p:nvSpPr>
              <p:cNvPr id="136" name="TextBox 135"/>
              <p:cNvSpPr txBox="1"/>
              <p:nvPr/>
            </p:nvSpPr>
            <p:spPr>
              <a:xfrm>
                <a:off x="1161414" y="1273237"/>
                <a:ext cx="2912952" cy="505886"/>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Outdoor activities, culture, LOHAS and food in Norway</a:t>
                </a:r>
              </a:p>
            </p:txBody>
          </p:sp>
          <p:cxnSp>
            <p:nvCxnSpPr>
              <p:cNvPr id="137" name="Straight Connector 136"/>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51" name="Group 150"/>
          <p:cNvGrpSpPr/>
          <p:nvPr/>
        </p:nvGrpSpPr>
        <p:grpSpPr>
          <a:xfrm>
            <a:off x="5029362" y="3373178"/>
            <a:ext cx="3044197" cy="473085"/>
            <a:chOff x="272481" y="1190845"/>
            <a:chExt cx="4433817" cy="720000"/>
          </a:xfrm>
        </p:grpSpPr>
        <p:sp>
          <p:nvSpPr>
            <p:cNvPr id="152" name="Oval 151"/>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76</a:t>
              </a:r>
            </a:p>
          </p:txBody>
        </p:sp>
        <p:grpSp>
          <p:nvGrpSpPr>
            <p:cNvPr id="153" name="Group 152"/>
            <p:cNvGrpSpPr/>
            <p:nvPr/>
          </p:nvGrpSpPr>
          <p:grpSpPr>
            <a:xfrm>
              <a:off x="1161413" y="1304068"/>
              <a:ext cx="3544885" cy="493554"/>
              <a:chOff x="1161413" y="1276518"/>
              <a:chExt cx="3544885" cy="493554"/>
            </a:xfrm>
          </p:grpSpPr>
          <p:sp>
            <p:nvSpPr>
              <p:cNvPr id="154" name="TextBox 153"/>
              <p:cNvSpPr txBox="1"/>
              <p:nvPr/>
            </p:nvSpPr>
            <p:spPr>
              <a:xfrm>
                <a:off x="1161413" y="1399709"/>
                <a:ext cx="3544885"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Conclusions &amp; Recommendations</a:t>
                </a:r>
              </a:p>
            </p:txBody>
          </p:sp>
          <p:cxnSp>
            <p:nvCxnSpPr>
              <p:cNvPr id="155" name="Straight Connector 154"/>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157" name="Group 156"/>
          <p:cNvGrpSpPr/>
          <p:nvPr/>
        </p:nvGrpSpPr>
        <p:grpSpPr>
          <a:xfrm>
            <a:off x="5029362" y="4016919"/>
            <a:ext cx="2610321" cy="473085"/>
            <a:chOff x="272481" y="1190845"/>
            <a:chExt cx="3801885" cy="720000"/>
          </a:xfrm>
        </p:grpSpPr>
        <p:sp>
          <p:nvSpPr>
            <p:cNvPr id="158" name="Oval 157"/>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79</a:t>
              </a:r>
            </a:p>
          </p:txBody>
        </p:sp>
        <p:grpSp>
          <p:nvGrpSpPr>
            <p:cNvPr id="159" name="Group 158"/>
            <p:cNvGrpSpPr/>
            <p:nvPr/>
          </p:nvGrpSpPr>
          <p:grpSpPr>
            <a:xfrm>
              <a:off x="1161413" y="1304068"/>
              <a:ext cx="2912953" cy="493554"/>
              <a:chOff x="1161413" y="1276518"/>
              <a:chExt cx="2912953" cy="493554"/>
            </a:xfrm>
          </p:grpSpPr>
          <p:sp>
            <p:nvSpPr>
              <p:cNvPr id="160" name="TextBox 159"/>
              <p:cNvSpPr txBox="1"/>
              <p:nvPr/>
            </p:nvSpPr>
            <p:spPr>
              <a:xfrm>
                <a:off x="1161414" y="1399709"/>
                <a:ext cx="2912952" cy="252942"/>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Appendix – respondent list</a:t>
                </a:r>
              </a:p>
            </p:txBody>
          </p:sp>
          <p:cxnSp>
            <p:nvCxnSpPr>
              <p:cNvPr id="161" name="Straight Connector 160"/>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161413" y="1770072"/>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grpSp>
        <p:nvGrpSpPr>
          <p:cNvPr id="84" name="Group 83"/>
          <p:cNvGrpSpPr/>
          <p:nvPr/>
        </p:nvGrpSpPr>
        <p:grpSpPr>
          <a:xfrm>
            <a:off x="5014918" y="809004"/>
            <a:ext cx="2610321" cy="473085"/>
            <a:chOff x="272481" y="1190845"/>
            <a:chExt cx="3801885" cy="720000"/>
          </a:xfrm>
        </p:grpSpPr>
        <p:sp>
          <p:nvSpPr>
            <p:cNvPr id="85" name="Oval 84"/>
            <p:cNvSpPr/>
            <p:nvPr/>
          </p:nvSpPr>
          <p:spPr>
            <a:xfrm>
              <a:off x="272481" y="1190845"/>
              <a:ext cx="720000" cy="72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51</a:t>
              </a:r>
            </a:p>
          </p:txBody>
        </p:sp>
        <p:grpSp>
          <p:nvGrpSpPr>
            <p:cNvPr id="86" name="Group 85"/>
            <p:cNvGrpSpPr/>
            <p:nvPr/>
          </p:nvGrpSpPr>
          <p:grpSpPr>
            <a:xfrm>
              <a:off x="1161413" y="1304068"/>
              <a:ext cx="2912953" cy="493553"/>
              <a:chOff x="1161413" y="1276518"/>
              <a:chExt cx="2912953" cy="493553"/>
            </a:xfrm>
          </p:grpSpPr>
          <p:sp>
            <p:nvSpPr>
              <p:cNvPr id="87" name="TextBox 86"/>
              <p:cNvSpPr txBox="1"/>
              <p:nvPr/>
            </p:nvSpPr>
            <p:spPr>
              <a:xfrm>
                <a:off x="1161414" y="1399709"/>
                <a:ext cx="2912952" cy="252943"/>
              </a:xfrm>
              <a:prstGeom prst="rect">
                <a:avLst/>
              </a:prstGeom>
              <a:noFill/>
            </p:spPr>
            <p:txBody>
              <a:bodyPr wrap="square" lIns="0" tIns="0" rIns="0" bIns="0" rtlCol="0" anchor="ctr">
                <a:spAutoFit/>
              </a:bodyPr>
              <a:lstStyle/>
              <a:p>
                <a:pPr>
                  <a:lnSpc>
                    <a:spcPct val="90000"/>
                  </a:lnSpc>
                </a:pPr>
                <a:r>
                  <a:rPr lang="en-GB" sz="1200" dirty="0">
                    <a:latin typeface="Calibri" panose="020F0502020204030204" pitchFamily="34" charset="0"/>
                    <a:cs typeface="Calibri" panose="020F0502020204030204" pitchFamily="34" charset="0"/>
                  </a:rPr>
                  <a:t>The ideal holiday abroad</a:t>
                </a:r>
              </a:p>
            </p:txBody>
          </p:sp>
          <p:cxnSp>
            <p:nvCxnSpPr>
              <p:cNvPr id="88" name="Straight Connector 87"/>
              <p:cNvCxnSpPr/>
              <p:nvPr/>
            </p:nvCxnSpPr>
            <p:spPr>
              <a:xfrm>
                <a:off x="1161413" y="1276518"/>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161413" y="1770071"/>
                <a:ext cx="2912952"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0466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418" y="643468"/>
            <a:ext cx="8654595" cy="276999"/>
          </a:xfrm>
        </p:spPr>
        <p:txBody>
          <a:bodyPr/>
          <a:lstStyle/>
          <a:p>
            <a:r>
              <a:rPr lang="en-GB" sz="2000" dirty="0"/>
              <a:t>Qualitative hypothesis: the dimensions for holidays – horizontal axis</a:t>
            </a:r>
          </a:p>
        </p:txBody>
      </p:sp>
      <p:sp>
        <p:nvSpPr>
          <p:cNvPr id="5" name="Text Placeholder 4"/>
          <p:cNvSpPr>
            <a:spLocks noGrp="1"/>
          </p:cNvSpPr>
          <p:nvPr>
            <p:ph type="body" sz="quarter" idx="13"/>
          </p:nvPr>
        </p:nvSpPr>
        <p:spPr/>
        <p:txBody>
          <a:bodyPr/>
          <a:lstStyle/>
          <a:p>
            <a:r>
              <a:rPr lang="nb-NO" dirty="0"/>
              <a:t>The Fundamental </a:t>
            </a:r>
            <a:r>
              <a:rPr lang="nb-NO" dirty="0" err="1"/>
              <a:t>meaning</a:t>
            </a:r>
            <a:r>
              <a:rPr lang="nb-NO" dirty="0"/>
              <a:t> </a:t>
            </a:r>
            <a:r>
              <a:rPr lang="nb-NO" dirty="0" err="1"/>
              <a:t>of</a:t>
            </a:r>
            <a:r>
              <a:rPr lang="nb-NO" dirty="0"/>
              <a:t> </a:t>
            </a:r>
            <a:r>
              <a:rPr lang="nb-NO" dirty="0" err="1"/>
              <a:t>holiday</a:t>
            </a:r>
            <a:r>
              <a:rPr lang="nb-NO" dirty="0"/>
              <a:t> </a:t>
            </a:r>
            <a:r>
              <a:rPr lang="nb-NO" dirty="0" err="1"/>
              <a:t>abroad</a:t>
            </a:r>
            <a:endParaRPr lang="nb-NO" dirty="0"/>
          </a:p>
        </p:txBody>
      </p:sp>
      <p:sp>
        <p:nvSpPr>
          <p:cNvPr id="19" name="AutoShape 20"/>
          <p:cNvSpPr>
            <a:spLocks noChangeArrowheads="1"/>
          </p:cNvSpPr>
          <p:nvPr/>
        </p:nvSpPr>
        <p:spPr bwMode="auto">
          <a:xfrm>
            <a:off x="232407" y="2398813"/>
            <a:ext cx="2339975" cy="1106232"/>
          </a:xfrm>
          <a:prstGeom prst="roundRect">
            <a:avLst/>
          </a:prstGeom>
          <a:solidFill>
            <a:schemeClr val="bg1"/>
          </a:solidFill>
          <a:ln w="12700" algn="ctr">
            <a:solidFill>
              <a:schemeClr val="bg1"/>
            </a:solidFill>
            <a:round/>
            <a:headEnd/>
            <a:tailEnd/>
          </a:ln>
          <a:effectLst>
            <a:outerShdw blurRad="50800" dist="38100" dir="2700000" algn="tl" rotWithShape="0">
              <a:prstClr val="black">
                <a:alpha val="40000"/>
              </a:prstClr>
            </a:outerShdw>
          </a:effectLst>
        </p:spPr>
        <p:txBody>
          <a:bodyPr lIns="0" tIns="89989" rIns="0" bIns="89989" anchor="ctr"/>
          <a:lstStyle/>
          <a:p>
            <a:pPr lvl="0" algn="ctr" eaLnBrk="0" hangingPunct="0">
              <a:defRPr/>
            </a:pPr>
            <a:r>
              <a:rPr lang="en-US" sz="1000" b="1" dirty="0">
                <a:solidFill>
                  <a:srgbClr val="C00000"/>
                </a:solidFill>
              </a:rPr>
              <a:t>Standing out/ differentiating myself/ I am the center </a:t>
            </a:r>
            <a:endParaRPr lang="nb-NO" sz="1000" dirty="0">
              <a:solidFill>
                <a:srgbClr val="C00000"/>
              </a:solidFill>
            </a:endParaRPr>
          </a:p>
          <a:p>
            <a:pPr lvl="0" algn="ctr" eaLnBrk="0" hangingPunct="0">
              <a:defRPr/>
            </a:pPr>
            <a:r>
              <a:rPr lang="en-US" sz="1000" dirty="0">
                <a:solidFill>
                  <a:schemeClr val="tx1">
                    <a:lumMod val="90000"/>
                    <a:lumOff val="10000"/>
                  </a:schemeClr>
                </a:solidFill>
              </a:rPr>
              <a:t>The focus shift solely on me and my image (due to social pressure)</a:t>
            </a:r>
            <a:endParaRPr lang="nb-NO" sz="1000" dirty="0">
              <a:solidFill>
                <a:schemeClr val="tx1">
                  <a:lumMod val="90000"/>
                  <a:lumOff val="10000"/>
                </a:schemeClr>
              </a:solidFill>
            </a:endParaRPr>
          </a:p>
        </p:txBody>
      </p:sp>
      <p:sp>
        <p:nvSpPr>
          <p:cNvPr id="20" name="AutoShape 20"/>
          <p:cNvSpPr>
            <a:spLocks noChangeArrowheads="1"/>
          </p:cNvSpPr>
          <p:nvPr/>
        </p:nvSpPr>
        <p:spPr bwMode="auto">
          <a:xfrm>
            <a:off x="5682386" y="2398817"/>
            <a:ext cx="2579199" cy="1106233"/>
          </a:xfrm>
          <a:prstGeom prst="roundRect">
            <a:avLst/>
          </a:prstGeom>
          <a:solidFill>
            <a:schemeClr val="bg1"/>
          </a:solidFill>
          <a:ln w="12700" algn="ctr">
            <a:solidFill>
              <a:schemeClr val="bg1"/>
            </a:solidFill>
            <a:round/>
            <a:headEnd/>
            <a:tailEnd/>
          </a:ln>
          <a:effectLst>
            <a:outerShdw blurRad="50800" dist="38100" dir="2700000" algn="tl" rotWithShape="0">
              <a:prstClr val="black">
                <a:alpha val="40000"/>
              </a:prstClr>
            </a:outerShdw>
          </a:effectLst>
        </p:spPr>
        <p:txBody>
          <a:bodyPr lIns="0" tIns="89989" rIns="0" bIns="89989" anchor="ctr"/>
          <a:lstStyle/>
          <a:p>
            <a:pPr lvl="0" algn="ctr" eaLnBrk="0" hangingPunct="0">
              <a:defRPr/>
            </a:pPr>
            <a:r>
              <a:rPr lang="en-US" sz="1000" b="1" dirty="0">
                <a:solidFill>
                  <a:srgbClr val="C00000"/>
                </a:solidFill>
              </a:rPr>
              <a:t>Restraining/ Taking myself out/ I am out of the center</a:t>
            </a:r>
            <a:endParaRPr lang="nb-NO" sz="1000" b="1" dirty="0">
              <a:solidFill>
                <a:srgbClr val="C00000"/>
              </a:solidFill>
            </a:endParaRPr>
          </a:p>
          <a:p>
            <a:pPr lvl="0" algn="ctr" eaLnBrk="0" hangingPunct="0">
              <a:defRPr/>
            </a:pPr>
            <a:r>
              <a:rPr lang="en-US" sz="1000" dirty="0">
                <a:solidFill>
                  <a:schemeClr val="tx1">
                    <a:lumMod val="90000"/>
                    <a:lumOff val="10000"/>
                  </a:schemeClr>
                </a:solidFill>
              </a:rPr>
              <a:t>The focus shift from the self to the surrounding of the person, e.g. to family, friends or the different culture – is the center</a:t>
            </a:r>
            <a:endParaRPr lang="nb-NO" sz="1000" dirty="0">
              <a:solidFill>
                <a:schemeClr val="tx1">
                  <a:lumMod val="90000"/>
                  <a:lumOff val="10000"/>
                </a:schemeClr>
              </a:solidFill>
            </a:endParaRPr>
          </a:p>
        </p:txBody>
      </p:sp>
      <p:sp>
        <p:nvSpPr>
          <p:cNvPr id="14" name="Text Box 4"/>
          <p:cNvSpPr txBox="1">
            <a:spLocks noChangeArrowheads="1"/>
          </p:cNvSpPr>
          <p:nvPr/>
        </p:nvSpPr>
        <p:spPr bwMode="auto">
          <a:xfrm>
            <a:off x="5523551" y="1359075"/>
            <a:ext cx="3058671" cy="894769"/>
          </a:xfrm>
          <a:prstGeom prst="rect">
            <a:avLst/>
          </a:prstGeom>
          <a:noFill/>
          <a:ln w="28575" algn="ctr">
            <a:solidFill>
              <a:schemeClr val="tx1"/>
            </a:solidFill>
            <a:prstDash val="dash"/>
            <a:miter lim="800000"/>
            <a:headEnd/>
            <a:tailEnd/>
          </a:ln>
        </p:spPr>
        <p:txBody>
          <a:bodyPr wrap="square" lIns="86016" tIns="43008" rIns="86016" bIns="43008">
            <a:spAutoFit/>
          </a:bodyPr>
          <a:lstStyle/>
          <a:p>
            <a:pPr defTabSz="809625">
              <a:spcBef>
                <a:spcPct val="50000"/>
              </a:spcBef>
            </a:pPr>
            <a:r>
              <a:rPr lang="en-US" sz="1050" dirty="0">
                <a:solidFill>
                  <a:srgbClr val="003300"/>
                </a:solidFill>
                <a:ea typeface="Tahoma" panose="020B0604030504040204" pitchFamily="34" charset="0"/>
                <a:cs typeface="Tahoma" panose="020B0604030504040204" pitchFamily="34" charset="0"/>
              </a:rPr>
              <a:t>Holidays consist of moments that fully connect me to others and the world around me because I make them the focus of my attention. I am adaptive and restraining because through others I will learn more about myself.</a:t>
            </a:r>
          </a:p>
        </p:txBody>
      </p:sp>
      <p:sp>
        <p:nvSpPr>
          <p:cNvPr id="21" name="Donut 9"/>
          <p:cNvSpPr/>
          <p:nvPr/>
        </p:nvSpPr>
        <p:spPr>
          <a:xfrm>
            <a:off x="2642607" y="1649651"/>
            <a:ext cx="2696076" cy="2696076"/>
          </a:xfrm>
          <a:prstGeom prst="donut">
            <a:avLst>
              <a:gd name="adj" fmla="val 7451"/>
            </a:avLst>
          </a:prstGeom>
          <a:solidFill>
            <a:srgbClr val="BCBEC0">
              <a:alpha val="50196"/>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1F497D"/>
              </a:solidFill>
              <a:effectLst/>
              <a:uLnTx/>
              <a:uFillTx/>
              <a:latin typeface="Calibri"/>
              <a:ea typeface="+mn-ea"/>
              <a:cs typeface="+mn-cs"/>
            </a:endParaRPr>
          </a:p>
        </p:txBody>
      </p:sp>
      <p:sp>
        <p:nvSpPr>
          <p:cNvPr id="22" name="Quad Arrow 10"/>
          <p:cNvSpPr/>
          <p:nvPr/>
        </p:nvSpPr>
        <p:spPr>
          <a:xfrm>
            <a:off x="2801405" y="1786981"/>
            <a:ext cx="2401147" cy="2401146"/>
          </a:xfrm>
          <a:prstGeom prst="quadArrow">
            <a:avLst>
              <a:gd name="adj1" fmla="val 10236"/>
              <a:gd name="adj2" fmla="val 11547"/>
              <a:gd name="adj3" fmla="val 6964"/>
            </a:avLst>
          </a:prstGeom>
          <a:gradFill flip="none" rotWithShape="1">
            <a:gsLst>
              <a:gs pos="0">
                <a:srgbClr val="BCBEC0">
                  <a:lumMod val="60000"/>
                  <a:lumOff val="40000"/>
                </a:srgbClr>
              </a:gs>
              <a:gs pos="56000">
                <a:srgbClr val="BCBEC0">
                  <a:lumMod val="20000"/>
                  <a:lumOff val="80000"/>
                </a:srgbClr>
              </a:gs>
            </a:gsLst>
            <a:path path="circle">
              <a:fillToRect l="50000" t="50000" r="50000" b="50000"/>
            </a:path>
            <a:tileRect/>
          </a:gradFill>
          <a:ln w="3175" cap="flat" cmpd="sng" algn="ctr">
            <a:solidFill>
              <a:srgbClr val="FFFFFF"/>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a:ea typeface="+mn-ea"/>
              <a:cs typeface="+mn-cs"/>
            </a:endParaRPr>
          </a:p>
        </p:txBody>
      </p:sp>
      <p:sp>
        <p:nvSpPr>
          <p:cNvPr id="26" name="TextBox 14"/>
          <p:cNvSpPr txBox="1"/>
          <p:nvPr/>
        </p:nvSpPr>
        <p:spPr>
          <a:xfrm>
            <a:off x="2967158" y="2874578"/>
            <a:ext cx="2478402" cy="246222"/>
          </a:xfrm>
          <a:prstGeom prst="rect">
            <a:avLst/>
          </a:prstGeom>
          <a:noFill/>
          <a:effectLst/>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300" normalizeH="0" baseline="0" noProof="0" dirty="0">
                <a:ln>
                  <a:noFill/>
                </a:ln>
                <a:solidFill>
                  <a:srgbClr val="58595B">
                    <a:lumMod val="50000"/>
                  </a:srgbClr>
                </a:solidFill>
                <a:effectLst/>
                <a:uLnTx/>
                <a:uFillTx/>
              </a:rPr>
              <a:t>SOCIAL </a:t>
            </a:r>
            <a:r>
              <a:rPr kumimoji="0" lang="en-GB" sz="1000" b="1" i="0" u="none" strike="noStrike" kern="0" cap="none" spc="300" normalizeH="0" noProof="0" dirty="0">
                <a:ln>
                  <a:noFill/>
                </a:ln>
                <a:solidFill>
                  <a:srgbClr val="58595B">
                    <a:lumMod val="50000"/>
                  </a:srgbClr>
                </a:solidFill>
                <a:effectLst/>
                <a:uLnTx/>
                <a:uFillTx/>
              </a:rPr>
              <a:t> </a:t>
            </a:r>
            <a:r>
              <a:rPr kumimoji="0" lang="en-GB" sz="1000" b="1" i="0" u="none" strike="noStrike" kern="0" cap="none" spc="300" normalizeH="0" baseline="0" noProof="0" dirty="0">
                <a:ln>
                  <a:noFill/>
                </a:ln>
                <a:solidFill>
                  <a:srgbClr val="58595B">
                    <a:lumMod val="50000"/>
                  </a:srgbClr>
                </a:solidFill>
                <a:effectLst/>
                <a:uLnTx/>
                <a:uFillTx/>
              </a:rPr>
              <a:t> DIMENSION</a:t>
            </a:r>
          </a:p>
        </p:txBody>
      </p:sp>
      <p:sp>
        <p:nvSpPr>
          <p:cNvPr id="27" name="Text Box 4"/>
          <p:cNvSpPr txBox="1">
            <a:spLocks noChangeArrowheads="1"/>
          </p:cNvSpPr>
          <p:nvPr/>
        </p:nvSpPr>
        <p:spPr bwMode="auto">
          <a:xfrm>
            <a:off x="232419" y="3587222"/>
            <a:ext cx="2410188" cy="1217935"/>
          </a:xfrm>
          <a:prstGeom prst="rect">
            <a:avLst/>
          </a:prstGeom>
          <a:noFill/>
          <a:ln w="28575" algn="ctr">
            <a:solidFill>
              <a:schemeClr val="tx1"/>
            </a:solidFill>
            <a:prstDash val="dash"/>
            <a:miter lim="800000"/>
            <a:headEnd/>
            <a:tailEnd/>
          </a:ln>
        </p:spPr>
        <p:txBody>
          <a:bodyPr wrap="square" lIns="86016" tIns="43008" rIns="86016" bIns="43008">
            <a:spAutoFit/>
          </a:bodyPr>
          <a:lstStyle/>
          <a:p>
            <a:pPr defTabSz="809625">
              <a:spcBef>
                <a:spcPct val="50000"/>
              </a:spcBef>
            </a:pPr>
            <a:r>
              <a:rPr lang="en-US" sz="1050" dirty="0">
                <a:solidFill>
                  <a:srgbClr val="003300"/>
                </a:solidFill>
                <a:ea typeface="Tahoma" panose="020B0604030504040204" pitchFamily="34" charset="0"/>
                <a:cs typeface="Tahoma" panose="020B0604030504040204" pitchFamily="34" charset="0"/>
              </a:rPr>
              <a:t>The globalization and the presence of social media puts more social pressure – holidays and moments have to be something extraordinary, something away from the mainstream. This will form my image of being a different and special being.</a:t>
            </a:r>
          </a:p>
        </p:txBody>
      </p:sp>
    </p:spTree>
    <p:extLst>
      <p:ext uri="{BB962C8B-B14F-4D97-AF65-F5344CB8AC3E}">
        <p14:creationId xmlns:p14="http://schemas.microsoft.com/office/powerpoint/2010/main" val="294197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 y="968991"/>
            <a:ext cx="9143986" cy="3643952"/>
          </a:xfrm>
          <a:prstGeom prst="rect">
            <a:avLst/>
          </a:prstGeom>
        </p:spPr>
      </p:pic>
      <p:sp>
        <p:nvSpPr>
          <p:cNvPr id="4" name="Title 3"/>
          <p:cNvSpPr>
            <a:spLocks noGrp="1"/>
          </p:cNvSpPr>
          <p:nvPr>
            <p:ph type="title"/>
          </p:nvPr>
        </p:nvSpPr>
        <p:spPr>
          <a:xfrm>
            <a:off x="232418" y="643468"/>
            <a:ext cx="8654595" cy="276999"/>
          </a:xfrm>
        </p:spPr>
        <p:txBody>
          <a:bodyPr/>
          <a:lstStyle/>
          <a:p>
            <a:r>
              <a:rPr lang="en-GB" sz="2000" dirty="0"/>
              <a:t>A journey to arrive at myself</a:t>
            </a:r>
          </a:p>
        </p:txBody>
      </p:sp>
      <p:sp>
        <p:nvSpPr>
          <p:cNvPr id="5" name="Text Placeholder 4"/>
          <p:cNvSpPr>
            <a:spLocks noGrp="1"/>
          </p:cNvSpPr>
          <p:nvPr>
            <p:ph type="body" sz="quarter" idx="13"/>
          </p:nvPr>
        </p:nvSpPr>
        <p:spPr/>
        <p:txBody>
          <a:bodyPr/>
          <a:lstStyle/>
          <a:p>
            <a:r>
              <a:rPr lang="nb-NO" dirty="0"/>
              <a:t>The Fundamental </a:t>
            </a:r>
            <a:r>
              <a:rPr lang="nb-NO" dirty="0" err="1"/>
              <a:t>meaning</a:t>
            </a:r>
            <a:r>
              <a:rPr lang="nb-NO" dirty="0"/>
              <a:t> </a:t>
            </a:r>
            <a:r>
              <a:rPr lang="nb-NO" dirty="0" err="1"/>
              <a:t>of</a:t>
            </a:r>
            <a:r>
              <a:rPr lang="nb-NO" dirty="0"/>
              <a:t> </a:t>
            </a:r>
            <a:r>
              <a:rPr lang="nb-NO" dirty="0" err="1"/>
              <a:t>holiday</a:t>
            </a:r>
            <a:r>
              <a:rPr lang="nb-NO" dirty="0"/>
              <a:t> </a:t>
            </a:r>
            <a:r>
              <a:rPr lang="nb-NO" dirty="0" err="1"/>
              <a:t>abroad</a:t>
            </a:r>
            <a:endParaRPr lang="nb-NO" dirty="0"/>
          </a:p>
        </p:txBody>
      </p:sp>
      <p:sp>
        <p:nvSpPr>
          <p:cNvPr id="47" name="Textplatzhalter 3"/>
          <p:cNvSpPr>
            <a:spLocks noGrp="1"/>
          </p:cNvSpPr>
          <p:nvPr>
            <p:ph type="body" sz="quarter" idx="14"/>
          </p:nvPr>
        </p:nvSpPr>
        <p:spPr>
          <a:xfrm>
            <a:off x="0" y="3182587"/>
            <a:ext cx="9144000" cy="1266583"/>
          </a:xfrm>
          <a:solidFill>
            <a:schemeClr val="bg1">
              <a:alpha val="84000"/>
            </a:schemeClr>
          </a:solidFill>
        </p:spPr>
        <p:txBody>
          <a:bodyPr/>
          <a:lstStyle/>
          <a:p>
            <a:pPr algn="ctr"/>
            <a:r>
              <a:rPr lang="en-US" sz="1200" b="1" dirty="0">
                <a:ea typeface="Tahoma" panose="020B0604030504040204" pitchFamily="34" charset="0"/>
                <a:cs typeface="Tahoma" panose="020B0604030504040204" pitchFamily="34" charset="0"/>
              </a:rPr>
              <a:t>The motivation to go on a holiday is based on a paradox phenomenon: You must travel (far) away in order to arrive at a quiet natural and close place: your real identity and inner harmony!</a:t>
            </a:r>
          </a:p>
          <a:p>
            <a:pPr algn="ctr"/>
            <a:r>
              <a:rPr lang="en-US" sz="1200" dirty="0">
                <a:ea typeface="Tahoma" panose="020B0604030504040204" pitchFamily="34" charset="0"/>
                <a:cs typeface="Tahoma" panose="020B0604030504040204" pitchFamily="34" charset="0"/>
              </a:rPr>
              <a:t>It is crucial to understand that arriving at myself can only be achieved through a holiday abroad (a holiday at home is not described as a ‘real’ holiday). This aspect has become much more relevant today, since an overloading every day life makes us forget who we really are. It means that the fundamental meaning of holiday is shifting nowadays with direct impact on the ideal holiday experience. Holidays are egocentric and are about getting to know and develop oneself. Holidays are not only the moment, but a long-lasting impact on the personality.</a:t>
            </a:r>
            <a:endParaRPr lang="de-DE" dirty="0"/>
          </a:p>
        </p:txBody>
      </p:sp>
    </p:spTree>
    <p:extLst>
      <p:ext uri="{BB962C8B-B14F-4D97-AF65-F5344CB8AC3E}">
        <p14:creationId xmlns:p14="http://schemas.microsoft.com/office/powerpoint/2010/main" val="224012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418" y="643468"/>
            <a:ext cx="8654595" cy="276999"/>
          </a:xfrm>
        </p:spPr>
        <p:txBody>
          <a:bodyPr/>
          <a:lstStyle/>
          <a:p>
            <a:r>
              <a:rPr lang="en-GB" sz="2000" dirty="0"/>
              <a:t>Qualitative hypothesis: the dimensions for holidays – </a:t>
            </a:r>
            <a:r>
              <a:rPr lang="en-GB" sz="2000" dirty="0" err="1"/>
              <a:t>center</a:t>
            </a:r>
            <a:r>
              <a:rPr lang="en-GB" sz="2000" dirty="0"/>
              <a:t> of gravity</a:t>
            </a:r>
          </a:p>
        </p:txBody>
      </p:sp>
      <p:sp>
        <p:nvSpPr>
          <p:cNvPr id="5" name="Text Placeholder 4"/>
          <p:cNvSpPr>
            <a:spLocks noGrp="1"/>
          </p:cNvSpPr>
          <p:nvPr>
            <p:ph type="body" sz="quarter" idx="13"/>
          </p:nvPr>
        </p:nvSpPr>
        <p:spPr/>
        <p:txBody>
          <a:bodyPr/>
          <a:lstStyle/>
          <a:p>
            <a:r>
              <a:rPr lang="nb-NO" dirty="0"/>
              <a:t>The Fundamental </a:t>
            </a:r>
            <a:r>
              <a:rPr lang="nb-NO" dirty="0" err="1"/>
              <a:t>meaning</a:t>
            </a:r>
            <a:r>
              <a:rPr lang="nb-NO" dirty="0"/>
              <a:t> </a:t>
            </a:r>
            <a:r>
              <a:rPr lang="nb-NO" dirty="0" err="1"/>
              <a:t>of</a:t>
            </a:r>
            <a:r>
              <a:rPr lang="nb-NO" dirty="0"/>
              <a:t> </a:t>
            </a:r>
            <a:r>
              <a:rPr lang="nb-NO" dirty="0" err="1"/>
              <a:t>holiday</a:t>
            </a:r>
            <a:r>
              <a:rPr lang="nb-NO" dirty="0"/>
              <a:t> </a:t>
            </a:r>
            <a:r>
              <a:rPr lang="nb-NO" dirty="0" err="1"/>
              <a:t>abroad</a:t>
            </a:r>
            <a:endParaRPr lang="nb-NO" dirty="0"/>
          </a:p>
        </p:txBody>
      </p:sp>
      <p:grpSp>
        <p:nvGrpSpPr>
          <p:cNvPr id="11" name="Group 88"/>
          <p:cNvGrpSpPr>
            <a:grpSpLocks/>
          </p:cNvGrpSpPr>
          <p:nvPr/>
        </p:nvGrpSpPr>
        <p:grpSpPr bwMode="auto">
          <a:xfrm>
            <a:off x="2365257" y="1209896"/>
            <a:ext cx="3868377" cy="3706498"/>
            <a:chOff x="1643518" y="660437"/>
            <a:chExt cx="5967775" cy="5997978"/>
          </a:xfrm>
        </p:grpSpPr>
        <p:grpSp>
          <p:nvGrpSpPr>
            <p:cNvPr id="12" name="Gruppieren 37"/>
            <p:cNvGrpSpPr>
              <a:grpSpLocks/>
            </p:cNvGrpSpPr>
            <p:nvPr/>
          </p:nvGrpSpPr>
          <p:grpSpPr bwMode="auto">
            <a:xfrm>
              <a:off x="2033371" y="1054924"/>
              <a:ext cx="5192353" cy="5195556"/>
              <a:chOff x="2033371" y="1054924"/>
              <a:chExt cx="5192353" cy="5195556"/>
            </a:xfrm>
          </p:grpSpPr>
          <p:sp>
            <p:nvSpPr>
              <p:cNvPr id="30" name="Freeform 18"/>
              <p:cNvSpPr>
                <a:spLocks/>
              </p:cNvSpPr>
              <p:nvPr/>
            </p:nvSpPr>
            <p:spPr bwMode="auto">
              <a:xfrm>
                <a:off x="4629548" y="1323891"/>
                <a:ext cx="2347697" cy="2326569"/>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solidFill>
                <a:schemeClr val="bg2"/>
              </a:solidFill>
              <a:ln w="6350">
                <a:solidFill>
                  <a:srgbClr val="E7E6E6"/>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1" name="Freeform 19"/>
              <p:cNvSpPr>
                <a:spLocks/>
              </p:cNvSpPr>
              <p:nvPr/>
            </p:nvSpPr>
            <p:spPr bwMode="auto">
              <a:xfrm>
                <a:off x="4629548" y="2704592"/>
                <a:ext cx="2596176" cy="1936567"/>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solidFill>
                <a:schemeClr val="bg2">
                  <a:lumMod val="20000"/>
                  <a:lumOff val="80000"/>
                </a:schemeClr>
              </a:solidFill>
              <a:ln w="6350">
                <a:solidFill>
                  <a:schemeClr val="bg1"/>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2" name="Freeform 20"/>
              <p:cNvSpPr>
                <a:spLocks/>
              </p:cNvSpPr>
              <p:nvPr/>
            </p:nvSpPr>
            <p:spPr bwMode="auto">
              <a:xfrm>
                <a:off x="4629548" y="3650460"/>
                <a:ext cx="2330561" cy="2348984"/>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solidFill>
                <a:schemeClr val="bg2">
                  <a:lumMod val="20000"/>
                  <a:lumOff val="80000"/>
                </a:schemeClr>
              </a:solidFill>
              <a:ln w="6350">
                <a:solidFill>
                  <a:schemeClr val="bg1"/>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3" name="Freeform 21"/>
              <p:cNvSpPr>
                <a:spLocks/>
              </p:cNvSpPr>
              <p:nvPr/>
            </p:nvSpPr>
            <p:spPr bwMode="auto">
              <a:xfrm>
                <a:off x="3639917" y="3650460"/>
                <a:ext cx="1936422" cy="2600020"/>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solidFill>
                <a:schemeClr val="bg2">
                  <a:lumMod val="20000"/>
                  <a:lumOff val="80000"/>
                </a:schemeClr>
              </a:solidFill>
              <a:ln w="6350">
                <a:solidFill>
                  <a:schemeClr val="bg1"/>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4" name="Freeform 22"/>
              <p:cNvSpPr>
                <a:spLocks/>
              </p:cNvSpPr>
              <p:nvPr/>
            </p:nvSpPr>
            <p:spPr bwMode="auto">
              <a:xfrm>
                <a:off x="2281850" y="3650460"/>
                <a:ext cx="2347697" cy="2331053"/>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solidFill>
                <a:schemeClr val="bg2">
                  <a:lumMod val="20000"/>
                  <a:lumOff val="80000"/>
                </a:schemeClr>
              </a:solidFill>
              <a:ln w="6350">
                <a:solidFill>
                  <a:schemeClr val="bg1"/>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5" name="Freeform 23"/>
              <p:cNvSpPr>
                <a:spLocks/>
              </p:cNvSpPr>
              <p:nvPr/>
            </p:nvSpPr>
            <p:spPr bwMode="auto">
              <a:xfrm>
                <a:off x="2033371" y="2664245"/>
                <a:ext cx="2596176" cy="1936567"/>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solidFill>
                <a:schemeClr val="bg2"/>
              </a:solidFill>
              <a:ln w="6350">
                <a:solidFill>
                  <a:srgbClr val="E7E6E6"/>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6" name="Freeform 24"/>
              <p:cNvSpPr>
                <a:spLocks/>
              </p:cNvSpPr>
              <p:nvPr/>
            </p:nvSpPr>
            <p:spPr bwMode="auto">
              <a:xfrm>
                <a:off x="2298987" y="1305960"/>
                <a:ext cx="2330561" cy="2344500"/>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solidFill>
                <a:schemeClr val="bg2"/>
              </a:solidFill>
              <a:ln w="6350">
                <a:solidFill>
                  <a:srgbClr val="E7E6E6"/>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37" name="Freeform 25"/>
              <p:cNvSpPr>
                <a:spLocks/>
              </p:cNvSpPr>
              <p:nvPr/>
            </p:nvSpPr>
            <p:spPr bwMode="auto">
              <a:xfrm>
                <a:off x="3682759" y="1054924"/>
                <a:ext cx="1936422" cy="2595536"/>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solidFill>
                <a:schemeClr val="bg2"/>
              </a:solidFill>
              <a:ln w="6350">
                <a:solidFill>
                  <a:srgbClr val="E7E6E6"/>
                </a:solidFill>
                <a:prstDash val="solid"/>
                <a:round/>
                <a:headEnd/>
                <a:tailEnd/>
              </a:ln>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grpSp>
        <p:cxnSp>
          <p:nvCxnSpPr>
            <p:cNvPr id="13" name="Gerade Verbindung 33"/>
            <p:cNvCxnSpPr/>
            <p:nvPr/>
          </p:nvCxnSpPr>
          <p:spPr>
            <a:xfrm>
              <a:off x="1986247" y="3632528"/>
              <a:ext cx="5278033" cy="0"/>
            </a:xfrm>
            <a:prstGeom prst="line">
              <a:avLst/>
            </a:prstGeom>
            <a:noFill/>
            <a:ln w="381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cxnSp>
        <p:cxnSp>
          <p:nvCxnSpPr>
            <p:cNvPr id="15" name="Gerade Verbindung 34"/>
            <p:cNvCxnSpPr/>
            <p:nvPr/>
          </p:nvCxnSpPr>
          <p:spPr>
            <a:xfrm rot="5400000">
              <a:off x="1995708" y="3666151"/>
              <a:ext cx="5276247" cy="0"/>
            </a:xfrm>
            <a:prstGeom prst="line">
              <a:avLst/>
            </a:prstGeom>
            <a:noFill/>
            <a:ln w="38100" cap="flat" cmpd="sng" algn="ctr">
              <a:solidFill>
                <a:srgbClr val="E7E6E6">
                  <a:lumMod val="75000"/>
                </a:srgbClr>
              </a:solidFill>
              <a:prstDash val="solid"/>
              <a:miter lim="800000"/>
            </a:ln>
            <a:effectLst>
              <a:outerShdw blurRad="50800" dist="38100" dir="2700000" algn="tl" rotWithShape="0">
                <a:prstClr val="black">
                  <a:alpha val="40000"/>
                </a:prstClr>
              </a:outerShdw>
            </a:effectLst>
          </p:spPr>
        </p:cxnSp>
        <p:sp>
          <p:nvSpPr>
            <p:cNvPr id="16" name="Freeform 6"/>
            <p:cNvSpPr>
              <a:spLocks/>
            </p:cNvSpPr>
            <p:nvPr/>
          </p:nvSpPr>
          <p:spPr bwMode="auto">
            <a:xfrm>
              <a:off x="5649167" y="965267"/>
              <a:ext cx="1675091" cy="1698977"/>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FF0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17" name="Freeform 7"/>
            <p:cNvSpPr>
              <a:spLocks/>
            </p:cNvSpPr>
            <p:nvPr/>
          </p:nvSpPr>
          <p:spPr bwMode="auto">
            <a:xfrm>
              <a:off x="7037221" y="2556657"/>
              <a:ext cx="574072" cy="2223466"/>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18" name="Freeform 8"/>
            <p:cNvSpPr>
              <a:spLocks/>
            </p:cNvSpPr>
            <p:nvPr/>
          </p:nvSpPr>
          <p:spPr bwMode="auto">
            <a:xfrm>
              <a:off x="5606326" y="4663570"/>
              <a:ext cx="1696511" cy="1676565"/>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23" name="Freeform 9"/>
            <p:cNvSpPr>
              <a:spLocks/>
            </p:cNvSpPr>
            <p:nvPr/>
          </p:nvSpPr>
          <p:spPr bwMode="auto">
            <a:xfrm>
              <a:off x="3507108" y="6084617"/>
              <a:ext cx="2223459" cy="573798"/>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24" name="Freeform 10"/>
            <p:cNvSpPr>
              <a:spLocks/>
            </p:cNvSpPr>
            <p:nvPr/>
          </p:nvSpPr>
          <p:spPr bwMode="auto">
            <a:xfrm>
              <a:off x="1930553" y="4623227"/>
              <a:ext cx="1675091" cy="1698977"/>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25" name="Freeform 11"/>
            <p:cNvSpPr>
              <a:spLocks/>
            </p:cNvSpPr>
            <p:nvPr/>
          </p:nvSpPr>
          <p:spPr bwMode="auto">
            <a:xfrm>
              <a:off x="1643518" y="2507348"/>
              <a:ext cx="574072" cy="2223466"/>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28" name="Freeform 12"/>
            <p:cNvSpPr>
              <a:spLocks/>
            </p:cNvSpPr>
            <p:nvPr/>
          </p:nvSpPr>
          <p:spPr bwMode="auto">
            <a:xfrm>
              <a:off x="1951974" y="947336"/>
              <a:ext cx="1696511" cy="1672081"/>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sp>
          <p:nvSpPr>
            <p:cNvPr id="29" name="Freeform 13"/>
            <p:cNvSpPr>
              <a:spLocks/>
            </p:cNvSpPr>
            <p:nvPr/>
          </p:nvSpPr>
          <p:spPr bwMode="auto">
            <a:xfrm>
              <a:off x="3537098" y="660437"/>
              <a:ext cx="2227741" cy="573798"/>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C000"/>
            </a:solidFill>
            <a:ln w="0">
              <a:noFill/>
              <a:prstDash val="solid"/>
              <a:round/>
              <a:headEnd/>
              <a:tailEnd/>
            </a:ln>
            <a:effectLst>
              <a:outerShdw blurRad="44450" dist="27940" dir="5400000" algn="ctr">
                <a:srgbClr val="000000">
                  <a:alpha val="32000"/>
                </a:srgbClr>
              </a:outerShdw>
            </a:effectLst>
          </p:spPr>
          <p:txBody>
            <a:bodyPr/>
            <a:lstStyle/>
            <a:p>
              <a:pPr fontAlgn="auto">
                <a:spcBef>
                  <a:spcPts val="0"/>
                </a:spcBef>
                <a:spcAft>
                  <a:spcPts val="0"/>
                </a:spcAft>
                <a:defRPr/>
              </a:pPr>
              <a:endParaRPr lang="en-US" sz="1200" kern="0" dirty="0">
                <a:solidFill>
                  <a:srgbClr val="1F497D"/>
                </a:solidFill>
                <a:latin typeface="Calibri"/>
                <a:cs typeface="+mn-cs"/>
              </a:endParaRPr>
            </a:p>
          </p:txBody>
        </p:sp>
      </p:grpSp>
      <p:sp>
        <p:nvSpPr>
          <p:cNvPr id="38" name="Line 2"/>
          <p:cNvSpPr>
            <a:spLocks noChangeShapeType="1"/>
          </p:cNvSpPr>
          <p:nvPr/>
        </p:nvSpPr>
        <p:spPr bwMode="auto">
          <a:xfrm flipH="1">
            <a:off x="4300834" y="1373622"/>
            <a:ext cx="0" cy="3240088"/>
          </a:xfrm>
          <a:prstGeom prst="line">
            <a:avLst/>
          </a:prstGeom>
          <a:noFill/>
          <a:ln w="38100">
            <a:solidFill>
              <a:schemeClr val="tx1"/>
            </a:solidFill>
            <a:round/>
            <a:headEnd type="triangle" w="med" len="med"/>
            <a:tailEnd type="triangle" w="med" len="med"/>
          </a:ln>
        </p:spPr>
        <p:txBody>
          <a:bodyPr/>
          <a:lstStyle/>
          <a:p>
            <a:endParaRPr lang="en-US"/>
          </a:p>
        </p:txBody>
      </p:sp>
      <p:sp>
        <p:nvSpPr>
          <p:cNvPr id="39" name="Line 1027"/>
          <p:cNvSpPr>
            <a:spLocks noChangeShapeType="1"/>
          </p:cNvSpPr>
          <p:nvPr/>
        </p:nvSpPr>
        <p:spPr bwMode="auto">
          <a:xfrm>
            <a:off x="2571580" y="3050977"/>
            <a:ext cx="3473177" cy="0"/>
          </a:xfrm>
          <a:prstGeom prst="line">
            <a:avLst/>
          </a:prstGeom>
          <a:noFill/>
          <a:ln w="38100">
            <a:solidFill>
              <a:schemeClr val="tx1"/>
            </a:solidFill>
            <a:round/>
            <a:headEnd type="triangle" w="med" len="med"/>
            <a:tailEnd type="triangle" w="med" len="med"/>
          </a:ln>
        </p:spPr>
        <p:txBody>
          <a:bodyPr/>
          <a:lstStyle/>
          <a:p>
            <a:endParaRPr lang="en-US"/>
          </a:p>
        </p:txBody>
      </p:sp>
      <p:cxnSp>
        <p:nvCxnSpPr>
          <p:cNvPr id="40" name="Gerader Verbinder 39"/>
          <p:cNvCxnSpPr/>
          <p:nvPr/>
        </p:nvCxnSpPr>
        <p:spPr>
          <a:xfrm flipH="1">
            <a:off x="491263" y="1538511"/>
            <a:ext cx="7714586" cy="29582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tangle 8"/>
          <p:cNvSpPr>
            <a:spLocks noChangeArrowheads="1"/>
          </p:cNvSpPr>
          <p:nvPr/>
        </p:nvSpPr>
        <p:spPr bwMode="auto">
          <a:xfrm>
            <a:off x="3276517" y="2710662"/>
            <a:ext cx="2101472" cy="779262"/>
          </a:xfrm>
          <a:prstGeom prst="rect">
            <a:avLst/>
          </a:prstGeom>
          <a:solidFill>
            <a:schemeClr val="bg1"/>
          </a:solidFill>
          <a:ln w="9525">
            <a:solidFill>
              <a:schemeClr val="tx1"/>
            </a:solidFill>
            <a:miter lim="800000"/>
            <a:headEnd/>
            <a:tailEnd/>
          </a:ln>
        </p:spPr>
        <p:txBody>
          <a:bodyPr wrap="square" lIns="85925" tIns="42963" rIns="85925" bIns="42963" anchor="ctr">
            <a:spAutoFit/>
          </a:bodyPr>
          <a:lstStyle/>
          <a:p>
            <a:pPr algn="ctr" defTabSz="809625"/>
            <a:r>
              <a:rPr lang="en-GB" sz="1500" dirty="0"/>
              <a:t>Holidays abroad=</a:t>
            </a:r>
          </a:p>
          <a:p>
            <a:pPr algn="ctr" defTabSz="809625"/>
            <a:r>
              <a:rPr lang="en-GB" sz="1500" b="1" dirty="0"/>
              <a:t>A journey to arrive at myself</a:t>
            </a:r>
          </a:p>
        </p:txBody>
      </p:sp>
      <p:sp>
        <p:nvSpPr>
          <p:cNvPr id="42" name="Rechteck 41"/>
          <p:cNvSpPr/>
          <p:nvPr/>
        </p:nvSpPr>
        <p:spPr>
          <a:xfrm>
            <a:off x="6373626" y="2351209"/>
            <a:ext cx="2416176" cy="1293673"/>
          </a:xfrm>
          <a:prstGeom prst="rect">
            <a:avLst/>
          </a:prstGeom>
          <a:noFill/>
          <a:ln>
            <a:solidFill>
              <a:schemeClr val="bg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rgbClr val="FF0000"/>
                </a:solidFill>
                <a:ea typeface="Tahoma" panose="020B0604030504040204" pitchFamily="34" charset="0"/>
                <a:cs typeface="Tahoma" panose="020B0604030504040204" pitchFamily="34" charset="0"/>
              </a:rPr>
              <a:t>Experience the inner world/ taking away to experience something</a:t>
            </a:r>
          </a:p>
          <a:p>
            <a:r>
              <a:rPr lang="en-US" sz="1100" b="0" dirty="0">
                <a:solidFill>
                  <a:schemeClr val="tx1"/>
                </a:solidFill>
                <a:ea typeface="Tahoma" panose="020B0604030504040204" pitchFamily="34" charset="0"/>
                <a:cs typeface="Tahoma" panose="020B0604030504040204" pitchFamily="34" charset="0"/>
              </a:rPr>
              <a:t>Taking away disruptive elements in order to fully focus on determined instances – e.g. surroundings, other people, food etc. . This will enable me to develop and to find my inner self. </a:t>
            </a:r>
          </a:p>
        </p:txBody>
      </p:sp>
      <p:sp>
        <p:nvSpPr>
          <p:cNvPr id="43" name="Rechteck 42"/>
          <p:cNvSpPr/>
          <p:nvPr/>
        </p:nvSpPr>
        <p:spPr>
          <a:xfrm>
            <a:off x="188924" y="1054183"/>
            <a:ext cx="2176333" cy="1327497"/>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rgbClr val="FF0000"/>
                </a:solidFill>
                <a:ea typeface="Tahoma" panose="020B0604030504040204" pitchFamily="34" charset="0"/>
                <a:cs typeface="Tahoma" panose="020B0604030504040204" pitchFamily="34" charset="0"/>
              </a:rPr>
              <a:t>Experience the outer world/ putting in to experience something</a:t>
            </a:r>
          </a:p>
          <a:p>
            <a:r>
              <a:rPr lang="en-US" sz="1100" b="0" dirty="0">
                <a:solidFill>
                  <a:schemeClr val="tx1"/>
                </a:solidFill>
                <a:ea typeface="Tahoma" panose="020B0604030504040204" pitchFamily="34" charset="0"/>
                <a:cs typeface="Tahoma" panose="020B0604030504040204" pitchFamily="34" charset="0"/>
              </a:rPr>
              <a:t>I am striving for as much input as possible in order to form myself, to learn more about me and to show who I really am. </a:t>
            </a:r>
          </a:p>
        </p:txBody>
      </p:sp>
      <p:sp>
        <p:nvSpPr>
          <p:cNvPr id="44" name="Nach unten gekrümmter Pfeil 43"/>
          <p:cNvSpPr/>
          <p:nvPr/>
        </p:nvSpPr>
        <p:spPr>
          <a:xfrm rot="20492708">
            <a:off x="2436945" y="2225154"/>
            <a:ext cx="3410457" cy="71807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5" name="Nach unten gekrümmter Pfeil 44"/>
          <p:cNvSpPr/>
          <p:nvPr/>
        </p:nvSpPr>
        <p:spPr>
          <a:xfrm rot="20492708" flipH="1" flipV="1">
            <a:off x="2812384" y="3235350"/>
            <a:ext cx="3242140" cy="89663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34786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 name="Picture Placeholder 8"/>
          <p:cNvPicPr>
            <a:picLocks noChangeAspect="1"/>
          </p:cNvPicPr>
          <p:nvPr/>
        </p:nvPicPr>
        <p:blipFill rotWithShape="1">
          <a:blip r:embed="rId2" cstate="print">
            <a:extLst>
              <a:ext uri="{28A0092B-C50C-407E-A947-70E740481C1C}">
                <a14:useLocalDpi xmlns:a14="http://schemas.microsoft.com/office/drawing/2010/main" val="0"/>
              </a:ext>
            </a:extLst>
          </a:blip>
          <a:srcRect l="16186" r="43964"/>
          <a:stretch/>
        </p:blipFill>
        <p:spPr>
          <a:xfrm>
            <a:off x="3167553" y="1362324"/>
            <a:ext cx="2837214" cy="2837214"/>
          </a:xfrm>
          <a:prstGeom prst="ellipse">
            <a:avLst/>
          </a:prstGeom>
        </p:spPr>
      </p:pic>
      <p:sp>
        <p:nvSpPr>
          <p:cNvPr id="6" name="TextBox 5"/>
          <p:cNvSpPr txBox="1"/>
          <p:nvPr/>
        </p:nvSpPr>
        <p:spPr>
          <a:xfrm>
            <a:off x="50999" y="4747490"/>
            <a:ext cx="377027" cy="276999"/>
          </a:xfrm>
          <a:prstGeom prst="rect">
            <a:avLst/>
          </a:prstGeom>
          <a:noFill/>
        </p:spPr>
        <p:txBody>
          <a:bodyPr wrap="non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fld id="{7C73774A-7AAE-ED45-BD92-DEA3A9834EE8}" type="slidenum">
              <a:rPr kumimoji="0" lang="en-US" sz="1200" b="0" i="0" u="none" strike="noStrike" kern="0" cap="none" spc="0" normalizeH="0" baseline="0" noProof="0" smtClean="0">
                <a:ln>
                  <a:noFill/>
                </a:ln>
                <a:solidFill>
                  <a:schemeClr val="accent3"/>
                </a:solidFill>
                <a:effectLst/>
                <a:uLnTx/>
                <a:uFillTx/>
                <a:latin typeface="+mj-lt"/>
                <a:cs typeface="Perpetua"/>
              </a:rPr>
              <a:pPr marL="0" marR="0" lvl="0" indent="0" algn="r" defTabSz="914400" eaLnBrk="1" fontAlgn="auto" latinLnBrk="0" hangingPunct="1">
                <a:lnSpc>
                  <a:spcPct val="100000"/>
                </a:lnSpc>
                <a:spcBef>
                  <a:spcPts val="0"/>
                </a:spcBef>
                <a:spcAft>
                  <a:spcPts val="0"/>
                </a:spcAft>
                <a:buClrTx/>
                <a:buSzTx/>
                <a:buFontTx/>
                <a:buNone/>
                <a:tabLst/>
                <a:defRPr/>
              </a:pPr>
              <a:t>23</a:t>
            </a:fld>
            <a:r>
              <a:rPr kumimoji="0" lang="en-US" sz="1200" b="0" i="0" u="none" strike="noStrike" kern="0" cap="none" spc="0" normalizeH="0" baseline="0" noProof="0" dirty="0">
                <a:ln>
                  <a:noFill/>
                </a:ln>
                <a:solidFill>
                  <a:schemeClr val="accent3"/>
                </a:solidFill>
                <a:effectLst/>
                <a:uLnTx/>
                <a:uFillTx/>
                <a:latin typeface="Perpetua"/>
                <a:cs typeface="Perpetua"/>
              </a:rPr>
              <a:t> </a:t>
            </a:r>
          </a:p>
        </p:txBody>
      </p:sp>
      <p:sp>
        <p:nvSpPr>
          <p:cNvPr id="8" name="TextBox 7"/>
          <p:cNvSpPr txBox="1"/>
          <p:nvPr/>
        </p:nvSpPr>
        <p:spPr>
          <a:xfrm>
            <a:off x="129093" y="30692"/>
            <a:ext cx="863768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300" normalizeH="0" baseline="0" noProof="0" dirty="0">
                <a:ln>
                  <a:noFill/>
                </a:ln>
                <a:solidFill>
                  <a:schemeClr val="accent3"/>
                </a:solidFill>
                <a:effectLst/>
                <a:uLnTx/>
                <a:uFillTx/>
                <a:latin typeface="Century Gothic"/>
                <a:cs typeface="Century Gothic"/>
              </a:rPr>
              <a:t>HOLIDAY ABROAD MOTIVATIONS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1" u="none" strike="noStrike" kern="0" cap="none" spc="0" normalizeH="0" baseline="0" noProof="0" dirty="0">
                <a:ln>
                  <a:noFill/>
                </a:ln>
                <a:solidFill>
                  <a:schemeClr val="accent1"/>
                </a:solidFill>
                <a:effectLst/>
                <a:uLnTx/>
                <a:uFillTx/>
                <a:latin typeface="+mj-lt"/>
                <a:cs typeface="Perpetua"/>
              </a:rPr>
              <a:t>//</a:t>
            </a:r>
            <a:r>
              <a:rPr kumimoji="0" lang="en-US" sz="1600" b="0" i="1" u="none" strike="noStrike" kern="0" cap="none" spc="0" normalizeH="0" baseline="0" noProof="0" dirty="0">
                <a:ln>
                  <a:noFill/>
                </a:ln>
                <a:solidFill>
                  <a:schemeClr val="accent1"/>
                </a:solidFill>
                <a:effectLst/>
                <a:uLnTx/>
                <a:uFillTx/>
                <a:latin typeface="Perpetua"/>
                <a:cs typeface="Perpetua"/>
              </a:rPr>
              <a:t> </a:t>
            </a:r>
            <a:r>
              <a:rPr kumimoji="0" lang="en-US" sz="1600" b="0" i="1" u="none" strike="noStrike" kern="0" cap="none" spc="0" normalizeH="0" baseline="0" noProof="0" dirty="0">
                <a:ln>
                  <a:noFill/>
                </a:ln>
                <a:solidFill>
                  <a:schemeClr val="accent3"/>
                </a:solidFill>
                <a:effectLst/>
                <a:uLnTx/>
                <a:uFillTx/>
                <a:latin typeface="+mj-lt"/>
                <a:cs typeface="Perpetua"/>
              </a:rPr>
              <a:t>6 Motivations for travelling</a:t>
            </a:r>
            <a:r>
              <a:rPr kumimoji="0" lang="en-US" sz="1600" b="0" i="1" u="none" strike="noStrike" kern="0" cap="none" spc="0" normalizeH="0" noProof="0" dirty="0">
                <a:ln>
                  <a:noFill/>
                </a:ln>
                <a:solidFill>
                  <a:schemeClr val="accent3"/>
                </a:solidFill>
                <a:effectLst/>
                <a:uLnTx/>
                <a:uFillTx/>
                <a:latin typeface="+mj-lt"/>
                <a:cs typeface="Perpetua"/>
              </a:rPr>
              <a:t> abroad</a:t>
            </a:r>
            <a:endParaRPr kumimoji="0" lang="en-US" sz="1600" b="0" i="1" u="none" strike="noStrike" kern="0" cap="none" spc="0" normalizeH="0" baseline="0" noProof="0" dirty="0">
              <a:ln>
                <a:noFill/>
              </a:ln>
              <a:solidFill>
                <a:schemeClr val="accent3"/>
              </a:solidFill>
              <a:effectLst/>
              <a:uLnTx/>
              <a:uFillTx/>
              <a:latin typeface="+mj-lt"/>
              <a:cs typeface="Perpetua"/>
            </a:endParaRPr>
          </a:p>
        </p:txBody>
      </p:sp>
      <p:sp>
        <p:nvSpPr>
          <p:cNvPr id="28" name="Rectangle 27"/>
          <p:cNvSpPr/>
          <p:nvPr/>
        </p:nvSpPr>
        <p:spPr>
          <a:xfrm>
            <a:off x="2823210" y="2552700"/>
            <a:ext cx="1750250" cy="32004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all" spc="0" normalizeH="0" baseline="0" noProof="0" dirty="0">
              <a:ln>
                <a:noFill/>
              </a:ln>
              <a:solidFill>
                <a:schemeClr val="tx1"/>
              </a:solidFill>
              <a:effectLst/>
              <a:uLnTx/>
              <a:uFillTx/>
              <a:latin typeface="Century Gothic"/>
              <a:cs typeface="Century Gothic"/>
            </a:endParaRPr>
          </a:p>
        </p:txBody>
      </p:sp>
      <p:sp>
        <p:nvSpPr>
          <p:cNvPr id="30" name="Rectangle 29"/>
          <p:cNvSpPr/>
          <p:nvPr/>
        </p:nvSpPr>
        <p:spPr>
          <a:xfrm>
            <a:off x="4586160" y="2552700"/>
            <a:ext cx="1750250" cy="32004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all" spc="0" normalizeH="0" baseline="0" noProof="0" dirty="0">
              <a:ln>
                <a:noFill/>
              </a:ln>
              <a:solidFill>
                <a:schemeClr val="tx1"/>
              </a:solidFill>
              <a:effectLst/>
              <a:uLnTx/>
              <a:uFillTx/>
              <a:latin typeface="Century Gothic"/>
              <a:cs typeface="Century Gothic"/>
            </a:endParaRPr>
          </a:p>
        </p:txBody>
      </p:sp>
      <p:sp>
        <p:nvSpPr>
          <p:cNvPr id="31" name="Rectangle 30"/>
          <p:cNvSpPr/>
          <p:nvPr/>
        </p:nvSpPr>
        <p:spPr>
          <a:xfrm rot="5400000">
            <a:off x="3704685" y="1671225"/>
            <a:ext cx="1750250" cy="32004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all" spc="0" normalizeH="0" baseline="0" noProof="0" dirty="0">
              <a:ln>
                <a:noFill/>
              </a:ln>
              <a:solidFill>
                <a:schemeClr val="tx1"/>
              </a:solidFill>
              <a:effectLst/>
              <a:uLnTx/>
              <a:uFillTx/>
              <a:latin typeface="Century Gothic"/>
              <a:cs typeface="Century Gothic"/>
            </a:endParaRPr>
          </a:p>
        </p:txBody>
      </p:sp>
      <p:sp>
        <p:nvSpPr>
          <p:cNvPr id="32" name="Rectangle 31"/>
          <p:cNvSpPr/>
          <p:nvPr/>
        </p:nvSpPr>
        <p:spPr>
          <a:xfrm rot="5400000">
            <a:off x="3704685" y="3434175"/>
            <a:ext cx="1750250" cy="320040"/>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all" spc="0" normalizeH="0" baseline="0" noProof="0" dirty="0">
              <a:ln>
                <a:noFill/>
              </a:ln>
              <a:solidFill>
                <a:schemeClr val="tx1"/>
              </a:solidFill>
              <a:effectLst/>
              <a:uLnTx/>
              <a:uFillTx/>
              <a:latin typeface="Century Gothic"/>
              <a:cs typeface="Century Gothic"/>
            </a:endParaRPr>
          </a:p>
        </p:txBody>
      </p:sp>
      <p:sp>
        <p:nvSpPr>
          <p:cNvPr id="16" name="Oval 15"/>
          <p:cNvSpPr>
            <a:spLocks noChangeAspect="1"/>
          </p:cNvSpPr>
          <p:nvPr/>
        </p:nvSpPr>
        <p:spPr>
          <a:xfrm>
            <a:off x="4250405" y="701392"/>
            <a:ext cx="643190" cy="64519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7" name="Oval 16"/>
          <p:cNvSpPr>
            <a:spLocks noChangeAspect="1"/>
          </p:cNvSpPr>
          <p:nvPr/>
        </p:nvSpPr>
        <p:spPr>
          <a:xfrm>
            <a:off x="4250405" y="4130392"/>
            <a:ext cx="643190" cy="645195"/>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9" name="Oval 18"/>
          <p:cNvSpPr>
            <a:spLocks noChangeAspect="1"/>
          </p:cNvSpPr>
          <p:nvPr/>
        </p:nvSpPr>
        <p:spPr>
          <a:xfrm>
            <a:off x="5718549" y="2166989"/>
            <a:ext cx="1227509" cy="1143000"/>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20" name="Oval 19"/>
          <p:cNvSpPr>
            <a:spLocks noChangeAspect="1"/>
          </p:cNvSpPr>
          <p:nvPr/>
        </p:nvSpPr>
        <p:spPr>
          <a:xfrm>
            <a:off x="2286000" y="2166989"/>
            <a:ext cx="1139451" cy="1143000"/>
          </a:xfrm>
          <a:prstGeom prst="ellipse">
            <a:avLst/>
          </a:prstGeom>
          <a:solidFill>
            <a:schemeClr val="accent6">
              <a:lumMod val="75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12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21" name="Oval 20"/>
          <p:cNvSpPr>
            <a:spLocks noChangeAspect="1"/>
          </p:cNvSpPr>
          <p:nvPr/>
        </p:nvSpPr>
        <p:spPr>
          <a:xfrm>
            <a:off x="5248649" y="946150"/>
            <a:ext cx="1139451" cy="1143000"/>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1200" b="0" i="0" u="none" strike="noStrike" kern="0" cap="none" spc="0" normalizeH="0" noProof="0" dirty="0">
                <a:ln w="76200">
                  <a:noFill/>
                </a:ln>
                <a:solidFill>
                  <a:schemeClr val="bg1"/>
                </a:solidFill>
                <a:effectLst/>
                <a:uLnTx/>
                <a:uFillTx/>
                <a:latin typeface="Century Gothic"/>
                <a:cs typeface="Century Gothic"/>
              </a:rPr>
              <a:t> HARMONY</a:t>
            </a:r>
            <a:endParaRPr kumimoji="0" lang="en-US" sz="12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2" name="Oval 21"/>
          <p:cNvSpPr>
            <a:spLocks noChangeAspect="1"/>
          </p:cNvSpPr>
          <p:nvPr/>
        </p:nvSpPr>
        <p:spPr>
          <a:xfrm>
            <a:off x="2703498" y="946150"/>
            <a:ext cx="1218714" cy="1143000"/>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23" name="Oval 22"/>
          <p:cNvSpPr>
            <a:spLocks noChangeAspect="1"/>
          </p:cNvSpPr>
          <p:nvPr/>
        </p:nvSpPr>
        <p:spPr>
          <a:xfrm>
            <a:off x="5221791" y="3384550"/>
            <a:ext cx="1213630" cy="1143000"/>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24" name="Oval 23"/>
          <p:cNvSpPr>
            <a:spLocks noChangeAspect="1"/>
          </p:cNvSpPr>
          <p:nvPr/>
        </p:nvSpPr>
        <p:spPr>
          <a:xfrm>
            <a:off x="2782760" y="3384550"/>
            <a:ext cx="1139451" cy="1143000"/>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200" kern="0" dirty="0">
                <a:ln w="76200">
                  <a:noFill/>
                </a:ln>
                <a:solidFill>
                  <a:schemeClr val="bg1"/>
                </a:solidFill>
                <a:latin typeface="Century Gothic"/>
                <a:cs typeface="Century Gothic"/>
              </a:rPr>
              <a:t>JOURNEY TO MY DIFFERENT ME</a:t>
            </a:r>
            <a:endParaRPr kumimoji="0" lang="en-US" sz="12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9" name="TextBox 38"/>
          <p:cNvSpPr txBox="1"/>
          <p:nvPr/>
        </p:nvSpPr>
        <p:spPr>
          <a:xfrm>
            <a:off x="7221285" y="606178"/>
            <a:ext cx="1743369" cy="1169551"/>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000" i="1" kern="0" dirty="0">
                <a:solidFill>
                  <a:srgbClr val="FF6600"/>
                </a:solidFill>
                <a:latin typeface="+mj-lt"/>
                <a:cs typeface="Perpetua"/>
              </a:rPr>
              <a:t>Theoretical motivation that is not existing in this research. Implies completely letting go off structure, excessively living off the edge. Holiday cannot fulfill this motivation by nature. </a:t>
            </a:r>
            <a:endParaRPr kumimoji="0" lang="en-US" sz="1000" b="0" i="1" u="none" strike="noStrike" kern="0" cap="none" spc="0" normalizeH="0" baseline="0" noProof="0" dirty="0">
              <a:ln>
                <a:noFill/>
              </a:ln>
              <a:solidFill>
                <a:srgbClr val="FF6600"/>
              </a:solidFill>
              <a:effectLst/>
              <a:uLnTx/>
              <a:uFillTx/>
              <a:latin typeface="+mj-lt"/>
              <a:cs typeface="Perpetua"/>
            </a:endParaRPr>
          </a:p>
        </p:txBody>
      </p:sp>
      <p:sp>
        <p:nvSpPr>
          <p:cNvPr id="33" name="Freeform 32"/>
          <p:cNvSpPr/>
          <p:nvPr/>
        </p:nvSpPr>
        <p:spPr>
          <a:xfrm>
            <a:off x="1884104" y="1143000"/>
            <a:ext cx="1354396" cy="254000"/>
          </a:xfrm>
          <a:custGeom>
            <a:avLst/>
            <a:gdLst>
              <a:gd name="connsiteX0" fmla="*/ 0 w 1790700"/>
              <a:gd name="connsiteY0" fmla="*/ 254000 h 254000"/>
              <a:gd name="connsiteX1" fmla="*/ 850900 w 1790700"/>
              <a:gd name="connsiteY1" fmla="*/ 254000 h 254000"/>
              <a:gd name="connsiteX2" fmla="*/ 850900 w 1790700"/>
              <a:gd name="connsiteY2" fmla="*/ 0 h 254000"/>
              <a:gd name="connsiteX3" fmla="*/ 1790700 w 1790700"/>
              <a:gd name="connsiteY3" fmla="*/ 0 h 254000"/>
            </a:gdLst>
            <a:ahLst/>
            <a:cxnLst>
              <a:cxn ang="0">
                <a:pos x="connsiteX0" y="connsiteY0"/>
              </a:cxn>
              <a:cxn ang="0">
                <a:pos x="connsiteX1" y="connsiteY1"/>
              </a:cxn>
              <a:cxn ang="0">
                <a:pos x="connsiteX2" y="connsiteY2"/>
              </a:cxn>
              <a:cxn ang="0">
                <a:pos x="connsiteX3" y="connsiteY3"/>
              </a:cxn>
            </a:cxnLst>
            <a:rect l="l" t="t" r="r" b="b"/>
            <a:pathLst>
              <a:path w="1790700" h="254000">
                <a:moveTo>
                  <a:pt x="0" y="254000"/>
                </a:moveTo>
                <a:lnTo>
                  <a:pt x="850900" y="254000"/>
                </a:lnTo>
                <a:lnTo>
                  <a:pt x="850900" y="0"/>
                </a:lnTo>
                <a:lnTo>
                  <a:pt x="1790700" y="0"/>
                </a:lnTo>
              </a:path>
            </a:pathLst>
          </a:custGeom>
          <a:ln w="12700" cmpd="sng">
            <a:solidFill>
              <a:srgbClr val="D50D0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Freeform 43"/>
          <p:cNvSpPr/>
          <p:nvPr/>
        </p:nvSpPr>
        <p:spPr>
          <a:xfrm>
            <a:off x="1884104" y="3342664"/>
            <a:ext cx="1341696" cy="251435"/>
          </a:xfrm>
          <a:custGeom>
            <a:avLst/>
            <a:gdLst>
              <a:gd name="connsiteX0" fmla="*/ 0 w 1765300"/>
              <a:gd name="connsiteY0" fmla="*/ 0 h 393700"/>
              <a:gd name="connsiteX1" fmla="*/ 711200 w 1765300"/>
              <a:gd name="connsiteY1" fmla="*/ 0 h 393700"/>
              <a:gd name="connsiteX2" fmla="*/ 711200 w 1765300"/>
              <a:gd name="connsiteY2" fmla="*/ 393700 h 393700"/>
              <a:gd name="connsiteX3" fmla="*/ 1765300 w 1765300"/>
              <a:gd name="connsiteY3" fmla="*/ 393700 h 393700"/>
            </a:gdLst>
            <a:ahLst/>
            <a:cxnLst>
              <a:cxn ang="0">
                <a:pos x="connsiteX0" y="connsiteY0"/>
              </a:cxn>
              <a:cxn ang="0">
                <a:pos x="connsiteX1" y="connsiteY1"/>
              </a:cxn>
              <a:cxn ang="0">
                <a:pos x="connsiteX2" y="connsiteY2"/>
              </a:cxn>
              <a:cxn ang="0">
                <a:pos x="connsiteX3" y="connsiteY3"/>
              </a:cxn>
            </a:cxnLst>
            <a:rect l="l" t="t" r="r" b="b"/>
            <a:pathLst>
              <a:path w="1765300" h="393700">
                <a:moveTo>
                  <a:pt x="0" y="0"/>
                </a:moveTo>
                <a:lnTo>
                  <a:pt x="711200" y="0"/>
                </a:lnTo>
                <a:lnTo>
                  <a:pt x="711200" y="393700"/>
                </a:lnTo>
                <a:lnTo>
                  <a:pt x="1765300" y="393700"/>
                </a:lnTo>
              </a:path>
            </a:pathLst>
          </a:custGeom>
          <a:ln w="12700" cmpd="sng">
            <a:solidFill>
              <a:srgbClr val="004F1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Freeform 44"/>
          <p:cNvSpPr/>
          <p:nvPr/>
        </p:nvSpPr>
        <p:spPr>
          <a:xfrm>
            <a:off x="1924334" y="4469320"/>
            <a:ext cx="2507966" cy="356680"/>
          </a:xfrm>
          <a:custGeom>
            <a:avLst/>
            <a:gdLst>
              <a:gd name="connsiteX0" fmla="*/ 0 w 2959100"/>
              <a:gd name="connsiteY0" fmla="*/ 12700 h 723900"/>
              <a:gd name="connsiteX1" fmla="*/ 952500 w 2959100"/>
              <a:gd name="connsiteY1" fmla="*/ 0 h 723900"/>
              <a:gd name="connsiteX2" fmla="*/ 952500 w 2959100"/>
              <a:gd name="connsiteY2" fmla="*/ 711200 h 723900"/>
              <a:gd name="connsiteX3" fmla="*/ 2959100 w 2959100"/>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2959100" h="723900">
                <a:moveTo>
                  <a:pt x="0" y="12700"/>
                </a:moveTo>
                <a:lnTo>
                  <a:pt x="952500" y="0"/>
                </a:lnTo>
                <a:lnTo>
                  <a:pt x="952500" y="711200"/>
                </a:lnTo>
                <a:lnTo>
                  <a:pt x="2959100" y="723900"/>
                </a:lnTo>
              </a:path>
            </a:pathLst>
          </a:cu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Freeform 45"/>
          <p:cNvSpPr/>
          <p:nvPr/>
        </p:nvSpPr>
        <p:spPr>
          <a:xfrm>
            <a:off x="1884104" y="2298700"/>
            <a:ext cx="757496" cy="228600"/>
          </a:xfrm>
          <a:custGeom>
            <a:avLst/>
            <a:gdLst>
              <a:gd name="connsiteX0" fmla="*/ 0 w 1155700"/>
              <a:gd name="connsiteY0" fmla="*/ 0 h 228600"/>
              <a:gd name="connsiteX1" fmla="*/ 723900 w 1155700"/>
              <a:gd name="connsiteY1" fmla="*/ 0 h 228600"/>
              <a:gd name="connsiteX2" fmla="*/ 723900 w 1155700"/>
              <a:gd name="connsiteY2" fmla="*/ 215900 h 228600"/>
              <a:gd name="connsiteX3" fmla="*/ 1155700 w 1155700"/>
              <a:gd name="connsiteY3" fmla="*/ 228600 h 228600"/>
              <a:gd name="connsiteX4" fmla="*/ 1155700 w 1155700"/>
              <a:gd name="connsiteY4" fmla="*/ 228600 h 22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700" h="228600">
                <a:moveTo>
                  <a:pt x="0" y="0"/>
                </a:moveTo>
                <a:lnTo>
                  <a:pt x="723900" y="0"/>
                </a:lnTo>
                <a:lnTo>
                  <a:pt x="723900" y="215900"/>
                </a:lnTo>
                <a:lnTo>
                  <a:pt x="1155700" y="228600"/>
                </a:lnTo>
                <a:lnTo>
                  <a:pt x="1155700" y="228600"/>
                </a:lnTo>
              </a:path>
            </a:pathLst>
          </a:custGeom>
          <a:ln w="12700" cmpd="sng">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Freeform 46"/>
          <p:cNvSpPr/>
          <p:nvPr/>
        </p:nvSpPr>
        <p:spPr>
          <a:xfrm>
            <a:off x="4737100" y="685800"/>
            <a:ext cx="2578029" cy="723900"/>
          </a:xfrm>
          <a:custGeom>
            <a:avLst/>
            <a:gdLst>
              <a:gd name="connsiteX0" fmla="*/ 2755900 w 2755900"/>
              <a:gd name="connsiteY0" fmla="*/ 723900 h 723900"/>
              <a:gd name="connsiteX1" fmla="*/ 2209800 w 2755900"/>
              <a:gd name="connsiteY1" fmla="*/ 723900 h 723900"/>
              <a:gd name="connsiteX2" fmla="*/ 2209800 w 2755900"/>
              <a:gd name="connsiteY2" fmla="*/ 12700 h 723900"/>
              <a:gd name="connsiteX3" fmla="*/ 0 w 2755900"/>
              <a:gd name="connsiteY3" fmla="*/ 0 h 723900"/>
            </a:gdLst>
            <a:ahLst/>
            <a:cxnLst>
              <a:cxn ang="0">
                <a:pos x="connsiteX0" y="connsiteY0"/>
              </a:cxn>
              <a:cxn ang="0">
                <a:pos x="connsiteX1" y="connsiteY1"/>
              </a:cxn>
              <a:cxn ang="0">
                <a:pos x="connsiteX2" y="connsiteY2"/>
              </a:cxn>
              <a:cxn ang="0">
                <a:pos x="connsiteX3" y="connsiteY3"/>
              </a:cxn>
            </a:cxnLst>
            <a:rect l="l" t="t" r="r" b="b"/>
            <a:pathLst>
              <a:path w="2755900" h="723900">
                <a:moveTo>
                  <a:pt x="2755900" y="723900"/>
                </a:moveTo>
                <a:lnTo>
                  <a:pt x="2209800" y="723900"/>
                </a:lnTo>
                <a:lnTo>
                  <a:pt x="2209800" y="12700"/>
                </a:lnTo>
                <a:lnTo>
                  <a:pt x="0" y="0"/>
                </a:lnTo>
              </a:path>
            </a:pathLst>
          </a:custGeom>
          <a:ln w="12700" cmpd="sng">
            <a:solidFill>
              <a:srgbClr val="F95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Freeform 47"/>
          <p:cNvSpPr/>
          <p:nvPr/>
        </p:nvSpPr>
        <p:spPr>
          <a:xfrm>
            <a:off x="5842000" y="1930400"/>
            <a:ext cx="1473129" cy="355600"/>
          </a:xfrm>
          <a:custGeom>
            <a:avLst/>
            <a:gdLst>
              <a:gd name="connsiteX0" fmla="*/ 1638300 w 1638300"/>
              <a:gd name="connsiteY0" fmla="*/ 355600 h 355600"/>
              <a:gd name="connsiteX1" fmla="*/ 965200 w 1638300"/>
              <a:gd name="connsiteY1" fmla="*/ 342900 h 355600"/>
              <a:gd name="connsiteX2" fmla="*/ 965200 w 1638300"/>
              <a:gd name="connsiteY2" fmla="*/ 0 h 355600"/>
              <a:gd name="connsiteX3" fmla="*/ 0 w 1638300"/>
              <a:gd name="connsiteY3" fmla="*/ 12700 h 355600"/>
            </a:gdLst>
            <a:ahLst/>
            <a:cxnLst>
              <a:cxn ang="0">
                <a:pos x="connsiteX0" y="connsiteY0"/>
              </a:cxn>
              <a:cxn ang="0">
                <a:pos x="connsiteX1" y="connsiteY1"/>
              </a:cxn>
              <a:cxn ang="0">
                <a:pos x="connsiteX2" y="connsiteY2"/>
              </a:cxn>
              <a:cxn ang="0">
                <a:pos x="connsiteX3" y="connsiteY3"/>
              </a:cxn>
            </a:cxnLst>
            <a:rect l="l" t="t" r="r" b="b"/>
            <a:pathLst>
              <a:path w="1638300" h="355600">
                <a:moveTo>
                  <a:pt x="1638300" y="355600"/>
                </a:moveTo>
                <a:lnTo>
                  <a:pt x="965200" y="342900"/>
                </a:lnTo>
                <a:lnTo>
                  <a:pt x="965200" y="0"/>
                </a:lnTo>
                <a:lnTo>
                  <a:pt x="0" y="12700"/>
                </a:lnTo>
              </a:path>
            </a:pathLst>
          </a:custGeom>
          <a:ln w="12700" cmpd="sng">
            <a:solidFill>
              <a:srgbClr val="F4C81D"/>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Freeform 50"/>
          <p:cNvSpPr/>
          <p:nvPr/>
        </p:nvSpPr>
        <p:spPr>
          <a:xfrm>
            <a:off x="6489700" y="3035300"/>
            <a:ext cx="825429" cy="177800"/>
          </a:xfrm>
          <a:custGeom>
            <a:avLst/>
            <a:gdLst>
              <a:gd name="connsiteX0" fmla="*/ 977900 w 977900"/>
              <a:gd name="connsiteY0" fmla="*/ 177800 h 177800"/>
              <a:gd name="connsiteX1" fmla="*/ 520700 w 977900"/>
              <a:gd name="connsiteY1" fmla="*/ 177800 h 177800"/>
              <a:gd name="connsiteX2" fmla="*/ 520700 w 977900"/>
              <a:gd name="connsiteY2" fmla="*/ 0 h 177800"/>
              <a:gd name="connsiteX3" fmla="*/ 0 w 977900"/>
              <a:gd name="connsiteY3" fmla="*/ 0 h 177800"/>
              <a:gd name="connsiteX4" fmla="*/ 0 w 977900"/>
              <a:gd name="connsiteY4" fmla="*/ 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177800">
                <a:moveTo>
                  <a:pt x="977900" y="177800"/>
                </a:moveTo>
                <a:lnTo>
                  <a:pt x="520700" y="177800"/>
                </a:lnTo>
                <a:lnTo>
                  <a:pt x="520700" y="0"/>
                </a:lnTo>
                <a:lnTo>
                  <a:pt x="0" y="0"/>
                </a:lnTo>
                <a:lnTo>
                  <a:pt x="0" y="0"/>
                </a:lnTo>
              </a:path>
            </a:pathLst>
          </a:custGeom>
          <a:ln w="12700" cmpd="sng">
            <a:solidFill>
              <a:srgbClr val="543E2E"/>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Freeform 53"/>
          <p:cNvSpPr/>
          <p:nvPr/>
        </p:nvSpPr>
        <p:spPr>
          <a:xfrm>
            <a:off x="5981700" y="4102100"/>
            <a:ext cx="1333429" cy="266700"/>
          </a:xfrm>
          <a:custGeom>
            <a:avLst/>
            <a:gdLst>
              <a:gd name="connsiteX0" fmla="*/ 1460500 w 1460500"/>
              <a:gd name="connsiteY0" fmla="*/ 0 h 266700"/>
              <a:gd name="connsiteX1" fmla="*/ 660400 w 1460500"/>
              <a:gd name="connsiteY1" fmla="*/ 0 h 266700"/>
              <a:gd name="connsiteX2" fmla="*/ 660400 w 1460500"/>
              <a:gd name="connsiteY2" fmla="*/ 254000 h 266700"/>
              <a:gd name="connsiteX3" fmla="*/ 0 w 14605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1460500" h="266700">
                <a:moveTo>
                  <a:pt x="1460500" y="0"/>
                </a:moveTo>
                <a:lnTo>
                  <a:pt x="660400" y="0"/>
                </a:lnTo>
                <a:lnTo>
                  <a:pt x="660400" y="254000"/>
                </a:lnTo>
                <a:lnTo>
                  <a:pt x="0" y="266700"/>
                </a:lnTo>
              </a:path>
            </a:pathLst>
          </a:custGeom>
          <a:ln w="12700" cmpd="sng">
            <a:solidFill>
              <a:srgbClr val="00345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Ellipse 43"/>
          <p:cNvSpPr/>
          <p:nvPr/>
        </p:nvSpPr>
        <p:spPr>
          <a:xfrm>
            <a:off x="3885453" y="2172405"/>
            <a:ext cx="1346899" cy="1115764"/>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050" b="1" i="0" u="none" strike="noStrike" kern="0" cap="none" spc="0" normalizeH="0" baseline="0" noProof="0" dirty="0">
                <a:ln>
                  <a:noFill/>
                </a:ln>
                <a:solidFill>
                  <a:prstClr val="black"/>
                </a:solidFill>
                <a:effectLst/>
                <a:uLnTx/>
                <a:uFillTx/>
              </a:rPr>
              <a:t>HOLIDAY ABROAD IS: </a:t>
            </a:r>
            <a:r>
              <a:rPr kumimoji="0" lang="en-US" sz="1050" b="0" i="0" u="none" strike="noStrike" kern="0" cap="none" spc="0" normalizeH="0" baseline="0" noProof="0" dirty="0">
                <a:ln>
                  <a:noFill/>
                </a:ln>
                <a:solidFill>
                  <a:prstClr val="black"/>
                </a:solidFill>
                <a:effectLst/>
                <a:uLnTx/>
                <a:uFillTx/>
              </a:rPr>
              <a:t>A Journey to arrive at myself</a:t>
            </a:r>
          </a:p>
        </p:txBody>
      </p:sp>
      <p:sp>
        <p:nvSpPr>
          <p:cNvPr id="43" name="TextBox 38"/>
          <p:cNvSpPr txBox="1"/>
          <p:nvPr/>
        </p:nvSpPr>
        <p:spPr>
          <a:xfrm>
            <a:off x="7226491" y="1739507"/>
            <a:ext cx="1738164" cy="86177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000" i="1" kern="0" dirty="0">
                <a:solidFill>
                  <a:srgbClr val="FFC000"/>
                </a:solidFill>
                <a:latin typeface="+mj-lt"/>
                <a:cs typeface="Perpetua"/>
              </a:rPr>
              <a:t>Holidays are a light, balanced get-away with a good atmosphere and that is best enjoyed in company – to achieve the perfect harmony.</a:t>
            </a:r>
            <a:endParaRPr kumimoji="0" lang="en-US" sz="1000" b="0" i="1" u="none" strike="noStrike" kern="0" cap="none" spc="0" normalizeH="0" baseline="0" noProof="0" dirty="0">
              <a:ln>
                <a:noFill/>
              </a:ln>
              <a:solidFill>
                <a:srgbClr val="FFC000"/>
              </a:solidFill>
              <a:effectLst/>
              <a:uLnTx/>
              <a:uFillTx/>
              <a:latin typeface="+mj-lt"/>
              <a:cs typeface="Perpetua"/>
            </a:endParaRPr>
          </a:p>
        </p:txBody>
      </p:sp>
      <p:sp>
        <p:nvSpPr>
          <p:cNvPr id="49" name="TextBox 38"/>
          <p:cNvSpPr txBox="1"/>
          <p:nvPr/>
        </p:nvSpPr>
        <p:spPr>
          <a:xfrm>
            <a:off x="148607" y="3856255"/>
            <a:ext cx="2150101"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i="1" kern="0" dirty="0">
                <a:latin typeface="+mj-lt"/>
                <a:cs typeface="Perpetua"/>
              </a:rPr>
              <a:t>Holiday means breaking out of daily routine. However, the black motivation means to stay in this routine and do not break out. Therefore, it is not a holiday motivation. </a:t>
            </a:r>
            <a:endParaRPr kumimoji="0" lang="en-US" sz="1000" b="0" i="1" u="none" strike="noStrike" kern="0" cap="none" spc="0" normalizeH="0" baseline="0" noProof="0" dirty="0">
              <a:ln>
                <a:noFill/>
              </a:ln>
              <a:effectLst/>
              <a:uLnTx/>
              <a:uFillTx/>
              <a:latin typeface="+mj-lt"/>
              <a:cs typeface="Perpetua"/>
            </a:endParaRPr>
          </a:p>
        </p:txBody>
      </p:sp>
      <p:sp>
        <p:nvSpPr>
          <p:cNvPr id="50" name="TextBox 38"/>
          <p:cNvSpPr txBox="1"/>
          <p:nvPr/>
        </p:nvSpPr>
        <p:spPr>
          <a:xfrm>
            <a:off x="154958" y="2926506"/>
            <a:ext cx="182788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i="1" kern="0" dirty="0">
                <a:solidFill>
                  <a:srgbClr val="68AD5D"/>
                </a:solidFill>
                <a:latin typeface="+mj-lt"/>
                <a:cs typeface="Perpetua"/>
              </a:rPr>
              <a:t>Holiday is about appreciating oneself and gaining educational input for intellectual development. </a:t>
            </a:r>
            <a:endParaRPr kumimoji="0" lang="en-US" sz="1000" b="0" i="1" u="none" strike="noStrike" kern="0" cap="none" spc="0" normalizeH="0" baseline="0" noProof="0" dirty="0">
              <a:ln>
                <a:noFill/>
              </a:ln>
              <a:solidFill>
                <a:srgbClr val="68AD5D"/>
              </a:solidFill>
              <a:effectLst/>
              <a:uLnTx/>
              <a:uFillTx/>
              <a:latin typeface="+mj-lt"/>
              <a:cs typeface="Perpetua"/>
            </a:endParaRPr>
          </a:p>
        </p:txBody>
      </p:sp>
      <p:sp>
        <p:nvSpPr>
          <p:cNvPr id="53" name="TextBox 38"/>
          <p:cNvSpPr txBox="1"/>
          <p:nvPr/>
        </p:nvSpPr>
        <p:spPr>
          <a:xfrm>
            <a:off x="7226491" y="2909058"/>
            <a:ext cx="1738164" cy="55399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000" i="1" kern="0" dirty="0">
                <a:solidFill>
                  <a:schemeClr val="accent5">
                    <a:lumMod val="75000"/>
                  </a:schemeClr>
                </a:solidFill>
                <a:latin typeface="+mj-lt"/>
                <a:cs typeface="Perpetua"/>
              </a:rPr>
              <a:t>During holidays, own needs are put aside to fully focus on the family and/or the culture.</a:t>
            </a:r>
            <a:endParaRPr kumimoji="0" lang="en-US" sz="1000" b="0" i="1" u="none" strike="noStrike" kern="0" cap="none" spc="0" normalizeH="0" baseline="0" noProof="0" dirty="0">
              <a:ln>
                <a:noFill/>
              </a:ln>
              <a:solidFill>
                <a:schemeClr val="accent5">
                  <a:lumMod val="75000"/>
                </a:schemeClr>
              </a:solidFill>
              <a:effectLst/>
              <a:uLnTx/>
              <a:uFillTx/>
              <a:latin typeface="+mj-lt"/>
              <a:cs typeface="Perpetua"/>
            </a:endParaRPr>
          </a:p>
        </p:txBody>
      </p:sp>
      <p:sp>
        <p:nvSpPr>
          <p:cNvPr id="55" name="TextBox 38"/>
          <p:cNvSpPr txBox="1"/>
          <p:nvPr/>
        </p:nvSpPr>
        <p:spPr>
          <a:xfrm>
            <a:off x="7235340" y="3915322"/>
            <a:ext cx="1738164" cy="861774"/>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en-US" sz="1000" i="1" kern="0" dirty="0">
                <a:solidFill>
                  <a:schemeClr val="accent3">
                    <a:lumMod val="90000"/>
                    <a:lumOff val="10000"/>
                  </a:schemeClr>
                </a:solidFill>
                <a:latin typeface="+mj-lt"/>
                <a:cs typeface="Perpetua"/>
              </a:rPr>
              <a:t>A holiday can only work when a relaxing and securing frame is set. Once this is achieved, the person can fully let him-/herself go. </a:t>
            </a:r>
            <a:endParaRPr kumimoji="0" lang="en-US" sz="1000" b="0" i="1" u="none" strike="noStrike" kern="0" cap="none" spc="0" normalizeH="0" baseline="0" noProof="0" dirty="0">
              <a:ln>
                <a:noFill/>
              </a:ln>
              <a:solidFill>
                <a:schemeClr val="accent3">
                  <a:lumMod val="90000"/>
                  <a:lumOff val="10000"/>
                </a:schemeClr>
              </a:solidFill>
              <a:effectLst/>
              <a:uLnTx/>
              <a:uFillTx/>
              <a:latin typeface="+mj-lt"/>
              <a:cs typeface="Perpetua"/>
            </a:endParaRPr>
          </a:p>
        </p:txBody>
      </p:sp>
      <p:sp>
        <p:nvSpPr>
          <p:cNvPr id="57" name="TextBox 38"/>
          <p:cNvSpPr txBox="1"/>
          <p:nvPr/>
        </p:nvSpPr>
        <p:spPr>
          <a:xfrm>
            <a:off x="154958" y="1881383"/>
            <a:ext cx="1985878" cy="86177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i="1" kern="0" dirty="0">
                <a:solidFill>
                  <a:schemeClr val="accent6"/>
                </a:solidFill>
                <a:latin typeface="+mj-lt"/>
                <a:cs typeface="Perpetua"/>
              </a:rPr>
              <a:t>Holiday can be spontaneous and luxurious, as long as it shows that I am a really worldly, interesting person. Social media enhances this pressure to please.  </a:t>
            </a:r>
            <a:endParaRPr kumimoji="0" lang="en-US" sz="1000" b="0" i="1" u="none" strike="noStrike" kern="0" cap="none" spc="0" normalizeH="0" baseline="0" noProof="0" dirty="0">
              <a:ln>
                <a:noFill/>
              </a:ln>
              <a:solidFill>
                <a:schemeClr val="accent6"/>
              </a:solidFill>
              <a:effectLst/>
              <a:uLnTx/>
              <a:uFillTx/>
              <a:latin typeface="+mj-lt"/>
              <a:cs typeface="Perpetua"/>
            </a:endParaRPr>
          </a:p>
        </p:txBody>
      </p:sp>
      <p:sp>
        <p:nvSpPr>
          <p:cNvPr id="58" name="TextBox 38"/>
          <p:cNvSpPr txBox="1"/>
          <p:nvPr/>
        </p:nvSpPr>
        <p:spPr>
          <a:xfrm>
            <a:off x="170733" y="1051457"/>
            <a:ext cx="198587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i="1" kern="0" dirty="0">
                <a:solidFill>
                  <a:srgbClr val="C00000"/>
                </a:solidFill>
                <a:latin typeface="+mj-lt"/>
                <a:cs typeface="Perpetua"/>
              </a:rPr>
              <a:t>Holiday is about gaining new inspiration by fully diving into adrenaline, cultural shock and new point of views.</a:t>
            </a:r>
            <a:endParaRPr kumimoji="0" lang="en-US" sz="1000" b="0" i="1" u="none" strike="noStrike" kern="0" cap="none" spc="0" normalizeH="0" baseline="0" noProof="0" dirty="0">
              <a:ln>
                <a:noFill/>
              </a:ln>
              <a:solidFill>
                <a:srgbClr val="C00000"/>
              </a:solidFill>
              <a:effectLst/>
              <a:uLnTx/>
              <a:uFillTx/>
              <a:latin typeface="+mj-lt"/>
              <a:cs typeface="Perpetua"/>
            </a:endParaRPr>
          </a:p>
        </p:txBody>
      </p:sp>
    </p:spTree>
    <p:extLst>
      <p:ext uri="{BB962C8B-B14F-4D97-AF65-F5344CB8AC3E}">
        <p14:creationId xmlns:p14="http://schemas.microsoft.com/office/powerpoint/2010/main" val="262151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2418" y="643468"/>
            <a:ext cx="8654595" cy="443198"/>
          </a:xfrm>
        </p:spPr>
        <p:txBody>
          <a:bodyPr/>
          <a:lstStyle/>
          <a:p>
            <a:r>
              <a:rPr lang="en-GB" sz="3200" dirty="0"/>
              <a:t>EGO SHIFT IN MEANING OF HOLIDAY ABROAD </a:t>
            </a:r>
          </a:p>
        </p:txBody>
      </p:sp>
      <p:sp>
        <p:nvSpPr>
          <p:cNvPr id="5" name="Text Placeholder 4"/>
          <p:cNvSpPr>
            <a:spLocks noGrp="1"/>
          </p:cNvSpPr>
          <p:nvPr>
            <p:ph type="body" sz="quarter" idx="13"/>
          </p:nvPr>
        </p:nvSpPr>
        <p:spPr/>
        <p:txBody>
          <a:bodyPr/>
          <a:lstStyle/>
          <a:p>
            <a:r>
              <a:rPr lang="nb-NO" dirty="0"/>
              <a:t>The Fundamental </a:t>
            </a:r>
            <a:r>
              <a:rPr lang="nb-NO" dirty="0" err="1"/>
              <a:t>meaning</a:t>
            </a:r>
            <a:r>
              <a:rPr lang="nb-NO" dirty="0"/>
              <a:t> </a:t>
            </a:r>
            <a:r>
              <a:rPr lang="nb-NO" dirty="0" err="1"/>
              <a:t>of</a:t>
            </a:r>
            <a:r>
              <a:rPr lang="nb-NO" dirty="0"/>
              <a:t> </a:t>
            </a:r>
            <a:r>
              <a:rPr lang="nb-NO" dirty="0" err="1"/>
              <a:t>holiday</a:t>
            </a:r>
            <a:r>
              <a:rPr lang="nb-NO" dirty="0"/>
              <a:t> </a:t>
            </a:r>
            <a:r>
              <a:rPr lang="nb-NO" dirty="0" err="1"/>
              <a:t>abroad</a:t>
            </a:r>
            <a:endParaRPr lang="nb-NO" dirty="0"/>
          </a:p>
        </p:txBody>
      </p:sp>
      <p:sp>
        <p:nvSpPr>
          <p:cNvPr id="3" name="Rechteck 2"/>
          <p:cNvSpPr/>
          <p:nvPr/>
        </p:nvSpPr>
        <p:spPr>
          <a:xfrm>
            <a:off x="685832" y="1498109"/>
            <a:ext cx="3241734" cy="594143"/>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err="1"/>
              <a:t>Escaping</a:t>
            </a:r>
            <a:r>
              <a:rPr lang="de-DE" sz="1600" b="1" dirty="0"/>
              <a:t> </a:t>
            </a:r>
            <a:r>
              <a:rPr lang="de-DE" sz="1600" b="1" dirty="0" err="1"/>
              <a:t>daily</a:t>
            </a:r>
            <a:r>
              <a:rPr lang="de-DE" sz="1600" b="1" dirty="0"/>
              <a:t> </a:t>
            </a:r>
            <a:r>
              <a:rPr lang="de-DE" sz="1600" b="1" dirty="0" err="1"/>
              <a:t>routine</a:t>
            </a:r>
            <a:r>
              <a:rPr lang="de-DE" sz="1600" b="1" dirty="0"/>
              <a:t>/ </a:t>
            </a:r>
            <a:r>
              <a:rPr lang="de-DE" sz="1600" b="1" dirty="0" err="1"/>
              <a:t>Being</a:t>
            </a:r>
            <a:r>
              <a:rPr lang="de-DE" sz="1600" b="1" dirty="0"/>
              <a:t> </a:t>
            </a:r>
            <a:r>
              <a:rPr lang="de-DE" sz="1600" b="1" dirty="0" err="1"/>
              <a:t>someone</a:t>
            </a:r>
            <a:r>
              <a:rPr lang="de-DE" sz="1600" b="1" dirty="0"/>
              <a:t> different</a:t>
            </a:r>
          </a:p>
        </p:txBody>
      </p:sp>
      <p:sp>
        <p:nvSpPr>
          <p:cNvPr id="7" name="Rechteck 6"/>
          <p:cNvSpPr/>
          <p:nvPr/>
        </p:nvSpPr>
        <p:spPr>
          <a:xfrm>
            <a:off x="5050971" y="1498108"/>
            <a:ext cx="3283132" cy="594143"/>
          </a:xfrm>
          <a:prstGeom prst="rect">
            <a:avLst/>
          </a:prstGeom>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t>Journey </a:t>
            </a:r>
            <a:r>
              <a:rPr lang="de-DE" sz="1600" b="1" dirty="0" err="1"/>
              <a:t>to</a:t>
            </a:r>
            <a:r>
              <a:rPr lang="de-DE" sz="1600" b="1" dirty="0"/>
              <a:t> </a:t>
            </a:r>
            <a:r>
              <a:rPr lang="de-DE" sz="1600" b="1" dirty="0" err="1"/>
              <a:t>myself</a:t>
            </a:r>
            <a:r>
              <a:rPr lang="de-DE" sz="1600" b="1" dirty="0"/>
              <a:t>/ </a:t>
            </a:r>
            <a:r>
              <a:rPr lang="de-DE" sz="1600" b="1" dirty="0" err="1"/>
              <a:t>arriving</a:t>
            </a:r>
            <a:r>
              <a:rPr lang="de-DE" sz="1600" b="1" dirty="0"/>
              <a:t> at </a:t>
            </a:r>
            <a:r>
              <a:rPr lang="de-DE" sz="1600" b="1" dirty="0" err="1"/>
              <a:t>myself</a:t>
            </a:r>
            <a:endParaRPr lang="de-DE" sz="1600" b="1" dirty="0"/>
          </a:p>
        </p:txBody>
      </p:sp>
      <p:sp>
        <p:nvSpPr>
          <p:cNvPr id="6" name="Rechteck 5"/>
          <p:cNvSpPr/>
          <p:nvPr/>
        </p:nvSpPr>
        <p:spPr>
          <a:xfrm>
            <a:off x="685831" y="2546067"/>
            <a:ext cx="7648272" cy="1350369"/>
          </a:xfrm>
          <a:prstGeom prst="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200" dirty="0">
                <a:solidFill>
                  <a:schemeClr val="tx1"/>
                </a:solidFill>
                <a:ea typeface="Tahoma" panose="020B0604030504040204" pitchFamily="34" charset="0"/>
                <a:cs typeface="Tahoma" panose="020B0604030504040204" pitchFamily="34" charset="0"/>
              </a:rPr>
              <a:t>Shift from plain „escaping daily routine“ to gaining a </a:t>
            </a:r>
            <a:r>
              <a:rPr lang="en-US" sz="1200" b="1" dirty="0">
                <a:solidFill>
                  <a:schemeClr val="tx1"/>
                </a:solidFill>
                <a:ea typeface="Tahoma" panose="020B0604030504040204" pitchFamily="34" charset="0"/>
                <a:cs typeface="Tahoma" panose="020B0604030504040204" pitchFamily="34" charset="0"/>
              </a:rPr>
              <a:t>longer lasting holiday experience </a:t>
            </a:r>
            <a:r>
              <a:rPr lang="en-US" sz="1200" dirty="0">
                <a:solidFill>
                  <a:schemeClr val="tx1"/>
                </a:solidFill>
                <a:ea typeface="Tahoma" panose="020B0604030504040204" pitchFamily="34" charset="0"/>
                <a:cs typeface="Tahoma" panose="020B0604030504040204" pitchFamily="34" charset="0"/>
              </a:rPr>
              <a:t>that still has an impact after the return – it’s about </a:t>
            </a:r>
            <a:r>
              <a:rPr lang="en-US" sz="1200" b="1" dirty="0">
                <a:solidFill>
                  <a:schemeClr val="tx1"/>
                </a:solidFill>
                <a:ea typeface="Tahoma" panose="020B0604030504040204" pitchFamily="34" charset="0"/>
                <a:cs typeface="Tahoma" panose="020B0604030504040204" pitchFamily="34" charset="0"/>
              </a:rPr>
              <a:t>growing as a person</a:t>
            </a:r>
            <a:r>
              <a:rPr lang="en-US" sz="1200" dirty="0">
                <a:solidFill>
                  <a:schemeClr val="tx1"/>
                </a:solidFill>
                <a:ea typeface="Tahoma" panose="020B0604030504040204" pitchFamily="34" charset="0"/>
                <a:cs typeface="Tahoma" panose="020B0604030504040204" pitchFamily="34" charset="0"/>
              </a:rPr>
              <a:t>. It is a shift from „going for the unknown“ and „being someone different“ to getting to know oneself by change of perspective.</a:t>
            </a:r>
          </a:p>
          <a:p>
            <a:pPr marL="171450" indent="-171450">
              <a:buFont typeface="Arial" panose="020B0604020202020204" pitchFamily="34" charset="0"/>
              <a:buChar char="•"/>
            </a:pPr>
            <a:r>
              <a:rPr lang="en-US" sz="1200" dirty="0">
                <a:solidFill>
                  <a:schemeClr val="tx1"/>
                </a:solidFill>
                <a:ea typeface="Tahoma" panose="020B0604030504040204" pitchFamily="34" charset="0"/>
                <a:cs typeface="Tahoma" panose="020B0604030504040204" pitchFamily="34" charset="0"/>
              </a:rPr>
              <a:t>Holidays not anymore have the mere motivation of enjoying and relaxing and forgetting the everyday life. Ideally, they should go beyond that provide inspiration and input for life, work and personality.</a:t>
            </a:r>
          </a:p>
          <a:p>
            <a:pPr marL="171450" indent="-171450">
              <a:buFont typeface="Arial" panose="020B0604020202020204" pitchFamily="34" charset="0"/>
              <a:buChar char="•"/>
            </a:pPr>
            <a:r>
              <a:rPr lang="en-US" sz="1200" dirty="0">
                <a:solidFill>
                  <a:schemeClr val="tx1"/>
                </a:solidFill>
                <a:ea typeface="Tahoma" panose="020B0604030504040204" pitchFamily="34" charset="0"/>
                <a:cs typeface="Tahoma" panose="020B0604030504040204" pitchFamily="34" charset="0"/>
              </a:rPr>
              <a:t>Holiday has developed from a social institution to a range of egoistic moments.</a:t>
            </a:r>
          </a:p>
        </p:txBody>
      </p:sp>
      <p:sp>
        <p:nvSpPr>
          <p:cNvPr id="8" name="Pfeil nach rechts 7"/>
          <p:cNvSpPr/>
          <p:nvPr/>
        </p:nvSpPr>
        <p:spPr>
          <a:xfrm>
            <a:off x="3927566" y="1606267"/>
            <a:ext cx="1123405" cy="42019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056129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1495794"/>
          </a:xfrm>
        </p:spPr>
        <p:txBody>
          <a:bodyPr/>
          <a:lstStyle/>
          <a:p>
            <a:r>
              <a:rPr lang="nb-NO" sz="6000" dirty="0" err="1"/>
              <a:t>MotivATIONS</a:t>
            </a:r>
            <a:r>
              <a:rPr lang="nb-NO" sz="6000" dirty="0"/>
              <a:t> FOR HOLIDAY ABROAD</a:t>
            </a:r>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dirty="0"/>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25</a:t>
            </a:fld>
            <a:endParaRPr lang="en-GB" sz="800" kern="1200" dirty="0">
              <a:solidFill>
                <a:schemeClr val="bg1"/>
              </a:solidFill>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2016 Ipsos.</a:t>
            </a:r>
            <a:endParaRPr lang="en-GB" sz="1200" dirty="0">
              <a:solidFill>
                <a:schemeClr val="bg1"/>
              </a:solidFill>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863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001" y="248328"/>
            <a:ext cx="6985949" cy="609398"/>
          </a:xfrm>
        </p:spPr>
        <p:txBody>
          <a:bodyPr/>
          <a:lstStyle/>
          <a:p>
            <a:r>
              <a:rPr lang="en-AU" sz="2000" dirty="0">
                <a:solidFill>
                  <a:schemeClr val="bg2"/>
                </a:solidFill>
              </a:rPr>
              <a:t>PEOPLE CENTRIC FRAMEWORK</a:t>
            </a:r>
            <a:r>
              <a:rPr lang="en-AU" sz="2000" dirty="0">
                <a:solidFill>
                  <a:schemeClr val="tx1">
                    <a:lumMod val="75000"/>
                    <a:lumOff val="25000"/>
                  </a:schemeClr>
                </a:solidFill>
              </a:rPr>
              <a:t/>
            </a:r>
            <a:br>
              <a:rPr lang="en-AU" sz="2000" dirty="0">
                <a:solidFill>
                  <a:schemeClr val="tx1">
                    <a:lumMod val="75000"/>
                    <a:lumOff val="25000"/>
                  </a:schemeClr>
                </a:solidFill>
              </a:rPr>
            </a:br>
            <a:r>
              <a:rPr lang="en-AU" sz="2400" dirty="0"/>
              <a:t>Censydiam…</a:t>
            </a:r>
          </a:p>
        </p:txBody>
      </p:sp>
      <p:grpSp>
        <p:nvGrpSpPr>
          <p:cNvPr id="29" name="Group 28"/>
          <p:cNvGrpSpPr/>
          <p:nvPr/>
        </p:nvGrpSpPr>
        <p:grpSpPr>
          <a:xfrm>
            <a:off x="3953386" y="58329"/>
            <a:ext cx="5162710" cy="5625382"/>
            <a:chOff x="3267586" y="111669"/>
            <a:chExt cx="5162710" cy="5625382"/>
          </a:xfrm>
        </p:grpSpPr>
        <p:grpSp>
          <p:nvGrpSpPr>
            <p:cNvPr id="39" name="Group 48"/>
            <p:cNvGrpSpPr>
              <a:grpSpLocks/>
            </p:cNvGrpSpPr>
            <p:nvPr/>
          </p:nvGrpSpPr>
          <p:grpSpPr bwMode="auto">
            <a:xfrm>
              <a:off x="3267586" y="111669"/>
              <a:ext cx="5162710" cy="5625382"/>
              <a:chOff x="1353074" y="179351"/>
              <a:chExt cx="7288006" cy="8644609"/>
            </a:xfrm>
          </p:grpSpPr>
          <p:sp>
            <p:nvSpPr>
              <p:cNvPr id="40" name="Freeform 39"/>
              <p:cNvSpPr/>
              <p:nvPr/>
            </p:nvSpPr>
            <p:spPr>
              <a:xfrm rot="600000">
                <a:off x="1353074" y="179351"/>
                <a:ext cx="6448927" cy="6479769"/>
              </a:xfrm>
              <a:custGeom>
                <a:avLst/>
                <a:gdLst>
                  <a:gd name="connsiteX0" fmla="*/ 0 w 1230595"/>
                  <a:gd name="connsiteY0" fmla="*/ 0 h 837488"/>
                  <a:gd name="connsiteX1" fmla="*/ 256374 w 1230595"/>
                  <a:gd name="connsiteY1" fmla="*/ 632389 h 837488"/>
                  <a:gd name="connsiteX2" fmla="*/ 760576 w 1230595"/>
                  <a:gd name="connsiteY2" fmla="*/ 239283 h 837488"/>
                  <a:gd name="connsiteX3" fmla="*/ 1102408 w 1230595"/>
                  <a:gd name="connsiteY3" fmla="*/ 273466 h 837488"/>
                  <a:gd name="connsiteX4" fmla="*/ 1093862 w 1230595"/>
                  <a:gd name="connsiteY4" fmla="*/ 341832 h 837488"/>
                  <a:gd name="connsiteX5" fmla="*/ 1230595 w 1230595"/>
                  <a:gd name="connsiteY5" fmla="*/ 837488 h 837488"/>
                  <a:gd name="connsiteX0" fmla="*/ 677969 w 1908564"/>
                  <a:gd name="connsiteY0" fmla="*/ 326069 h 1163557"/>
                  <a:gd name="connsiteX1" fmla="*/ 42729 w 1908564"/>
                  <a:gd name="connsiteY1" fmla="*/ 105398 h 1163557"/>
                  <a:gd name="connsiteX2" fmla="*/ 934343 w 1908564"/>
                  <a:gd name="connsiteY2" fmla="*/ 958458 h 1163557"/>
                  <a:gd name="connsiteX3" fmla="*/ 1438545 w 1908564"/>
                  <a:gd name="connsiteY3" fmla="*/ 565352 h 1163557"/>
                  <a:gd name="connsiteX4" fmla="*/ 1780377 w 1908564"/>
                  <a:gd name="connsiteY4" fmla="*/ 599535 h 1163557"/>
                  <a:gd name="connsiteX5" fmla="*/ 1771831 w 1908564"/>
                  <a:gd name="connsiteY5" fmla="*/ 667901 h 1163557"/>
                  <a:gd name="connsiteX6" fmla="*/ 1908564 w 1908564"/>
                  <a:gd name="connsiteY6" fmla="*/ 1163557 h 1163557"/>
                  <a:gd name="connsiteX0" fmla="*/ 1424 w 1232019"/>
                  <a:gd name="connsiteY0" fmla="*/ 1085018 h 1922506"/>
                  <a:gd name="connsiteX1" fmla="*/ 428714 w 1232019"/>
                  <a:gd name="connsiteY1" fmla="*/ 105398 h 1922506"/>
                  <a:gd name="connsiteX2" fmla="*/ 257798 w 1232019"/>
                  <a:gd name="connsiteY2" fmla="*/ 1717407 h 1922506"/>
                  <a:gd name="connsiteX3" fmla="*/ 762000 w 1232019"/>
                  <a:gd name="connsiteY3" fmla="*/ 1324301 h 1922506"/>
                  <a:gd name="connsiteX4" fmla="*/ 1103832 w 1232019"/>
                  <a:gd name="connsiteY4" fmla="*/ 1358484 h 1922506"/>
                  <a:gd name="connsiteX5" fmla="*/ 1095286 w 1232019"/>
                  <a:gd name="connsiteY5" fmla="*/ 1426850 h 1922506"/>
                  <a:gd name="connsiteX6" fmla="*/ 1232019 w 1232019"/>
                  <a:gd name="connsiteY6" fmla="*/ 1922506 h 1922506"/>
                  <a:gd name="connsiteX0" fmla="*/ 706455 w 1937050"/>
                  <a:gd name="connsiteY0" fmla="*/ 1134446 h 1971934"/>
                  <a:gd name="connsiteX1" fmla="*/ 71215 w 1937050"/>
                  <a:gd name="connsiteY1" fmla="*/ 837881 h 1971934"/>
                  <a:gd name="connsiteX2" fmla="*/ 1133745 w 1937050"/>
                  <a:gd name="connsiteY2" fmla="*/ 154826 h 1971934"/>
                  <a:gd name="connsiteX3" fmla="*/ 962829 w 1937050"/>
                  <a:gd name="connsiteY3" fmla="*/ 1766835 h 1971934"/>
                  <a:gd name="connsiteX4" fmla="*/ 1467031 w 1937050"/>
                  <a:gd name="connsiteY4" fmla="*/ 1373729 h 1971934"/>
                  <a:gd name="connsiteX5" fmla="*/ 1808863 w 1937050"/>
                  <a:gd name="connsiteY5" fmla="*/ 1407912 h 1971934"/>
                  <a:gd name="connsiteX6" fmla="*/ 1800317 w 1937050"/>
                  <a:gd name="connsiteY6" fmla="*/ 1476278 h 1971934"/>
                  <a:gd name="connsiteX7" fmla="*/ 1937050 w 1937050"/>
                  <a:gd name="connsiteY7" fmla="*/ 1971934 h 1971934"/>
                  <a:gd name="connsiteX0" fmla="*/ 326980 w 1557575"/>
                  <a:gd name="connsiteY0" fmla="*/ 1109147 h 1946635"/>
                  <a:gd name="connsiteX1" fmla="*/ 71215 w 1557575"/>
                  <a:gd name="connsiteY1" fmla="*/ 964372 h 1946635"/>
                  <a:gd name="connsiteX2" fmla="*/ 754270 w 1557575"/>
                  <a:gd name="connsiteY2" fmla="*/ 129527 h 1946635"/>
                  <a:gd name="connsiteX3" fmla="*/ 583354 w 1557575"/>
                  <a:gd name="connsiteY3" fmla="*/ 1741536 h 1946635"/>
                  <a:gd name="connsiteX4" fmla="*/ 1087556 w 1557575"/>
                  <a:gd name="connsiteY4" fmla="*/ 1348430 h 1946635"/>
                  <a:gd name="connsiteX5" fmla="*/ 1429388 w 1557575"/>
                  <a:gd name="connsiteY5" fmla="*/ 1382613 h 1946635"/>
                  <a:gd name="connsiteX6" fmla="*/ 1420842 w 1557575"/>
                  <a:gd name="connsiteY6" fmla="*/ 1450979 h 1946635"/>
                  <a:gd name="connsiteX7" fmla="*/ 1557575 w 1557575"/>
                  <a:gd name="connsiteY7" fmla="*/ 1946635 h 1946635"/>
                  <a:gd name="connsiteX0" fmla="*/ 430072 w 1536957"/>
                  <a:gd name="connsiteY0" fmla="*/ 1343847 h 1946635"/>
                  <a:gd name="connsiteX1" fmla="*/ 50597 w 1536957"/>
                  <a:gd name="connsiteY1" fmla="*/ 964372 h 1946635"/>
                  <a:gd name="connsiteX2" fmla="*/ 733652 w 1536957"/>
                  <a:gd name="connsiteY2" fmla="*/ 129527 h 1946635"/>
                  <a:gd name="connsiteX3" fmla="*/ 562736 w 1536957"/>
                  <a:gd name="connsiteY3" fmla="*/ 1741536 h 1946635"/>
                  <a:gd name="connsiteX4" fmla="*/ 1066938 w 1536957"/>
                  <a:gd name="connsiteY4" fmla="*/ 1348430 h 1946635"/>
                  <a:gd name="connsiteX5" fmla="*/ 1408770 w 1536957"/>
                  <a:gd name="connsiteY5" fmla="*/ 1382613 h 1946635"/>
                  <a:gd name="connsiteX6" fmla="*/ 1400224 w 1536957"/>
                  <a:gd name="connsiteY6" fmla="*/ 1450979 h 1946635"/>
                  <a:gd name="connsiteX7" fmla="*/ 1536957 w 1536957"/>
                  <a:gd name="connsiteY7" fmla="*/ 1946635 h 1946635"/>
                  <a:gd name="connsiteX0" fmla="*/ 430072 w 1536957"/>
                  <a:gd name="connsiteY0" fmla="*/ 1388084 h 1990872"/>
                  <a:gd name="connsiteX1" fmla="*/ 50597 w 1536957"/>
                  <a:gd name="connsiteY1" fmla="*/ 1008609 h 1990872"/>
                  <a:gd name="connsiteX2" fmla="*/ 178175 w 1536957"/>
                  <a:gd name="connsiteY2" fmla="*/ 743187 h 1990872"/>
                  <a:gd name="connsiteX3" fmla="*/ 733652 w 1536957"/>
                  <a:gd name="connsiteY3" fmla="*/ 173764 h 1990872"/>
                  <a:gd name="connsiteX4" fmla="*/ 562736 w 1536957"/>
                  <a:gd name="connsiteY4" fmla="*/ 1785773 h 1990872"/>
                  <a:gd name="connsiteX5" fmla="*/ 1066938 w 1536957"/>
                  <a:gd name="connsiteY5" fmla="*/ 1392667 h 1990872"/>
                  <a:gd name="connsiteX6" fmla="*/ 1408770 w 1536957"/>
                  <a:gd name="connsiteY6" fmla="*/ 1426850 h 1990872"/>
                  <a:gd name="connsiteX7" fmla="*/ 1400224 w 1536957"/>
                  <a:gd name="connsiteY7" fmla="*/ 1495216 h 1990872"/>
                  <a:gd name="connsiteX8" fmla="*/ 1536957 w 1536957"/>
                  <a:gd name="connsiteY8" fmla="*/ 1990872 h 1990872"/>
                  <a:gd name="connsiteX0" fmla="*/ 872792 w 1979677"/>
                  <a:gd name="connsiteY0" fmla="*/ 1356496 h 1959284"/>
                  <a:gd name="connsiteX1" fmla="*/ 493317 w 1979677"/>
                  <a:gd name="connsiteY1" fmla="*/ 977021 h 1959284"/>
                  <a:gd name="connsiteX2" fmla="*/ 113842 w 1979677"/>
                  <a:gd name="connsiteY2" fmla="*/ 901126 h 1959284"/>
                  <a:gd name="connsiteX3" fmla="*/ 1176372 w 1979677"/>
                  <a:gd name="connsiteY3" fmla="*/ 142176 h 1959284"/>
                  <a:gd name="connsiteX4" fmla="*/ 1005456 w 1979677"/>
                  <a:gd name="connsiteY4" fmla="*/ 1754185 h 1959284"/>
                  <a:gd name="connsiteX5" fmla="*/ 1509658 w 1979677"/>
                  <a:gd name="connsiteY5" fmla="*/ 1361079 h 1959284"/>
                  <a:gd name="connsiteX6" fmla="*/ 1851490 w 1979677"/>
                  <a:gd name="connsiteY6" fmla="*/ 1395262 h 1959284"/>
                  <a:gd name="connsiteX7" fmla="*/ 1842944 w 1979677"/>
                  <a:gd name="connsiteY7" fmla="*/ 1463628 h 1959284"/>
                  <a:gd name="connsiteX8" fmla="*/ 1979677 w 1979677"/>
                  <a:gd name="connsiteY8" fmla="*/ 1959284 h 1959284"/>
                  <a:gd name="connsiteX0" fmla="*/ 872792 w 1979677"/>
                  <a:gd name="connsiteY0" fmla="*/ 1369146 h 1971934"/>
                  <a:gd name="connsiteX1" fmla="*/ 493317 w 1979677"/>
                  <a:gd name="connsiteY1" fmla="*/ 989671 h 1971934"/>
                  <a:gd name="connsiteX2" fmla="*/ 113842 w 1979677"/>
                  <a:gd name="connsiteY2" fmla="*/ 837881 h 1971934"/>
                  <a:gd name="connsiteX3" fmla="*/ 1176372 w 1979677"/>
                  <a:gd name="connsiteY3" fmla="*/ 154826 h 1971934"/>
                  <a:gd name="connsiteX4" fmla="*/ 1005456 w 1979677"/>
                  <a:gd name="connsiteY4" fmla="*/ 1766835 h 1971934"/>
                  <a:gd name="connsiteX5" fmla="*/ 1509658 w 1979677"/>
                  <a:gd name="connsiteY5" fmla="*/ 1373729 h 1971934"/>
                  <a:gd name="connsiteX6" fmla="*/ 1851490 w 1979677"/>
                  <a:gd name="connsiteY6" fmla="*/ 1407912 h 1971934"/>
                  <a:gd name="connsiteX7" fmla="*/ 1842944 w 1979677"/>
                  <a:gd name="connsiteY7" fmla="*/ 1476278 h 1971934"/>
                  <a:gd name="connsiteX8" fmla="*/ 1979677 w 1979677"/>
                  <a:gd name="connsiteY8" fmla="*/ 1971934 h 1971934"/>
                  <a:gd name="connsiteX0" fmla="*/ 872792 w 1979677"/>
                  <a:gd name="connsiteY0" fmla="*/ 1457875 h 2060663"/>
                  <a:gd name="connsiteX1" fmla="*/ 493317 w 1979677"/>
                  <a:gd name="connsiteY1" fmla="*/ 1078400 h 2060663"/>
                  <a:gd name="connsiteX2" fmla="*/ 113842 w 1979677"/>
                  <a:gd name="connsiteY2" fmla="*/ 926610 h 2060663"/>
                  <a:gd name="connsiteX3" fmla="*/ 731991 w 1979677"/>
                  <a:gd name="connsiteY3" fmla="*/ 394234 h 2060663"/>
                  <a:gd name="connsiteX4" fmla="*/ 1176372 w 1979677"/>
                  <a:gd name="connsiteY4" fmla="*/ 243555 h 2060663"/>
                  <a:gd name="connsiteX5" fmla="*/ 1005456 w 1979677"/>
                  <a:gd name="connsiteY5" fmla="*/ 1855564 h 2060663"/>
                  <a:gd name="connsiteX6" fmla="*/ 1509658 w 1979677"/>
                  <a:gd name="connsiteY6" fmla="*/ 1462458 h 2060663"/>
                  <a:gd name="connsiteX7" fmla="*/ 1851490 w 1979677"/>
                  <a:gd name="connsiteY7" fmla="*/ 1496641 h 2060663"/>
                  <a:gd name="connsiteX8" fmla="*/ 1842944 w 1979677"/>
                  <a:gd name="connsiteY8" fmla="*/ 1565007 h 2060663"/>
                  <a:gd name="connsiteX9" fmla="*/ 1979677 w 1979677"/>
                  <a:gd name="connsiteY9" fmla="*/ 2060663 h 2060663"/>
                  <a:gd name="connsiteX0" fmla="*/ 872792 w 1979677"/>
                  <a:gd name="connsiteY0" fmla="*/ 1063641 h 1666429"/>
                  <a:gd name="connsiteX1" fmla="*/ 493317 w 1979677"/>
                  <a:gd name="connsiteY1" fmla="*/ 684166 h 1666429"/>
                  <a:gd name="connsiteX2" fmla="*/ 113842 w 1979677"/>
                  <a:gd name="connsiteY2" fmla="*/ 532376 h 1666429"/>
                  <a:gd name="connsiteX3" fmla="*/ 731991 w 1979677"/>
                  <a:gd name="connsiteY3" fmla="*/ 0 h 1666429"/>
                  <a:gd name="connsiteX4" fmla="*/ 948687 w 1979677"/>
                  <a:gd name="connsiteY4" fmla="*/ 532377 h 1666429"/>
                  <a:gd name="connsiteX5" fmla="*/ 1005456 w 1979677"/>
                  <a:gd name="connsiteY5" fmla="*/ 1461330 h 1666429"/>
                  <a:gd name="connsiteX6" fmla="*/ 1509658 w 1979677"/>
                  <a:gd name="connsiteY6" fmla="*/ 1068224 h 1666429"/>
                  <a:gd name="connsiteX7" fmla="*/ 1851490 w 1979677"/>
                  <a:gd name="connsiteY7" fmla="*/ 1102407 h 1666429"/>
                  <a:gd name="connsiteX8" fmla="*/ 1842944 w 1979677"/>
                  <a:gd name="connsiteY8" fmla="*/ 1170773 h 1666429"/>
                  <a:gd name="connsiteX9" fmla="*/ 1979677 w 1979677"/>
                  <a:gd name="connsiteY9" fmla="*/ 1666429 h 1666429"/>
                  <a:gd name="connsiteX0" fmla="*/ 872792 w 1979677"/>
                  <a:gd name="connsiteY0" fmla="*/ 1214319 h 1817107"/>
                  <a:gd name="connsiteX1" fmla="*/ 493317 w 1979677"/>
                  <a:gd name="connsiteY1" fmla="*/ 834844 h 1817107"/>
                  <a:gd name="connsiteX2" fmla="*/ 113842 w 1979677"/>
                  <a:gd name="connsiteY2" fmla="*/ 683054 h 1817107"/>
                  <a:gd name="connsiteX3" fmla="*/ 1176372 w 1979677"/>
                  <a:gd name="connsiteY3" fmla="*/ 0 h 1817107"/>
                  <a:gd name="connsiteX4" fmla="*/ 948687 w 1979677"/>
                  <a:gd name="connsiteY4" fmla="*/ 683055 h 1817107"/>
                  <a:gd name="connsiteX5" fmla="*/ 1005456 w 1979677"/>
                  <a:gd name="connsiteY5" fmla="*/ 1612008 h 1817107"/>
                  <a:gd name="connsiteX6" fmla="*/ 1509658 w 1979677"/>
                  <a:gd name="connsiteY6" fmla="*/ 1218902 h 1817107"/>
                  <a:gd name="connsiteX7" fmla="*/ 1851490 w 1979677"/>
                  <a:gd name="connsiteY7" fmla="*/ 1253085 h 1817107"/>
                  <a:gd name="connsiteX8" fmla="*/ 1842944 w 1979677"/>
                  <a:gd name="connsiteY8" fmla="*/ 1321451 h 1817107"/>
                  <a:gd name="connsiteX9" fmla="*/ 1979677 w 1979677"/>
                  <a:gd name="connsiteY9" fmla="*/ 1817107 h 1817107"/>
                  <a:gd name="connsiteX0" fmla="*/ 872792 w 1979677"/>
                  <a:gd name="connsiteY0" fmla="*/ 1256046 h 1858834"/>
                  <a:gd name="connsiteX1" fmla="*/ 493317 w 1979677"/>
                  <a:gd name="connsiteY1" fmla="*/ 876571 h 1858834"/>
                  <a:gd name="connsiteX2" fmla="*/ 113842 w 1979677"/>
                  <a:gd name="connsiteY2" fmla="*/ 724781 h 1858834"/>
                  <a:gd name="connsiteX3" fmla="*/ 1176372 w 1979677"/>
                  <a:gd name="connsiteY3" fmla="*/ 41727 h 1858834"/>
                  <a:gd name="connsiteX4" fmla="*/ 1039639 w 1979677"/>
                  <a:gd name="connsiteY4" fmla="*/ 474418 h 1858834"/>
                  <a:gd name="connsiteX5" fmla="*/ 948687 w 1979677"/>
                  <a:gd name="connsiteY5" fmla="*/ 724782 h 1858834"/>
                  <a:gd name="connsiteX6" fmla="*/ 1005456 w 1979677"/>
                  <a:gd name="connsiteY6" fmla="*/ 1653735 h 1858834"/>
                  <a:gd name="connsiteX7" fmla="*/ 1509658 w 1979677"/>
                  <a:gd name="connsiteY7" fmla="*/ 1260629 h 1858834"/>
                  <a:gd name="connsiteX8" fmla="*/ 1851490 w 1979677"/>
                  <a:gd name="connsiteY8" fmla="*/ 1294812 h 1858834"/>
                  <a:gd name="connsiteX9" fmla="*/ 1842944 w 1979677"/>
                  <a:gd name="connsiteY9" fmla="*/ 1363178 h 1858834"/>
                  <a:gd name="connsiteX10" fmla="*/ 1979677 w 1979677"/>
                  <a:gd name="connsiteY10" fmla="*/ 1858834 h 1858834"/>
                  <a:gd name="connsiteX0" fmla="*/ 872792 w 2276850"/>
                  <a:gd name="connsiteY0" fmla="*/ 1256046 h 1858834"/>
                  <a:gd name="connsiteX1" fmla="*/ 493317 w 2276850"/>
                  <a:gd name="connsiteY1" fmla="*/ 876571 h 1858834"/>
                  <a:gd name="connsiteX2" fmla="*/ 113842 w 2276850"/>
                  <a:gd name="connsiteY2" fmla="*/ 724781 h 1858834"/>
                  <a:gd name="connsiteX3" fmla="*/ 1176372 w 2276850"/>
                  <a:gd name="connsiteY3" fmla="*/ 41727 h 1858834"/>
                  <a:gd name="connsiteX4" fmla="*/ 2238902 w 2276850"/>
                  <a:gd name="connsiteY4" fmla="*/ 724782 h 1858834"/>
                  <a:gd name="connsiteX5" fmla="*/ 948687 w 2276850"/>
                  <a:gd name="connsiteY5" fmla="*/ 724782 h 1858834"/>
                  <a:gd name="connsiteX6" fmla="*/ 1005456 w 2276850"/>
                  <a:gd name="connsiteY6" fmla="*/ 1653735 h 1858834"/>
                  <a:gd name="connsiteX7" fmla="*/ 1509658 w 2276850"/>
                  <a:gd name="connsiteY7" fmla="*/ 1260629 h 1858834"/>
                  <a:gd name="connsiteX8" fmla="*/ 1851490 w 2276850"/>
                  <a:gd name="connsiteY8" fmla="*/ 1294812 h 1858834"/>
                  <a:gd name="connsiteX9" fmla="*/ 1842944 w 2276850"/>
                  <a:gd name="connsiteY9" fmla="*/ 1363178 h 1858834"/>
                  <a:gd name="connsiteX10" fmla="*/ 1979677 w 2276850"/>
                  <a:gd name="connsiteY10"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942211 w 2213605"/>
                  <a:gd name="connsiteY5" fmla="*/ 1653735 h 1858834"/>
                  <a:gd name="connsiteX6" fmla="*/ 1446413 w 2213605"/>
                  <a:gd name="connsiteY6" fmla="*/ 1260629 h 1858834"/>
                  <a:gd name="connsiteX7" fmla="*/ 1788245 w 2213605"/>
                  <a:gd name="connsiteY7" fmla="*/ 1294812 h 1858834"/>
                  <a:gd name="connsiteX8" fmla="*/ 1779699 w 2213605"/>
                  <a:gd name="connsiteY8" fmla="*/ 1363178 h 1858834"/>
                  <a:gd name="connsiteX9" fmla="*/ 1916432 w 2213605"/>
                  <a:gd name="connsiteY9"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581861 w 2213605"/>
                  <a:gd name="connsiteY5" fmla="*/ 1331942 h 1858834"/>
                  <a:gd name="connsiteX6" fmla="*/ 942211 w 2213605"/>
                  <a:gd name="connsiteY6" fmla="*/ 1653735 h 1858834"/>
                  <a:gd name="connsiteX7" fmla="*/ 1446413 w 2213605"/>
                  <a:gd name="connsiteY7" fmla="*/ 1260629 h 1858834"/>
                  <a:gd name="connsiteX8" fmla="*/ 1788245 w 2213605"/>
                  <a:gd name="connsiteY8" fmla="*/ 1294812 h 1858834"/>
                  <a:gd name="connsiteX9" fmla="*/ 1779699 w 2213605"/>
                  <a:gd name="connsiteY9" fmla="*/ 1363178 h 1858834"/>
                  <a:gd name="connsiteX10" fmla="*/ 1916432 w 2213605"/>
                  <a:gd name="connsiteY10"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961336 w 2213605"/>
                  <a:gd name="connsiteY5" fmla="*/ 1180152 h 1858834"/>
                  <a:gd name="connsiteX6" fmla="*/ 942211 w 2213605"/>
                  <a:gd name="connsiteY6" fmla="*/ 1653735 h 1858834"/>
                  <a:gd name="connsiteX7" fmla="*/ 1446413 w 2213605"/>
                  <a:gd name="connsiteY7" fmla="*/ 1260629 h 1858834"/>
                  <a:gd name="connsiteX8" fmla="*/ 1788245 w 2213605"/>
                  <a:gd name="connsiteY8" fmla="*/ 1294812 h 1858834"/>
                  <a:gd name="connsiteX9" fmla="*/ 1779699 w 2213605"/>
                  <a:gd name="connsiteY9" fmla="*/ 1363178 h 1858834"/>
                  <a:gd name="connsiteX10" fmla="*/ 1916432 w 2213605"/>
                  <a:gd name="connsiteY10" fmla="*/ 1858834 h 1858834"/>
                  <a:gd name="connsiteX0" fmla="*/ 0 w 2163008"/>
                  <a:gd name="connsiteY0" fmla="*/ 724781 h 1858834"/>
                  <a:gd name="connsiteX1" fmla="*/ 1062530 w 2163008"/>
                  <a:gd name="connsiteY1" fmla="*/ 41727 h 1858834"/>
                  <a:gd name="connsiteX2" fmla="*/ 2125060 w 2163008"/>
                  <a:gd name="connsiteY2" fmla="*/ 724782 h 1858834"/>
                  <a:gd name="connsiteX3" fmla="*/ 834845 w 2163008"/>
                  <a:gd name="connsiteY3" fmla="*/ 724782 h 1858834"/>
                  <a:gd name="connsiteX4" fmla="*/ 910739 w 2163008"/>
                  <a:gd name="connsiteY4" fmla="*/ 1180152 h 1858834"/>
                  <a:gd name="connsiteX5" fmla="*/ 891614 w 2163008"/>
                  <a:gd name="connsiteY5" fmla="*/ 1653735 h 1858834"/>
                  <a:gd name="connsiteX6" fmla="*/ 1395816 w 2163008"/>
                  <a:gd name="connsiteY6" fmla="*/ 1260629 h 1858834"/>
                  <a:gd name="connsiteX7" fmla="*/ 1737648 w 2163008"/>
                  <a:gd name="connsiteY7" fmla="*/ 1294812 h 1858834"/>
                  <a:gd name="connsiteX8" fmla="*/ 1729102 w 2163008"/>
                  <a:gd name="connsiteY8" fmla="*/ 1363178 h 1858834"/>
                  <a:gd name="connsiteX9" fmla="*/ 1865835 w 2163008"/>
                  <a:gd name="connsiteY9"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737648 w 2150359"/>
                  <a:gd name="connsiteY6" fmla="*/ 1294812 h 1858834"/>
                  <a:gd name="connsiteX7" fmla="*/ 1729102 w 2150359"/>
                  <a:gd name="connsiteY7" fmla="*/ 1363178 h 1858834"/>
                  <a:gd name="connsiteX8" fmla="*/ 1865835 w 2150359"/>
                  <a:gd name="connsiteY8"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737648 w 2150359"/>
                  <a:gd name="connsiteY6" fmla="*/ 1294812 h 1858834"/>
                  <a:gd name="connsiteX7" fmla="*/ 1865835 w 2150359"/>
                  <a:gd name="connsiteY7"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865835 w 2150359"/>
                  <a:gd name="connsiteY6" fmla="*/ 1858834 h 1858834"/>
                  <a:gd name="connsiteX0" fmla="*/ 0 w 3544953"/>
                  <a:gd name="connsiteY0" fmla="*/ 724781 h 1858834"/>
                  <a:gd name="connsiteX1" fmla="*/ 1062530 w 3544953"/>
                  <a:gd name="connsiteY1" fmla="*/ 41727 h 1858834"/>
                  <a:gd name="connsiteX2" fmla="*/ 2125060 w 3544953"/>
                  <a:gd name="connsiteY2" fmla="*/ 724782 h 1858834"/>
                  <a:gd name="connsiteX3" fmla="*/ 3339379 w 3544953"/>
                  <a:gd name="connsiteY3" fmla="*/ 1104257 h 1858834"/>
                  <a:gd name="connsiteX4" fmla="*/ 891614 w 3544953"/>
                  <a:gd name="connsiteY4" fmla="*/ 1653735 h 1858834"/>
                  <a:gd name="connsiteX5" fmla="*/ 1395816 w 3544953"/>
                  <a:gd name="connsiteY5" fmla="*/ 1260629 h 1858834"/>
                  <a:gd name="connsiteX6" fmla="*/ 1865835 w 3544953"/>
                  <a:gd name="connsiteY6" fmla="*/ 1858834 h 1858834"/>
                  <a:gd name="connsiteX0" fmla="*/ 0 w 3544953"/>
                  <a:gd name="connsiteY0" fmla="*/ 724781 h 2808130"/>
                  <a:gd name="connsiteX1" fmla="*/ 1062530 w 3544953"/>
                  <a:gd name="connsiteY1" fmla="*/ 41727 h 2808130"/>
                  <a:gd name="connsiteX2" fmla="*/ 2125060 w 3544953"/>
                  <a:gd name="connsiteY2" fmla="*/ 724782 h 2808130"/>
                  <a:gd name="connsiteX3" fmla="*/ 3339379 w 3544953"/>
                  <a:gd name="connsiteY3" fmla="*/ 1104257 h 2808130"/>
                  <a:gd name="connsiteX4" fmla="*/ 891614 w 3544953"/>
                  <a:gd name="connsiteY4" fmla="*/ 1653735 h 2808130"/>
                  <a:gd name="connsiteX5" fmla="*/ 1062529 w 3544953"/>
                  <a:gd name="connsiteY5" fmla="*/ 2773947 h 2808130"/>
                  <a:gd name="connsiteX6" fmla="*/ 1865835 w 3544953"/>
                  <a:gd name="connsiteY6" fmla="*/ 1858834 h 2808130"/>
                  <a:gd name="connsiteX0" fmla="*/ 0 w 3946539"/>
                  <a:gd name="connsiteY0" fmla="*/ 724781 h 2837922"/>
                  <a:gd name="connsiteX1" fmla="*/ 1062530 w 3946539"/>
                  <a:gd name="connsiteY1" fmla="*/ 41727 h 2837922"/>
                  <a:gd name="connsiteX2" fmla="*/ 2125060 w 3946539"/>
                  <a:gd name="connsiteY2" fmla="*/ 724782 h 2837922"/>
                  <a:gd name="connsiteX3" fmla="*/ 3339379 w 3946539"/>
                  <a:gd name="connsiteY3" fmla="*/ 1104257 h 2837922"/>
                  <a:gd name="connsiteX4" fmla="*/ 3567064 w 3946539"/>
                  <a:gd name="connsiteY4" fmla="*/ 2242682 h 2837922"/>
                  <a:gd name="connsiteX5" fmla="*/ 1062529 w 3946539"/>
                  <a:gd name="connsiteY5" fmla="*/ 2773947 h 2837922"/>
                  <a:gd name="connsiteX6" fmla="*/ 1865835 w 3946539"/>
                  <a:gd name="connsiteY6" fmla="*/ 1858834 h 2837922"/>
                  <a:gd name="connsiteX0" fmla="*/ 0 w 4533657"/>
                  <a:gd name="connsiteY0" fmla="*/ 724781 h 3369187"/>
                  <a:gd name="connsiteX1" fmla="*/ 1062530 w 4533657"/>
                  <a:gd name="connsiteY1" fmla="*/ 41727 h 3369187"/>
                  <a:gd name="connsiteX2" fmla="*/ 2125060 w 4533657"/>
                  <a:gd name="connsiteY2" fmla="*/ 724782 h 3369187"/>
                  <a:gd name="connsiteX3" fmla="*/ 3339379 w 4533657"/>
                  <a:gd name="connsiteY3" fmla="*/ 1104257 h 3369187"/>
                  <a:gd name="connsiteX4" fmla="*/ 3567064 w 4533657"/>
                  <a:gd name="connsiteY4" fmla="*/ 2242682 h 3369187"/>
                  <a:gd name="connsiteX5" fmla="*/ 4250119 w 4533657"/>
                  <a:gd name="connsiteY5" fmla="*/ 3305212 h 3369187"/>
                  <a:gd name="connsiteX6" fmla="*/ 1865835 w 4533657"/>
                  <a:gd name="connsiteY6" fmla="*/ 1858834 h 3369187"/>
                  <a:gd name="connsiteX0" fmla="*/ 0 w 4262768"/>
                  <a:gd name="connsiteY0" fmla="*/ 724781 h 4367742"/>
                  <a:gd name="connsiteX1" fmla="*/ 1062530 w 4262768"/>
                  <a:gd name="connsiteY1" fmla="*/ 41727 h 4367742"/>
                  <a:gd name="connsiteX2" fmla="*/ 2125060 w 4262768"/>
                  <a:gd name="connsiteY2" fmla="*/ 724782 h 4367742"/>
                  <a:gd name="connsiteX3" fmla="*/ 3339379 w 4262768"/>
                  <a:gd name="connsiteY3" fmla="*/ 1104257 h 4367742"/>
                  <a:gd name="connsiteX4" fmla="*/ 3567064 w 4262768"/>
                  <a:gd name="connsiteY4" fmla="*/ 2242682 h 4367742"/>
                  <a:gd name="connsiteX5" fmla="*/ 4250119 w 4262768"/>
                  <a:gd name="connsiteY5" fmla="*/ 3305212 h 4367742"/>
                  <a:gd name="connsiteX6" fmla="*/ 3642959 w 4262768"/>
                  <a:gd name="connsiteY6" fmla="*/ 4367742 h 4367742"/>
                  <a:gd name="connsiteX0" fmla="*/ 0 w 4305564"/>
                  <a:gd name="connsiteY0" fmla="*/ 724781 h 4367742"/>
                  <a:gd name="connsiteX1" fmla="*/ 1062530 w 4305564"/>
                  <a:gd name="connsiteY1" fmla="*/ 41727 h 4367742"/>
                  <a:gd name="connsiteX2" fmla="*/ 2125060 w 4305564"/>
                  <a:gd name="connsiteY2" fmla="*/ 724782 h 4367742"/>
                  <a:gd name="connsiteX3" fmla="*/ 3339379 w 4305564"/>
                  <a:gd name="connsiteY3" fmla="*/ 1104257 h 4367742"/>
                  <a:gd name="connsiteX4" fmla="*/ 3567064 w 4305564"/>
                  <a:gd name="connsiteY4" fmla="*/ 2242682 h 4367742"/>
                  <a:gd name="connsiteX5" fmla="*/ 4250119 w 4305564"/>
                  <a:gd name="connsiteY5" fmla="*/ 3305212 h 4367742"/>
                  <a:gd name="connsiteX6" fmla="*/ 3899733 w 4305564"/>
                  <a:gd name="connsiteY6" fmla="*/ 3944009 h 4367742"/>
                  <a:gd name="connsiteX7" fmla="*/ 3642959 w 4305564"/>
                  <a:gd name="connsiteY7" fmla="*/ 4367742 h 4367742"/>
                  <a:gd name="connsiteX0" fmla="*/ 0 w 4341171"/>
                  <a:gd name="connsiteY0" fmla="*/ 724781 h 4367742"/>
                  <a:gd name="connsiteX1" fmla="*/ 1062530 w 4341171"/>
                  <a:gd name="connsiteY1" fmla="*/ 41727 h 4367742"/>
                  <a:gd name="connsiteX2" fmla="*/ 2125060 w 4341171"/>
                  <a:gd name="connsiteY2" fmla="*/ 724782 h 4367742"/>
                  <a:gd name="connsiteX3" fmla="*/ 3339379 w 4341171"/>
                  <a:gd name="connsiteY3" fmla="*/ 1104257 h 4367742"/>
                  <a:gd name="connsiteX4" fmla="*/ 3567064 w 4341171"/>
                  <a:gd name="connsiteY4" fmla="*/ 2242682 h 4367742"/>
                  <a:gd name="connsiteX5" fmla="*/ 4250119 w 4341171"/>
                  <a:gd name="connsiteY5" fmla="*/ 3305212 h 4367742"/>
                  <a:gd name="connsiteX6" fmla="*/ 4113378 w 4341171"/>
                  <a:gd name="connsiteY6" fmla="*/ 3687635 h 4367742"/>
                  <a:gd name="connsiteX7" fmla="*/ 3899733 w 4341171"/>
                  <a:gd name="connsiteY7" fmla="*/ 3944009 h 4367742"/>
                  <a:gd name="connsiteX8" fmla="*/ 3642959 w 4341171"/>
                  <a:gd name="connsiteY8" fmla="*/ 4367742 h 4367742"/>
                  <a:gd name="connsiteX0" fmla="*/ 379476 w 5028018"/>
                  <a:gd name="connsiteY0" fmla="*/ 724781 h 4323976"/>
                  <a:gd name="connsiteX1" fmla="*/ 1442006 w 5028018"/>
                  <a:gd name="connsiteY1" fmla="*/ 41727 h 4323976"/>
                  <a:gd name="connsiteX2" fmla="*/ 2504536 w 5028018"/>
                  <a:gd name="connsiteY2" fmla="*/ 724782 h 4323976"/>
                  <a:gd name="connsiteX3" fmla="*/ 3718855 w 5028018"/>
                  <a:gd name="connsiteY3" fmla="*/ 1104257 h 4323976"/>
                  <a:gd name="connsiteX4" fmla="*/ 3946540 w 5028018"/>
                  <a:gd name="connsiteY4" fmla="*/ 2242682 h 4323976"/>
                  <a:gd name="connsiteX5" fmla="*/ 4629595 w 5028018"/>
                  <a:gd name="connsiteY5" fmla="*/ 3305212 h 4323976"/>
                  <a:gd name="connsiteX6" fmla="*/ 4492854 w 5028018"/>
                  <a:gd name="connsiteY6" fmla="*/ 3687635 h 4323976"/>
                  <a:gd name="connsiteX7" fmla="*/ 4279209 w 5028018"/>
                  <a:gd name="connsiteY7" fmla="*/ 3944009 h 4323976"/>
                  <a:gd name="connsiteX8" fmla="*/ 0 w 5028018"/>
                  <a:gd name="connsiteY8" fmla="*/ 1407836 h 4323976"/>
                  <a:gd name="connsiteX0" fmla="*/ 2 w 4585298"/>
                  <a:gd name="connsiteY0" fmla="*/ 724781 h 4437818"/>
                  <a:gd name="connsiteX1" fmla="*/ 1062532 w 4585298"/>
                  <a:gd name="connsiteY1" fmla="*/ 41727 h 4437818"/>
                  <a:gd name="connsiteX2" fmla="*/ 2125062 w 4585298"/>
                  <a:gd name="connsiteY2" fmla="*/ 724782 h 4437818"/>
                  <a:gd name="connsiteX3" fmla="*/ 3339381 w 4585298"/>
                  <a:gd name="connsiteY3" fmla="*/ 1104257 h 4437818"/>
                  <a:gd name="connsiteX4" fmla="*/ 3567066 w 4585298"/>
                  <a:gd name="connsiteY4" fmla="*/ 2242682 h 4437818"/>
                  <a:gd name="connsiteX5" fmla="*/ 4250121 w 4585298"/>
                  <a:gd name="connsiteY5" fmla="*/ 3305212 h 4437818"/>
                  <a:gd name="connsiteX6" fmla="*/ 4113380 w 4585298"/>
                  <a:gd name="connsiteY6" fmla="*/ 3687635 h 4437818"/>
                  <a:gd name="connsiteX7" fmla="*/ 3899735 w 4585298"/>
                  <a:gd name="connsiteY7" fmla="*/ 3944009 h 4437818"/>
                  <a:gd name="connsiteX8" fmla="*/ 0 w 4585298"/>
                  <a:gd name="connsiteY8" fmla="*/ 724781 h 4437818"/>
                  <a:gd name="connsiteX0" fmla="*/ 2 w 4585298"/>
                  <a:gd name="connsiteY0" fmla="*/ 724781 h 4437818"/>
                  <a:gd name="connsiteX1" fmla="*/ 1062532 w 4585298"/>
                  <a:gd name="connsiteY1" fmla="*/ 41727 h 4437818"/>
                  <a:gd name="connsiteX2" fmla="*/ 2125062 w 4585298"/>
                  <a:gd name="connsiteY2" fmla="*/ 724782 h 4437818"/>
                  <a:gd name="connsiteX3" fmla="*/ 3339381 w 4585298"/>
                  <a:gd name="connsiteY3" fmla="*/ 1104257 h 4437818"/>
                  <a:gd name="connsiteX4" fmla="*/ 3567066 w 4585298"/>
                  <a:gd name="connsiteY4" fmla="*/ 2242682 h 4437818"/>
                  <a:gd name="connsiteX5" fmla="*/ 4250121 w 4585298"/>
                  <a:gd name="connsiteY5" fmla="*/ 3305212 h 4437818"/>
                  <a:gd name="connsiteX6" fmla="*/ 4113380 w 4585298"/>
                  <a:gd name="connsiteY6" fmla="*/ 3687635 h 4437818"/>
                  <a:gd name="connsiteX7" fmla="*/ 3899735 w 4585298"/>
                  <a:gd name="connsiteY7" fmla="*/ 3944009 h 4437818"/>
                  <a:gd name="connsiteX8" fmla="*/ 0 w 4585298"/>
                  <a:gd name="connsiteY8" fmla="*/ 724781 h 4437818"/>
                  <a:gd name="connsiteX9" fmla="*/ 2 w 4585298"/>
                  <a:gd name="connsiteY9" fmla="*/ 724781 h 4437818"/>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823988 w 6392738"/>
                  <a:gd name="connsiteY0" fmla="*/ 1407836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823988 w 6392738"/>
                  <a:gd name="connsiteY9" fmla="*/ 1407836 h 5468710"/>
                  <a:gd name="connsiteX0" fmla="*/ 2039024 w 6607774"/>
                  <a:gd name="connsiteY0" fmla="*/ 1407836 h 5316920"/>
                  <a:gd name="connsiteX1" fmla="*/ 2722081 w 6607774"/>
                  <a:gd name="connsiteY1" fmla="*/ 41727 h 5316920"/>
                  <a:gd name="connsiteX2" fmla="*/ 3784611 w 6607774"/>
                  <a:gd name="connsiteY2" fmla="*/ 724782 h 5316920"/>
                  <a:gd name="connsiteX3" fmla="*/ 4998930 w 6607774"/>
                  <a:gd name="connsiteY3" fmla="*/ 1104257 h 5316920"/>
                  <a:gd name="connsiteX4" fmla="*/ 5226615 w 6607774"/>
                  <a:gd name="connsiteY4" fmla="*/ 2242682 h 5316920"/>
                  <a:gd name="connsiteX5" fmla="*/ 5909670 w 6607774"/>
                  <a:gd name="connsiteY5" fmla="*/ 3305212 h 5316920"/>
                  <a:gd name="connsiteX6" fmla="*/ 5772929 w 6607774"/>
                  <a:gd name="connsiteY6" fmla="*/ 3687635 h 5316920"/>
                  <a:gd name="connsiteX7" fmla="*/ 900599 w 6607774"/>
                  <a:gd name="connsiteY7" fmla="*/ 4974901 h 5316920"/>
                  <a:gd name="connsiteX8" fmla="*/ 369334 w 6607774"/>
                  <a:gd name="connsiteY8" fmla="*/ 1635521 h 5316920"/>
                  <a:gd name="connsiteX9" fmla="*/ 2039024 w 6607774"/>
                  <a:gd name="connsiteY9" fmla="*/ 1407836 h 5316920"/>
                  <a:gd name="connsiteX0" fmla="*/ 1659549 w 6607774"/>
                  <a:gd name="connsiteY0" fmla="*/ 800676 h 5316920"/>
                  <a:gd name="connsiteX1" fmla="*/ 2722081 w 6607774"/>
                  <a:gd name="connsiteY1" fmla="*/ 41727 h 5316920"/>
                  <a:gd name="connsiteX2" fmla="*/ 3784611 w 6607774"/>
                  <a:gd name="connsiteY2" fmla="*/ 724782 h 5316920"/>
                  <a:gd name="connsiteX3" fmla="*/ 4998930 w 6607774"/>
                  <a:gd name="connsiteY3" fmla="*/ 1104257 h 5316920"/>
                  <a:gd name="connsiteX4" fmla="*/ 5226615 w 6607774"/>
                  <a:gd name="connsiteY4" fmla="*/ 2242682 h 5316920"/>
                  <a:gd name="connsiteX5" fmla="*/ 5909670 w 6607774"/>
                  <a:gd name="connsiteY5" fmla="*/ 3305212 h 5316920"/>
                  <a:gd name="connsiteX6" fmla="*/ 5772929 w 6607774"/>
                  <a:gd name="connsiteY6" fmla="*/ 3687635 h 5316920"/>
                  <a:gd name="connsiteX7" fmla="*/ 900599 w 6607774"/>
                  <a:gd name="connsiteY7" fmla="*/ 4974901 h 5316920"/>
                  <a:gd name="connsiteX8" fmla="*/ 369334 w 6607774"/>
                  <a:gd name="connsiteY8" fmla="*/ 1635521 h 5316920"/>
                  <a:gd name="connsiteX9" fmla="*/ 1659549 w 6607774"/>
                  <a:gd name="connsiteY9" fmla="*/ 800676 h 5316920"/>
                  <a:gd name="connsiteX0" fmla="*/ 1646900 w 6595125"/>
                  <a:gd name="connsiteY0" fmla="*/ 800676 h 5418113"/>
                  <a:gd name="connsiteX1" fmla="*/ 2709432 w 6595125"/>
                  <a:gd name="connsiteY1" fmla="*/ 41727 h 5418113"/>
                  <a:gd name="connsiteX2" fmla="*/ 3771962 w 6595125"/>
                  <a:gd name="connsiteY2" fmla="*/ 724782 h 5418113"/>
                  <a:gd name="connsiteX3" fmla="*/ 4986281 w 6595125"/>
                  <a:gd name="connsiteY3" fmla="*/ 1104257 h 5418113"/>
                  <a:gd name="connsiteX4" fmla="*/ 5213966 w 6595125"/>
                  <a:gd name="connsiteY4" fmla="*/ 2242682 h 5418113"/>
                  <a:gd name="connsiteX5" fmla="*/ 5897021 w 6595125"/>
                  <a:gd name="connsiteY5" fmla="*/ 3305212 h 5418113"/>
                  <a:gd name="connsiteX6" fmla="*/ 5760280 w 6595125"/>
                  <a:gd name="connsiteY6" fmla="*/ 3687635 h 5418113"/>
                  <a:gd name="connsiteX7" fmla="*/ 887950 w 6595125"/>
                  <a:gd name="connsiteY7" fmla="*/ 4974901 h 5418113"/>
                  <a:gd name="connsiteX8" fmla="*/ 432580 w 6595125"/>
                  <a:gd name="connsiteY8" fmla="*/ 1028361 h 5418113"/>
                  <a:gd name="connsiteX9" fmla="*/ 1646900 w 6595125"/>
                  <a:gd name="connsiteY9" fmla="*/ 800676 h 5418113"/>
                  <a:gd name="connsiteX0" fmla="*/ 2405850 w 7480567"/>
                  <a:gd name="connsiteY0" fmla="*/ 800676 h 3864724"/>
                  <a:gd name="connsiteX1" fmla="*/ 3468382 w 7480567"/>
                  <a:gd name="connsiteY1" fmla="*/ 41727 h 3864724"/>
                  <a:gd name="connsiteX2" fmla="*/ 4530912 w 7480567"/>
                  <a:gd name="connsiteY2" fmla="*/ 724782 h 3864724"/>
                  <a:gd name="connsiteX3" fmla="*/ 5745231 w 7480567"/>
                  <a:gd name="connsiteY3" fmla="*/ 1104257 h 3864724"/>
                  <a:gd name="connsiteX4" fmla="*/ 5972916 w 7480567"/>
                  <a:gd name="connsiteY4" fmla="*/ 2242682 h 3864724"/>
                  <a:gd name="connsiteX5" fmla="*/ 6655971 w 7480567"/>
                  <a:gd name="connsiteY5" fmla="*/ 3305212 h 3864724"/>
                  <a:gd name="connsiteX6" fmla="*/ 6519230 w 7480567"/>
                  <a:gd name="connsiteY6" fmla="*/ 3687635 h 3864724"/>
                  <a:gd name="connsiteX7" fmla="*/ 887950 w 7480567"/>
                  <a:gd name="connsiteY7" fmla="*/ 2242681 h 3864724"/>
                  <a:gd name="connsiteX8" fmla="*/ 1191530 w 7480567"/>
                  <a:gd name="connsiteY8" fmla="*/ 1028361 h 3864724"/>
                  <a:gd name="connsiteX9" fmla="*/ 2405850 w 7480567"/>
                  <a:gd name="connsiteY9" fmla="*/ 800676 h 3864724"/>
                  <a:gd name="connsiteX0" fmla="*/ 1709367 w 6542020"/>
                  <a:gd name="connsiteY0" fmla="*/ 800676 h 3784844"/>
                  <a:gd name="connsiteX1" fmla="*/ 2771899 w 6542020"/>
                  <a:gd name="connsiteY1" fmla="*/ 41727 h 3784844"/>
                  <a:gd name="connsiteX2" fmla="*/ 3834429 w 6542020"/>
                  <a:gd name="connsiteY2" fmla="*/ 724782 h 3784844"/>
                  <a:gd name="connsiteX3" fmla="*/ 5048748 w 6542020"/>
                  <a:gd name="connsiteY3" fmla="*/ 1104257 h 3784844"/>
                  <a:gd name="connsiteX4" fmla="*/ 5276433 w 6542020"/>
                  <a:gd name="connsiteY4" fmla="*/ 2242682 h 3784844"/>
                  <a:gd name="connsiteX5" fmla="*/ 5959488 w 6542020"/>
                  <a:gd name="connsiteY5" fmla="*/ 3305212 h 3784844"/>
                  <a:gd name="connsiteX6" fmla="*/ 5822747 w 6542020"/>
                  <a:gd name="connsiteY6" fmla="*/ 3687635 h 3784844"/>
                  <a:gd name="connsiteX7" fmla="*/ 1643852 w 6542020"/>
                  <a:gd name="connsiteY7" fmla="*/ 2721961 h 3784844"/>
                  <a:gd name="connsiteX8" fmla="*/ 191467 w 6542020"/>
                  <a:gd name="connsiteY8" fmla="*/ 2242681 h 3784844"/>
                  <a:gd name="connsiteX9" fmla="*/ 495047 w 6542020"/>
                  <a:gd name="connsiteY9" fmla="*/ 1028361 h 3784844"/>
                  <a:gd name="connsiteX10" fmla="*/ 1709367 w 6542020"/>
                  <a:gd name="connsiteY10" fmla="*/ 800676 h 3784844"/>
                  <a:gd name="connsiteX0" fmla="*/ 3063608 w 8239518"/>
                  <a:gd name="connsiteY0" fmla="*/ 800676 h 3687635"/>
                  <a:gd name="connsiteX1" fmla="*/ 4126140 w 8239518"/>
                  <a:gd name="connsiteY1" fmla="*/ 41727 h 3687635"/>
                  <a:gd name="connsiteX2" fmla="*/ 5188670 w 8239518"/>
                  <a:gd name="connsiteY2" fmla="*/ 724782 h 3687635"/>
                  <a:gd name="connsiteX3" fmla="*/ 6402989 w 8239518"/>
                  <a:gd name="connsiteY3" fmla="*/ 1104257 h 3687635"/>
                  <a:gd name="connsiteX4" fmla="*/ 6630674 w 8239518"/>
                  <a:gd name="connsiteY4" fmla="*/ 2242682 h 3687635"/>
                  <a:gd name="connsiteX5" fmla="*/ 7313729 w 8239518"/>
                  <a:gd name="connsiteY5" fmla="*/ 3305212 h 3687635"/>
                  <a:gd name="connsiteX6" fmla="*/ 7176988 w 8239518"/>
                  <a:gd name="connsiteY6" fmla="*/ 3687635 h 3687635"/>
                  <a:gd name="connsiteX7" fmla="*/ 938547 w 8239518"/>
                  <a:gd name="connsiteY7" fmla="*/ 3305211 h 3687635"/>
                  <a:gd name="connsiteX8" fmla="*/ 1545708 w 8239518"/>
                  <a:gd name="connsiteY8" fmla="*/ 2242681 h 3687635"/>
                  <a:gd name="connsiteX9" fmla="*/ 1849288 w 8239518"/>
                  <a:gd name="connsiteY9" fmla="*/ 1028361 h 3687635"/>
                  <a:gd name="connsiteX10" fmla="*/ 3063608 w 8239518"/>
                  <a:gd name="connsiteY10" fmla="*/ 800676 h 3687635"/>
                  <a:gd name="connsiteX0" fmla="*/ 2308729 w 7199778"/>
                  <a:gd name="connsiteY0" fmla="*/ 800676 h 3687635"/>
                  <a:gd name="connsiteX1" fmla="*/ 3371261 w 7199778"/>
                  <a:gd name="connsiteY1" fmla="*/ 41727 h 3687635"/>
                  <a:gd name="connsiteX2" fmla="*/ 4433791 w 7199778"/>
                  <a:gd name="connsiteY2" fmla="*/ 724782 h 3687635"/>
                  <a:gd name="connsiteX3" fmla="*/ 5648110 w 7199778"/>
                  <a:gd name="connsiteY3" fmla="*/ 1104257 h 3687635"/>
                  <a:gd name="connsiteX4" fmla="*/ 5875795 w 7199778"/>
                  <a:gd name="connsiteY4" fmla="*/ 2242682 h 3687635"/>
                  <a:gd name="connsiteX5" fmla="*/ 6558850 w 7199778"/>
                  <a:gd name="connsiteY5" fmla="*/ 3305212 h 3687635"/>
                  <a:gd name="connsiteX6" fmla="*/ 6422109 w 7199778"/>
                  <a:gd name="connsiteY6" fmla="*/ 3687635 h 3687635"/>
                  <a:gd name="connsiteX7" fmla="*/ 1892836 w 7199778"/>
                  <a:gd name="connsiteY7" fmla="*/ 3499629 h 3687635"/>
                  <a:gd name="connsiteX8" fmla="*/ 183668 w 7199778"/>
                  <a:gd name="connsiteY8" fmla="*/ 3305211 h 3687635"/>
                  <a:gd name="connsiteX9" fmla="*/ 790829 w 7199778"/>
                  <a:gd name="connsiteY9" fmla="*/ 2242681 h 3687635"/>
                  <a:gd name="connsiteX10" fmla="*/ 1094409 w 7199778"/>
                  <a:gd name="connsiteY10" fmla="*/ 1028361 h 3687635"/>
                  <a:gd name="connsiteX11" fmla="*/ 2308729 w 7199778"/>
                  <a:gd name="connsiteY11" fmla="*/ 800676 h 3687635"/>
                  <a:gd name="connsiteX0" fmla="*/ 2557641 w 7448690"/>
                  <a:gd name="connsiteY0" fmla="*/ 800676 h 4367742"/>
                  <a:gd name="connsiteX1" fmla="*/ 3620173 w 7448690"/>
                  <a:gd name="connsiteY1" fmla="*/ 41727 h 4367742"/>
                  <a:gd name="connsiteX2" fmla="*/ 4682703 w 7448690"/>
                  <a:gd name="connsiteY2" fmla="*/ 724782 h 4367742"/>
                  <a:gd name="connsiteX3" fmla="*/ 5897022 w 7448690"/>
                  <a:gd name="connsiteY3" fmla="*/ 1104257 h 4367742"/>
                  <a:gd name="connsiteX4" fmla="*/ 6124707 w 7448690"/>
                  <a:gd name="connsiteY4" fmla="*/ 2242682 h 4367742"/>
                  <a:gd name="connsiteX5" fmla="*/ 6807762 w 7448690"/>
                  <a:gd name="connsiteY5" fmla="*/ 3305212 h 4367742"/>
                  <a:gd name="connsiteX6" fmla="*/ 6671021 w 7448690"/>
                  <a:gd name="connsiteY6" fmla="*/ 3687635 h 4367742"/>
                  <a:gd name="connsiteX7" fmla="*/ 1039740 w 7448690"/>
                  <a:gd name="connsiteY7" fmla="*/ 4367742 h 4367742"/>
                  <a:gd name="connsiteX8" fmla="*/ 432580 w 7448690"/>
                  <a:gd name="connsiteY8" fmla="*/ 3305211 h 4367742"/>
                  <a:gd name="connsiteX9" fmla="*/ 1039741 w 7448690"/>
                  <a:gd name="connsiteY9" fmla="*/ 2242681 h 4367742"/>
                  <a:gd name="connsiteX10" fmla="*/ 1343321 w 7448690"/>
                  <a:gd name="connsiteY10" fmla="*/ 1028361 h 4367742"/>
                  <a:gd name="connsiteX11" fmla="*/ 2557641 w 7448690"/>
                  <a:gd name="connsiteY11" fmla="*/ 800676 h 4367742"/>
                  <a:gd name="connsiteX0" fmla="*/ 2557641 w 7280623"/>
                  <a:gd name="connsiteY0" fmla="*/ 800676 h 4367742"/>
                  <a:gd name="connsiteX1" fmla="*/ 3620173 w 7280623"/>
                  <a:gd name="connsiteY1" fmla="*/ 41727 h 4367742"/>
                  <a:gd name="connsiteX2" fmla="*/ 4682703 w 7280623"/>
                  <a:gd name="connsiteY2" fmla="*/ 724782 h 4367742"/>
                  <a:gd name="connsiteX3" fmla="*/ 5897022 w 7280623"/>
                  <a:gd name="connsiteY3" fmla="*/ 1104257 h 4367742"/>
                  <a:gd name="connsiteX4" fmla="*/ 6124707 w 7280623"/>
                  <a:gd name="connsiteY4" fmla="*/ 2242682 h 4367742"/>
                  <a:gd name="connsiteX5" fmla="*/ 6807762 w 7280623"/>
                  <a:gd name="connsiteY5" fmla="*/ 3305212 h 4367742"/>
                  <a:gd name="connsiteX6" fmla="*/ 6671021 w 7280623"/>
                  <a:gd name="connsiteY6" fmla="*/ 3687635 h 4367742"/>
                  <a:gd name="connsiteX7" fmla="*/ 3150151 w 7280623"/>
                  <a:gd name="connsiteY7" fmla="*/ 4114925 h 4367742"/>
                  <a:gd name="connsiteX8" fmla="*/ 1039740 w 7280623"/>
                  <a:gd name="connsiteY8" fmla="*/ 4367742 h 4367742"/>
                  <a:gd name="connsiteX9" fmla="*/ 432580 w 7280623"/>
                  <a:gd name="connsiteY9" fmla="*/ 3305211 h 4367742"/>
                  <a:gd name="connsiteX10" fmla="*/ 1039741 w 7280623"/>
                  <a:gd name="connsiteY10" fmla="*/ 2242681 h 4367742"/>
                  <a:gd name="connsiteX11" fmla="*/ 1343321 w 7280623"/>
                  <a:gd name="connsiteY11" fmla="*/ 1028361 h 4367742"/>
                  <a:gd name="connsiteX12" fmla="*/ 2557641 w 7280623"/>
                  <a:gd name="connsiteY12" fmla="*/ 800676 h 4367742"/>
                  <a:gd name="connsiteX0" fmla="*/ 2557641 w 7280623"/>
                  <a:gd name="connsiteY0" fmla="*/ 800676 h 5582061"/>
                  <a:gd name="connsiteX1" fmla="*/ 3620173 w 7280623"/>
                  <a:gd name="connsiteY1" fmla="*/ 41727 h 5582061"/>
                  <a:gd name="connsiteX2" fmla="*/ 4682703 w 7280623"/>
                  <a:gd name="connsiteY2" fmla="*/ 724782 h 5582061"/>
                  <a:gd name="connsiteX3" fmla="*/ 5897022 w 7280623"/>
                  <a:gd name="connsiteY3" fmla="*/ 1104257 h 5582061"/>
                  <a:gd name="connsiteX4" fmla="*/ 6124707 w 7280623"/>
                  <a:gd name="connsiteY4" fmla="*/ 2242682 h 5582061"/>
                  <a:gd name="connsiteX5" fmla="*/ 6807762 w 7280623"/>
                  <a:gd name="connsiteY5" fmla="*/ 3305212 h 5582061"/>
                  <a:gd name="connsiteX6" fmla="*/ 6671021 w 7280623"/>
                  <a:gd name="connsiteY6" fmla="*/ 3687635 h 5582061"/>
                  <a:gd name="connsiteX7" fmla="*/ 1343321 w 7280623"/>
                  <a:gd name="connsiteY7" fmla="*/ 5582061 h 5582061"/>
                  <a:gd name="connsiteX8" fmla="*/ 1039740 w 7280623"/>
                  <a:gd name="connsiteY8" fmla="*/ 4367742 h 5582061"/>
                  <a:gd name="connsiteX9" fmla="*/ 432580 w 7280623"/>
                  <a:gd name="connsiteY9" fmla="*/ 3305211 h 5582061"/>
                  <a:gd name="connsiteX10" fmla="*/ 1039741 w 7280623"/>
                  <a:gd name="connsiteY10" fmla="*/ 2242681 h 5582061"/>
                  <a:gd name="connsiteX11" fmla="*/ 1343321 w 7280623"/>
                  <a:gd name="connsiteY11" fmla="*/ 1028361 h 5582061"/>
                  <a:gd name="connsiteX12" fmla="*/ 2557641 w 7280623"/>
                  <a:gd name="connsiteY12" fmla="*/ 800676 h 5582061"/>
                  <a:gd name="connsiteX0" fmla="*/ 2557641 w 7280623"/>
                  <a:gd name="connsiteY0" fmla="*/ 800676 h 5695412"/>
                  <a:gd name="connsiteX1" fmla="*/ 3620173 w 7280623"/>
                  <a:gd name="connsiteY1" fmla="*/ 41727 h 5695412"/>
                  <a:gd name="connsiteX2" fmla="*/ 4682703 w 7280623"/>
                  <a:gd name="connsiteY2" fmla="*/ 724782 h 5695412"/>
                  <a:gd name="connsiteX3" fmla="*/ 5897022 w 7280623"/>
                  <a:gd name="connsiteY3" fmla="*/ 1104257 h 5695412"/>
                  <a:gd name="connsiteX4" fmla="*/ 6124707 w 7280623"/>
                  <a:gd name="connsiteY4" fmla="*/ 2242682 h 5695412"/>
                  <a:gd name="connsiteX5" fmla="*/ 6807762 w 7280623"/>
                  <a:gd name="connsiteY5" fmla="*/ 3305212 h 5695412"/>
                  <a:gd name="connsiteX6" fmla="*/ 6671021 w 7280623"/>
                  <a:gd name="connsiteY6" fmla="*/ 3687635 h 5695412"/>
                  <a:gd name="connsiteX7" fmla="*/ 1343321 w 7280623"/>
                  <a:gd name="connsiteY7" fmla="*/ 5582061 h 5695412"/>
                  <a:gd name="connsiteX8" fmla="*/ 1039740 w 7280623"/>
                  <a:gd name="connsiteY8" fmla="*/ 4367742 h 5695412"/>
                  <a:gd name="connsiteX9" fmla="*/ 432580 w 7280623"/>
                  <a:gd name="connsiteY9" fmla="*/ 3305211 h 5695412"/>
                  <a:gd name="connsiteX10" fmla="*/ 1039741 w 7280623"/>
                  <a:gd name="connsiteY10" fmla="*/ 2242681 h 5695412"/>
                  <a:gd name="connsiteX11" fmla="*/ 1343321 w 7280623"/>
                  <a:gd name="connsiteY11" fmla="*/ 1028361 h 5695412"/>
                  <a:gd name="connsiteX12" fmla="*/ 2557641 w 7280623"/>
                  <a:gd name="connsiteY12" fmla="*/ 800676 h 5695412"/>
                  <a:gd name="connsiteX0" fmla="*/ 2557641 w 7227923"/>
                  <a:gd name="connsiteY0" fmla="*/ 800676 h 5678082"/>
                  <a:gd name="connsiteX1" fmla="*/ 3620173 w 7227923"/>
                  <a:gd name="connsiteY1" fmla="*/ 41727 h 5678082"/>
                  <a:gd name="connsiteX2" fmla="*/ 4682703 w 7227923"/>
                  <a:gd name="connsiteY2" fmla="*/ 724782 h 5678082"/>
                  <a:gd name="connsiteX3" fmla="*/ 5897022 w 7227923"/>
                  <a:gd name="connsiteY3" fmla="*/ 1104257 h 5678082"/>
                  <a:gd name="connsiteX4" fmla="*/ 6124707 w 7227923"/>
                  <a:gd name="connsiteY4" fmla="*/ 2242682 h 5678082"/>
                  <a:gd name="connsiteX5" fmla="*/ 6807762 w 7227923"/>
                  <a:gd name="connsiteY5" fmla="*/ 3305212 h 5678082"/>
                  <a:gd name="connsiteX6" fmla="*/ 6671021 w 7227923"/>
                  <a:gd name="connsiteY6" fmla="*/ 3687635 h 5678082"/>
                  <a:gd name="connsiteX7" fmla="*/ 3466347 w 7227923"/>
                  <a:gd name="connsiteY7" fmla="*/ 4943866 h 5678082"/>
                  <a:gd name="connsiteX8" fmla="*/ 1343321 w 7227923"/>
                  <a:gd name="connsiteY8" fmla="*/ 5582061 h 5678082"/>
                  <a:gd name="connsiteX9" fmla="*/ 1039740 w 7227923"/>
                  <a:gd name="connsiteY9" fmla="*/ 4367742 h 5678082"/>
                  <a:gd name="connsiteX10" fmla="*/ 432580 w 7227923"/>
                  <a:gd name="connsiteY10" fmla="*/ 3305211 h 5678082"/>
                  <a:gd name="connsiteX11" fmla="*/ 1039741 w 7227923"/>
                  <a:gd name="connsiteY11" fmla="*/ 2242681 h 5678082"/>
                  <a:gd name="connsiteX12" fmla="*/ 1343321 w 7227923"/>
                  <a:gd name="connsiteY12" fmla="*/ 1028361 h 5678082"/>
                  <a:gd name="connsiteX13" fmla="*/ 2557641 w 7227923"/>
                  <a:gd name="connsiteY13" fmla="*/ 800676 h 5678082"/>
                  <a:gd name="connsiteX0" fmla="*/ 2557641 w 7366725"/>
                  <a:gd name="connsiteY0" fmla="*/ 800676 h 6201378"/>
                  <a:gd name="connsiteX1" fmla="*/ 3620173 w 7366725"/>
                  <a:gd name="connsiteY1" fmla="*/ 41727 h 6201378"/>
                  <a:gd name="connsiteX2" fmla="*/ 4682703 w 7366725"/>
                  <a:gd name="connsiteY2" fmla="*/ 724782 h 6201378"/>
                  <a:gd name="connsiteX3" fmla="*/ 5897022 w 7366725"/>
                  <a:gd name="connsiteY3" fmla="*/ 1104257 h 6201378"/>
                  <a:gd name="connsiteX4" fmla="*/ 6124707 w 7366725"/>
                  <a:gd name="connsiteY4" fmla="*/ 2242682 h 6201378"/>
                  <a:gd name="connsiteX5" fmla="*/ 6807762 w 7366725"/>
                  <a:gd name="connsiteY5" fmla="*/ 3305212 h 6201378"/>
                  <a:gd name="connsiteX6" fmla="*/ 6671021 w 7366725"/>
                  <a:gd name="connsiteY6" fmla="*/ 3687635 h 6201378"/>
                  <a:gd name="connsiteX7" fmla="*/ 2633536 w 7366725"/>
                  <a:gd name="connsiteY7" fmla="*/ 5885640 h 6201378"/>
                  <a:gd name="connsiteX8" fmla="*/ 1343321 w 7366725"/>
                  <a:gd name="connsiteY8" fmla="*/ 5582061 h 6201378"/>
                  <a:gd name="connsiteX9" fmla="*/ 1039740 w 7366725"/>
                  <a:gd name="connsiteY9" fmla="*/ 4367742 h 6201378"/>
                  <a:gd name="connsiteX10" fmla="*/ 432580 w 7366725"/>
                  <a:gd name="connsiteY10" fmla="*/ 3305211 h 6201378"/>
                  <a:gd name="connsiteX11" fmla="*/ 1039741 w 7366725"/>
                  <a:gd name="connsiteY11" fmla="*/ 2242681 h 6201378"/>
                  <a:gd name="connsiteX12" fmla="*/ 1343321 w 7366725"/>
                  <a:gd name="connsiteY12" fmla="*/ 1028361 h 6201378"/>
                  <a:gd name="connsiteX13" fmla="*/ 2557641 w 7366725"/>
                  <a:gd name="connsiteY13" fmla="*/ 800676 h 6201378"/>
                  <a:gd name="connsiteX0" fmla="*/ 2557641 w 7168103"/>
                  <a:gd name="connsiteY0" fmla="*/ 800676 h 5927912"/>
                  <a:gd name="connsiteX1" fmla="*/ 3620173 w 7168103"/>
                  <a:gd name="connsiteY1" fmla="*/ 41727 h 5927912"/>
                  <a:gd name="connsiteX2" fmla="*/ 4682703 w 7168103"/>
                  <a:gd name="connsiteY2" fmla="*/ 724782 h 5927912"/>
                  <a:gd name="connsiteX3" fmla="*/ 5897022 w 7168103"/>
                  <a:gd name="connsiteY3" fmla="*/ 1104257 h 5927912"/>
                  <a:gd name="connsiteX4" fmla="*/ 6124707 w 7168103"/>
                  <a:gd name="connsiteY4" fmla="*/ 2242682 h 5927912"/>
                  <a:gd name="connsiteX5" fmla="*/ 6807762 w 7168103"/>
                  <a:gd name="connsiteY5" fmla="*/ 3305212 h 5927912"/>
                  <a:gd name="connsiteX6" fmla="*/ 6671021 w 7168103"/>
                  <a:gd name="connsiteY6" fmla="*/ 3687635 h 5927912"/>
                  <a:gd name="connsiteX7" fmla="*/ 3825270 w 7168103"/>
                  <a:gd name="connsiteY7" fmla="*/ 5328427 h 5927912"/>
                  <a:gd name="connsiteX8" fmla="*/ 2633536 w 7168103"/>
                  <a:gd name="connsiteY8" fmla="*/ 5885640 h 5927912"/>
                  <a:gd name="connsiteX9" fmla="*/ 1343321 w 7168103"/>
                  <a:gd name="connsiteY9" fmla="*/ 5582061 h 5927912"/>
                  <a:gd name="connsiteX10" fmla="*/ 1039740 w 7168103"/>
                  <a:gd name="connsiteY10" fmla="*/ 4367742 h 5927912"/>
                  <a:gd name="connsiteX11" fmla="*/ 432580 w 7168103"/>
                  <a:gd name="connsiteY11" fmla="*/ 3305211 h 5927912"/>
                  <a:gd name="connsiteX12" fmla="*/ 1039741 w 7168103"/>
                  <a:gd name="connsiteY12" fmla="*/ 2242681 h 5927912"/>
                  <a:gd name="connsiteX13" fmla="*/ 1343321 w 7168103"/>
                  <a:gd name="connsiteY13" fmla="*/ 1028361 h 5927912"/>
                  <a:gd name="connsiteX14" fmla="*/ 2557641 w 7168103"/>
                  <a:gd name="connsiteY14" fmla="*/ 800676 h 5927912"/>
                  <a:gd name="connsiteX0" fmla="*/ 2557641 w 7202286"/>
                  <a:gd name="connsiteY0" fmla="*/ 800676 h 6859134"/>
                  <a:gd name="connsiteX1" fmla="*/ 3620173 w 7202286"/>
                  <a:gd name="connsiteY1" fmla="*/ 41727 h 6859134"/>
                  <a:gd name="connsiteX2" fmla="*/ 4682703 w 7202286"/>
                  <a:gd name="connsiteY2" fmla="*/ 724782 h 6859134"/>
                  <a:gd name="connsiteX3" fmla="*/ 5897022 w 7202286"/>
                  <a:gd name="connsiteY3" fmla="*/ 1104257 h 6859134"/>
                  <a:gd name="connsiteX4" fmla="*/ 6124707 w 7202286"/>
                  <a:gd name="connsiteY4" fmla="*/ 2242682 h 6859134"/>
                  <a:gd name="connsiteX5" fmla="*/ 6807762 w 7202286"/>
                  <a:gd name="connsiteY5" fmla="*/ 3305212 h 6859134"/>
                  <a:gd name="connsiteX6" fmla="*/ 6671021 w 7202286"/>
                  <a:gd name="connsiteY6" fmla="*/ 3687635 h 6859134"/>
                  <a:gd name="connsiteX7" fmla="*/ 3620171 w 7202286"/>
                  <a:gd name="connsiteY7" fmla="*/ 6492800 h 6859134"/>
                  <a:gd name="connsiteX8" fmla="*/ 2633536 w 7202286"/>
                  <a:gd name="connsiteY8" fmla="*/ 5885640 h 6859134"/>
                  <a:gd name="connsiteX9" fmla="*/ 1343321 w 7202286"/>
                  <a:gd name="connsiteY9" fmla="*/ 5582061 h 6859134"/>
                  <a:gd name="connsiteX10" fmla="*/ 1039740 w 7202286"/>
                  <a:gd name="connsiteY10" fmla="*/ 4367742 h 6859134"/>
                  <a:gd name="connsiteX11" fmla="*/ 432580 w 7202286"/>
                  <a:gd name="connsiteY11" fmla="*/ 3305211 h 6859134"/>
                  <a:gd name="connsiteX12" fmla="*/ 1039741 w 7202286"/>
                  <a:gd name="connsiteY12" fmla="*/ 2242681 h 6859134"/>
                  <a:gd name="connsiteX13" fmla="*/ 1343321 w 7202286"/>
                  <a:gd name="connsiteY13" fmla="*/ 1028361 h 6859134"/>
                  <a:gd name="connsiteX14" fmla="*/ 2557641 w 7202286"/>
                  <a:gd name="connsiteY14" fmla="*/ 800676 h 6859134"/>
                  <a:gd name="connsiteX0" fmla="*/ 2557641 w 6981520"/>
                  <a:gd name="connsiteY0" fmla="*/ 800676 h 6577123"/>
                  <a:gd name="connsiteX1" fmla="*/ 3620173 w 6981520"/>
                  <a:gd name="connsiteY1" fmla="*/ 41727 h 6577123"/>
                  <a:gd name="connsiteX2" fmla="*/ 4682703 w 6981520"/>
                  <a:gd name="connsiteY2" fmla="*/ 724782 h 6577123"/>
                  <a:gd name="connsiteX3" fmla="*/ 5897022 w 6981520"/>
                  <a:gd name="connsiteY3" fmla="*/ 1104257 h 6577123"/>
                  <a:gd name="connsiteX4" fmla="*/ 6124707 w 6981520"/>
                  <a:gd name="connsiteY4" fmla="*/ 2242682 h 6577123"/>
                  <a:gd name="connsiteX5" fmla="*/ 6807762 w 6981520"/>
                  <a:gd name="connsiteY5" fmla="*/ 3305212 h 6577123"/>
                  <a:gd name="connsiteX6" fmla="*/ 6671021 w 6981520"/>
                  <a:gd name="connsiteY6" fmla="*/ 3687635 h 6577123"/>
                  <a:gd name="connsiteX7" fmla="*/ 4944768 w 6981520"/>
                  <a:gd name="connsiteY7" fmla="*/ 5379702 h 6577123"/>
                  <a:gd name="connsiteX8" fmla="*/ 3620171 w 6981520"/>
                  <a:gd name="connsiteY8" fmla="*/ 6492800 h 6577123"/>
                  <a:gd name="connsiteX9" fmla="*/ 2633536 w 6981520"/>
                  <a:gd name="connsiteY9" fmla="*/ 5885640 h 6577123"/>
                  <a:gd name="connsiteX10" fmla="*/ 1343321 w 6981520"/>
                  <a:gd name="connsiteY10" fmla="*/ 5582061 h 6577123"/>
                  <a:gd name="connsiteX11" fmla="*/ 1039740 w 6981520"/>
                  <a:gd name="connsiteY11" fmla="*/ 4367742 h 6577123"/>
                  <a:gd name="connsiteX12" fmla="*/ 432580 w 6981520"/>
                  <a:gd name="connsiteY12" fmla="*/ 3305211 h 6577123"/>
                  <a:gd name="connsiteX13" fmla="*/ 1039741 w 6981520"/>
                  <a:gd name="connsiteY13" fmla="*/ 2242681 h 6577123"/>
                  <a:gd name="connsiteX14" fmla="*/ 1343321 w 6981520"/>
                  <a:gd name="connsiteY14" fmla="*/ 1028361 h 6577123"/>
                  <a:gd name="connsiteX15" fmla="*/ 2557641 w 6981520"/>
                  <a:gd name="connsiteY15" fmla="*/ 800676 h 6577123"/>
                  <a:gd name="connsiteX0" fmla="*/ 2557641 w 7025198"/>
                  <a:gd name="connsiteY0" fmla="*/ 800676 h 6492800"/>
                  <a:gd name="connsiteX1" fmla="*/ 3620173 w 7025198"/>
                  <a:gd name="connsiteY1" fmla="*/ 41727 h 6492800"/>
                  <a:gd name="connsiteX2" fmla="*/ 4682703 w 7025198"/>
                  <a:gd name="connsiteY2" fmla="*/ 724782 h 6492800"/>
                  <a:gd name="connsiteX3" fmla="*/ 5897022 w 7025198"/>
                  <a:gd name="connsiteY3" fmla="*/ 1104257 h 6492800"/>
                  <a:gd name="connsiteX4" fmla="*/ 6124707 w 7025198"/>
                  <a:gd name="connsiteY4" fmla="*/ 2242682 h 6492800"/>
                  <a:gd name="connsiteX5" fmla="*/ 6807762 w 7025198"/>
                  <a:gd name="connsiteY5" fmla="*/ 3305212 h 6492800"/>
                  <a:gd name="connsiteX6" fmla="*/ 6671021 w 7025198"/>
                  <a:gd name="connsiteY6" fmla="*/ 3687635 h 6492800"/>
                  <a:gd name="connsiteX7" fmla="*/ 4682700 w 7025198"/>
                  <a:gd name="connsiteY7" fmla="*/ 5885641 h 6492800"/>
                  <a:gd name="connsiteX8" fmla="*/ 3620171 w 7025198"/>
                  <a:gd name="connsiteY8" fmla="*/ 6492800 h 6492800"/>
                  <a:gd name="connsiteX9" fmla="*/ 2633536 w 7025198"/>
                  <a:gd name="connsiteY9" fmla="*/ 5885640 h 6492800"/>
                  <a:gd name="connsiteX10" fmla="*/ 1343321 w 7025198"/>
                  <a:gd name="connsiteY10" fmla="*/ 5582061 h 6492800"/>
                  <a:gd name="connsiteX11" fmla="*/ 1039740 w 7025198"/>
                  <a:gd name="connsiteY11" fmla="*/ 4367742 h 6492800"/>
                  <a:gd name="connsiteX12" fmla="*/ 432580 w 7025198"/>
                  <a:gd name="connsiteY12" fmla="*/ 3305211 h 6492800"/>
                  <a:gd name="connsiteX13" fmla="*/ 1039741 w 7025198"/>
                  <a:gd name="connsiteY13" fmla="*/ 2242681 h 6492800"/>
                  <a:gd name="connsiteX14" fmla="*/ 1343321 w 7025198"/>
                  <a:gd name="connsiteY14" fmla="*/ 1028361 h 6492800"/>
                  <a:gd name="connsiteX15" fmla="*/ 2557641 w 7025198"/>
                  <a:gd name="connsiteY15" fmla="*/ 800676 h 6492800"/>
                  <a:gd name="connsiteX0" fmla="*/ 2557641 w 6898814"/>
                  <a:gd name="connsiteY0" fmla="*/ 800676 h 6492800"/>
                  <a:gd name="connsiteX1" fmla="*/ 3620173 w 6898814"/>
                  <a:gd name="connsiteY1" fmla="*/ 41727 h 6492800"/>
                  <a:gd name="connsiteX2" fmla="*/ 4682703 w 6898814"/>
                  <a:gd name="connsiteY2" fmla="*/ 724782 h 6492800"/>
                  <a:gd name="connsiteX3" fmla="*/ 5897022 w 6898814"/>
                  <a:gd name="connsiteY3" fmla="*/ 1104257 h 6492800"/>
                  <a:gd name="connsiteX4" fmla="*/ 6124707 w 6898814"/>
                  <a:gd name="connsiteY4" fmla="*/ 2242682 h 6492800"/>
                  <a:gd name="connsiteX5" fmla="*/ 6807762 w 6898814"/>
                  <a:gd name="connsiteY5" fmla="*/ 3305212 h 6492800"/>
                  <a:gd name="connsiteX6" fmla="*/ 6671021 w 6898814"/>
                  <a:gd name="connsiteY6" fmla="*/ 3687635 h 6492800"/>
                  <a:gd name="connsiteX7" fmla="*/ 5542974 w 6898814"/>
                  <a:gd name="connsiteY7" fmla="*/ 4969504 h 6492800"/>
                  <a:gd name="connsiteX8" fmla="*/ 4682700 w 6898814"/>
                  <a:gd name="connsiteY8" fmla="*/ 5885641 h 6492800"/>
                  <a:gd name="connsiteX9" fmla="*/ 3620171 w 6898814"/>
                  <a:gd name="connsiteY9" fmla="*/ 6492800 h 6492800"/>
                  <a:gd name="connsiteX10" fmla="*/ 2633536 w 6898814"/>
                  <a:gd name="connsiteY10" fmla="*/ 5885640 h 6492800"/>
                  <a:gd name="connsiteX11" fmla="*/ 1343321 w 6898814"/>
                  <a:gd name="connsiteY11" fmla="*/ 5582061 h 6492800"/>
                  <a:gd name="connsiteX12" fmla="*/ 1039740 w 6898814"/>
                  <a:gd name="connsiteY12" fmla="*/ 4367742 h 6492800"/>
                  <a:gd name="connsiteX13" fmla="*/ 432580 w 6898814"/>
                  <a:gd name="connsiteY13" fmla="*/ 3305211 h 6492800"/>
                  <a:gd name="connsiteX14" fmla="*/ 1039741 w 6898814"/>
                  <a:gd name="connsiteY14" fmla="*/ 2242681 h 6492800"/>
                  <a:gd name="connsiteX15" fmla="*/ 1343321 w 6898814"/>
                  <a:gd name="connsiteY15" fmla="*/ 1028361 h 6492800"/>
                  <a:gd name="connsiteX16" fmla="*/ 2557641 w 6898814"/>
                  <a:gd name="connsiteY16" fmla="*/ 800676 h 6492800"/>
                  <a:gd name="connsiteX0" fmla="*/ 2557641 w 6898814"/>
                  <a:gd name="connsiteY0" fmla="*/ 800676 h 6492800"/>
                  <a:gd name="connsiteX1" fmla="*/ 3620173 w 6898814"/>
                  <a:gd name="connsiteY1" fmla="*/ 41727 h 6492800"/>
                  <a:gd name="connsiteX2" fmla="*/ 4682703 w 6898814"/>
                  <a:gd name="connsiteY2" fmla="*/ 724782 h 6492800"/>
                  <a:gd name="connsiteX3" fmla="*/ 5897022 w 6898814"/>
                  <a:gd name="connsiteY3" fmla="*/ 1104257 h 6492800"/>
                  <a:gd name="connsiteX4" fmla="*/ 6124707 w 6898814"/>
                  <a:gd name="connsiteY4" fmla="*/ 2242682 h 6492800"/>
                  <a:gd name="connsiteX5" fmla="*/ 6807762 w 6898814"/>
                  <a:gd name="connsiteY5" fmla="*/ 3305212 h 6492800"/>
                  <a:gd name="connsiteX6" fmla="*/ 6671021 w 6898814"/>
                  <a:gd name="connsiteY6" fmla="*/ 3687635 h 6492800"/>
                  <a:gd name="connsiteX7" fmla="*/ 5897020 w 6898814"/>
                  <a:gd name="connsiteY7" fmla="*/ 5582061 h 6492800"/>
                  <a:gd name="connsiteX8" fmla="*/ 4682700 w 6898814"/>
                  <a:gd name="connsiteY8" fmla="*/ 5885641 h 6492800"/>
                  <a:gd name="connsiteX9" fmla="*/ 3620171 w 6898814"/>
                  <a:gd name="connsiteY9" fmla="*/ 6492800 h 6492800"/>
                  <a:gd name="connsiteX10" fmla="*/ 2633536 w 6898814"/>
                  <a:gd name="connsiteY10" fmla="*/ 5885640 h 6492800"/>
                  <a:gd name="connsiteX11" fmla="*/ 1343321 w 6898814"/>
                  <a:gd name="connsiteY11" fmla="*/ 5582061 h 6492800"/>
                  <a:gd name="connsiteX12" fmla="*/ 1039740 w 6898814"/>
                  <a:gd name="connsiteY12" fmla="*/ 4367742 h 6492800"/>
                  <a:gd name="connsiteX13" fmla="*/ 432580 w 6898814"/>
                  <a:gd name="connsiteY13" fmla="*/ 3305211 h 6492800"/>
                  <a:gd name="connsiteX14" fmla="*/ 1039741 w 6898814"/>
                  <a:gd name="connsiteY14" fmla="*/ 2242681 h 6492800"/>
                  <a:gd name="connsiteX15" fmla="*/ 1343321 w 6898814"/>
                  <a:gd name="connsiteY15" fmla="*/ 1028361 h 6492800"/>
                  <a:gd name="connsiteX16" fmla="*/ 2557641 w 6898814"/>
                  <a:gd name="connsiteY16" fmla="*/ 800676 h 6492800"/>
                  <a:gd name="connsiteX0" fmla="*/ 2557641 w 6820411"/>
                  <a:gd name="connsiteY0" fmla="*/ 800676 h 6492800"/>
                  <a:gd name="connsiteX1" fmla="*/ 3620173 w 6820411"/>
                  <a:gd name="connsiteY1" fmla="*/ 41727 h 6492800"/>
                  <a:gd name="connsiteX2" fmla="*/ 4682703 w 6820411"/>
                  <a:gd name="connsiteY2" fmla="*/ 724782 h 6492800"/>
                  <a:gd name="connsiteX3" fmla="*/ 5897022 w 6820411"/>
                  <a:gd name="connsiteY3" fmla="*/ 1104257 h 6492800"/>
                  <a:gd name="connsiteX4" fmla="*/ 6124707 w 6820411"/>
                  <a:gd name="connsiteY4" fmla="*/ 2242682 h 6492800"/>
                  <a:gd name="connsiteX5" fmla="*/ 6807762 w 6820411"/>
                  <a:gd name="connsiteY5" fmla="*/ 3305212 h 6492800"/>
                  <a:gd name="connsiteX6" fmla="*/ 6200600 w 6820411"/>
                  <a:gd name="connsiteY6" fmla="*/ 4367741 h 6492800"/>
                  <a:gd name="connsiteX7" fmla="*/ 5897020 w 6820411"/>
                  <a:gd name="connsiteY7" fmla="*/ 5582061 h 6492800"/>
                  <a:gd name="connsiteX8" fmla="*/ 4682700 w 6820411"/>
                  <a:gd name="connsiteY8" fmla="*/ 5885641 h 6492800"/>
                  <a:gd name="connsiteX9" fmla="*/ 3620171 w 6820411"/>
                  <a:gd name="connsiteY9" fmla="*/ 6492800 h 6492800"/>
                  <a:gd name="connsiteX10" fmla="*/ 2633536 w 6820411"/>
                  <a:gd name="connsiteY10" fmla="*/ 5885640 h 6492800"/>
                  <a:gd name="connsiteX11" fmla="*/ 1343321 w 6820411"/>
                  <a:gd name="connsiteY11" fmla="*/ 5582061 h 6492800"/>
                  <a:gd name="connsiteX12" fmla="*/ 1039740 w 6820411"/>
                  <a:gd name="connsiteY12" fmla="*/ 4367742 h 6492800"/>
                  <a:gd name="connsiteX13" fmla="*/ 432580 w 6820411"/>
                  <a:gd name="connsiteY13" fmla="*/ 3305211 h 6492800"/>
                  <a:gd name="connsiteX14" fmla="*/ 1039741 w 6820411"/>
                  <a:gd name="connsiteY14" fmla="*/ 2242681 h 6492800"/>
                  <a:gd name="connsiteX15" fmla="*/ 1343321 w 6820411"/>
                  <a:gd name="connsiteY15" fmla="*/ 1028361 h 6492800"/>
                  <a:gd name="connsiteX16" fmla="*/ 2557641 w 6820411"/>
                  <a:gd name="connsiteY16" fmla="*/ 800676 h 6492800"/>
                  <a:gd name="connsiteX0" fmla="*/ 2557641 w 6820411"/>
                  <a:gd name="connsiteY0" fmla="*/ 800676 h 6492800"/>
                  <a:gd name="connsiteX1" fmla="*/ 3620173 w 6820411"/>
                  <a:gd name="connsiteY1" fmla="*/ 41727 h 6492800"/>
                  <a:gd name="connsiteX2" fmla="*/ 4682703 w 6820411"/>
                  <a:gd name="connsiteY2" fmla="*/ 724782 h 6492800"/>
                  <a:gd name="connsiteX3" fmla="*/ 5897022 w 6820411"/>
                  <a:gd name="connsiteY3" fmla="*/ 1104257 h 6492800"/>
                  <a:gd name="connsiteX4" fmla="*/ 6124707 w 6820411"/>
                  <a:gd name="connsiteY4" fmla="*/ 2242682 h 6492800"/>
                  <a:gd name="connsiteX5" fmla="*/ 6807762 w 6820411"/>
                  <a:gd name="connsiteY5" fmla="*/ 3305212 h 6492800"/>
                  <a:gd name="connsiteX6" fmla="*/ 6200600 w 6820411"/>
                  <a:gd name="connsiteY6" fmla="*/ 4367741 h 6492800"/>
                  <a:gd name="connsiteX7" fmla="*/ 5897020 w 6820411"/>
                  <a:gd name="connsiteY7" fmla="*/ 5582061 h 6492800"/>
                  <a:gd name="connsiteX8" fmla="*/ 4682700 w 6820411"/>
                  <a:gd name="connsiteY8" fmla="*/ 5885641 h 6492800"/>
                  <a:gd name="connsiteX9" fmla="*/ 3620171 w 6820411"/>
                  <a:gd name="connsiteY9" fmla="*/ 6492800 h 6492800"/>
                  <a:gd name="connsiteX10" fmla="*/ 2633536 w 6820411"/>
                  <a:gd name="connsiteY10" fmla="*/ 5885640 h 6492800"/>
                  <a:gd name="connsiteX11" fmla="*/ 1343321 w 6820411"/>
                  <a:gd name="connsiteY11" fmla="*/ 5582061 h 6492800"/>
                  <a:gd name="connsiteX12" fmla="*/ 1039740 w 6820411"/>
                  <a:gd name="connsiteY12" fmla="*/ 4367742 h 6492800"/>
                  <a:gd name="connsiteX13" fmla="*/ 432580 w 6820411"/>
                  <a:gd name="connsiteY13" fmla="*/ 3305211 h 6492800"/>
                  <a:gd name="connsiteX14" fmla="*/ 1039741 w 6820411"/>
                  <a:gd name="connsiteY14" fmla="*/ 2242681 h 6492800"/>
                  <a:gd name="connsiteX15" fmla="*/ 1343321 w 6820411"/>
                  <a:gd name="connsiteY15" fmla="*/ 1028361 h 6492800"/>
                  <a:gd name="connsiteX16" fmla="*/ 2557641 w 682041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08298 h 6461762"/>
                  <a:gd name="connsiteX1" fmla="*/ 3187593 w 6387831"/>
                  <a:gd name="connsiteY1" fmla="*/ 10689 h 6461762"/>
                  <a:gd name="connsiteX2" fmla="*/ 4250123 w 6387831"/>
                  <a:gd name="connsiteY2" fmla="*/ 693744 h 6461762"/>
                  <a:gd name="connsiteX3" fmla="*/ 5464442 w 6387831"/>
                  <a:gd name="connsiteY3" fmla="*/ 1073219 h 6461762"/>
                  <a:gd name="connsiteX4" fmla="*/ 5692127 w 6387831"/>
                  <a:gd name="connsiteY4" fmla="*/ 2211644 h 6461762"/>
                  <a:gd name="connsiteX5" fmla="*/ 6375182 w 6387831"/>
                  <a:gd name="connsiteY5" fmla="*/ 3274174 h 6461762"/>
                  <a:gd name="connsiteX6" fmla="*/ 5768020 w 6387831"/>
                  <a:gd name="connsiteY6" fmla="*/ 4336703 h 6461762"/>
                  <a:gd name="connsiteX7" fmla="*/ 5464440 w 6387831"/>
                  <a:gd name="connsiteY7" fmla="*/ 5551023 h 6461762"/>
                  <a:gd name="connsiteX8" fmla="*/ 4250120 w 6387831"/>
                  <a:gd name="connsiteY8" fmla="*/ 5854603 h 6461762"/>
                  <a:gd name="connsiteX9" fmla="*/ 3187591 w 6387831"/>
                  <a:gd name="connsiteY9" fmla="*/ 6461762 h 6461762"/>
                  <a:gd name="connsiteX10" fmla="*/ 2200956 w 6387831"/>
                  <a:gd name="connsiteY10" fmla="*/ 5854602 h 6461762"/>
                  <a:gd name="connsiteX11" fmla="*/ 910741 w 6387831"/>
                  <a:gd name="connsiteY11" fmla="*/ 5551023 h 6461762"/>
                  <a:gd name="connsiteX12" fmla="*/ 607160 w 6387831"/>
                  <a:gd name="connsiteY12" fmla="*/ 4336704 h 6461762"/>
                  <a:gd name="connsiteX13" fmla="*/ 0 w 6387831"/>
                  <a:gd name="connsiteY13" fmla="*/ 3274173 h 6461762"/>
                  <a:gd name="connsiteX14" fmla="*/ 607161 w 6387831"/>
                  <a:gd name="connsiteY14" fmla="*/ 2211643 h 6461762"/>
                  <a:gd name="connsiteX15" fmla="*/ 910741 w 6387831"/>
                  <a:gd name="connsiteY15" fmla="*/ 997323 h 6461762"/>
                  <a:gd name="connsiteX16" fmla="*/ 2110821 w 6387831"/>
                  <a:gd name="connsiteY16" fmla="*/ 708298 h 6461762"/>
                  <a:gd name="connsiteX0" fmla="*/ 2110821 w 6387831"/>
                  <a:gd name="connsiteY0" fmla="*/ 697609 h 6451073"/>
                  <a:gd name="connsiteX1" fmla="*/ 3187593 w 6387831"/>
                  <a:gd name="connsiteY1" fmla="*/ 0 h 6451073"/>
                  <a:gd name="connsiteX2" fmla="*/ 4250123 w 6387831"/>
                  <a:gd name="connsiteY2" fmla="*/ 683055 h 6451073"/>
                  <a:gd name="connsiteX3" fmla="*/ 5464442 w 6387831"/>
                  <a:gd name="connsiteY3" fmla="*/ 1062530 h 6451073"/>
                  <a:gd name="connsiteX4" fmla="*/ 5692127 w 6387831"/>
                  <a:gd name="connsiteY4" fmla="*/ 2200955 h 6451073"/>
                  <a:gd name="connsiteX5" fmla="*/ 6375182 w 6387831"/>
                  <a:gd name="connsiteY5" fmla="*/ 3263485 h 6451073"/>
                  <a:gd name="connsiteX6" fmla="*/ 5768020 w 6387831"/>
                  <a:gd name="connsiteY6" fmla="*/ 4326014 h 6451073"/>
                  <a:gd name="connsiteX7" fmla="*/ 5464440 w 6387831"/>
                  <a:gd name="connsiteY7" fmla="*/ 5540334 h 6451073"/>
                  <a:gd name="connsiteX8" fmla="*/ 4250120 w 6387831"/>
                  <a:gd name="connsiteY8" fmla="*/ 5843914 h 6451073"/>
                  <a:gd name="connsiteX9" fmla="*/ 3187591 w 6387831"/>
                  <a:gd name="connsiteY9" fmla="*/ 6451073 h 6451073"/>
                  <a:gd name="connsiteX10" fmla="*/ 2200956 w 6387831"/>
                  <a:gd name="connsiteY10" fmla="*/ 5843913 h 6451073"/>
                  <a:gd name="connsiteX11" fmla="*/ 910741 w 6387831"/>
                  <a:gd name="connsiteY11" fmla="*/ 5540334 h 6451073"/>
                  <a:gd name="connsiteX12" fmla="*/ 607160 w 6387831"/>
                  <a:gd name="connsiteY12" fmla="*/ 4326015 h 6451073"/>
                  <a:gd name="connsiteX13" fmla="*/ 0 w 6387831"/>
                  <a:gd name="connsiteY13" fmla="*/ 3263484 h 6451073"/>
                  <a:gd name="connsiteX14" fmla="*/ 607161 w 6387831"/>
                  <a:gd name="connsiteY14" fmla="*/ 2200954 h 6451073"/>
                  <a:gd name="connsiteX15" fmla="*/ 910741 w 6387831"/>
                  <a:gd name="connsiteY15" fmla="*/ 986634 h 6451073"/>
                  <a:gd name="connsiteX16" fmla="*/ 2110821 w 6387831"/>
                  <a:gd name="connsiteY16" fmla="*/ 697609 h 6451073"/>
                  <a:gd name="connsiteX0" fmla="*/ 2110821 w 6387831"/>
                  <a:gd name="connsiteY0" fmla="*/ 709412 h 6462876"/>
                  <a:gd name="connsiteX1" fmla="*/ 3187593 w 6387831"/>
                  <a:gd name="connsiteY1" fmla="*/ 11803 h 6462876"/>
                  <a:gd name="connsiteX2" fmla="*/ 4250123 w 6387831"/>
                  <a:gd name="connsiteY2" fmla="*/ 694858 h 6462876"/>
                  <a:gd name="connsiteX3" fmla="*/ 5464442 w 6387831"/>
                  <a:gd name="connsiteY3" fmla="*/ 1074333 h 6462876"/>
                  <a:gd name="connsiteX4" fmla="*/ 5692127 w 6387831"/>
                  <a:gd name="connsiteY4" fmla="*/ 2212758 h 6462876"/>
                  <a:gd name="connsiteX5" fmla="*/ 6375182 w 6387831"/>
                  <a:gd name="connsiteY5" fmla="*/ 3275288 h 6462876"/>
                  <a:gd name="connsiteX6" fmla="*/ 5768020 w 6387831"/>
                  <a:gd name="connsiteY6" fmla="*/ 4337817 h 6462876"/>
                  <a:gd name="connsiteX7" fmla="*/ 5464440 w 6387831"/>
                  <a:gd name="connsiteY7" fmla="*/ 5552137 h 6462876"/>
                  <a:gd name="connsiteX8" fmla="*/ 4250120 w 6387831"/>
                  <a:gd name="connsiteY8" fmla="*/ 5855717 h 6462876"/>
                  <a:gd name="connsiteX9" fmla="*/ 3187591 w 6387831"/>
                  <a:gd name="connsiteY9" fmla="*/ 6462876 h 6462876"/>
                  <a:gd name="connsiteX10" fmla="*/ 2200956 w 6387831"/>
                  <a:gd name="connsiteY10" fmla="*/ 5855716 h 6462876"/>
                  <a:gd name="connsiteX11" fmla="*/ 910741 w 6387831"/>
                  <a:gd name="connsiteY11" fmla="*/ 5552137 h 6462876"/>
                  <a:gd name="connsiteX12" fmla="*/ 607160 w 6387831"/>
                  <a:gd name="connsiteY12" fmla="*/ 4337818 h 6462876"/>
                  <a:gd name="connsiteX13" fmla="*/ 0 w 6387831"/>
                  <a:gd name="connsiteY13" fmla="*/ 3275287 h 6462876"/>
                  <a:gd name="connsiteX14" fmla="*/ 607161 w 6387831"/>
                  <a:gd name="connsiteY14" fmla="*/ 2212757 h 6462876"/>
                  <a:gd name="connsiteX15" fmla="*/ 910741 w 6387831"/>
                  <a:gd name="connsiteY15" fmla="*/ 998437 h 6462876"/>
                  <a:gd name="connsiteX16" fmla="*/ 2110821 w 6387831"/>
                  <a:gd name="connsiteY16" fmla="*/ 709412 h 6462876"/>
                  <a:gd name="connsiteX0" fmla="*/ 2110821 w 6387831"/>
                  <a:gd name="connsiteY0" fmla="*/ 709412 h 6462876"/>
                  <a:gd name="connsiteX1" fmla="*/ 3187593 w 6387831"/>
                  <a:gd name="connsiteY1" fmla="*/ 11803 h 6462876"/>
                  <a:gd name="connsiteX2" fmla="*/ 4250123 w 6387831"/>
                  <a:gd name="connsiteY2" fmla="*/ 694858 h 6462876"/>
                  <a:gd name="connsiteX3" fmla="*/ 5477865 w 6387831"/>
                  <a:gd name="connsiteY3" fmla="*/ 982879 h 6462876"/>
                  <a:gd name="connsiteX4" fmla="*/ 5692127 w 6387831"/>
                  <a:gd name="connsiteY4" fmla="*/ 2212758 h 6462876"/>
                  <a:gd name="connsiteX5" fmla="*/ 6375182 w 6387831"/>
                  <a:gd name="connsiteY5" fmla="*/ 3275288 h 6462876"/>
                  <a:gd name="connsiteX6" fmla="*/ 5768020 w 6387831"/>
                  <a:gd name="connsiteY6" fmla="*/ 4337817 h 6462876"/>
                  <a:gd name="connsiteX7" fmla="*/ 5464440 w 6387831"/>
                  <a:gd name="connsiteY7" fmla="*/ 5552137 h 6462876"/>
                  <a:gd name="connsiteX8" fmla="*/ 4250120 w 6387831"/>
                  <a:gd name="connsiteY8" fmla="*/ 5855717 h 6462876"/>
                  <a:gd name="connsiteX9" fmla="*/ 3187591 w 6387831"/>
                  <a:gd name="connsiteY9" fmla="*/ 6462876 h 6462876"/>
                  <a:gd name="connsiteX10" fmla="*/ 2200956 w 6387831"/>
                  <a:gd name="connsiteY10" fmla="*/ 5855716 h 6462876"/>
                  <a:gd name="connsiteX11" fmla="*/ 910741 w 6387831"/>
                  <a:gd name="connsiteY11" fmla="*/ 5552137 h 6462876"/>
                  <a:gd name="connsiteX12" fmla="*/ 607160 w 6387831"/>
                  <a:gd name="connsiteY12" fmla="*/ 4337818 h 6462876"/>
                  <a:gd name="connsiteX13" fmla="*/ 0 w 6387831"/>
                  <a:gd name="connsiteY13" fmla="*/ 3275287 h 6462876"/>
                  <a:gd name="connsiteX14" fmla="*/ 607161 w 6387831"/>
                  <a:gd name="connsiteY14" fmla="*/ 2212757 h 6462876"/>
                  <a:gd name="connsiteX15" fmla="*/ 910741 w 6387831"/>
                  <a:gd name="connsiteY15" fmla="*/ 998437 h 6462876"/>
                  <a:gd name="connsiteX16" fmla="*/ 2110821 w 6387831"/>
                  <a:gd name="connsiteY16" fmla="*/ 709412 h 6462876"/>
                  <a:gd name="connsiteX0" fmla="*/ 2110821 w 6379285"/>
                  <a:gd name="connsiteY0" fmla="*/ 709412 h 6462876"/>
                  <a:gd name="connsiteX1" fmla="*/ 3187593 w 6379285"/>
                  <a:gd name="connsiteY1" fmla="*/ 11803 h 6462876"/>
                  <a:gd name="connsiteX2" fmla="*/ 4250123 w 6379285"/>
                  <a:gd name="connsiteY2" fmla="*/ 694858 h 6462876"/>
                  <a:gd name="connsiteX3" fmla="*/ 5477865 w 6379285"/>
                  <a:gd name="connsiteY3" fmla="*/ 982879 h 6462876"/>
                  <a:gd name="connsiteX4" fmla="*/ 5743402 w 6379285"/>
                  <a:gd name="connsiteY4" fmla="*/ 2170029 h 6462876"/>
                  <a:gd name="connsiteX5" fmla="*/ 6375182 w 6379285"/>
                  <a:gd name="connsiteY5" fmla="*/ 3275288 h 6462876"/>
                  <a:gd name="connsiteX6" fmla="*/ 5768020 w 6379285"/>
                  <a:gd name="connsiteY6" fmla="*/ 4337817 h 6462876"/>
                  <a:gd name="connsiteX7" fmla="*/ 5464440 w 6379285"/>
                  <a:gd name="connsiteY7" fmla="*/ 5552137 h 6462876"/>
                  <a:gd name="connsiteX8" fmla="*/ 4250120 w 6379285"/>
                  <a:gd name="connsiteY8" fmla="*/ 5855717 h 6462876"/>
                  <a:gd name="connsiteX9" fmla="*/ 3187591 w 6379285"/>
                  <a:gd name="connsiteY9" fmla="*/ 6462876 h 6462876"/>
                  <a:gd name="connsiteX10" fmla="*/ 2200956 w 6379285"/>
                  <a:gd name="connsiteY10" fmla="*/ 5855716 h 6462876"/>
                  <a:gd name="connsiteX11" fmla="*/ 910741 w 6379285"/>
                  <a:gd name="connsiteY11" fmla="*/ 5552137 h 6462876"/>
                  <a:gd name="connsiteX12" fmla="*/ 607160 w 6379285"/>
                  <a:gd name="connsiteY12" fmla="*/ 4337818 h 6462876"/>
                  <a:gd name="connsiteX13" fmla="*/ 0 w 6379285"/>
                  <a:gd name="connsiteY13" fmla="*/ 3275287 h 6462876"/>
                  <a:gd name="connsiteX14" fmla="*/ 607161 w 6379285"/>
                  <a:gd name="connsiteY14" fmla="*/ 2212757 h 6462876"/>
                  <a:gd name="connsiteX15" fmla="*/ 910741 w 6379285"/>
                  <a:gd name="connsiteY15" fmla="*/ 998437 h 6462876"/>
                  <a:gd name="connsiteX16" fmla="*/ 2110821 w 6379285"/>
                  <a:gd name="connsiteY16" fmla="*/ 709412 h 6462876"/>
                  <a:gd name="connsiteX0" fmla="*/ 2110821 w 6413459"/>
                  <a:gd name="connsiteY0" fmla="*/ 709412 h 6462876"/>
                  <a:gd name="connsiteX1" fmla="*/ 3187593 w 6413459"/>
                  <a:gd name="connsiteY1" fmla="*/ 11803 h 6462876"/>
                  <a:gd name="connsiteX2" fmla="*/ 4250123 w 6413459"/>
                  <a:gd name="connsiteY2" fmla="*/ 694858 h 6462876"/>
                  <a:gd name="connsiteX3" fmla="*/ 5477865 w 6413459"/>
                  <a:gd name="connsiteY3" fmla="*/ 982879 h 6462876"/>
                  <a:gd name="connsiteX4" fmla="*/ 5743402 w 6413459"/>
                  <a:gd name="connsiteY4" fmla="*/ 2170029 h 6462876"/>
                  <a:gd name="connsiteX5" fmla="*/ 6409356 w 6413459"/>
                  <a:gd name="connsiteY5" fmla="*/ 3214348 h 6462876"/>
                  <a:gd name="connsiteX6" fmla="*/ 5768020 w 6413459"/>
                  <a:gd name="connsiteY6" fmla="*/ 4337817 h 6462876"/>
                  <a:gd name="connsiteX7" fmla="*/ 5464440 w 6413459"/>
                  <a:gd name="connsiteY7" fmla="*/ 5552137 h 6462876"/>
                  <a:gd name="connsiteX8" fmla="*/ 4250120 w 6413459"/>
                  <a:gd name="connsiteY8" fmla="*/ 5855717 h 6462876"/>
                  <a:gd name="connsiteX9" fmla="*/ 3187591 w 6413459"/>
                  <a:gd name="connsiteY9" fmla="*/ 6462876 h 6462876"/>
                  <a:gd name="connsiteX10" fmla="*/ 2200956 w 6413459"/>
                  <a:gd name="connsiteY10" fmla="*/ 5855716 h 6462876"/>
                  <a:gd name="connsiteX11" fmla="*/ 910741 w 6413459"/>
                  <a:gd name="connsiteY11" fmla="*/ 5552137 h 6462876"/>
                  <a:gd name="connsiteX12" fmla="*/ 607160 w 6413459"/>
                  <a:gd name="connsiteY12" fmla="*/ 4337818 h 6462876"/>
                  <a:gd name="connsiteX13" fmla="*/ 0 w 6413459"/>
                  <a:gd name="connsiteY13" fmla="*/ 3275287 h 6462876"/>
                  <a:gd name="connsiteX14" fmla="*/ 607161 w 6413459"/>
                  <a:gd name="connsiteY14" fmla="*/ 2212757 h 6462876"/>
                  <a:gd name="connsiteX15" fmla="*/ 910741 w 6413459"/>
                  <a:gd name="connsiteY15" fmla="*/ 998437 h 6462876"/>
                  <a:gd name="connsiteX16" fmla="*/ 2110821 w 6413459"/>
                  <a:gd name="connsiteY16" fmla="*/ 709412 h 6462876"/>
                  <a:gd name="connsiteX0" fmla="*/ 2110821 w 6422005"/>
                  <a:gd name="connsiteY0" fmla="*/ 709412 h 6462876"/>
                  <a:gd name="connsiteX1" fmla="*/ 3187593 w 6422005"/>
                  <a:gd name="connsiteY1" fmla="*/ 11803 h 6462876"/>
                  <a:gd name="connsiteX2" fmla="*/ 4250123 w 6422005"/>
                  <a:gd name="connsiteY2" fmla="*/ 694858 h 6462876"/>
                  <a:gd name="connsiteX3" fmla="*/ 5477865 w 6422005"/>
                  <a:gd name="connsiteY3" fmla="*/ 982879 h 6462876"/>
                  <a:gd name="connsiteX4" fmla="*/ 5743402 w 6422005"/>
                  <a:gd name="connsiteY4" fmla="*/ 2170029 h 6462876"/>
                  <a:gd name="connsiteX5" fmla="*/ 6417902 w 6422005"/>
                  <a:gd name="connsiteY5" fmla="*/ 3257077 h 6462876"/>
                  <a:gd name="connsiteX6" fmla="*/ 5768020 w 6422005"/>
                  <a:gd name="connsiteY6" fmla="*/ 4337817 h 6462876"/>
                  <a:gd name="connsiteX7" fmla="*/ 5464440 w 6422005"/>
                  <a:gd name="connsiteY7" fmla="*/ 5552137 h 6462876"/>
                  <a:gd name="connsiteX8" fmla="*/ 4250120 w 6422005"/>
                  <a:gd name="connsiteY8" fmla="*/ 5855717 h 6462876"/>
                  <a:gd name="connsiteX9" fmla="*/ 3187591 w 6422005"/>
                  <a:gd name="connsiteY9" fmla="*/ 6462876 h 6462876"/>
                  <a:gd name="connsiteX10" fmla="*/ 2200956 w 6422005"/>
                  <a:gd name="connsiteY10" fmla="*/ 5855716 h 6462876"/>
                  <a:gd name="connsiteX11" fmla="*/ 910741 w 6422005"/>
                  <a:gd name="connsiteY11" fmla="*/ 5552137 h 6462876"/>
                  <a:gd name="connsiteX12" fmla="*/ 607160 w 6422005"/>
                  <a:gd name="connsiteY12" fmla="*/ 4337818 h 6462876"/>
                  <a:gd name="connsiteX13" fmla="*/ 0 w 6422005"/>
                  <a:gd name="connsiteY13" fmla="*/ 3275287 h 6462876"/>
                  <a:gd name="connsiteX14" fmla="*/ 607161 w 6422005"/>
                  <a:gd name="connsiteY14" fmla="*/ 2212757 h 6462876"/>
                  <a:gd name="connsiteX15" fmla="*/ 910741 w 6422005"/>
                  <a:gd name="connsiteY15" fmla="*/ 998437 h 6462876"/>
                  <a:gd name="connsiteX16" fmla="*/ 2110821 w 6422005"/>
                  <a:gd name="connsiteY16" fmla="*/ 709412 h 6462876"/>
                  <a:gd name="connsiteX0" fmla="*/ 2110821 w 6418005"/>
                  <a:gd name="connsiteY0" fmla="*/ 709412 h 6462876"/>
                  <a:gd name="connsiteX1" fmla="*/ 3187593 w 6418005"/>
                  <a:gd name="connsiteY1" fmla="*/ 11803 h 6462876"/>
                  <a:gd name="connsiteX2" fmla="*/ 4250123 w 6418005"/>
                  <a:gd name="connsiteY2" fmla="*/ 694858 h 6462876"/>
                  <a:gd name="connsiteX3" fmla="*/ 5477865 w 6418005"/>
                  <a:gd name="connsiteY3" fmla="*/ 982879 h 6462876"/>
                  <a:gd name="connsiteX4" fmla="*/ 5743402 w 6418005"/>
                  <a:gd name="connsiteY4" fmla="*/ 2170029 h 6462876"/>
                  <a:gd name="connsiteX5" fmla="*/ 6417902 w 6418005"/>
                  <a:gd name="connsiteY5" fmla="*/ 3257077 h 6462876"/>
                  <a:gd name="connsiteX6" fmla="*/ 5742783 w 6418005"/>
                  <a:gd name="connsiteY6" fmla="*/ 4274026 h 6462876"/>
                  <a:gd name="connsiteX7" fmla="*/ 5464440 w 6418005"/>
                  <a:gd name="connsiteY7" fmla="*/ 5552137 h 6462876"/>
                  <a:gd name="connsiteX8" fmla="*/ 4250120 w 6418005"/>
                  <a:gd name="connsiteY8" fmla="*/ 5855717 h 6462876"/>
                  <a:gd name="connsiteX9" fmla="*/ 3187591 w 6418005"/>
                  <a:gd name="connsiteY9" fmla="*/ 6462876 h 6462876"/>
                  <a:gd name="connsiteX10" fmla="*/ 2200956 w 6418005"/>
                  <a:gd name="connsiteY10" fmla="*/ 5855716 h 6462876"/>
                  <a:gd name="connsiteX11" fmla="*/ 910741 w 6418005"/>
                  <a:gd name="connsiteY11" fmla="*/ 5552137 h 6462876"/>
                  <a:gd name="connsiteX12" fmla="*/ 607160 w 6418005"/>
                  <a:gd name="connsiteY12" fmla="*/ 4337818 h 6462876"/>
                  <a:gd name="connsiteX13" fmla="*/ 0 w 6418005"/>
                  <a:gd name="connsiteY13" fmla="*/ 3275287 h 6462876"/>
                  <a:gd name="connsiteX14" fmla="*/ 607161 w 6418005"/>
                  <a:gd name="connsiteY14" fmla="*/ 2212757 h 6462876"/>
                  <a:gd name="connsiteX15" fmla="*/ 910741 w 6418005"/>
                  <a:gd name="connsiteY15" fmla="*/ 998437 h 6462876"/>
                  <a:gd name="connsiteX16" fmla="*/ 2110821 w 6418005"/>
                  <a:gd name="connsiteY16" fmla="*/ 709412 h 6462876"/>
                  <a:gd name="connsiteX0" fmla="*/ 2110821 w 6417939"/>
                  <a:gd name="connsiteY0" fmla="*/ 709412 h 6462876"/>
                  <a:gd name="connsiteX1" fmla="*/ 3187593 w 6417939"/>
                  <a:gd name="connsiteY1" fmla="*/ 11803 h 6462876"/>
                  <a:gd name="connsiteX2" fmla="*/ 4250123 w 6417939"/>
                  <a:gd name="connsiteY2" fmla="*/ 694858 h 6462876"/>
                  <a:gd name="connsiteX3" fmla="*/ 5477865 w 6417939"/>
                  <a:gd name="connsiteY3" fmla="*/ 982879 h 6462876"/>
                  <a:gd name="connsiteX4" fmla="*/ 5743402 w 6417939"/>
                  <a:gd name="connsiteY4" fmla="*/ 2170029 h 6462876"/>
                  <a:gd name="connsiteX5" fmla="*/ 6417902 w 6417939"/>
                  <a:gd name="connsiteY5" fmla="*/ 3257077 h 6462876"/>
                  <a:gd name="connsiteX6" fmla="*/ 5743183 w 6417939"/>
                  <a:gd name="connsiteY6" fmla="*/ 4303221 h 6462876"/>
                  <a:gd name="connsiteX7" fmla="*/ 5464440 w 6417939"/>
                  <a:gd name="connsiteY7" fmla="*/ 5552137 h 6462876"/>
                  <a:gd name="connsiteX8" fmla="*/ 4250120 w 6417939"/>
                  <a:gd name="connsiteY8" fmla="*/ 5855717 h 6462876"/>
                  <a:gd name="connsiteX9" fmla="*/ 3187591 w 6417939"/>
                  <a:gd name="connsiteY9" fmla="*/ 6462876 h 6462876"/>
                  <a:gd name="connsiteX10" fmla="*/ 2200956 w 6417939"/>
                  <a:gd name="connsiteY10" fmla="*/ 5855716 h 6462876"/>
                  <a:gd name="connsiteX11" fmla="*/ 910741 w 6417939"/>
                  <a:gd name="connsiteY11" fmla="*/ 5552137 h 6462876"/>
                  <a:gd name="connsiteX12" fmla="*/ 607160 w 6417939"/>
                  <a:gd name="connsiteY12" fmla="*/ 4337818 h 6462876"/>
                  <a:gd name="connsiteX13" fmla="*/ 0 w 6417939"/>
                  <a:gd name="connsiteY13" fmla="*/ 3275287 h 6462876"/>
                  <a:gd name="connsiteX14" fmla="*/ 607161 w 6417939"/>
                  <a:gd name="connsiteY14" fmla="*/ 2212757 h 6462876"/>
                  <a:gd name="connsiteX15" fmla="*/ 910741 w 6417939"/>
                  <a:gd name="connsiteY15" fmla="*/ 998437 h 6462876"/>
                  <a:gd name="connsiteX16" fmla="*/ 2110821 w 6417939"/>
                  <a:gd name="connsiteY16" fmla="*/ 709412 h 6462876"/>
                  <a:gd name="connsiteX0" fmla="*/ 2110821 w 6417939"/>
                  <a:gd name="connsiteY0" fmla="*/ 709412 h 6471711"/>
                  <a:gd name="connsiteX1" fmla="*/ 3187593 w 6417939"/>
                  <a:gd name="connsiteY1" fmla="*/ 11803 h 6471711"/>
                  <a:gd name="connsiteX2" fmla="*/ 4250123 w 6417939"/>
                  <a:gd name="connsiteY2" fmla="*/ 694858 h 6471711"/>
                  <a:gd name="connsiteX3" fmla="*/ 5477865 w 6417939"/>
                  <a:gd name="connsiteY3" fmla="*/ 982879 h 6471711"/>
                  <a:gd name="connsiteX4" fmla="*/ 5743402 w 6417939"/>
                  <a:gd name="connsiteY4" fmla="*/ 2170029 h 6471711"/>
                  <a:gd name="connsiteX5" fmla="*/ 6417902 w 6417939"/>
                  <a:gd name="connsiteY5" fmla="*/ 3257077 h 6471711"/>
                  <a:gd name="connsiteX6" fmla="*/ 5743183 w 6417939"/>
                  <a:gd name="connsiteY6" fmla="*/ 4303221 h 6471711"/>
                  <a:gd name="connsiteX7" fmla="*/ 5464440 w 6417939"/>
                  <a:gd name="connsiteY7" fmla="*/ 5552137 h 6471711"/>
                  <a:gd name="connsiteX8" fmla="*/ 4272906 w 6417939"/>
                  <a:gd name="connsiteY8" fmla="*/ 5802706 h 6471711"/>
                  <a:gd name="connsiteX9" fmla="*/ 3187591 w 6417939"/>
                  <a:gd name="connsiteY9" fmla="*/ 6462876 h 6471711"/>
                  <a:gd name="connsiteX10" fmla="*/ 2200956 w 6417939"/>
                  <a:gd name="connsiteY10" fmla="*/ 5855716 h 6471711"/>
                  <a:gd name="connsiteX11" fmla="*/ 910741 w 6417939"/>
                  <a:gd name="connsiteY11" fmla="*/ 5552137 h 6471711"/>
                  <a:gd name="connsiteX12" fmla="*/ 607160 w 6417939"/>
                  <a:gd name="connsiteY12" fmla="*/ 4337818 h 6471711"/>
                  <a:gd name="connsiteX13" fmla="*/ 0 w 6417939"/>
                  <a:gd name="connsiteY13" fmla="*/ 3275287 h 6471711"/>
                  <a:gd name="connsiteX14" fmla="*/ 607161 w 6417939"/>
                  <a:gd name="connsiteY14" fmla="*/ 2212757 h 6471711"/>
                  <a:gd name="connsiteX15" fmla="*/ 910741 w 6417939"/>
                  <a:gd name="connsiteY15" fmla="*/ 998437 h 6471711"/>
                  <a:gd name="connsiteX16" fmla="*/ 2110821 w 6417939"/>
                  <a:gd name="connsiteY16" fmla="*/ 709412 h 6471711"/>
                  <a:gd name="connsiteX0" fmla="*/ 2110821 w 6417939"/>
                  <a:gd name="connsiteY0" fmla="*/ 709412 h 6465555"/>
                  <a:gd name="connsiteX1" fmla="*/ 3187593 w 6417939"/>
                  <a:gd name="connsiteY1" fmla="*/ 11803 h 6465555"/>
                  <a:gd name="connsiteX2" fmla="*/ 4250123 w 6417939"/>
                  <a:gd name="connsiteY2" fmla="*/ 694858 h 6465555"/>
                  <a:gd name="connsiteX3" fmla="*/ 5477865 w 6417939"/>
                  <a:gd name="connsiteY3" fmla="*/ 982879 h 6465555"/>
                  <a:gd name="connsiteX4" fmla="*/ 5743402 w 6417939"/>
                  <a:gd name="connsiteY4" fmla="*/ 2170029 h 6465555"/>
                  <a:gd name="connsiteX5" fmla="*/ 6417902 w 6417939"/>
                  <a:gd name="connsiteY5" fmla="*/ 3257077 h 6465555"/>
                  <a:gd name="connsiteX6" fmla="*/ 5743183 w 6417939"/>
                  <a:gd name="connsiteY6" fmla="*/ 4303221 h 6465555"/>
                  <a:gd name="connsiteX7" fmla="*/ 5464440 w 6417939"/>
                  <a:gd name="connsiteY7" fmla="*/ 5552137 h 6465555"/>
                  <a:gd name="connsiteX8" fmla="*/ 4272906 w 6417939"/>
                  <a:gd name="connsiteY8" fmla="*/ 5802706 h 6465555"/>
                  <a:gd name="connsiteX9" fmla="*/ 3187591 w 6417939"/>
                  <a:gd name="connsiteY9" fmla="*/ 6462876 h 6465555"/>
                  <a:gd name="connsiteX10" fmla="*/ 2145004 w 6417939"/>
                  <a:gd name="connsiteY10" fmla="*/ 5786630 h 6465555"/>
                  <a:gd name="connsiteX11" fmla="*/ 910741 w 6417939"/>
                  <a:gd name="connsiteY11" fmla="*/ 5552137 h 6465555"/>
                  <a:gd name="connsiteX12" fmla="*/ 607160 w 6417939"/>
                  <a:gd name="connsiteY12" fmla="*/ 4337818 h 6465555"/>
                  <a:gd name="connsiteX13" fmla="*/ 0 w 6417939"/>
                  <a:gd name="connsiteY13" fmla="*/ 3275287 h 6465555"/>
                  <a:gd name="connsiteX14" fmla="*/ 607161 w 6417939"/>
                  <a:gd name="connsiteY14" fmla="*/ 2212757 h 6465555"/>
                  <a:gd name="connsiteX15" fmla="*/ 910741 w 6417939"/>
                  <a:gd name="connsiteY15" fmla="*/ 998437 h 6465555"/>
                  <a:gd name="connsiteX16" fmla="*/ 2110821 w 6417939"/>
                  <a:gd name="connsiteY16" fmla="*/ 709412 h 6465555"/>
                  <a:gd name="connsiteX0" fmla="*/ 2110821 w 6417939"/>
                  <a:gd name="connsiteY0" fmla="*/ 709412 h 6482647"/>
                  <a:gd name="connsiteX1" fmla="*/ 3187593 w 6417939"/>
                  <a:gd name="connsiteY1" fmla="*/ 11803 h 6482647"/>
                  <a:gd name="connsiteX2" fmla="*/ 4250123 w 6417939"/>
                  <a:gd name="connsiteY2" fmla="*/ 694858 h 6482647"/>
                  <a:gd name="connsiteX3" fmla="*/ 5477865 w 6417939"/>
                  <a:gd name="connsiteY3" fmla="*/ 982879 h 6482647"/>
                  <a:gd name="connsiteX4" fmla="*/ 5743402 w 6417939"/>
                  <a:gd name="connsiteY4" fmla="*/ 2170029 h 6482647"/>
                  <a:gd name="connsiteX5" fmla="*/ 6417902 w 6417939"/>
                  <a:gd name="connsiteY5" fmla="*/ 3257077 h 6482647"/>
                  <a:gd name="connsiteX6" fmla="*/ 5743183 w 6417939"/>
                  <a:gd name="connsiteY6" fmla="*/ 4303221 h 6482647"/>
                  <a:gd name="connsiteX7" fmla="*/ 5464440 w 6417939"/>
                  <a:gd name="connsiteY7" fmla="*/ 5552137 h 6482647"/>
                  <a:gd name="connsiteX8" fmla="*/ 4272906 w 6417939"/>
                  <a:gd name="connsiteY8" fmla="*/ 5802706 h 6482647"/>
                  <a:gd name="connsiteX9" fmla="*/ 3196137 w 6417939"/>
                  <a:gd name="connsiteY9" fmla="*/ 6479968 h 6482647"/>
                  <a:gd name="connsiteX10" fmla="*/ 2145004 w 6417939"/>
                  <a:gd name="connsiteY10" fmla="*/ 5786630 h 6482647"/>
                  <a:gd name="connsiteX11" fmla="*/ 910741 w 6417939"/>
                  <a:gd name="connsiteY11" fmla="*/ 5552137 h 6482647"/>
                  <a:gd name="connsiteX12" fmla="*/ 607160 w 6417939"/>
                  <a:gd name="connsiteY12" fmla="*/ 4337818 h 6482647"/>
                  <a:gd name="connsiteX13" fmla="*/ 0 w 6417939"/>
                  <a:gd name="connsiteY13" fmla="*/ 3275287 h 6482647"/>
                  <a:gd name="connsiteX14" fmla="*/ 607161 w 6417939"/>
                  <a:gd name="connsiteY14" fmla="*/ 2212757 h 6482647"/>
                  <a:gd name="connsiteX15" fmla="*/ 910741 w 6417939"/>
                  <a:gd name="connsiteY15" fmla="*/ 998437 h 6482647"/>
                  <a:gd name="connsiteX16" fmla="*/ 2110821 w 6417939"/>
                  <a:gd name="connsiteY16" fmla="*/ 709412 h 6482647"/>
                  <a:gd name="connsiteX0" fmla="*/ 2110821 w 6417939"/>
                  <a:gd name="connsiteY0" fmla="*/ 709412 h 6480137"/>
                  <a:gd name="connsiteX1" fmla="*/ 3187593 w 6417939"/>
                  <a:gd name="connsiteY1" fmla="*/ 11803 h 6480137"/>
                  <a:gd name="connsiteX2" fmla="*/ 4250123 w 6417939"/>
                  <a:gd name="connsiteY2" fmla="*/ 694858 h 6480137"/>
                  <a:gd name="connsiteX3" fmla="*/ 5477865 w 6417939"/>
                  <a:gd name="connsiteY3" fmla="*/ 982879 h 6480137"/>
                  <a:gd name="connsiteX4" fmla="*/ 5743402 w 6417939"/>
                  <a:gd name="connsiteY4" fmla="*/ 2170029 h 6480137"/>
                  <a:gd name="connsiteX5" fmla="*/ 6417902 w 6417939"/>
                  <a:gd name="connsiteY5" fmla="*/ 3257077 h 6480137"/>
                  <a:gd name="connsiteX6" fmla="*/ 5743183 w 6417939"/>
                  <a:gd name="connsiteY6" fmla="*/ 4303221 h 6480137"/>
                  <a:gd name="connsiteX7" fmla="*/ 5464440 w 6417939"/>
                  <a:gd name="connsiteY7" fmla="*/ 5552137 h 6480137"/>
                  <a:gd name="connsiteX8" fmla="*/ 4272906 w 6417939"/>
                  <a:gd name="connsiteY8" fmla="*/ 5802706 h 6480137"/>
                  <a:gd name="connsiteX9" fmla="*/ 3196137 w 6417939"/>
                  <a:gd name="connsiteY9" fmla="*/ 6479968 h 6480137"/>
                  <a:gd name="connsiteX10" fmla="*/ 2136458 w 6417939"/>
                  <a:gd name="connsiteY10" fmla="*/ 5803722 h 6480137"/>
                  <a:gd name="connsiteX11" fmla="*/ 910741 w 6417939"/>
                  <a:gd name="connsiteY11" fmla="*/ 5552137 h 6480137"/>
                  <a:gd name="connsiteX12" fmla="*/ 607160 w 6417939"/>
                  <a:gd name="connsiteY12" fmla="*/ 4337818 h 6480137"/>
                  <a:gd name="connsiteX13" fmla="*/ 0 w 6417939"/>
                  <a:gd name="connsiteY13" fmla="*/ 3275287 h 6480137"/>
                  <a:gd name="connsiteX14" fmla="*/ 607161 w 6417939"/>
                  <a:gd name="connsiteY14" fmla="*/ 2212757 h 6480137"/>
                  <a:gd name="connsiteX15" fmla="*/ 910741 w 6417939"/>
                  <a:gd name="connsiteY15" fmla="*/ 998437 h 6480137"/>
                  <a:gd name="connsiteX16" fmla="*/ 2110821 w 6417939"/>
                  <a:gd name="connsiteY16" fmla="*/ 709412 h 6480137"/>
                  <a:gd name="connsiteX0" fmla="*/ 2116518 w 6423636"/>
                  <a:gd name="connsiteY0" fmla="*/ 709412 h 6480137"/>
                  <a:gd name="connsiteX1" fmla="*/ 3193290 w 6423636"/>
                  <a:gd name="connsiteY1" fmla="*/ 11803 h 6480137"/>
                  <a:gd name="connsiteX2" fmla="*/ 4255820 w 6423636"/>
                  <a:gd name="connsiteY2" fmla="*/ 694858 h 6480137"/>
                  <a:gd name="connsiteX3" fmla="*/ 5483562 w 6423636"/>
                  <a:gd name="connsiteY3" fmla="*/ 982879 h 6480137"/>
                  <a:gd name="connsiteX4" fmla="*/ 5749099 w 6423636"/>
                  <a:gd name="connsiteY4" fmla="*/ 2170029 h 6480137"/>
                  <a:gd name="connsiteX5" fmla="*/ 6423599 w 6423636"/>
                  <a:gd name="connsiteY5" fmla="*/ 3257077 h 6480137"/>
                  <a:gd name="connsiteX6" fmla="*/ 5748880 w 6423636"/>
                  <a:gd name="connsiteY6" fmla="*/ 4303221 h 6480137"/>
                  <a:gd name="connsiteX7" fmla="*/ 5470137 w 6423636"/>
                  <a:gd name="connsiteY7" fmla="*/ 5552137 h 6480137"/>
                  <a:gd name="connsiteX8" fmla="*/ 4278603 w 6423636"/>
                  <a:gd name="connsiteY8" fmla="*/ 5802706 h 6480137"/>
                  <a:gd name="connsiteX9" fmla="*/ 3201834 w 6423636"/>
                  <a:gd name="connsiteY9" fmla="*/ 6479968 h 6480137"/>
                  <a:gd name="connsiteX10" fmla="*/ 2142155 w 6423636"/>
                  <a:gd name="connsiteY10" fmla="*/ 5803722 h 6480137"/>
                  <a:gd name="connsiteX11" fmla="*/ 916438 w 6423636"/>
                  <a:gd name="connsiteY11" fmla="*/ 5552137 h 6480137"/>
                  <a:gd name="connsiteX12" fmla="*/ 647040 w 6423636"/>
                  <a:gd name="connsiteY12" fmla="*/ 4320727 h 6480137"/>
                  <a:gd name="connsiteX13" fmla="*/ 5697 w 6423636"/>
                  <a:gd name="connsiteY13" fmla="*/ 3275287 h 6480137"/>
                  <a:gd name="connsiteX14" fmla="*/ 612858 w 6423636"/>
                  <a:gd name="connsiteY14" fmla="*/ 2212757 h 6480137"/>
                  <a:gd name="connsiteX15" fmla="*/ 916438 w 6423636"/>
                  <a:gd name="connsiteY15" fmla="*/ 998437 h 6480137"/>
                  <a:gd name="connsiteX16" fmla="*/ 2116518 w 6423636"/>
                  <a:gd name="connsiteY16" fmla="*/ 709412 h 6480137"/>
                  <a:gd name="connsiteX0" fmla="*/ 2142155 w 6449273"/>
                  <a:gd name="connsiteY0" fmla="*/ 709412 h 6480137"/>
                  <a:gd name="connsiteX1" fmla="*/ 3218927 w 6449273"/>
                  <a:gd name="connsiteY1" fmla="*/ 11803 h 6480137"/>
                  <a:gd name="connsiteX2" fmla="*/ 4281457 w 6449273"/>
                  <a:gd name="connsiteY2" fmla="*/ 694858 h 6480137"/>
                  <a:gd name="connsiteX3" fmla="*/ 5509199 w 6449273"/>
                  <a:gd name="connsiteY3" fmla="*/ 982879 h 6480137"/>
                  <a:gd name="connsiteX4" fmla="*/ 5774736 w 6449273"/>
                  <a:gd name="connsiteY4" fmla="*/ 2170029 h 6480137"/>
                  <a:gd name="connsiteX5" fmla="*/ 6449236 w 6449273"/>
                  <a:gd name="connsiteY5" fmla="*/ 3257077 h 6480137"/>
                  <a:gd name="connsiteX6" fmla="*/ 5774517 w 6449273"/>
                  <a:gd name="connsiteY6" fmla="*/ 4303221 h 6480137"/>
                  <a:gd name="connsiteX7" fmla="*/ 5495774 w 6449273"/>
                  <a:gd name="connsiteY7" fmla="*/ 5552137 h 6480137"/>
                  <a:gd name="connsiteX8" fmla="*/ 4304240 w 6449273"/>
                  <a:gd name="connsiteY8" fmla="*/ 5802706 h 6480137"/>
                  <a:gd name="connsiteX9" fmla="*/ 3227471 w 6449273"/>
                  <a:gd name="connsiteY9" fmla="*/ 6479968 h 6480137"/>
                  <a:gd name="connsiteX10" fmla="*/ 2167792 w 6449273"/>
                  <a:gd name="connsiteY10" fmla="*/ 5803722 h 6480137"/>
                  <a:gd name="connsiteX11" fmla="*/ 942075 w 6449273"/>
                  <a:gd name="connsiteY11" fmla="*/ 5552137 h 6480137"/>
                  <a:gd name="connsiteX12" fmla="*/ 672677 w 6449273"/>
                  <a:gd name="connsiteY12" fmla="*/ 4320727 h 6480137"/>
                  <a:gd name="connsiteX13" fmla="*/ 5697 w 6449273"/>
                  <a:gd name="connsiteY13" fmla="*/ 3224012 h 6480137"/>
                  <a:gd name="connsiteX14" fmla="*/ 638495 w 6449273"/>
                  <a:gd name="connsiteY14" fmla="*/ 2212757 h 6480137"/>
                  <a:gd name="connsiteX15" fmla="*/ 942075 w 6449273"/>
                  <a:gd name="connsiteY15" fmla="*/ 998437 h 6480137"/>
                  <a:gd name="connsiteX16" fmla="*/ 2142155 w 6449273"/>
                  <a:gd name="connsiteY16" fmla="*/ 709412 h 6480137"/>
                  <a:gd name="connsiteX0" fmla="*/ 2142155 w 6449273"/>
                  <a:gd name="connsiteY0" fmla="*/ 709412 h 6480137"/>
                  <a:gd name="connsiteX1" fmla="*/ 3218927 w 6449273"/>
                  <a:gd name="connsiteY1" fmla="*/ 11803 h 6480137"/>
                  <a:gd name="connsiteX2" fmla="*/ 4281457 w 6449273"/>
                  <a:gd name="connsiteY2" fmla="*/ 694858 h 6480137"/>
                  <a:gd name="connsiteX3" fmla="*/ 5509199 w 6449273"/>
                  <a:gd name="connsiteY3" fmla="*/ 982879 h 6480137"/>
                  <a:gd name="connsiteX4" fmla="*/ 5774736 w 6449273"/>
                  <a:gd name="connsiteY4" fmla="*/ 2170029 h 6480137"/>
                  <a:gd name="connsiteX5" fmla="*/ 6449236 w 6449273"/>
                  <a:gd name="connsiteY5" fmla="*/ 3257077 h 6480137"/>
                  <a:gd name="connsiteX6" fmla="*/ 5774517 w 6449273"/>
                  <a:gd name="connsiteY6" fmla="*/ 4303221 h 6480137"/>
                  <a:gd name="connsiteX7" fmla="*/ 5495774 w 6449273"/>
                  <a:gd name="connsiteY7" fmla="*/ 5552137 h 6480137"/>
                  <a:gd name="connsiteX8" fmla="*/ 4304240 w 6449273"/>
                  <a:gd name="connsiteY8" fmla="*/ 5802706 h 6480137"/>
                  <a:gd name="connsiteX9" fmla="*/ 3227471 w 6449273"/>
                  <a:gd name="connsiteY9" fmla="*/ 6479968 h 6480137"/>
                  <a:gd name="connsiteX10" fmla="*/ 2167792 w 6449273"/>
                  <a:gd name="connsiteY10" fmla="*/ 5803722 h 6480137"/>
                  <a:gd name="connsiteX11" fmla="*/ 942075 w 6449273"/>
                  <a:gd name="connsiteY11" fmla="*/ 5552137 h 6480137"/>
                  <a:gd name="connsiteX12" fmla="*/ 672677 w 6449273"/>
                  <a:gd name="connsiteY12" fmla="*/ 4320727 h 6480137"/>
                  <a:gd name="connsiteX13" fmla="*/ 5697 w 6449273"/>
                  <a:gd name="connsiteY13" fmla="*/ 3224012 h 6480137"/>
                  <a:gd name="connsiteX14" fmla="*/ 638495 w 6449273"/>
                  <a:gd name="connsiteY14" fmla="*/ 2212757 h 6480137"/>
                  <a:gd name="connsiteX15" fmla="*/ 950621 w 6449273"/>
                  <a:gd name="connsiteY15" fmla="*/ 955708 h 6480137"/>
                  <a:gd name="connsiteX16" fmla="*/ 2142155 w 6449273"/>
                  <a:gd name="connsiteY16" fmla="*/ 709412 h 648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9273" h="6480137">
                    <a:moveTo>
                      <a:pt x="2142155" y="709412"/>
                    </a:moveTo>
                    <a:cubicBezTo>
                      <a:pt x="2520206" y="552095"/>
                      <a:pt x="2862989" y="0"/>
                      <a:pt x="3218927" y="11803"/>
                    </a:cubicBezTo>
                    <a:cubicBezTo>
                      <a:pt x="3574865" y="23606"/>
                      <a:pt x="3899745" y="533012"/>
                      <a:pt x="4281457" y="694858"/>
                    </a:cubicBezTo>
                    <a:cubicBezTo>
                      <a:pt x="4663169" y="856704"/>
                      <a:pt x="5260319" y="737017"/>
                      <a:pt x="5509199" y="982879"/>
                    </a:cubicBezTo>
                    <a:cubicBezTo>
                      <a:pt x="5758079" y="1228741"/>
                      <a:pt x="5618063" y="1790996"/>
                      <a:pt x="5774736" y="2170029"/>
                    </a:cubicBezTo>
                    <a:cubicBezTo>
                      <a:pt x="5931409" y="2549062"/>
                      <a:pt x="6449273" y="2901545"/>
                      <a:pt x="6449236" y="3257077"/>
                    </a:cubicBezTo>
                    <a:cubicBezTo>
                      <a:pt x="6449200" y="3612609"/>
                      <a:pt x="5933427" y="3920711"/>
                      <a:pt x="5774517" y="4303221"/>
                    </a:cubicBezTo>
                    <a:cubicBezTo>
                      <a:pt x="5615607" y="4685731"/>
                      <a:pt x="5740820" y="5302223"/>
                      <a:pt x="5495774" y="5552137"/>
                    </a:cubicBezTo>
                    <a:cubicBezTo>
                      <a:pt x="5250728" y="5802051"/>
                      <a:pt x="4682290" y="5648068"/>
                      <a:pt x="4304240" y="5802706"/>
                    </a:cubicBezTo>
                    <a:cubicBezTo>
                      <a:pt x="3926190" y="5957344"/>
                      <a:pt x="3583546" y="6479799"/>
                      <a:pt x="3227471" y="6479968"/>
                    </a:cubicBezTo>
                    <a:cubicBezTo>
                      <a:pt x="2871396" y="6480137"/>
                      <a:pt x="2548691" y="5958360"/>
                      <a:pt x="2167792" y="5803722"/>
                    </a:cubicBezTo>
                    <a:cubicBezTo>
                      <a:pt x="1786893" y="5649084"/>
                      <a:pt x="1191261" y="5799303"/>
                      <a:pt x="942075" y="5552137"/>
                    </a:cubicBezTo>
                    <a:cubicBezTo>
                      <a:pt x="692889" y="5304971"/>
                      <a:pt x="828740" y="4708748"/>
                      <a:pt x="672677" y="4320727"/>
                    </a:cubicBezTo>
                    <a:cubicBezTo>
                      <a:pt x="516614" y="3932706"/>
                      <a:pt x="11394" y="3575340"/>
                      <a:pt x="5697" y="3224012"/>
                    </a:cubicBezTo>
                    <a:cubicBezTo>
                      <a:pt x="0" y="2872684"/>
                      <a:pt x="481008" y="2590808"/>
                      <a:pt x="638495" y="2212757"/>
                    </a:cubicBezTo>
                    <a:cubicBezTo>
                      <a:pt x="795982" y="1834706"/>
                      <a:pt x="700011" y="1206265"/>
                      <a:pt x="950621" y="955708"/>
                    </a:cubicBezTo>
                    <a:cubicBezTo>
                      <a:pt x="1201231" y="705151"/>
                      <a:pt x="1764104" y="866729"/>
                      <a:pt x="2142155" y="709412"/>
                    </a:cubicBezTo>
                    <a:close/>
                  </a:path>
                </a:pathLst>
              </a:custGeom>
              <a:ln w="19050">
                <a:solidFill>
                  <a:srgbClr val="008E94"/>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1F497D"/>
                  </a:solidFill>
                  <a:effectLst/>
                  <a:uLnTx/>
                  <a:uFillTx/>
                </a:endParaRPr>
              </a:p>
            </p:txBody>
          </p:sp>
          <p:sp>
            <p:nvSpPr>
              <p:cNvPr id="41" name="Freeform 40"/>
              <p:cNvSpPr/>
              <p:nvPr/>
            </p:nvSpPr>
            <p:spPr>
              <a:xfrm rot="780000">
                <a:off x="1353074" y="183039"/>
                <a:ext cx="6448927" cy="6479769"/>
              </a:xfrm>
              <a:custGeom>
                <a:avLst/>
                <a:gdLst>
                  <a:gd name="connsiteX0" fmla="*/ 0 w 1230595"/>
                  <a:gd name="connsiteY0" fmla="*/ 0 h 837488"/>
                  <a:gd name="connsiteX1" fmla="*/ 256374 w 1230595"/>
                  <a:gd name="connsiteY1" fmla="*/ 632389 h 837488"/>
                  <a:gd name="connsiteX2" fmla="*/ 760576 w 1230595"/>
                  <a:gd name="connsiteY2" fmla="*/ 239283 h 837488"/>
                  <a:gd name="connsiteX3" fmla="*/ 1102408 w 1230595"/>
                  <a:gd name="connsiteY3" fmla="*/ 273466 h 837488"/>
                  <a:gd name="connsiteX4" fmla="*/ 1093862 w 1230595"/>
                  <a:gd name="connsiteY4" fmla="*/ 341832 h 837488"/>
                  <a:gd name="connsiteX5" fmla="*/ 1230595 w 1230595"/>
                  <a:gd name="connsiteY5" fmla="*/ 837488 h 837488"/>
                  <a:gd name="connsiteX0" fmla="*/ 677969 w 1908564"/>
                  <a:gd name="connsiteY0" fmla="*/ 326069 h 1163557"/>
                  <a:gd name="connsiteX1" fmla="*/ 42729 w 1908564"/>
                  <a:gd name="connsiteY1" fmla="*/ 105398 h 1163557"/>
                  <a:gd name="connsiteX2" fmla="*/ 934343 w 1908564"/>
                  <a:gd name="connsiteY2" fmla="*/ 958458 h 1163557"/>
                  <a:gd name="connsiteX3" fmla="*/ 1438545 w 1908564"/>
                  <a:gd name="connsiteY3" fmla="*/ 565352 h 1163557"/>
                  <a:gd name="connsiteX4" fmla="*/ 1780377 w 1908564"/>
                  <a:gd name="connsiteY4" fmla="*/ 599535 h 1163557"/>
                  <a:gd name="connsiteX5" fmla="*/ 1771831 w 1908564"/>
                  <a:gd name="connsiteY5" fmla="*/ 667901 h 1163557"/>
                  <a:gd name="connsiteX6" fmla="*/ 1908564 w 1908564"/>
                  <a:gd name="connsiteY6" fmla="*/ 1163557 h 1163557"/>
                  <a:gd name="connsiteX0" fmla="*/ 1424 w 1232019"/>
                  <a:gd name="connsiteY0" fmla="*/ 1085018 h 1922506"/>
                  <a:gd name="connsiteX1" fmla="*/ 428714 w 1232019"/>
                  <a:gd name="connsiteY1" fmla="*/ 105398 h 1922506"/>
                  <a:gd name="connsiteX2" fmla="*/ 257798 w 1232019"/>
                  <a:gd name="connsiteY2" fmla="*/ 1717407 h 1922506"/>
                  <a:gd name="connsiteX3" fmla="*/ 762000 w 1232019"/>
                  <a:gd name="connsiteY3" fmla="*/ 1324301 h 1922506"/>
                  <a:gd name="connsiteX4" fmla="*/ 1103832 w 1232019"/>
                  <a:gd name="connsiteY4" fmla="*/ 1358484 h 1922506"/>
                  <a:gd name="connsiteX5" fmla="*/ 1095286 w 1232019"/>
                  <a:gd name="connsiteY5" fmla="*/ 1426850 h 1922506"/>
                  <a:gd name="connsiteX6" fmla="*/ 1232019 w 1232019"/>
                  <a:gd name="connsiteY6" fmla="*/ 1922506 h 1922506"/>
                  <a:gd name="connsiteX0" fmla="*/ 706455 w 1937050"/>
                  <a:gd name="connsiteY0" fmla="*/ 1134446 h 1971934"/>
                  <a:gd name="connsiteX1" fmla="*/ 71215 w 1937050"/>
                  <a:gd name="connsiteY1" fmla="*/ 837881 h 1971934"/>
                  <a:gd name="connsiteX2" fmla="*/ 1133745 w 1937050"/>
                  <a:gd name="connsiteY2" fmla="*/ 154826 h 1971934"/>
                  <a:gd name="connsiteX3" fmla="*/ 962829 w 1937050"/>
                  <a:gd name="connsiteY3" fmla="*/ 1766835 h 1971934"/>
                  <a:gd name="connsiteX4" fmla="*/ 1467031 w 1937050"/>
                  <a:gd name="connsiteY4" fmla="*/ 1373729 h 1971934"/>
                  <a:gd name="connsiteX5" fmla="*/ 1808863 w 1937050"/>
                  <a:gd name="connsiteY5" fmla="*/ 1407912 h 1971934"/>
                  <a:gd name="connsiteX6" fmla="*/ 1800317 w 1937050"/>
                  <a:gd name="connsiteY6" fmla="*/ 1476278 h 1971934"/>
                  <a:gd name="connsiteX7" fmla="*/ 1937050 w 1937050"/>
                  <a:gd name="connsiteY7" fmla="*/ 1971934 h 1971934"/>
                  <a:gd name="connsiteX0" fmla="*/ 326980 w 1557575"/>
                  <a:gd name="connsiteY0" fmla="*/ 1109147 h 1946635"/>
                  <a:gd name="connsiteX1" fmla="*/ 71215 w 1557575"/>
                  <a:gd name="connsiteY1" fmla="*/ 964372 h 1946635"/>
                  <a:gd name="connsiteX2" fmla="*/ 754270 w 1557575"/>
                  <a:gd name="connsiteY2" fmla="*/ 129527 h 1946635"/>
                  <a:gd name="connsiteX3" fmla="*/ 583354 w 1557575"/>
                  <a:gd name="connsiteY3" fmla="*/ 1741536 h 1946635"/>
                  <a:gd name="connsiteX4" fmla="*/ 1087556 w 1557575"/>
                  <a:gd name="connsiteY4" fmla="*/ 1348430 h 1946635"/>
                  <a:gd name="connsiteX5" fmla="*/ 1429388 w 1557575"/>
                  <a:gd name="connsiteY5" fmla="*/ 1382613 h 1946635"/>
                  <a:gd name="connsiteX6" fmla="*/ 1420842 w 1557575"/>
                  <a:gd name="connsiteY6" fmla="*/ 1450979 h 1946635"/>
                  <a:gd name="connsiteX7" fmla="*/ 1557575 w 1557575"/>
                  <a:gd name="connsiteY7" fmla="*/ 1946635 h 1946635"/>
                  <a:gd name="connsiteX0" fmla="*/ 430072 w 1536957"/>
                  <a:gd name="connsiteY0" fmla="*/ 1343847 h 1946635"/>
                  <a:gd name="connsiteX1" fmla="*/ 50597 w 1536957"/>
                  <a:gd name="connsiteY1" fmla="*/ 964372 h 1946635"/>
                  <a:gd name="connsiteX2" fmla="*/ 733652 w 1536957"/>
                  <a:gd name="connsiteY2" fmla="*/ 129527 h 1946635"/>
                  <a:gd name="connsiteX3" fmla="*/ 562736 w 1536957"/>
                  <a:gd name="connsiteY3" fmla="*/ 1741536 h 1946635"/>
                  <a:gd name="connsiteX4" fmla="*/ 1066938 w 1536957"/>
                  <a:gd name="connsiteY4" fmla="*/ 1348430 h 1946635"/>
                  <a:gd name="connsiteX5" fmla="*/ 1408770 w 1536957"/>
                  <a:gd name="connsiteY5" fmla="*/ 1382613 h 1946635"/>
                  <a:gd name="connsiteX6" fmla="*/ 1400224 w 1536957"/>
                  <a:gd name="connsiteY6" fmla="*/ 1450979 h 1946635"/>
                  <a:gd name="connsiteX7" fmla="*/ 1536957 w 1536957"/>
                  <a:gd name="connsiteY7" fmla="*/ 1946635 h 1946635"/>
                  <a:gd name="connsiteX0" fmla="*/ 430072 w 1536957"/>
                  <a:gd name="connsiteY0" fmla="*/ 1388084 h 1990872"/>
                  <a:gd name="connsiteX1" fmla="*/ 50597 w 1536957"/>
                  <a:gd name="connsiteY1" fmla="*/ 1008609 h 1990872"/>
                  <a:gd name="connsiteX2" fmla="*/ 178175 w 1536957"/>
                  <a:gd name="connsiteY2" fmla="*/ 743187 h 1990872"/>
                  <a:gd name="connsiteX3" fmla="*/ 733652 w 1536957"/>
                  <a:gd name="connsiteY3" fmla="*/ 173764 h 1990872"/>
                  <a:gd name="connsiteX4" fmla="*/ 562736 w 1536957"/>
                  <a:gd name="connsiteY4" fmla="*/ 1785773 h 1990872"/>
                  <a:gd name="connsiteX5" fmla="*/ 1066938 w 1536957"/>
                  <a:gd name="connsiteY5" fmla="*/ 1392667 h 1990872"/>
                  <a:gd name="connsiteX6" fmla="*/ 1408770 w 1536957"/>
                  <a:gd name="connsiteY6" fmla="*/ 1426850 h 1990872"/>
                  <a:gd name="connsiteX7" fmla="*/ 1400224 w 1536957"/>
                  <a:gd name="connsiteY7" fmla="*/ 1495216 h 1990872"/>
                  <a:gd name="connsiteX8" fmla="*/ 1536957 w 1536957"/>
                  <a:gd name="connsiteY8" fmla="*/ 1990872 h 1990872"/>
                  <a:gd name="connsiteX0" fmla="*/ 872792 w 1979677"/>
                  <a:gd name="connsiteY0" fmla="*/ 1356496 h 1959284"/>
                  <a:gd name="connsiteX1" fmla="*/ 493317 w 1979677"/>
                  <a:gd name="connsiteY1" fmla="*/ 977021 h 1959284"/>
                  <a:gd name="connsiteX2" fmla="*/ 113842 w 1979677"/>
                  <a:gd name="connsiteY2" fmla="*/ 901126 h 1959284"/>
                  <a:gd name="connsiteX3" fmla="*/ 1176372 w 1979677"/>
                  <a:gd name="connsiteY3" fmla="*/ 142176 h 1959284"/>
                  <a:gd name="connsiteX4" fmla="*/ 1005456 w 1979677"/>
                  <a:gd name="connsiteY4" fmla="*/ 1754185 h 1959284"/>
                  <a:gd name="connsiteX5" fmla="*/ 1509658 w 1979677"/>
                  <a:gd name="connsiteY5" fmla="*/ 1361079 h 1959284"/>
                  <a:gd name="connsiteX6" fmla="*/ 1851490 w 1979677"/>
                  <a:gd name="connsiteY6" fmla="*/ 1395262 h 1959284"/>
                  <a:gd name="connsiteX7" fmla="*/ 1842944 w 1979677"/>
                  <a:gd name="connsiteY7" fmla="*/ 1463628 h 1959284"/>
                  <a:gd name="connsiteX8" fmla="*/ 1979677 w 1979677"/>
                  <a:gd name="connsiteY8" fmla="*/ 1959284 h 1959284"/>
                  <a:gd name="connsiteX0" fmla="*/ 872792 w 1979677"/>
                  <a:gd name="connsiteY0" fmla="*/ 1369146 h 1971934"/>
                  <a:gd name="connsiteX1" fmla="*/ 493317 w 1979677"/>
                  <a:gd name="connsiteY1" fmla="*/ 989671 h 1971934"/>
                  <a:gd name="connsiteX2" fmla="*/ 113842 w 1979677"/>
                  <a:gd name="connsiteY2" fmla="*/ 837881 h 1971934"/>
                  <a:gd name="connsiteX3" fmla="*/ 1176372 w 1979677"/>
                  <a:gd name="connsiteY3" fmla="*/ 154826 h 1971934"/>
                  <a:gd name="connsiteX4" fmla="*/ 1005456 w 1979677"/>
                  <a:gd name="connsiteY4" fmla="*/ 1766835 h 1971934"/>
                  <a:gd name="connsiteX5" fmla="*/ 1509658 w 1979677"/>
                  <a:gd name="connsiteY5" fmla="*/ 1373729 h 1971934"/>
                  <a:gd name="connsiteX6" fmla="*/ 1851490 w 1979677"/>
                  <a:gd name="connsiteY6" fmla="*/ 1407912 h 1971934"/>
                  <a:gd name="connsiteX7" fmla="*/ 1842944 w 1979677"/>
                  <a:gd name="connsiteY7" fmla="*/ 1476278 h 1971934"/>
                  <a:gd name="connsiteX8" fmla="*/ 1979677 w 1979677"/>
                  <a:gd name="connsiteY8" fmla="*/ 1971934 h 1971934"/>
                  <a:gd name="connsiteX0" fmla="*/ 872792 w 1979677"/>
                  <a:gd name="connsiteY0" fmla="*/ 1457875 h 2060663"/>
                  <a:gd name="connsiteX1" fmla="*/ 493317 w 1979677"/>
                  <a:gd name="connsiteY1" fmla="*/ 1078400 h 2060663"/>
                  <a:gd name="connsiteX2" fmla="*/ 113842 w 1979677"/>
                  <a:gd name="connsiteY2" fmla="*/ 926610 h 2060663"/>
                  <a:gd name="connsiteX3" fmla="*/ 731991 w 1979677"/>
                  <a:gd name="connsiteY3" fmla="*/ 394234 h 2060663"/>
                  <a:gd name="connsiteX4" fmla="*/ 1176372 w 1979677"/>
                  <a:gd name="connsiteY4" fmla="*/ 243555 h 2060663"/>
                  <a:gd name="connsiteX5" fmla="*/ 1005456 w 1979677"/>
                  <a:gd name="connsiteY5" fmla="*/ 1855564 h 2060663"/>
                  <a:gd name="connsiteX6" fmla="*/ 1509658 w 1979677"/>
                  <a:gd name="connsiteY6" fmla="*/ 1462458 h 2060663"/>
                  <a:gd name="connsiteX7" fmla="*/ 1851490 w 1979677"/>
                  <a:gd name="connsiteY7" fmla="*/ 1496641 h 2060663"/>
                  <a:gd name="connsiteX8" fmla="*/ 1842944 w 1979677"/>
                  <a:gd name="connsiteY8" fmla="*/ 1565007 h 2060663"/>
                  <a:gd name="connsiteX9" fmla="*/ 1979677 w 1979677"/>
                  <a:gd name="connsiteY9" fmla="*/ 2060663 h 2060663"/>
                  <a:gd name="connsiteX0" fmla="*/ 872792 w 1979677"/>
                  <a:gd name="connsiteY0" fmla="*/ 1063641 h 1666429"/>
                  <a:gd name="connsiteX1" fmla="*/ 493317 w 1979677"/>
                  <a:gd name="connsiteY1" fmla="*/ 684166 h 1666429"/>
                  <a:gd name="connsiteX2" fmla="*/ 113842 w 1979677"/>
                  <a:gd name="connsiteY2" fmla="*/ 532376 h 1666429"/>
                  <a:gd name="connsiteX3" fmla="*/ 731991 w 1979677"/>
                  <a:gd name="connsiteY3" fmla="*/ 0 h 1666429"/>
                  <a:gd name="connsiteX4" fmla="*/ 948687 w 1979677"/>
                  <a:gd name="connsiteY4" fmla="*/ 532377 h 1666429"/>
                  <a:gd name="connsiteX5" fmla="*/ 1005456 w 1979677"/>
                  <a:gd name="connsiteY5" fmla="*/ 1461330 h 1666429"/>
                  <a:gd name="connsiteX6" fmla="*/ 1509658 w 1979677"/>
                  <a:gd name="connsiteY6" fmla="*/ 1068224 h 1666429"/>
                  <a:gd name="connsiteX7" fmla="*/ 1851490 w 1979677"/>
                  <a:gd name="connsiteY7" fmla="*/ 1102407 h 1666429"/>
                  <a:gd name="connsiteX8" fmla="*/ 1842944 w 1979677"/>
                  <a:gd name="connsiteY8" fmla="*/ 1170773 h 1666429"/>
                  <a:gd name="connsiteX9" fmla="*/ 1979677 w 1979677"/>
                  <a:gd name="connsiteY9" fmla="*/ 1666429 h 1666429"/>
                  <a:gd name="connsiteX0" fmla="*/ 872792 w 1979677"/>
                  <a:gd name="connsiteY0" fmla="*/ 1214319 h 1817107"/>
                  <a:gd name="connsiteX1" fmla="*/ 493317 w 1979677"/>
                  <a:gd name="connsiteY1" fmla="*/ 834844 h 1817107"/>
                  <a:gd name="connsiteX2" fmla="*/ 113842 w 1979677"/>
                  <a:gd name="connsiteY2" fmla="*/ 683054 h 1817107"/>
                  <a:gd name="connsiteX3" fmla="*/ 1176372 w 1979677"/>
                  <a:gd name="connsiteY3" fmla="*/ 0 h 1817107"/>
                  <a:gd name="connsiteX4" fmla="*/ 948687 w 1979677"/>
                  <a:gd name="connsiteY4" fmla="*/ 683055 h 1817107"/>
                  <a:gd name="connsiteX5" fmla="*/ 1005456 w 1979677"/>
                  <a:gd name="connsiteY5" fmla="*/ 1612008 h 1817107"/>
                  <a:gd name="connsiteX6" fmla="*/ 1509658 w 1979677"/>
                  <a:gd name="connsiteY6" fmla="*/ 1218902 h 1817107"/>
                  <a:gd name="connsiteX7" fmla="*/ 1851490 w 1979677"/>
                  <a:gd name="connsiteY7" fmla="*/ 1253085 h 1817107"/>
                  <a:gd name="connsiteX8" fmla="*/ 1842944 w 1979677"/>
                  <a:gd name="connsiteY8" fmla="*/ 1321451 h 1817107"/>
                  <a:gd name="connsiteX9" fmla="*/ 1979677 w 1979677"/>
                  <a:gd name="connsiteY9" fmla="*/ 1817107 h 1817107"/>
                  <a:gd name="connsiteX0" fmla="*/ 872792 w 1979677"/>
                  <a:gd name="connsiteY0" fmla="*/ 1256046 h 1858834"/>
                  <a:gd name="connsiteX1" fmla="*/ 493317 w 1979677"/>
                  <a:gd name="connsiteY1" fmla="*/ 876571 h 1858834"/>
                  <a:gd name="connsiteX2" fmla="*/ 113842 w 1979677"/>
                  <a:gd name="connsiteY2" fmla="*/ 724781 h 1858834"/>
                  <a:gd name="connsiteX3" fmla="*/ 1176372 w 1979677"/>
                  <a:gd name="connsiteY3" fmla="*/ 41727 h 1858834"/>
                  <a:gd name="connsiteX4" fmla="*/ 1039639 w 1979677"/>
                  <a:gd name="connsiteY4" fmla="*/ 474418 h 1858834"/>
                  <a:gd name="connsiteX5" fmla="*/ 948687 w 1979677"/>
                  <a:gd name="connsiteY5" fmla="*/ 724782 h 1858834"/>
                  <a:gd name="connsiteX6" fmla="*/ 1005456 w 1979677"/>
                  <a:gd name="connsiteY6" fmla="*/ 1653735 h 1858834"/>
                  <a:gd name="connsiteX7" fmla="*/ 1509658 w 1979677"/>
                  <a:gd name="connsiteY7" fmla="*/ 1260629 h 1858834"/>
                  <a:gd name="connsiteX8" fmla="*/ 1851490 w 1979677"/>
                  <a:gd name="connsiteY8" fmla="*/ 1294812 h 1858834"/>
                  <a:gd name="connsiteX9" fmla="*/ 1842944 w 1979677"/>
                  <a:gd name="connsiteY9" fmla="*/ 1363178 h 1858834"/>
                  <a:gd name="connsiteX10" fmla="*/ 1979677 w 1979677"/>
                  <a:gd name="connsiteY10" fmla="*/ 1858834 h 1858834"/>
                  <a:gd name="connsiteX0" fmla="*/ 872792 w 2276850"/>
                  <a:gd name="connsiteY0" fmla="*/ 1256046 h 1858834"/>
                  <a:gd name="connsiteX1" fmla="*/ 493317 w 2276850"/>
                  <a:gd name="connsiteY1" fmla="*/ 876571 h 1858834"/>
                  <a:gd name="connsiteX2" fmla="*/ 113842 w 2276850"/>
                  <a:gd name="connsiteY2" fmla="*/ 724781 h 1858834"/>
                  <a:gd name="connsiteX3" fmla="*/ 1176372 w 2276850"/>
                  <a:gd name="connsiteY3" fmla="*/ 41727 h 1858834"/>
                  <a:gd name="connsiteX4" fmla="*/ 2238902 w 2276850"/>
                  <a:gd name="connsiteY4" fmla="*/ 724782 h 1858834"/>
                  <a:gd name="connsiteX5" fmla="*/ 948687 w 2276850"/>
                  <a:gd name="connsiteY5" fmla="*/ 724782 h 1858834"/>
                  <a:gd name="connsiteX6" fmla="*/ 1005456 w 2276850"/>
                  <a:gd name="connsiteY6" fmla="*/ 1653735 h 1858834"/>
                  <a:gd name="connsiteX7" fmla="*/ 1509658 w 2276850"/>
                  <a:gd name="connsiteY7" fmla="*/ 1260629 h 1858834"/>
                  <a:gd name="connsiteX8" fmla="*/ 1851490 w 2276850"/>
                  <a:gd name="connsiteY8" fmla="*/ 1294812 h 1858834"/>
                  <a:gd name="connsiteX9" fmla="*/ 1842944 w 2276850"/>
                  <a:gd name="connsiteY9" fmla="*/ 1363178 h 1858834"/>
                  <a:gd name="connsiteX10" fmla="*/ 1979677 w 2276850"/>
                  <a:gd name="connsiteY10"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942211 w 2213605"/>
                  <a:gd name="connsiteY5" fmla="*/ 1653735 h 1858834"/>
                  <a:gd name="connsiteX6" fmla="*/ 1446413 w 2213605"/>
                  <a:gd name="connsiteY6" fmla="*/ 1260629 h 1858834"/>
                  <a:gd name="connsiteX7" fmla="*/ 1788245 w 2213605"/>
                  <a:gd name="connsiteY7" fmla="*/ 1294812 h 1858834"/>
                  <a:gd name="connsiteX8" fmla="*/ 1779699 w 2213605"/>
                  <a:gd name="connsiteY8" fmla="*/ 1363178 h 1858834"/>
                  <a:gd name="connsiteX9" fmla="*/ 1916432 w 2213605"/>
                  <a:gd name="connsiteY9"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581861 w 2213605"/>
                  <a:gd name="connsiteY5" fmla="*/ 1331942 h 1858834"/>
                  <a:gd name="connsiteX6" fmla="*/ 942211 w 2213605"/>
                  <a:gd name="connsiteY6" fmla="*/ 1653735 h 1858834"/>
                  <a:gd name="connsiteX7" fmla="*/ 1446413 w 2213605"/>
                  <a:gd name="connsiteY7" fmla="*/ 1260629 h 1858834"/>
                  <a:gd name="connsiteX8" fmla="*/ 1788245 w 2213605"/>
                  <a:gd name="connsiteY8" fmla="*/ 1294812 h 1858834"/>
                  <a:gd name="connsiteX9" fmla="*/ 1779699 w 2213605"/>
                  <a:gd name="connsiteY9" fmla="*/ 1363178 h 1858834"/>
                  <a:gd name="connsiteX10" fmla="*/ 1916432 w 2213605"/>
                  <a:gd name="connsiteY10"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961336 w 2213605"/>
                  <a:gd name="connsiteY5" fmla="*/ 1180152 h 1858834"/>
                  <a:gd name="connsiteX6" fmla="*/ 942211 w 2213605"/>
                  <a:gd name="connsiteY6" fmla="*/ 1653735 h 1858834"/>
                  <a:gd name="connsiteX7" fmla="*/ 1446413 w 2213605"/>
                  <a:gd name="connsiteY7" fmla="*/ 1260629 h 1858834"/>
                  <a:gd name="connsiteX8" fmla="*/ 1788245 w 2213605"/>
                  <a:gd name="connsiteY8" fmla="*/ 1294812 h 1858834"/>
                  <a:gd name="connsiteX9" fmla="*/ 1779699 w 2213605"/>
                  <a:gd name="connsiteY9" fmla="*/ 1363178 h 1858834"/>
                  <a:gd name="connsiteX10" fmla="*/ 1916432 w 2213605"/>
                  <a:gd name="connsiteY10" fmla="*/ 1858834 h 1858834"/>
                  <a:gd name="connsiteX0" fmla="*/ 0 w 2163008"/>
                  <a:gd name="connsiteY0" fmla="*/ 724781 h 1858834"/>
                  <a:gd name="connsiteX1" fmla="*/ 1062530 w 2163008"/>
                  <a:gd name="connsiteY1" fmla="*/ 41727 h 1858834"/>
                  <a:gd name="connsiteX2" fmla="*/ 2125060 w 2163008"/>
                  <a:gd name="connsiteY2" fmla="*/ 724782 h 1858834"/>
                  <a:gd name="connsiteX3" fmla="*/ 834845 w 2163008"/>
                  <a:gd name="connsiteY3" fmla="*/ 724782 h 1858834"/>
                  <a:gd name="connsiteX4" fmla="*/ 910739 w 2163008"/>
                  <a:gd name="connsiteY4" fmla="*/ 1180152 h 1858834"/>
                  <a:gd name="connsiteX5" fmla="*/ 891614 w 2163008"/>
                  <a:gd name="connsiteY5" fmla="*/ 1653735 h 1858834"/>
                  <a:gd name="connsiteX6" fmla="*/ 1395816 w 2163008"/>
                  <a:gd name="connsiteY6" fmla="*/ 1260629 h 1858834"/>
                  <a:gd name="connsiteX7" fmla="*/ 1737648 w 2163008"/>
                  <a:gd name="connsiteY7" fmla="*/ 1294812 h 1858834"/>
                  <a:gd name="connsiteX8" fmla="*/ 1729102 w 2163008"/>
                  <a:gd name="connsiteY8" fmla="*/ 1363178 h 1858834"/>
                  <a:gd name="connsiteX9" fmla="*/ 1865835 w 2163008"/>
                  <a:gd name="connsiteY9"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737648 w 2150359"/>
                  <a:gd name="connsiteY6" fmla="*/ 1294812 h 1858834"/>
                  <a:gd name="connsiteX7" fmla="*/ 1729102 w 2150359"/>
                  <a:gd name="connsiteY7" fmla="*/ 1363178 h 1858834"/>
                  <a:gd name="connsiteX8" fmla="*/ 1865835 w 2150359"/>
                  <a:gd name="connsiteY8"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737648 w 2150359"/>
                  <a:gd name="connsiteY6" fmla="*/ 1294812 h 1858834"/>
                  <a:gd name="connsiteX7" fmla="*/ 1865835 w 2150359"/>
                  <a:gd name="connsiteY7"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865835 w 2150359"/>
                  <a:gd name="connsiteY6" fmla="*/ 1858834 h 1858834"/>
                  <a:gd name="connsiteX0" fmla="*/ 0 w 3544953"/>
                  <a:gd name="connsiteY0" fmla="*/ 724781 h 1858834"/>
                  <a:gd name="connsiteX1" fmla="*/ 1062530 w 3544953"/>
                  <a:gd name="connsiteY1" fmla="*/ 41727 h 1858834"/>
                  <a:gd name="connsiteX2" fmla="*/ 2125060 w 3544953"/>
                  <a:gd name="connsiteY2" fmla="*/ 724782 h 1858834"/>
                  <a:gd name="connsiteX3" fmla="*/ 3339379 w 3544953"/>
                  <a:gd name="connsiteY3" fmla="*/ 1104257 h 1858834"/>
                  <a:gd name="connsiteX4" fmla="*/ 891614 w 3544953"/>
                  <a:gd name="connsiteY4" fmla="*/ 1653735 h 1858834"/>
                  <a:gd name="connsiteX5" fmla="*/ 1395816 w 3544953"/>
                  <a:gd name="connsiteY5" fmla="*/ 1260629 h 1858834"/>
                  <a:gd name="connsiteX6" fmla="*/ 1865835 w 3544953"/>
                  <a:gd name="connsiteY6" fmla="*/ 1858834 h 1858834"/>
                  <a:gd name="connsiteX0" fmla="*/ 0 w 3544953"/>
                  <a:gd name="connsiteY0" fmla="*/ 724781 h 2808130"/>
                  <a:gd name="connsiteX1" fmla="*/ 1062530 w 3544953"/>
                  <a:gd name="connsiteY1" fmla="*/ 41727 h 2808130"/>
                  <a:gd name="connsiteX2" fmla="*/ 2125060 w 3544953"/>
                  <a:gd name="connsiteY2" fmla="*/ 724782 h 2808130"/>
                  <a:gd name="connsiteX3" fmla="*/ 3339379 w 3544953"/>
                  <a:gd name="connsiteY3" fmla="*/ 1104257 h 2808130"/>
                  <a:gd name="connsiteX4" fmla="*/ 891614 w 3544953"/>
                  <a:gd name="connsiteY4" fmla="*/ 1653735 h 2808130"/>
                  <a:gd name="connsiteX5" fmla="*/ 1062529 w 3544953"/>
                  <a:gd name="connsiteY5" fmla="*/ 2773947 h 2808130"/>
                  <a:gd name="connsiteX6" fmla="*/ 1865835 w 3544953"/>
                  <a:gd name="connsiteY6" fmla="*/ 1858834 h 2808130"/>
                  <a:gd name="connsiteX0" fmla="*/ 0 w 3946539"/>
                  <a:gd name="connsiteY0" fmla="*/ 724781 h 2837922"/>
                  <a:gd name="connsiteX1" fmla="*/ 1062530 w 3946539"/>
                  <a:gd name="connsiteY1" fmla="*/ 41727 h 2837922"/>
                  <a:gd name="connsiteX2" fmla="*/ 2125060 w 3946539"/>
                  <a:gd name="connsiteY2" fmla="*/ 724782 h 2837922"/>
                  <a:gd name="connsiteX3" fmla="*/ 3339379 w 3946539"/>
                  <a:gd name="connsiteY3" fmla="*/ 1104257 h 2837922"/>
                  <a:gd name="connsiteX4" fmla="*/ 3567064 w 3946539"/>
                  <a:gd name="connsiteY4" fmla="*/ 2242682 h 2837922"/>
                  <a:gd name="connsiteX5" fmla="*/ 1062529 w 3946539"/>
                  <a:gd name="connsiteY5" fmla="*/ 2773947 h 2837922"/>
                  <a:gd name="connsiteX6" fmla="*/ 1865835 w 3946539"/>
                  <a:gd name="connsiteY6" fmla="*/ 1858834 h 2837922"/>
                  <a:gd name="connsiteX0" fmla="*/ 0 w 4533657"/>
                  <a:gd name="connsiteY0" fmla="*/ 724781 h 3369187"/>
                  <a:gd name="connsiteX1" fmla="*/ 1062530 w 4533657"/>
                  <a:gd name="connsiteY1" fmla="*/ 41727 h 3369187"/>
                  <a:gd name="connsiteX2" fmla="*/ 2125060 w 4533657"/>
                  <a:gd name="connsiteY2" fmla="*/ 724782 h 3369187"/>
                  <a:gd name="connsiteX3" fmla="*/ 3339379 w 4533657"/>
                  <a:gd name="connsiteY3" fmla="*/ 1104257 h 3369187"/>
                  <a:gd name="connsiteX4" fmla="*/ 3567064 w 4533657"/>
                  <a:gd name="connsiteY4" fmla="*/ 2242682 h 3369187"/>
                  <a:gd name="connsiteX5" fmla="*/ 4250119 w 4533657"/>
                  <a:gd name="connsiteY5" fmla="*/ 3305212 h 3369187"/>
                  <a:gd name="connsiteX6" fmla="*/ 1865835 w 4533657"/>
                  <a:gd name="connsiteY6" fmla="*/ 1858834 h 3369187"/>
                  <a:gd name="connsiteX0" fmla="*/ 0 w 4262768"/>
                  <a:gd name="connsiteY0" fmla="*/ 724781 h 4367742"/>
                  <a:gd name="connsiteX1" fmla="*/ 1062530 w 4262768"/>
                  <a:gd name="connsiteY1" fmla="*/ 41727 h 4367742"/>
                  <a:gd name="connsiteX2" fmla="*/ 2125060 w 4262768"/>
                  <a:gd name="connsiteY2" fmla="*/ 724782 h 4367742"/>
                  <a:gd name="connsiteX3" fmla="*/ 3339379 w 4262768"/>
                  <a:gd name="connsiteY3" fmla="*/ 1104257 h 4367742"/>
                  <a:gd name="connsiteX4" fmla="*/ 3567064 w 4262768"/>
                  <a:gd name="connsiteY4" fmla="*/ 2242682 h 4367742"/>
                  <a:gd name="connsiteX5" fmla="*/ 4250119 w 4262768"/>
                  <a:gd name="connsiteY5" fmla="*/ 3305212 h 4367742"/>
                  <a:gd name="connsiteX6" fmla="*/ 3642959 w 4262768"/>
                  <a:gd name="connsiteY6" fmla="*/ 4367742 h 4367742"/>
                  <a:gd name="connsiteX0" fmla="*/ 0 w 4305564"/>
                  <a:gd name="connsiteY0" fmla="*/ 724781 h 4367742"/>
                  <a:gd name="connsiteX1" fmla="*/ 1062530 w 4305564"/>
                  <a:gd name="connsiteY1" fmla="*/ 41727 h 4367742"/>
                  <a:gd name="connsiteX2" fmla="*/ 2125060 w 4305564"/>
                  <a:gd name="connsiteY2" fmla="*/ 724782 h 4367742"/>
                  <a:gd name="connsiteX3" fmla="*/ 3339379 w 4305564"/>
                  <a:gd name="connsiteY3" fmla="*/ 1104257 h 4367742"/>
                  <a:gd name="connsiteX4" fmla="*/ 3567064 w 4305564"/>
                  <a:gd name="connsiteY4" fmla="*/ 2242682 h 4367742"/>
                  <a:gd name="connsiteX5" fmla="*/ 4250119 w 4305564"/>
                  <a:gd name="connsiteY5" fmla="*/ 3305212 h 4367742"/>
                  <a:gd name="connsiteX6" fmla="*/ 3899733 w 4305564"/>
                  <a:gd name="connsiteY6" fmla="*/ 3944009 h 4367742"/>
                  <a:gd name="connsiteX7" fmla="*/ 3642959 w 4305564"/>
                  <a:gd name="connsiteY7" fmla="*/ 4367742 h 4367742"/>
                  <a:gd name="connsiteX0" fmla="*/ 0 w 4341171"/>
                  <a:gd name="connsiteY0" fmla="*/ 724781 h 4367742"/>
                  <a:gd name="connsiteX1" fmla="*/ 1062530 w 4341171"/>
                  <a:gd name="connsiteY1" fmla="*/ 41727 h 4367742"/>
                  <a:gd name="connsiteX2" fmla="*/ 2125060 w 4341171"/>
                  <a:gd name="connsiteY2" fmla="*/ 724782 h 4367742"/>
                  <a:gd name="connsiteX3" fmla="*/ 3339379 w 4341171"/>
                  <a:gd name="connsiteY3" fmla="*/ 1104257 h 4367742"/>
                  <a:gd name="connsiteX4" fmla="*/ 3567064 w 4341171"/>
                  <a:gd name="connsiteY4" fmla="*/ 2242682 h 4367742"/>
                  <a:gd name="connsiteX5" fmla="*/ 4250119 w 4341171"/>
                  <a:gd name="connsiteY5" fmla="*/ 3305212 h 4367742"/>
                  <a:gd name="connsiteX6" fmla="*/ 4113378 w 4341171"/>
                  <a:gd name="connsiteY6" fmla="*/ 3687635 h 4367742"/>
                  <a:gd name="connsiteX7" fmla="*/ 3899733 w 4341171"/>
                  <a:gd name="connsiteY7" fmla="*/ 3944009 h 4367742"/>
                  <a:gd name="connsiteX8" fmla="*/ 3642959 w 4341171"/>
                  <a:gd name="connsiteY8" fmla="*/ 4367742 h 4367742"/>
                  <a:gd name="connsiteX0" fmla="*/ 379476 w 5028018"/>
                  <a:gd name="connsiteY0" fmla="*/ 724781 h 4323976"/>
                  <a:gd name="connsiteX1" fmla="*/ 1442006 w 5028018"/>
                  <a:gd name="connsiteY1" fmla="*/ 41727 h 4323976"/>
                  <a:gd name="connsiteX2" fmla="*/ 2504536 w 5028018"/>
                  <a:gd name="connsiteY2" fmla="*/ 724782 h 4323976"/>
                  <a:gd name="connsiteX3" fmla="*/ 3718855 w 5028018"/>
                  <a:gd name="connsiteY3" fmla="*/ 1104257 h 4323976"/>
                  <a:gd name="connsiteX4" fmla="*/ 3946540 w 5028018"/>
                  <a:gd name="connsiteY4" fmla="*/ 2242682 h 4323976"/>
                  <a:gd name="connsiteX5" fmla="*/ 4629595 w 5028018"/>
                  <a:gd name="connsiteY5" fmla="*/ 3305212 h 4323976"/>
                  <a:gd name="connsiteX6" fmla="*/ 4492854 w 5028018"/>
                  <a:gd name="connsiteY6" fmla="*/ 3687635 h 4323976"/>
                  <a:gd name="connsiteX7" fmla="*/ 4279209 w 5028018"/>
                  <a:gd name="connsiteY7" fmla="*/ 3944009 h 4323976"/>
                  <a:gd name="connsiteX8" fmla="*/ 0 w 5028018"/>
                  <a:gd name="connsiteY8" fmla="*/ 1407836 h 4323976"/>
                  <a:gd name="connsiteX0" fmla="*/ 2 w 4585298"/>
                  <a:gd name="connsiteY0" fmla="*/ 724781 h 4437818"/>
                  <a:gd name="connsiteX1" fmla="*/ 1062532 w 4585298"/>
                  <a:gd name="connsiteY1" fmla="*/ 41727 h 4437818"/>
                  <a:gd name="connsiteX2" fmla="*/ 2125062 w 4585298"/>
                  <a:gd name="connsiteY2" fmla="*/ 724782 h 4437818"/>
                  <a:gd name="connsiteX3" fmla="*/ 3339381 w 4585298"/>
                  <a:gd name="connsiteY3" fmla="*/ 1104257 h 4437818"/>
                  <a:gd name="connsiteX4" fmla="*/ 3567066 w 4585298"/>
                  <a:gd name="connsiteY4" fmla="*/ 2242682 h 4437818"/>
                  <a:gd name="connsiteX5" fmla="*/ 4250121 w 4585298"/>
                  <a:gd name="connsiteY5" fmla="*/ 3305212 h 4437818"/>
                  <a:gd name="connsiteX6" fmla="*/ 4113380 w 4585298"/>
                  <a:gd name="connsiteY6" fmla="*/ 3687635 h 4437818"/>
                  <a:gd name="connsiteX7" fmla="*/ 3899735 w 4585298"/>
                  <a:gd name="connsiteY7" fmla="*/ 3944009 h 4437818"/>
                  <a:gd name="connsiteX8" fmla="*/ 0 w 4585298"/>
                  <a:gd name="connsiteY8" fmla="*/ 724781 h 4437818"/>
                  <a:gd name="connsiteX0" fmla="*/ 2 w 4585298"/>
                  <a:gd name="connsiteY0" fmla="*/ 724781 h 4437818"/>
                  <a:gd name="connsiteX1" fmla="*/ 1062532 w 4585298"/>
                  <a:gd name="connsiteY1" fmla="*/ 41727 h 4437818"/>
                  <a:gd name="connsiteX2" fmla="*/ 2125062 w 4585298"/>
                  <a:gd name="connsiteY2" fmla="*/ 724782 h 4437818"/>
                  <a:gd name="connsiteX3" fmla="*/ 3339381 w 4585298"/>
                  <a:gd name="connsiteY3" fmla="*/ 1104257 h 4437818"/>
                  <a:gd name="connsiteX4" fmla="*/ 3567066 w 4585298"/>
                  <a:gd name="connsiteY4" fmla="*/ 2242682 h 4437818"/>
                  <a:gd name="connsiteX5" fmla="*/ 4250121 w 4585298"/>
                  <a:gd name="connsiteY5" fmla="*/ 3305212 h 4437818"/>
                  <a:gd name="connsiteX6" fmla="*/ 4113380 w 4585298"/>
                  <a:gd name="connsiteY6" fmla="*/ 3687635 h 4437818"/>
                  <a:gd name="connsiteX7" fmla="*/ 3899735 w 4585298"/>
                  <a:gd name="connsiteY7" fmla="*/ 3944009 h 4437818"/>
                  <a:gd name="connsiteX8" fmla="*/ 0 w 4585298"/>
                  <a:gd name="connsiteY8" fmla="*/ 724781 h 4437818"/>
                  <a:gd name="connsiteX9" fmla="*/ 2 w 4585298"/>
                  <a:gd name="connsiteY9" fmla="*/ 724781 h 4437818"/>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823988 w 6392738"/>
                  <a:gd name="connsiteY0" fmla="*/ 1407836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823988 w 6392738"/>
                  <a:gd name="connsiteY9" fmla="*/ 1407836 h 5468710"/>
                  <a:gd name="connsiteX0" fmla="*/ 2039024 w 6607774"/>
                  <a:gd name="connsiteY0" fmla="*/ 1407836 h 5316920"/>
                  <a:gd name="connsiteX1" fmla="*/ 2722081 w 6607774"/>
                  <a:gd name="connsiteY1" fmla="*/ 41727 h 5316920"/>
                  <a:gd name="connsiteX2" fmla="*/ 3784611 w 6607774"/>
                  <a:gd name="connsiteY2" fmla="*/ 724782 h 5316920"/>
                  <a:gd name="connsiteX3" fmla="*/ 4998930 w 6607774"/>
                  <a:gd name="connsiteY3" fmla="*/ 1104257 h 5316920"/>
                  <a:gd name="connsiteX4" fmla="*/ 5226615 w 6607774"/>
                  <a:gd name="connsiteY4" fmla="*/ 2242682 h 5316920"/>
                  <a:gd name="connsiteX5" fmla="*/ 5909670 w 6607774"/>
                  <a:gd name="connsiteY5" fmla="*/ 3305212 h 5316920"/>
                  <a:gd name="connsiteX6" fmla="*/ 5772929 w 6607774"/>
                  <a:gd name="connsiteY6" fmla="*/ 3687635 h 5316920"/>
                  <a:gd name="connsiteX7" fmla="*/ 900599 w 6607774"/>
                  <a:gd name="connsiteY7" fmla="*/ 4974901 h 5316920"/>
                  <a:gd name="connsiteX8" fmla="*/ 369334 w 6607774"/>
                  <a:gd name="connsiteY8" fmla="*/ 1635521 h 5316920"/>
                  <a:gd name="connsiteX9" fmla="*/ 2039024 w 6607774"/>
                  <a:gd name="connsiteY9" fmla="*/ 1407836 h 5316920"/>
                  <a:gd name="connsiteX0" fmla="*/ 1659549 w 6607774"/>
                  <a:gd name="connsiteY0" fmla="*/ 800676 h 5316920"/>
                  <a:gd name="connsiteX1" fmla="*/ 2722081 w 6607774"/>
                  <a:gd name="connsiteY1" fmla="*/ 41727 h 5316920"/>
                  <a:gd name="connsiteX2" fmla="*/ 3784611 w 6607774"/>
                  <a:gd name="connsiteY2" fmla="*/ 724782 h 5316920"/>
                  <a:gd name="connsiteX3" fmla="*/ 4998930 w 6607774"/>
                  <a:gd name="connsiteY3" fmla="*/ 1104257 h 5316920"/>
                  <a:gd name="connsiteX4" fmla="*/ 5226615 w 6607774"/>
                  <a:gd name="connsiteY4" fmla="*/ 2242682 h 5316920"/>
                  <a:gd name="connsiteX5" fmla="*/ 5909670 w 6607774"/>
                  <a:gd name="connsiteY5" fmla="*/ 3305212 h 5316920"/>
                  <a:gd name="connsiteX6" fmla="*/ 5772929 w 6607774"/>
                  <a:gd name="connsiteY6" fmla="*/ 3687635 h 5316920"/>
                  <a:gd name="connsiteX7" fmla="*/ 900599 w 6607774"/>
                  <a:gd name="connsiteY7" fmla="*/ 4974901 h 5316920"/>
                  <a:gd name="connsiteX8" fmla="*/ 369334 w 6607774"/>
                  <a:gd name="connsiteY8" fmla="*/ 1635521 h 5316920"/>
                  <a:gd name="connsiteX9" fmla="*/ 1659549 w 6607774"/>
                  <a:gd name="connsiteY9" fmla="*/ 800676 h 5316920"/>
                  <a:gd name="connsiteX0" fmla="*/ 1646900 w 6595125"/>
                  <a:gd name="connsiteY0" fmla="*/ 800676 h 5418113"/>
                  <a:gd name="connsiteX1" fmla="*/ 2709432 w 6595125"/>
                  <a:gd name="connsiteY1" fmla="*/ 41727 h 5418113"/>
                  <a:gd name="connsiteX2" fmla="*/ 3771962 w 6595125"/>
                  <a:gd name="connsiteY2" fmla="*/ 724782 h 5418113"/>
                  <a:gd name="connsiteX3" fmla="*/ 4986281 w 6595125"/>
                  <a:gd name="connsiteY3" fmla="*/ 1104257 h 5418113"/>
                  <a:gd name="connsiteX4" fmla="*/ 5213966 w 6595125"/>
                  <a:gd name="connsiteY4" fmla="*/ 2242682 h 5418113"/>
                  <a:gd name="connsiteX5" fmla="*/ 5897021 w 6595125"/>
                  <a:gd name="connsiteY5" fmla="*/ 3305212 h 5418113"/>
                  <a:gd name="connsiteX6" fmla="*/ 5760280 w 6595125"/>
                  <a:gd name="connsiteY6" fmla="*/ 3687635 h 5418113"/>
                  <a:gd name="connsiteX7" fmla="*/ 887950 w 6595125"/>
                  <a:gd name="connsiteY7" fmla="*/ 4974901 h 5418113"/>
                  <a:gd name="connsiteX8" fmla="*/ 432580 w 6595125"/>
                  <a:gd name="connsiteY8" fmla="*/ 1028361 h 5418113"/>
                  <a:gd name="connsiteX9" fmla="*/ 1646900 w 6595125"/>
                  <a:gd name="connsiteY9" fmla="*/ 800676 h 5418113"/>
                  <a:gd name="connsiteX0" fmla="*/ 2405850 w 7480567"/>
                  <a:gd name="connsiteY0" fmla="*/ 800676 h 3864724"/>
                  <a:gd name="connsiteX1" fmla="*/ 3468382 w 7480567"/>
                  <a:gd name="connsiteY1" fmla="*/ 41727 h 3864724"/>
                  <a:gd name="connsiteX2" fmla="*/ 4530912 w 7480567"/>
                  <a:gd name="connsiteY2" fmla="*/ 724782 h 3864724"/>
                  <a:gd name="connsiteX3" fmla="*/ 5745231 w 7480567"/>
                  <a:gd name="connsiteY3" fmla="*/ 1104257 h 3864724"/>
                  <a:gd name="connsiteX4" fmla="*/ 5972916 w 7480567"/>
                  <a:gd name="connsiteY4" fmla="*/ 2242682 h 3864724"/>
                  <a:gd name="connsiteX5" fmla="*/ 6655971 w 7480567"/>
                  <a:gd name="connsiteY5" fmla="*/ 3305212 h 3864724"/>
                  <a:gd name="connsiteX6" fmla="*/ 6519230 w 7480567"/>
                  <a:gd name="connsiteY6" fmla="*/ 3687635 h 3864724"/>
                  <a:gd name="connsiteX7" fmla="*/ 887950 w 7480567"/>
                  <a:gd name="connsiteY7" fmla="*/ 2242681 h 3864724"/>
                  <a:gd name="connsiteX8" fmla="*/ 1191530 w 7480567"/>
                  <a:gd name="connsiteY8" fmla="*/ 1028361 h 3864724"/>
                  <a:gd name="connsiteX9" fmla="*/ 2405850 w 7480567"/>
                  <a:gd name="connsiteY9" fmla="*/ 800676 h 3864724"/>
                  <a:gd name="connsiteX0" fmla="*/ 1709367 w 6542020"/>
                  <a:gd name="connsiteY0" fmla="*/ 800676 h 3784844"/>
                  <a:gd name="connsiteX1" fmla="*/ 2771899 w 6542020"/>
                  <a:gd name="connsiteY1" fmla="*/ 41727 h 3784844"/>
                  <a:gd name="connsiteX2" fmla="*/ 3834429 w 6542020"/>
                  <a:gd name="connsiteY2" fmla="*/ 724782 h 3784844"/>
                  <a:gd name="connsiteX3" fmla="*/ 5048748 w 6542020"/>
                  <a:gd name="connsiteY3" fmla="*/ 1104257 h 3784844"/>
                  <a:gd name="connsiteX4" fmla="*/ 5276433 w 6542020"/>
                  <a:gd name="connsiteY4" fmla="*/ 2242682 h 3784844"/>
                  <a:gd name="connsiteX5" fmla="*/ 5959488 w 6542020"/>
                  <a:gd name="connsiteY5" fmla="*/ 3305212 h 3784844"/>
                  <a:gd name="connsiteX6" fmla="*/ 5822747 w 6542020"/>
                  <a:gd name="connsiteY6" fmla="*/ 3687635 h 3784844"/>
                  <a:gd name="connsiteX7" fmla="*/ 1643852 w 6542020"/>
                  <a:gd name="connsiteY7" fmla="*/ 2721961 h 3784844"/>
                  <a:gd name="connsiteX8" fmla="*/ 191467 w 6542020"/>
                  <a:gd name="connsiteY8" fmla="*/ 2242681 h 3784844"/>
                  <a:gd name="connsiteX9" fmla="*/ 495047 w 6542020"/>
                  <a:gd name="connsiteY9" fmla="*/ 1028361 h 3784844"/>
                  <a:gd name="connsiteX10" fmla="*/ 1709367 w 6542020"/>
                  <a:gd name="connsiteY10" fmla="*/ 800676 h 3784844"/>
                  <a:gd name="connsiteX0" fmla="*/ 3063608 w 8239518"/>
                  <a:gd name="connsiteY0" fmla="*/ 800676 h 3687635"/>
                  <a:gd name="connsiteX1" fmla="*/ 4126140 w 8239518"/>
                  <a:gd name="connsiteY1" fmla="*/ 41727 h 3687635"/>
                  <a:gd name="connsiteX2" fmla="*/ 5188670 w 8239518"/>
                  <a:gd name="connsiteY2" fmla="*/ 724782 h 3687635"/>
                  <a:gd name="connsiteX3" fmla="*/ 6402989 w 8239518"/>
                  <a:gd name="connsiteY3" fmla="*/ 1104257 h 3687635"/>
                  <a:gd name="connsiteX4" fmla="*/ 6630674 w 8239518"/>
                  <a:gd name="connsiteY4" fmla="*/ 2242682 h 3687635"/>
                  <a:gd name="connsiteX5" fmla="*/ 7313729 w 8239518"/>
                  <a:gd name="connsiteY5" fmla="*/ 3305212 h 3687635"/>
                  <a:gd name="connsiteX6" fmla="*/ 7176988 w 8239518"/>
                  <a:gd name="connsiteY6" fmla="*/ 3687635 h 3687635"/>
                  <a:gd name="connsiteX7" fmla="*/ 938547 w 8239518"/>
                  <a:gd name="connsiteY7" fmla="*/ 3305211 h 3687635"/>
                  <a:gd name="connsiteX8" fmla="*/ 1545708 w 8239518"/>
                  <a:gd name="connsiteY8" fmla="*/ 2242681 h 3687635"/>
                  <a:gd name="connsiteX9" fmla="*/ 1849288 w 8239518"/>
                  <a:gd name="connsiteY9" fmla="*/ 1028361 h 3687635"/>
                  <a:gd name="connsiteX10" fmla="*/ 3063608 w 8239518"/>
                  <a:gd name="connsiteY10" fmla="*/ 800676 h 3687635"/>
                  <a:gd name="connsiteX0" fmla="*/ 2308729 w 7199778"/>
                  <a:gd name="connsiteY0" fmla="*/ 800676 h 3687635"/>
                  <a:gd name="connsiteX1" fmla="*/ 3371261 w 7199778"/>
                  <a:gd name="connsiteY1" fmla="*/ 41727 h 3687635"/>
                  <a:gd name="connsiteX2" fmla="*/ 4433791 w 7199778"/>
                  <a:gd name="connsiteY2" fmla="*/ 724782 h 3687635"/>
                  <a:gd name="connsiteX3" fmla="*/ 5648110 w 7199778"/>
                  <a:gd name="connsiteY3" fmla="*/ 1104257 h 3687635"/>
                  <a:gd name="connsiteX4" fmla="*/ 5875795 w 7199778"/>
                  <a:gd name="connsiteY4" fmla="*/ 2242682 h 3687635"/>
                  <a:gd name="connsiteX5" fmla="*/ 6558850 w 7199778"/>
                  <a:gd name="connsiteY5" fmla="*/ 3305212 h 3687635"/>
                  <a:gd name="connsiteX6" fmla="*/ 6422109 w 7199778"/>
                  <a:gd name="connsiteY6" fmla="*/ 3687635 h 3687635"/>
                  <a:gd name="connsiteX7" fmla="*/ 1892836 w 7199778"/>
                  <a:gd name="connsiteY7" fmla="*/ 3499629 h 3687635"/>
                  <a:gd name="connsiteX8" fmla="*/ 183668 w 7199778"/>
                  <a:gd name="connsiteY8" fmla="*/ 3305211 h 3687635"/>
                  <a:gd name="connsiteX9" fmla="*/ 790829 w 7199778"/>
                  <a:gd name="connsiteY9" fmla="*/ 2242681 h 3687635"/>
                  <a:gd name="connsiteX10" fmla="*/ 1094409 w 7199778"/>
                  <a:gd name="connsiteY10" fmla="*/ 1028361 h 3687635"/>
                  <a:gd name="connsiteX11" fmla="*/ 2308729 w 7199778"/>
                  <a:gd name="connsiteY11" fmla="*/ 800676 h 3687635"/>
                  <a:gd name="connsiteX0" fmla="*/ 2557641 w 7448690"/>
                  <a:gd name="connsiteY0" fmla="*/ 800676 h 4367742"/>
                  <a:gd name="connsiteX1" fmla="*/ 3620173 w 7448690"/>
                  <a:gd name="connsiteY1" fmla="*/ 41727 h 4367742"/>
                  <a:gd name="connsiteX2" fmla="*/ 4682703 w 7448690"/>
                  <a:gd name="connsiteY2" fmla="*/ 724782 h 4367742"/>
                  <a:gd name="connsiteX3" fmla="*/ 5897022 w 7448690"/>
                  <a:gd name="connsiteY3" fmla="*/ 1104257 h 4367742"/>
                  <a:gd name="connsiteX4" fmla="*/ 6124707 w 7448690"/>
                  <a:gd name="connsiteY4" fmla="*/ 2242682 h 4367742"/>
                  <a:gd name="connsiteX5" fmla="*/ 6807762 w 7448690"/>
                  <a:gd name="connsiteY5" fmla="*/ 3305212 h 4367742"/>
                  <a:gd name="connsiteX6" fmla="*/ 6671021 w 7448690"/>
                  <a:gd name="connsiteY6" fmla="*/ 3687635 h 4367742"/>
                  <a:gd name="connsiteX7" fmla="*/ 1039740 w 7448690"/>
                  <a:gd name="connsiteY7" fmla="*/ 4367742 h 4367742"/>
                  <a:gd name="connsiteX8" fmla="*/ 432580 w 7448690"/>
                  <a:gd name="connsiteY8" fmla="*/ 3305211 h 4367742"/>
                  <a:gd name="connsiteX9" fmla="*/ 1039741 w 7448690"/>
                  <a:gd name="connsiteY9" fmla="*/ 2242681 h 4367742"/>
                  <a:gd name="connsiteX10" fmla="*/ 1343321 w 7448690"/>
                  <a:gd name="connsiteY10" fmla="*/ 1028361 h 4367742"/>
                  <a:gd name="connsiteX11" fmla="*/ 2557641 w 7448690"/>
                  <a:gd name="connsiteY11" fmla="*/ 800676 h 4367742"/>
                  <a:gd name="connsiteX0" fmla="*/ 2557641 w 7280623"/>
                  <a:gd name="connsiteY0" fmla="*/ 800676 h 4367742"/>
                  <a:gd name="connsiteX1" fmla="*/ 3620173 w 7280623"/>
                  <a:gd name="connsiteY1" fmla="*/ 41727 h 4367742"/>
                  <a:gd name="connsiteX2" fmla="*/ 4682703 w 7280623"/>
                  <a:gd name="connsiteY2" fmla="*/ 724782 h 4367742"/>
                  <a:gd name="connsiteX3" fmla="*/ 5897022 w 7280623"/>
                  <a:gd name="connsiteY3" fmla="*/ 1104257 h 4367742"/>
                  <a:gd name="connsiteX4" fmla="*/ 6124707 w 7280623"/>
                  <a:gd name="connsiteY4" fmla="*/ 2242682 h 4367742"/>
                  <a:gd name="connsiteX5" fmla="*/ 6807762 w 7280623"/>
                  <a:gd name="connsiteY5" fmla="*/ 3305212 h 4367742"/>
                  <a:gd name="connsiteX6" fmla="*/ 6671021 w 7280623"/>
                  <a:gd name="connsiteY6" fmla="*/ 3687635 h 4367742"/>
                  <a:gd name="connsiteX7" fmla="*/ 3150151 w 7280623"/>
                  <a:gd name="connsiteY7" fmla="*/ 4114925 h 4367742"/>
                  <a:gd name="connsiteX8" fmla="*/ 1039740 w 7280623"/>
                  <a:gd name="connsiteY8" fmla="*/ 4367742 h 4367742"/>
                  <a:gd name="connsiteX9" fmla="*/ 432580 w 7280623"/>
                  <a:gd name="connsiteY9" fmla="*/ 3305211 h 4367742"/>
                  <a:gd name="connsiteX10" fmla="*/ 1039741 w 7280623"/>
                  <a:gd name="connsiteY10" fmla="*/ 2242681 h 4367742"/>
                  <a:gd name="connsiteX11" fmla="*/ 1343321 w 7280623"/>
                  <a:gd name="connsiteY11" fmla="*/ 1028361 h 4367742"/>
                  <a:gd name="connsiteX12" fmla="*/ 2557641 w 7280623"/>
                  <a:gd name="connsiteY12" fmla="*/ 800676 h 4367742"/>
                  <a:gd name="connsiteX0" fmla="*/ 2557641 w 7280623"/>
                  <a:gd name="connsiteY0" fmla="*/ 800676 h 5582061"/>
                  <a:gd name="connsiteX1" fmla="*/ 3620173 w 7280623"/>
                  <a:gd name="connsiteY1" fmla="*/ 41727 h 5582061"/>
                  <a:gd name="connsiteX2" fmla="*/ 4682703 w 7280623"/>
                  <a:gd name="connsiteY2" fmla="*/ 724782 h 5582061"/>
                  <a:gd name="connsiteX3" fmla="*/ 5897022 w 7280623"/>
                  <a:gd name="connsiteY3" fmla="*/ 1104257 h 5582061"/>
                  <a:gd name="connsiteX4" fmla="*/ 6124707 w 7280623"/>
                  <a:gd name="connsiteY4" fmla="*/ 2242682 h 5582061"/>
                  <a:gd name="connsiteX5" fmla="*/ 6807762 w 7280623"/>
                  <a:gd name="connsiteY5" fmla="*/ 3305212 h 5582061"/>
                  <a:gd name="connsiteX6" fmla="*/ 6671021 w 7280623"/>
                  <a:gd name="connsiteY6" fmla="*/ 3687635 h 5582061"/>
                  <a:gd name="connsiteX7" fmla="*/ 1343321 w 7280623"/>
                  <a:gd name="connsiteY7" fmla="*/ 5582061 h 5582061"/>
                  <a:gd name="connsiteX8" fmla="*/ 1039740 w 7280623"/>
                  <a:gd name="connsiteY8" fmla="*/ 4367742 h 5582061"/>
                  <a:gd name="connsiteX9" fmla="*/ 432580 w 7280623"/>
                  <a:gd name="connsiteY9" fmla="*/ 3305211 h 5582061"/>
                  <a:gd name="connsiteX10" fmla="*/ 1039741 w 7280623"/>
                  <a:gd name="connsiteY10" fmla="*/ 2242681 h 5582061"/>
                  <a:gd name="connsiteX11" fmla="*/ 1343321 w 7280623"/>
                  <a:gd name="connsiteY11" fmla="*/ 1028361 h 5582061"/>
                  <a:gd name="connsiteX12" fmla="*/ 2557641 w 7280623"/>
                  <a:gd name="connsiteY12" fmla="*/ 800676 h 5582061"/>
                  <a:gd name="connsiteX0" fmla="*/ 2557641 w 7280623"/>
                  <a:gd name="connsiteY0" fmla="*/ 800676 h 5695412"/>
                  <a:gd name="connsiteX1" fmla="*/ 3620173 w 7280623"/>
                  <a:gd name="connsiteY1" fmla="*/ 41727 h 5695412"/>
                  <a:gd name="connsiteX2" fmla="*/ 4682703 w 7280623"/>
                  <a:gd name="connsiteY2" fmla="*/ 724782 h 5695412"/>
                  <a:gd name="connsiteX3" fmla="*/ 5897022 w 7280623"/>
                  <a:gd name="connsiteY3" fmla="*/ 1104257 h 5695412"/>
                  <a:gd name="connsiteX4" fmla="*/ 6124707 w 7280623"/>
                  <a:gd name="connsiteY4" fmla="*/ 2242682 h 5695412"/>
                  <a:gd name="connsiteX5" fmla="*/ 6807762 w 7280623"/>
                  <a:gd name="connsiteY5" fmla="*/ 3305212 h 5695412"/>
                  <a:gd name="connsiteX6" fmla="*/ 6671021 w 7280623"/>
                  <a:gd name="connsiteY6" fmla="*/ 3687635 h 5695412"/>
                  <a:gd name="connsiteX7" fmla="*/ 1343321 w 7280623"/>
                  <a:gd name="connsiteY7" fmla="*/ 5582061 h 5695412"/>
                  <a:gd name="connsiteX8" fmla="*/ 1039740 w 7280623"/>
                  <a:gd name="connsiteY8" fmla="*/ 4367742 h 5695412"/>
                  <a:gd name="connsiteX9" fmla="*/ 432580 w 7280623"/>
                  <a:gd name="connsiteY9" fmla="*/ 3305211 h 5695412"/>
                  <a:gd name="connsiteX10" fmla="*/ 1039741 w 7280623"/>
                  <a:gd name="connsiteY10" fmla="*/ 2242681 h 5695412"/>
                  <a:gd name="connsiteX11" fmla="*/ 1343321 w 7280623"/>
                  <a:gd name="connsiteY11" fmla="*/ 1028361 h 5695412"/>
                  <a:gd name="connsiteX12" fmla="*/ 2557641 w 7280623"/>
                  <a:gd name="connsiteY12" fmla="*/ 800676 h 5695412"/>
                  <a:gd name="connsiteX0" fmla="*/ 2557641 w 7227923"/>
                  <a:gd name="connsiteY0" fmla="*/ 800676 h 5678082"/>
                  <a:gd name="connsiteX1" fmla="*/ 3620173 w 7227923"/>
                  <a:gd name="connsiteY1" fmla="*/ 41727 h 5678082"/>
                  <a:gd name="connsiteX2" fmla="*/ 4682703 w 7227923"/>
                  <a:gd name="connsiteY2" fmla="*/ 724782 h 5678082"/>
                  <a:gd name="connsiteX3" fmla="*/ 5897022 w 7227923"/>
                  <a:gd name="connsiteY3" fmla="*/ 1104257 h 5678082"/>
                  <a:gd name="connsiteX4" fmla="*/ 6124707 w 7227923"/>
                  <a:gd name="connsiteY4" fmla="*/ 2242682 h 5678082"/>
                  <a:gd name="connsiteX5" fmla="*/ 6807762 w 7227923"/>
                  <a:gd name="connsiteY5" fmla="*/ 3305212 h 5678082"/>
                  <a:gd name="connsiteX6" fmla="*/ 6671021 w 7227923"/>
                  <a:gd name="connsiteY6" fmla="*/ 3687635 h 5678082"/>
                  <a:gd name="connsiteX7" fmla="*/ 3466347 w 7227923"/>
                  <a:gd name="connsiteY7" fmla="*/ 4943866 h 5678082"/>
                  <a:gd name="connsiteX8" fmla="*/ 1343321 w 7227923"/>
                  <a:gd name="connsiteY8" fmla="*/ 5582061 h 5678082"/>
                  <a:gd name="connsiteX9" fmla="*/ 1039740 w 7227923"/>
                  <a:gd name="connsiteY9" fmla="*/ 4367742 h 5678082"/>
                  <a:gd name="connsiteX10" fmla="*/ 432580 w 7227923"/>
                  <a:gd name="connsiteY10" fmla="*/ 3305211 h 5678082"/>
                  <a:gd name="connsiteX11" fmla="*/ 1039741 w 7227923"/>
                  <a:gd name="connsiteY11" fmla="*/ 2242681 h 5678082"/>
                  <a:gd name="connsiteX12" fmla="*/ 1343321 w 7227923"/>
                  <a:gd name="connsiteY12" fmla="*/ 1028361 h 5678082"/>
                  <a:gd name="connsiteX13" fmla="*/ 2557641 w 7227923"/>
                  <a:gd name="connsiteY13" fmla="*/ 800676 h 5678082"/>
                  <a:gd name="connsiteX0" fmla="*/ 2557641 w 7366725"/>
                  <a:gd name="connsiteY0" fmla="*/ 800676 h 6201378"/>
                  <a:gd name="connsiteX1" fmla="*/ 3620173 w 7366725"/>
                  <a:gd name="connsiteY1" fmla="*/ 41727 h 6201378"/>
                  <a:gd name="connsiteX2" fmla="*/ 4682703 w 7366725"/>
                  <a:gd name="connsiteY2" fmla="*/ 724782 h 6201378"/>
                  <a:gd name="connsiteX3" fmla="*/ 5897022 w 7366725"/>
                  <a:gd name="connsiteY3" fmla="*/ 1104257 h 6201378"/>
                  <a:gd name="connsiteX4" fmla="*/ 6124707 w 7366725"/>
                  <a:gd name="connsiteY4" fmla="*/ 2242682 h 6201378"/>
                  <a:gd name="connsiteX5" fmla="*/ 6807762 w 7366725"/>
                  <a:gd name="connsiteY5" fmla="*/ 3305212 h 6201378"/>
                  <a:gd name="connsiteX6" fmla="*/ 6671021 w 7366725"/>
                  <a:gd name="connsiteY6" fmla="*/ 3687635 h 6201378"/>
                  <a:gd name="connsiteX7" fmla="*/ 2633536 w 7366725"/>
                  <a:gd name="connsiteY7" fmla="*/ 5885640 h 6201378"/>
                  <a:gd name="connsiteX8" fmla="*/ 1343321 w 7366725"/>
                  <a:gd name="connsiteY8" fmla="*/ 5582061 h 6201378"/>
                  <a:gd name="connsiteX9" fmla="*/ 1039740 w 7366725"/>
                  <a:gd name="connsiteY9" fmla="*/ 4367742 h 6201378"/>
                  <a:gd name="connsiteX10" fmla="*/ 432580 w 7366725"/>
                  <a:gd name="connsiteY10" fmla="*/ 3305211 h 6201378"/>
                  <a:gd name="connsiteX11" fmla="*/ 1039741 w 7366725"/>
                  <a:gd name="connsiteY11" fmla="*/ 2242681 h 6201378"/>
                  <a:gd name="connsiteX12" fmla="*/ 1343321 w 7366725"/>
                  <a:gd name="connsiteY12" fmla="*/ 1028361 h 6201378"/>
                  <a:gd name="connsiteX13" fmla="*/ 2557641 w 7366725"/>
                  <a:gd name="connsiteY13" fmla="*/ 800676 h 6201378"/>
                  <a:gd name="connsiteX0" fmla="*/ 2557641 w 7168103"/>
                  <a:gd name="connsiteY0" fmla="*/ 800676 h 5927912"/>
                  <a:gd name="connsiteX1" fmla="*/ 3620173 w 7168103"/>
                  <a:gd name="connsiteY1" fmla="*/ 41727 h 5927912"/>
                  <a:gd name="connsiteX2" fmla="*/ 4682703 w 7168103"/>
                  <a:gd name="connsiteY2" fmla="*/ 724782 h 5927912"/>
                  <a:gd name="connsiteX3" fmla="*/ 5897022 w 7168103"/>
                  <a:gd name="connsiteY3" fmla="*/ 1104257 h 5927912"/>
                  <a:gd name="connsiteX4" fmla="*/ 6124707 w 7168103"/>
                  <a:gd name="connsiteY4" fmla="*/ 2242682 h 5927912"/>
                  <a:gd name="connsiteX5" fmla="*/ 6807762 w 7168103"/>
                  <a:gd name="connsiteY5" fmla="*/ 3305212 h 5927912"/>
                  <a:gd name="connsiteX6" fmla="*/ 6671021 w 7168103"/>
                  <a:gd name="connsiteY6" fmla="*/ 3687635 h 5927912"/>
                  <a:gd name="connsiteX7" fmla="*/ 3825270 w 7168103"/>
                  <a:gd name="connsiteY7" fmla="*/ 5328427 h 5927912"/>
                  <a:gd name="connsiteX8" fmla="*/ 2633536 w 7168103"/>
                  <a:gd name="connsiteY8" fmla="*/ 5885640 h 5927912"/>
                  <a:gd name="connsiteX9" fmla="*/ 1343321 w 7168103"/>
                  <a:gd name="connsiteY9" fmla="*/ 5582061 h 5927912"/>
                  <a:gd name="connsiteX10" fmla="*/ 1039740 w 7168103"/>
                  <a:gd name="connsiteY10" fmla="*/ 4367742 h 5927912"/>
                  <a:gd name="connsiteX11" fmla="*/ 432580 w 7168103"/>
                  <a:gd name="connsiteY11" fmla="*/ 3305211 h 5927912"/>
                  <a:gd name="connsiteX12" fmla="*/ 1039741 w 7168103"/>
                  <a:gd name="connsiteY12" fmla="*/ 2242681 h 5927912"/>
                  <a:gd name="connsiteX13" fmla="*/ 1343321 w 7168103"/>
                  <a:gd name="connsiteY13" fmla="*/ 1028361 h 5927912"/>
                  <a:gd name="connsiteX14" fmla="*/ 2557641 w 7168103"/>
                  <a:gd name="connsiteY14" fmla="*/ 800676 h 5927912"/>
                  <a:gd name="connsiteX0" fmla="*/ 2557641 w 7202286"/>
                  <a:gd name="connsiteY0" fmla="*/ 800676 h 6859134"/>
                  <a:gd name="connsiteX1" fmla="*/ 3620173 w 7202286"/>
                  <a:gd name="connsiteY1" fmla="*/ 41727 h 6859134"/>
                  <a:gd name="connsiteX2" fmla="*/ 4682703 w 7202286"/>
                  <a:gd name="connsiteY2" fmla="*/ 724782 h 6859134"/>
                  <a:gd name="connsiteX3" fmla="*/ 5897022 w 7202286"/>
                  <a:gd name="connsiteY3" fmla="*/ 1104257 h 6859134"/>
                  <a:gd name="connsiteX4" fmla="*/ 6124707 w 7202286"/>
                  <a:gd name="connsiteY4" fmla="*/ 2242682 h 6859134"/>
                  <a:gd name="connsiteX5" fmla="*/ 6807762 w 7202286"/>
                  <a:gd name="connsiteY5" fmla="*/ 3305212 h 6859134"/>
                  <a:gd name="connsiteX6" fmla="*/ 6671021 w 7202286"/>
                  <a:gd name="connsiteY6" fmla="*/ 3687635 h 6859134"/>
                  <a:gd name="connsiteX7" fmla="*/ 3620171 w 7202286"/>
                  <a:gd name="connsiteY7" fmla="*/ 6492800 h 6859134"/>
                  <a:gd name="connsiteX8" fmla="*/ 2633536 w 7202286"/>
                  <a:gd name="connsiteY8" fmla="*/ 5885640 h 6859134"/>
                  <a:gd name="connsiteX9" fmla="*/ 1343321 w 7202286"/>
                  <a:gd name="connsiteY9" fmla="*/ 5582061 h 6859134"/>
                  <a:gd name="connsiteX10" fmla="*/ 1039740 w 7202286"/>
                  <a:gd name="connsiteY10" fmla="*/ 4367742 h 6859134"/>
                  <a:gd name="connsiteX11" fmla="*/ 432580 w 7202286"/>
                  <a:gd name="connsiteY11" fmla="*/ 3305211 h 6859134"/>
                  <a:gd name="connsiteX12" fmla="*/ 1039741 w 7202286"/>
                  <a:gd name="connsiteY12" fmla="*/ 2242681 h 6859134"/>
                  <a:gd name="connsiteX13" fmla="*/ 1343321 w 7202286"/>
                  <a:gd name="connsiteY13" fmla="*/ 1028361 h 6859134"/>
                  <a:gd name="connsiteX14" fmla="*/ 2557641 w 7202286"/>
                  <a:gd name="connsiteY14" fmla="*/ 800676 h 6859134"/>
                  <a:gd name="connsiteX0" fmla="*/ 2557641 w 6981520"/>
                  <a:gd name="connsiteY0" fmla="*/ 800676 h 6577123"/>
                  <a:gd name="connsiteX1" fmla="*/ 3620173 w 6981520"/>
                  <a:gd name="connsiteY1" fmla="*/ 41727 h 6577123"/>
                  <a:gd name="connsiteX2" fmla="*/ 4682703 w 6981520"/>
                  <a:gd name="connsiteY2" fmla="*/ 724782 h 6577123"/>
                  <a:gd name="connsiteX3" fmla="*/ 5897022 w 6981520"/>
                  <a:gd name="connsiteY3" fmla="*/ 1104257 h 6577123"/>
                  <a:gd name="connsiteX4" fmla="*/ 6124707 w 6981520"/>
                  <a:gd name="connsiteY4" fmla="*/ 2242682 h 6577123"/>
                  <a:gd name="connsiteX5" fmla="*/ 6807762 w 6981520"/>
                  <a:gd name="connsiteY5" fmla="*/ 3305212 h 6577123"/>
                  <a:gd name="connsiteX6" fmla="*/ 6671021 w 6981520"/>
                  <a:gd name="connsiteY6" fmla="*/ 3687635 h 6577123"/>
                  <a:gd name="connsiteX7" fmla="*/ 4944768 w 6981520"/>
                  <a:gd name="connsiteY7" fmla="*/ 5379702 h 6577123"/>
                  <a:gd name="connsiteX8" fmla="*/ 3620171 w 6981520"/>
                  <a:gd name="connsiteY8" fmla="*/ 6492800 h 6577123"/>
                  <a:gd name="connsiteX9" fmla="*/ 2633536 w 6981520"/>
                  <a:gd name="connsiteY9" fmla="*/ 5885640 h 6577123"/>
                  <a:gd name="connsiteX10" fmla="*/ 1343321 w 6981520"/>
                  <a:gd name="connsiteY10" fmla="*/ 5582061 h 6577123"/>
                  <a:gd name="connsiteX11" fmla="*/ 1039740 w 6981520"/>
                  <a:gd name="connsiteY11" fmla="*/ 4367742 h 6577123"/>
                  <a:gd name="connsiteX12" fmla="*/ 432580 w 6981520"/>
                  <a:gd name="connsiteY12" fmla="*/ 3305211 h 6577123"/>
                  <a:gd name="connsiteX13" fmla="*/ 1039741 w 6981520"/>
                  <a:gd name="connsiteY13" fmla="*/ 2242681 h 6577123"/>
                  <a:gd name="connsiteX14" fmla="*/ 1343321 w 6981520"/>
                  <a:gd name="connsiteY14" fmla="*/ 1028361 h 6577123"/>
                  <a:gd name="connsiteX15" fmla="*/ 2557641 w 6981520"/>
                  <a:gd name="connsiteY15" fmla="*/ 800676 h 6577123"/>
                  <a:gd name="connsiteX0" fmla="*/ 2557641 w 7025198"/>
                  <a:gd name="connsiteY0" fmla="*/ 800676 h 6492800"/>
                  <a:gd name="connsiteX1" fmla="*/ 3620173 w 7025198"/>
                  <a:gd name="connsiteY1" fmla="*/ 41727 h 6492800"/>
                  <a:gd name="connsiteX2" fmla="*/ 4682703 w 7025198"/>
                  <a:gd name="connsiteY2" fmla="*/ 724782 h 6492800"/>
                  <a:gd name="connsiteX3" fmla="*/ 5897022 w 7025198"/>
                  <a:gd name="connsiteY3" fmla="*/ 1104257 h 6492800"/>
                  <a:gd name="connsiteX4" fmla="*/ 6124707 w 7025198"/>
                  <a:gd name="connsiteY4" fmla="*/ 2242682 h 6492800"/>
                  <a:gd name="connsiteX5" fmla="*/ 6807762 w 7025198"/>
                  <a:gd name="connsiteY5" fmla="*/ 3305212 h 6492800"/>
                  <a:gd name="connsiteX6" fmla="*/ 6671021 w 7025198"/>
                  <a:gd name="connsiteY6" fmla="*/ 3687635 h 6492800"/>
                  <a:gd name="connsiteX7" fmla="*/ 4682700 w 7025198"/>
                  <a:gd name="connsiteY7" fmla="*/ 5885641 h 6492800"/>
                  <a:gd name="connsiteX8" fmla="*/ 3620171 w 7025198"/>
                  <a:gd name="connsiteY8" fmla="*/ 6492800 h 6492800"/>
                  <a:gd name="connsiteX9" fmla="*/ 2633536 w 7025198"/>
                  <a:gd name="connsiteY9" fmla="*/ 5885640 h 6492800"/>
                  <a:gd name="connsiteX10" fmla="*/ 1343321 w 7025198"/>
                  <a:gd name="connsiteY10" fmla="*/ 5582061 h 6492800"/>
                  <a:gd name="connsiteX11" fmla="*/ 1039740 w 7025198"/>
                  <a:gd name="connsiteY11" fmla="*/ 4367742 h 6492800"/>
                  <a:gd name="connsiteX12" fmla="*/ 432580 w 7025198"/>
                  <a:gd name="connsiteY12" fmla="*/ 3305211 h 6492800"/>
                  <a:gd name="connsiteX13" fmla="*/ 1039741 w 7025198"/>
                  <a:gd name="connsiteY13" fmla="*/ 2242681 h 6492800"/>
                  <a:gd name="connsiteX14" fmla="*/ 1343321 w 7025198"/>
                  <a:gd name="connsiteY14" fmla="*/ 1028361 h 6492800"/>
                  <a:gd name="connsiteX15" fmla="*/ 2557641 w 7025198"/>
                  <a:gd name="connsiteY15" fmla="*/ 800676 h 6492800"/>
                  <a:gd name="connsiteX0" fmla="*/ 2557641 w 6898814"/>
                  <a:gd name="connsiteY0" fmla="*/ 800676 h 6492800"/>
                  <a:gd name="connsiteX1" fmla="*/ 3620173 w 6898814"/>
                  <a:gd name="connsiteY1" fmla="*/ 41727 h 6492800"/>
                  <a:gd name="connsiteX2" fmla="*/ 4682703 w 6898814"/>
                  <a:gd name="connsiteY2" fmla="*/ 724782 h 6492800"/>
                  <a:gd name="connsiteX3" fmla="*/ 5897022 w 6898814"/>
                  <a:gd name="connsiteY3" fmla="*/ 1104257 h 6492800"/>
                  <a:gd name="connsiteX4" fmla="*/ 6124707 w 6898814"/>
                  <a:gd name="connsiteY4" fmla="*/ 2242682 h 6492800"/>
                  <a:gd name="connsiteX5" fmla="*/ 6807762 w 6898814"/>
                  <a:gd name="connsiteY5" fmla="*/ 3305212 h 6492800"/>
                  <a:gd name="connsiteX6" fmla="*/ 6671021 w 6898814"/>
                  <a:gd name="connsiteY6" fmla="*/ 3687635 h 6492800"/>
                  <a:gd name="connsiteX7" fmla="*/ 5542974 w 6898814"/>
                  <a:gd name="connsiteY7" fmla="*/ 4969504 h 6492800"/>
                  <a:gd name="connsiteX8" fmla="*/ 4682700 w 6898814"/>
                  <a:gd name="connsiteY8" fmla="*/ 5885641 h 6492800"/>
                  <a:gd name="connsiteX9" fmla="*/ 3620171 w 6898814"/>
                  <a:gd name="connsiteY9" fmla="*/ 6492800 h 6492800"/>
                  <a:gd name="connsiteX10" fmla="*/ 2633536 w 6898814"/>
                  <a:gd name="connsiteY10" fmla="*/ 5885640 h 6492800"/>
                  <a:gd name="connsiteX11" fmla="*/ 1343321 w 6898814"/>
                  <a:gd name="connsiteY11" fmla="*/ 5582061 h 6492800"/>
                  <a:gd name="connsiteX12" fmla="*/ 1039740 w 6898814"/>
                  <a:gd name="connsiteY12" fmla="*/ 4367742 h 6492800"/>
                  <a:gd name="connsiteX13" fmla="*/ 432580 w 6898814"/>
                  <a:gd name="connsiteY13" fmla="*/ 3305211 h 6492800"/>
                  <a:gd name="connsiteX14" fmla="*/ 1039741 w 6898814"/>
                  <a:gd name="connsiteY14" fmla="*/ 2242681 h 6492800"/>
                  <a:gd name="connsiteX15" fmla="*/ 1343321 w 6898814"/>
                  <a:gd name="connsiteY15" fmla="*/ 1028361 h 6492800"/>
                  <a:gd name="connsiteX16" fmla="*/ 2557641 w 6898814"/>
                  <a:gd name="connsiteY16" fmla="*/ 800676 h 6492800"/>
                  <a:gd name="connsiteX0" fmla="*/ 2557641 w 6898814"/>
                  <a:gd name="connsiteY0" fmla="*/ 800676 h 6492800"/>
                  <a:gd name="connsiteX1" fmla="*/ 3620173 w 6898814"/>
                  <a:gd name="connsiteY1" fmla="*/ 41727 h 6492800"/>
                  <a:gd name="connsiteX2" fmla="*/ 4682703 w 6898814"/>
                  <a:gd name="connsiteY2" fmla="*/ 724782 h 6492800"/>
                  <a:gd name="connsiteX3" fmla="*/ 5897022 w 6898814"/>
                  <a:gd name="connsiteY3" fmla="*/ 1104257 h 6492800"/>
                  <a:gd name="connsiteX4" fmla="*/ 6124707 w 6898814"/>
                  <a:gd name="connsiteY4" fmla="*/ 2242682 h 6492800"/>
                  <a:gd name="connsiteX5" fmla="*/ 6807762 w 6898814"/>
                  <a:gd name="connsiteY5" fmla="*/ 3305212 h 6492800"/>
                  <a:gd name="connsiteX6" fmla="*/ 6671021 w 6898814"/>
                  <a:gd name="connsiteY6" fmla="*/ 3687635 h 6492800"/>
                  <a:gd name="connsiteX7" fmla="*/ 5897020 w 6898814"/>
                  <a:gd name="connsiteY7" fmla="*/ 5582061 h 6492800"/>
                  <a:gd name="connsiteX8" fmla="*/ 4682700 w 6898814"/>
                  <a:gd name="connsiteY8" fmla="*/ 5885641 h 6492800"/>
                  <a:gd name="connsiteX9" fmla="*/ 3620171 w 6898814"/>
                  <a:gd name="connsiteY9" fmla="*/ 6492800 h 6492800"/>
                  <a:gd name="connsiteX10" fmla="*/ 2633536 w 6898814"/>
                  <a:gd name="connsiteY10" fmla="*/ 5885640 h 6492800"/>
                  <a:gd name="connsiteX11" fmla="*/ 1343321 w 6898814"/>
                  <a:gd name="connsiteY11" fmla="*/ 5582061 h 6492800"/>
                  <a:gd name="connsiteX12" fmla="*/ 1039740 w 6898814"/>
                  <a:gd name="connsiteY12" fmla="*/ 4367742 h 6492800"/>
                  <a:gd name="connsiteX13" fmla="*/ 432580 w 6898814"/>
                  <a:gd name="connsiteY13" fmla="*/ 3305211 h 6492800"/>
                  <a:gd name="connsiteX14" fmla="*/ 1039741 w 6898814"/>
                  <a:gd name="connsiteY14" fmla="*/ 2242681 h 6492800"/>
                  <a:gd name="connsiteX15" fmla="*/ 1343321 w 6898814"/>
                  <a:gd name="connsiteY15" fmla="*/ 1028361 h 6492800"/>
                  <a:gd name="connsiteX16" fmla="*/ 2557641 w 6898814"/>
                  <a:gd name="connsiteY16" fmla="*/ 800676 h 6492800"/>
                  <a:gd name="connsiteX0" fmla="*/ 2557641 w 6820411"/>
                  <a:gd name="connsiteY0" fmla="*/ 800676 h 6492800"/>
                  <a:gd name="connsiteX1" fmla="*/ 3620173 w 6820411"/>
                  <a:gd name="connsiteY1" fmla="*/ 41727 h 6492800"/>
                  <a:gd name="connsiteX2" fmla="*/ 4682703 w 6820411"/>
                  <a:gd name="connsiteY2" fmla="*/ 724782 h 6492800"/>
                  <a:gd name="connsiteX3" fmla="*/ 5897022 w 6820411"/>
                  <a:gd name="connsiteY3" fmla="*/ 1104257 h 6492800"/>
                  <a:gd name="connsiteX4" fmla="*/ 6124707 w 6820411"/>
                  <a:gd name="connsiteY4" fmla="*/ 2242682 h 6492800"/>
                  <a:gd name="connsiteX5" fmla="*/ 6807762 w 6820411"/>
                  <a:gd name="connsiteY5" fmla="*/ 3305212 h 6492800"/>
                  <a:gd name="connsiteX6" fmla="*/ 6200600 w 6820411"/>
                  <a:gd name="connsiteY6" fmla="*/ 4367741 h 6492800"/>
                  <a:gd name="connsiteX7" fmla="*/ 5897020 w 6820411"/>
                  <a:gd name="connsiteY7" fmla="*/ 5582061 h 6492800"/>
                  <a:gd name="connsiteX8" fmla="*/ 4682700 w 6820411"/>
                  <a:gd name="connsiteY8" fmla="*/ 5885641 h 6492800"/>
                  <a:gd name="connsiteX9" fmla="*/ 3620171 w 6820411"/>
                  <a:gd name="connsiteY9" fmla="*/ 6492800 h 6492800"/>
                  <a:gd name="connsiteX10" fmla="*/ 2633536 w 6820411"/>
                  <a:gd name="connsiteY10" fmla="*/ 5885640 h 6492800"/>
                  <a:gd name="connsiteX11" fmla="*/ 1343321 w 6820411"/>
                  <a:gd name="connsiteY11" fmla="*/ 5582061 h 6492800"/>
                  <a:gd name="connsiteX12" fmla="*/ 1039740 w 6820411"/>
                  <a:gd name="connsiteY12" fmla="*/ 4367742 h 6492800"/>
                  <a:gd name="connsiteX13" fmla="*/ 432580 w 6820411"/>
                  <a:gd name="connsiteY13" fmla="*/ 3305211 h 6492800"/>
                  <a:gd name="connsiteX14" fmla="*/ 1039741 w 6820411"/>
                  <a:gd name="connsiteY14" fmla="*/ 2242681 h 6492800"/>
                  <a:gd name="connsiteX15" fmla="*/ 1343321 w 6820411"/>
                  <a:gd name="connsiteY15" fmla="*/ 1028361 h 6492800"/>
                  <a:gd name="connsiteX16" fmla="*/ 2557641 w 6820411"/>
                  <a:gd name="connsiteY16" fmla="*/ 800676 h 6492800"/>
                  <a:gd name="connsiteX0" fmla="*/ 2557641 w 6820411"/>
                  <a:gd name="connsiteY0" fmla="*/ 800676 h 6492800"/>
                  <a:gd name="connsiteX1" fmla="*/ 3620173 w 6820411"/>
                  <a:gd name="connsiteY1" fmla="*/ 41727 h 6492800"/>
                  <a:gd name="connsiteX2" fmla="*/ 4682703 w 6820411"/>
                  <a:gd name="connsiteY2" fmla="*/ 724782 h 6492800"/>
                  <a:gd name="connsiteX3" fmla="*/ 5897022 w 6820411"/>
                  <a:gd name="connsiteY3" fmla="*/ 1104257 h 6492800"/>
                  <a:gd name="connsiteX4" fmla="*/ 6124707 w 6820411"/>
                  <a:gd name="connsiteY4" fmla="*/ 2242682 h 6492800"/>
                  <a:gd name="connsiteX5" fmla="*/ 6807762 w 6820411"/>
                  <a:gd name="connsiteY5" fmla="*/ 3305212 h 6492800"/>
                  <a:gd name="connsiteX6" fmla="*/ 6200600 w 6820411"/>
                  <a:gd name="connsiteY6" fmla="*/ 4367741 h 6492800"/>
                  <a:gd name="connsiteX7" fmla="*/ 5897020 w 6820411"/>
                  <a:gd name="connsiteY7" fmla="*/ 5582061 h 6492800"/>
                  <a:gd name="connsiteX8" fmla="*/ 4682700 w 6820411"/>
                  <a:gd name="connsiteY8" fmla="*/ 5885641 h 6492800"/>
                  <a:gd name="connsiteX9" fmla="*/ 3620171 w 6820411"/>
                  <a:gd name="connsiteY9" fmla="*/ 6492800 h 6492800"/>
                  <a:gd name="connsiteX10" fmla="*/ 2633536 w 6820411"/>
                  <a:gd name="connsiteY10" fmla="*/ 5885640 h 6492800"/>
                  <a:gd name="connsiteX11" fmla="*/ 1343321 w 6820411"/>
                  <a:gd name="connsiteY11" fmla="*/ 5582061 h 6492800"/>
                  <a:gd name="connsiteX12" fmla="*/ 1039740 w 6820411"/>
                  <a:gd name="connsiteY12" fmla="*/ 4367742 h 6492800"/>
                  <a:gd name="connsiteX13" fmla="*/ 432580 w 6820411"/>
                  <a:gd name="connsiteY13" fmla="*/ 3305211 h 6492800"/>
                  <a:gd name="connsiteX14" fmla="*/ 1039741 w 6820411"/>
                  <a:gd name="connsiteY14" fmla="*/ 2242681 h 6492800"/>
                  <a:gd name="connsiteX15" fmla="*/ 1343321 w 6820411"/>
                  <a:gd name="connsiteY15" fmla="*/ 1028361 h 6492800"/>
                  <a:gd name="connsiteX16" fmla="*/ 2557641 w 682041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08298 h 6461762"/>
                  <a:gd name="connsiteX1" fmla="*/ 3187593 w 6387831"/>
                  <a:gd name="connsiteY1" fmla="*/ 10689 h 6461762"/>
                  <a:gd name="connsiteX2" fmla="*/ 4250123 w 6387831"/>
                  <a:gd name="connsiteY2" fmla="*/ 693744 h 6461762"/>
                  <a:gd name="connsiteX3" fmla="*/ 5464442 w 6387831"/>
                  <a:gd name="connsiteY3" fmla="*/ 1073219 h 6461762"/>
                  <a:gd name="connsiteX4" fmla="*/ 5692127 w 6387831"/>
                  <a:gd name="connsiteY4" fmla="*/ 2211644 h 6461762"/>
                  <a:gd name="connsiteX5" fmla="*/ 6375182 w 6387831"/>
                  <a:gd name="connsiteY5" fmla="*/ 3274174 h 6461762"/>
                  <a:gd name="connsiteX6" fmla="*/ 5768020 w 6387831"/>
                  <a:gd name="connsiteY6" fmla="*/ 4336703 h 6461762"/>
                  <a:gd name="connsiteX7" fmla="*/ 5464440 w 6387831"/>
                  <a:gd name="connsiteY7" fmla="*/ 5551023 h 6461762"/>
                  <a:gd name="connsiteX8" fmla="*/ 4250120 w 6387831"/>
                  <a:gd name="connsiteY8" fmla="*/ 5854603 h 6461762"/>
                  <a:gd name="connsiteX9" fmla="*/ 3187591 w 6387831"/>
                  <a:gd name="connsiteY9" fmla="*/ 6461762 h 6461762"/>
                  <a:gd name="connsiteX10" fmla="*/ 2200956 w 6387831"/>
                  <a:gd name="connsiteY10" fmla="*/ 5854602 h 6461762"/>
                  <a:gd name="connsiteX11" fmla="*/ 910741 w 6387831"/>
                  <a:gd name="connsiteY11" fmla="*/ 5551023 h 6461762"/>
                  <a:gd name="connsiteX12" fmla="*/ 607160 w 6387831"/>
                  <a:gd name="connsiteY12" fmla="*/ 4336704 h 6461762"/>
                  <a:gd name="connsiteX13" fmla="*/ 0 w 6387831"/>
                  <a:gd name="connsiteY13" fmla="*/ 3274173 h 6461762"/>
                  <a:gd name="connsiteX14" fmla="*/ 607161 w 6387831"/>
                  <a:gd name="connsiteY14" fmla="*/ 2211643 h 6461762"/>
                  <a:gd name="connsiteX15" fmla="*/ 910741 w 6387831"/>
                  <a:gd name="connsiteY15" fmla="*/ 997323 h 6461762"/>
                  <a:gd name="connsiteX16" fmla="*/ 2110821 w 6387831"/>
                  <a:gd name="connsiteY16" fmla="*/ 708298 h 6461762"/>
                  <a:gd name="connsiteX0" fmla="*/ 2110821 w 6387831"/>
                  <a:gd name="connsiteY0" fmla="*/ 697609 h 6451073"/>
                  <a:gd name="connsiteX1" fmla="*/ 3187593 w 6387831"/>
                  <a:gd name="connsiteY1" fmla="*/ 0 h 6451073"/>
                  <a:gd name="connsiteX2" fmla="*/ 4250123 w 6387831"/>
                  <a:gd name="connsiteY2" fmla="*/ 683055 h 6451073"/>
                  <a:gd name="connsiteX3" fmla="*/ 5464442 w 6387831"/>
                  <a:gd name="connsiteY3" fmla="*/ 1062530 h 6451073"/>
                  <a:gd name="connsiteX4" fmla="*/ 5692127 w 6387831"/>
                  <a:gd name="connsiteY4" fmla="*/ 2200955 h 6451073"/>
                  <a:gd name="connsiteX5" fmla="*/ 6375182 w 6387831"/>
                  <a:gd name="connsiteY5" fmla="*/ 3263485 h 6451073"/>
                  <a:gd name="connsiteX6" fmla="*/ 5768020 w 6387831"/>
                  <a:gd name="connsiteY6" fmla="*/ 4326014 h 6451073"/>
                  <a:gd name="connsiteX7" fmla="*/ 5464440 w 6387831"/>
                  <a:gd name="connsiteY7" fmla="*/ 5540334 h 6451073"/>
                  <a:gd name="connsiteX8" fmla="*/ 4250120 w 6387831"/>
                  <a:gd name="connsiteY8" fmla="*/ 5843914 h 6451073"/>
                  <a:gd name="connsiteX9" fmla="*/ 3187591 w 6387831"/>
                  <a:gd name="connsiteY9" fmla="*/ 6451073 h 6451073"/>
                  <a:gd name="connsiteX10" fmla="*/ 2200956 w 6387831"/>
                  <a:gd name="connsiteY10" fmla="*/ 5843913 h 6451073"/>
                  <a:gd name="connsiteX11" fmla="*/ 910741 w 6387831"/>
                  <a:gd name="connsiteY11" fmla="*/ 5540334 h 6451073"/>
                  <a:gd name="connsiteX12" fmla="*/ 607160 w 6387831"/>
                  <a:gd name="connsiteY12" fmla="*/ 4326015 h 6451073"/>
                  <a:gd name="connsiteX13" fmla="*/ 0 w 6387831"/>
                  <a:gd name="connsiteY13" fmla="*/ 3263484 h 6451073"/>
                  <a:gd name="connsiteX14" fmla="*/ 607161 w 6387831"/>
                  <a:gd name="connsiteY14" fmla="*/ 2200954 h 6451073"/>
                  <a:gd name="connsiteX15" fmla="*/ 910741 w 6387831"/>
                  <a:gd name="connsiteY15" fmla="*/ 986634 h 6451073"/>
                  <a:gd name="connsiteX16" fmla="*/ 2110821 w 6387831"/>
                  <a:gd name="connsiteY16" fmla="*/ 697609 h 6451073"/>
                  <a:gd name="connsiteX0" fmla="*/ 2110821 w 6387831"/>
                  <a:gd name="connsiteY0" fmla="*/ 709412 h 6462876"/>
                  <a:gd name="connsiteX1" fmla="*/ 3187593 w 6387831"/>
                  <a:gd name="connsiteY1" fmla="*/ 11803 h 6462876"/>
                  <a:gd name="connsiteX2" fmla="*/ 4250123 w 6387831"/>
                  <a:gd name="connsiteY2" fmla="*/ 694858 h 6462876"/>
                  <a:gd name="connsiteX3" fmla="*/ 5464442 w 6387831"/>
                  <a:gd name="connsiteY3" fmla="*/ 1074333 h 6462876"/>
                  <a:gd name="connsiteX4" fmla="*/ 5692127 w 6387831"/>
                  <a:gd name="connsiteY4" fmla="*/ 2212758 h 6462876"/>
                  <a:gd name="connsiteX5" fmla="*/ 6375182 w 6387831"/>
                  <a:gd name="connsiteY5" fmla="*/ 3275288 h 6462876"/>
                  <a:gd name="connsiteX6" fmla="*/ 5768020 w 6387831"/>
                  <a:gd name="connsiteY6" fmla="*/ 4337817 h 6462876"/>
                  <a:gd name="connsiteX7" fmla="*/ 5464440 w 6387831"/>
                  <a:gd name="connsiteY7" fmla="*/ 5552137 h 6462876"/>
                  <a:gd name="connsiteX8" fmla="*/ 4250120 w 6387831"/>
                  <a:gd name="connsiteY8" fmla="*/ 5855717 h 6462876"/>
                  <a:gd name="connsiteX9" fmla="*/ 3187591 w 6387831"/>
                  <a:gd name="connsiteY9" fmla="*/ 6462876 h 6462876"/>
                  <a:gd name="connsiteX10" fmla="*/ 2200956 w 6387831"/>
                  <a:gd name="connsiteY10" fmla="*/ 5855716 h 6462876"/>
                  <a:gd name="connsiteX11" fmla="*/ 910741 w 6387831"/>
                  <a:gd name="connsiteY11" fmla="*/ 5552137 h 6462876"/>
                  <a:gd name="connsiteX12" fmla="*/ 607160 w 6387831"/>
                  <a:gd name="connsiteY12" fmla="*/ 4337818 h 6462876"/>
                  <a:gd name="connsiteX13" fmla="*/ 0 w 6387831"/>
                  <a:gd name="connsiteY13" fmla="*/ 3275287 h 6462876"/>
                  <a:gd name="connsiteX14" fmla="*/ 607161 w 6387831"/>
                  <a:gd name="connsiteY14" fmla="*/ 2212757 h 6462876"/>
                  <a:gd name="connsiteX15" fmla="*/ 910741 w 6387831"/>
                  <a:gd name="connsiteY15" fmla="*/ 998437 h 6462876"/>
                  <a:gd name="connsiteX16" fmla="*/ 2110821 w 6387831"/>
                  <a:gd name="connsiteY16" fmla="*/ 709412 h 6462876"/>
                  <a:gd name="connsiteX0" fmla="*/ 2110821 w 6387831"/>
                  <a:gd name="connsiteY0" fmla="*/ 709412 h 6462876"/>
                  <a:gd name="connsiteX1" fmla="*/ 3187593 w 6387831"/>
                  <a:gd name="connsiteY1" fmla="*/ 11803 h 6462876"/>
                  <a:gd name="connsiteX2" fmla="*/ 4250123 w 6387831"/>
                  <a:gd name="connsiteY2" fmla="*/ 694858 h 6462876"/>
                  <a:gd name="connsiteX3" fmla="*/ 5477865 w 6387831"/>
                  <a:gd name="connsiteY3" fmla="*/ 982879 h 6462876"/>
                  <a:gd name="connsiteX4" fmla="*/ 5692127 w 6387831"/>
                  <a:gd name="connsiteY4" fmla="*/ 2212758 h 6462876"/>
                  <a:gd name="connsiteX5" fmla="*/ 6375182 w 6387831"/>
                  <a:gd name="connsiteY5" fmla="*/ 3275288 h 6462876"/>
                  <a:gd name="connsiteX6" fmla="*/ 5768020 w 6387831"/>
                  <a:gd name="connsiteY6" fmla="*/ 4337817 h 6462876"/>
                  <a:gd name="connsiteX7" fmla="*/ 5464440 w 6387831"/>
                  <a:gd name="connsiteY7" fmla="*/ 5552137 h 6462876"/>
                  <a:gd name="connsiteX8" fmla="*/ 4250120 w 6387831"/>
                  <a:gd name="connsiteY8" fmla="*/ 5855717 h 6462876"/>
                  <a:gd name="connsiteX9" fmla="*/ 3187591 w 6387831"/>
                  <a:gd name="connsiteY9" fmla="*/ 6462876 h 6462876"/>
                  <a:gd name="connsiteX10" fmla="*/ 2200956 w 6387831"/>
                  <a:gd name="connsiteY10" fmla="*/ 5855716 h 6462876"/>
                  <a:gd name="connsiteX11" fmla="*/ 910741 w 6387831"/>
                  <a:gd name="connsiteY11" fmla="*/ 5552137 h 6462876"/>
                  <a:gd name="connsiteX12" fmla="*/ 607160 w 6387831"/>
                  <a:gd name="connsiteY12" fmla="*/ 4337818 h 6462876"/>
                  <a:gd name="connsiteX13" fmla="*/ 0 w 6387831"/>
                  <a:gd name="connsiteY13" fmla="*/ 3275287 h 6462876"/>
                  <a:gd name="connsiteX14" fmla="*/ 607161 w 6387831"/>
                  <a:gd name="connsiteY14" fmla="*/ 2212757 h 6462876"/>
                  <a:gd name="connsiteX15" fmla="*/ 910741 w 6387831"/>
                  <a:gd name="connsiteY15" fmla="*/ 998437 h 6462876"/>
                  <a:gd name="connsiteX16" fmla="*/ 2110821 w 6387831"/>
                  <a:gd name="connsiteY16" fmla="*/ 709412 h 6462876"/>
                  <a:gd name="connsiteX0" fmla="*/ 2110821 w 6379285"/>
                  <a:gd name="connsiteY0" fmla="*/ 709412 h 6462876"/>
                  <a:gd name="connsiteX1" fmla="*/ 3187593 w 6379285"/>
                  <a:gd name="connsiteY1" fmla="*/ 11803 h 6462876"/>
                  <a:gd name="connsiteX2" fmla="*/ 4250123 w 6379285"/>
                  <a:gd name="connsiteY2" fmla="*/ 694858 h 6462876"/>
                  <a:gd name="connsiteX3" fmla="*/ 5477865 w 6379285"/>
                  <a:gd name="connsiteY3" fmla="*/ 982879 h 6462876"/>
                  <a:gd name="connsiteX4" fmla="*/ 5743402 w 6379285"/>
                  <a:gd name="connsiteY4" fmla="*/ 2170029 h 6462876"/>
                  <a:gd name="connsiteX5" fmla="*/ 6375182 w 6379285"/>
                  <a:gd name="connsiteY5" fmla="*/ 3275288 h 6462876"/>
                  <a:gd name="connsiteX6" fmla="*/ 5768020 w 6379285"/>
                  <a:gd name="connsiteY6" fmla="*/ 4337817 h 6462876"/>
                  <a:gd name="connsiteX7" fmla="*/ 5464440 w 6379285"/>
                  <a:gd name="connsiteY7" fmla="*/ 5552137 h 6462876"/>
                  <a:gd name="connsiteX8" fmla="*/ 4250120 w 6379285"/>
                  <a:gd name="connsiteY8" fmla="*/ 5855717 h 6462876"/>
                  <a:gd name="connsiteX9" fmla="*/ 3187591 w 6379285"/>
                  <a:gd name="connsiteY9" fmla="*/ 6462876 h 6462876"/>
                  <a:gd name="connsiteX10" fmla="*/ 2200956 w 6379285"/>
                  <a:gd name="connsiteY10" fmla="*/ 5855716 h 6462876"/>
                  <a:gd name="connsiteX11" fmla="*/ 910741 w 6379285"/>
                  <a:gd name="connsiteY11" fmla="*/ 5552137 h 6462876"/>
                  <a:gd name="connsiteX12" fmla="*/ 607160 w 6379285"/>
                  <a:gd name="connsiteY12" fmla="*/ 4337818 h 6462876"/>
                  <a:gd name="connsiteX13" fmla="*/ 0 w 6379285"/>
                  <a:gd name="connsiteY13" fmla="*/ 3275287 h 6462876"/>
                  <a:gd name="connsiteX14" fmla="*/ 607161 w 6379285"/>
                  <a:gd name="connsiteY14" fmla="*/ 2212757 h 6462876"/>
                  <a:gd name="connsiteX15" fmla="*/ 910741 w 6379285"/>
                  <a:gd name="connsiteY15" fmla="*/ 998437 h 6462876"/>
                  <a:gd name="connsiteX16" fmla="*/ 2110821 w 6379285"/>
                  <a:gd name="connsiteY16" fmla="*/ 709412 h 6462876"/>
                  <a:gd name="connsiteX0" fmla="*/ 2110821 w 6413459"/>
                  <a:gd name="connsiteY0" fmla="*/ 709412 h 6462876"/>
                  <a:gd name="connsiteX1" fmla="*/ 3187593 w 6413459"/>
                  <a:gd name="connsiteY1" fmla="*/ 11803 h 6462876"/>
                  <a:gd name="connsiteX2" fmla="*/ 4250123 w 6413459"/>
                  <a:gd name="connsiteY2" fmla="*/ 694858 h 6462876"/>
                  <a:gd name="connsiteX3" fmla="*/ 5477865 w 6413459"/>
                  <a:gd name="connsiteY3" fmla="*/ 982879 h 6462876"/>
                  <a:gd name="connsiteX4" fmla="*/ 5743402 w 6413459"/>
                  <a:gd name="connsiteY4" fmla="*/ 2170029 h 6462876"/>
                  <a:gd name="connsiteX5" fmla="*/ 6409356 w 6413459"/>
                  <a:gd name="connsiteY5" fmla="*/ 3214348 h 6462876"/>
                  <a:gd name="connsiteX6" fmla="*/ 5768020 w 6413459"/>
                  <a:gd name="connsiteY6" fmla="*/ 4337817 h 6462876"/>
                  <a:gd name="connsiteX7" fmla="*/ 5464440 w 6413459"/>
                  <a:gd name="connsiteY7" fmla="*/ 5552137 h 6462876"/>
                  <a:gd name="connsiteX8" fmla="*/ 4250120 w 6413459"/>
                  <a:gd name="connsiteY8" fmla="*/ 5855717 h 6462876"/>
                  <a:gd name="connsiteX9" fmla="*/ 3187591 w 6413459"/>
                  <a:gd name="connsiteY9" fmla="*/ 6462876 h 6462876"/>
                  <a:gd name="connsiteX10" fmla="*/ 2200956 w 6413459"/>
                  <a:gd name="connsiteY10" fmla="*/ 5855716 h 6462876"/>
                  <a:gd name="connsiteX11" fmla="*/ 910741 w 6413459"/>
                  <a:gd name="connsiteY11" fmla="*/ 5552137 h 6462876"/>
                  <a:gd name="connsiteX12" fmla="*/ 607160 w 6413459"/>
                  <a:gd name="connsiteY12" fmla="*/ 4337818 h 6462876"/>
                  <a:gd name="connsiteX13" fmla="*/ 0 w 6413459"/>
                  <a:gd name="connsiteY13" fmla="*/ 3275287 h 6462876"/>
                  <a:gd name="connsiteX14" fmla="*/ 607161 w 6413459"/>
                  <a:gd name="connsiteY14" fmla="*/ 2212757 h 6462876"/>
                  <a:gd name="connsiteX15" fmla="*/ 910741 w 6413459"/>
                  <a:gd name="connsiteY15" fmla="*/ 998437 h 6462876"/>
                  <a:gd name="connsiteX16" fmla="*/ 2110821 w 6413459"/>
                  <a:gd name="connsiteY16" fmla="*/ 709412 h 6462876"/>
                  <a:gd name="connsiteX0" fmla="*/ 2110821 w 6422005"/>
                  <a:gd name="connsiteY0" fmla="*/ 709412 h 6462876"/>
                  <a:gd name="connsiteX1" fmla="*/ 3187593 w 6422005"/>
                  <a:gd name="connsiteY1" fmla="*/ 11803 h 6462876"/>
                  <a:gd name="connsiteX2" fmla="*/ 4250123 w 6422005"/>
                  <a:gd name="connsiteY2" fmla="*/ 694858 h 6462876"/>
                  <a:gd name="connsiteX3" fmla="*/ 5477865 w 6422005"/>
                  <a:gd name="connsiteY3" fmla="*/ 982879 h 6462876"/>
                  <a:gd name="connsiteX4" fmla="*/ 5743402 w 6422005"/>
                  <a:gd name="connsiteY4" fmla="*/ 2170029 h 6462876"/>
                  <a:gd name="connsiteX5" fmla="*/ 6417902 w 6422005"/>
                  <a:gd name="connsiteY5" fmla="*/ 3257077 h 6462876"/>
                  <a:gd name="connsiteX6" fmla="*/ 5768020 w 6422005"/>
                  <a:gd name="connsiteY6" fmla="*/ 4337817 h 6462876"/>
                  <a:gd name="connsiteX7" fmla="*/ 5464440 w 6422005"/>
                  <a:gd name="connsiteY7" fmla="*/ 5552137 h 6462876"/>
                  <a:gd name="connsiteX8" fmla="*/ 4250120 w 6422005"/>
                  <a:gd name="connsiteY8" fmla="*/ 5855717 h 6462876"/>
                  <a:gd name="connsiteX9" fmla="*/ 3187591 w 6422005"/>
                  <a:gd name="connsiteY9" fmla="*/ 6462876 h 6462876"/>
                  <a:gd name="connsiteX10" fmla="*/ 2200956 w 6422005"/>
                  <a:gd name="connsiteY10" fmla="*/ 5855716 h 6462876"/>
                  <a:gd name="connsiteX11" fmla="*/ 910741 w 6422005"/>
                  <a:gd name="connsiteY11" fmla="*/ 5552137 h 6462876"/>
                  <a:gd name="connsiteX12" fmla="*/ 607160 w 6422005"/>
                  <a:gd name="connsiteY12" fmla="*/ 4337818 h 6462876"/>
                  <a:gd name="connsiteX13" fmla="*/ 0 w 6422005"/>
                  <a:gd name="connsiteY13" fmla="*/ 3275287 h 6462876"/>
                  <a:gd name="connsiteX14" fmla="*/ 607161 w 6422005"/>
                  <a:gd name="connsiteY14" fmla="*/ 2212757 h 6462876"/>
                  <a:gd name="connsiteX15" fmla="*/ 910741 w 6422005"/>
                  <a:gd name="connsiteY15" fmla="*/ 998437 h 6462876"/>
                  <a:gd name="connsiteX16" fmla="*/ 2110821 w 6422005"/>
                  <a:gd name="connsiteY16" fmla="*/ 709412 h 6462876"/>
                  <a:gd name="connsiteX0" fmla="*/ 2110821 w 6418005"/>
                  <a:gd name="connsiteY0" fmla="*/ 709412 h 6462876"/>
                  <a:gd name="connsiteX1" fmla="*/ 3187593 w 6418005"/>
                  <a:gd name="connsiteY1" fmla="*/ 11803 h 6462876"/>
                  <a:gd name="connsiteX2" fmla="*/ 4250123 w 6418005"/>
                  <a:gd name="connsiteY2" fmla="*/ 694858 h 6462876"/>
                  <a:gd name="connsiteX3" fmla="*/ 5477865 w 6418005"/>
                  <a:gd name="connsiteY3" fmla="*/ 982879 h 6462876"/>
                  <a:gd name="connsiteX4" fmla="*/ 5743402 w 6418005"/>
                  <a:gd name="connsiteY4" fmla="*/ 2170029 h 6462876"/>
                  <a:gd name="connsiteX5" fmla="*/ 6417902 w 6418005"/>
                  <a:gd name="connsiteY5" fmla="*/ 3257077 h 6462876"/>
                  <a:gd name="connsiteX6" fmla="*/ 5742783 w 6418005"/>
                  <a:gd name="connsiteY6" fmla="*/ 4274026 h 6462876"/>
                  <a:gd name="connsiteX7" fmla="*/ 5464440 w 6418005"/>
                  <a:gd name="connsiteY7" fmla="*/ 5552137 h 6462876"/>
                  <a:gd name="connsiteX8" fmla="*/ 4250120 w 6418005"/>
                  <a:gd name="connsiteY8" fmla="*/ 5855717 h 6462876"/>
                  <a:gd name="connsiteX9" fmla="*/ 3187591 w 6418005"/>
                  <a:gd name="connsiteY9" fmla="*/ 6462876 h 6462876"/>
                  <a:gd name="connsiteX10" fmla="*/ 2200956 w 6418005"/>
                  <a:gd name="connsiteY10" fmla="*/ 5855716 h 6462876"/>
                  <a:gd name="connsiteX11" fmla="*/ 910741 w 6418005"/>
                  <a:gd name="connsiteY11" fmla="*/ 5552137 h 6462876"/>
                  <a:gd name="connsiteX12" fmla="*/ 607160 w 6418005"/>
                  <a:gd name="connsiteY12" fmla="*/ 4337818 h 6462876"/>
                  <a:gd name="connsiteX13" fmla="*/ 0 w 6418005"/>
                  <a:gd name="connsiteY13" fmla="*/ 3275287 h 6462876"/>
                  <a:gd name="connsiteX14" fmla="*/ 607161 w 6418005"/>
                  <a:gd name="connsiteY14" fmla="*/ 2212757 h 6462876"/>
                  <a:gd name="connsiteX15" fmla="*/ 910741 w 6418005"/>
                  <a:gd name="connsiteY15" fmla="*/ 998437 h 6462876"/>
                  <a:gd name="connsiteX16" fmla="*/ 2110821 w 6418005"/>
                  <a:gd name="connsiteY16" fmla="*/ 709412 h 6462876"/>
                  <a:gd name="connsiteX0" fmla="*/ 2110821 w 6417939"/>
                  <a:gd name="connsiteY0" fmla="*/ 709412 h 6462876"/>
                  <a:gd name="connsiteX1" fmla="*/ 3187593 w 6417939"/>
                  <a:gd name="connsiteY1" fmla="*/ 11803 h 6462876"/>
                  <a:gd name="connsiteX2" fmla="*/ 4250123 w 6417939"/>
                  <a:gd name="connsiteY2" fmla="*/ 694858 h 6462876"/>
                  <a:gd name="connsiteX3" fmla="*/ 5477865 w 6417939"/>
                  <a:gd name="connsiteY3" fmla="*/ 982879 h 6462876"/>
                  <a:gd name="connsiteX4" fmla="*/ 5743402 w 6417939"/>
                  <a:gd name="connsiteY4" fmla="*/ 2170029 h 6462876"/>
                  <a:gd name="connsiteX5" fmla="*/ 6417902 w 6417939"/>
                  <a:gd name="connsiteY5" fmla="*/ 3257077 h 6462876"/>
                  <a:gd name="connsiteX6" fmla="*/ 5743183 w 6417939"/>
                  <a:gd name="connsiteY6" fmla="*/ 4303221 h 6462876"/>
                  <a:gd name="connsiteX7" fmla="*/ 5464440 w 6417939"/>
                  <a:gd name="connsiteY7" fmla="*/ 5552137 h 6462876"/>
                  <a:gd name="connsiteX8" fmla="*/ 4250120 w 6417939"/>
                  <a:gd name="connsiteY8" fmla="*/ 5855717 h 6462876"/>
                  <a:gd name="connsiteX9" fmla="*/ 3187591 w 6417939"/>
                  <a:gd name="connsiteY9" fmla="*/ 6462876 h 6462876"/>
                  <a:gd name="connsiteX10" fmla="*/ 2200956 w 6417939"/>
                  <a:gd name="connsiteY10" fmla="*/ 5855716 h 6462876"/>
                  <a:gd name="connsiteX11" fmla="*/ 910741 w 6417939"/>
                  <a:gd name="connsiteY11" fmla="*/ 5552137 h 6462876"/>
                  <a:gd name="connsiteX12" fmla="*/ 607160 w 6417939"/>
                  <a:gd name="connsiteY12" fmla="*/ 4337818 h 6462876"/>
                  <a:gd name="connsiteX13" fmla="*/ 0 w 6417939"/>
                  <a:gd name="connsiteY13" fmla="*/ 3275287 h 6462876"/>
                  <a:gd name="connsiteX14" fmla="*/ 607161 w 6417939"/>
                  <a:gd name="connsiteY14" fmla="*/ 2212757 h 6462876"/>
                  <a:gd name="connsiteX15" fmla="*/ 910741 w 6417939"/>
                  <a:gd name="connsiteY15" fmla="*/ 998437 h 6462876"/>
                  <a:gd name="connsiteX16" fmla="*/ 2110821 w 6417939"/>
                  <a:gd name="connsiteY16" fmla="*/ 709412 h 6462876"/>
                  <a:gd name="connsiteX0" fmla="*/ 2110821 w 6417939"/>
                  <a:gd name="connsiteY0" fmla="*/ 709412 h 6471711"/>
                  <a:gd name="connsiteX1" fmla="*/ 3187593 w 6417939"/>
                  <a:gd name="connsiteY1" fmla="*/ 11803 h 6471711"/>
                  <a:gd name="connsiteX2" fmla="*/ 4250123 w 6417939"/>
                  <a:gd name="connsiteY2" fmla="*/ 694858 h 6471711"/>
                  <a:gd name="connsiteX3" fmla="*/ 5477865 w 6417939"/>
                  <a:gd name="connsiteY3" fmla="*/ 982879 h 6471711"/>
                  <a:gd name="connsiteX4" fmla="*/ 5743402 w 6417939"/>
                  <a:gd name="connsiteY4" fmla="*/ 2170029 h 6471711"/>
                  <a:gd name="connsiteX5" fmla="*/ 6417902 w 6417939"/>
                  <a:gd name="connsiteY5" fmla="*/ 3257077 h 6471711"/>
                  <a:gd name="connsiteX6" fmla="*/ 5743183 w 6417939"/>
                  <a:gd name="connsiteY6" fmla="*/ 4303221 h 6471711"/>
                  <a:gd name="connsiteX7" fmla="*/ 5464440 w 6417939"/>
                  <a:gd name="connsiteY7" fmla="*/ 5552137 h 6471711"/>
                  <a:gd name="connsiteX8" fmla="*/ 4272906 w 6417939"/>
                  <a:gd name="connsiteY8" fmla="*/ 5802706 h 6471711"/>
                  <a:gd name="connsiteX9" fmla="*/ 3187591 w 6417939"/>
                  <a:gd name="connsiteY9" fmla="*/ 6462876 h 6471711"/>
                  <a:gd name="connsiteX10" fmla="*/ 2200956 w 6417939"/>
                  <a:gd name="connsiteY10" fmla="*/ 5855716 h 6471711"/>
                  <a:gd name="connsiteX11" fmla="*/ 910741 w 6417939"/>
                  <a:gd name="connsiteY11" fmla="*/ 5552137 h 6471711"/>
                  <a:gd name="connsiteX12" fmla="*/ 607160 w 6417939"/>
                  <a:gd name="connsiteY12" fmla="*/ 4337818 h 6471711"/>
                  <a:gd name="connsiteX13" fmla="*/ 0 w 6417939"/>
                  <a:gd name="connsiteY13" fmla="*/ 3275287 h 6471711"/>
                  <a:gd name="connsiteX14" fmla="*/ 607161 w 6417939"/>
                  <a:gd name="connsiteY14" fmla="*/ 2212757 h 6471711"/>
                  <a:gd name="connsiteX15" fmla="*/ 910741 w 6417939"/>
                  <a:gd name="connsiteY15" fmla="*/ 998437 h 6471711"/>
                  <a:gd name="connsiteX16" fmla="*/ 2110821 w 6417939"/>
                  <a:gd name="connsiteY16" fmla="*/ 709412 h 6471711"/>
                  <a:gd name="connsiteX0" fmla="*/ 2110821 w 6417939"/>
                  <a:gd name="connsiteY0" fmla="*/ 709412 h 6465555"/>
                  <a:gd name="connsiteX1" fmla="*/ 3187593 w 6417939"/>
                  <a:gd name="connsiteY1" fmla="*/ 11803 h 6465555"/>
                  <a:gd name="connsiteX2" fmla="*/ 4250123 w 6417939"/>
                  <a:gd name="connsiteY2" fmla="*/ 694858 h 6465555"/>
                  <a:gd name="connsiteX3" fmla="*/ 5477865 w 6417939"/>
                  <a:gd name="connsiteY3" fmla="*/ 982879 h 6465555"/>
                  <a:gd name="connsiteX4" fmla="*/ 5743402 w 6417939"/>
                  <a:gd name="connsiteY4" fmla="*/ 2170029 h 6465555"/>
                  <a:gd name="connsiteX5" fmla="*/ 6417902 w 6417939"/>
                  <a:gd name="connsiteY5" fmla="*/ 3257077 h 6465555"/>
                  <a:gd name="connsiteX6" fmla="*/ 5743183 w 6417939"/>
                  <a:gd name="connsiteY6" fmla="*/ 4303221 h 6465555"/>
                  <a:gd name="connsiteX7" fmla="*/ 5464440 w 6417939"/>
                  <a:gd name="connsiteY7" fmla="*/ 5552137 h 6465555"/>
                  <a:gd name="connsiteX8" fmla="*/ 4272906 w 6417939"/>
                  <a:gd name="connsiteY8" fmla="*/ 5802706 h 6465555"/>
                  <a:gd name="connsiteX9" fmla="*/ 3187591 w 6417939"/>
                  <a:gd name="connsiteY9" fmla="*/ 6462876 h 6465555"/>
                  <a:gd name="connsiteX10" fmla="*/ 2145004 w 6417939"/>
                  <a:gd name="connsiteY10" fmla="*/ 5786630 h 6465555"/>
                  <a:gd name="connsiteX11" fmla="*/ 910741 w 6417939"/>
                  <a:gd name="connsiteY11" fmla="*/ 5552137 h 6465555"/>
                  <a:gd name="connsiteX12" fmla="*/ 607160 w 6417939"/>
                  <a:gd name="connsiteY12" fmla="*/ 4337818 h 6465555"/>
                  <a:gd name="connsiteX13" fmla="*/ 0 w 6417939"/>
                  <a:gd name="connsiteY13" fmla="*/ 3275287 h 6465555"/>
                  <a:gd name="connsiteX14" fmla="*/ 607161 w 6417939"/>
                  <a:gd name="connsiteY14" fmla="*/ 2212757 h 6465555"/>
                  <a:gd name="connsiteX15" fmla="*/ 910741 w 6417939"/>
                  <a:gd name="connsiteY15" fmla="*/ 998437 h 6465555"/>
                  <a:gd name="connsiteX16" fmla="*/ 2110821 w 6417939"/>
                  <a:gd name="connsiteY16" fmla="*/ 709412 h 6465555"/>
                  <a:gd name="connsiteX0" fmla="*/ 2110821 w 6417939"/>
                  <a:gd name="connsiteY0" fmla="*/ 709412 h 6482647"/>
                  <a:gd name="connsiteX1" fmla="*/ 3187593 w 6417939"/>
                  <a:gd name="connsiteY1" fmla="*/ 11803 h 6482647"/>
                  <a:gd name="connsiteX2" fmla="*/ 4250123 w 6417939"/>
                  <a:gd name="connsiteY2" fmla="*/ 694858 h 6482647"/>
                  <a:gd name="connsiteX3" fmla="*/ 5477865 w 6417939"/>
                  <a:gd name="connsiteY3" fmla="*/ 982879 h 6482647"/>
                  <a:gd name="connsiteX4" fmla="*/ 5743402 w 6417939"/>
                  <a:gd name="connsiteY4" fmla="*/ 2170029 h 6482647"/>
                  <a:gd name="connsiteX5" fmla="*/ 6417902 w 6417939"/>
                  <a:gd name="connsiteY5" fmla="*/ 3257077 h 6482647"/>
                  <a:gd name="connsiteX6" fmla="*/ 5743183 w 6417939"/>
                  <a:gd name="connsiteY6" fmla="*/ 4303221 h 6482647"/>
                  <a:gd name="connsiteX7" fmla="*/ 5464440 w 6417939"/>
                  <a:gd name="connsiteY7" fmla="*/ 5552137 h 6482647"/>
                  <a:gd name="connsiteX8" fmla="*/ 4272906 w 6417939"/>
                  <a:gd name="connsiteY8" fmla="*/ 5802706 h 6482647"/>
                  <a:gd name="connsiteX9" fmla="*/ 3196137 w 6417939"/>
                  <a:gd name="connsiteY9" fmla="*/ 6479968 h 6482647"/>
                  <a:gd name="connsiteX10" fmla="*/ 2145004 w 6417939"/>
                  <a:gd name="connsiteY10" fmla="*/ 5786630 h 6482647"/>
                  <a:gd name="connsiteX11" fmla="*/ 910741 w 6417939"/>
                  <a:gd name="connsiteY11" fmla="*/ 5552137 h 6482647"/>
                  <a:gd name="connsiteX12" fmla="*/ 607160 w 6417939"/>
                  <a:gd name="connsiteY12" fmla="*/ 4337818 h 6482647"/>
                  <a:gd name="connsiteX13" fmla="*/ 0 w 6417939"/>
                  <a:gd name="connsiteY13" fmla="*/ 3275287 h 6482647"/>
                  <a:gd name="connsiteX14" fmla="*/ 607161 w 6417939"/>
                  <a:gd name="connsiteY14" fmla="*/ 2212757 h 6482647"/>
                  <a:gd name="connsiteX15" fmla="*/ 910741 w 6417939"/>
                  <a:gd name="connsiteY15" fmla="*/ 998437 h 6482647"/>
                  <a:gd name="connsiteX16" fmla="*/ 2110821 w 6417939"/>
                  <a:gd name="connsiteY16" fmla="*/ 709412 h 6482647"/>
                  <a:gd name="connsiteX0" fmla="*/ 2110821 w 6417939"/>
                  <a:gd name="connsiteY0" fmla="*/ 709412 h 6480137"/>
                  <a:gd name="connsiteX1" fmla="*/ 3187593 w 6417939"/>
                  <a:gd name="connsiteY1" fmla="*/ 11803 h 6480137"/>
                  <a:gd name="connsiteX2" fmla="*/ 4250123 w 6417939"/>
                  <a:gd name="connsiteY2" fmla="*/ 694858 h 6480137"/>
                  <a:gd name="connsiteX3" fmla="*/ 5477865 w 6417939"/>
                  <a:gd name="connsiteY3" fmla="*/ 982879 h 6480137"/>
                  <a:gd name="connsiteX4" fmla="*/ 5743402 w 6417939"/>
                  <a:gd name="connsiteY4" fmla="*/ 2170029 h 6480137"/>
                  <a:gd name="connsiteX5" fmla="*/ 6417902 w 6417939"/>
                  <a:gd name="connsiteY5" fmla="*/ 3257077 h 6480137"/>
                  <a:gd name="connsiteX6" fmla="*/ 5743183 w 6417939"/>
                  <a:gd name="connsiteY6" fmla="*/ 4303221 h 6480137"/>
                  <a:gd name="connsiteX7" fmla="*/ 5464440 w 6417939"/>
                  <a:gd name="connsiteY7" fmla="*/ 5552137 h 6480137"/>
                  <a:gd name="connsiteX8" fmla="*/ 4272906 w 6417939"/>
                  <a:gd name="connsiteY8" fmla="*/ 5802706 h 6480137"/>
                  <a:gd name="connsiteX9" fmla="*/ 3196137 w 6417939"/>
                  <a:gd name="connsiteY9" fmla="*/ 6479968 h 6480137"/>
                  <a:gd name="connsiteX10" fmla="*/ 2136458 w 6417939"/>
                  <a:gd name="connsiteY10" fmla="*/ 5803722 h 6480137"/>
                  <a:gd name="connsiteX11" fmla="*/ 910741 w 6417939"/>
                  <a:gd name="connsiteY11" fmla="*/ 5552137 h 6480137"/>
                  <a:gd name="connsiteX12" fmla="*/ 607160 w 6417939"/>
                  <a:gd name="connsiteY12" fmla="*/ 4337818 h 6480137"/>
                  <a:gd name="connsiteX13" fmla="*/ 0 w 6417939"/>
                  <a:gd name="connsiteY13" fmla="*/ 3275287 h 6480137"/>
                  <a:gd name="connsiteX14" fmla="*/ 607161 w 6417939"/>
                  <a:gd name="connsiteY14" fmla="*/ 2212757 h 6480137"/>
                  <a:gd name="connsiteX15" fmla="*/ 910741 w 6417939"/>
                  <a:gd name="connsiteY15" fmla="*/ 998437 h 6480137"/>
                  <a:gd name="connsiteX16" fmla="*/ 2110821 w 6417939"/>
                  <a:gd name="connsiteY16" fmla="*/ 709412 h 6480137"/>
                  <a:gd name="connsiteX0" fmla="*/ 2116518 w 6423636"/>
                  <a:gd name="connsiteY0" fmla="*/ 709412 h 6480137"/>
                  <a:gd name="connsiteX1" fmla="*/ 3193290 w 6423636"/>
                  <a:gd name="connsiteY1" fmla="*/ 11803 h 6480137"/>
                  <a:gd name="connsiteX2" fmla="*/ 4255820 w 6423636"/>
                  <a:gd name="connsiteY2" fmla="*/ 694858 h 6480137"/>
                  <a:gd name="connsiteX3" fmla="*/ 5483562 w 6423636"/>
                  <a:gd name="connsiteY3" fmla="*/ 982879 h 6480137"/>
                  <a:gd name="connsiteX4" fmla="*/ 5749099 w 6423636"/>
                  <a:gd name="connsiteY4" fmla="*/ 2170029 h 6480137"/>
                  <a:gd name="connsiteX5" fmla="*/ 6423599 w 6423636"/>
                  <a:gd name="connsiteY5" fmla="*/ 3257077 h 6480137"/>
                  <a:gd name="connsiteX6" fmla="*/ 5748880 w 6423636"/>
                  <a:gd name="connsiteY6" fmla="*/ 4303221 h 6480137"/>
                  <a:gd name="connsiteX7" fmla="*/ 5470137 w 6423636"/>
                  <a:gd name="connsiteY7" fmla="*/ 5552137 h 6480137"/>
                  <a:gd name="connsiteX8" fmla="*/ 4278603 w 6423636"/>
                  <a:gd name="connsiteY8" fmla="*/ 5802706 h 6480137"/>
                  <a:gd name="connsiteX9" fmla="*/ 3201834 w 6423636"/>
                  <a:gd name="connsiteY9" fmla="*/ 6479968 h 6480137"/>
                  <a:gd name="connsiteX10" fmla="*/ 2142155 w 6423636"/>
                  <a:gd name="connsiteY10" fmla="*/ 5803722 h 6480137"/>
                  <a:gd name="connsiteX11" fmla="*/ 916438 w 6423636"/>
                  <a:gd name="connsiteY11" fmla="*/ 5552137 h 6480137"/>
                  <a:gd name="connsiteX12" fmla="*/ 647040 w 6423636"/>
                  <a:gd name="connsiteY12" fmla="*/ 4320727 h 6480137"/>
                  <a:gd name="connsiteX13" fmla="*/ 5697 w 6423636"/>
                  <a:gd name="connsiteY13" fmla="*/ 3275287 h 6480137"/>
                  <a:gd name="connsiteX14" fmla="*/ 612858 w 6423636"/>
                  <a:gd name="connsiteY14" fmla="*/ 2212757 h 6480137"/>
                  <a:gd name="connsiteX15" fmla="*/ 916438 w 6423636"/>
                  <a:gd name="connsiteY15" fmla="*/ 998437 h 6480137"/>
                  <a:gd name="connsiteX16" fmla="*/ 2116518 w 6423636"/>
                  <a:gd name="connsiteY16" fmla="*/ 709412 h 6480137"/>
                  <a:gd name="connsiteX0" fmla="*/ 2142155 w 6449273"/>
                  <a:gd name="connsiteY0" fmla="*/ 709412 h 6480137"/>
                  <a:gd name="connsiteX1" fmla="*/ 3218927 w 6449273"/>
                  <a:gd name="connsiteY1" fmla="*/ 11803 h 6480137"/>
                  <a:gd name="connsiteX2" fmla="*/ 4281457 w 6449273"/>
                  <a:gd name="connsiteY2" fmla="*/ 694858 h 6480137"/>
                  <a:gd name="connsiteX3" fmla="*/ 5509199 w 6449273"/>
                  <a:gd name="connsiteY3" fmla="*/ 982879 h 6480137"/>
                  <a:gd name="connsiteX4" fmla="*/ 5774736 w 6449273"/>
                  <a:gd name="connsiteY4" fmla="*/ 2170029 h 6480137"/>
                  <a:gd name="connsiteX5" fmla="*/ 6449236 w 6449273"/>
                  <a:gd name="connsiteY5" fmla="*/ 3257077 h 6480137"/>
                  <a:gd name="connsiteX6" fmla="*/ 5774517 w 6449273"/>
                  <a:gd name="connsiteY6" fmla="*/ 4303221 h 6480137"/>
                  <a:gd name="connsiteX7" fmla="*/ 5495774 w 6449273"/>
                  <a:gd name="connsiteY7" fmla="*/ 5552137 h 6480137"/>
                  <a:gd name="connsiteX8" fmla="*/ 4304240 w 6449273"/>
                  <a:gd name="connsiteY8" fmla="*/ 5802706 h 6480137"/>
                  <a:gd name="connsiteX9" fmla="*/ 3227471 w 6449273"/>
                  <a:gd name="connsiteY9" fmla="*/ 6479968 h 6480137"/>
                  <a:gd name="connsiteX10" fmla="*/ 2167792 w 6449273"/>
                  <a:gd name="connsiteY10" fmla="*/ 5803722 h 6480137"/>
                  <a:gd name="connsiteX11" fmla="*/ 942075 w 6449273"/>
                  <a:gd name="connsiteY11" fmla="*/ 5552137 h 6480137"/>
                  <a:gd name="connsiteX12" fmla="*/ 672677 w 6449273"/>
                  <a:gd name="connsiteY12" fmla="*/ 4320727 h 6480137"/>
                  <a:gd name="connsiteX13" fmla="*/ 5697 w 6449273"/>
                  <a:gd name="connsiteY13" fmla="*/ 3224012 h 6480137"/>
                  <a:gd name="connsiteX14" fmla="*/ 638495 w 6449273"/>
                  <a:gd name="connsiteY14" fmla="*/ 2212757 h 6480137"/>
                  <a:gd name="connsiteX15" fmla="*/ 942075 w 6449273"/>
                  <a:gd name="connsiteY15" fmla="*/ 998437 h 6480137"/>
                  <a:gd name="connsiteX16" fmla="*/ 2142155 w 6449273"/>
                  <a:gd name="connsiteY16" fmla="*/ 709412 h 6480137"/>
                  <a:gd name="connsiteX0" fmla="*/ 2142155 w 6449273"/>
                  <a:gd name="connsiteY0" fmla="*/ 709412 h 6480137"/>
                  <a:gd name="connsiteX1" fmla="*/ 3218927 w 6449273"/>
                  <a:gd name="connsiteY1" fmla="*/ 11803 h 6480137"/>
                  <a:gd name="connsiteX2" fmla="*/ 4281457 w 6449273"/>
                  <a:gd name="connsiteY2" fmla="*/ 694858 h 6480137"/>
                  <a:gd name="connsiteX3" fmla="*/ 5509199 w 6449273"/>
                  <a:gd name="connsiteY3" fmla="*/ 982879 h 6480137"/>
                  <a:gd name="connsiteX4" fmla="*/ 5774736 w 6449273"/>
                  <a:gd name="connsiteY4" fmla="*/ 2170029 h 6480137"/>
                  <a:gd name="connsiteX5" fmla="*/ 6449236 w 6449273"/>
                  <a:gd name="connsiteY5" fmla="*/ 3257077 h 6480137"/>
                  <a:gd name="connsiteX6" fmla="*/ 5774517 w 6449273"/>
                  <a:gd name="connsiteY6" fmla="*/ 4303221 h 6480137"/>
                  <a:gd name="connsiteX7" fmla="*/ 5495774 w 6449273"/>
                  <a:gd name="connsiteY7" fmla="*/ 5552137 h 6480137"/>
                  <a:gd name="connsiteX8" fmla="*/ 4304240 w 6449273"/>
                  <a:gd name="connsiteY8" fmla="*/ 5802706 h 6480137"/>
                  <a:gd name="connsiteX9" fmla="*/ 3227471 w 6449273"/>
                  <a:gd name="connsiteY9" fmla="*/ 6479968 h 6480137"/>
                  <a:gd name="connsiteX10" fmla="*/ 2167792 w 6449273"/>
                  <a:gd name="connsiteY10" fmla="*/ 5803722 h 6480137"/>
                  <a:gd name="connsiteX11" fmla="*/ 942075 w 6449273"/>
                  <a:gd name="connsiteY11" fmla="*/ 5552137 h 6480137"/>
                  <a:gd name="connsiteX12" fmla="*/ 672677 w 6449273"/>
                  <a:gd name="connsiteY12" fmla="*/ 4320727 h 6480137"/>
                  <a:gd name="connsiteX13" fmla="*/ 5697 w 6449273"/>
                  <a:gd name="connsiteY13" fmla="*/ 3224012 h 6480137"/>
                  <a:gd name="connsiteX14" fmla="*/ 638495 w 6449273"/>
                  <a:gd name="connsiteY14" fmla="*/ 2212757 h 6480137"/>
                  <a:gd name="connsiteX15" fmla="*/ 950621 w 6449273"/>
                  <a:gd name="connsiteY15" fmla="*/ 955708 h 6480137"/>
                  <a:gd name="connsiteX16" fmla="*/ 2142155 w 6449273"/>
                  <a:gd name="connsiteY16" fmla="*/ 709412 h 648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9273" h="6480137">
                    <a:moveTo>
                      <a:pt x="2142155" y="709412"/>
                    </a:moveTo>
                    <a:cubicBezTo>
                      <a:pt x="2520206" y="552095"/>
                      <a:pt x="2862989" y="0"/>
                      <a:pt x="3218927" y="11803"/>
                    </a:cubicBezTo>
                    <a:cubicBezTo>
                      <a:pt x="3574865" y="23606"/>
                      <a:pt x="3899745" y="533012"/>
                      <a:pt x="4281457" y="694858"/>
                    </a:cubicBezTo>
                    <a:cubicBezTo>
                      <a:pt x="4663169" y="856704"/>
                      <a:pt x="5260319" y="737017"/>
                      <a:pt x="5509199" y="982879"/>
                    </a:cubicBezTo>
                    <a:cubicBezTo>
                      <a:pt x="5758079" y="1228741"/>
                      <a:pt x="5618063" y="1790996"/>
                      <a:pt x="5774736" y="2170029"/>
                    </a:cubicBezTo>
                    <a:cubicBezTo>
                      <a:pt x="5931409" y="2549062"/>
                      <a:pt x="6449273" y="2901545"/>
                      <a:pt x="6449236" y="3257077"/>
                    </a:cubicBezTo>
                    <a:cubicBezTo>
                      <a:pt x="6449200" y="3612609"/>
                      <a:pt x="5933427" y="3920711"/>
                      <a:pt x="5774517" y="4303221"/>
                    </a:cubicBezTo>
                    <a:cubicBezTo>
                      <a:pt x="5615607" y="4685731"/>
                      <a:pt x="5740820" y="5302223"/>
                      <a:pt x="5495774" y="5552137"/>
                    </a:cubicBezTo>
                    <a:cubicBezTo>
                      <a:pt x="5250728" y="5802051"/>
                      <a:pt x="4682290" y="5648068"/>
                      <a:pt x="4304240" y="5802706"/>
                    </a:cubicBezTo>
                    <a:cubicBezTo>
                      <a:pt x="3926190" y="5957344"/>
                      <a:pt x="3583546" y="6479799"/>
                      <a:pt x="3227471" y="6479968"/>
                    </a:cubicBezTo>
                    <a:cubicBezTo>
                      <a:pt x="2871396" y="6480137"/>
                      <a:pt x="2548691" y="5958360"/>
                      <a:pt x="2167792" y="5803722"/>
                    </a:cubicBezTo>
                    <a:cubicBezTo>
                      <a:pt x="1786893" y="5649084"/>
                      <a:pt x="1191261" y="5799303"/>
                      <a:pt x="942075" y="5552137"/>
                    </a:cubicBezTo>
                    <a:cubicBezTo>
                      <a:pt x="692889" y="5304971"/>
                      <a:pt x="828740" y="4708748"/>
                      <a:pt x="672677" y="4320727"/>
                    </a:cubicBezTo>
                    <a:cubicBezTo>
                      <a:pt x="516614" y="3932706"/>
                      <a:pt x="11394" y="3575340"/>
                      <a:pt x="5697" y="3224012"/>
                    </a:cubicBezTo>
                    <a:cubicBezTo>
                      <a:pt x="0" y="2872684"/>
                      <a:pt x="481008" y="2590808"/>
                      <a:pt x="638495" y="2212757"/>
                    </a:cubicBezTo>
                    <a:cubicBezTo>
                      <a:pt x="795982" y="1834706"/>
                      <a:pt x="700011" y="1206265"/>
                      <a:pt x="950621" y="955708"/>
                    </a:cubicBezTo>
                    <a:cubicBezTo>
                      <a:pt x="1201231" y="705151"/>
                      <a:pt x="1764104" y="866729"/>
                      <a:pt x="2142155" y="709412"/>
                    </a:cubicBezTo>
                    <a:close/>
                  </a:path>
                </a:pathLst>
              </a:custGeom>
              <a:ln w="19050">
                <a:solidFill>
                  <a:srgbClr val="A1C46B"/>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1F497D"/>
                  </a:solidFill>
                  <a:effectLst/>
                  <a:uLnTx/>
                  <a:uFillTx/>
                </a:endParaRPr>
              </a:p>
            </p:txBody>
          </p:sp>
          <p:sp>
            <p:nvSpPr>
              <p:cNvPr id="42" name="Freeform 41"/>
              <p:cNvSpPr/>
              <p:nvPr/>
            </p:nvSpPr>
            <p:spPr>
              <a:xfrm rot="960000">
                <a:off x="1353074" y="183039"/>
                <a:ext cx="6448927" cy="6479769"/>
              </a:xfrm>
              <a:custGeom>
                <a:avLst/>
                <a:gdLst>
                  <a:gd name="connsiteX0" fmla="*/ 0 w 1230595"/>
                  <a:gd name="connsiteY0" fmla="*/ 0 h 837488"/>
                  <a:gd name="connsiteX1" fmla="*/ 256374 w 1230595"/>
                  <a:gd name="connsiteY1" fmla="*/ 632389 h 837488"/>
                  <a:gd name="connsiteX2" fmla="*/ 760576 w 1230595"/>
                  <a:gd name="connsiteY2" fmla="*/ 239283 h 837488"/>
                  <a:gd name="connsiteX3" fmla="*/ 1102408 w 1230595"/>
                  <a:gd name="connsiteY3" fmla="*/ 273466 h 837488"/>
                  <a:gd name="connsiteX4" fmla="*/ 1093862 w 1230595"/>
                  <a:gd name="connsiteY4" fmla="*/ 341832 h 837488"/>
                  <a:gd name="connsiteX5" fmla="*/ 1230595 w 1230595"/>
                  <a:gd name="connsiteY5" fmla="*/ 837488 h 837488"/>
                  <a:gd name="connsiteX0" fmla="*/ 677969 w 1908564"/>
                  <a:gd name="connsiteY0" fmla="*/ 326069 h 1163557"/>
                  <a:gd name="connsiteX1" fmla="*/ 42729 w 1908564"/>
                  <a:gd name="connsiteY1" fmla="*/ 105398 h 1163557"/>
                  <a:gd name="connsiteX2" fmla="*/ 934343 w 1908564"/>
                  <a:gd name="connsiteY2" fmla="*/ 958458 h 1163557"/>
                  <a:gd name="connsiteX3" fmla="*/ 1438545 w 1908564"/>
                  <a:gd name="connsiteY3" fmla="*/ 565352 h 1163557"/>
                  <a:gd name="connsiteX4" fmla="*/ 1780377 w 1908564"/>
                  <a:gd name="connsiteY4" fmla="*/ 599535 h 1163557"/>
                  <a:gd name="connsiteX5" fmla="*/ 1771831 w 1908564"/>
                  <a:gd name="connsiteY5" fmla="*/ 667901 h 1163557"/>
                  <a:gd name="connsiteX6" fmla="*/ 1908564 w 1908564"/>
                  <a:gd name="connsiteY6" fmla="*/ 1163557 h 1163557"/>
                  <a:gd name="connsiteX0" fmla="*/ 1424 w 1232019"/>
                  <a:gd name="connsiteY0" fmla="*/ 1085018 h 1922506"/>
                  <a:gd name="connsiteX1" fmla="*/ 428714 w 1232019"/>
                  <a:gd name="connsiteY1" fmla="*/ 105398 h 1922506"/>
                  <a:gd name="connsiteX2" fmla="*/ 257798 w 1232019"/>
                  <a:gd name="connsiteY2" fmla="*/ 1717407 h 1922506"/>
                  <a:gd name="connsiteX3" fmla="*/ 762000 w 1232019"/>
                  <a:gd name="connsiteY3" fmla="*/ 1324301 h 1922506"/>
                  <a:gd name="connsiteX4" fmla="*/ 1103832 w 1232019"/>
                  <a:gd name="connsiteY4" fmla="*/ 1358484 h 1922506"/>
                  <a:gd name="connsiteX5" fmla="*/ 1095286 w 1232019"/>
                  <a:gd name="connsiteY5" fmla="*/ 1426850 h 1922506"/>
                  <a:gd name="connsiteX6" fmla="*/ 1232019 w 1232019"/>
                  <a:gd name="connsiteY6" fmla="*/ 1922506 h 1922506"/>
                  <a:gd name="connsiteX0" fmla="*/ 706455 w 1937050"/>
                  <a:gd name="connsiteY0" fmla="*/ 1134446 h 1971934"/>
                  <a:gd name="connsiteX1" fmla="*/ 71215 w 1937050"/>
                  <a:gd name="connsiteY1" fmla="*/ 837881 h 1971934"/>
                  <a:gd name="connsiteX2" fmla="*/ 1133745 w 1937050"/>
                  <a:gd name="connsiteY2" fmla="*/ 154826 h 1971934"/>
                  <a:gd name="connsiteX3" fmla="*/ 962829 w 1937050"/>
                  <a:gd name="connsiteY3" fmla="*/ 1766835 h 1971934"/>
                  <a:gd name="connsiteX4" fmla="*/ 1467031 w 1937050"/>
                  <a:gd name="connsiteY4" fmla="*/ 1373729 h 1971934"/>
                  <a:gd name="connsiteX5" fmla="*/ 1808863 w 1937050"/>
                  <a:gd name="connsiteY5" fmla="*/ 1407912 h 1971934"/>
                  <a:gd name="connsiteX6" fmla="*/ 1800317 w 1937050"/>
                  <a:gd name="connsiteY6" fmla="*/ 1476278 h 1971934"/>
                  <a:gd name="connsiteX7" fmla="*/ 1937050 w 1937050"/>
                  <a:gd name="connsiteY7" fmla="*/ 1971934 h 1971934"/>
                  <a:gd name="connsiteX0" fmla="*/ 326980 w 1557575"/>
                  <a:gd name="connsiteY0" fmla="*/ 1109147 h 1946635"/>
                  <a:gd name="connsiteX1" fmla="*/ 71215 w 1557575"/>
                  <a:gd name="connsiteY1" fmla="*/ 964372 h 1946635"/>
                  <a:gd name="connsiteX2" fmla="*/ 754270 w 1557575"/>
                  <a:gd name="connsiteY2" fmla="*/ 129527 h 1946635"/>
                  <a:gd name="connsiteX3" fmla="*/ 583354 w 1557575"/>
                  <a:gd name="connsiteY3" fmla="*/ 1741536 h 1946635"/>
                  <a:gd name="connsiteX4" fmla="*/ 1087556 w 1557575"/>
                  <a:gd name="connsiteY4" fmla="*/ 1348430 h 1946635"/>
                  <a:gd name="connsiteX5" fmla="*/ 1429388 w 1557575"/>
                  <a:gd name="connsiteY5" fmla="*/ 1382613 h 1946635"/>
                  <a:gd name="connsiteX6" fmla="*/ 1420842 w 1557575"/>
                  <a:gd name="connsiteY6" fmla="*/ 1450979 h 1946635"/>
                  <a:gd name="connsiteX7" fmla="*/ 1557575 w 1557575"/>
                  <a:gd name="connsiteY7" fmla="*/ 1946635 h 1946635"/>
                  <a:gd name="connsiteX0" fmla="*/ 430072 w 1536957"/>
                  <a:gd name="connsiteY0" fmla="*/ 1343847 h 1946635"/>
                  <a:gd name="connsiteX1" fmla="*/ 50597 w 1536957"/>
                  <a:gd name="connsiteY1" fmla="*/ 964372 h 1946635"/>
                  <a:gd name="connsiteX2" fmla="*/ 733652 w 1536957"/>
                  <a:gd name="connsiteY2" fmla="*/ 129527 h 1946635"/>
                  <a:gd name="connsiteX3" fmla="*/ 562736 w 1536957"/>
                  <a:gd name="connsiteY3" fmla="*/ 1741536 h 1946635"/>
                  <a:gd name="connsiteX4" fmla="*/ 1066938 w 1536957"/>
                  <a:gd name="connsiteY4" fmla="*/ 1348430 h 1946635"/>
                  <a:gd name="connsiteX5" fmla="*/ 1408770 w 1536957"/>
                  <a:gd name="connsiteY5" fmla="*/ 1382613 h 1946635"/>
                  <a:gd name="connsiteX6" fmla="*/ 1400224 w 1536957"/>
                  <a:gd name="connsiteY6" fmla="*/ 1450979 h 1946635"/>
                  <a:gd name="connsiteX7" fmla="*/ 1536957 w 1536957"/>
                  <a:gd name="connsiteY7" fmla="*/ 1946635 h 1946635"/>
                  <a:gd name="connsiteX0" fmla="*/ 430072 w 1536957"/>
                  <a:gd name="connsiteY0" fmla="*/ 1388084 h 1990872"/>
                  <a:gd name="connsiteX1" fmla="*/ 50597 w 1536957"/>
                  <a:gd name="connsiteY1" fmla="*/ 1008609 h 1990872"/>
                  <a:gd name="connsiteX2" fmla="*/ 178175 w 1536957"/>
                  <a:gd name="connsiteY2" fmla="*/ 743187 h 1990872"/>
                  <a:gd name="connsiteX3" fmla="*/ 733652 w 1536957"/>
                  <a:gd name="connsiteY3" fmla="*/ 173764 h 1990872"/>
                  <a:gd name="connsiteX4" fmla="*/ 562736 w 1536957"/>
                  <a:gd name="connsiteY4" fmla="*/ 1785773 h 1990872"/>
                  <a:gd name="connsiteX5" fmla="*/ 1066938 w 1536957"/>
                  <a:gd name="connsiteY5" fmla="*/ 1392667 h 1990872"/>
                  <a:gd name="connsiteX6" fmla="*/ 1408770 w 1536957"/>
                  <a:gd name="connsiteY6" fmla="*/ 1426850 h 1990872"/>
                  <a:gd name="connsiteX7" fmla="*/ 1400224 w 1536957"/>
                  <a:gd name="connsiteY7" fmla="*/ 1495216 h 1990872"/>
                  <a:gd name="connsiteX8" fmla="*/ 1536957 w 1536957"/>
                  <a:gd name="connsiteY8" fmla="*/ 1990872 h 1990872"/>
                  <a:gd name="connsiteX0" fmla="*/ 872792 w 1979677"/>
                  <a:gd name="connsiteY0" fmla="*/ 1356496 h 1959284"/>
                  <a:gd name="connsiteX1" fmla="*/ 493317 w 1979677"/>
                  <a:gd name="connsiteY1" fmla="*/ 977021 h 1959284"/>
                  <a:gd name="connsiteX2" fmla="*/ 113842 w 1979677"/>
                  <a:gd name="connsiteY2" fmla="*/ 901126 h 1959284"/>
                  <a:gd name="connsiteX3" fmla="*/ 1176372 w 1979677"/>
                  <a:gd name="connsiteY3" fmla="*/ 142176 h 1959284"/>
                  <a:gd name="connsiteX4" fmla="*/ 1005456 w 1979677"/>
                  <a:gd name="connsiteY4" fmla="*/ 1754185 h 1959284"/>
                  <a:gd name="connsiteX5" fmla="*/ 1509658 w 1979677"/>
                  <a:gd name="connsiteY5" fmla="*/ 1361079 h 1959284"/>
                  <a:gd name="connsiteX6" fmla="*/ 1851490 w 1979677"/>
                  <a:gd name="connsiteY6" fmla="*/ 1395262 h 1959284"/>
                  <a:gd name="connsiteX7" fmla="*/ 1842944 w 1979677"/>
                  <a:gd name="connsiteY7" fmla="*/ 1463628 h 1959284"/>
                  <a:gd name="connsiteX8" fmla="*/ 1979677 w 1979677"/>
                  <a:gd name="connsiteY8" fmla="*/ 1959284 h 1959284"/>
                  <a:gd name="connsiteX0" fmla="*/ 872792 w 1979677"/>
                  <a:gd name="connsiteY0" fmla="*/ 1369146 h 1971934"/>
                  <a:gd name="connsiteX1" fmla="*/ 493317 w 1979677"/>
                  <a:gd name="connsiteY1" fmla="*/ 989671 h 1971934"/>
                  <a:gd name="connsiteX2" fmla="*/ 113842 w 1979677"/>
                  <a:gd name="connsiteY2" fmla="*/ 837881 h 1971934"/>
                  <a:gd name="connsiteX3" fmla="*/ 1176372 w 1979677"/>
                  <a:gd name="connsiteY3" fmla="*/ 154826 h 1971934"/>
                  <a:gd name="connsiteX4" fmla="*/ 1005456 w 1979677"/>
                  <a:gd name="connsiteY4" fmla="*/ 1766835 h 1971934"/>
                  <a:gd name="connsiteX5" fmla="*/ 1509658 w 1979677"/>
                  <a:gd name="connsiteY5" fmla="*/ 1373729 h 1971934"/>
                  <a:gd name="connsiteX6" fmla="*/ 1851490 w 1979677"/>
                  <a:gd name="connsiteY6" fmla="*/ 1407912 h 1971934"/>
                  <a:gd name="connsiteX7" fmla="*/ 1842944 w 1979677"/>
                  <a:gd name="connsiteY7" fmla="*/ 1476278 h 1971934"/>
                  <a:gd name="connsiteX8" fmla="*/ 1979677 w 1979677"/>
                  <a:gd name="connsiteY8" fmla="*/ 1971934 h 1971934"/>
                  <a:gd name="connsiteX0" fmla="*/ 872792 w 1979677"/>
                  <a:gd name="connsiteY0" fmla="*/ 1457875 h 2060663"/>
                  <a:gd name="connsiteX1" fmla="*/ 493317 w 1979677"/>
                  <a:gd name="connsiteY1" fmla="*/ 1078400 h 2060663"/>
                  <a:gd name="connsiteX2" fmla="*/ 113842 w 1979677"/>
                  <a:gd name="connsiteY2" fmla="*/ 926610 h 2060663"/>
                  <a:gd name="connsiteX3" fmla="*/ 731991 w 1979677"/>
                  <a:gd name="connsiteY3" fmla="*/ 394234 h 2060663"/>
                  <a:gd name="connsiteX4" fmla="*/ 1176372 w 1979677"/>
                  <a:gd name="connsiteY4" fmla="*/ 243555 h 2060663"/>
                  <a:gd name="connsiteX5" fmla="*/ 1005456 w 1979677"/>
                  <a:gd name="connsiteY5" fmla="*/ 1855564 h 2060663"/>
                  <a:gd name="connsiteX6" fmla="*/ 1509658 w 1979677"/>
                  <a:gd name="connsiteY6" fmla="*/ 1462458 h 2060663"/>
                  <a:gd name="connsiteX7" fmla="*/ 1851490 w 1979677"/>
                  <a:gd name="connsiteY7" fmla="*/ 1496641 h 2060663"/>
                  <a:gd name="connsiteX8" fmla="*/ 1842944 w 1979677"/>
                  <a:gd name="connsiteY8" fmla="*/ 1565007 h 2060663"/>
                  <a:gd name="connsiteX9" fmla="*/ 1979677 w 1979677"/>
                  <a:gd name="connsiteY9" fmla="*/ 2060663 h 2060663"/>
                  <a:gd name="connsiteX0" fmla="*/ 872792 w 1979677"/>
                  <a:gd name="connsiteY0" fmla="*/ 1063641 h 1666429"/>
                  <a:gd name="connsiteX1" fmla="*/ 493317 w 1979677"/>
                  <a:gd name="connsiteY1" fmla="*/ 684166 h 1666429"/>
                  <a:gd name="connsiteX2" fmla="*/ 113842 w 1979677"/>
                  <a:gd name="connsiteY2" fmla="*/ 532376 h 1666429"/>
                  <a:gd name="connsiteX3" fmla="*/ 731991 w 1979677"/>
                  <a:gd name="connsiteY3" fmla="*/ 0 h 1666429"/>
                  <a:gd name="connsiteX4" fmla="*/ 948687 w 1979677"/>
                  <a:gd name="connsiteY4" fmla="*/ 532377 h 1666429"/>
                  <a:gd name="connsiteX5" fmla="*/ 1005456 w 1979677"/>
                  <a:gd name="connsiteY5" fmla="*/ 1461330 h 1666429"/>
                  <a:gd name="connsiteX6" fmla="*/ 1509658 w 1979677"/>
                  <a:gd name="connsiteY6" fmla="*/ 1068224 h 1666429"/>
                  <a:gd name="connsiteX7" fmla="*/ 1851490 w 1979677"/>
                  <a:gd name="connsiteY7" fmla="*/ 1102407 h 1666429"/>
                  <a:gd name="connsiteX8" fmla="*/ 1842944 w 1979677"/>
                  <a:gd name="connsiteY8" fmla="*/ 1170773 h 1666429"/>
                  <a:gd name="connsiteX9" fmla="*/ 1979677 w 1979677"/>
                  <a:gd name="connsiteY9" fmla="*/ 1666429 h 1666429"/>
                  <a:gd name="connsiteX0" fmla="*/ 872792 w 1979677"/>
                  <a:gd name="connsiteY0" fmla="*/ 1214319 h 1817107"/>
                  <a:gd name="connsiteX1" fmla="*/ 493317 w 1979677"/>
                  <a:gd name="connsiteY1" fmla="*/ 834844 h 1817107"/>
                  <a:gd name="connsiteX2" fmla="*/ 113842 w 1979677"/>
                  <a:gd name="connsiteY2" fmla="*/ 683054 h 1817107"/>
                  <a:gd name="connsiteX3" fmla="*/ 1176372 w 1979677"/>
                  <a:gd name="connsiteY3" fmla="*/ 0 h 1817107"/>
                  <a:gd name="connsiteX4" fmla="*/ 948687 w 1979677"/>
                  <a:gd name="connsiteY4" fmla="*/ 683055 h 1817107"/>
                  <a:gd name="connsiteX5" fmla="*/ 1005456 w 1979677"/>
                  <a:gd name="connsiteY5" fmla="*/ 1612008 h 1817107"/>
                  <a:gd name="connsiteX6" fmla="*/ 1509658 w 1979677"/>
                  <a:gd name="connsiteY6" fmla="*/ 1218902 h 1817107"/>
                  <a:gd name="connsiteX7" fmla="*/ 1851490 w 1979677"/>
                  <a:gd name="connsiteY7" fmla="*/ 1253085 h 1817107"/>
                  <a:gd name="connsiteX8" fmla="*/ 1842944 w 1979677"/>
                  <a:gd name="connsiteY8" fmla="*/ 1321451 h 1817107"/>
                  <a:gd name="connsiteX9" fmla="*/ 1979677 w 1979677"/>
                  <a:gd name="connsiteY9" fmla="*/ 1817107 h 1817107"/>
                  <a:gd name="connsiteX0" fmla="*/ 872792 w 1979677"/>
                  <a:gd name="connsiteY0" fmla="*/ 1256046 h 1858834"/>
                  <a:gd name="connsiteX1" fmla="*/ 493317 w 1979677"/>
                  <a:gd name="connsiteY1" fmla="*/ 876571 h 1858834"/>
                  <a:gd name="connsiteX2" fmla="*/ 113842 w 1979677"/>
                  <a:gd name="connsiteY2" fmla="*/ 724781 h 1858834"/>
                  <a:gd name="connsiteX3" fmla="*/ 1176372 w 1979677"/>
                  <a:gd name="connsiteY3" fmla="*/ 41727 h 1858834"/>
                  <a:gd name="connsiteX4" fmla="*/ 1039639 w 1979677"/>
                  <a:gd name="connsiteY4" fmla="*/ 474418 h 1858834"/>
                  <a:gd name="connsiteX5" fmla="*/ 948687 w 1979677"/>
                  <a:gd name="connsiteY5" fmla="*/ 724782 h 1858834"/>
                  <a:gd name="connsiteX6" fmla="*/ 1005456 w 1979677"/>
                  <a:gd name="connsiteY6" fmla="*/ 1653735 h 1858834"/>
                  <a:gd name="connsiteX7" fmla="*/ 1509658 w 1979677"/>
                  <a:gd name="connsiteY7" fmla="*/ 1260629 h 1858834"/>
                  <a:gd name="connsiteX8" fmla="*/ 1851490 w 1979677"/>
                  <a:gd name="connsiteY8" fmla="*/ 1294812 h 1858834"/>
                  <a:gd name="connsiteX9" fmla="*/ 1842944 w 1979677"/>
                  <a:gd name="connsiteY9" fmla="*/ 1363178 h 1858834"/>
                  <a:gd name="connsiteX10" fmla="*/ 1979677 w 1979677"/>
                  <a:gd name="connsiteY10" fmla="*/ 1858834 h 1858834"/>
                  <a:gd name="connsiteX0" fmla="*/ 872792 w 2276850"/>
                  <a:gd name="connsiteY0" fmla="*/ 1256046 h 1858834"/>
                  <a:gd name="connsiteX1" fmla="*/ 493317 w 2276850"/>
                  <a:gd name="connsiteY1" fmla="*/ 876571 h 1858834"/>
                  <a:gd name="connsiteX2" fmla="*/ 113842 w 2276850"/>
                  <a:gd name="connsiteY2" fmla="*/ 724781 h 1858834"/>
                  <a:gd name="connsiteX3" fmla="*/ 1176372 w 2276850"/>
                  <a:gd name="connsiteY3" fmla="*/ 41727 h 1858834"/>
                  <a:gd name="connsiteX4" fmla="*/ 2238902 w 2276850"/>
                  <a:gd name="connsiteY4" fmla="*/ 724782 h 1858834"/>
                  <a:gd name="connsiteX5" fmla="*/ 948687 w 2276850"/>
                  <a:gd name="connsiteY5" fmla="*/ 724782 h 1858834"/>
                  <a:gd name="connsiteX6" fmla="*/ 1005456 w 2276850"/>
                  <a:gd name="connsiteY6" fmla="*/ 1653735 h 1858834"/>
                  <a:gd name="connsiteX7" fmla="*/ 1509658 w 2276850"/>
                  <a:gd name="connsiteY7" fmla="*/ 1260629 h 1858834"/>
                  <a:gd name="connsiteX8" fmla="*/ 1851490 w 2276850"/>
                  <a:gd name="connsiteY8" fmla="*/ 1294812 h 1858834"/>
                  <a:gd name="connsiteX9" fmla="*/ 1842944 w 2276850"/>
                  <a:gd name="connsiteY9" fmla="*/ 1363178 h 1858834"/>
                  <a:gd name="connsiteX10" fmla="*/ 1979677 w 2276850"/>
                  <a:gd name="connsiteY10"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942211 w 2213605"/>
                  <a:gd name="connsiteY5" fmla="*/ 1653735 h 1858834"/>
                  <a:gd name="connsiteX6" fmla="*/ 1446413 w 2213605"/>
                  <a:gd name="connsiteY6" fmla="*/ 1260629 h 1858834"/>
                  <a:gd name="connsiteX7" fmla="*/ 1788245 w 2213605"/>
                  <a:gd name="connsiteY7" fmla="*/ 1294812 h 1858834"/>
                  <a:gd name="connsiteX8" fmla="*/ 1779699 w 2213605"/>
                  <a:gd name="connsiteY8" fmla="*/ 1363178 h 1858834"/>
                  <a:gd name="connsiteX9" fmla="*/ 1916432 w 2213605"/>
                  <a:gd name="connsiteY9"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581861 w 2213605"/>
                  <a:gd name="connsiteY5" fmla="*/ 1331942 h 1858834"/>
                  <a:gd name="connsiteX6" fmla="*/ 942211 w 2213605"/>
                  <a:gd name="connsiteY6" fmla="*/ 1653735 h 1858834"/>
                  <a:gd name="connsiteX7" fmla="*/ 1446413 w 2213605"/>
                  <a:gd name="connsiteY7" fmla="*/ 1260629 h 1858834"/>
                  <a:gd name="connsiteX8" fmla="*/ 1788245 w 2213605"/>
                  <a:gd name="connsiteY8" fmla="*/ 1294812 h 1858834"/>
                  <a:gd name="connsiteX9" fmla="*/ 1779699 w 2213605"/>
                  <a:gd name="connsiteY9" fmla="*/ 1363178 h 1858834"/>
                  <a:gd name="connsiteX10" fmla="*/ 1916432 w 2213605"/>
                  <a:gd name="connsiteY10" fmla="*/ 1858834 h 1858834"/>
                  <a:gd name="connsiteX0" fmla="*/ 809547 w 2213605"/>
                  <a:gd name="connsiteY0" fmla="*/ 1256046 h 1858834"/>
                  <a:gd name="connsiteX1" fmla="*/ 50597 w 2213605"/>
                  <a:gd name="connsiteY1" fmla="*/ 724781 h 1858834"/>
                  <a:gd name="connsiteX2" fmla="*/ 1113127 w 2213605"/>
                  <a:gd name="connsiteY2" fmla="*/ 41727 h 1858834"/>
                  <a:gd name="connsiteX3" fmla="*/ 2175657 w 2213605"/>
                  <a:gd name="connsiteY3" fmla="*/ 724782 h 1858834"/>
                  <a:gd name="connsiteX4" fmla="*/ 885442 w 2213605"/>
                  <a:gd name="connsiteY4" fmla="*/ 724782 h 1858834"/>
                  <a:gd name="connsiteX5" fmla="*/ 961336 w 2213605"/>
                  <a:gd name="connsiteY5" fmla="*/ 1180152 h 1858834"/>
                  <a:gd name="connsiteX6" fmla="*/ 942211 w 2213605"/>
                  <a:gd name="connsiteY6" fmla="*/ 1653735 h 1858834"/>
                  <a:gd name="connsiteX7" fmla="*/ 1446413 w 2213605"/>
                  <a:gd name="connsiteY7" fmla="*/ 1260629 h 1858834"/>
                  <a:gd name="connsiteX8" fmla="*/ 1788245 w 2213605"/>
                  <a:gd name="connsiteY8" fmla="*/ 1294812 h 1858834"/>
                  <a:gd name="connsiteX9" fmla="*/ 1779699 w 2213605"/>
                  <a:gd name="connsiteY9" fmla="*/ 1363178 h 1858834"/>
                  <a:gd name="connsiteX10" fmla="*/ 1916432 w 2213605"/>
                  <a:gd name="connsiteY10" fmla="*/ 1858834 h 1858834"/>
                  <a:gd name="connsiteX0" fmla="*/ 0 w 2163008"/>
                  <a:gd name="connsiteY0" fmla="*/ 724781 h 1858834"/>
                  <a:gd name="connsiteX1" fmla="*/ 1062530 w 2163008"/>
                  <a:gd name="connsiteY1" fmla="*/ 41727 h 1858834"/>
                  <a:gd name="connsiteX2" fmla="*/ 2125060 w 2163008"/>
                  <a:gd name="connsiteY2" fmla="*/ 724782 h 1858834"/>
                  <a:gd name="connsiteX3" fmla="*/ 834845 w 2163008"/>
                  <a:gd name="connsiteY3" fmla="*/ 724782 h 1858834"/>
                  <a:gd name="connsiteX4" fmla="*/ 910739 w 2163008"/>
                  <a:gd name="connsiteY4" fmla="*/ 1180152 h 1858834"/>
                  <a:gd name="connsiteX5" fmla="*/ 891614 w 2163008"/>
                  <a:gd name="connsiteY5" fmla="*/ 1653735 h 1858834"/>
                  <a:gd name="connsiteX6" fmla="*/ 1395816 w 2163008"/>
                  <a:gd name="connsiteY6" fmla="*/ 1260629 h 1858834"/>
                  <a:gd name="connsiteX7" fmla="*/ 1737648 w 2163008"/>
                  <a:gd name="connsiteY7" fmla="*/ 1294812 h 1858834"/>
                  <a:gd name="connsiteX8" fmla="*/ 1729102 w 2163008"/>
                  <a:gd name="connsiteY8" fmla="*/ 1363178 h 1858834"/>
                  <a:gd name="connsiteX9" fmla="*/ 1865835 w 2163008"/>
                  <a:gd name="connsiteY9"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737648 w 2150359"/>
                  <a:gd name="connsiteY6" fmla="*/ 1294812 h 1858834"/>
                  <a:gd name="connsiteX7" fmla="*/ 1729102 w 2150359"/>
                  <a:gd name="connsiteY7" fmla="*/ 1363178 h 1858834"/>
                  <a:gd name="connsiteX8" fmla="*/ 1865835 w 2150359"/>
                  <a:gd name="connsiteY8"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737648 w 2150359"/>
                  <a:gd name="connsiteY6" fmla="*/ 1294812 h 1858834"/>
                  <a:gd name="connsiteX7" fmla="*/ 1865835 w 2150359"/>
                  <a:gd name="connsiteY7" fmla="*/ 1858834 h 1858834"/>
                  <a:gd name="connsiteX0" fmla="*/ 0 w 2150359"/>
                  <a:gd name="connsiteY0" fmla="*/ 724781 h 1858834"/>
                  <a:gd name="connsiteX1" fmla="*/ 1062530 w 2150359"/>
                  <a:gd name="connsiteY1" fmla="*/ 41727 h 1858834"/>
                  <a:gd name="connsiteX2" fmla="*/ 2125060 w 2150359"/>
                  <a:gd name="connsiteY2" fmla="*/ 724782 h 1858834"/>
                  <a:gd name="connsiteX3" fmla="*/ 910739 w 2150359"/>
                  <a:gd name="connsiteY3" fmla="*/ 1180152 h 1858834"/>
                  <a:gd name="connsiteX4" fmla="*/ 891614 w 2150359"/>
                  <a:gd name="connsiteY4" fmla="*/ 1653735 h 1858834"/>
                  <a:gd name="connsiteX5" fmla="*/ 1395816 w 2150359"/>
                  <a:gd name="connsiteY5" fmla="*/ 1260629 h 1858834"/>
                  <a:gd name="connsiteX6" fmla="*/ 1865835 w 2150359"/>
                  <a:gd name="connsiteY6" fmla="*/ 1858834 h 1858834"/>
                  <a:gd name="connsiteX0" fmla="*/ 0 w 3544953"/>
                  <a:gd name="connsiteY0" fmla="*/ 724781 h 1858834"/>
                  <a:gd name="connsiteX1" fmla="*/ 1062530 w 3544953"/>
                  <a:gd name="connsiteY1" fmla="*/ 41727 h 1858834"/>
                  <a:gd name="connsiteX2" fmla="*/ 2125060 w 3544953"/>
                  <a:gd name="connsiteY2" fmla="*/ 724782 h 1858834"/>
                  <a:gd name="connsiteX3" fmla="*/ 3339379 w 3544953"/>
                  <a:gd name="connsiteY3" fmla="*/ 1104257 h 1858834"/>
                  <a:gd name="connsiteX4" fmla="*/ 891614 w 3544953"/>
                  <a:gd name="connsiteY4" fmla="*/ 1653735 h 1858834"/>
                  <a:gd name="connsiteX5" fmla="*/ 1395816 w 3544953"/>
                  <a:gd name="connsiteY5" fmla="*/ 1260629 h 1858834"/>
                  <a:gd name="connsiteX6" fmla="*/ 1865835 w 3544953"/>
                  <a:gd name="connsiteY6" fmla="*/ 1858834 h 1858834"/>
                  <a:gd name="connsiteX0" fmla="*/ 0 w 3544953"/>
                  <a:gd name="connsiteY0" fmla="*/ 724781 h 2808130"/>
                  <a:gd name="connsiteX1" fmla="*/ 1062530 w 3544953"/>
                  <a:gd name="connsiteY1" fmla="*/ 41727 h 2808130"/>
                  <a:gd name="connsiteX2" fmla="*/ 2125060 w 3544953"/>
                  <a:gd name="connsiteY2" fmla="*/ 724782 h 2808130"/>
                  <a:gd name="connsiteX3" fmla="*/ 3339379 w 3544953"/>
                  <a:gd name="connsiteY3" fmla="*/ 1104257 h 2808130"/>
                  <a:gd name="connsiteX4" fmla="*/ 891614 w 3544953"/>
                  <a:gd name="connsiteY4" fmla="*/ 1653735 h 2808130"/>
                  <a:gd name="connsiteX5" fmla="*/ 1062529 w 3544953"/>
                  <a:gd name="connsiteY5" fmla="*/ 2773947 h 2808130"/>
                  <a:gd name="connsiteX6" fmla="*/ 1865835 w 3544953"/>
                  <a:gd name="connsiteY6" fmla="*/ 1858834 h 2808130"/>
                  <a:gd name="connsiteX0" fmla="*/ 0 w 3946539"/>
                  <a:gd name="connsiteY0" fmla="*/ 724781 h 2837922"/>
                  <a:gd name="connsiteX1" fmla="*/ 1062530 w 3946539"/>
                  <a:gd name="connsiteY1" fmla="*/ 41727 h 2837922"/>
                  <a:gd name="connsiteX2" fmla="*/ 2125060 w 3946539"/>
                  <a:gd name="connsiteY2" fmla="*/ 724782 h 2837922"/>
                  <a:gd name="connsiteX3" fmla="*/ 3339379 w 3946539"/>
                  <a:gd name="connsiteY3" fmla="*/ 1104257 h 2837922"/>
                  <a:gd name="connsiteX4" fmla="*/ 3567064 w 3946539"/>
                  <a:gd name="connsiteY4" fmla="*/ 2242682 h 2837922"/>
                  <a:gd name="connsiteX5" fmla="*/ 1062529 w 3946539"/>
                  <a:gd name="connsiteY5" fmla="*/ 2773947 h 2837922"/>
                  <a:gd name="connsiteX6" fmla="*/ 1865835 w 3946539"/>
                  <a:gd name="connsiteY6" fmla="*/ 1858834 h 2837922"/>
                  <a:gd name="connsiteX0" fmla="*/ 0 w 4533657"/>
                  <a:gd name="connsiteY0" fmla="*/ 724781 h 3369187"/>
                  <a:gd name="connsiteX1" fmla="*/ 1062530 w 4533657"/>
                  <a:gd name="connsiteY1" fmla="*/ 41727 h 3369187"/>
                  <a:gd name="connsiteX2" fmla="*/ 2125060 w 4533657"/>
                  <a:gd name="connsiteY2" fmla="*/ 724782 h 3369187"/>
                  <a:gd name="connsiteX3" fmla="*/ 3339379 w 4533657"/>
                  <a:gd name="connsiteY3" fmla="*/ 1104257 h 3369187"/>
                  <a:gd name="connsiteX4" fmla="*/ 3567064 w 4533657"/>
                  <a:gd name="connsiteY4" fmla="*/ 2242682 h 3369187"/>
                  <a:gd name="connsiteX5" fmla="*/ 4250119 w 4533657"/>
                  <a:gd name="connsiteY5" fmla="*/ 3305212 h 3369187"/>
                  <a:gd name="connsiteX6" fmla="*/ 1865835 w 4533657"/>
                  <a:gd name="connsiteY6" fmla="*/ 1858834 h 3369187"/>
                  <a:gd name="connsiteX0" fmla="*/ 0 w 4262768"/>
                  <a:gd name="connsiteY0" fmla="*/ 724781 h 4367742"/>
                  <a:gd name="connsiteX1" fmla="*/ 1062530 w 4262768"/>
                  <a:gd name="connsiteY1" fmla="*/ 41727 h 4367742"/>
                  <a:gd name="connsiteX2" fmla="*/ 2125060 w 4262768"/>
                  <a:gd name="connsiteY2" fmla="*/ 724782 h 4367742"/>
                  <a:gd name="connsiteX3" fmla="*/ 3339379 w 4262768"/>
                  <a:gd name="connsiteY3" fmla="*/ 1104257 h 4367742"/>
                  <a:gd name="connsiteX4" fmla="*/ 3567064 w 4262768"/>
                  <a:gd name="connsiteY4" fmla="*/ 2242682 h 4367742"/>
                  <a:gd name="connsiteX5" fmla="*/ 4250119 w 4262768"/>
                  <a:gd name="connsiteY5" fmla="*/ 3305212 h 4367742"/>
                  <a:gd name="connsiteX6" fmla="*/ 3642959 w 4262768"/>
                  <a:gd name="connsiteY6" fmla="*/ 4367742 h 4367742"/>
                  <a:gd name="connsiteX0" fmla="*/ 0 w 4305564"/>
                  <a:gd name="connsiteY0" fmla="*/ 724781 h 4367742"/>
                  <a:gd name="connsiteX1" fmla="*/ 1062530 w 4305564"/>
                  <a:gd name="connsiteY1" fmla="*/ 41727 h 4367742"/>
                  <a:gd name="connsiteX2" fmla="*/ 2125060 w 4305564"/>
                  <a:gd name="connsiteY2" fmla="*/ 724782 h 4367742"/>
                  <a:gd name="connsiteX3" fmla="*/ 3339379 w 4305564"/>
                  <a:gd name="connsiteY3" fmla="*/ 1104257 h 4367742"/>
                  <a:gd name="connsiteX4" fmla="*/ 3567064 w 4305564"/>
                  <a:gd name="connsiteY4" fmla="*/ 2242682 h 4367742"/>
                  <a:gd name="connsiteX5" fmla="*/ 4250119 w 4305564"/>
                  <a:gd name="connsiteY5" fmla="*/ 3305212 h 4367742"/>
                  <a:gd name="connsiteX6" fmla="*/ 3899733 w 4305564"/>
                  <a:gd name="connsiteY6" fmla="*/ 3944009 h 4367742"/>
                  <a:gd name="connsiteX7" fmla="*/ 3642959 w 4305564"/>
                  <a:gd name="connsiteY7" fmla="*/ 4367742 h 4367742"/>
                  <a:gd name="connsiteX0" fmla="*/ 0 w 4341171"/>
                  <a:gd name="connsiteY0" fmla="*/ 724781 h 4367742"/>
                  <a:gd name="connsiteX1" fmla="*/ 1062530 w 4341171"/>
                  <a:gd name="connsiteY1" fmla="*/ 41727 h 4367742"/>
                  <a:gd name="connsiteX2" fmla="*/ 2125060 w 4341171"/>
                  <a:gd name="connsiteY2" fmla="*/ 724782 h 4367742"/>
                  <a:gd name="connsiteX3" fmla="*/ 3339379 w 4341171"/>
                  <a:gd name="connsiteY3" fmla="*/ 1104257 h 4367742"/>
                  <a:gd name="connsiteX4" fmla="*/ 3567064 w 4341171"/>
                  <a:gd name="connsiteY4" fmla="*/ 2242682 h 4367742"/>
                  <a:gd name="connsiteX5" fmla="*/ 4250119 w 4341171"/>
                  <a:gd name="connsiteY5" fmla="*/ 3305212 h 4367742"/>
                  <a:gd name="connsiteX6" fmla="*/ 4113378 w 4341171"/>
                  <a:gd name="connsiteY6" fmla="*/ 3687635 h 4367742"/>
                  <a:gd name="connsiteX7" fmla="*/ 3899733 w 4341171"/>
                  <a:gd name="connsiteY7" fmla="*/ 3944009 h 4367742"/>
                  <a:gd name="connsiteX8" fmla="*/ 3642959 w 4341171"/>
                  <a:gd name="connsiteY8" fmla="*/ 4367742 h 4367742"/>
                  <a:gd name="connsiteX0" fmla="*/ 379476 w 5028018"/>
                  <a:gd name="connsiteY0" fmla="*/ 724781 h 4323976"/>
                  <a:gd name="connsiteX1" fmla="*/ 1442006 w 5028018"/>
                  <a:gd name="connsiteY1" fmla="*/ 41727 h 4323976"/>
                  <a:gd name="connsiteX2" fmla="*/ 2504536 w 5028018"/>
                  <a:gd name="connsiteY2" fmla="*/ 724782 h 4323976"/>
                  <a:gd name="connsiteX3" fmla="*/ 3718855 w 5028018"/>
                  <a:gd name="connsiteY3" fmla="*/ 1104257 h 4323976"/>
                  <a:gd name="connsiteX4" fmla="*/ 3946540 w 5028018"/>
                  <a:gd name="connsiteY4" fmla="*/ 2242682 h 4323976"/>
                  <a:gd name="connsiteX5" fmla="*/ 4629595 w 5028018"/>
                  <a:gd name="connsiteY5" fmla="*/ 3305212 h 4323976"/>
                  <a:gd name="connsiteX6" fmla="*/ 4492854 w 5028018"/>
                  <a:gd name="connsiteY6" fmla="*/ 3687635 h 4323976"/>
                  <a:gd name="connsiteX7" fmla="*/ 4279209 w 5028018"/>
                  <a:gd name="connsiteY7" fmla="*/ 3944009 h 4323976"/>
                  <a:gd name="connsiteX8" fmla="*/ 0 w 5028018"/>
                  <a:gd name="connsiteY8" fmla="*/ 1407836 h 4323976"/>
                  <a:gd name="connsiteX0" fmla="*/ 2 w 4585298"/>
                  <a:gd name="connsiteY0" fmla="*/ 724781 h 4437818"/>
                  <a:gd name="connsiteX1" fmla="*/ 1062532 w 4585298"/>
                  <a:gd name="connsiteY1" fmla="*/ 41727 h 4437818"/>
                  <a:gd name="connsiteX2" fmla="*/ 2125062 w 4585298"/>
                  <a:gd name="connsiteY2" fmla="*/ 724782 h 4437818"/>
                  <a:gd name="connsiteX3" fmla="*/ 3339381 w 4585298"/>
                  <a:gd name="connsiteY3" fmla="*/ 1104257 h 4437818"/>
                  <a:gd name="connsiteX4" fmla="*/ 3567066 w 4585298"/>
                  <a:gd name="connsiteY4" fmla="*/ 2242682 h 4437818"/>
                  <a:gd name="connsiteX5" fmla="*/ 4250121 w 4585298"/>
                  <a:gd name="connsiteY5" fmla="*/ 3305212 h 4437818"/>
                  <a:gd name="connsiteX6" fmla="*/ 4113380 w 4585298"/>
                  <a:gd name="connsiteY6" fmla="*/ 3687635 h 4437818"/>
                  <a:gd name="connsiteX7" fmla="*/ 3899735 w 4585298"/>
                  <a:gd name="connsiteY7" fmla="*/ 3944009 h 4437818"/>
                  <a:gd name="connsiteX8" fmla="*/ 0 w 4585298"/>
                  <a:gd name="connsiteY8" fmla="*/ 724781 h 4437818"/>
                  <a:gd name="connsiteX0" fmla="*/ 2 w 4585298"/>
                  <a:gd name="connsiteY0" fmla="*/ 724781 h 4437818"/>
                  <a:gd name="connsiteX1" fmla="*/ 1062532 w 4585298"/>
                  <a:gd name="connsiteY1" fmla="*/ 41727 h 4437818"/>
                  <a:gd name="connsiteX2" fmla="*/ 2125062 w 4585298"/>
                  <a:gd name="connsiteY2" fmla="*/ 724782 h 4437818"/>
                  <a:gd name="connsiteX3" fmla="*/ 3339381 w 4585298"/>
                  <a:gd name="connsiteY3" fmla="*/ 1104257 h 4437818"/>
                  <a:gd name="connsiteX4" fmla="*/ 3567066 w 4585298"/>
                  <a:gd name="connsiteY4" fmla="*/ 2242682 h 4437818"/>
                  <a:gd name="connsiteX5" fmla="*/ 4250121 w 4585298"/>
                  <a:gd name="connsiteY5" fmla="*/ 3305212 h 4437818"/>
                  <a:gd name="connsiteX6" fmla="*/ 4113380 w 4585298"/>
                  <a:gd name="connsiteY6" fmla="*/ 3687635 h 4437818"/>
                  <a:gd name="connsiteX7" fmla="*/ 3899735 w 4585298"/>
                  <a:gd name="connsiteY7" fmla="*/ 3944009 h 4437818"/>
                  <a:gd name="connsiteX8" fmla="*/ 0 w 4585298"/>
                  <a:gd name="connsiteY8" fmla="*/ 724781 h 4437818"/>
                  <a:gd name="connsiteX9" fmla="*/ 2 w 4585298"/>
                  <a:gd name="connsiteY9" fmla="*/ 724781 h 4437818"/>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444515 w 6392738"/>
                  <a:gd name="connsiteY0" fmla="*/ 724781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444515 w 6392738"/>
                  <a:gd name="connsiteY9" fmla="*/ 724781 h 5468710"/>
                  <a:gd name="connsiteX0" fmla="*/ 1823988 w 6392738"/>
                  <a:gd name="connsiteY0" fmla="*/ 1407836 h 5468710"/>
                  <a:gd name="connsiteX1" fmla="*/ 2507045 w 6392738"/>
                  <a:gd name="connsiteY1" fmla="*/ 41727 h 5468710"/>
                  <a:gd name="connsiteX2" fmla="*/ 3569575 w 6392738"/>
                  <a:gd name="connsiteY2" fmla="*/ 724782 h 5468710"/>
                  <a:gd name="connsiteX3" fmla="*/ 4783894 w 6392738"/>
                  <a:gd name="connsiteY3" fmla="*/ 1104257 h 5468710"/>
                  <a:gd name="connsiteX4" fmla="*/ 5011579 w 6392738"/>
                  <a:gd name="connsiteY4" fmla="*/ 2242682 h 5468710"/>
                  <a:gd name="connsiteX5" fmla="*/ 5694634 w 6392738"/>
                  <a:gd name="connsiteY5" fmla="*/ 3305212 h 5468710"/>
                  <a:gd name="connsiteX6" fmla="*/ 5557893 w 6392738"/>
                  <a:gd name="connsiteY6" fmla="*/ 3687635 h 5468710"/>
                  <a:gd name="connsiteX7" fmla="*/ 685563 w 6392738"/>
                  <a:gd name="connsiteY7" fmla="*/ 4974901 h 5468710"/>
                  <a:gd name="connsiteX8" fmla="*/ 1444513 w 6392738"/>
                  <a:gd name="connsiteY8" fmla="*/ 724781 h 5468710"/>
                  <a:gd name="connsiteX9" fmla="*/ 1823988 w 6392738"/>
                  <a:gd name="connsiteY9" fmla="*/ 1407836 h 5468710"/>
                  <a:gd name="connsiteX0" fmla="*/ 2039024 w 6607774"/>
                  <a:gd name="connsiteY0" fmla="*/ 1407836 h 5316920"/>
                  <a:gd name="connsiteX1" fmla="*/ 2722081 w 6607774"/>
                  <a:gd name="connsiteY1" fmla="*/ 41727 h 5316920"/>
                  <a:gd name="connsiteX2" fmla="*/ 3784611 w 6607774"/>
                  <a:gd name="connsiteY2" fmla="*/ 724782 h 5316920"/>
                  <a:gd name="connsiteX3" fmla="*/ 4998930 w 6607774"/>
                  <a:gd name="connsiteY3" fmla="*/ 1104257 h 5316920"/>
                  <a:gd name="connsiteX4" fmla="*/ 5226615 w 6607774"/>
                  <a:gd name="connsiteY4" fmla="*/ 2242682 h 5316920"/>
                  <a:gd name="connsiteX5" fmla="*/ 5909670 w 6607774"/>
                  <a:gd name="connsiteY5" fmla="*/ 3305212 h 5316920"/>
                  <a:gd name="connsiteX6" fmla="*/ 5772929 w 6607774"/>
                  <a:gd name="connsiteY6" fmla="*/ 3687635 h 5316920"/>
                  <a:gd name="connsiteX7" fmla="*/ 900599 w 6607774"/>
                  <a:gd name="connsiteY7" fmla="*/ 4974901 h 5316920"/>
                  <a:gd name="connsiteX8" fmla="*/ 369334 w 6607774"/>
                  <a:gd name="connsiteY8" fmla="*/ 1635521 h 5316920"/>
                  <a:gd name="connsiteX9" fmla="*/ 2039024 w 6607774"/>
                  <a:gd name="connsiteY9" fmla="*/ 1407836 h 5316920"/>
                  <a:gd name="connsiteX0" fmla="*/ 1659549 w 6607774"/>
                  <a:gd name="connsiteY0" fmla="*/ 800676 h 5316920"/>
                  <a:gd name="connsiteX1" fmla="*/ 2722081 w 6607774"/>
                  <a:gd name="connsiteY1" fmla="*/ 41727 h 5316920"/>
                  <a:gd name="connsiteX2" fmla="*/ 3784611 w 6607774"/>
                  <a:gd name="connsiteY2" fmla="*/ 724782 h 5316920"/>
                  <a:gd name="connsiteX3" fmla="*/ 4998930 w 6607774"/>
                  <a:gd name="connsiteY3" fmla="*/ 1104257 h 5316920"/>
                  <a:gd name="connsiteX4" fmla="*/ 5226615 w 6607774"/>
                  <a:gd name="connsiteY4" fmla="*/ 2242682 h 5316920"/>
                  <a:gd name="connsiteX5" fmla="*/ 5909670 w 6607774"/>
                  <a:gd name="connsiteY5" fmla="*/ 3305212 h 5316920"/>
                  <a:gd name="connsiteX6" fmla="*/ 5772929 w 6607774"/>
                  <a:gd name="connsiteY6" fmla="*/ 3687635 h 5316920"/>
                  <a:gd name="connsiteX7" fmla="*/ 900599 w 6607774"/>
                  <a:gd name="connsiteY7" fmla="*/ 4974901 h 5316920"/>
                  <a:gd name="connsiteX8" fmla="*/ 369334 w 6607774"/>
                  <a:gd name="connsiteY8" fmla="*/ 1635521 h 5316920"/>
                  <a:gd name="connsiteX9" fmla="*/ 1659549 w 6607774"/>
                  <a:gd name="connsiteY9" fmla="*/ 800676 h 5316920"/>
                  <a:gd name="connsiteX0" fmla="*/ 1646900 w 6595125"/>
                  <a:gd name="connsiteY0" fmla="*/ 800676 h 5418113"/>
                  <a:gd name="connsiteX1" fmla="*/ 2709432 w 6595125"/>
                  <a:gd name="connsiteY1" fmla="*/ 41727 h 5418113"/>
                  <a:gd name="connsiteX2" fmla="*/ 3771962 w 6595125"/>
                  <a:gd name="connsiteY2" fmla="*/ 724782 h 5418113"/>
                  <a:gd name="connsiteX3" fmla="*/ 4986281 w 6595125"/>
                  <a:gd name="connsiteY3" fmla="*/ 1104257 h 5418113"/>
                  <a:gd name="connsiteX4" fmla="*/ 5213966 w 6595125"/>
                  <a:gd name="connsiteY4" fmla="*/ 2242682 h 5418113"/>
                  <a:gd name="connsiteX5" fmla="*/ 5897021 w 6595125"/>
                  <a:gd name="connsiteY5" fmla="*/ 3305212 h 5418113"/>
                  <a:gd name="connsiteX6" fmla="*/ 5760280 w 6595125"/>
                  <a:gd name="connsiteY6" fmla="*/ 3687635 h 5418113"/>
                  <a:gd name="connsiteX7" fmla="*/ 887950 w 6595125"/>
                  <a:gd name="connsiteY7" fmla="*/ 4974901 h 5418113"/>
                  <a:gd name="connsiteX8" fmla="*/ 432580 w 6595125"/>
                  <a:gd name="connsiteY8" fmla="*/ 1028361 h 5418113"/>
                  <a:gd name="connsiteX9" fmla="*/ 1646900 w 6595125"/>
                  <a:gd name="connsiteY9" fmla="*/ 800676 h 5418113"/>
                  <a:gd name="connsiteX0" fmla="*/ 2405850 w 7480567"/>
                  <a:gd name="connsiteY0" fmla="*/ 800676 h 3864724"/>
                  <a:gd name="connsiteX1" fmla="*/ 3468382 w 7480567"/>
                  <a:gd name="connsiteY1" fmla="*/ 41727 h 3864724"/>
                  <a:gd name="connsiteX2" fmla="*/ 4530912 w 7480567"/>
                  <a:gd name="connsiteY2" fmla="*/ 724782 h 3864724"/>
                  <a:gd name="connsiteX3" fmla="*/ 5745231 w 7480567"/>
                  <a:gd name="connsiteY3" fmla="*/ 1104257 h 3864724"/>
                  <a:gd name="connsiteX4" fmla="*/ 5972916 w 7480567"/>
                  <a:gd name="connsiteY4" fmla="*/ 2242682 h 3864724"/>
                  <a:gd name="connsiteX5" fmla="*/ 6655971 w 7480567"/>
                  <a:gd name="connsiteY5" fmla="*/ 3305212 h 3864724"/>
                  <a:gd name="connsiteX6" fmla="*/ 6519230 w 7480567"/>
                  <a:gd name="connsiteY6" fmla="*/ 3687635 h 3864724"/>
                  <a:gd name="connsiteX7" fmla="*/ 887950 w 7480567"/>
                  <a:gd name="connsiteY7" fmla="*/ 2242681 h 3864724"/>
                  <a:gd name="connsiteX8" fmla="*/ 1191530 w 7480567"/>
                  <a:gd name="connsiteY8" fmla="*/ 1028361 h 3864724"/>
                  <a:gd name="connsiteX9" fmla="*/ 2405850 w 7480567"/>
                  <a:gd name="connsiteY9" fmla="*/ 800676 h 3864724"/>
                  <a:gd name="connsiteX0" fmla="*/ 1709367 w 6542020"/>
                  <a:gd name="connsiteY0" fmla="*/ 800676 h 3784844"/>
                  <a:gd name="connsiteX1" fmla="*/ 2771899 w 6542020"/>
                  <a:gd name="connsiteY1" fmla="*/ 41727 h 3784844"/>
                  <a:gd name="connsiteX2" fmla="*/ 3834429 w 6542020"/>
                  <a:gd name="connsiteY2" fmla="*/ 724782 h 3784844"/>
                  <a:gd name="connsiteX3" fmla="*/ 5048748 w 6542020"/>
                  <a:gd name="connsiteY3" fmla="*/ 1104257 h 3784844"/>
                  <a:gd name="connsiteX4" fmla="*/ 5276433 w 6542020"/>
                  <a:gd name="connsiteY4" fmla="*/ 2242682 h 3784844"/>
                  <a:gd name="connsiteX5" fmla="*/ 5959488 w 6542020"/>
                  <a:gd name="connsiteY5" fmla="*/ 3305212 h 3784844"/>
                  <a:gd name="connsiteX6" fmla="*/ 5822747 w 6542020"/>
                  <a:gd name="connsiteY6" fmla="*/ 3687635 h 3784844"/>
                  <a:gd name="connsiteX7" fmla="*/ 1643852 w 6542020"/>
                  <a:gd name="connsiteY7" fmla="*/ 2721961 h 3784844"/>
                  <a:gd name="connsiteX8" fmla="*/ 191467 w 6542020"/>
                  <a:gd name="connsiteY8" fmla="*/ 2242681 h 3784844"/>
                  <a:gd name="connsiteX9" fmla="*/ 495047 w 6542020"/>
                  <a:gd name="connsiteY9" fmla="*/ 1028361 h 3784844"/>
                  <a:gd name="connsiteX10" fmla="*/ 1709367 w 6542020"/>
                  <a:gd name="connsiteY10" fmla="*/ 800676 h 3784844"/>
                  <a:gd name="connsiteX0" fmla="*/ 3063608 w 8239518"/>
                  <a:gd name="connsiteY0" fmla="*/ 800676 h 3687635"/>
                  <a:gd name="connsiteX1" fmla="*/ 4126140 w 8239518"/>
                  <a:gd name="connsiteY1" fmla="*/ 41727 h 3687635"/>
                  <a:gd name="connsiteX2" fmla="*/ 5188670 w 8239518"/>
                  <a:gd name="connsiteY2" fmla="*/ 724782 h 3687635"/>
                  <a:gd name="connsiteX3" fmla="*/ 6402989 w 8239518"/>
                  <a:gd name="connsiteY3" fmla="*/ 1104257 h 3687635"/>
                  <a:gd name="connsiteX4" fmla="*/ 6630674 w 8239518"/>
                  <a:gd name="connsiteY4" fmla="*/ 2242682 h 3687635"/>
                  <a:gd name="connsiteX5" fmla="*/ 7313729 w 8239518"/>
                  <a:gd name="connsiteY5" fmla="*/ 3305212 h 3687635"/>
                  <a:gd name="connsiteX6" fmla="*/ 7176988 w 8239518"/>
                  <a:gd name="connsiteY6" fmla="*/ 3687635 h 3687635"/>
                  <a:gd name="connsiteX7" fmla="*/ 938547 w 8239518"/>
                  <a:gd name="connsiteY7" fmla="*/ 3305211 h 3687635"/>
                  <a:gd name="connsiteX8" fmla="*/ 1545708 w 8239518"/>
                  <a:gd name="connsiteY8" fmla="*/ 2242681 h 3687635"/>
                  <a:gd name="connsiteX9" fmla="*/ 1849288 w 8239518"/>
                  <a:gd name="connsiteY9" fmla="*/ 1028361 h 3687635"/>
                  <a:gd name="connsiteX10" fmla="*/ 3063608 w 8239518"/>
                  <a:gd name="connsiteY10" fmla="*/ 800676 h 3687635"/>
                  <a:gd name="connsiteX0" fmla="*/ 2308729 w 7199778"/>
                  <a:gd name="connsiteY0" fmla="*/ 800676 h 3687635"/>
                  <a:gd name="connsiteX1" fmla="*/ 3371261 w 7199778"/>
                  <a:gd name="connsiteY1" fmla="*/ 41727 h 3687635"/>
                  <a:gd name="connsiteX2" fmla="*/ 4433791 w 7199778"/>
                  <a:gd name="connsiteY2" fmla="*/ 724782 h 3687635"/>
                  <a:gd name="connsiteX3" fmla="*/ 5648110 w 7199778"/>
                  <a:gd name="connsiteY3" fmla="*/ 1104257 h 3687635"/>
                  <a:gd name="connsiteX4" fmla="*/ 5875795 w 7199778"/>
                  <a:gd name="connsiteY4" fmla="*/ 2242682 h 3687635"/>
                  <a:gd name="connsiteX5" fmla="*/ 6558850 w 7199778"/>
                  <a:gd name="connsiteY5" fmla="*/ 3305212 h 3687635"/>
                  <a:gd name="connsiteX6" fmla="*/ 6422109 w 7199778"/>
                  <a:gd name="connsiteY6" fmla="*/ 3687635 h 3687635"/>
                  <a:gd name="connsiteX7" fmla="*/ 1892836 w 7199778"/>
                  <a:gd name="connsiteY7" fmla="*/ 3499629 h 3687635"/>
                  <a:gd name="connsiteX8" fmla="*/ 183668 w 7199778"/>
                  <a:gd name="connsiteY8" fmla="*/ 3305211 h 3687635"/>
                  <a:gd name="connsiteX9" fmla="*/ 790829 w 7199778"/>
                  <a:gd name="connsiteY9" fmla="*/ 2242681 h 3687635"/>
                  <a:gd name="connsiteX10" fmla="*/ 1094409 w 7199778"/>
                  <a:gd name="connsiteY10" fmla="*/ 1028361 h 3687635"/>
                  <a:gd name="connsiteX11" fmla="*/ 2308729 w 7199778"/>
                  <a:gd name="connsiteY11" fmla="*/ 800676 h 3687635"/>
                  <a:gd name="connsiteX0" fmla="*/ 2557641 w 7448690"/>
                  <a:gd name="connsiteY0" fmla="*/ 800676 h 4367742"/>
                  <a:gd name="connsiteX1" fmla="*/ 3620173 w 7448690"/>
                  <a:gd name="connsiteY1" fmla="*/ 41727 h 4367742"/>
                  <a:gd name="connsiteX2" fmla="*/ 4682703 w 7448690"/>
                  <a:gd name="connsiteY2" fmla="*/ 724782 h 4367742"/>
                  <a:gd name="connsiteX3" fmla="*/ 5897022 w 7448690"/>
                  <a:gd name="connsiteY3" fmla="*/ 1104257 h 4367742"/>
                  <a:gd name="connsiteX4" fmla="*/ 6124707 w 7448690"/>
                  <a:gd name="connsiteY4" fmla="*/ 2242682 h 4367742"/>
                  <a:gd name="connsiteX5" fmla="*/ 6807762 w 7448690"/>
                  <a:gd name="connsiteY5" fmla="*/ 3305212 h 4367742"/>
                  <a:gd name="connsiteX6" fmla="*/ 6671021 w 7448690"/>
                  <a:gd name="connsiteY6" fmla="*/ 3687635 h 4367742"/>
                  <a:gd name="connsiteX7" fmla="*/ 1039740 w 7448690"/>
                  <a:gd name="connsiteY7" fmla="*/ 4367742 h 4367742"/>
                  <a:gd name="connsiteX8" fmla="*/ 432580 w 7448690"/>
                  <a:gd name="connsiteY8" fmla="*/ 3305211 h 4367742"/>
                  <a:gd name="connsiteX9" fmla="*/ 1039741 w 7448690"/>
                  <a:gd name="connsiteY9" fmla="*/ 2242681 h 4367742"/>
                  <a:gd name="connsiteX10" fmla="*/ 1343321 w 7448690"/>
                  <a:gd name="connsiteY10" fmla="*/ 1028361 h 4367742"/>
                  <a:gd name="connsiteX11" fmla="*/ 2557641 w 7448690"/>
                  <a:gd name="connsiteY11" fmla="*/ 800676 h 4367742"/>
                  <a:gd name="connsiteX0" fmla="*/ 2557641 w 7280623"/>
                  <a:gd name="connsiteY0" fmla="*/ 800676 h 4367742"/>
                  <a:gd name="connsiteX1" fmla="*/ 3620173 w 7280623"/>
                  <a:gd name="connsiteY1" fmla="*/ 41727 h 4367742"/>
                  <a:gd name="connsiteX2" fmla="*/ 4682703 w 7280623"/>
                  <a:gd name="connsiteY2" fmla="*/ 724782 h 4367742"/>
                  <a:gd name="connsiteX3" fmla="*/ 5897022 w 7280623"/>
                  <a:gd name="connsiteY3" fmla="*/ 1104257 h 4367742"/>
                  <a:gd name="connsiteX4" fmla="*/ 6124707 w 7280623"/>
                  <a:gd name="connsiteY4" fmla="*/ 2242682 h 4367742"/>
                  <a:gd name="connsiteX5" fmla="*/ 6807762 w 7280623"/>
                  <a:gd name="connsiteY5" fmla="*/ 3305212 h 4367742"/>
                  <a:gd name="connsiteX6" fmla="*/ 6671021 w 7280623"/>
                  <a:gd name="connsiteY6" fmla="*/ 3687635 h 4367742"/>
                  <a:gd name="connsiteX7" fmla="*/ 3150151 w 7280623"/>
                  <a:gd name="connsiteY7" fmla="*/ 4114925 h 4367742"/>
                  <a:gd name="connsiteX8" fmla="*/ 1039740 w 7280623"/>
                  <a:gd name="connsiteY8" fmla="*/ 4367742 h 4367742"/>
                  <a:gd name="connsiteX9" fmla="*/ 432580 w 7280623"/>
                  <a:gd name="connsiteY9" fmla="*/ 3305211 h 4367742"/>
                  <a:gd name="connsiteX10" fmla="*/ 1039741 w 7280623"/>
                  <a:gd name="connsiteY10" fmla="*/ 2242681 h 4367742"/>
                  <a:gd name="connsiteX11" fmla="*/ 1343321 w 7280623"/>
                  <a:gd name="connsiteY11" fmla="*/ 1028361 h 4367742"/>
                  <a:gd name="connsiteX12" fmla="*/ 2557641 w 7280623"/>
                  <a:gd name="connsiteY12" fmla="*/ 800676 h 4367742"/>
                  <a:gd name="connsiteX0" fmla="*/ 2557641 w 7280623"/>
                  <a:gd name="connsiteY0" fmla="*/ 800676 h 5582061"/>
                  <a:gd name="connsiteX1" fmla="*/ 3620173 w 7280623"/>
                  <a:gd name="connsiteY1" fmla="*/ 41727 h 5582061"/>
                  <a:gd name="connsiteX2" fmla="*/ 4682703 w 7280623"/>
                  <a:gd name="connsiteY2" fmla="*/ 724782 h 5582061"/>
                  <a:gd name="connsiteX3" fmla="*/ 5897022 w 7280623"/>
                  <a:gd name="connsiteY3" fmla="*/ 1104257 h 5582061"/>
                  <a:gd name="connsiteX4" fmla="*/ 6124707 w 7280623"/>
                  <a:gd name="connsiteY4" fmla="*/ 2242682 h 5582061"/>
                  <a:gd name="connsiteX5" fmla="*/ 6807762 w 7280623"/>
                  <a:gd name="connsiteY5" fmla="*/ 3305212 h 5582061"/>
                  <a:gd name="connsiteX6" fmla="*/ 6671021 w 7280623"/>
                  <a:gd name="connsiteY6" fmla="*/ 3687635 h 5582061"/>
                  <a:gd name="connsiteX7" fmla="*/ 1343321 w 7280623"/>
                  <a:gd name="connsiteY7" fmla="*/ 5582061 h 5582061"/>
                  <a:gd name="connsiteX8" fmla="*/ 1039740 w 7280623"/>
                  <a:gd name="connsiteY8" fmla="*/ 4367742 h 5582061"/>
                  <a:gd name="connsiteX9" fmla="*/ 432580 w 7280623"/>
                  <a:gd name="connsiteY9" fmla="*/ 3305211 h 5582061"/>
                  <a:gd name="connsiteX10" fmla="*/ 1039741 w 7280623"/>
                  <a:gd name="connsiteY10" fmla="*/ 2242681 h 5582061"/>
                  <a:gd name="connsiteX11" fmla="*/ 1343321 w 7280623"/>
                  <a:gd name="connsiteY11" fmla="*/ 1028361 h 5582061"/>
                  <a:gd name="connsiteX12" fmla="*/ 2557641 w 7280623"/>
                  <a:gd name="connsiteY12" fmla="*/ 800676 h 5582061"/>
                  <a:gd name="connsiteX0" fmla="*/ 2557641 w 7280623"/>
                  <a:gd name="connsiteY0" fmla="*/ 800676 h 5695412"/>
                  <a:gd name="connsiteX1" fmla="*/ 3620173 w 7280623"/>
                  <a:gd name="connsiteY1" fmla="*/ 41727 h 5695412"/>
                  <a:gd name="connsiteX2" fmla="*/ 4682703 w 7280623"/>
                  <a:gd name="connsiteY2" fmla="*/ 724782 h 5695412"/>
                  <a:gd name="connsiteX3" fmla="*/ 5897022 w 7280623"/>
                  <a:gd name="connsiteY3" fmla="*/ 1104257 h 5695412"/>
                  <a:gd name="connsiteX4" fmla="*/ 6124707 w 7280623"/>
                  <a:gd name="connsiteY4" fmla="*/ 2242682 h 5695412"/>
                  <a:gd name="connsiteX5" fmla="*/ 6807762 w 7280623"/>
                  <a:gd name="connsiteY5" fmla="*/ 3305212 h 5695412"/>
                  <a:gd name="connsiteX6" fmla="*/ 6671021 w 7280623"/>
                  <a:gd name="connsiteY6" fmla="*/ 3687635 h 5695412"/>
                  <a:gd name="connsiteX7" fmla="*/ 1343321 w 7280623"/>
                  <a:gd name="connsiteY7" fmla="*/ 5582061 h 5695412"/>
                  <a:gd name="connsiteX8" fmla="*/ 1039740 w 7280623"/>
                  <a:gd name="connsiteY8" fmla="*/ 4367742 h 5695412"/>
                  <a:gd name="connsiteX9" fmla="*/ 432580 w 7280623"/>
                  <a:gd name="connsiteY9" fmla="*/ 3305211 h 5695412"/>
                  <a:gd name="connsiteX10" fmla="*/ 1039741 w 7280623"/>
                  <a:gd name="connsiteY10" fmla="*/ 2242681 h 5695412"/>
                  <a:gd name="connsiteX11" fmla="*/ 1343321 w 7280623"/>
                  <a:gd name="connsiteY11" fmla="*/ 1028361 h 5695412"/>
                  <a:gd name="connsiteX12" fmla="*/ 2557641 w 7280623"/>
                  <a:gd name="connsiteY12" fmla="*/ 800676 h 5695412"/>
                  <a:gd name="connsiteX0" fmla="*/ 2557641 w 7227923"/>
                  <a:gd name="connsiteY0" fmla="*/ 800676 h 5678082"/>
                  <a:gd name="connsiteX1" fmla="*/ 3620173 w 7227923"/>
                  <a:gd name="connsiteY1" fmla="*/ 41727 h 5678082"/>
                  <a:gd name="connsiteX2" fmla="*/ 4682703 w 7227923"/>
                  <a:gd name="connsiteY2" fmla="*/ 724782 h 5678082"/>
                  <a:gd name="connsiteX3" fmla="*/ 5897022 w 7227923"/>
                  <a:gd name="connsiteY3" fmla="*/ 1104257 h 5678082"/>
                  <a:gd name="connsiteX4" fmla="*/ 6124707 w 7227923"/>
                  <a:gd name="connsiteY4" fmla="*/ 2242682 h 5678082"/>
                  <a:gd name="connsiteX5" fmla="*/ 6807762 w 7227923"/>
                  <a:gd name="connsiteY5" fmla="*/ 3305212 h 5678082"/>
                  <a:gd name="connsiteX6" fmla="*/ 6671021 w 7227923"/>
                  <a:gd name="connsiteY6" fmla="*/ 3687635 h 5678082"/>
                  <a:gd name="connsiteX7" fmla="*/ 3466347 w 7227923"/>
                  <a:gd name="connsiteY7" fmla="*/ 4943866 h 5678082"/>
                  <a:gd name="connsiteX8" fmla="*/ 1343321 w 7227923"/>
                  <a:gd name="connsiteY8" fmla="*/ 5582061 h 5678082"/>
                  <a:gd name="connsiteX9" fmla="*/ 1039740 w 7227923"/>
                  <a:gd name="connsiteY9" fmla="*/ 4367742 h 5678082"/>
                  <a:gd name="connsiteX10" fmla="*/ 432580 w 7227923"/>
                  <a:gd name="connsiteY10" fmla="*/ 3305211 h 5678082"/>
                  <a:gd name="connsiteX11" fmla="*/ 1039741 w 7227923"/>
                  <a:gd name="connsiteY11" fmla="*/ 2242681 h 5678082"/>
                  <a:gd name="connsiteX12" fmla="*/ 1343321 w 7227923"/>
                  <a:gd name="connsiteY12" fmla="*/ 1028361 h 5678082"/>
                  <a:gd name="connsiteX13" fmla="*/ 2557641 w 7227923"/>
                  <a:gd name="connsiteY13" fmla="*/ 800676 h 5678082"/>
                  <a:gd name="connsiteX0" fmla="*/ 2557641 w 7366725"/>
                  <a:gd name="connsiteY0" fmla="*/ 800676 h 6201378"/>
                  <a:gd name="connsiteX1" fmla="*/ 3620173 w 7366725"/>
                  <a:gd name="connsiteY1" fmla="*/ 41727 h 6201378"/>
                  <a:gd name="connsiteX2" fmla="*/ 4682703 w 7366725"/>
                  <a:gd name="connsiteY2" fmla="*/ 724782 h 6201378"/>
                  <a:gd name="connsiteX3" fmla="*/ 5897022 w 7366725"/>
                  <a:gd name="connsiteY3" fmla="*/ 1104257 h 6201378"/>
                  <a:gd name="connsiteX4" fmla="*/ 6124707 w 7366725"/>
                  <a:gd name="connsiteY4" fmla="*/ 2242682 h 6201378"/>
                  <a:gd name="connsiteX5" fmla="*/ 6807762 w 7366725"/>
                  <a:gd name="connsiteY5" fmla="*/ 3305212 h 6201378"/>
                  <a:gd name="connsiteX6" fmla="*/ 6671021 w 7366725"/>
                  <a:gd name="connsiteY6" fmla="*/ 3687635 h 6201378"/>
                  <a:gd name="connsiteX7" fmla="*/ 2633536 w 7366725"/>
                  <a:gd name="connsiteY7" fmla="*/ 5885640 h 6201378"/>
                  <a:gd name="connsiteX8" fmla="*/ 1343321 w 7366725"/>
                  <a:gd name="connsiteY8" fmla="*/ 5582061 h 6201378"/>
                  <a:gd name="connsiteX9" fmla="*/ 1039740 w 7366725"/>
                  <a:gd name="connsiteY9" fmla="*/ 4367742 h 6201378"/>
                  <a:gd name="connsiteX10" fmla="*/ 432580 w 7366725"/>
                  <a:gd name="connsiteY10" fmla="*/ 3305211 h 6201378"/>
                  <a:gd name="connsiteX11" fmla="*/ 1039741 w 7366725"/>
                  <a:gd name="connsiteY11" fmla="*/ 2242681 h 6201378"/>
                  <a:gd name="connsiteX12" fmla="*/ 1343321 w 7366725"/>
                  <a:gd name="connsiteY12" fmla="*/ 1028361 h 6201378"/>
                  <a:gd name="connsiteX13" fmla="*/ 2557641 w 7366725"/>
                  <a:gd name="connsiteY13" fmla="*/ 800676 h 6201378"/>
                  <a:gd name="connsiteX0" fmla="*/ 2557641 w 7168103"/>
                  <a:gd name="connsiteY0" fmla="*/ 800676 h 5927912"/>
                  <a:gd name="connsiteX1" fmla="*/ 3620173 w 7168103"/>
                  <a:gd name="connsiteY1" fmla="*/ 41727 h 5927912"/>
                  <a:gd name="connsiteX2" fmla="*/ 4682703 w 7168103"/>
                  <a:gd name="connsiteY2" fmla="*/ 724782 h 5927912"/>
                  <a:gd name="connsiteX3" fmla="*/ 5897022 w 7168103"/>
                  <a:gd name="connsiteY3" fmla="*/ 1104257 h 5927912"/>
                  <a:gd name="connsiteX4" fmla="*/ 6124707 w 7168103"/>
                  <a:gd name="connsiteY4" fmla="*/ 2242682 h 5927912"/>
                  <a:gd name="connsiteX5" fmla="*/ 6807762 w 7168103"/>
                  <a:gd name="connsiteY5" fmla="*/ 3305212 h 5927912"/>
                  <a:gd name="connsiteX6" fmla="*/ 6671021 w 7168103"/>
                  <a:gd name="connsiteY6" fmla="*/ 3687635 h 5927912"/>
                  <a:gd name="connsiteX7" fmla="*/ 3825270 w 7168103"/>
                  <a:gd name="connsiteY7" fmla="*/ 5328427 h 5927912"/>
                  <a:gd name="connsiteX8" fmla="*/ 2633536 w 7168103"/>
                  <a:gd name="connsiteY8" fmla="*/ 5885640 h 5927912"/>
                  <a:gd name="connsiteX9" fmla="*/ 1343321 w 7168103"/>
                  <a:gd name="connsiteY9" fmla="*/ 5582061 h 5927912"/>
                  <a:gd name="connsiteX10" fmla="*/ 1039740 w 7168103"/>
                  <a:gd name="connsiteY10" fmla="*/ 4367742 h 5927912"/>
                  <a:gd name="connsiteX11" fmla="*/ 432580 w 7168103"/>
                  <a:gd name="connsiteY11" fmla="*/ 3305211 h 5927912"/>
                  <a:gd name="connsiteX12" fmla="*/ 1039741 w 7168103"/>
                  <a:gd name="connsiteY12" fmla="*/ 2242681 h 5927912"/>
                  <a:gd name="connsiteX13" fmla="*/ 1343321 w 7168103"/>
                  <a:gd name="connsiteY13" fmla="*/ 1028361 h 5927912"/>
                  <a:gd name="connsiteX14" fmla="*/ 2557641 w 7168103"/>
                  <a:gd name="connsiteY14" fmla="*/ 800676 h 5927912"/>
                  <a:gd name="connsiteX0" fmla="*/ 2557641 w 7202286"/>
                  <a:gd name="connsiteY0" fmla="*/ 800676 h 6859134"/>
                  <a:gd name="connsiteX1" fmla="*/ 3620173 w 7202286"/>
                  <a:gd name="connsiteY1" fmla="*/ 41727 h 6859134"/>
                  <a:gd name="connsiteX2" fmla="*/ 4682703 w 7202286"/>
                  <a:gd name="connsiteY2" fmla="*/ 724782 h 6859134"/>
                  <a:gd name="connsiteX3" fmla="*/ 5897022 w 7202286"/>
                  <a:gd name="connsiteY3" fmla="*/ 1104257 h 6859134"/>
                  <a:gd name="connsiteX4" fmla="*/ 6124707 w 7202286"/>
                  <a:gd name="connsiteY4" fmla="*/ 2242682 h 6859134"/>
                  <a:gd name="connsiteX5" fmla="*/ 6807762 w 7202286"/>
                  <a:gd name="connsiteY5" fmla="*/ 3305212 h 6859134"/>
                  <a:gd name="connsiteX6" fmla="*/ 6671021 w 7202286"/>
                  <a:gd name="connsiteY6" fmla="*/ 3687635 h 6859134"/>
                  <a:gd name="connsiteX7" fmla="*/ 3620171 w 7202286"/>
                  <a:gd name="connsiteY7" fmla="*/ 6492800 h 6859134"/>
                  <a:gd name="connsiteX8" fmla="*/ 2633536 w 7202286"/>
                  <a:gd name="connsiteY8" fmla="*/ 5885640 h 6859134"/>
                  <a:gd name="connsiteX9" fmla="*/ 1343321 w 7202286"/>
                  <a:gd name="connsiteY9" fmla="*/ 5582061 h 6859134"/>
                  <a:gd name="connsiteX10" fmla="*/ 1039740 w 7202286"/>
                  <a:gd name="connsiteY10" fmla="*/ 4367742 h 6859134"/>
                  <a:gd name="connsiteX11" fmla="*/ 432580 w 7202286"/>
                  <a:gd name="connsiteY11" fmla="*/ 3305211 h 6859134"/>
                  <a:gd name="connsiteX12" fmla="*/ 1039741 w 7202286"/>
                  <a:gd name="connsiteY12" fmla="*/ 2242681 h 6859134"/>
                  <a:gd name="connsiteX13" fmla="*/ 1343321 w 7202286"/>
                  <a:gd name="connsiteY13" fmla="*/ 1028361 h 6859134"/>
                  <a:gd name="connsiteX14" fmla="*/ 2557641 w 7202286"/>
                  <a:gd name="connsiteY14" fmla="*/ 800676 h 6859134"/>
                  <a:gd name="connsiteX0" fmla="*/ 2557641 w 6981520"/>
                  <a:gd name="connsiteY0" fmla="*/ 800676 h 6577123"/>
                  <a:gd name="connsiteX1" fmla="*/ 3620173 w 6981520"/>
                  <a:gd name="connsiteY1" fmla="*/ 41727 h 6577123"/>
                  <a:gd name="connsiteX2" fmla="*/ 4682703 w 6981520"/>
                  <a:gd name="connsiteY2" fmla="*/ 724782 h 6577123"/>
                  <a:gd name="connsiteX3" fmla="*/ 5897022 w 6981520"/>
                  <a:gd name="connsiteY3" fmla="*/ 1104257 h 6577123"/>
                  <a:gd name="connsiteX4" fmla="*/ 6124707 w 6981520"/>
                  <a:gd name="connsiteY4" fmla="*/ 2242682 h 6577123"/>
                  <a:gd name="connsiteX5" fmla="*/ 6807762 w 6981520"/>
                  <a:gd name="connsiteY5" fmla="*/ 3305212 h 6577123"/>
                  <a:gd name="connsiteX6" fmla="*/ 6671021 w 6981520"/>
                  <a:gd name="connsiteY6" fmla="*/ 3687635 h 6577123"/>
                  <a:gd name="connsiteX7" fmla="*/ 4944768 w 6981520"/>
                  <a:gd name="connsiteY7" fmla="*/ 5379702 h 6577123"/>
                  <a:gd name="connsiteX8" fmla="*/ 3620171 w 6981520"/>
                  <a:gd name="connsiteY8" fmla="*/ 6492800 h 6577123"/>
                  <a:gd name="connsiteX9" fmla="*/ 2633536 w 6981520"/>
                  <a:gd name="connsiteY9" fmla="*/ 5885640 h 6577123"/>
                  <a:gd name="connsiteX10" fmla="*/ 1343321 w 6981520"/>
                  <a:gd name="connsiteY10" fmla="*/ 5582061 h 6577123"/>
                  <a:gd name="connsiteX11" fmla="*/ 1039740 w 6981520"/>
                  <a:gd name="connsiteY11" fmla="*/ 4367742 h 6577123"/>
                  <a:gd name="connsiteX12" fmla="*/ 432580 w 6981520"/>
                  <a:gd name="connsiteY12" fmla="*/ 3305211 h 6577123"/>
                  <a:gd name="connsiteX13" fmla="*/ 1039741 w 6981520"/>
                  <a:gd name="connsiteY13" fmla="*/ 2242681 h 6577123"/>
                  <a:gd name="connsiteX14" fmla="*/ 1343321 w 6981520"/>
                  <a:gd name="connsiteY14" fmla="*/ 1028361 h 6577123"/>
                  <a:gd name="connsiteX15" fmla="*/ 2557641 w 6981520"/>
                  <a:gd name="connsiteY15" fmla="*/ 800676 h 6577123"/>
                  <a:gd name="connsiteX0" fmla="*/ 2557641 w 7025198"/>
                  <a:gd name="connsiteY0" fmla="*/ 800676 h 6492800"/>
                  <a:gd name="connsiteX1" fmla="*/ 3620173 w 7025198"/>
                  <a:gd name="connsiteY1" fmla="*/ 41727 h 6492800"/>
                  <a:gd name="connsiteX2" fmla="*/ 4682703 w 7025198"/>
                  <a:gd name="connsiteY2" fmla="*/ 724782 h 6492800"/>
                  <a:gd name="connsiteX3" fmla="*/ 5897022 w 7025198"/>
                  <a:gd name="connsiteY3" fmla="*/ 1104257 h 6492800"/>
                  <a:gd name="connsiteX4" fmla="*/ 6124707 w 7025198"/>
                  <a:gd name="connsiteY4" fmla="*/ 2242682 h 6492800"/>
                  <a:gd name="connsiteX5" fmla="*/ 6807762 w 7025198"/>
                  <a:gd name="connsiteY5" fmla="*/ 3305212 h 6492800"/>
                  <a:gd name="connsiteX6" fmla="*/ 6671021 w 7025198"/>
                  <a:gd name="connsiteY6" fmla="*/ 3687635 h 6492800"/>
                  <a:gd name="connsiteX7" fmla="*/ 4682700 w 7025198"/>
                  <a:gd name="connsiteY7" fmla="*/ 5885641 h 6492800"/>
                  <a:gd name="connsiteX8" fmla="*/ 3620171 w 7025198"/>
                  <a:gd name="connsiteY8" fmla="*/ 6492800 h 6492800"/>
                  <a:gd name="connsiteX9" fmla="*/ 2633536 w 7025198"/>
                  <a:gd name="connsiteY9" fmla="*/ 5885640 h 6492800"/>
                  <a:gd name="connsiteX10" fmla="*/ 1343321 w 7025198"/>
                  <a:gd name="connsiteY10" fmla="*/ 5582061 h 6492800"/>
                  <a:gd name="connsiteX11" fmla="*/ 1039740 w 7025198"/>
                  <a:gd name="connsiteY11" fmla="*/ 4367742 h 6492800"/>
                  <a:gd name="connsiteX12" fmla="*/ 432580 w 7025198"/>
                  <a:gd name="connsiteY12" fmla="*/ 3305211 h 6492800"/>
                  <a:gd name="connsiteX13" fmla="*/ 1039741 w 7025198"/>
                  <a:gd name="connsiteY13" fmla="*/ 2242681 h 6492800"/>
                  <a:gd name="connsiteX14" fmla="*/ 1343321 w 7025198"/>
                  <a:gd name="connsiteY14" fmla="*/ 1028361 h 6492800"/>
                  <a:gd name="connsiteX15" fmla="*/ 2557641 w 7025198"/>
                  <a:gd name="connsiteY15" fmla="*/ 800676 h 6492800"/>
                  <a:gd name="connsiteX0" fmla="*/ 2557641 w 6898814"/>
                  <a:gd name="connsiteY0" fmla="*/ 800676 h 6492800"/>
                  <a:gd name="connsiteX1" fmla="*/ 3620173 w 6898814"/>
                  <a:gd name="connsiteY1" fmla="*/ 41727 h 6492800"/>
                  <a:gd name="connsiteX2" fmla="*/ 4682703 w 6898814"/>
                  <a:gd name="connsiteY2" fmla="*/ 724782 h 6492800"/>
                  <a:gd name="connsiteX3" fmla="*/ 5897022 w 6898814"/>
                  <a:gd name="connsiteY3" fmla="*/ 1104257 h 6492800"/>
                  <a:gd name="connsiteX4" fmla="*/ 6124707 w 6898814"/>
                  <a:gd name="connsiteY4" fmla="*/ 2242682 h 6492800"/>
                  <a:gd name="connsiteX5" fmla="*/ 6807762 w 6898814"/>
                  <a:gd name="connsiteY5" fmla="*/ 3305212 h 6492800"/>
                  <a:gd name="connsiteX6" fmla="*/ 6671021 w 6898814"/>
                  <a:gd name="connsiteY6" fmla="*/ 3687635 h 6492800"/>
                  <a:gd name="connsiteX7" fmla="*/ 5542974 w 6898814"/>
                  <a:gd name="connsiteY7" fmla="*/ 4969504 h 6492800"/>
                  <a:gd name="connsiteX8" fmla="*/ 4682700 w 6898814"/>
                  <a:gd name="connsiteY8" fmla="*/ 5885641 h 6492800"/>
                  <a:gd name="connsiteX9" fmla="*/ 3620171 w 6898814"/>
                  <a:gd name="connsiteY9" fmla="*/ 6492800 h 6492800"/>
                  <a:gd name="connsiteX10" fmla="*/ 2633536 w 6898814"/>
                  <a:gd name="connsiteY10" fmla="*/ 5885640 h 6492800"/>
                  <a:gd name="connsiteX11" fmla="*/ 1343321 w 6898814"/>
                  <a:gd name="connsiteY11" fmla="*/ 5582061 h 6492800"/>
                  <a:gd name="connsiteX12" fmla="*/ 1039740 w 6898814"/>
                  <a:gd name="connsiteY12" fmla="*/ 4367742 h 6492800"/>
                  <a:gd name="connsiteX13" fmla="*/ 432580 w 6898814"/>
                  <a:gd name="connsiteY13" fmla="*/ 3305211 h 6492800"/>
                  <a:gd name="connsiteX14" fmla="*/ 1039741 w 6898814"/>
                  <a:gd name="connsiteY14" fmla="*/ 2242681 h 6492800"/>
                  <a:gd name="connsiteX15" fmla="*/ 1343321 w 6898814"/>
                  <a:gd name="connsiteY15" fmla="*/ 1028361 h 6492800"/>
                  <a:gd name="connsiteX16" fmla="*/ 2557641 w 6898814"/>
                  <a:gd name="connsiteY16" fmla="*/ 800676 h 6492800"/>
                  <a:gd name="connsiteX0" fmla="*/ 2557641 w 6898814"/>
                  <a:gd name="connsiteY0" fmla="*/ 800676 h 6492800"/>
                  <a:gd name="connsiteX1" fmla="*/ 3620173 w 6898814"/>
                  <a:gd name="connsiteY1" fmla="*/ 41727 h 6492800"/>
                  <a:gd name="connsiteX2" fmla="*/ 4682703 w 6898814"/>
                  <a:gd name="connsiteY2" fmla="*/ 724782 h 6492800"/>
                  <a:gd name="connsiteX3" fmla="*/ 5897022 w 6898814"/>
                  <a:gd name="connsiteY3" fmla="*/ 1104257 h 6492800"/>
                  <a:gd name="connsiteX4" fmla="*/ 6124707 w 6898814"/>
                  <a:gd name="connsiteY4" fmla="*/ 2242682 h 6492800"/>
                  <a:gd name="connsiteX5" fmla="*/ 6807762 w 6898814"/>
                  <a:gd name="connsiteY5" fmla="*/ 3305212 h 6492800"/>
                  <a:gd name="connsiteX6" fmla="*/ 6671021 w 6898814"/>
                  <a:gd name="connsiteY6" fmla="*/ 3687635 h 6492800"/>
                  <a:gd name="connsiteX7" fmla="*/ 5897020 w 6898814"/>
                  <a:gd name="connsiteY7" fmla="*/ 5582061 h 6492800"/>
                  <a:gd name="connsiteX8" fmla="*/ 4682700 w 6898814"/>
                  <a:gd name="connsiteY8" fmla="*/ 5885641 h 6492800"/>
                  <a:gd name="connsiteX9" fmla="*/ 3620171 w 6898814"/>
                  <a:gd name="connsiteY9" fmla="*/ 6492800 h 6492800"/>
                  <a:gd name="connsiteX10" fmla="*/ 2633536 w 6898814"/>
                  <a:gd name="connsiteY10" fmla="*/ 5885640 h 6492800"/>
                  <a:gd name="connsiteX11" fmla="*/ 1343321 w 6898814"/>
                  <a:gd name="connsiteY11" fmla="*/ 5582061 h 6492800"/>
                  <a:gd name="connsiteX12" fmla="*/ 1039740 w 6898814"/>
                  <a:gd name="connsiteY12" fmla="*/ 4367742 h 6492800"/>
                  <a:gd name="connsiteX13" fmla="*/ 432580 w 6898814"/>
                  <a:gd name="connsiteY13" fmla="*/ 3305211 h 6492800"/>
                  <a:gd name="connsiteX14" fmla="*/ 1039741 w 6898814"/>
                  <a:gd name="connsiteY14" fmla="*/ 2242681 h 6492800"/>
                  <a:gd name="connsiteX15" fmla="*/ 1343321 w 6898814"/>
                  <a:gd name="connsiteY15" fmla="*/ 1028361 h 6492800"/>
                  <a:gd name="connsiteX16" fmla="*/ 2557641 w 6898814"/>
                  <a:gd name="connsiteY16" fmla="*/ 800676 h 6492800"/>
                  <a:gd name="connsiteX0" fmla="*/ 2557641 w 6820411"/>
                  <a:gd name="connsiteY0" fmla="*/ 800676 h 6492800"/>
                  <a:gd name="connsiteX1" fmla="*/ 3620173 w 6820411"/>
                  <a:gd name="connsiteY1" fmla="*/ 41727 h 6492800"/>
                  <a:gd name="connsiteX2" fmla="*/ 4682703 w 6820411"/>
                  <a:gd name="connsiteY2" fmla="*/ 724782 h 6492800"/>
                  <a:gd name="connsiteX3" fmla="*/ 5897022 w 6820411"/>
                  <a:gd name="connsiteY3" fmla="*/ 1104257 h 6492800"/>
                  <a:gd name="connsiteX4" fmla="*/ 6124707 w 6820411"/>
                  <a:gd name="connsiteY4" fmla="*/ 2242682 h 6492800"/>
                  <a:gd name="connsiteX5" fmla="*/ 6807762 w 6820411"/>
                  <a:gd name="connsiteY5" fmla="*/ 3305212 h 6492800"/>
                  <a:gd name="connsiteX6" fmla="*/ 6200600 w 6820411"/>
                  <a:gd name="connsiteY6" fmla="*/ 4367741 h 6492800"/>
                  <a:gd name="connsiteX7" fmla="*/ 5897020 w 6820411"/>
                  <a:gd name="connsiteY7" fmla="*/ 5582061 h 6492800"/>
                  <a:gd name="connsiteX8" fmla="*/ 4682700 w 6820411"/>
                  <a:gd name="connsiteY8" fmla="*/ 5885641 h 6492800"/>
                  <a:gd name="connsiteX9" fmla="*/ 3620171 w 6820411"/>
                  <a:gd name="connsiteY9" fmla="*/ 6492800 h 6492800"/>
                  <a:gd name="connsiteX10" fmla="*/ 2633536 w 6820411"/>
                  <a:gd name="connsiteY10" fmla="*/ 5885640 h 6492800"/>
                  <a:gd name="connsiteX11" fmla="*/ 1343321 w 6820411"/>
                  <a:gd name="connsiteY11" fmla="*/ 5582061 h 6492800"/>
                  <a:gd name="connsiteX12" fmla="*/ 1039740 w 6820411"/>
                  <a:gd name="connsiteY12" fmla="*/ 4367742 h 6492800"/>
                  <a:gd name="connsiteX13" fmla="*/ 432580 w 6820411"/>
                  <a:gd name="connsiteY13" fmla="*/ 3305211 h 6492800"/>
                  <a:gd name="connsiteX14" fmla="*/ 1039741 w 6820411"/>
                  <a:gd name="connsiteY14" fmla="*/ 2242681 h 6492800"/>
                  <a:gd name="connsiteX15" fmla="*/ 1343321 w 6820411"/>
                  <a:gd name="connsiteY15" fmla="*/ 1028361 h 6492800"/>
                  <a:gd name="connsiteX16" fmla="*/ 2557641 w 6820411"/>
                  <a:gd name="connsiteY16" fmla="*/ 800676 h 6492800"/>
                  <a:gd name="connsiteX0" fmla="*/ 2557641 w 6820411"/>
                  <a:gd name="connsiteY0" fmla="*/ 800676 h 6492800"/>
                  <a:gd name="connsiteX1" fmla="*/ 3620173 w 6820411"/>
                  <a:gd name="connsiteY1" fmla="*/ 41727 h 6492800"/>
                  <a:gd name="connsiteX2" fmla="*/ 4682703 w 6820411"/>
                  <a:gd name="connsiteY2" fmla="*/ 724782 h 6492800"/>
                  <a:gd name="connsiteX3" fmla="*/ 5897022 w 6820411"/>
                  <a:gd name="connsiteY3" fmla="*/ 1104257 h 6492800"/>
                  <a:gd name="connsiteX4" fmla="*/ 6124707 w 6820411"/>
                  <a:gd name="connsiteY4" fmla="*/ 2242682 h 6492800"/>
                  <a:gd name="connsiteX5" fmla="*/ 6807762 w 6820411"/>
                  <a:gd name="connsiteY5" fmla="*/ 3305212 h 6492800"/>
                  <a:gd name="connsiteX6" fmla="*/ 6200600 w 6820411"/>
                  <a:gd name="connsiteY6" fmla="*/ 4367741 h 6492800"/>
                  <a:gd name="connsiteX7" fmla="*/ 5897020 w 6820411"/>
                  <a:gd name="connsiteY7" fmla="*/ 5582061 h 6492800"/>
                  <a:gd name="connsiteX8" fmla="*/ 4682700 w 6820411"/>
                  <a:gd name="connsiteY8" fmla="*/ 5885641 h 6492800"/>
                  <a:gd name="connsiteX9" fmla="*/ 3620171 w 6820411"/>
                  <a:gd name="connsiteY9" fmla="*/ 6492800 h 6492800"/>
                  <a:gd name="connsiteX10" fmla="*/ 2633536 w 6820411"/>
                  <a:gd name="connsiteY10" fmla="*/ 5885640 h 6492800"/>
                  <a:gd name="connsiteX11" fmla="*/ 1343321 w 6820411"/>
                  <a:gd name="connsiteY11" fmla="*/ 5582061 h 6492800"/>
                  <a:gd name="connsiteX12" fmla="*/ 1039740 w 6820411"/>
                  <a:gd name="connsiteY12" fmla="*/ 4367742 h 6492800"/>
                  <a:gd name="connsiteX13" fmla="*/ 432580 w 6820411"/>
                  <a:gd name="connsiteY13" fmla="*/ 3305211 h 6492800"/>
                  <a:gd name="connsiteX14" fmla="*/ 1039741 w 6820411"/>
                  <a:gd name="connsiteY14" fmla="*/ 2242681 h 6492800"/>
                  <a:gd name="connsiteX15" fmla="*/ 1343321 w 6820411"/>
                  <a:gd name="connsiteY15" fmla="*/ 1028361 h 6492800"/>
                  <a:gd name="connsiteX16" fmla="*/ 2557641 w 682041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25061 w 6387831"/>
                  <a:gd name="connsiteY0" fmla="*/ 80067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25061 w 6387831"/>
                  <a:gd name="connsiteY16" fmla="*/ 80067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39336 h 6492800"/>
                  <a:gd name="connsiteX1" fmla="*/ 3187593 w 6387831"/>
                  <a:gd name="connsiteY1" fmla="*/ 41727 h 6492800"/>
                  <a:gd name="connsiteX2" fmla="*/ 4250123 w 6387831"/>
                  <a:gd name="connsiteY2" fmla="*/ 724782 h 6492800"/>
                  <a:gd name="connsiteX3" fmla="*/ 5464442 w 6387831"/>
                  <a:gd name="connsiteY3" fmla="*/ 1104257 h 6492800"/>
                  <a:gd name="connsiteX4" fmla="*/ 5692127 w 6387831"/>
                  <a:gd name="connsiteY4" fmla="*/ 2242682 h 6492800"/>
                  <a:gd name="connsiteX5" fmla="*/ 6375182 w 6387831"/>
                  <a:gd name="connsiteY5" fmla="*/ 3305212 h 6492800"/>
                  <a:gd name="connsiteX6" fmla="*/ 5768020 w 6387831"/>
                  <a:gd name="connsiteY6" fmla="*/ 4367741 h 6492800"/>
                  <a:gd name="connsiteX7" fmla="*/ 5464440 w 6387831"/>
                  <a:gd name="connsiteY7" fmla="*/ 5582061 h 6492800"/>
                  <a:gd name="connsiteX8" fmla="*/ 4250120 w 6387831"/>
                  <a:gd name="connsiteY8" fmla="*/ 5885641 h 6492800"/>
                  <a:gd name="connsiteX9" fmla="*/ 3187591 w 6387831"/>
                  <a:gd name="connsiteY9" fmla="*/ 6492800 h 6492800"/>
                  <a:gd name="connsiteX10" fmla="*/ 2200956 w 6387831"/>
                  <a:gd name="connsiteY10" fmla="*/ 5885640 h 6492800"/>
                  <a:gd name="connsiteX11" fmla="*/ 910741 w 6387831"/>
                  <a:gd name="connsiteY11" fmla="*/ 5582061 h 6492800"/>
                  <a:gd name="connsiteX12" fmla="*/ 607160 w 6387831"/>
                  <a:gd name="connsiteY12" fmla="*/ 4367742 h 6492800"/>
                  <a:gd name="connsiteX13" fmla="*/ 0 w 6387831"/>
                  <a:gd name="connsiteY13" fmla="*/ 3305211 h 6492800"/>
                  <a:gd name="connsiteX14" fmla="*/ 607161 w 6387831"/>
                  <a:gd name="connsiteY14" fmla="*/ 2242681 h 6492800"/>
                  <a:gd name="connsiteX15" fmla="*/ 910741 w 6387831"/>
                  <a:gd name="connsiteY15" fmla="*/ 1028361 h 6492800"/>
                  <a:gd name="connsiteX16" fmla="*/ 2110821 w 6387831"/>
                  <a:gd name="connsiteY16" fmla="*/ 739336 h 6492800"/>
                  <a:gd name="connsiteX0" fmla="*/ 2110821 w 6387831"/>
                  <a:gd name="connsiteY0" fmla="*/ 708298 h 6461762"/>
                  <a:gd name="connsiteX1" fmla="*/ 3187593 w 6387831"/>
                  <a:gd name="connsiteY1" fmla="*/ 10689 h 6461762"/>
                  <a:gd name="connsiteX2" fmla="*/ 4250123 w 6387831"/>
                  <a:gd name="connsiteY2" fmla="*/ 693744 h 6461762"/>
                  <a:gd name="connsiteX3" fmla="*/ 5464442 w 6387831"/>
                  <a:gd name="connsiteY3" fmla="*/ 1073219 h 6461762"/>
                  <a:gd name="connsiteX4" fmla="*/ 5692127 w 6387831"/>
                  <a:gd name="connsiteY4" fmla="*/ 2211644 h 6461762"/>
                  <a:gd name="connsiteX5" fmla="*/ 6375182 w 6387831"/>
                  <a:gd name="connsiteY5" fmla="*/ 3274174 h 6461762"/>
                  <a:gd name="connsiteX6" fmla="*/ 5768020 w 6387831"/>
                  <a:gd name="connsiteY6" fmla="*/ 4336703 h 6461762"/>
                  <a:gd name="connsiteX7" fmla="*/ 5464440 w 6387831"/>
                  <a:gd name="connsiteY7" fmla="*/ 5551023 h 6461762"/>
                  <a:gd name="connsiteX8" fmla="*/ 4250120 w 6387831"/>
                  <a:gd name="connsiteY8" fmla="*/ 5854603 h 6461762"/>
                  <a:gd name="connsiteX9" fmla="*/ 3187591 w 6387831"/>
                  <a:gd name="connsiteY9" fmla="*/ 6461762 h 6461762"/>
                  <a:gd name="connsiteX10" fmla="*/ 2200956 w 6387831"/>
                  <a:gd name="connsiteY10" fmla="*/ 5854602 h 6461762"/>
                  <a:gd name="connsiteX11" fmla="*/ 910741 w 6387831"/>
                  <a:gd name="connsiteY11" fmla="*/ 5551023 h 6461762"/>
                  <a:gd name="connsiteX12" fmla="*/ 607160 w 6387831"/>
                  <a:gd name="connsiteY12" fmla="*/ 4336704 h 6461762"/>
                  <a:gd name="connsiteX13" fmla="*/ 0 w 6387831"/>
                  <a:gd name="connsiteY13" fmla="*/ 3274173 h 6461762"/>
                  <a:gd name="connsiteX14" fmla="*/ 607161 w 6387831"/>
                  <a:gd name="connsiteY14" fmla="*/ 2211643 h 6461762"/>
                  <a:gd name="connsiteX15" fmla="*/ 910741 w 6387831"/>
                  <a:gd name="connsiteY15" fmla="*/ 997323 h 6461762"/>
                  <a:gd name="connsiteX16" fmla="*/ 2110821 w 6387831"/>
                  <a:gd name="connsiteY16" fmla="*/ 708298 h 6461762"/>
                  <a:gd name="connsiteX0" fmla="*/ 2110821 w 6387831"/>
                  <a:gd name="connsiteY0" fmla="*/ 697609 h 6451073"/>
                  <a:gd name="connsiteX1" fmla="*/ 3187593 w 6387831"/>
                  <a:gd name="connsiteY1" fmla="*/ 0 h 6451073"/>
                  <a:gd name="connsiteX2" fmla="*/ 4250123 w 6387831"/>
                  <a:gd name="connsiteY2" fmla="*/ 683055 h 6451073"/>
                  <a:gd name="connsiteX3" fmla="*/ 5464442 w 6387831"/>
                  <a:gd name="connsiteY3" fmla="*/ 1062530 h 6451073"/>
                  <a:gd name="connsiteX4" fmla="*/ 5692127 w 6387831"/>
                  <a:gd name="connsiteY4" fmla="*/ 2200955 h 6451073"/>
                  <a:gd name="connsiteX5" fmla="*/ 6375182 w 6387831"/>
                  <a:gd name="connsiteY5" fmla="*/ 3263485 h 6451073"/>
                  <a:gd name="connsiteX6" fmla="*/ 5768020 w 6387831"/>
                  <a:gd name="connsiteY6" fmla="*/ 4326014 h 6451073"/>
                  <a:gd name="connsiteX7" fmla="*/ 5464440 w 6387831"/>
                  <a:gd name="connsiteY7" fmla="*/ 5540334 h 6451073"/>
                  <a:gd name="connsiteX8" fmla="*/ 4250120 w 6387831"/>
                  <a:gd name="connsiteY8" fmla="*/ 5843914 h 6451073"/>
                  <a:gd name="connsiteX9" fmla="*/ 3187591 w 6387831"/>
                  <a:gd name="connsiteY9" fmla="*/ 6451073 h 6451073"/>
                  <a:gd name="connsiteX10" fmla="*/ 2200956 w 6387831"/>
                  <a:gd name="connsiteY10" fmla="*/ 5843913 h 6451073"/>
                  <a:gd name="connsiteX11" fmla="*/ 910741 w 6387831"/>
                  <a:gd name="connsiteY11" fmla="*/ 5540334 h 6451073"/>
                  <a:gd name="connsiteX12" fmla="*/ 607160 w 6387831"/>
                  <a:gd name="connsiteY12" fmla="*/ 4326015 h 6451073"/>
                  <a:gd name="connsiteX13" fmla="*/ 0 w 6387831"/>
                  <a:gd name="connsiteY13" fmla="*/ 3263484 h 6451073"/>
                  <a:gd name="connsiteX14" fmla="*/ 607161 w 6387831"/>
                  <a:gd name="connsiteY14" fmla="*/ 2200954 h 6451073"/>
                  <a:gd name="connsiteX15" fmla="*/ 910741 w 6387831"/>
                  <a:gd name="connsiteY15" fmla="*/ 986634 h 6451073"/>
                  <a:gd name="connsiteX16" fmla="*/ 2110821 w 6387831"/>
                  <a:gd name="connsiteY16" fmla="*/ 697609 h 6451073"/>
                  <a:gd name="connsiteX0" fmla="*/ 2110821 w 6387831"/>
                  <a:gd name="connsiteY0" fmla="*/ 709412 h 6462876"/>
                  <a:gd name="connsiteX1" fmla="*/ 3187593 w 6387831"/>
                  <a:gd name="connsiteY1" fmla="*/ 11803 h 6462876"/>
                  <a:gd name="connsiteX2" fmla="*/ 4250123 w 6387831"/>
                  <a:gd name="connsiteY2" fmla="*/ 694858 h 6462876"/>
                  <a:gd name="connsiteX3" fmla="*/ 5464442 w 6387831"/>
                  <a:gd name="connsiteY3" fmla="*/ 1074333 h 6462876"/>
                  <a:gd name="connsiteX4" fmla="*/ 5692127 w 6387831"/>
                  <a:gd name="connsiteY4" fmla="*/ 2212758 h 6462876"/>
                  <a:gd name="connsiteX5" fmla="*/ 6375182 w 6387831"/>
                  <a:gd name="connsiteY5" fmla="*/ 3275288 h 6462876"/>
                  <a:gd name="connsiteX6" fmla="*/ 5768020 w 6387831"/>
                  <a:gd name="connsiteY6" fmla="*/ 4337817 h 6462876"/>
                  <a:gd name="connsiteX7" fmla="*/ 5464440 w 6387831"/>
                  <a:gd name="connsiteY7" fmla="*/ 5552137 h 6462876"/>
                  <a:gd name="connsiteX8" fmla="*/ 4250120 w 6387831"/>
                  <a:gd name="connsiteY8" fmla="*/ 5855717 h 6462876"/>
                  <a:gd name="connsiteX9" fmla="*/ 3187591 w 6387831"/>
                  <a:gd name="connsiteY9" fmla="*/ 6462876 h 6462876"/>
                  <a:gd name="connsiteX10" fmla="*/ 2200956 w 6387831"/>
                  <a:gd name="connsiteY10" fmla="*/ 5855716 h 6462876"/>
                  <a:gd name="connsiteX11" fmla="*/ 910741 w 6387831"/>
                  <a:gd name="connsiteY11" fmla="*/ 5552137 h 6462876"/>
                  <a:gd name="connsiteX12" fmla="*/ 607160 w 6387831"/>
                  <a:gd name="connsiteY12" fmla="*/ 4337818 h 6462876"/>
                  <a:gd name="connsiteX13" fmla="*/ 0 w 6387831"/>
                  <a:gd name="connsiteY13" fmla="*/ 3275287 h 6462876"/>
                  <a:gd name="connsiteX14" fmla="*/ 607161 w 6387831"/>
                  <a:gd name="connsiteY14" fmla="*/ 2212757 h 6462876"/>
                  <a:gd name="connsiteX15" fmla="*/ 910741 w 6387831"/>
                  <a:gd name="connsiteY15" fmla="*/ 998437 h 6462876"/>
                  <a:gd name="connsiteX16" fmla="*/ 2110821 w 6387831"/>
                  <a:gd name="connsiteY16" fmla="*/ 709412 h 6462876"/>
                  <a:gd name="connsiteX0" fmla="*/ 2110821 w 6387831"/>
                  <a:gd name="connsiteY0" fmla="*/ 709412 h 6462876"/>
                  <a:gd name="connsiteX1" fmla="*/ 3187593 w 6387831"/>
                  <a:gd name="connsiteY1" fmla="*/ 11803 h 6462876"/>
                  <a:gd name="connsiteX2" fmla="*/ 4250123 w 6387831"/>
                  <a:gd name="connsiteY2" fmla="*/ 694858 h 6462876"/>
                  <a:gd name="connsiteX3" fmla="*/ 5477865 w 6387831"/>
                  <a:gd name="connsiteY3" fmla="*/ 982879 h 6462876"/>
                  <a:gd name="connsiteX4" fmla="*/ 5692127 w 6387831"/>
                  <a:gd name="connsiteY4" fmla="*/ 2212758 h 6462876"/>
                  <a:gd name="connsiteX5" fmla="*/ 6375182 w 6387831"/>
                  <a:gd name="connsiteY5" fmla="*/ 3275288 h 6462876"/>
                  <a:gd name="connsiteX6" fmla="*/ 5768020 w 6387831"/>
                  <a:gd name="connsiteY6" fmla="*/ 4337817 h 6462876"/>
                  <a:gd name="connsiteX7" fmla="*/ 5464440 w 6387831"/>
                  <a:gd name="connsiteY7" fmla="*/ 5552137 h 6462876"/>
                  <a:gd name="connsiteX8" fmla="*/ 4250120 w 6387831"/>
                  <a:gd name="connsiteY8" fmla="*/ 5855717 h 6462876"/>
                  <a:gd name="connsiteX9" fmla="*/ 3187591 w 6387831"/>
                  <a:gd name="connsiteY9" fmla="*/ 6462876 h 6462876"/>
                  <a:gd name="connsiteX10" fmla="*/ 2200956 w 6387831"/>
                  <a:gd name="connsiteY10" fmla="*/ 5855716 h 6462876"/>
                  <a:gd name="connsiteX11" fmla="*/ 910741 w 6387831"/>
                  <a:gd name="connsiteY11" fmla="*/ 5552137 h 6462876"/>
                  <a:gd name="connsiteX12" fmla="*/ 607160 w 6387831"/>
                  <a:gd name="connsiteY12" fmla="*/ 4337818 h 6462876"/>
                  <a:gd name="connsiteX13" fmla="*/ 0 w 6387831"/>
                  <a:gd name="connsiteY13" fmla="*/ 3275287 h 6462876"/>
                  <a:gd name="connsiteX14" fmla="*/ 607161 w 6387831"/>
                  <a:gd name="connsiteY14" fmla="*/ 2212757 h 6462876"/>
                  <a:gd name="connsiteX15" fmla="*/ 910741 w 6387831"/>
                  <a:gd name="connsiteY15" fmla="*/ 998437 h 6462876"/>
                  <a:gd name="connsiteX16" fmla="*/ 2110821 w 6387831"/>
                  <a:gd name="connsiteY16" fmla="*/ 709412 h 6462876"/>
                  <a:gd name="connsiteX0" fmla="*/ 2110821 w 6379285"/>
                  <a:gd name="connsiteY0" fmla="*/ 709412 h 6462876"/>
                  <a:gd name="connsiteX1" fmla="*/ 3187593 w 6379285"/>
                  <a:gd name="connsiteY1" fmla="*/ 11803 h 6462876"/>
                  <a:gd name="connsiteX2" fmla="*/ 4250123 w 6379285"/>
                  <a:gd name="connsiteY2" fmla="*/ 694858 h 6462876"/>
                  <a:gd name="connsiteX3" fmla="*/ 5477865 w 6379285"/>
                  <a:gd name="connsiteY3" fmla="*/ 982879 h 6462876"/>
                  <a:gd name="connsiteX4" fmla="*/ 5743402 w 6379285"/>
                  <a:gd name="connsiteY4" fmla="*/ 2170029 h 6462876"/>
                  <a:gd name="connsiteX5" fmla="*/ 6375182 w 6379285"/>
                  <a:gd name="connsiteY5" fmla="*/ 3275288 h 6462876"/>
                  <a:gd name="connsiteX6" fmla="*/ 5768020 w 6379285"/>
                  <a:gd name="connsiteY6" fmla="*/ 4337817 h 6462876"/>
                  <a:gd name="connsiteX7" fmla="*/ 5464440 w 6379285"/>
                  <a:gd name="connsiteY7" fmla="*/ 5552137 h 6462876"/>
                  <a:gd name="connsiteX8" fmla="*/ 4250120 w 6379285"/>
                  <a:gd name="connsiteY8" fmla="*/ 5855717 h 6462876"/>
                  <a:gd name="connsiteX9" fmla="*/ 3187591 w 6379285"/>
                  <a:gd name="connsiteY9" fmla="*/ 6462876 h 6462876"/>
                  <a:gd name="connsiteX10" fmla="*/ 2200956 w 6379285"/>
                  <a:gd name="connsiteY10" fmla="*/ 5855716 h 6462876"/>
                  <a:gd name="connsiteX11" fmla="*/ 910741 w 6379285"/>
                  <a:gd name="connsiteY11" fmla="*/ 5552137 h 6462876"/>
                  <a:gd name="connsiteX12" fmla="*/ 607160 w 6379285"/>
                  <a:gd name="connsiteY12" fmla="*/ 4337818 h 6462876"/>
                  <a:gd name="connsiteX13" fmla="*/ 0 w 6379285"/>
                  <a:gd name="connsiteY13" fmla="*/ 3275287 h 6462876"/>
                  <a:gd name="connsiteX14" fmla="*/ 607161 w 6379285"/>
                  <a:gd name="connsiteY14" fmla="*/ 2212757 h 6462876"/>
                  <a:gd name="connsiteX15" fmla="*/ 910741 w 6379285"/>
                  <a:gd name="connsiteY15" fmla="*/ 998437 h 6462876"/>
                  <a:gd name="connsiteX16" fmla="*/ 2110821 w 6379285"/>
                  <a:gd name="connsiteY16" fmla="*/ 709412 h 6462876"/>
                  <a:gd name="connsiteX0" fmla="*/ 2110821 w 6413459"/>
                  <a:gd name="connsiteY0" fmla="*/ 709412 h 6462876"/>
                  <a:gd name="connsiteX1" fmla="*/ 3187593 w 6413459"/>
                  <a:gd name="connsiteY1" fmla="*/ 11803 h 6462876"/>
                  <a:gd name="connsiteX2" fmla="*/ 4250123 w 6413459"/>
                  <a:gd name="connsiteY2" fmla="*/ 694858 h 6462876"/>
                  <a:gd name="connsiteX3" fmla="*/ 5477865 w 6413459"/>
                  <a:gd name="connsiteY3" fmla="*/ 982879 h 6462876"/>
                  <a:gd name="connsiteX4" fmla="*/ 5743402 w 6413459"/>
                  <a:gd name="connsiteY4" fmla="*/ 2170029 h 6462876"/>
                  <a:gd name="connsiteX5" fmla="*/ 6409356 w 6413459"/>
                  <a:gd name="connsiteY5" fmla="*/ 3214348 h 6462876"/>
                  <a:gd name="connsiteX6" fmla="*/ 5768020 w 6413459"/>
                  <a:gd name="connsiteY6" fmla="*/ 4337817 h 6462876"/>
                  <a:gd name="connsiteX7" fmla="*/ 5464440 w 6413459"/>
                  <a:gd name="connsiteY7" fmla="*/ 5552137 h 6462876"/>
                  <a:gd name="connsiteX8" fmla="*/ 4250120 w 6413459"/>
                  <a:gd name="connsiteY8" fmla="*/ 5855717 h 6462876"/>
                  <a:gd name="connsiteX9" fmla="*/ 3187591 w 6413459"/>
                  <a:gd name="connsiteY9" fmla="*/ 6462876 h 6462876"/>
                  <a:gd name="connsiteX10" fmla="*/ 2200956 w 6413459"/>
                  <a:gd name="connsiteY10" fmla="*/ 5855716 h 6462876"/>
                  <a:gd name="connsiteX11" fmla="*/ 910741 w 6413459"/>
                  <a:gd name="connsiteY11" fmla="*/ 5552137 h 6462876"/>
                  <a:gd name="connsiteX12" fmla="*/ 607160 w 6413459"/>
                  <a:gd name="connsiteY12" fmla="*/ 4337818 h 6462876"/>
                  <a:gd name="connsiteX13" fmla="*/ 0 w 6413459"/>
                  <a:gd name="connsiteY13" fmla="*/ 3275287 h 6462876"/>
                  <a:gd name="connsiteX14" fmla="*/ 607161 w 6413459"/>
                  <a:gd name="connsiteY14" fmla="*/ 2212757 h 6462876"/>
                  <a:gd name="connsiteX15" fmla="*/ 910741 w 6413459"/>
                  <a:gd name="connsiteY15" fmla="*/ 998437 h 6462876"/>
                  <a:gd name="connsiteX16" fmla="*/ 2110821 w 6413459"/>
                  <a:gd name="connsiteY16" fmla="*/ 709412 h 6462876"/>
                  <a:gd name="connsiteX0" fmla="*/ 2110821 w 6422005"/>
                  <a:gd name="connsiteY0" fmla="*/ 709412 h 6462876"/>
                  <a:gd name="connsiteX1" fmla="*/ 3187593 w 6422005"/>
                  <a:gd name="connsiteY1" fmla="*/ 11803 h 6462876"/>
                  <a:gd name="connsiteX2" fmla="*/ 4250123 w 6422005"/>
                  <a:gd name="connsiteY2" fmla="*/ 694858 h 6462876"/>
                  <a:gd name="connsiteX3" fmla="*/ 5477865 w 6422005"/>
                  <a:gd name="connsiteY3" fmla="*/ 982879 h 6462876"/>
                  <a:gd name="connsiteX4" fmla="*/ 5743402 w 6422005"/>
                  <a:gd name="connsiteY4" fmla="*/ 2170029 h 6462876"/>
                  <a:gd name="connsiteX5" fmla="*/ 6417902 w 6422005"/>
                  <a:gd name="connsiteY5" fmla="*/ 3257077 h 6462876"/>
                  <a:gd name="connsiteX6" fmla="*/ 5768020 w 6422005"/>
                  <a:gd name="connsiteY6" fmla="*/ 4337817 h 6462876"/>
                  <a:gd name="connsiteX7" fmla="*/ 5464440 w 6422005"/>
                  <a:gd name="connsiteY7" fmla="*/ 5552137 h 6462876"/>
                  <a:gd name="connsiteX8" fmla="*/ 4250120 w 6422005"/>
                  <a:gd name="connsiteY8" fmla="*/ 5855717 h 6462876"/>
                  <a:gd name="connsiteX9" fmla="*/ 3187591 w 6422005"/>
                  <a:gd name="connsiteY9" fmla="*/ 6462876 h 6462876"/>
                  <a:gd name="connsiteX10" fmla="*/ 2200956 w 6422005"/>
                  <a:gd name="connsiteY10" fmla="*/ 5855716 h 6462876"/>
                  <a:gd name="connsiteX11" fmla="*/ 910741 w 6422005"/>
                  <a:gd name="connsiteY11" fmla="*/ 5552137 h 6462876"/>
                  <a:gd name="connsiteX12" fmla="*/ 607160 w 6422005"/>
                  <a:gd name="connsiteY12" fmla="*/ 4337818 h 6462876"/>
                  <a:gd name="connsiteX13" fmla="*/ 0 w 6422005"/>
                  <a:gd name="connsiteY13" fmla="*/ 3275287 h 6462876"/>
                  <a:gd name="connsiteX14" fmla="*/ 607161 w 6422005"/>
                  <a:gd name="connsiteY14" fmla="*/ 2212757 h 6462876"/>
                  <a:gd name="connsiteX15" fmla="*/ 910741 w 6422005"/>
                  <a:gd name="connsiteY15" fmla="*/ 998437 h 6462876"/>
                  <a:gd name="connsiteX16" fmla="*/ 2110821 w 6422005"/>
                  <a:gd name="connsiteY16" fmla="*/ 709412 h 6462876"/>
                  <a:gd name="connsiteX0" fmla="*/ 2110821 w 6418005"/>
                  <a:gd name="connsiteY0" fmla="*/ 709412 h 6462876"/>
                  <a:gd name="connsiteX1" fmla="*/ 3187593 w 6418005"/>
                  <a:gd name="connsiteY1" fmla="*/ 11803 h 6462876"/>
                  <a:gd name="connsiteX2" fmla="*/ 4250123 w 6418005"/>
                  <a:gd name="connsiteY2" fmla="*/ 694858 h 6462876"/>
                  <a:gd name="connsiteX3" fmla="*/ 5477865 w 6418005"/>
                  <a:gd name="connsiteY3" fmla="*/ 982879 h 6462876"/>
                  <a:gd name="connsiteX4" fmla="*/ 5743402 w 6418005"/>
                  <a:gd name="connsiteY4" fmla="*/ 2170029 h 6462876"/>
                  <a:gd name="connsiteX5" fmla="*/ 6417902 w 6418005"/>
                  <a:gd name="connsiteY5" fmla="*/ 3257077 h 6462876"/>
                  <a:gd name="connsiteX6" fmla="*/ 5742783 w 6418005"/>
                  <a:gd name="connsiteY6" fmla="*/ 4274026 h 6462876"/>
                  <a:gd name="connsiteX7" fmla="*/ 5464440 w 6418005"/>
                  <a:gd name="connsiteY7" fmla="*/ 5552137 h 6462876"/>
                  <a:gd name="connsiteX8" fmla="*/ 4250120 w 6418005"/>
                  <a:gd name="connsiteY8" fmla="*/ 5855717 h 6462876"/>
                  <a:gd name="connsiteX9" fmla="*/ 3187591 w 6418005"/>
                  <a:gd name="connsiteY9" fmla="*/ 6462876 h 6462876"/>
                  <a:gd name="connsiteX10" fmla="*/ 2200956 w 6418005"/>
                  <a:gd name="connsiteY10" fmla="*/ 5855716 h 6462876"/>
                  <a:gd name="connsiteX11" fmla="*/ 910741 w 6418005"/>
                  <a:gd name="connsiteY11" fmla="*/ 5552137 h 6462876"/>
                  <a:gd name="connsiteX12" fmla="*/ 607160 w 6418005"/>
                  <a:gd name="connsiteY12" fmla="*/ 4337818 h 6462876"/>
                  <a:gd name="connsiteX13" fmla="*/ 0 w 6418005"/>
                  <a:gd name="connsiteY13" fmla="*/ 3275287 h 6462876"/>
                  <a:gd name="connsiteX14" fmla="*/ 607161 w 6418005"/>
                  <a:gd name="connsiteY14" fmla="*/ 2212757 h 6462876"/>
                  <a:gd name="connsiteX15" fmla="*/ 910741 w 6418005"/>
                  <a:gd name="connsiteY15" fmla="*/ 998437 h 6462876"/>
                  <a:gd name="connsiteX16" fmla="*/ 2110821 w 6418005"/>
                  <a:gd name="connsiteY16" fmla="*/ 709412 h 6462876"/>
                  <a:gd name="connsiteX0" fmla="*/ 2110821 w 6417939"/>
                  <a:gd name="connsiteY0" fmla="*/ 709412 h 6462876"/>
                  <a:gd name="connsiteX1" fmla="*/ 3187593 w 6417939"/>
                  <a:gd name="connsiteY1" fmla="*/ 11803 h 6462876"/>
                  <a:gd name="connsiteX2" fmla="*/ 4250123 w 6417939"/>
                  <a:gd name="connsiteY2" fmla="*/ 694858 h 6462876"/>
                  <a:gd name="connsiteX3" fmla="*/ 5477865 w 6417939"/>
                  <a:gd name="connsiteY3" fmla="*/ 982879 h 6462876"/>
                  <a:gd name="connsiteX4" fmla="*/ 5743402 w 6417939"/>
                  <a:gd name="connsiteY4" fmla="*/ 2170029 h 6462876"/>
                  <a:gd name="connsiteX5" fmla="*/ 6417902 w 6417939"/>
                  <a:gd name="connsiteY5" fmla="*/ 3257077 h 6462876"/>
                  <a:gd name="connsiteX6" fmla="*/ 5743183 w 6417939"/>
                  <a:gd name="connsiteY6" fmla="*/ 4303221 h 6462876"/>
                  <a:gd name="connsiteX7" fmla="*/ 5464440 w 6417939"/>
                  <a:gd name="connsiteY7" fmla="*/ 5552137 h 6462876"/>
                  <a:gd name="connsiteX8" fmla="*/ 4250120 w 6417939"/>
                  <a:gd name="connsiteY8" fmla="*/ 5855717 h 6462876"/>
                  <a:gd name="connsiteX9" fmla="*/ 3187591 w 6417939"/>
                  <a:gd name="connsiteY9" fmla="*/ 6462876 h 6462876"/>
                  <a:gd name="connsiteX10" fmla="*/ 2200956 w 6417939"/>
                  <a:gd name="connsiteY10" fmla="*/ 5855716 h 6462876"/>
                  <a:gd name="connsiteX11" fmla="*/ 910741 w 6417939"/>
                  <a:gd name="connsiteY11" fmla="*/ 5552137 h 6462876"/>
                  <a:gd name="connsiteX12" fmla="*/ 607160 w 6417939"/>
                  <a:gd name="connsiteY12" fmla="*/ 4337818 h 6462876"/>
                  <a:gd name="connsiteX13" fmla="*/ 0 w 6417939"/>
                  <a:gd name="connsiteY13" fmla="*/ 3275287 h 6462876"/>
                  <a:gd name="connsiteX14" fmla="*/ 607161 w 6417939"/>
                  <a:gd name="connsiteY14" fmla="*/ 2212757 h 6462876"/>
                  <a:gd name="connsiteX15" fmla="*/ 910741 w 6417939"/>
                  <a:gd name="connsiteY15" fmla="*/ 998437 h 6462876"/>
                  <a:gd name="connsiteX16" fmla="*/ 2110821 w 6417939"/>
                  <a:gd name="connsiteY16" fmla="*/ 709412 h 6462876"/>
                  <a:gd name="connsiteX0" fmla="*/ 2110821 w 6417939"/>
                  <a:gd name="connsiteY0" fmla="*/ 709412 h 6471711"/>
                  <a:gd name="connsiteX1" fmla="*/ 3187593 w 6417939"/>
                  <a:gd name="connsiteY1" fmla="*/ 11803 h 6471711"/>
                  <a:gd name="connsiteX2" fmla="*/ 4250123 w 6417939"/>
                  <a:gd name="connsiteY2" fmla="*/ 694858 h 6471711"/>
                  <a:gd name="connsiteX3" fmla="*/ 5477865 w 6417939"/>
                  <a:gd name="connsiteY3" fmla="*/ 982879 h 6471711"/>
                  <a:gd name="connsiteX4" fmla="*/ 5743402 w 6417939"/>
                  <a:gd name="connsiteY4" fmla="*/ 2170029 h 6471711"/>
                  <a:gd name="connsiteX5" fmla="*/ 6417902 w 6417939"/>
                  <a:gd name="connsiteY5" fmla="*/ 3257077 h 6471711"/>
                  <a:gd name="connsiteX6" fmla="*/ 5743183 w 6417939"/>
                  <a:gd name="connsiteY6" fmla="*/ 4303221 h 6471711"/>
                  <a:gd name="connsiteX7" fmla="*/ 5464440 w 6417939"/>
                  <a:gd name="connsiteY7" fmla="*/ 5552137 h 6471711"/>
                  <a:gd name="connsiteX8" fmla="*/ 4272906 w 6417939"/>
                  <a:gd name="connsiteY8" fmla="*/ 5802706 h 6471711"/>
                  <a:gd name="connsiteX9" fmla="*/ 3187591 w 6417939"/>
                  <a:gd name="connsiteY9" fmla="*/ 6462876 h 6471711"/>
                  <a:gd name="connsiteX10" fmla="*/ 2200956 w 6417939"/>
                  <a:gd name="connsiteY10" fmla="*/ 5855716 h 6471711"/>
                  <a:gd name="connsiteX11" fmla="*/ 910741 w 6417939"/>
                  <a:gd name="connsiteY11" fmla="*/ 5552137 h 6471711"/>
                  <a:gd name="connsiteX12" fmla="*/ 607160 w 6417939"/>
                  <a:gd name="connsiteY12" fmla="*/ 4337818 h 6471711"/>
                  <a:gd name="connsiteX13" fmla="*/ 0 w 6417939"/>
                  <a:gd name="connsiteY13" fmla="*/ 3275287 h 6471711"/>
                  <a:gd name="connsiteX14" fmla="*/ 607161 w 6417939"/>
                  <a:gd name="connsiteY14" fmla="*/ 2212757 h 6471711"/>
                  <a:gd name="connsiteX15" fmla="*/ 910741 w 6417939"/>
                  <a:gd name="connsiteY15" fmla="*/ 998437 h 6471711"/>
                  <a:gd name="connsiteX16" fmla="*/ 2110821 w 6417939"/>
                  <a:gd name="connsiteY16" fmla="*/ 709412 h 6471711"/>
                  <a:gd name="connsiteX0" fmla="*/ 2110821 w 6417939"/>
                  <a:gd name="connsiteY0" fmla="*/ 709412 h 6465555"/>
                  <a:gd name="connsiteX1" fmla="*/ 3187593 w 6417939"/>
                  <a:gd name="connsiteY1" fmla="*/ 11803 h 6465555"/>
                  <a:gd name="connsiteX2" fmla="*/ 4250123 w 6417939"/>
                  <a:gd name="connsiteY2" fmla="*/ 694858 h 6465555"/>
                  <a:gd name="connsiteX3" fmla="*/ 5477865 w 6417939"/>
                  <a:gd name="connsiteY3" fmla="*/ 982879 h 6465555"/>
                  <a:gd name="connsiteX4" fmla="*/ 5743402 w 6417939"/>
                  <a:gd name="connsiteY4" fmla="*/ 2170029 h 6465555"/>
                  <a:gd name="connsiteX5" fmla="*/ 6417902 w 6417939"/>
                  <a:gd name="connsiteY5" fmla="*/ 3257077 h 6465555"/>
                  <a:gd name="connsiteX6" fmla="*/ 5743183 w 6417939"/>
                  <a:gd name="connsiteY6" fmla="*/ 4303221 h 6465555"/>
                  <a:gd name="connsiteX7" fmla="*/ 5464440 w 6417939"/>
                  <a:gd name="connsiteY7" fmla="*/ 5552137 h 6465555"/>
                  <a:gd name="connsiteX8" fmla="*/ 4272906 w 6417939"/>
                  <a:gd name="connsiteY8" fmla="*/ 5802706 h 6465555"/>
                  <a:gd name="connsiteX9" fmla="*/ 3187591 w 6417939"/>
                  <a:gd name="connsiteY9" fmla="*/ 6462876 h 6465555"/>
                  <a:gd name="connsiteX10" fmla="*/ 2145004 w 6417939"/>
                  <a:gd name="connsiteY10" fmla="*/ 5786630 h 6465555"/>
                  <a:gd name="connsiteX11" fmla="*/ 910741 w 6417939"/>
                  <a:gd name="connsiteY11" fmla="*/ 5552137 h 6465555"/>
                  <a:gd name="connsiteX12" fmla="*/ 607160 w 6417939"/>
                  <a:gd name="connsiteY12" fmla="*/ 4337818 h 6465555"/>
                  <a:gd name="connsiteX13" fmla="*/ 0 w 6417939"/>
                  <a:gd name="connsiteY13" fmla="*/ 3275287 h 6465555"/>
                  <a:gd name="connsiteX14" fmla="*/ 607161 w 6417939"/>
                  <a:gd name="connsiteY14" fmla="*/ 2212757 h 6465555"/>
                  <a:gd name="connsiteX15" fmla="*/ 910741 w 6417939"/>
                  <a:gd name="connsiteY15" fmla="*/ 998437 h 6465555"/>
                  <a:gd name="connsiteX16" fmla="*/ 2110821 w 6417939"/>
                  <a:gd name="connsiteY16" fmla="*/ 709412 h 6465555"/>
                  <a:gd name="connsiteX0" fmla="*/ 2110821 w 6417939"/>
                  <a:gd name="connsiteY0" fmla="*/ 709412 h 6482647"/>
                  <a:gd name="connsiteX1" fmla="*/ 3187593 w 6417939"/>
                  <a:gd name="connsiteY1" fmla="*/ 11803 h 6482647"/>
                  <a:gd name="connsiteX2" fmla="*/ 4250123 w 6417939"/>
                  <a:gd name="connsiteY2" fmla="*/ 694858 h 6482647"/>
                  <a:gd name="connsiteX3" fmla="*/ 5477865 w 6417939"/>
                  <a:gd name="connsiteY3" fmla="*/ 982879 h 6482647"/>
                  <a:gd name="connsiteX4" fmla="*/ 5743402 w 6417939"/>
                  <a:gd name="connsiteY4" fmla="*/ 2170029 h 6482647"/>
                  <a:gd name="connsiteX5" fmla="*/ 6417902 w 6417939"/>
                  <a:gd name="connsiteY5" fmla="*/ 3257077 h 6482647"/>
                  <a:gd name="connsiteX6" fmla="*/ 5743183 w 6417939"/>
                  <a:gd name="connsiteY6" fmla="*/ 4303221 h 6482647"/>
                  <a:gd name="connsiteX7" fmla="*/ 5464440 w 6417939"/>
                  <a:gd name="connsiteY7" fmla="*/ 5552137 h 6482647"/>
                  <a:gd name="connsiteX8" fmla="*/ 4272906 w 6417939"/>
                  <a:gd name="connsiteY8" fmla="*/ 5802706 h 6482647"/>
                  <a:gd name="connsiteX9" fmla="*/ 3196137 w 6417939"/>
                  <a:gd name="connsiteY9" fmla="*/ 6479968 h 6482647"/>
                  <a:gd name="connsiteX10" fmla="*/ 2145004 w 6417939"/>
                  <a:gd name="connsiteY10" fmla="*/ 5786630 h 6482647"/>
                  <a:gd name="connsiteX11" fmla="*/ 910741 w 6417939"/>
                  <a:gd name="connsiteY11" fmla="*/ 5552137 h 6482647"/>
                  <a:gd name="connsiteX12" fmla="*/ 607160 w 6417939"/>
                  <a:gd name="connsiteY12" fmla="*/ 4337818 h 6482647"/>
                  <a:gd name="connsiteX13" fmla="*/ 0 w 6417939"/>
                  <a:gd name="connsiteY13" fmla="*/ 3275287 h 6482647"/>
                  <a:gd name="connsiteX14" fmla="*/ 607161 w 6417939"/>
                  <a:gd name="connsiteY14" fmla="*/ 2212757 h 6482647"/>
                  <a:gd name="connsiteX15" fmla="*/ 910741 w 6417939"/>
                  <a:gd name="connsiteY15" fmla="*/ 998437 h 6482647"/>
                  <a:gd name="connsiteX16" fmla="*/ 2110821 w 6417939"/>
                  <a:gd name="connsiteY16" fmla="*/ 709412 h 6482647"/>
                  <a:gd name="connsiteX0" fmla="*/ 2110821 w 6417939"/>
                  <a:gd name="connsiteY0" fmla="*/ 709412 h 6480137"/>
                  <a:gd name="connsiteX1" fmla="*/ 3187593 w 6417939"/>
                  <a:gd name="connsiteY1" fmla="*/ 11803 h 6480137"/>
                  <a:gd name="connsiteX2" fmla="*/ 4250123 w 6417939"/>
                  <a:gd name="connsiteY2" fmla="*/ 694858 h 6480137"/>
                  <a:gd name="connsiteX3" fmla="*/ 5477865 w 6417939"/>
                  <a:gd name="connsiteY3" fmla="*/ 982879 h 6480137"/>
                  <a:gd name="connsiteX4" fmla="*/ 5743402 w 6417939"/>
                  <a:gd name="connsiteY4" fmla="*/ 2170029 h 6480137"/>
                  <a:gd name="connsiteX5" fmla="*/ 6417902 w 6417939"/>
                  <a:gd name="connsiteY5" fmla="*/ 3257077 h 6480137"/>
                  <a:gd name="connsiteX6" fmla="*/ 5743183 w 6417939"/>
                  <a:gd name="connsiteY6" fmla="*/ 4303221 h 6480137"/>
                  <a:gd name="connsiteX7" fmla="*/ 5464440 w 6417939"/>
                  <a:gd name="connsiteY7" fmla="*/ 5552137 h 6480137"/>
                  <a:gd name="connsiteX8" fmla="*/ 4272906 w 6417939"/>
                  <a:gd name="connsiteY8" fmla="*/ 5802706 h 6480137"/>
                  <a:gd name="connsiteX9" fmla="*/ 3196137 w 6417939"/>
                  <a:gd name="connsiteY9" fmla="*/ 6479968 h 6480137"/>
                  <a:gd name="connsiteX10" fmla="*/ 2136458 w 6417939"/>
                  <a:gd name="connsiteY10" fmla="*/ 5803722 h 6480137"/>
                  <a:gd name="connsiteX11" fmla="*/ 910741 w 6417939"/>
                  <a:gd name="connsiteY11" fmla="*/ 5552137 h 6480137"/>
                  <a:gd name="connsiteX12" fmla="*/ 607160 w 6417939"/>
                  <a:gd name="connsiteY12" fmla="*/ 4337818 h 6480137"/>
                  <a:gd name="connsiteX13" fmla="*/ 0 w 6417939"/>
                  <a:gd name="connsiteY13" fmla="*/ 3275287 h 6480137"/>
                  <a:gd name="connsiteX14" fmla="*/ 607161 w 6417939"/>
                  <a:gd name="connsiteY14" fmla="*/ 2212757 h 6480137"/>
                  <a:gd name="connsiteX15" fmla="*/ 910741 w 6417939"/>
                  <a:gd name="connsiteY15" fmla="*/ 998437 h 6480137"/>
                  <a:gd name="connsiteX16" fmla="*/ 2110821 w 6417939"/>
                  <a:gd name="connsiteY16" fmla="*/ 709412 h 6480137"/>
                  <a:gd name="connsiteX0" fmla="*/ 2116518 w 6423636"/>
                  <a:gd name="connsiteY0" fmla="*/ 709412 h 6480137"/>
                  <a:gd name="connsiteX1" fmla="*/ 3193290 w 6423636"/>
                  <a:gd name="connsiteY1" fmla="*/ 11803 h 6480137"/>
                  <a:gd name="connsiteX2" fmla="*/ 4255820 w 6423636"/>
                  <a:gd name="connsiteY2" fmla="*/ 694858 h 6480137"/>
                  <a:gd name="connsiteX3" fmla="*/ 5483562 w 6423636"/>
                  <a:gd name="connsiteY3" fmla="*/ 982879 h 6480137"/>
                  <a:gd name="connsiteX4" fmla="*/ 5749099 w 6423636"/>
                  <a:gd name="connsiteY4" fmla="*/ 2170029 h 6480137"/>
                  <a:gd name="connsiteX5" fmla="*/ 6423599 w 6423636"/>
                  <a:gd name="connsiteY5" fmla="*/ 3257077 h 6480137"/>
                  <a:gd name="connsiteX6" fmla="*/ 5748880 w 6423636"/>
                  <a:gd name="connsiteY6" fmla="*/ 4303221 h 6480137"/>
                  <a:gd name="connsiteX7" fmla="*/ 5470137 w 6423636"/>
                  <a:gd name="connsiteY7" fmla="*/ 5552137 h 6480137"/>
                  <a:gd name="connsiteX8" fmla="*/ 4278603 w 6423636"/>
                  <a:gd name="connsiteY8" fmla="*/ 5802706 h 6480137"/>
                  <a:gd name="connsiteX9" fmla="*/ 3201834 w 6423636"/>
                  <a:gd name="connsiteY9" fmla="*/ 6479968 h 6480137"/>
                  <a:gd name="connsiteX10" fmla="*/ 2142155 w 6423636"/>
                  <a:gd name="connsiteY10" fmla="*/ 5803722 h 6480137"/>
                  <a:gd name="connsiteX11" fmla="*/ 916438 w 6423636"/>
                  <a:gd name="connsiteY11" fmla="*/ 5552137 h 6480137"/>
                  <a:gd name="connsiteX12" fmla="*/ 647040 w 6423636"/>
                  <a:gd name="connsiteY12" fmla="*/ 4320727 h 6480137"/>
                  <a:gd name="connsiteX13" fmla="*/ 5697 w 6423636"/>
                  <a:gd name="connsiteY13" fmla="*/ 3275287 h 6480137"/>
                  <a:gd name="connsiteX14" fmla="*/ 612858 w 6423636"/>
                  <a:gd name="connsiteY14" fmla="*/ 2212757 h 6480137"/>
                  <a:gd name="connsiteX15" fmla="*/ 916438 w 6423636"/>
                  <a:gd name="connsiteY15" fmla="*/ 998437 h 6480137"/>
                  <a:gd name="connsiteX16" fmla="*/ 2116518 w 6423636"/>
                  <a:gd name="connsiteY16" fmla="*/ 709412 h 6480137"/>
                  <a:gd name="connsiteX0" fmla="*/ 2142155 w 6449273"/>
                  <a:gd name="connsiteY0" fmla="*/ 709412 h 6480137"/>
                  <a:gd name="connsiteX1" fmla="*/ 3218927 w 6449273"/>
                  <a:gd name="connsiteY1" fmla="*/ 11803 h 6480137"/>
                  <a:gd name="connsiteX2" fmla="*/ 4281457 w 6449273"/>
                  <a:gd name="connsiteY2" fmla="*/ 694858 h 6480137"/>
                  <a:gd name="connsiteX3" fmla="*/ 5509199 w 6449273"/>
                  <a:gd name="connsiteY3" fmla="*/ 982879 h 6480137"/>
                  <a:gd name="connsiteX4" fmla="*/ 5774736 w 6449273"/>
                  <a:gd name="connsiteY4" fmla="*/ 2170029 h 6480137"/>
                  <a:gd name="connsiteX5" fmla="*/ 6449236 w 6449273"/>
                  <a:gd name="connsiteY5" fmla="*/ 3257077 h 6480137"/>
                  <a:gd name="connsiteX6" fmla="*/ 5774517 w 6449273"/>
                  <a:gd name="connsiteY6" fmla="*/ 4303221 h 6480137"/>
                  <a:gd name="connsiteX7" fmla="*/ 5495774 w 6449273"/>
                  <a:gd name="connsiteY7" fmla="*/ 5552137 h 6480137"/>
                  <a:gd name="connsiteX8" fmla="*/ 4304240 w 6449273"/>
                  <a:gd name="connsiteY8" fmla="*/ 5802706 h 6480137"/>
                  <a:gd name="connsiteX9" fmla="*/ 3227471 w 6449273"/>
                  <a:gd name="connsiteY9" fmla="*/ 6479968 h 6480137"/>
                  <a:gd name="connsiteX10" fmla="*/ 2167792 w 6449273"/>
                  <a:gd name="connsiteY10" fmla="*/ 5803722 h 6480137"/>
                  <a:gd name="connsiteX11" fmla="*/ 942075 w 6449273"/>
                  <a:gd name="connsiteY11" fmla="*/ 5552137 h 6480137"/>
                  <a:gd name="connsiteX12" fmla="*/ 672677 w 6449273"/>
                  <a:gd name="connsiteY12" fmla="*/ 4320727 h 6480137"/>
                  <a:gd name="connsiteX13" fmla="*/ 5697 w 6449273"/>
                  <a:gd name="connsiteY13" fmla="*/ 3224012 h 6480137"/>
                  <a:gd name="connsiteX14" fmla="*/ 638495 w 6449273"/>
                  <a:gd name="connsiteY14" fmla="*/ 2212757 h 6480137"/>
                  <a:gd name="connsiteX15" fmla="*/ 942075 w 6449273"/>
                  <a:gd name="connsiteY15" fmla="*/ 998437 h 6480137"/>
                  <a:gd name="connsiteX16" fmla="*/ 2142155 w 6449273"/>
                  <a:gd name="connsiteY16" fmla="*/ 709412 h 6480137"/>
                  <a:gd name="connsiteX0" fmla="*/ 2142155 w 6449273"/>
                  <a:gd name="connsiteY0" fmla="*/ 709412 h 6480137"/>
                  <a:gd name="connsiteX1" fmla="*/ 3218927 w 6449273"/>
                  <a:gd name="connsiteY1" fmla="*/ 11803 h 6480137"/>
                  <a:gd name="connsiteX2" fmla="*/ 4281457 w 6449273"/>
                  <a:gd name="connsiteY2" fmla="*/ 694858 h 6480137"/>
                  <a:gd name="connsiteX3" fmla="*/ 5509199 w 6449273"/>
                  <a:gd name="connsiteY3" fmla="*/ 982879 h 6480137"/>
                  <a:gd name="connsiteX4" fmla="*/ 5774736 w 6449273"/>
                  <a:gd name="connsiteY4" fmla="*/ 2170029 h 6480137"/>
                  <a:gd name="connsiteX5" fmla="*/ 6449236 w 6449273"/>
                  <a:gd name="connsiteY5" fmla="*/ 3257077 h 6480137"/>
                  <a:gd name="connsiteX6" fmla="*/ 5774517 w 6449273"/>
                  <a:gd name="connsiteY6" fmla="*/ 4303221 h 6480137"/>
                  <a:gd name="connsiteX7" fmla="*/ 5495774 w 6449273"/>
                  <a:gd name="connsiteY7" fmla="*/ 5552137 h 6480137"/>
                  <a:gd name="connsiteX8" fmla="*/ 4304240 w 6449273"/>
                  <a:gd name="connsiteY8" fmla="*/ 5802706 h 6480137"/>
                  <a:gd name="connsiteX9" fmla="*/ 3227471 w 6449273"/>
                  <a:gd name="connsiteY9" fmla="*/ 6479968 h 6480137"/>
                  <a:gd name="connsiteX10" fmla="*/ 2167792 w 6449273"/>
                  <a:gd name="connsiteY10" fmla="*/ 5803722 h 6480137"/>
                  <a:gd name="connsiteX11" fmla="*/ 942075 w 6449273"/>
                  <a:gd name="connsiteY11" fmla="*/ 5552137 h 6480137"/>
                  <a:gd name="connsiteX12" fmla="*/ 672677 w 6449273"/>
                  <a:gd name="connsiteY12" fmla="*/ 4320727 h 6480137"/>
                  <a:gd name="connsiteX13" fmla="*/ 5697 w 6449273"/>
                  <a:gd name="connsiteY13" fmla="*/ 3224012 h 6480137"/>
                  <a:gd name="connsiteX14" fmla="*/ 638495 w 6449273"/>
                  <a:gd name="connsiteY14" fmla="*/ 2212757 h 6480137"/>
                  <a:gd name="connsiteX15" fmla="*/ 950621 w 6449273"/>
                  <a:gd name="connsiteY15" fmla="*/ 955708 h 6480137"/>
                  <a:gd name="connsiteX16" fmla="*/ 2142155 w 6449273"/>
                  <a:gd name="connsiteY16" fmla="*/ 709412 h 648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9273" h="6480137">
                    <a:moveTo>
                      <a:pt x="2142155" y="709412"/>
                    </a:moveTo>
                    <a:cubicBezTo>
                      <a:pt x="2520206" y="552095"/>
                      <a:pt x="2862989" y="0"/>
                      <a:pt x="3218927" y="11803"/>
                    </a:cubicBezTo>
                    <a:cubicBezTo>
                      <a:pt x="3574865" y="23606"/>
                      <a:pt x="3899745" y="533012"/>
                      <a:pt x="4281457" y="694858"/>
                    </a:cubicBezTo>
                    <a:cubicBezTo>
                      <a:pt x="4663169" y="856704"/>
                      <a:pt x="5260319" y="737017"/>
                      <a:pt x="5509199" y="982879"/>
                    </a:cubicBezTo>
                    <a:cubicBezTo>
                      <a:pt x="5758079" y="1228741"/>
                      <a:pt x="5618063" y="1790996"/>
                      <a:pt x="5774736" y="2170029"/>
                    </a:cubicBezTo>
                    <a:cubicBezTo>
                      <a:pt x="5931409" y="2549062"/>
                      <a:pt x="6449273" y="2901545"/>
                      <a:pt x="6449236" y="3257077"/>
                    </a:cubicBezTo>
                    <a:cubicBezTo>
                      <a:pt x="6449200" y="3612609"/>
                      <a:pt x="5933427" y="3920711"/>
                      <a:pt x="5774517" y="4303221"/>
                    </a:cubicBezTo>
                    <a:cubicBezTo>
                      <a:pt x="5615607" y="4685731"/>
                      <a:pt x="5740820" y="5302223"/>
                      <a:pt x="5495774" y="5552137"/>
                    </a:cubicBezTo>
                    <a:cubicBezTo>
                      <a:pt x="5250728" y="5802051"/>
                      <a:pt x="4682290" y="5648068"/>
                      <a:pt x="4304240" y="5802706"/>
                    </a:cubicBezTo>
                    <a:cubicBezTo>
                      <a:pt x="3926190" y="5957344"/>
                      <a:pt x="3583546" y="6479799"/>
                      <a:pt x="3227471" y="6479968"/>
                    </a:cubicBezTo>
                    <a:cubicBezTo>
                      <a:pt x="2871396" y="6480137"/>
                      <a:pt x="2548691" y="5958360"/>
                      <a:pt x="2167792" y="5803722"/>
                    </a:cubicBezTo>
                    <a:cubicBezTo>
                      <a:pt x="1786893" y="5649084"/>
                      <a:pt x="1191261" y="5799303"/>
                      <a:pt x="942075" y="5552137"/>
                    </a:cubicBezTo>
                    <a:cubicBezTo>
                      <a:pt x="692889" y="5304971"/>
                      <a:pt x="828740" y="4708748"/>
                      <a:pt x="672677" y="4320727"/>
                    </a:cubicBezTo>
                    <a:cubicBezTo>
                      <a:pt x="516614" y="3932706"/>
                      <a:pt x="11394" y="3575340"/>
                      <a:pt x="5697" y="3224012"/>
                    </a:cubicBezTo>
                    <a:cubicBezTo>
                      <a:pt x="0" y="2872684"/>
                      <a:pt x="481008" y="2590808"/>
                      <a:pt x="638495" y="2212757"/>
                    </a:cubicBezTo>
                    <a:cubicBezTo>
                      <a:pt x="795982" y="1834706"/>
                      <a:pt x="700011" y="1206265"/>
                      <a:pt x="950621" y="955708"/>
                    </a:cubicBezTo>
                    <a:cubicBezTo>
                      <a:pt x="1201231" y="705151"/>
                      <a:pt x="1764104" y="866729"/>
                      <a:pt x="2142155" y="709412"/>
                    </a:cubicBezTo>
                    <a:close/>
                  </a:path>
                </a:pathLst>
              </a:custGeom>
              <a:ln w="19050">
                <a:solidFill>
                  <a:srgbClr val="18922E"/>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1F497D"/>
                  </a:solidFill>
                  <a:effectLst/>
                  <a:uLnTx/>
                  <a:uFillTx/>
                </a:endParaRPr>
              </a:p>
            </p:txBody>
          </p:sp>
          <p:sp>
            <p:nvSpPr>
              <p:cNvPr id="43" name="Arc 42"/>
              <p:cNvSpPr/>
              <p:nvPr/>
            </p:nvSpPr>
            <p:spPr>
              <a:xfrm>
                <a:off x="2009585" y="2194829"/>
                <a:ext cx="6629652" cy="6629131"/>
              </a:xfrm>
              <a:prstGeom prst="arc">
                <a:avLst>
                  <a:gd name="adj1" fmla="val 11394640"/>
                  <a:gd name="adj2" fmla="val 17281091"/>
                </a:avLst>
              </a:prstGeom>
              <a:ln w="5080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1F497D"/>
                  </a:solidFill>
                  <a:effectLst/>
                  <a:uLnTx/>
                  <a:uFillTx/>
                </a:endParaRPr>
              </a:p>
            </p:txBody>
          </p:sp>
          <p:sp>
            <p:nvSpPr>
              <p:cNvPr id="44" name="Oval 43"/>
              <p:cNvSpPr/>
              <p:nvPr/>
            </p:nvSpPr>
            <p:spPr>
              <a:xfrm>
                <a:off x="1581746" y="4544068"/>
                <a:ext cx="818794" cy="818730"/>
              </a:xfrm>
              <a:prstGeom prst="ellipse">
                <a:avLst/>
              </a:prstGeom>
              <a:solidFill>
                <a:schemeClr val="accent6"/>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45" name="Oval 44"/>
              <p:cNvSpPr/>
              <p:nvPr/>
            </p:nvSpPr>
            <p:spPr>
              <a:xfrm>
                <a:off x="5895168" y="1676668"/>
                <a:ext cx="2305164" cy="2304983"/>
              </a:xfrm>
              <a:prstGeom prst="ellipse">
                <a:avLst/>
              </a:prstGeom>
              <a:solidFill>
                <a:schemeClr val="accent6"/>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endParaRPr>
              </a:p>
            </p:txBody>
          </p:sp>
          <p:sp>
            <p:nvSpPr>
              <p:cNvPr id="46" name="Arc 45"/>
              <p:cNvSpPr/>
              <p:nvPr/>
            </p:nvSpPr>
            <p:spPr>
              <a:xfrm>
                <a:off x="2011429" y="2191141"/>
                <a:ext cx="6629651" cy="6629131"/>
              </a:xfrm>
              <a:prstGeom prst="arc">
                <a:avLst>
                  <a:gd name="adj1" fmla="val 11777916"/>
                  <a:gd name="adj2" fmla="val 16962348"/>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1F497D"/>
                  </a:solidFill>
                  <a:effectLst/>
                  <a:uLnTx/>
                  <a:uFillTx/>
                </a:endParaRPr>
              </a:p>
            </p:txBody>
          </p:sp>
          <p:pic>
            <p:nvPicPr>
              <p:cNvPr id="47" name="Picture 25" descr="person.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84040" y="4637203"/>
                <a:ext cx="220554" cy="627006"/>
              </a:xfrm>
              <a:prstGeom prst="rect">
                <a:avLst/>
              </a:prstGeom>
              <a:noFill/>
              <a:ln w="9525">
                <a:noFill/>
                <a:miter lim="800000"/>
                <a:headEnd/>
                <a:tailEnd/>
              </a:ln>
            </p:spPr>
          </p:pic>
          <p:pic>
            <p:nvPicPr>
              <p:cNvPr id="48" name="Group 27"/>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0989" y="1311411"/>
                <a:ext cx="3250392" cy="2414590"/>
              </a:xfrm>
              <a:prstGeom prst="rect">
                <a:avLst/>
              </a:prstGeom>
              <a:noFill/>
              <a:ln w="9525">
                <a:noFill/>
                <a:miter lim="800000"/>
                <a:headEnd/>
                <a:tailEnd/>
              </a:ln>
            </p:spPr>
          </p:pic>
          <p:sp>
            <p:nvSpPr>
              <p:cNvPr id="49" name="TextBox 48"/>
              <p:cNvSpPr txBox="1"/>
              <p:nvPr/>
            </p:nvSpPr>
            <p:spPr>
              <a:xfrm>
                <a:off x="6116459" y="2023870"/>
                <a:ext cx="1997195" cy="1277006"/>
              </a:xfrm>
              <a:prstGeom prst="rect">
                <a:avLst/>
              </a:prstGeom>
              <a:noFill/>
            </p:spPr>
            <p:txBody>
              <a:bodyPr>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charset="0"/>
                  </a:rPr>
                  <a:t>NEEDS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charset="0"/>
                  </a:rPr>
                  <a:t>&amp;</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uLnTx/>
                    <a:uFillTx/>
                    <a:cs typeface="Arial" charset="0"/>
                  </a:rPr>
                  <a:t>ASPIRATIONS</a:t>
                </a:r>
              </a:p>
            </p:txBody>
          </p:sp>
        </p:grpSp>
        <p:pic>
          <p:nvPicPr>
            <p:cNvPr id="819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49028" y="1276101"/>
              <a:ext cx="4237037"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TextBox 49"/>
          <p:cNvSpPr txBox="1">
            <a:spLocks noChangeArrowheads="1"/>
          </p:cNvSpPr>
          <p:nvPr/>
        </p:nvSpPr>
        <p:spPr bwMode="auto">
          <a:xfrm>
            <a:off x="234000" y="1035011"/>
            <a:ext cx="3868816" cy="1077170"/>
          </a:xfrm>
          <a:prstGeom prst="rect">
            <a:avLst/>
          </a:prstGeom>
          <a:noFill/>
          <a:ln w="9525">
            <a:noFill/>
            <a:miter lim="800000"/>
            <a:headEnd/>
            <a:tailEnd/>
          </a:ln>
        </p:spPr>
        <p:txBody>
          <a:bodyPr wrap="square" lIns="0" tIns="45696" rIns="91392" bIns="45696">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rPr>
              <a:t>… Provides Innovation Norway with a compass on how they can connect holiday  abroad with these deeper human motivations</a:t>
            </a:r>
          </a:p>
        </p:txBody>
      </p:sp>
      <p:sp>
        <p:nvSpPr>
          <p:cNvPr id="20" name="Rectangle 27"/>
          <p:cNvSpPr/>
          <p:nvPr/>
        </p:nvSpPr>
        <p:spPr>
          <a:xfrm>
            <a:off x="987978" y="3502001"/>
            <a:ext cx="1144630"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21" name="Rectangle 29"/>
          <p:cNvSpPr/>
          <p:nvPr/>
        </p:nvSpPr>
        <p:spPr>
          <a:xfrm>
            <a:off x="2449071" y="3502001"/>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22" name="Rectangle 30"/>
          <p:cNvSpPr/>
          <p:nvPr/>
        </p:nvSpPr>
        <p:spPr>
          <a:xfrm rot="5400000">
            <a:off x="1729353" y="2782284"/>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23" name="Rectangle 31"/>
          <p:cNvSpPr/>
          <p:nvPr/>
        </p:nvSpPr>
        <p:spPr>
          <a:xfrm rot="5400000">
            <a:off x="1684081" y="4266990"/>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24" name="Oval 15"/>
          <p:cNvSpPr>
            <a:spLocks noChangeAspect="1"/>
          </p:cNvSpPr>
          <p:nvPr/>
        </p:nvSpPr>
        <p:spPr>
          <a:xfrm>
            <a:off x="2057637" y="2201770"/>
            <a:ext cx="483238" cy="48474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5" name="Oval 16"/>
          <p:cNvSpPr>
            <a:spLocks noChangeAspect="1"/>
          </p:cNvSpPr>
          <p:nvPr/>
        </p:nvSpPr>
        <p:spPr>
          <a:xfrm>
            <a:off x="2063376" y="4665261"/>
            <a:ext cx="439307" cy="440677"/>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6" name="Oval 18"/>
          <p:cNvSpPr>
            <a:spLocks noChangeAspect="1"/>
          </p:cNvSpPr>
          <p:nvPr/>
        </p:nvSpPr>
        <p:spPr>
          <a:xfrm>
            <a:off x="2995724" y="3262792"/>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27" name="Oval 19"/>
          <p:cNvSpPr>
            <a:spLocks noChangeAspect="1"/>
          </p:cNvSpPr>
          <p:nvPr/>
        </p:nvSpPr>
        <p:spPr>
          <a:xfrm>
            <a:off x="772245" y="3253340"/>
            <a:ext cx="778260" cy="780685"/>
          </a:xfrm>
          <a:prstGeom prst="ellipse">
            <a:avLst/>
          </a:prstGeom>
          <a:solidFill>
            <a:srgbClr val="7030A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28" name="Oval 20"/>
          <p:cNvSpPr>
            <a:spLocks noChangeAspect="1"/>
          </p:cNvSpPr>
          <p:nvPr/>
        </p:nvSpPr>
        <p:spPr>
          <a:xfrm>
            <a:off x="2711486" y="2471284"/>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800" b="0" i="0" u="none" strike="noStrike" kern="0" cap="none" spc="0" normalizeH="0" noProof="0" dirty="0">
                <a:ln w="76200">
                  <a:noFill/>
                </a:ln>
                <a:solidFill>
                  <a:schemeClr val="bg1"/>
                </a:solidFill>
                <a:effectLst/>
                <a:uLnTx/>
                <a:uFillTx/>
                <a:latin typeface="Century Gothic"/>
                <a:cs typeface="Century Gothic"/>
              </a:rPr>
              <a:t> HARMONY</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0" name="Oval 21"/>
          <p:cNvSpPr>
            <a:spLocks noChangeAspect="1"/>
          </p:cNvSpPr>
          <p:nvPr/>
        </p:nvSpPr>
        <p:spPr>
          <a:xfrm>
            <a:off x="1036162" y="2453085"/>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31" name="Oval 22"/>
          <p:cNvSpPr>
            <a:spLocks noChangeAspect="1"/>
          </p:cNvSpPr>
          <p:nvPr/>
        </p:nvSpPr>
        <p:spPr>
          <a:xfrm>
            <a:off x="2711486" y="4051774"/>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32" name="Oval 23"/>
          <p:cNvSpPr>
            <a:spLocks noChangeAspect="1"/>
          </p:cNvSpPr>
          <p:nvPr/>
        </p:nvSpPr>
        <p:spPr>
          <a:xfrm>
            <a:off x="1057215" y="4052909"/>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JOURNEY TO MY DIFFERENT ME</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3" name="Ellipse 43"/>
          <p:cNvSpPr/>
          <p:nvPr/>
        </p:nvSpPr>
        <p:spPr>
          <a:xfrm>
            <a:off x="1727817" y="3119925"/>
            <a:ext cx="1113140" cy="1014331"/>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black"/>
                </a:solidFill>
                <a:effectLst/>
                <a:uLnTx/>
                <a:uFillTx/>
              </a:rPr>
              <a:t>HOLIDAY ABROAD IS: </a:t>
            </a:r>
            <a:r>
              <a:rPr kumimoji="0" lang="en-US" sz="900" b="0" i="0" u="none" strike="noStrike" kern="0" cap="none" spc="0" normalizeH="0" baseline="0" noProof="0" dirty="0">
                <a:ln>
                  <a:noFill/>
                </a:ln>
                <a:solidFill>
                  <a:prstClr val="black"/>
                </a:solidFill>
                <a:effectLst/>
                <a:uLnTx/>
                <a:uFillTx/>
              </a:rPr>
              <a:t>A journey to arrive at myself</a:t>
            </a:r>
          </a:p>
        </p:txBody>
      </p:sp>
    </p:spTree>
    <p:extLst>
      <p:ext uri="{BB962C8B-B14F-4D97-AF65-F5344CB8AC3E}">
        <p14:creationId xmlns:p14="http://schemas.microsoft.com/office/powerpoint/2010/main" val="38252081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rgbClr val="FFFF00"/>
          </a:solidFill>
          <a:ln>
            <a:noFill/>
          </a:ln>
          <a:effectLst/>
        </p:spPr>
        <p:txBody>
          <a:bodyPr wrap="none" anchor="ctr"/>
          <a:lstStyle/>
          <a:p>
            <a:endParaRPr lang="en-GB" dirty="0">
              <a:solidFill>
                <a:srgbClr val="000000"/>
              </a:solidFill>
              <a:latin typeface="Arial"/>
              <a:cs typeface="Arial"/>
            </a:endParaRPr>
          </a:p>
        </p:txBody>
      </p:sp>
      <p:grpSp>
        <p:nvGrpSpPr>
          <p:cNvPr id="18" name="Group 36"/>
          <p:cNvGrpSpPr/>
          <p:nvPr/>
        </p:nvGrpSpPr>
        <p:grpSpPr>
          <a:xfrm>
            <a:off x="6427111" y="50351"/>
            <a:ext cx="654818" cy="608565"/>
            <a:chOff x="1643518" y="660438"/>
            <a:chExt cx="5967775" cy="5967774"/>
          </a:xfrm>
        </p:grpSpPr>
        <p:grpSp>
          <p:nvGrpSpPr>
            <p:cNvPr id="19" name="Gruppieren 37"/>
            <p:cNvGrpSpPr/>
            <p:nvPr/>
          </p:nvGrpSpPr>
          <p:grpSpPr>
            <a:xfrm>
              <a:off x="2031485" y="1055686"/>
              <a:ext cx="5194800" cy="5194800"/>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solidFill>
                <a:srgbClr val="FFFF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3"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4"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5"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0"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1"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3"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4"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37" name="Rectangle 3"/>
          <p:cNvSpPr txBox="1">
            <a:spLocks noChangeArrowheads="1"/>
          </p:cNvSpPr>
          <p:nvPr/>
        </p:nvSpPr>
        <p:spPr bwMode="auto">
          <a:xfrm>
            <a:off x="232375" y="801383"/>
            <a:ext cx="4018991"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dirty="0">
                <a:latin typeface="Tahoma" panose="020B0604030504040204" pitchFamily="34" charset="0"/>
                <a:ea typeface="Tahoma" panose="020B0604030504040204" pitchFamily="34" charset="0"/>
                <a:cs typeface="Tahoma" panose="020B0604030504040204" pitchFamily="34" charset="0"/>
              </a:rPr>
              <a:t>Journey to my inner harmony</a:t>
            </a:r>
          </a:p>
        </p:txBody>
      </p:sp>
      <p:sp>
        <p:nvSpPr>
          <p:cNvPr id="38" name="Rectangle 3"/>
          <p:cNvSpPr txBox="1">
            <a:spLocks noChangeArrowheads="1"/>
          </p:cNvSpPr>
          <p:nvPr/>
        </p:nvSpPr>
        <p:spPr bwMode="auto">
          <a:xfrm>
            <a:off x="4879697" y="843563"/>
            <a:ext cx="4156940" cy="3666154"/>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GB" sz="1200" dirty="0"/>
              <a:t>Holidays are sprinkling me with different light impressions, connect me to other people and let me completely enjoy myself. For my holidays, atmosphere is key: a warm climate, light-hearted environment and no stress are most important. I strive for harmony and balance, calming down and to fully relax: this can be achieved through varied activities, fun and relaxing. Most of all, I enjoy the community feeling when together with friends, relatives or my partner – however, I chose wisely who will accompany me on my holiday in order to achieve the perfect harmony.</a:t>
            </a:r>
          </a:p>
          <a:p>
            <a:pPr marL="3240" lvl="1">
              <a:spcBef>
                <a:spcPts val="300"/>
              </a:spcBef>
              <a:spcAft>
                <a:spcPts val="300"/>
              </a:spcAft>
            </a:pPr>
            <a:endParaRPr lang="en-GB" sz="1200" dirty="0"/>
          </a:p>
          <a:p>
            <a:pPr marL="3240" lvl="1">
              <a:spcBef>
                <a:spcPts val="300"/>
              </a:spcBef>
              <a:spcAft>
                <a:spcPts val="300"/>
              </a:spcAft>
            </a:pPr>
            <a:r>
              <a:rPr lang="en-US" sz="1200" u="sng" dirty="0"/>
              <a:t>Shift of meaning of holiday abroad: </a:t>
            </a:r>
          </a:p>
          <a:p>
            <a:pPr marL="174690" lvl="1" indent="-171450">
              <a:spcBef>
                <a:spcPts val="300"/>
              </a:spcBef>
              <a:spcAft>
                <a:spcPts val="300"/>
              </a:spcAft>
              <a:buFont typeface="Arial" panose="020B0604020202020204" pitchFamily="34" charset="0"/>
              <a:buChar char="•"/>
            </a:pPr>
            <a:r>
              <a:rPr lang="en-US" sz="1200" dirty="0"/>
              <a:t>The goal of holidays has shifted and intensified: holidays are primarily about finding my inner piece and harmony. Further-more, the demands have increased when it comes to the ideal holiday.  </a:t>
            </a:r>
          </a:p>
          <a:p>
            <a:pPr marL="174690" lvl="1" indent="-171450">
              <a:spcBef>
                <a:spcPts val="300"/>
              </a:spcBef>
              <a:spcAft>
                <a:spcPts val="300"/>
              </a:spcAft>
              <a:buFont typeface="Arial" panose="020B0604020202020204" pitchFamily="34" charset="0"/>
              <a:buChar char="•"/>
            </a:pPr>
            <a:r>
              <a:rPr lang="en-US" sz="1200" dirty="0"/>
              <a:t>Therefore, atmosphere is still crucial and the basis for such a holiday</a:t>
            </a:r>
          </a:p>
        </p:txBody>
      </p:sp>
      <p:pic>
        <p:nvPicPr>
          <p:cNvPr id="39" name="Grafik 3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639" y="1488301"/>
            <a:ext cx="2565070" cy="1712063"/>
          </a:xfrm>
          <a:prstGeom prst="rect">
            <a:avLst/>
          </a:prstGeom>
        </p:spPr>
      </p:pic>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9560" y="2268654"/>
            <a:ext cx="2010004" cy="1340003"/>
          </a:xfrm>
          <a:prstGeom prst="rect">
            <a:avLst/>
          </a:prstGeom>
        </p:spPr>
      </p:pic>
      <p:pic>
        <p:nvPicPr>
          <p:cNvPr id="7" name="Grafi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038" y="3014210"/>
            <a:ext cx="2098537" cy="1395474"/>
          </a:xfrm>
          <a:prstGeom prst="rect">
            <a:avLst/>
          </a:prstGeom>
        </p:spPr>
      </p:pic>
      <p:sp>
        <p:nvSpPr>
          <p:cNvPr id="40" name="Rounded Rectangular Callout 5"/>
          <p:cNvSpPr/>
          <p:nvPr/>
        </p:nvSpPr>
        <p:spPr>
          <a:xfrm>
            <a:off x="2489560" y="3482745"/>
            <a:ext cx="2199232" cy="958981"/>
          </a:xfrm>
          <a:prstGeom prst="wedgeRoundRectCallout">
            <a:avLst>
              <a:gd name="adj1" fmla="val -34485"/>
              <a:gd name="adj2" fmla="val -5917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remember my first holiday in Brazil. We met people,</a:t>
            </a:r>
            <a:r>
              <a:rPr kumimoji="0" lang="en-US" sz="900" b="0" i="1" u="none" strike="noStrike" kern="0" cap="none" spc="0" normalizeH="0" noProof="0" dirty="0">
                <a:ln>
                  <a:noFill/>
                </a:ln>
                <a:solidFill>
                  <a:schemeClr val="tx1"/>
                </a:solidFill>
                <a:effectLst/>
                <a:uLnTx/>
                <a:uFillTx/>
              </a:rPr>
              <a:t> they had a VW bus and for little money they took us to places which you will not reach as a tourist, lonely beaches etc. It was so much fun. We caught fish and ate it at the beach.”</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017143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FFFF00"/>
          </a:solidFill>
          <a:ln>
            <a:noFill/>
          </a:ln>
          <a:effectLst/>
        </p:spPr>
        <p:txBody>
          <a:bodyPr wrap="none" anchor="ctr"/>
          <a:lstStyle/>
          <a:p>
            <a:endParaRPr lang="en-GB" dirty="0">
              <a:solidFill>
                <a:srgbClr val="000000"/>
              </a:solidFill>
              <a:latin typeface="Arial"/>
              <a:cs typeface="Arial"/>
            </a:endParaRPr>
          </a:p>
        </p:txBody>
      </p:sp>
      <p:sp>
        <p:nvSpPr>
          <p:cNvPr id="15" name="Rectangle 6"/>
          <p:cNvSpPr>
            <a:spLocks noChangeArrowheads="1"/>
          </p:cNvSpPr>
          <p:nvPr/>
        </p:nvSpPr>
        <p:spPr bwMode="auto">
          <a:xfrm>
            <a:off x="149405" y="831565"/>
            <a:ext cx="8634313" cy="196977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defTabSz="914400"/>
            <a:r>
              <a:rPr lang="en-US" sz="1400" b="1" dirty="0">
                <a:latin typeface="+mn-lt"/>
                <a:ea typeface="Tahoma" panose="020B0604030504040204" pitchFamily="34" charset="0"/>
                <a:cs typeface="Tahoma" panose="020B0604030504040204" pitchFamily="34" charset="0"/>
              </a:rPr>
              <a:t>Type of holiday - behavior/ features:</a:t>
            </a:r>
          </a:p>
          <a:p>
            <a:pPr defTabSz="914400">
              <a:buFont typeface="Arial" charset="0"/>
              <a:buChar char="•"/>
            </a:pPr>
            <a:r>
              <a:rPr lang="en-US" sz="1200" dirty="0">
                <a:latin typeface="+mn-lt"/>
                <a:ea typeface="Tahoma" panose="020B0604030504040204" pitchFamily="34" charset="0"/>
                <a:cs typeface="Tahoma" panose="020B0604030504040204" pitchFamily="34" charset="0"/>
              </a:rPr>
              <a:t>Holidays are all about finding </a:t>
            </a:r>
            <a:r>
              <a:rPr lang="en-US" sz="1200" b="1" dirty="0">
                <a:latin typeface="+mn-lt"/>
                <a:ea typeface="Tahoma" panose="020B0604030504040204" pitchFamily="34" charset="0"/>
                <a:cs typeface="Tahoma" panose="020B0604030504040204" pitchFamily="34" charset="0"/>
              </a:rPr>
              <a:t>happy moments</a:t>
            </a:r>
            <a:r>
              <a:rPr lang="en-US" sz="1200" dirty="0">
                <a:latin typeface="+mn-lt"/>
                <a:ea typeface="Tahoma" panose="020B0604030504040204" pitchFamily="34" charset="0"/>
                <a:cs typeface="Tahoma" panose="020B0604030504040204" pitchFamily="34" charset="0"/>
              </a:rPr>
              <a:t>, where oneself can </a:t>
            </a:r>
            <a:r>
              <a:rPr lang="en-US" sz="1200" b="1" dirty="0">
                <a:latin typeface="+mn-lt"/>
                <a:ea typeface="Tahoma" panose="020B0604030504040204" pitchFamily="34" charset="0"/>
                <a:cs typeface="Tahoma" panose="020B0604030504040204" pitchFamily="34" charset="0"/>
              </a:rPr>
              <a:t>fully unfold and indulge</a:t>
            </a:r>
          </a:p>
          <a:p>
            <a:pPr defTabSz="914400">
              <a:buFont typeface="Arial" charset="0"/>
              <a:buChar char="•"/>
            </a:pPr>
            <a:r>
              <a:rPr lang="en-US" sz="1200" dirty="0">
                <a:latin typeface="+mn-lt"/>
                <a:ea typeface="Tahoma" panose="020B0604030504040204" pitchFamily="34" charset="0"/>
                <a:cs typeface="Tahoma" panose="020B0604030504040204" pitchFamily="34" charset="0"/>
              </a:rPr>
              <a:t>Especially other people, such as </a:t>
            </a:r>
            <a:r>
              <a:rPr lang="en-US" sz="1200" b="1" dirty="0">
                <a:latin typeface="+mn-lt"/>
                <a:ea typeface="Tahoma" panose="020B0604030504040204" pitchFamily="34" charset="0"/>
                <a:cs typeface="Tahoma" panose="020B0604030504040204" pitchFamily="34" charset="0"/>
              </a:rPr>
              <a:t>friends, family or new acquaintances </a:t>
            </a:r>
            <a:r>
              <a:rPr lang="en-US" sz="1200" dirty="0">
                <a:latin typeface="+mn-lt"/>
                <a:ea typeface="Tahoma" panose="020B0604030504040204" pitchFamily="34" charset="0"/>
                <a:cs typeface="Tahoma" panose="020B0604030504040204" pitchFamily="34" charset="0"/>
              </a:rPr>
              <a:t>can </a:t>
            </a:r>
            <a:r>
              <a:rPr lang="en-US" sz="1200" b="1" dirty="0">
                <a:latin typeface="+mn-lt"/>
                <a:ea typeface="Tahoma" panose="020B0604030504040204" pitchFamily="34" charset="0"/>
                <a:cs typeface="Tahoma" panose="020B0604030504040204" pitchFamily="34" charset="0"/>
              </a:rPr>
              <a:t>contribute to those moments of joy</a:t>
            </a:r>
            <a:r>
              <a:rPr lang="en-US" sz="1200" dirty="0">
                <a:latin typeface="+mn-lt"/>
                <a:ea typeface="Tahoma" panose="020B0604030504040204" pitchFamily="34" charset="0"/>
                <a:cs typeface="Tahoma" panose="020B0604030504040204" pitchFamily="34" charset="0"/>
              </a:rPr>
              <a:t>, e.g. unfolding in a deep and inspiring conversation, enjoy a glass of whine together, locals showing off-the-beaten-path locations</a:t>
            </a:r>
          </a:p>
          <a:p>
            <a:pPr defTabSz="914400">
              <a:buFont typeface="Arial" charset="0"/>
              <a:buChar char="•"/>
            </a:pPr>
            <a:r>
              <a:rPr lang="en-US" sz="1200" dirty="0">
                <a:latin typeface="+mn-lt"/>
                <a:ea typeface="Tahoma" panose="020B0604030504040204" pitchFamily="34" charset="0"/>
                <a:cs typeface="Tahoma" panose="020B0604030504040204" pitchFamily="34" charset="0"/>
              </a:rPr>
              <a:t>A harmonic holiday includes a </a:t>
            </a:r>
            <a:r>
              <a:rPr lang="en-US" sz="1200" b="1" dirty="0">
                <a:latin typeface="+mn-lt"/>
                <a:ea typeface="Tahoma" panose="020B0604030504040204" pitchFamily="34" charset="0"/>
                <a:cs typeface="Tahoma" panose="020B0604030504040204" pitchFamily="34" charset="0"/>
              </a:rPr>
              <a:t>great atmosphere</a:t>
            </a:r>
            <a:r>
              <a:rPr lang="en-US" sz="1200" dirty="0">
                <a:latin typeface="+mn-lt"/>
                <a:ea typeface="Tahoma" panose="020B0604030504040204" pitchFamily="34" charset="0"/>
                <a:cs typeface="Tahoma" panose="020B0604030504040204" pitchFamily="34" charset="0"/>
              </a:rPr>
              <a:t>: good weather, good food, light and different activities to free one’s mind, carefreeness on-site (e.g. through pre-booked hotel), having </a:t>
            </a:r>
            <a:r>
              <a:rPr lang="en-US" sz="1200" b="1" dirty="0">
                <a:latin typeface="+mn-lt"/>
                <a:ea typeface="Tahoma" panose="020B0604030504040204" pitchFamily="34" charset="0"/>
                <a:cs typeface="Tahoma" panose="020B0604030504040204" pitchFamily="34" charset="0"/>
              </a:rPr>
              <a:t>as little stress as possible</a:t>
            </a:r>
            <a:r>
              <a:rPr lang="en-US" sz="1200" dirty="0">
                <a:latin typeface="+mn-lt"/>
                <a:ea typeface="Tahoma" panose="020B0604030504040204" pitchFamily="34" charset="0"/>
                <a:cs typeface="Tahoma" panose="020B0604030504040204" pitchFamily="34" charset="0"/>
              </a:rPr>
              <a:t>, spending time with each other</a:t>
            </a:r>
          </a:p>
          <a:p>
            <a:pPr defTabSz="914400">
              <a:buFont typeface="Arial" charset="0"/>
              <a:buChar char="•"/>
            </a:pPr>
            <a:r>
              <a:rPr lang="en-US" sz="1200" dirty="0">
                <a:latin typeface="+mn-lt"/>
                <a:ea typeface="Tahoma" panose="020B0604030504040204" pitchFamily="34" charset="0"/>
                <a:cs typeface="Tahoma" panose="020B0604030504040204" pitchFamily="34" charset="0"/>
              </a:rPr>
              <a:t>The key is a </a:t>
            </a:r>
            <a:r>
              <a:rPr lang="en-US" sz="1200" b="1" dirty="0">
                <a:latin typeface="+mn-lt"/>
                <a:ea typeface="Tahoma" panose="020B0604030504040204" pitchFamily="34" charset="0"/>
                <a:cs typeface="Tahoma" panose="020B0604030504040204" pitchFamily="34" charset="0"/>
              </a:rPr>
              <a:t>balance of relaxing and active elements </a:t>
            </a:r>
            <a:r>
              <a:rPr lang="en-US" sz="1200" dirty="0">
                <a:latin typeface="+mn-lt"/>
                <a:ea typeface="Tahoma" panose="020B0604030504040204" pitchFamily="34" charset="0"/>
                <a:cs typeface="Tahoma" panose="020B0604030504040204" pitchFamily="34" charset="0"/>
              </a:rPr>
              <a:t>which contributes to the all-round well-being; relaxing alone is not ideal. </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Food is a connecting element</a:t>
            </a:r>
            <a:r>
              <a:rPr lang="en-US" sz="1200" dirty="0">
                <a:latin typeface="+mn-lt"/>
                <a:ea typeface="Tahoma" panose="020B0604030504040204" pitchFamily="34" charset="0"/>
                <a:cs typeface="Tahoma" panose="020B0604030504040204" pitchFamily="34" charset="0"/>
              </a:rPr>
              <a:t>: one loves the sociable and relaxed atmosphere of eating/ sharing food with others, to get to know foreign recipes.  </a:t>
            </a:r>
          </a:p>
          <a:p>
            <a:pPr defTabSz="914400">
              <a:buFont typeface="Arial" charset="0"/>
              <a:buChar char="•"/>
            </a:pPr>
            <a:r>
              <a:rPr lang="en-US" sz="1200" dirty="0">
                <a:latin typeface="+mn-lt"/>
                <a:ea typeface="Tahoma" panose="020B0604030504040204" pitchFamily="34" charset="0"/>
                <a:cs typeface="Tahoma" panose="020B0604030504040204" pitchFamily="34" charset="0"/>
              </a:rPr>
              <a:t>Spending time with family, including little kids, in family hotel – where they do not need to take care of anything</a:t>
            </a:r>
          </a:p>
        </p:txBody>
      </p:sp>
      <p:sp>
        <p:nvSpPr>
          <p:cNvPr id="8" name="Rectangle 3"/>
          <p:cNvSpPr txBox="1">
            <a:spLocks noChangeArrowheads="1"/>
          </p:cNvSpPr>
          <p:nvPr/>
        </p:nvSpPr>
        <p:spPr bwMode="auto">
          <a:xfrm>
            <a:off x="278473" y="2944256"/>
            <a:ext cx="1971908" cy="1668189"/>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Functional characteristics</a:t>
            </a: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Nice weather</a:t>
            </a:r>
            <a:r>
              <a:rPr lang="en-GB" altLang="zh-CN" sz="1200" dirty="0">
                <a:solidFill>
                  <a:srgbClr val="222223"/>
                </a:solidFill>
                <a:ea typeface="Arial Unicode MS" pitchFamily="34" charset="-128"/>
                <a:cs typeface="Arial" panose="020B0604020202020204" pitchFamily="34" charset="0"/>
              </a:rPr>
              <a:t>, no rain</a:t>
            </a:r>
          </a:p>
          <a:p>
            <a:pPr marL="144000" indent="-144000" defTabSz="915988" eaLnBrk="0" hangingPunct="0">
              <a:lnSpc>
                <a:spcPct val="90000"/>
              </a:lnSpc>
              <a:buClr>
                <a:srgbClr val="222223"/>
              </a:buClr>
              <a:buSzPct val="85000"/>
              <a:buFont typeface="Arial" panose="020B0604020202020204" pitchFamily="34" charset="0"/>
              <a:buChar char="•"/>
              <a:defRPr/>
            </a:pPr>
            <a:r>
              <a:rPr lang="en-GB" altLang="zh-CN" sz="1200" dirty="0">
                <a:solidFill>
                  <a:srgbClr val="222223"/>
                </a:solidFill>
                <a:ea typeface="Arial Unicode MS" pitchFamily="34" charset="-128"/>
                <a:cs typeface="Arial" panose="020B0604020202020204" pitchFamily="34" charset="0"/>
              </a:rPr>
              <a:t>Perfect balance of relaxation and activities</a:t>
            </a:r>
          </a:p>
          <a:p>
            <a:pPr marL="144000" indent="-144000" defTabSz="915988" eaLnBrk="0" hangingPunct="0">
              <a:lnSpc>
                <a:spcPct val="90000"/>
              </a:lnSpc>
              <a:buClr>
                <a:srgbClr val="222223"/>
              </a:buClr>
              <a:buSzPct val="85000"/>
              <a:buFont typeface="Arial" panose="020B0604020202020204" pitchFamily="34" charset="0"/>
              <a:buChar char="•"/>
              <a:defRPr/>
            </a:pPr>
            <a:r>
              <a:rPr lang="en-GB" altLang="zh-CN" sz="1200" dirty="0">
                <a:solidFill>
                  <a:srgbClr val="222223"/>
                </a:solidFill>
                <a:ea typeface="Arial Unicode MS" pitchFamily="34" charset="-128"/>
                <a:cs typeface="Arial" panose="020B0604020202020204" pitchFamily="34" charset="0"/>
              </a:rPr>
              <a:t>Spending time with loved ones</a:t>
            </a:r>
          </a:p>
          <a:p>
            <a:pPr marL="144000" indent="-144000" defTabSz="915988" eaLnBrk="0" hangingPunct="0">
              <a:lnSpc>
                <a:spcPct val="90000"/>
              </a:lnSpc>
              <a:buClr>
                <a:srgbClr val="222223"/>
              </a:buClr>
              <a:buSzPct val="85000"/>
              <a:buFont typeface="Arial" panose="020B0604020202020204" pitchFamily="34" charset="0"/>
              <a:buChar char="•"/>
              <a:defRPr/>
            </a:pPr>
            <a:r>
              <a:rPr lang="en-GB" altLang="zh-CN" sz="1200" dirty="0">
                <a:solidFill>
                  <a:srgbClr val="222223"/>
                </a:solidFill>
                <a:ea typeface="Arial Unicode MS" pitchFamily="34" charset="-128"/>
                <a:cs typeface="Arial" panose="020B0604020202020204" pitchFamily="34" charset="0"/>
              </a:rPr>
              <a:t>High service-orientation</a:t>
            </a:r>
          </a:p>
          <a:p>
            <a:pPr marL="144000" indent="-144000" defTabSz="915988" eaLnBrk="0" hangingPunct="0">
              <a:lnSpc>
                <a:spcPct val="90000"/>
              </a:lnSpc>
              <a:buClr>
                <a:srgbClr val="222223"/>
              </a:buClr>
              <a:buSzPct val="85000"/>
              <a:buFont typeface="Arial" panose="020B0604020202020204" pitchFamily="34" charset="0"/>
              <a:buChar char="•"/>
              <a:defRPr/>
            </a:pPr>
            <a:r>
              <a:rPr lang="en-GB" altLang="zh-CN" sz="1200" dirty="0">
                <a:solidFill>
                  <a:srgbClr val="222223"/>
                </a:solidFill>
                <a:ea typeface="Arial Unicode MS" pitchFamily="34" charset="-128"/>
                <a:cs typeface="Arial" panose="020B0604020202020204" pitchFamily="34" charset="0"/>
              </a:rPr>
              <a:t>quality hotel room</a:t>
            </a:r>
          </a:p>
          <a:p>
            <a:pPr marL="144000" indent="-144000" defTabSz="915988" eaLnBrk="0" hangingPunct="0">
              <a:lnSpc>
                <a:spcPct val="90000"/>
              </a:lnSpc>
              <a:buClr>
                <a:srgbClr val="222223"/>
              </a:buClr>
              <a:buSzPct val="85000"/>
              <a:buFont typeface="Arial" panose="020B0604020202020204" pitchFamily="34" charset="0"/>
              <a:buChar char="•"/>
              <a:defRPr/>
            </a:pPr>
            <a:endParaRPr lang="de-DE" altLang="zh-CN" sz="1200" dirty="0">
              <a:solidFill>
                <a:srgbClr val="222223"/>
              </a:solidFill>
              <a:ea typeface="Arial Unicode MS" pitchFamily="34" charset="-128"/>
              <a:cs typeface="Arial" panose="020B0604020202020204" pitchFamily="34" charset="0"/>
            </a:endParaRPr>
          </a:p>
        </p:txBody>
      </p:sp>
      <p:sp>
        <p:nvSpPr>
          <p:cNvPr id="9" name="Rectangle 3"/>
          <p:cNvSpPr txBox="1">
            <a:spLocks noChangeArrowheads="1"/>
          </p:cNvSpPr>
          <p:nvPr/>
        </p:nvSpPr>
        <p:spPr bwMode="auto">
          <a:xfrm>
            <a:off x="2452399" y="2945677"/>
            <a:ext cx="1662401" cy="1668189"/>
          </a:xfrm>
          <a:prstGeom prst="round2SameRect">
            <a:avLst/>
          </a:prstGeom>
          <a:solidFill>
            <a:schemeClr val="bg1"/>
          </a:solidFill>
          <a:ln w="9525">
            <a:noFill/>
            <a:miter lim="800000"/>
            <a:headEnd/>
            <a:tailEnd/>
          </a:ln>
        </p:spPr>
        <p:txBody>
          <a:bodyPr lIns="0" tIns="45714" rIns="0" bIns="45714"/>
          <a:lstStyle>
            <a:defPPr>
              <a:defRPr lang="en-US"/>
            </a:defPPr>
            <a:lvl1pPr algn="ctr" defTabSz="915988" eaLnBrk="0" hangingPunct="0">
              <a:lnSpc>
                <a:spcPct val="90000"/>
              </a:lnSpc>
              <a:spcBef>
                <a:spcPts val="600"/>
              </a:spcBef>
              <a:buClr>
                <a:srgbClr val="008E94"/>
              </a:buClr>
              <a:buSzPct val="85000"/>
              <a:defRPr sz="1600" b="1"/>
            </a:lvl1pPr>
          </a:lstStyle>
          <a:p>
            <a:pPr>
              <a:spcBef>
                <a:spcPts val="0"/>
              </a:spcBef>
            </a:pPr>
            <a:r>
              <a:rPr lang="en-GB" sz="1400" dirty="0">
                <a:solidFill>
                  <a:srgbClr val="222223"/>
                </a:solidFill>
                <a:cs typeface="Arial" panose="020B0604020202020204" pitchFamily="34" charset="0"/>
              </a:rPr>
              <a:t>Social Identity</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Spontaneous</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Positive-thinking</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Harmonic</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Freedom-loving</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Being very social</a:t>
            </a:r>
          </a:p>
        </p:txBody>
      </p:sp>
      <p:sp>
        <p:nvSpPr>
          <p:cNvPr id="10" name="Rectangle 3"/>
          <p:cNvSpPr txBox="1">
            <a:spLocks noChangeArrowheads="1"/>
          </p:cNvSpPr>
          <p:nvPr/>
        </p:nvSpPr>
        <p:spPr bwMode="auto">
          <a:xfrm>
            <a:off x="4327451" y="2928881"/>
            <a:ext cx="2583712" cy="1668189"/>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Emotional Benefits</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altLang="zh-CN" sz="1200" dirty="0">
                <a:solidFill>
                  <a:srgbClr val="222223"/>
                </a:solidFill>
                <a:ea typeface="Arial Unicode MS" pitchFamily="34" charset="-128"/>
                <a:cs typeface="Arial" panose="020B0604020202020204" pitchFamily="34" charset="0"/>
              </a:rPr>
              <a:t>Spending time with loved ones</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Enjoy the time as friends or as a family together</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Have fun together, do activities and relax together</a:t>
            </a:r>
          </a:p>
        </p:txBody>
      </p:sp>
      <p:sp>
        <p:nvSpPr>
          <p:cNvPr id="11" name="Rectangle 3"/>
          <p:cNvSpPr txBox="1">
            <a:spLocks noChangeArrowheads="1"/>
          </p:cNvSpPr>
          <p:nvPr/>
        </p:nvSpPr>
        <p:spPr bwMode="auto">
          <a:xfrm>
            <a:off x="7113181" y="2930302"/>
            <a:ext cx="1658662" cy="1668189"/>
          </a:xfrm>
          <a:prstGeom prst="round2SameRect">
            <a:avLst/>
          </a:prstGeom>
          <a:solidFill>
            <a:schemeClr val="bg1"/>
          </a:solidFill>
          <a:ln w="9525">
            <a:noFill/>
            <a:miter lim="800000"/>
            <a:headEnd/>
            <a:tailEnd/>
          </a:ln>
        </p:spPr>
        <p:txBody>
          <a:bodyPr lIns="0" tIns="45714" rIns="0" bIns="45714"/>
          <a:lstStyle/>
          <a:p>
            <a:pPr marL="266700" indent="-266700"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Personality</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Light</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Positive, friendly</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Easy-going</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Balanced</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Warm-hearted</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Open-minded</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Uncomplicated</a:t>
            </a:r>
          </a:p>
          <a:p>
            <a:pPr marL="144000" indent="-144000" defTabSz="915988" eaLnBrk="0" hangingPunct="0">
              <a:lnSpc>
                <a:spcPct val="90000"/>
              </a:lnSpc>
              <a:buClr>
                <a:srgbClr val="222223"/>
              </a:buClr>
              <a:buSzPct val="85000"/>
              <a:buFont typeface="Arial" panose="020B0604020202020204" pitchFamily="34" charset="0"/>
              <a:buChar char="•"/>
              <a:defRPr/>
            </a:pPr>
            <a:endParaRPr lang="en-GB" sz="12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endParaRPr lang="en-GB" sz="1200" dirty="0">
              <a:solidFill>
                <a:srgbClr val="222223"/>
              </a:solidFill>
              <a:cs typeface="Arial" panose="020B0604020202020204" pitchFamily="34" charset="0"/>
            </a:endParaRPr>
          </a:p>
        </p:txBody>
      </p:sp>
      <p:grpSp>
        <p:nvGrpSpPr>
          <p:cNvPr id="26" name="Group 36"/>
          <p:cNvGrpSpPr/>
          <p:nvPr/>
        </p:nvGrpSpPr>
        <p:grpSpPr>
          <a:xfrm>
            <a:off x="6427111" y="50351"/>
            <a:ext cx="654818" cy="608565"/>
            <a:chOff x="1643518" y="660438"/>
            <a:chExt cx="5967775" cy="5967774"/>
          </a:xfrm>
        </p:grpSpPr>
        <p:grpSp>
          <p:nvGrpSpPr>
            <p:cNvPr id="27" name="Gruppieren 37"/>
            <p:cNvGrpSpPr/>
            <p:nvPr/>
          </p:nvGrpSpPr>
          <p:grpSpPr>
            <a:xfrm>
              <a:off x="2031485" y="1055686"/>
              <a:ext cx="5194800" cy="5194800"/>
              <a:chOff x="2031485" y="1055686"/>
              <a:chExt cx="5194800" cy="5194800"/>
            </a:xfrm>
          </p:grpSpPr>
          <p:sp>
            <p:nvSpPr>
              <p:cNvPr id="54"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solidFill>
                <a:srgbClr val="FFFF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8"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9"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0"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1"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8"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9"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0"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1"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2"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3"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4"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3"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1866587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FFFF00"/>
          </a:solidFill>
          <a:ln>
            <a:noFill/>
          </a:ln>
          <a:effectLst/>
        </p:spPr>
        <p:txBody>
          <a:bodyPr wrap="none" anchor="ctr"/>
          <a:lstStyle/>
          <a:p>
            <a:endParaRPr lang="en-GB" dirty="0">
              <a:solidFill>
                <a:srgbClr val="000000"/>
              </a:solidFill>
              <a:latin typeface="Arial"/>
              <a:cs typeface="Arial"/>
            </a:endParaRPr>
          </a:p>
        </p:txBody>
      </p:sp>
      <p:sp>
        <p:nvSpPr>
          <p:cNvPr id="26" name="Rectangle 3"/>
          <p:cNvSpPr txBox="1">
            <a:spLocks noChangeArrowheads="1"/>
          </p:cNvSpPr>
          <p:nvPr/>
        </p:nvSpPr>
        <p:spPr bwMode="auto">
          <a:xfrm>
            <a:off x="273136"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Bef>
                <a:spcPts val="900"/>
              </a:spcBef>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Occasions / holiday moments </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Enjoying a glass of whine</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Having a good conversation</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Enjoying a good meal</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Enjoying the sun/ good weather</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Having a walk in nature</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Enjoying the experience of a broad view from a top of a mountain</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In general, great variety of moments that differ from individual to individual – however, it is about the sole moment of pure joy</a:t>
            </a:r>
          </a:p>
          <a:p>
            <a:pPr marL="200025" marR="0" lvl="0" indent="-200025" defTabSz="686991" eaLnBrk="0" fontAlgn="auto" latinLnBrk="0" hangingPunct="0">
              <a:lnSpc>
                <a:spcPct val="90000"/>
              </a:lnSpc>
              <a:spcBef>
                <a:spcPts val="900"/>
              </a:spcBef>
              <a:spcAft>
                <a:spcPts val="0"/>
              </a:spcAft>
              <a:buClr>
                <a:srgbClr val="008E94"/>
              </a:buClr>
              <a:buSzPct val="85000"/>
              <a:buFont typeface="Arial" pitchFamily="34" charset="0"/>
              <a:buChar char="•"/>
              <a:tabLst/>
              <a:defRPr/>
            </a:pPr>
            <a:endParaRPr kumimoji="0" lang="en-GB" sz="1200" b="0" i="0" u="none" strike="noStrike" kern="0" cap="none" spc="0" normalizeH="0" baseline="0" noProof="0" dirty="0">
              <a:ln>
                <a:noFill/>
              </a:ln>
              <a:solidFill>
                <a:srgbClr val="1F497D"/>
              </a:solidFill>
              <a:effectLst/>
              <a:uLnTx/>
              <a:uFillTx/>
            </a:endParaRPr>
          </a:p>
        </p:txBody>
      </p:sp>
      <p:sp>
        <p:nvSpPr>
          <p:cNvPr id="27" name="Rectangle 3"/>
          <p:cNvSpPr txBox="1">
            <a:spLocks noChangeArrowheads="1"/>
          </p:cNvSpPr>
          <p:nvPr/>
        </p:nvSpPr>
        <p:spPr bwMode="auto">
          <a:xfrm>
            <a:off x="4649855" y="841988"/>
            <a:ext cx="4121988" cy="3243123"/>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Bef>
                <a:spcPts val="900"/>
              </a:spcBef>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Ideal experience</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Mediterranean, lively, warm-hearted and outgoing atmosphere/ culture – weather stability is crucial, but no need for ongoing sunshine, as long as it is not raining</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Choosing a destination (e.g. Asia) that is known for its uncomplicated, open-minded and care-free lifestyle.</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Families: holiday in a family hotel, on a family farm etc.</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r>
              <a:rPr lang="en-GB" sz="1200" dirty="0"/>
              <a:t>Friends: enjoying a city-trip, wellness-weekend or short get-away together. </a:t>
            </a:r>
          </a:p>
          <a:p>
            <a:pPr marL="180975" indent="-180975" defTabSz="449263">
              <a:buClr>
                <a:srgbClr val="000000"/>
              </a:buClr>
              <a:buSzPct val="100000"/>
              <a:buFont typeface="Arial" pitchFamily="34" charset="0"/>
              <a:buChar char="•"/>
              <a:tabLst>
                <a:tab pos="180975" algn="l"/>
                <a:tab pos="1095375" algn="l"/>
                <a:tab pos="2009775" algn="l"/>
                <a:tab pos="2924175" algn="l"/>
                <a:tab pos="3838575" algn="l"/>
                <a:tab pos="4752975" algn="l"/>
                <a:tab pos="5667375" algn="l"/>
                <a:tab pos="6581775" algn="l"/>
                <a:tab pos="7496175" algn="l"/>
                <a:tab pos="8410575" algn="l"/>
                <a:tab pos="9324975" algn="l"/>
                <a:tab pos="10239375" algn="l"/>
              </a:tabLst>
            </a:pPr>
            <a:endParaRPr lang="en-GB" sz="1200" dirty="0"/>
          </a:p>
        </p:txBody>
      </p:sp>
      <p:sp>
        <p:nvSpPr>
          <p:cNvPr id="28" name="Rounded Rectangular Callout 5"/>
          <p:cNvSpPr/>
          <p:nvPr/>
        </p:nvSpPr>
        <p:spPr>
          <a:xfrm>
            <a:off x="284353" y="3299848"/>
            <a:ext cx="1928020" cy="601845"/>
          </a:xfrm>
          <a:prstGeom prst="wedgeRoundRectCallout">
            <a:avLst>
              <a:gd name="adj1" fmla="val 58802"/>
              <a:gd name="adj2" fmla="val -429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“Her typical holiday moment is sitting at the lake with a nice drink, nice food and to talk about everything and anything.</a:t>
            </a:r>
          </a:p>
        </p:txBody>
      </p:sp>
      <p:sp>
        <p:nvSpPr>
          <p:cNvPr id="29" name="Rounded Rectangular Callout 5"/>
          <p:cNvSpPr/>
          <p:nvPr/>
        </p:nvSpPr>
        <p:spPr>
          <a:xfrm>
            <a:off x="2467104" y="3419868"/>
            <a:ext cx="1928020" cy="947416"/>
          </a:xfrm>
          <a:prstGeom prst="wedgeRoundRectCallout">
            <a:avLst>
              <a:gd name="adj1" fmla="val 52077"/>
              <a:gd name="adj2" fmla="val -65899"/>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“He likes to snorkel</a:t>
            </a:r>
            <a:r>
              <a:rPr kumimoji="0" lang="en-US" sz="900" b="0" i="1" u="none" strike="noStrike" kern="0" cap="none" spc="0" normalizeH="0" noProof="0" dirty="0">
                <a:ln>
                  <a:noFill/>
                </a:ln>
                <a:solidFill>
                  <a:schemeClr val="tx1"/>
                </a:solidFill>
                <a:effectLst/>
                <a:uLnTx/>
                <a:uFillTx/>
              </a:rPr>
              <a:t> or doing light sporty activities. He enjoys having a nice dinner in the evening, even without kids. Could be that he sends them shopping so he has half a day off.”</a:t>
            </a:r>
            <a:endParaRPr kumimoji="0" lang="en-US" sz="900" b="0" i="1" u="none" strike="noStrike" kern="0" cap="none" spc="0" normalizeH="0" baseline="0" noProof="0" dirty="0">
              <a:ln>
                <a:noFill/>
              </a:ln>
              <a:solidFill>
                <a:schemeClr val="tx1"/>
              </a:solidFill>
              <a:effectLst/>
              <a:uLnTx/>
              <a:uFillTx/>
            </a:endParaRPr>
          </a:p>
        </p:txBody>
      </p:sp>
      <p:grpSp>
        <p:nvGrpSpPr>
          <p:cNvPr id="68" name="Group 36"/>
          <p:cNvGrpSpPr/>
          <p:nvPr/>
        </p:nvGrpSpPr>
        <p:grpSpPr>
          <a:xfrm>
            <a:off x="6427111" y="50351"/>
            <a:ext cx="654818" cy="608565"/>
            <a:chOff x="1643518" y="660438"/>
            <a:chExt cx="5967775" cy="5967774"/>
          </a:xfrm>
        </p:grpSpPr>
        <p:grpSp>
          <p:nvGrpSpPr>
            <p:cNvPr id="69" name="Gruppieren 37"/>
            <p:cNvGrpSpPr/>
            <p:nvPr/>
          </p:nvGrpSpPr>
          <p:grpSpPr>
            <a:xfrm>
              <a:off x="2031485" y="1055686"/>
              <a:ext cx="5194800" cy="5194800"/>
              <a:chOff x="2031485" y="1055686"/>
              <a:chExt cx="5194800" cy="5194800"/>
            </a:xfrm>
          </p:grpSpPr>
          <p:sp>
            <p:nvSpPr>
              <p:cNvPr id="78"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solidFill>
                <a:srgbClr val="FFFF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79"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0"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1"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2"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3"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4"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5"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0"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1"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2"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3"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4"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5"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6"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7"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394513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Background</a:t>
            </a:r>
          </a:p>
        </p:txBody>
      </p:sp>
      <p:sp>
        <p:nvSpPr>
          <p:cNvPr id="4" name="Text Placeholder 3"/>
          <p:cNvSpPr>
            <a:spLocks noGrp="1"/>
          </p:cNvSpPr>
          <p:nvPr>
            <p:ph type="body" sz="quarter" idx="14"/>
          </p:nvPr>
        </p:nvSpPr>
        <p:spPr/>
        <p:txBody>
          <a:bodyPr/>
          <a:lstStyle/>
          <a:p>
            <a:pPr marL="285750" lvl="0" indent="-285750">
              <a:buFont typeface="Arial" panose="020B0604020202020204" pitchFamily="34" charset="0"/>
              <a:buChar char="•"/>
            </a:pPr>
            <a:r>
              <a:rPr lang="en-GB" sz="1400" dirty="0"/>
              <a:t>Innovation Norway would like to update the </a:t>
            </a:r>
            <a:r>
              <a:rPr lang="en-GB" sz="1400" dirty="0" err="1"/>
              <a:t>Censydiam</a:t>
            </a:r>
            <a:r>
              <a:rPr lang="en-GB" sz="1400" dirty="0"/>
              <a:t> study from 2011 for the German market. </a:t>
            </a:r>
            <a:endParaRPr lang="nb-NO" sz="2400" dirty="0"/>
          </a:p>
          <a:p>
            <a:pPr marL="285750" lvl="0" indent="-285750">
              <a:buFont typeface="Arial" panose="020B0604020202020204" pitchFamily="34" charset="0"/>
              <a:buChar char="•"/>
            </a:pPr>
            <a:r>
              <a:rPr lang="en-GB" sz="1400" dirty="0"/>
              <a:t>The last </a:t>
            </a:r>
            <a:r>
              <a:rPr lang="en-GB" sz="1400" dirty="0" err="1"/>
              <a:t>Censydiam</a:t>
            </a:r>
            <a:r>
              <a:rPr lang="en-GB" sz="1400" dirty="0"/>
              <a:t> study from 2011 focused on “nature based holidays” in a wider perspective. The target groups are the same, but now we want to take a deep dive into four important segments. We will have 4 full </a:t>
            </a:r>
            <a:r>
              <a:rPr lang="en-GB" sz="1400" dirty="0" err="1"/>
              <a:t>Censydiam</a:t>
            </a:r>
            <a:r>
              <a:rPr lang="en-GB" sz="1400" dirty="0"/>
              <a:t>-groups with respondents with specific field of interests (one group for each):</a:t>
            </a:r>
            <a:endParaRPr lang="nb-NO" sz="2400" dirty="0"/>
          </a:p>
          <a:p>
            <a:pPr marL="603361" lvl="3" indent="-171450"/>
            <a:r>
              <a:rPr lang="en-GB" sz="1100" dirty="0"/>
              <a:t>Outdoor activities (skiing, hiking, bicycling </a:t>
            </a:r>
            <a:r>
              <a:rPr lang="en-GB" sz="1100" dirty="0" err="1"/>
              <a:t>etc</a:t>
            </a:r>
            <a:r>
              <a:rPr lang="en-GB" sz="1100" dirty="0"/>
              <a:t>)</a:t>
            </a:r>
            <a:endParaRPr lang="nb-NO" sz="1800" dirty="0"/>
          </a:p>
          <a:p>
            <a:pPr marL="603361" lvl="3" indent="-171450"/>
            <a:r>
              <a:rPr lang="en-GB" sz="1100" dirty="0"/>
              <a:t>Culture interest (local culture, history, art </a:t>
            </a:r>
            <a:r>
              <a:rPr lang="en-GB" sz="1100" dirty="0" err="1"/>
              <a:t>etc</a:t>
            </a:r>
            <a:r>
              <a:rPr lang="en-GB" sz="1100" dirty="0"/>
              <a:t>)</a:t>
            </a:r>
            <a:endParaRPr lang="nb-NO" sz="1800" dirty="0"/>
          </a:p>
          <a:p>
            <a:pPr marL="603361" lvl="3" indent="-171450"/>
            <a:r>
              <a:rPr lang="en-GB" sz="1100" dirty="0" err="1"/>
              <a:t>Lohas</a:t>
            </a:r>
            <a:r>
              <a:rPr lang="en-GB" sz="1100" dirty="0"/>
              <a:t> (Lifestyle of health and sustainability - sustainable ecotourism, interest in organic and locally grown food)</a:t>
            </a:r>
            <a:endParaRPr lang="nb-NO" sz="1800" dirty="0"/>
          </a:p>
          <a:p>
            <a:pPr marL="603361" lvl="3" indent="-171450"/>
            <a:r>
              <a:rPr lang="en-GB" sz="1100" dirty="0"/>
              <a:t>Local food (Scandinavian food)</a:t>
            </a:r>
          </a:p>
          <a:p>
            <a:pPr marL="358252" lvl="2" indent="-171450"/>
            <a:r>
              <a:rPr lang="nb-NO" sz="1800" dirty="0"/>
              <a:t> </a:t>
            </a:r>
            <a:r>
              <a:rPr lang="en-GB" sz="1400" dirty="0"/>
              <a:t>The study should explore all this aspect with going on a holiday abroad. However, sun and beach holidays and pure shopping holidays are excluded from this study.</a:t>
            </a:r>
            <a:endParaRPr lang="nb-NO" sz="2400" dirty="0"/>
          </a:p>
          <a:p>
            <a:endParaRPr lang="nb-NO" dirty="0"/>
          </a:p>
        </p:txBody>
      </p:sp>
    </p:spTree>
    <p:extLst>
      <p:ext uri="{BB962C8B-B14F-4D97-AF65-F5344CB8AC3E}">
        <p14:creationId xmlns:p14="http://schemas.microsoft.com/office/powerpoint/2010/main" val="130472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FFFF00"/>
          </a:solidFill>
          <a:ln>
            <a:noFill/>
          </a:ln>
          <a:effectLst/>
        </p:spPr>
        <p:txBody>
          <a:bodyPr wrap="none" anchor="ctr"/>
          <a:lstStyle/>
          <a:p>
            <a:endParaRPr lang="en-GB" dirty="0">
              <a:solidFill>
                <a:srgbClr val="000000"/>
              </a:solidFill>
              <a:latin typeface="Arial"/>
              <a:cs typeface="Arial"/>
            </a:endParaRPr>
          </a:p>
        </p:txBody>
      </p:sp>
      <p:graphicFrame>
        <p:nvGraphicFramePr>
          <p:cNvPr id="2" name="Diagramm 1"/>
          <p:cNvGraphicFramePr/>
          <p:nvPr>
            <p:extLst>
              <p:ext uri="{D42A27DB-BD31-4B8C-83A1-F6EECF244321}">
                <p14:modId xmlns:p14="http://schemas.microsoft.com/office/powerpoint/2010/main" val="1981324459"/>
              </p:ext>
            </p:extLst>
          </p:nvPr>
        </p:nvGraphicFramePr>
        <p:xfrm>
          <a:off x="1524000" y="900866"/>
          <a:ext cx="6096000" cy="3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36"/>
          <p:cNvGrpSpPr/>
          <p:nvPr/>
        </p:nvGrpSpPr>
        <p:grpSpPr>
          <a:xfrm>
            <a:off x="6427111" y="50351"/>
            <a:ext cx="654818" cy="608565"/>
            <a:chOff x="1643518" y="660438"/>
            <a:chExt cx="5967775" cy="5967774"/>
          </a:xfrm>
        </p:grpSpPr>
        <p:grpSp>
          <p:nvGrpSpPr>
            <p:cNvPr id="23" name="Gruppieren 37"/>
            <p:cNvGrpSpPr/>
            <p:nvPr/>
          </p:nvGrpSpPr>
          <p:grpSpPr>
            <a:xfrm>
              <a:off x="2031485" y="1055686"/>
              <a:ext cx="5194800" cy="5194800"/>
              <a:chOff x="2031485" y="1055686"/>
              <a:chExt cx="5194800" cy="5194800"/>
            </a:xfrm>
          </p:grpSpPr>
          <p:sp>
            <p:nvSpPr>
              <p:cNvPr id="3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solidFill>
                <a:srgbClr val="FFFF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9"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0"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1"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66651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rgbClr val="996600"/>
          </a:solidFill>
          <a:ln>
            <a:noFill/>
          </a:ln>
          <a:effectLst/>
        </p:spPr>
        <p:txBody>
          <a:bodyPr wrap="none" anchor="ctr"/>
          <a:lstStyle/>
          <a:p>
            <a:endParaRPr lang="en-GB" dirty="0">
              <a:solidFill>
                <a:srgbClr val="000000"/>
              </a:solidFill>
              <a:latin typeface="Arial"/>
              <a:cs typeface="Arial"/>
            </a:endParaRPr>
          </a:p>
        </p:txBody>
      </p:sp>
      <p:sp>
        <p:nvSpPr>
          <p:cNvPr id="37" name="Rectangle 3"/>
          <p:cNvSpPr txBox="1">
            <a:spLocks noChangeArrowheads="1"/>
          </p:cNvSpPr>
          <p:nvPr/>
        </p:nvSpPr>
        <p:spPr bwMode="auto">
          <a:xfrm>
            <a:off x="148186" y="782774"/>
            <a:ext cx="4731511"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dirty="0">
                <a:latin typeface="Tahoma" panose="020B0604030504040204" pitchFamily="34" charset="0"/>
                <a:ea typeface="Tahoma" panose="020B0604030504040204" pitchFamily="34" charset="0"/>
                <a:cs typeface="Tahoma" panose="020B0604030504040204" pitchFamily="34" charset="0"/>
              </a:rPr>
              <a:t>Journey to my cultural surrounding</a:t>
            </a:r>
          </a:p>
        </p:txBody>
      </p:sp>
      <p:sp>
        <p:nvSpPr>
          <p:cNvPr id="38" name="Rectangle 3"/>
          <p:cNvSpPr txBox="1">
            <a:spLocks noChangeArrowheads="1"/>
          </p:cNvSpPr>
          <p:nvPr/>
        </p:nvSpPr>
        <p:spPr bwMode="auto">
          <a:xfrm>
            <a:off x="4988889" y="824477"/>
            <a:ext cx="4047748" cy="3685240"/>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GB" sz="1200" dirty="0"/>
              <a:t>Holidays is not only about me, but mainly about others and my surroundings. I am okay with leaving at home all distracting things in order to be completely focused. In my holidays, I am modest, put my needs aside and adapt to my surrounding – only when everyone is happy, I am happy as well. </a:t>
            </a:r>
          </a:p>
          <a:p>
            <a:pPr marL="3240" lvl="1">
              <a:spcBef>
                <a:spcPts val="300"/>
              </a:spcBef>
              <a:spcAft>
                <a:spcPts val="300"/>
              </a:spcAft>
            </a:pPr>
            <a:endParaRPr lang="en-GB" sz="1200" dirty="0"/>
          </a:p>
          <a:p>
            <a:pPr marL="3240" lvl="1">
              <a:spcBef>
                <a:spcPts val="300"/>
              </a:spcBef>
              <a:spcAft>
                <a:spcPts val="300"/>
              </a:spcAft>
            </a:pPr>
            <a:r>
              <a:rPr lang="en-US" sz="1200" u="sng" dirty="0"/>
              <a:t>Shift of meaning of holiday abroad: </a:t>
            </a:r>
          </a:p>
          <a:p>
            <a:pPr marL="174690" lvl="1" indent="-171450">
              <a:buFont typeface="Arial" panose="020B0604020202020204" pitchFamily="34" charset="0"/>
              <a:buChar char="•"/>
            </a:pPr>
            <a:r>
              <a:rPr lang="en-US" sz="1200" dirty="0"/>
              <a:t>Holidays are not only to intensify the relationship with others, but also to fully dive into the foreign culture and connect with it. </a:t>
            </a:r>
          </a:p>
          <a:p>
            <a:pPr marL="174690" lvl="1" indent="-171450">
              <a:buFont typeface="Arial" panose="020B0604020202020204" pitchFamily="34" charset="0"/>
              <a:buChar char="•"/>
            </a:pPr>
            <a:r>
              <a:rPr lang="en-US" sz="1200" dirty="0"/>
              <a:t>This motivation has become more intense as demands rise: the individual is less in focus and others (e.g. kids) are more important – the key is to make the best holidays for everyone and to meet everyone’s needs</a:t>
            </a:r>
          </a:p>
          <a:p>
            <a:pPr marL="174690" lvl="1" indent="-171450">
              <a:buFont typeface="Arial" panose="020B0604020202020204" pitchFamily="34" charset="0"/>
              <a:buChar char="•"/>
            </a:pPr>
            <a:r>
              <a:rPr lang="en-US" sz="1200" dirty="0"/>
              <a:t>The home is not the castle anymore: even more, cutting oneself down to minimalistic equipment increases the concentration to the important things – myself, my family, my surrounding</a:t>
            </a:r>
          </a:p>
        </p:txBody>
      </p:sp>
      <p:grpSp>
        <p:nvGrpSpPr>
          <p:cNvPr id="39" name="Group 36"/>
          <p:cNvGrpSpPr/>
          <p:nvPr/>
        </p:nvGrpSpPr>
        <p:grpSpPr>
          <a:xfrm>
            <a:off x="6427111" y="50351"/>
            <a:ext cx="654818" cy="608565"/>
            <a:chOff x="1643518" y="660438"/>
            <a:chExt cx="5967775" cy="5967774"/>
          </a:xfrm>
        </p:grpSpPr>
        <p:grpSp>
          <p:nvGrpSpPr>
            <p:cNvPr id="41" name="Gruppieren 37"/>
            <p:cNvGrpSpPr/>
            <p:nvPr/>
          </p:nvGrpSpPr>
          <p:grpSpPr>
            <a:xfrm>
              <a:off x="2031485" y="1055686"/>
              <a:ext cx="5194800" cy="5194800"/>
              <a:chOff x="2031485" y="1055686"/>
              <a:chExt cx="5194800" cy="5194800"/>
            </a:xfrm>
          </p:grpSpPr>
          <p:sp>
            <p:nvSpPr>
              <p:cNvPr id="5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solidFill>
                <a:srgbClr val="9966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42"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pic>
        <p:nvPicPr>
          <p:cNvPr id="4" name="Grafi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387" y="1286861"/>
            <a:ext cx="2359404" cy="1572936"/>
          </a:xfrm>
          <a:prstGeom prst="rect">
            <a:avLst/>
          </a:prstGeom>
        </p:spPr>
      </p:pic>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13941" y="1276351"/>
            <a:ext cx="2277112" cy="1495073"/>
          </a:xfrm>
          <a:prstGeom prst="rect">
            <a:avLst/>
          </a:prstGeom>
        </p:spPr>
      </p:pic>
      <p:pic>
        <p:nvPicPr>
          <p:cNvPr id="31" name="Grafik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915" y="2714929"/>
            <a:ext cx="2215068" cy="1662118"/>
          </a:xfrm>
          <a:prstGeom prst="rect">
            <a:avLst/>
          </a:prstGeom>
        </p:spPr>
      </p:pic>
      <p:pic>
        <p:nvPicPr>
          <p:cNvPr id="3078" name="Picture 6" descr="Haus, Blockhütte, Holzhaus, Holzbalken, Holz, Hüt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1799" y="2717741"/>
            <a:ext cx="1806245" cy="1354684"/>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ular Callout 5"/>
          <p:cNvSpPr/>
          <p:nvPr/>
        </p:nvSpPr>
        <p:spPr>
          <a:xfrm>
            <a:off x="2666026" y="3852323"/>
            <a:ext cx="1928020" cy="601845"/>
          </a:xfrm>
          <a:prstGeom prst="wedgeRoundRectCallout">
            <a:avLst>
              <a:gd name="adj1" fmla="val -29185"/>
              <a:gd name="adj2" fmla="val -6998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“It’s the typical family holiday. We discuss what</a:t>
            </a:r>
            <a:r>
              <a:rPr kumimoji="0" lang="en-US" sz="900" b="0" i="1" u="none" strike="noStrike" kern="0" cap="none" spc="0" normalizeH="0" noProof="0" dirty="0">
                <a:ln>
                  <a:noFill/>
                </a:ln>
                <a:solidFill>
                  <a:schemeClr val="tx1"/>
                </a:solidFill>
                <a:effectLst/>
                <a:uLnTx/>
                <a:uFillTx/>
              </a:rPr>
              <a:t> we are going to do today or tomorrow. Even if she’s not really up for it, she goes along.”</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32292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996600"/>
          </a:solidFill>
          <a:ln>
            <a:noFill/>
          </a:ln>
          <a:effectLst/>
        </p:spPr>
        <p:txBody>
          <a:bodyPr wrap="none" anchor="ctr"/>
          <a:lstStyle/>
          <a:p>
            <a:endParaRPr lang="en-GB" dirty="0">
              <a:solidFill>
                <a:srgbClr val="000000"/>
              </a:solidFill>
              <a:latin typeface="Arial"/>
              <a:cs typeface="Arial"/>
            </a:endParaRPr>
          </a:p>
        </p:txBody>
      </p:sp>
      <p:sp>
        <p:nvSpPr>
          <p:cNvPr id="15" name="Rectangle 6"/>
          <p:cNvSpPr>
            <a:spLocks noChangeArrowheads="1"/>
          </p:cNvSpPr>
          <p:nvPr/>
        </p:nvSpPr>
        <p:spPr bwMode="auto">
          <a:xfrm>
            <a:off x="149405" y="831565"/>
            <a:ext cx="8634313" cy="1969770"/>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defTabSz="914400"/>
            <a:r>
              <a:rPr lang="en-US" sz="1400" b="1" dirty="0">
                <a:latin typeface="+mn-lt"/>
                <a:ea typeface="Tahoma" panose="020B0604030504040204" pitchFamily="34" charset="0"/>
                <a:cs typeface="Tahoma" panose="020B0604030504040204" pitchFamily="34" charset="0"/>
              </a:rPr>
              <a:t>Type of holiday - </a:t>
            </a:r>
            <a:r>
              <a:rPr lang="en-US" sz="1400" b="1" dirty="0" err="1">
                <a:latin typeface="+mn-lt"/>
                <a:ea typeface="Tahoma" panose="020B0604030504040204" pitchFamily="34" charset="0"/>
                <a:cs typeface="Tahoma" panose="020B0604030504040204" pitchFamily="34" charset="0"/>
              </a:rPr>
              <a:t>behaviour</a:t>
            </a:r>
            <a:r>
              <a:rPr lang="en-US" sz="1400" b="1" dirty="0">
                <a:latin typeface="+mn-lt"/>
                <a:ea typeface="Tahoma" panose="020B0604030504040204" pitchFamily="34" charset="0"/>
                <a:cs typeface="Tahoma" panose="020B0604030504040204" pitchFamily="34" charset="0"/>
              </a:rPr>
              <a:t>/ features:</a:t>
            </a:r>
          </a:p>
          <a:p>
            <a:pPr marL="176213" indent="-176213" defTabSz="449263">
              <a:buClr>
                <a:srgbClr val="000000"/>
              </a:buClr>
              <a:buSzPct val="100000"/>
              <a:buFont typeface="Arial" pitchFamily="34"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en-GB" sz="1200" dirty="0">
                <a:latin typeface="+mn-lt"/>
              </a:rPr>
              <a:t> Holidays that promise a varied, eventful and entertaining character, which can be linked to: </a:t>
            </a:r>
          </a:p>
          <a:p>
            <a:pPr marL="633413" lvl="1" indent="-176213" defTabSz="449263">
              <a:buClr>
                <a:srgbClr val="000000"/>
              </a:buClr>
              <a:buSzPct val="100000"/>
              <a:buFont typeface="Arial" pitchFamily="34"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en-GB" sz="1200" b="1" dirty="0">
                <a:latin typeface="+mn-lt"/>
              </a:rPr>
              <a:t>Nature </a:t>
            </a:r>
            <a:r>
              <a:rPr lang="en-GB" sz="1200" dirty="0">
                <a:latin typeface="+mn-lt"/>
              </a:rPr>
              <a:t>and</a:t>
            </a:r>
            <a:r>
              <a:rPr lang="en-GB" sz="1200" b="1" dirty="0">
                <a:latin typeface="+mn-lt"/>
              </a:rPr>
              <a:t> culture </a:t>
            </a:r>
            <a:r>
              <a:rPr lang="en-GB" sz="1200" dirty="0">
                <a:latin typeface="+mn-lt"/>
                <a:sym typeface="Wingdings" pitchFamily="2" charset="2"/>
              </a:rPr>
              <a:t> trips to getting to know local culture and nature to its fullest. </a:t>
            </a:r>
          </a:p>
          <a:p>
            <a:pPr marL="633413" lvl="1" indent="-176213" defTabSz="449263">
              <a:buClr>
                <a:srgbClr val="000000"/>
              </a:buClr>
              <a:buSzPct val="100000"/>
              <a:buFont typeface="Arial" pitchFamily="34"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en-GB" sz="1200" b="1" dirty="0">
                <a:latin typeface="+mn-lt"/>
                <a:sym typeface="Wingdings" pitchFamily="2" charset="2"/>
              </a:rPr>
              <a:t>Entertainment</a:t>
            </a:r>
            <a:r>
              <a:rPr lang="en-GB" sz="1200" dirty="0">
                <a:latin typeface="+mn-lt"/>
                <a:sym typeface="Wingdings" pitchFamily="2" charset="2"/>
              </a:rPr>
              <a:t>  leisure/ amusement parks, sightseeing + shopping, to please each of the fellow travellers.  </a:t>
            </a:r>
          </a:p>
          <a:p>
            <a:pPr marL="633413" lvl="1" indent="-176213" defTabSz="449263">
              <a:buClr>
                <a:srgbClr val="000000"/>
              </a:buClr>
              <a:buSzPct val="100000"/>
              <a:buFont typeface="Arial" pitchFamily="34"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en-GB" sz="1200" b="1" dirty="0">
                <a:latin typeface="+mn-lt"/>
                <a:sym typeface="Wingdings" pitchFamily="2" charset="2"/>
              </a:rPr>
              <a:t>Accommodation</a:t>
            </a:r>
            <a:r>
              <a:rPr lang="en-GB" sz="1200" dirty="0">
                <a:latin typeface="+mn-lt"/>
                <a:sym typeface="Wingdings" pitchFamily="2" charset="2"/>
              </a:rPr>
              <a:t> can be minimalistic and contain only the most important/ needed things – frills or things that distract are not wished</a:t>
            </a:r>
          </a:p>
          <a:p>
            <a:pPr marL="633413" lvl="1" indent="-176213" defTabSz="449263">
              <a:buClr>
                <a:srgbClr val="000000"/>
              </a:buClr>
              <a:buSzPct val="100000"/>
              <a:buFont typeface="Arial" pitchFamily="34"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en-GB" sz="1200" b="1" dirty="0">
                <a:latin typeface="+mn-lt"/>
                <a:sym typeface="Wingdings" pitchFamily="2" charset="2"/>
              </a:rPr>
              <a:t>Activities</a:t>
            </a:r>
            <a:r>
              <a:rPr lang="en-GB" sz="1200" dirty="0">
                <a:latin typeface="+mn-lt"/>
                <a:sym typeface="Wingdings" pitchFamily="2" charset="2"/>
              </a:rPr>
              <a:t> should meet everyone’s needs. If children/ partner/ friends are present, those needs are more important than own needs.</a:t>
            </a:r>
          </a:p>
          <a:p>
            <a:pPr marL="633413" lvl="1" indent="-176213" defTabSz="449263">
              <a:buClr>
                <a:srgbClr val="000000"/>
              </a:buClr>
              <a:buSzPct val="100000"/>
              <a:buFont typeface="Arial" pitchFamily="34" charset="0"/>
              <a:buChar char="-"/>
              <a:tabLst>
                <a:tab pos="176213" algn="l"/>
                <a:tab pos="1090613" algn="l"/>
                <a:tab pos="2005013" algn="l"/>
                <a:tab pos="2919413" algn="l"/>
                <a:tab pos="3833813" algn="l"/>
                <a:tab pos="4748213" algn="l"/>
                <a:tab pos="5662613" algn="l"/>
                <a:tab pos="6577013" algn="l"/>
                <a:tab pos="7491413" algn="l"/>
                <a:tab pos="8405813" algn="l"/>
                <a:tab pos="9320213" algn="l"/>
                <a:tab pos="10234613" algn="l"/>
              </a:tabLst>
            </a:pPr>
            <a:r>
              <a:rPr lang="en-GB" sz="1200" b="1" dirty="0">
                <a:latin typeface="+mn-lt"/>
                <a:sym typeface="Wingdings" pitchFamily="2" charset="2"/>
              </a:rPr>
              <a:t>Safety</a:t>
            </a:r>
            <a:r>
              <a:rPr lang="en-GB" sz="1200" dirty="0">
                <a:latin typeface="+mn-lt"/>
                <a:sym typeface="Wingdings" pitchFamily="2" charset="2"/>
              </a:rPr>
              <a:t> and </a:t>
            </a:r>
            <a:r>
              <a:rPr lang="en-GB" sz="1200" b="1" dirty="0">
                <a:latin typeface="+mn-lt"/>
                <a:sym typeface="Wingdings" pitchFamily="2" charset="2"/>
              </a:rPr>
              <a:t>comfort</a:t>
            </a:r>
            <a:r>
              <a:rPr lang="en-GB" sz="1200" dirty="0">
                <a:latin typeface="+mn-lt"/>
                <a:sym typeface="Wingdings" pitchFamily="2" charset="2"/>
              </a:rPr>
              <a:t>  especially family with children long for a safe refuge they can trust</a:t>
            </a:r>
          </a:p>
          <a:p>
            <a:pPr defTabSz="914400">
              <a:buFont typeface="Arial" charset="0"/>
              <a:buChar char="•"/>
            </a:pPr>
            <a:endParaRPr lang="en-US" sz="1200" dirty="0">
              <a:latin typeface="+mn-lt"/>
              <a:ea typeface="Tahoma" panose="020B0604030504040204" pitchFamily="34" charset="0"/>
              <a:cs typeface="Tahoma" panose="020B0604030504040204" pitchFamily="34" charset="0"/>
            </a:endParaRPr>
          </a:p>
        </p:txBody>
      </p:sp>
      <p:sp>
        <p:nvSpPr>
          <p:cNvPr id="8" name="Rectangle 3"/>
          <p:cNvSpPr txBox="1">
            <a:spLocks noChangeArrowheads="1"/>
          </p:cNvSpPr>
          <p:nvPr/>
        </p:nvSpPr>
        <p:spPr bwMode="auto">
          <a:xfrm>
            <a:off x="278473" y="3003630"/>
            <a:ext cx="1971592" cy="1608816"/>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spcBef>
                <a:spcPts val="600"/>
              </a:spcBef>
              <a:buClr>
                <a:srgbClr val="008E94"/>
              </a:buClr>
              <a:buSzPct val="85000"/>
              <a:defRPr/>
            </a:pPr>
            <a:r>
              <a:rPr lang="en-GB" sz="1400" b="1" dirty="0">
                <a:solidFill>
                  <a:srgbClr val="222223"/>
                </a:solidFill>
                <a:cs typeface="Arial" panose="020B0604020202020204" pitchFamily="34" charset="0"/>
              </a:rPr>
              <a:t>Functional characteristics</a:t>
            </a: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Secure </a:t>
            </a:r>
            <a:r>
              <a:rPr lang="de-DE" altLang="zh-CN" sz="1200" dirty="0" err="1">
                <a:solidFill>
                  <a:srgbClr val="222223"/>
                </a:solidFill>
                <a:ea typeface="Arial Unicode MS" pitchFamily="34" charset="-128"/>
                <a:cs typeface="Arial" panose="020B0604020202020204" pitchFamily="34" charset="0"/>
              </a:rPr>
              <a:t>refuge</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Variation of offers</a:t>
            </a: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Minimalistic</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equipment</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Comforting</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atmosphere</a:t>
            </a:r>
            <a:endParaRPr lang="de-DE" altLang="zh-CN" sz="1200" dirty="0">
              <a:solidFill>
                <a:srgbClr val="222223"/>
              </a:solidFill>
              <a:ea typeface="Arial Unicode MS" pitchFamily="34" charset="-128"/>
              <a:cs typeface="Arial" panose="020B0604020202020204" pitchFamily="34" charset="0"/>
            </a:endParaRPr>
          </a:p>
        </p:txBody>
      </p:sp>
      <p:sp>
        <p:nvSpPr>
          <p:cNvPr id="9" name="Rectangle 3"/>
          <p:cNvSpPr txBox="1">
            <a:spLocks noChangeArrowheads="1"/>
          </p:cNvSpPr>
          <p:nvPr/>
        </p:nvSpPr>
        <p:spPr bwMode="auto">
          <a:xfrm>
            <a:off x="2452399" y="3005051"/>
            <a:ext cx="1662401" cy="1608816"/>
          </a:xfrm>
          <a:prstGeom prst="round2SameRect">
            <a:avLst/>
          </a:prstGeom>
          <a:solidFill>
            <a:schemeClr val="bg1"/>
          </a:solidFill>
          <a:ln w="9525">
            <a:noFill/>
            <a:miter lim="800000"/>
            <a:headEnd/>
            <a:tailEnd/>
          </a:ln>
        </p:spPr>
        <p:txBody>
          <a:bodyPr lIns="0" tIns="45714" rIns="0" bIns="45714"/>
          <a:lstStyle>
            <a:defPPr>
              <a:defRPr lang="en-US"/>
            </a:defPPr>
            <a:lvl1pPr algn="ctr" defTabSz="915988" eaLnBrk="0" hangingPunct="0">
              <a:lnSpc>
                <a:spcPct val="90000"/>
              </a:lnSpc>
              <a:spcBef>
                <a:spcPts val="600"/>
              </a:spcBef>
              <a:buClr>
                <a:srgbClr val="008E94"/>
              </a:buClr>
              <a:buSzPct val="85000"/>
              <a:defRPr sz="1600" b="1"/>
            </a:lvl1pPr>
          </a:lstStyle>
          <a:p>
            <a:r>
              <a:rPr lang="en-GB" sz="1400" dirty="0">
                <a:solidFill>
                  <a:srgbClr val="222223"/>
                </a:solidFill>
                <a:cs typeface="Arial" panose="020B0604020202020204" pitchFamily="34" charset="0"/>
              </a:rPr>
              <a:t>Social Identity</a:t>
            </a:r>
          </a:p>
          <a:p>
            <a:pPr marL="144000" indent="-144000" algn="l">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Selfless</a:t>
            </a:r>
          </a:p>
          <a:p>
            <a:pPr marL="144000" indent="-144000" algn="l">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Empathic</a:t>
            </a:r>
          </a:p>
          <a:p>
            <a:pPr marL="144000" indent="-144000" algn="l">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Caring</a:t>
            </a:r>
          </a:p>
          <a:p>
            <a:pPr marL="144000" indent="-144000" algn="l">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Curious </a:t>
            </a:r>
          </a:p>
          <a:p>
            <a:pPr marL="144000" indent="-144000" algn="l">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Tolerant</a:t>
            </a:r>
          </a:p>
        </p:txBody>
      </p:sp>
      <p:sp>
        <p:nvSpPr>
          <p:cNvPr id="10" name="Rectangle 3"/>
          <p:cNvSpPr txBox="1">
            <a:spLocks noChangeArrowheads="1"/>
          </p:cNvSpPr>
          <p:nvPr/>
        </p:nvSpPr>
        <p:spPr bwMode="auto">
          <a:xfrm>
            <a:off x="4327451" y="2988255"/>
            <a:ext cx="2583712" cy="1608816"/>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spcBef>
                <a:spcPts val="600"/>
              </a:spcBef>
              <a:buClr>
                <a:srgbClr val="008E94"/>
              </a:buClr>
              <a:buSzPct val="85000"/>
              <a:defRPr/>
            </a:pPr>
            <a:r>
              <a:rPr lang="en-GB" sz="1400" b="1" dirty="0">
                <a:solidFill>
                  <a:srgbClr val="222223"/>
                </a:solidFill>
                <a:cs typeface="Arial" panose="020B0604020202020204" pitchFamily="34" charset="0"/>
              </a:rPr>
              <a:t>Emotional Benefits</a:t>
            </a:r>
            <a:endParaRPr lang="en-GB" sz="1400" dirty="0">
              <a:solidFill>
                <a:srgbClr val="222223"/>
              </a:solidFill>
              <a:cs typeface="Arial" panose="020B0604020202020204" pitchFamily="34" charset="0"/>
            </a:endParaRP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Bonding</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with</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family</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and</a:t>
            </a:r>
            <a:r>
              <a:rPr lang="de-DE" altLang="zh-CN" sz="1200" dirty="0">
                <a:solidFill>
                  <a:srgbClr val="222223"/>
                </a:solidFill>
                <a:ea typeface="Arial Unicode MS" pitchFamily="34" charset="-128"/>
                <a:cs typeface="Arial" panose="020B0604020202020204" pitchFamily="34" charset="0"/>
              </a:rPr>
              <a:t>/</a:t>
            </a:r>
            <a:r>
              <a:rPr lang="de-DE" altLang="zh-CN" sz="1200" dirty="0" err="1">
                <a:solidFill>
                  <a:srgbClr val="222223"/>
                </a:solidFill>
                <a:ea typeface="Arial Unicode MS" pitchFamily="34" charset="-128"/>
                <a:cs typeface="Arial" panose="020B0604020202020204" pitchFamily="34" charset="0"/>
              </a:rPr>
              <a:t>or</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culture</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Withdrawing myself and my needs to increase the happiness of all</a:t>
            </a: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Withdrawing myself to fully adapt to the culture and to let it work on me</a:t>
            </a:r>
          </a:p>
        </p:txBody>
      </p:sp>
      <p:sp>
        <p:nvSpPr>
          <p:cNvPr id="11" name="Rectangle 3"/>
          <p:cNvSpPr txBox="1">
            <a:spLocks noChangeArrowheads="1"/>
          </p:cNvSpPr>
          <p:nvPr/>
        </p:nvSpPr>
        <p:spPr bwMode="auto">
          <a:xfrm>
            <a:off x="7113181" y="2989676"/>
            <a:ext cx="1658662" cy="1608816"/>
          </a:xfrm>
          <a:prstGeom prst="round2SameRect">
            <a:avLst/>
          </a:prstGeom>
          <a:solidFill>
            <a:schemeClr val="bg1"/>
          </a:solidFill>
          <a:ln w="9525">
            <a:noFill/>
            <a:miter lim="800000"/>
            <a:headEnd/>
            <a:tailEnd/>
          </a:ln>
        </p:spPr>
        <p:txBody>
          <a:bodyPr lIns="0" tIns="45714" rIns="0" bIns="45714"/>
          <a:lstStyle/>
          <a:p>
            <a:pPr marL="266700" indent="-266700" algn="ctr" defTabSz="915988" eaLnBrk="0" hangingPunct="0">
              <a:lnSpc>
                <a:spcPct val="90000"/>
              </a:lnSpc>
              <a:spcBef>
                <a:spcPts val="600"/>
              </a:spcBef>
              <a:buClr>
                <a:srgbClr val="008E94"/>
              </a:buClr>
              <a:buSzPct val="85000"/>
              <a:defRPr/>
            </a:pPr>
            <a:r>
              <a:rPr lang="en-GB" sz="1400" b="1" dirty="0">
                <a:solidFill>
                  <a:srgbClr val="222223"/>
                </a:solidFill>
                <a:cs typeface="Arial" panose="020B0604020202020204" pitchFamily="34" charset="0"/>
              </a:rPr>
              <a:t>Personality</a:t>
            </a:r>
            <a:endParaRPr lang="en-GB" sz="1400" dirty="0">
              <a:solidFill>
                <a:srgbClr val="222223"/>
              </a:solidFill>
              <a:cs typeface="Arial" panose="020B0604020202020204" pitchFamily="34" charset="0"/>
            </a:endParaRP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Secure</a:t>
            </a: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Welcoming</a:t>
            </a: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Plains</a:t>
            </a:r>
          </a:p>
          <a:p>
            <a:pPr marL="144000" indent="-144000" defTabSz="915988" eaLnBrk="0" hangingPunct="0">
              <a:lnSpc>
                <a:spcPct val="90000"/>
              </a:lnSpc>
              <a:spcBef>
                <a:spcPts val="600"/>
              </a:spcBef>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Diverse/ culturally rich</a:t>
            </a:r>
          </a:p>
        </p:txBody>
      </p:sp>
      <p:grpSp>
        <p:nvGrpSpPr>
          <p:cNvPr id="35" name="Group 36"/>
          <p:cNvGrpSpPr/>
          <p:nvPr/>
        </p:nvGrpSpPr>
        <p:grpSpPr>
          <a:xfrm>
            <a:off x="6427111" y="50351"/>
            <a:ext cx="654818" cy="608565"/>
            <a:chOff x="1643518" y="660438"/>
            <a:chExt cx="5967775" cy="5967774"/>
          </a:xfrm>
        </p:grpSpPr>
        <p:grpSp>
          <p:nvGrpSpPr>
            <p:cNvPr id="36" name="Gruppieren 37"/>
            <p:cNvGrpSpPr/>
            <p:nvPr/>
          </p:nvGrpSpPr>
          <p:grpSpPr>
            <a:xfrm>
              <a:off x="2031485" y="1055686"/>
              <a:ext cx="5194800" cy="5194800"/>
              <a:chOff x="2031485" y="1055686"/>
              <a:chExt cx="5194800" cy="5194800"/>
            </a:xfrm>
          </p:grpSpPr>
          <p:sp>
            <p:nvSpPr>
              <p:cNvPr id="4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solidFill>
                <a:srgbClr val="9966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8372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996600"/>
          </a:solidFill>
          <a:ln>
            <a:noFill/>
          </a:ln>
          <a:effectLst/>
        </p:spPr>
        <p:txBody>
          <a:bodyPr wrap="none" anchor="ctr"/>
          <a:lstStyle/>
          <a:p>
            <a:endParaRPr lang="en-GB" dirty="0">
              <a:solidFill>
                <a:srgbClr val="000000"/>
              </a:solidFill>
              <a:latin typeface="Arial"/>
              <a:cs typeface="Arial"/>
            </a:endParaRPr>
          </a:p>
        </p:txBody>
      </p:sp>
      <p:sp>
        <p:nvSpPr>
          <p:cNvPr id="26" name="Rectangle 3"/>
          <p:cNvSpPr txBox="1">
            <a:spLocks noChangeArrowheads="1"/>
          </p:cNvSpPr>
          <p:nvPr/>
        </p:nvSpPr>
        <p:spPr bwMode="auto">
          <a:xfrm>
            <a:off x="273136"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Bef>
                <a:spcPts val="900"/>
              </a:spcBef>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Occasions / holiday moments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Going on a hiking</a:t>
            </a:r>
            <a:r>
              <a:rPr kumimoji="0" lang="en-GB" sz="1200" b="0" i="0" u="none" strike="noStrike" kern="0" cap="none" spc="0" normalizeH="0" noProof="0" dirty="0">
                <a:ln>
                  <a:noFill/>
                </a:ln>
                <a:effectLst/>
                <a:uLnTx/>
                <a:uFillTx/>
              </a:rPr>
              <a:t> trip with buddies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Being</a:t>
            </a:r>
            <a:r>
              <a:rPr lang="en-GB" sz="1200" kern="0" dirty="0"/>
              <a:t> in a remote cabin in the woods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Visit a museum/ cathedral/ monument</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Having a great day at the</a:t>
            </a:r>
            <a:r>
              <a:rPr kumimoji="0" lang="en-GB" sz="1200" b="0" i="0" u="none" strike="noStrike" kern="0" cap="none" spc="0" normalizeH="0" noProof="0" dirty="0">
                <a:ln>
                  <a:noFill/>
                </a:ln>
                <a:effectLst/>
                <a:uLnTx/>
                <a:uFillTx/>
              </a:rPr>
              <a:t> </a:t>
            </a:r>
            <a:r>
              <a:rPr kumimoji="0" lang="en-GB" sz="1200" b="0" i="0" u="none" strike="noStrike" kern="0" cap="none" spc="0" normalizeH="0" noProof="0" dirty="0" err="1">
                <a:ln>
                  <a:noFill/>
                </a:ln>
                <a:effectLst/>
                <a:uLnTx/>
                <a:uFillTx/>
              </a:rPr>
              <a:t>center</a:t>
            </a:r>
            <a:r>
              <a:rPr kumimoji="0" lang="en-GB" sz="1200" b="0" i="0" u="none" strike="noStrike" kern="0" cap="none" spc="0" normalizeH="0" noProof="0" dirty="0">
                <a:ln>
                  <a:noFill/>
                </a:ln>
                <a:effectLst/>
                <a:uLnTx/>
                <a:uFillTx/>
              </a:rPr>
              <a:t> park with my family, seeing my kids laugh</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Enjoying</a:t>
            </a:r>
            <a:r>
              <a:rPr lang="en-GB" sz="1200" kern="0" dirty="0"/>
              <a:t> a local drink on a local bar – getting to know local people</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Explore the surroundings</a:t>
            </a:r>
          </a:p>
        </p:txBody>
      </p:sp>
      <p:sp>
        <p:nvSpPr>
          <p:cNvPr id="27" name="Rectangle 3"/>
          <p:cNvSpPr txBox="1">
            <a:spLocks noChangeArrowheads="1"/>
          </p:cNvSpPr>
          <p:nvPr/>
        </p:nvSpPr>
        <p:spPr bwMode="auto">
          <a:xfrm>
            <a:off x="4649855" y="841989"/>
            <a:ext cx="4121988" cy="2290006"/>
          </a:xfrm>
          <a:prstGeom prst="round2SameRect">
            <a:avLst/>
          </a:prstGeom>
          <a:solidFill>
            <a:schemeClr val="bg1"/>
          </a:solidFill>
          <a:ln w="9525">
            <a:noFill/>
            <a:miter lim="800000"/>
            <a:headEnd/>
            <a:tailEnd/>
          </a:ln>
        </p:spPr>
        <p:txBody>
          <a:bodyPr lIns="68572" tIns="34286" rIns="68572" bIns="34286"/>
          <a:lstStyle/>
          <a:p>
            <a:pPr marR="0" lvl="0" defTabSz="686991" eaLnBrk="0" fontAlgn="auto" latinLnBrk="0" hangingPunct="0">
              <a:lnSpc>
                <a:spcPct val="90000"/>
              </a:lnSpc>
              <a:spcAft>
                <a:spcPts val="0"/>
              </a:spcAft>
              <a:buSzPct val="85000"/>
              <a:tabLst/>
              <a:defRPr/>
            </a:pPr>
            <a:r>
              <a:rPr kumimoji="0" lang="en-GB" sz="1400" b="1" i="0" u="none" strike="noStrike" kern="0" cap="none" spc="0" normalizeH="0" baseline="0" noProof="0" dirty="0">
                <a:ln>
                  <a:noFill/>
                </a:ln>
                <a:effectLst/>
                <a:uLnTx/>
                <a:uFillTx/>
              </a:rPr>
              <a:t>Ideal experience </a:t>
            </a:r>
          </a:p>
          <a:p>
            <a:pPr marL="171450" lvl="0" indent="-171450" defTabSz="686991" eaLnBrk="0" hangingPunct="0">
              <a:lnSpc>
                <a:spcPct val="90000"/>
              </a:lnSpc>
              <a:buSzPct val="85000"/>
              <a:buFont typeface="Arial" panose="020B0604020202020204" pitchFamily="34" charset="0"/>
              <a:buChar char="•"/>
              <a:defRPr/>
            </a:pPr>
            <a:r>
              <a:rPr lang="en-US" sz="1200" kern="0" dirty="0"/>
              <a:t>Time/ place that allows to share activities together: destination provides a varied offer of different activities (for different age groups)</a:t>
            </a:r>
          </a:p>
          <a:p>
            <a:pPr marL="171450" lvl="0" indent="-171450" defTabSz="686991" eaLnBrk="0" hangingPunct="0">
              <a:lnSpc>
                <a:spcPct val="90000"/>
              </a:lnSpc>
              <a:buSzPct val="85000"/>
              <a:buFont typeface="Arial" panose="020B0604020202020204" pitchFamily="34" charset="0"/>
              <a:buChar char="•"/>
              <a:defRPr/>
            </a:pPr>
            <a:r>
              <a:rPr lang="en-US" sz="1200" kern="0" dirty="0"/>
              <a:t>Surrounding needs to be trusted, country should not be too exotic</a:t>
            </a:r>
          </a:p>
          <a:p>
            <a:pPr marL="171450" lvl="0" indent="-171450" defTabSz="686991" eaLnBrk="0" hangingPunct="0">
              <a:lnSpc>
                <a:spcPct val="90000"/>
              </a:lnSpc>
              <a:buSzPct val="85000"/>
              <a:buFont typeface="Arial" panose="020B0604020202020204" pitchFamily="34" charset="0"/>
              <a:buChar char="•"/>
              <a:defRPr/>
            </a:pPr>
            <a:r>
              <a:rPr lang="en-US" sz="1200" kern="0" dirty="0"/>
              <a:t>For families, package holidays or center parks offer the needed amount of security and carefreeness </a:t>
            </a:r>
          </a:p>
          <a:p>
            <a:pPr marL="171450" lvl="0" indent="-171450" defTabSz="686991" eaLnBrk="0" hangingPunct="0">
              <a:lnSpc>
                <a:spcPct val="90000"/>
              </a:lnSpc>
              <a:buSzPct val="85000"/>
              <a:buFont typeface="Arial" panose="020B0604020202020204" pitchFamily="34" charset="0"/>
              <a:buChar char="•"/>
              <a:defRPr/>
            </a:pPr>
            <a:r>
              <a:rPr lang="en-US" sz="1200" kern="0" dirty="0"/>
              <a:t>For travelers with no children, rich culture is most enticing </a:t>
            </a:r>
          </a:p>
        </p:txBody>
      </p:sp>
      <p:sp>
        <p:nvSpPr>
          <p:cNvPr id="28" name="Rounded Rectangular Callout 5"/>
          <p:cNvSpPr/>
          <p:nvPr/>
        </p:nvSpPr>
        <p:spPr>
          <a:xfrm>
            <a:off x="273136" y="3260962"/>
            <a:ext cx="1928020" cy="601845"/>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“Going</a:t>
            </a:r>
            <a:r>
              <a:rPr kumimoji="0" lang="en-US" sz="900" b="0" i="1" u="none" strike="noStrike" kern="0" cap="none" spc="0" normalizeH="0" noProof="0" dirty="0">
                <a:ln>
                  <a:noFill/>
                </a:ln>
                <a:solidFill>
                  <a:schemeClr val="tx1"/>
                </a:solidFill>
                <a:effectLst/>
                <a:uLnTx/>
                <a:uFillTx/>
              </a:rPr>
              <a:t> out and having a drink, preferably in locations with a lot of locals. I am interested in the people.”</a:t>
            </a:r>
            <a:endParaRPr kumimoji="0" lang="en-US" sz="900" b="0" i="1" u="none" strike="noStrike" kern="0" cap="none" spc="0" normalizeH="0" baseline="0" noProof="0" dirty="0">
              <a:ln>
                <a:noFill/>
              </a:ln>
              <a:solidFill>
                <a:schemeClr val="tx1"/>
              </a:solidFill>
              <a:effectLst/>
              <a:uLnTx/>
              <a:uFillTx/>
            </a:endParaRPr>
          </a:p>
        </p:txBody>
      </p:sp>
      <p:grpSp>
        <p:nvGrpSpPr>
          <p:cNvPr id="68" name="Group 36"/>
          <p:cNvGrpSpPr/>
          <p:nvPr/>
        </p:nvGrpSpPr>
        <p:grpSpPr>
          <a:xfrm>
            <a:off x="6427111" y="50351"/>
            <a:ext cx="654818" cy="608565"/>
            <a:chOff x="1643518" y="660438"/>
            <a:chExt cx="5967775" cy="5967774"/>
          </a:xfrm>
        </p:grpSpPr>
        <p:grpSp>
          <p:nvGrpSpPr>
            <p:cNvPr id="69" name="Gruppieren 37"/>
            <p:cNvGrpSpPr/>
            <p:nvPr/>
          </p:nvGrpSpPr>
          <p:grpSpPr>
            <a:xfrm>
              <a:off x="2031485" y="1055686"/>
              <a:ext cx="5194800" cy="5194800"/>
              <a:chOff x="2031485" y="1055686"/>
              <a:chExt cx="5194800" cy="5194800"/>
            </a:xfrm>
          </p:grpSpPr>
          <p:sp>
            <p:nvSpPr>
              <p:cNvPr id="78"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79"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solidFill>
                <a:srgbClr val="9966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0"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1"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2"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3"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4"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85"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70"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1"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2"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3"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4"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5"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6"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77"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32" name="Rounded Rectangular Callout 5"/>
          <p:cNvSpPr/>
          <p:nvPr/>
        </p:nvSpPr>
        <p:spPr>
          <a:xfrm>
            <a:off x="6787681" y="3307791"/>
            <a:ext cx="1984162" cy="816475"/>
          </a:xfrm>
          <a:prstGeom prst="wedgeRoundRectCallout">
            <a:avLst>
              <a:gd name="adj1" fmla="val -58382"/>
              <a:gd name="adj2" fmla="val 31488"/>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“Trying out something new. You have other countries and</a:t>
            </a:r>
            <a:r>
              <a:rPr kumimoji="0" lang="en-US" sz="900" b="0" i="1" u="none" strike="noStrike" kern="0" cap="none" spc="0" normalizeH="0" noProof="0" dirty="0">
                <a:ln>
                  <a:noFill/>
                </a:ln>
                <a:solidFill>
                  <a:schemeClr val="tx1"/>
                </a:solidFill>
                <a:effectLst/>
                <a:uLnTx/>
                <a:uFillTx/>
              </a:rPr>
              <a:t> other traditions. Something that is absurd for us is normal for them. </a:t>
            </a:r>
            <a:r>
              <a:rPr lang="en-US" sz="900" i="1" kern="0" dirty="0">
                <a:solidFill>
                  <a:schemeClr val="tx1"/>
                </a:solidFill>
              </a:rPr>
              <a:t>It’s about trying out these traditions.</a:t>
            </a:r>
            <a:r>
              <a:rPr kumimoji="0" lang="en-US" sz="900" b="0" i="1" u="none" strike="noStrike" kern="0" cap="none" spc="0" normalizeH="0" baseline="0" noProof="0" dirty="0">
                <a:ln>
                  <a:noFill/>
                </a:ln>
                <a:solidFill>
                  <a:schemeClr val="tx1"/>
                </a:solidFill>
                <a:effectLst/>
                <a:uLnTx/>
                <a:uFillTx/>
              </a:rPr>
              <a:t>“</a:t>
            </a:r>
          </a:p>
        </p:txBody>
      </p:sp>
      <p:sp>
        <p:nvSpPr>
          <p:cNvPr id="33" name="Rounded Rectangular Callout 5"/>
          <p:cNvSpPr/>
          <p:nvPr/>
        </p:nvSpPr>
        <p:spPr>
          <a:xfrm>
            <a:off x="4649855" y="3298324"/>
            <a:ext cx="1819826" cy="76870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lang="en-US" sz="900" i="1" kern="0" dirty="0">
                <a:solidFill>
                  <a:schemeClr val="tx1"/>
                </a:solidFill>
              </a:rPr>
              <a:t>“In holidays, I used to have my kids with me. Now I want to see cities and countries, getting to know people to learn who they are.</a:t>
            </a:r>
            <a:r>
              <a:rPr kumimoji="0" lang="en-US" sz="900" b="0" i="1" strike="noStrike" kern="0" cap="none" spc="0" normalizeH="0" baseline="0" noProof="0" dirty="0">
                <a:ln>
                  <a:noFill/>
                </a:ln>
                <a:solidFill>
                  <a:schemeClr val="tx1"/>
                </a:solidFill>
                <a:effectLst/>
                <a:uLnTx/>
                <a:uFillTx/>
              </a:rPr>
              <a:t>“</a:t>
            </a:r>
          </a:p>
        </p:txBody>
      </p:sp>
      <p:sp>
        <p:nvSpPr>
          <p:cNvPr id="29" name="Rounded Rectangular Callout 5"/>
          <p:cNvSpPr/>
          <p:nvPr/>
        </p:nvSpPr>
        <p:spPr>
          <a:xfrm>
            <a:off x="2461495" y="3365025"/>
            <a:ext cx="1928020" cy="702008"/>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have a 2-year-old daughter,</a:t>
            </a:r>
            <a:r>
              <a:rPr kumimoji="0" lang="en-US" sz="900" b="0" i="1" u="none" strike="noStrike" kern="0" cap="none" spc="0" normalizeH="0" noProof="0" dirty="0">
                <a:ln>
                  <a:noFill/>
                </a:ln>
                <a:solidFill>
                  <a:schemeClr val="tx1"/>
                </a:solidFill>
                <a:effectLst/>
                <a:uLnTx/>
                <a:uFillTx/>
              </a:rPr>
              <a:t> we always pay attention that we know our way around, speak the language etc.”</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293855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996600"/>
          </a:solidFill>
          <a:ln>
            <a:noFill/>
          </a:ln>
          <a:effectLst/>
        </p:spPr>
        <p:txBody>
          <a:bodyPr wrap="none" anchor="ctr"/>
          <a:lstStyle/>
          <a:p>
            <a:endParaRPr lang="en-GB" dirty="0">
              <a:solidFill>
                <a:srgbClr val="000000"/>
              </a:solidFill>
              <a:latin typeface="Arial"/>
              <a:cs typeface="Arial"/>
            </a:endParaRPr>
          </a:p>
        </p:txBody>
      </p:sp>
      <p:graphicFrame>
        <p:nvGraphicFramePr>
          <p:cNvPr id="2" name="Diagramm 1"/>
          <p:cNvGraphicFramePr/>
          <p:nvPr>
            <p:extLst>
              <p:ext uri="{D42A27DB-BD31-4B8C-83A1-F6EECF244321}">
                <p14:modId xmlns:p14="http://schemas.microsoft.com/office/powerpoint/2010/main" val="58919883"/>
              </p:ext>
            </p:extLst>
          </p:nvPr>
        </p:nvGraphicFramePr>
        <p:xfrm>
          <a:off x="1524000" y="900866"/>
          <a:ext cx="6096000" cy="3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2" name="Group 36"/>
          <p:cNvGrpSpPr/>
          <p:nvPr/>
        </p:nvGrpSpPr>
        <p:grpSpPr>
          <a:xfrm>
            <a:off x="6427111" y="50351"/>
            <a:ext cx="654818" cy="608565"/>
            <a:chOff x="1643518" y="660438"/>
            <a:chExt cx="5967775" cy="5967774"/>
          </a:xfrm>
        </p:grpSpPr>
        <p:grpSp>
          <p:nvGrpSpPr>
            <p:cNvPr id="33" name="Gruppieren 37"/>
            <p:cNvGrpSpPr/>
            <p:nvPr/>
          </p:nvGrpSpPr>
          <p:grpSpPr>
            <a:xfrm>
              <a:off x="2031485" y="1055686"/>
              <a:ext cx="5194800" cy="5194800"/>
              <a:chOff x="2031485" y="1055686"/>
              <a:chExt cx="5194800" cy="5194800"/>
            </a:xfrm>
          </p:grpSpPr>
          <p:sp>
            <p:nvSpPr>
              <p:cNvPr id="5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solidFill>
                <a:srgbClr val="9966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987137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rgbClr val="00B0F0"/>
          </a:solidFill>
          <a:ln>
            <a:noFill/>
          </a:ln>
          <a:effectLst/>
        </p:spPr>
        <p:txBody>
          <a:bodyPr wrap="none" anchor="ctr"/>
          <a:lstStyle/>
          <a:p>
            <a:endParaRPr lang="en-GB" dirty="0">
              <a:solidFill>
                <a:srgbClr val="000000"/>
              </a:solidFill>
              <a:latin typeface="Arial"/>
              <a:cs typeface="Arial"/>
            </a:endParaRPr>
          </a:p>
        </p:txBody>
      </p:sp>
      <p:sp>
        <p:nvSpPr>
          <p:cNvPr id="37" name="Rectangle 3"/>
          <p:cNvSpPr txBox="1">
            <a:spLocks noChangeArrowheads="1"/>
          </p:cNvSpPr>
          <p:nvPr/>
        </p:nvSpPr>
        <p:spPr bwMode="auto">
          <a:xfrm>
            <a:off x="232375" y="801383"/>
            <a:ext cx="2891330"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defRPr/>
            </a:pPr>
            <a:r>
              <a:rPr lang="en-GB" sz="2000" b="1" dirty="0">
                <a:latin typeface="Tahoma" panose="020B0604030504040204" pitchFamily="34" charset="0"/>
                <a:ea typeface="Tahoma" panose="020B0604030504040204" pitchFamily="34" charset="0"/>
                <a:cs typeface="Tahoma" panose="020B0604030504040204" pitchFamily="34" charset="0"/>
              </a:rPr>
              <a:t>Journey to my roots</a:t>
            </a:r>
          </a:p>
        </p:txBody>
      </p:sp>
      <p:sp>
        <p:nvSpPr>
          <p:cNvPr id="38" name="Rectangle 3"/>
          <p:cNvSpPr txBox="1">
            <a:spLocks noChangeArrowheads="1"/>
          </p:cNvSpPr>
          <p:nvPr/>
        </p:nvSpPr>
        <p:spPr bwMode="auto">
          <a:xfrm>
            <a:off x="4879697" y="1275087"/>
            <a:ext cx="4156940" cy="3036983"/>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GB" sz="1200" dirty="0"/>
              <a:t>Holiday can only be relaxing for me when I have taken care of everything: I do not like surprises and want to be prepared for every situation possible. Only when I have secured my surrounding, I can fully let myself go and enjoy my holidays. Holiday is about satisfying my basic needs. Holiday also means to put myself on a rest and not being responsible. </a:t>
            </a:r>
          </a:p>
          <a:p>
            <a:pPr marL="3240" lvl="1">
              <a:spcBef>
                <a:spcPts val="300"/>
              </a:spcBef>
              <a:spcAft>
                <a:spcPts val="300"/>
              </a:spcAft>
            </a:pPr>
            <a:endParaRPr lang="en-GB" sz="1200" dirty="0"/>
          </a:p>
          <a:p>
            <a:pPr marL="3240" lvl="1">
              <a:spcBef>
                <a:spcPts val="300"/>
              </a:spcBef>
              <a:spcAft>
                <a:spcPts val="300"/>
              </a:spcAft>
            </a:pPr>
            <a:r>
              <a:rPr lang="en-US" sz="1200" u="sng" dirty="0"/>
              <a:t>Shift of meaning of holiday abroad: </a:t>
            </a:r>
          </a:p>
          <a:p>
            <a:pPr marL="174690" lvl="1" indent="-171450">
              <a:spcBef>
                <a:spcPts val="300"/>
              </a:spcBef>
              <a:spcAft>
                <a:spcPts val="300"/>
              </a:spcAft>
              <a:buFont typeface="Arial" panose="020B0604020202020204" pitchFamily="34" charset="0"/>
              <a:buChar char="•"/>
            </a:pPr>
            <a:r>
              <a:rPr lang="en-US" sz="1200" dirty="0"/>
              <a:t>The strive for comfort and carefreeness is still present</a:t>
            </a:r>
          </a:p>
          <a:p>
            <a:pPr marL="174690" lvl="1" indent="-171450">
              <a:spcBef>
                <a:spcPts val="300"/>
              </a:spcBef>
              <a:spcAft>
                <a:spcPts val="300"/>
              </a:spcAft>
              <a:buFont typeface="Arial" panose="020B0604020202020204" pitchFamily="34" charset="0"/>
              <a:buChar char="•"/>
            </a:pPr>
            <a:r>
              <a:rPr lang="en-US" sz="1200" dirty="0"/>
              <a:t>However, once this feeling is established, they are open to visit exotic places – but always from a safe distance and with not too much adventure or even risks</a:t>
            </a:r>
          </a:p>
        </p:txBody>
      </p:sp>
      <p:grpSp>
        <p:nvGrpSpPr>
          <p:cNvPr id="39" name="Group 36"/>
          <p:cNvGrpSpPr/>
          <p:nvPr/>
        </p:nvGrpSpPr>
        <p:grpSpPr>
          <a:xfrm>
            <a:off x="6427111" y="50351"/>
            <a:ext cx="654818" cy="608565"/>
            <a:chOff x="1643518" y="660438"/>
            <a:chExt cx="5967775" cy="5967774"/>
          </a:xfrm>
        </p:grpSpPr>
        <p:grpSp>
          <p:nvGrpSpPr>
            <p:cNvPr id="41" name="Gruppieren 37"/>
            <p:cNvGrpSpPr/>
            <p:nvPr/>
          </p:nvGrpSpPr>
          <p:grpSpPr>
            <a:xfrm>
              <a:off x="2031485" y="1055686"/>
              <a:ext cx="5194800" cy="5194800"/>
              <a:chOff x="2031485" y="1055686"/>
              <a:chExt cx="5194800" cy="5194800"/>
            </a:xfrm>
          </p:grpSpPr>
          <p:sp>
            <p:nvSpPr>
              <p:cNvPr id="5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solidFill>
                <a:srgbClr val="00B0F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42"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pic>
        <p:nvPicPr>
          <p:cNvPr id="5122" name="Picture 2" descr="Kreuzfahrt, Schiff, Kreuzer, Kreuzfahrtschiff, Urlaub"/>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4844" y="1334887"/>
            <a:ext cx="2407901" cy="1600252"/>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21988" y="1896372"/>
            <a:ext cx="2150011" cy="1794411"/>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581" y="2619060"/>
            <a:ext cx="2136917" cy="1453985"/>
          </a:xfrm>
          <a:prstGeom prst="rect">
            <a:avLst/>
          </a:prstGeom>
        </p:spPr>
      </p:pic>
      <p:sp>
        <p:nvSpPr>
          <p:cNvPr id="40" name="Rounded Rectangular Callout 5"/>
          <p:cNvSpPr/>
          <p:nvPr/>
        </p:nvSpPr>
        <p:spPr>
          <a:xfrm>
            <a:off x="1766477" y="3703985"/>
            <a:ext cx="2805522" cy="601845"/>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lang="en-US" sz="900" i="1" kern="0" dirty="0">
                <a:solidFill>
                  <a:schemeClr val="tx1"/>
                </a:solidFill>
              </a:rPr>
              <a:t>“Everything is planned, in order. She likes that. She also needs that in her holidays. A little bit of untidiness really annoys her.</a:t>
            </a:r>
            <a:r>
              <a:rPr kumimoji="0" lang="en-US" sz="900" b="0" i="1" u="none" strike="noStrike" kern="0" cap="none" spc="0" normalizeH="0" baseline="0" noProof="0" dirty="0">
                <a:ln>
                  <a:noFill/>
                </a:ln>
                <a:solidFill>
                  <a:schemeClr val="tx1"/>
                </a:solidFill>
                <a:effectLst/>
                <a:uLnTx/>
                <a:uFillTx/>
              </a:rPr>
              <a:t>“</a:t>
            </a:r>
          </a:p>
        </p:txBody>
      </p:sp>
    </p:spTree>
    <p:extLst>
      <p:ext uri="{BB962C8B-B14F-4D97-AF65-F5344CB8AC3E}">
        <p14:creationId xmlns:p14="http://schemas.microsoft.com/office/powerpoint/2010/main" val="3258964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00B0F0"/>
          </a:solidFill>
          <a:ln>
            <a:noFill/>
          </a:ln>
          <a:effectLst/>
        </p:spPr>
        <p:txBody>
          <a:bodyPr wrap="none" anchor="ctr"/>
          <a:lstStyle/>
          <a:p>
            <a:endParaRPr lang="en-GB" dirty="0">
              <a:solidFill>
                <a:srgbClr val="000000"/>
              </a:solidFill>
              <a:latin typeface="Arial"/>
              <a:cs typeface="Arial"/>
            </a:endParaRPr>
          </a:p>
        </p:txBody>
      </p:sp>
      <p:sp>
        <p:nvSpPr>
          <p:cNvPr id="15" name="Rectangle 6"/>
          <p:cNvSpPr>
            <a:spLocks noChangeArrowheads="1"/>
          </p:cNvSpPr>
          <p:nvPr/>
        </p:nvSpPr>
        <p:spPr bwMode="auto">
          <a:xfrm>
            <a:off x="149405" y="831565"/>
            <a:ext cx="8634313" cy="2154436"/>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defTabSz="914400"/>
            <a:r>
              <a:rPr lang="en-US" sz="1400" b="1" dirty="0">
                <a:latin typeface="+mn-lt"/>
                <a:ea typeface="Tahoma" panose="020B0604030504040204" pitchFamily="34" charset="0"/>
                <a:cs typeface="Tahoma" panose="020B0604030504040204" pitchFamily="34" charset="0"/>
              </a:rPr>
              <a:t>Type of holiday - </a:t>
            </a:r>
            <a:r>
              <a:rPr lang="en-US" sz="1400" b="1" dirty="0" err="1">
                <a:latin typeface="+mn-lt"/>
                <a:ea typeface="Tahoma" panose="020B0604030504040204" pitchFamily="34" charset="0"/>
                <a:cs typeface="Tahoma" panose="020B0604030504040204" pitchFamily="34" charset="0"/>
              </a:rPr>
              <a:t>behaviour</a:t>
            </a:r>
            <a:r>
              <a:rPr lang="en-US" sz="1400" b="1" dirty="0">
                <a:latin typeface="+mn-lt"/>
                <a:ea typeface="Tahoma" panose="020B0604030504040204" pitchFamily="34" charset="0"/>
                <a:cs typeface="Tahoma" panose="020B0604030504040204" pitchFamily="34" charset="0"/>
              </a:rPr>
              <a:t>/ features:</a:t>
            </a:r>
          </a:p>
          <a:p>
            <a:pPr defTabSz="914400">
              <a:buFont typeface="Arial" charset="0"/>
              <a:buChar char="•"/>
            </a:pPr>
            <a:r>
              <a:rPr lang="en-US" sz="1200" dirty="0">
                <a:latin typeface="+mn-lt"/>
                <a:ea typeface="Tahoma" panose="020B0604030504040204" pitchFamily="34" charset="0"/>
                <a:cs typeface="Tahoma" panose="020B0604030504040204" pitchFamily="34" charset="0"/>
              </a:rPr>
              <a:t>When preparing holidays, the basis has to be set: they need a </a:t>
            </a:r>
            <a:r>
              <a:rPr lang="en-US" sz="1200" b="1" dirty="0">
                <a:latin typeface="+mn-lt"/>
                <a:ea typeface="Tahoma" panose="020B0604030504040204" pitchFamily="34" charset="0"/>
                <a:cs typeface="Tahoma" panose="020B0604030504040204" pitchFamily="34" charset="0"/>
              </a:rPr>
              <a:t>“safe harbor” </a:t>
            </a:r>
            <a:r>
              <a:rPr lang="en-US" sz="1200" dirty="0">
                <a:latin typeface="+mn-lt"/>
                <a:ea typeface="Tahoma" panose="020B0604030504040204" pitchFamily="34" charset="0"/>
                <a:cs typeface="Tahoma" panose="020B0604030504040204" pitchFamily="34" charset="0"/>
              </a:rPr>
              <a:t>where one can return to and with which one feels </a:t>
            </a:r>
            <a:r>
              <a:rPr lang="en-US" sz="1200" b="1" dirty="0">
                <a:latin typeface="+mn-lt"/>
                <a:ea typeface="Tahoma" panose="020B0604030504040204" pitchFamily="34" charset="0"/>
                <a:cs typeface="Tahoma" panose="020B0604030504040204" pitchFamily="34" charset="0"/>
              </a:rPr>
              <a:t>secure and comfortable</a:t>
            </a:r>
          </a:p>
          <a:p>
            <a:pPr defTabSz="914400">
              <a:buFont typeface="Arial" charset="0"/>
              <a:buChar char="•"/>
            </a:pPr>
            <a:r>
              <a:rPr lang="en-US" sz="1200" dirty="0">
                <a:latin typeface="+mn-lt"/>
                <a:ea typeface="Tahoma" panose="020B0604030504040204" pitchFamily="34" charset="0"/>
                <a:cs typeface="Tahoma" panose="020B0604030504040204" pitchFamily="34" charset="0"/>
              </a:rPr>
              <a:t>From that point, one can enjoy to see the world and are open for any destination – as long as one can return to the safe harbor and it is </a:t>
            </a:r>
            <a:r>
              <a:rPr lang="en-US" sz="1200" b="1" dirty="0">
                <a:latin typeface="+mn-lt"/>
                <a:ea typeface="Tahoma" panose="020B0604030504040204" pitchFamily="34" charset="0"/>
                <a:cs typeface="Tahoma" panose="020B0604030504040204" pitchFamily="34" charset="0"/>
              </a:rPr>
              <a:t>not too exotic </a:t>
            </a:r>
            <a:r>
              <a:rPr lang="en-US" sz="1200" dirty="0">
                <a:latin typeface="+mn-lt"/>
                <a:ea typeface="Tahoma" panose="020B0604030504040204" pitchFamily="34" charset="0"/>
                <a:cs typeface="Tahoma" panose="020B0604030504040204" pitchFamily="34" charset="0"/>
              </a:rPr>
              <a:t>and</a:t>
            </a:r>
            <a:r>
              <a:rPr lang="en-US" sz="1200" b="1" dirty="0">
                <a:latin typeface="+mn-lt"/>
                <a:ea typeface="Tahoma" panose="020B0604030504040204" pitchFamily="34" charset="0"/>
                <a:cs typeface="Tahoma" panose="020B0604030504040204" pitchFamily="34" charset="0"/>
              </a:rPr>
              <a:t> stressful</a:t>
            </a:r>
          </a:p>
          <a:p>
            <a:pPr defTabSz="914400">
              <a:buFont typeface="Arial" charset="0"/>
              <a:buChar char="•"/>
            </a:pPr>
            <a:r>
              <a:rPr lang="en-US" sz="1200" dirty="0">
                <a:latin typeface="+mn-lt"/>
                <a:ea typeface="Tahoma" panose="020B0604030504040204" pitchFamily="34" charset="0"/>
                <a:cs typeface="Tahoma" panose="020B0604030504040204" pitchFamily="34" charset="0"/>
              </a:rPr>
              <a:t>When in holidays, </a:t>
            </a:r>
            <a:r>
              <a:rPr lang="en-US" sz="1200" b="1" dirty="0">
                <a:latin typeface="+mn-lt"/>
                <a:ea typeface="Tahoma" panose="020B0604030504040204" pitchFamily="34" charset="0"/>
                <a:cs typeface="Tahoma" panose="020B0604030504040204" pitchFamily="34" charset="0"/>
              </a:rPr>
              <a:t>protection from surprises is key</a:t>
            </a:r>
            <a:r>
              <a:rPr lang="en-US" sz="1200" dirty="0">
                <a:latin typeface="+mn-lt"/>
                <a:ea typeface="Tahoma" panose="020B0604030504040204" pitchFamily="34" charset="0"/>
                <a:cs typeface="Tahoma" panose="020B0604030504040204" pitchFamily="34" charset="0"/>
              </a:rPr>
              <a:t>: by taking an umbrella, shoes for any occasion or even the iron, one can fight any circumstance that could not be foreseen</a:t>
            </a:r>
          </a:p>
          <a:p>
            <a:pPr defTabSz="914400">
              <a:buFont typeface="Arial" charset="0"/>
              <a:buChar char="•"/>
            </a:pPr>
            <a:r>
              <a:rPr lang="en-US" sz="1200" dirty="0">
                <a:latin typeface="+mn-lt"/>
                <a:ea typeface="Tahoma" panose="020B0604030504040204" pitchFamily="34" charset="0"/>
                <a:cs typeface="Tahoma" panose="020B0604030504040204" pitchFamily="34" charset="0"/>
              </a:rPr>
              <a:t>Protection and safety also comes up when destination radiates something </a:t>
            </a:r>
            <a:r>
              <a:rPr lang="en-US" sz="1200" b="1" dirty="0">
                <a:latin typeface="+mn-lt"/>
                <a:ea typeface="Tahoma" panose="020B0604030504040204" pitchFamily="34" charset="0"/>
                <a:cs typeface="Tahoma" panose="020B0604030504040204" pitchFamily="34" charset="0"/>
              </a:rPr>
              <a:t>homelike</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known </a:t>
            </a:r>
            <a:r>
              <a:rPr lang="en-US" sz="1200" dirty="0">
                <a:latin typeface="+mn-lt"/>
                <a:ea typeface="Tahoma" panose="020B0604030504040204" pitchFamily="34" charset="0"/>
                <a:cs typeface="Tahoma" panose="020B0604030504040204" pitchFamily="34" charset="0"/>
              </a:rPr>
              <a:t>and</a:t>
            </a:r>
            <a:r>
              <a:rPr lang="en-US" sz="1200" b="1" dirty="0">
                <a:latin typeface="+mn-lt"/>
                <a:ea typeface="Tahoma" panose="020B0604030504040204" pitchFamily="34" charset="0"/>
                <a:cs typeface="Tahoma" panose="020B0604030504040204" pitchFamily="34" charset="0"/>
              </a:rPr>
              <a:t> culturally close </a:t>
            </a:r>
            <a:r>
              <a:rPr lang="en-US" sz="1200" dirty="0">
                <a:latin typeface="+mn-lt"/>
                <a:ea typeface="Tahoma" panose="020B0604030504040204" pitchFamily="34" charset="0"/>
                <a:cs typeface="Tahoma" panose="020B0604030504040204" pitchFamily="34" charset="0"/>
              </a:rPr>
              <a:t>(to Germany)</a:t>
            </a:r>
          </a:p>
          <a:p>
            <a:pPr defTabSz="914400">
              <a:buFont typeface="Arial" charset="0"/>
              <a:buChar char="•"/>
            </a:pPr>
            <a:r>
              <a:rPr lang="en-US" sz="1200" dirty="0">
                <a:latin typeface="+mn-lt"/>
                <a:ea typeface="Tahoma" panose="020B0604030504040204" pitchFamily="34" charset="0"/>
                <a:cs typeface="Tahoma" panose="020B0604030504040204" pitchFamily="34" charset="0"/>
              </a:rPr>
              <a:t>Guided tours and trips are mostly preferred by this segment as they offer interesting sights without danger</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Sightseeing</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tourist spots </a:t>
            </a:r>
            <a:r>
              <a:rPr lang="en-US" sz="1200" dirty="0">
                <a:latin typeface="+mn-lt"/>
                <a:ea typeface="Tahoma" panose="020B0604030504040204" pitchFamily="34" charset="0"/>
                <a:cs typeface="Tahoma" panose="020B0604030504040204" pitchFamily="34" charset="0"/>
              </a:rPr>
              <a:t>are </a:t>
            </a:r>
            <a:r>
              <a:rPr lang="en-US" sz="1200" b="1" dirty="0">
                <a:latin typeface="+mn-lt"/>
                <a:ea typeface="Tahoma" panose="020B0604030504040204" pitchFamily="34" charset="0"/>
                <a:cs typeface="Tahoma" panose="020B0604030504040204" pitchFamily="34" charset="0"/>
              </a:rPr>
              <a:t>accepted </a:t>
            </a:r>
            <a:r>
              <a:rPr lang="en-US" sz="1200" dirty="0">
                <a:latin typeface="+mn-lt"/>
                <a:ea typeface="Tahoma" panose="020B0604030504040204" pitchFamily="34" charset="0"/>
                <a:cs typeface="Tahoma" panose="020B0604030504040204" pitchFamily="34" charset="0"/>
              </a:rPr>
              <a:t>and</a:t>
            </a:r>
            <a:r>
              <a:rPr lang="en-US" sz="1200" b="1" dirty="0">
                <a:latin typeface="+mn-lt"/>
                <a:ea typeface="Tahoma" panose="020B0604030504040204" pitchFamily="34" charset="0"/>
                <a:cs typeface="Tahoma" panose="020B0604030504040204" pitchFamily="34" charset="0"/>
              </a:rPr>
              <a:t> expected</a:t>
            </a:r>
            <a:r>
              <a:rPr lang="en-US" sz="1200" dirty="0">
                <a:latin typeface="+mn-lt"/>
                <a:ea typeface="Tahoma" panose="020B0604030504040204" pitchFamily="34" charset="0"/>
                <a:cs typeface="Tahoma" panose="020B0604030504040204" pitchFamily="34" charset="0"/>
              </a:rPr>
              <a:t>. No need to go off the beaten path or avoid other tourists as they are always a sign of safety. </a:t>
            </a:r>
          </a:p>
        </p:txBody>
      </p:sp>
      <p:sp>
        <p:nvSpPr>
          <p:cNvPr id="8" name="Rectangle 3"/>
          <p:cNvSpPr txBox="1">
            <a:spLocks noChangeArrowheads="1"/>
          </p:cNvSpPr>
          <p:nvPr/>
        </p:nvSpPr>
        <p:spPr bwMode="auto">
          <a:xfrm>
            <a:off x="278473" y="3089208"/>
            <a:ext cx="1971592" cy="1441350"/>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Functional characteristics</a:t>
            </a: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All-inclusive</a:t>
            </a: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No</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surprises</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High service-</a:t>
            </a:r>
            <a:r>
              <a:rPr lang="de-DE" altLang="zh-CN" sz="1200" dirty="0" err="1">
                <a:solidFill>
                  <a:srgbClr val="222223"/>
                </a:solidFill>
                <a:ea typeface="Arial Unicode MS" pitchFamily="34" charset="-128"/>
                <a:cs typeface="Arial" panose="020B0604020202020204" pitchFamily="34" charset="0"/>
              </a:rPr>
              <a:t>orientation</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Above</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average</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quality</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standards</a:t>
            </a:r>
            <a:endParaRPr lang="en-GB" altLang="zh-CN" sz="1200" dirty="0">
              <a:solidFill>
                <a:srgbClr val="222223"/>
              </a:solidFill>
              <a:ea typeface="Arial Unicode MS" pitchFamily="34" charset="-128"/>
              <a:cs typeface="Arial" panose="020B0604020202020204" pitchFamily="34" charset="0"/>
            </a:endParaRPr>
          </a:p>
        </p:txBody>
      </p:sp>
      <p:sp>
        <p:nvSpPr>
          <p:cNvPr id="9" name="Rectangle 3"/>
          <p:cNvSpPr txBox="1">
            <a:spLocks noChangeArrowheads="1"/>
          </p:cNvSpPr>
          <p:nvPr/>
        </p:nvSpPr>
        <p:spPr bwMode="auto">
          <a:xfrm>
            <a:off x="2452399" y="3090629"/>
            <a:ext cx="1662401" cy="1441350"/>
          </a:xfrm>
          <a:prstGeom prst="round2SameRect">
            <a:avLst/>
          </a:prstGeom>
          <a:solidFill>
            <a:schemeClr val="bg1"/>
          </a:solidFill>
          <a:ln w="9525">
            <a:noFill/>
            <a:miter lim="800000"/>
            <a:headEnd/>
            <a:tailEnd/>
          </a:ln>
        </p:spPr>
        <p:txBody>
          <a:bodyPr lIns="0" tIns="45714" rIns="0" bIns="45714"/>
          <a:lstStyle>
            <a:defPPr>
              <a:defRPr lang="en-US"/>
            </a:defPPr>
            <a:lvl1pPr algn="ctr" defTabSz="915988" eaLnBrk="0" hangingPunct="0">
              <a:lnSpc>
                <a:spcPct val="90000"/>
              </a:lnSpc>
              <a:spcBef>
                <a:spcPts val="600"/>
              </a:spcBef>
              <a:buClr>
                <a:srgbClr val="008E94"/>
              </a:buClr>
              <a:buSzPct val="85000"/>
              <a:defRPr sz="1600" b="1"/>
            </a:lvl1pPr>
          </a:lstStyle>
          <a:p>
            <a:pPr>
              <a:spcBef>
                <a:spcPts val="0"/>
              </a:spcBef>
            </a:pPr>
            <a:r>
              <a:rPr lang="en-GB" sz="1400" dirty="0">
                <a:solidFill>
                  <a:srgbClr val="222223"/>
                </a:solidFill>
                <a:cs typeface="Arial" panose="020B0604020202020204" pitchFamily="34" charset="0"/>
              </a:rPr>
              <a:t>Social Identity</a:t>
            </a:r>
          </a:p>
          <a:p>
            <a:pPr marL="180975" indent="-180975" algn="l">
              <a:spcBef>
                <a:spcPts val="0"/>
              </a:spcBef>
              <a:buClrTx/>
              <a:buFont typeface="Arial" panose="020B0604020202020204" pitchFamily="34" charset="0"/>
              <a:buChar char="•"/>
            </a:pPr>
            <a:r>
              <a:rPr lang="en-GB" sz="1200" b="0" dirty="0">
                <a:solidFill>
                  <a:srgbClr val="222223"/>
                </a:solidFill>
                <a:cs typeface="Arial" panose="020B0604020202020204" pitchFamily="34" charset="0"/>
              </a:rPr>
              <a:t>Prepared</a:t>
            </a:r>
          </a:p>
          <a:p>
            <a:pPr marL="180975" indent="-180975" algn="l">
              <a:spcBef>
                <a:spcPts val="0"/>
              </a:spcBef>
              <a:buClrTx/>
              <a:buFont typeface="Arial" panose="020B0604020202020204" pitchFamily="34" charset="0"/>
              <a:buChar char="•"/>
            </a:pPr>
            <a:r>
              <a:rPr lang="en-GB" sz="1200" b="0" dirty="0">
                <a:solidFill>
                  <a:srgbClr val="222223"/>
                </a:solidFill>
                <a:cs typeface="Arial" panose="020B0604020202020204" pitchFamily="34" charset="0"/>
              </a:rPr>
              <a:t>Demanding</a:t>
            </a:r>
          </a:p>
          <a:p>
            <a:pPr marL="180975" indent="-180975" algn="l">
              <a:spcBef>
                <a:spcPts val="0"/>
              </a:spcBef>
              <a:buClrTx/>
              <a:buFont typeface="Arial" panose="020B0604020202020204" pitchFamily="34" charset="0"/>
              <a:buChar char="•"/>
            </a:pPr>
            <a:r>
              <a:rPr lang="en-GB" sz="1200" b="0" dirty="0">
                <a:solidFill>
                  <a:srgbClr val="222223"/>
                </a:solidFill>
                <a:cs typeface="Arial" panose="020B0604020202020204" pitchFamily="34" charset="0"/>
              </a:rPr>
              <a:t>Frugal</a:t>
            </a:r>
          </a:p>
          <a:p>
            <a:pPr marL="180975" indent="-180975" algn="l">
              <a:spcBef>
                <a:spcPts val="0"/>
              </a:spcBef>
              <a:buClrTx/>
              <a:buFont typeface="Arial" panose="020B0604020202020204" pitchFamily="34" charset="0"/>
              <a:buChar char="•"/>
            </a:pPr>
            <a:r>
              <a:rPr lang="en-GB" sz="1200" b="0" dirty="0">
                <a:solidFill>
                  <a:srgbClr val="222223"/>
                </a:solidFill>
                <a:cs typeface="Arial" panose="020B0604020202020204" pitchFamily="34" charset="0"/>
              </a:rPr>
              <a:t>In the need for relaxation</a:t>
            </a:r>
          </a:p>
        </p:txBody>
      </p:sp>
      <p:sp>
        <p:nvSpPr>
          <p:cNvPr id="10" name="Rectangle 3"/>
          <p:cNvSpPr txBox="1">
            <a:spLocks noChangeArrowheads="1"/>
          </p:cNvSpPr>
          <p:nvPr/>
        </p:nvSpPr>
        <p:spPr bwMode="auto">
          <a:xfrm>
            <a:off x="4327451" y="3073833"/>
            <a:ext cx="2583712" cy="1441350"/>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Emotional Benefits</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Feeling of being safe</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Happy with standard/ mainstream program</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Need a safe harbour from where they can explore the whole world</a:t>
            </a:r>
          </a:p>
        </p:txBody>
      </p:sp>
      <p:sp>
        <p:nvSpPr>
          <p:cNvPr id="11" name="Rectangle 3"/>
          <p:cNvSpPr txBox="1">
            <a:spLocks noChangeArrowheads="1"/>
          </p:cNvSpPr>
          <p:nvPr/>
        </p:nvSpPr>
        <p:spPr bwMode="auto">
          <a:xfrm>
            <a:off x="7113181" y="3075254"/>
            <a:ext cx="1658662" cy="1441350"/>
          </a:xfrm>
          <a:prstGeom prst="round2SameRect">
            <a:avLst/>
          </a:prstGeom>
          <a:solidFill>
            <a:schemeClr val="bg1"/>
          </a:solidFill>
          <a:ln w="9525">
            <a:noFill/>
            <a:miter lim="800000"/>
            <a:headEnd/>
            <a:tailEnd/>
          </a:ln>
        </p:spPr>
        <p:txBody>
          <a:bodyPr lIns="0" tIns="45714" rIns="0" bIns="45714"/>
          <a:lstStyle/>
          <a:p>
            <a:pPr marL="266700" indent="-266700"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Personality</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Calm</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Privacy oriented</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Protective</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Organized</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err="1">
                <a:solidFill>
                  <a:srgbClr val="222223"/>
                </a:solidFill>
                <a:cs typeface="Arial" panose="020B0604020202020204" pitchFamily="34" charset="0"/>
              </a:rPr>
              <a:t>Cozy</a:t>
            </a:r>
            <a:endParaRPr lang="en-GB" sz="12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endParaRPr lang="en-GB" sz="12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endParaRPr lang="en-GB" sz="12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endParaRPr lang="en-GB" sz="1200" dirty="0">
              <a:solidFill>
                <a:srgbClr val="222223"/>
              </a:solidFill>
              <a:cs typeface="Arial" panose="020B0604020202020204" pitchFamily="34" charset="0"/>
            </a:endParaRPr>
          </a:p>
        </p:txBody>
      </p:sp>
      <p:grpSp>
        <p:nvGrpSpPr>
          <p:cNvPr id="26" name="Group 36"/>
          <p:cNvGrpSpPr/>
          <p:nvPr/>
        </p:nvGrpSpPr>
        <p:grpSpPr>
          <a:xfrm>
            <a:off x="6427111" y="50351"/>
            <a:ext cx="654818" cy="608565"/>
            <a:chOff x="1643518" y="660438"/>
            <a:chExt cx="5967775" cy="5967774"/>
          </a:xfrm>
        </p:grpSpPr>
        <p:grpSp>
          <p:nvGrpSpPr>
            <p:cNvPr id="27" name="Gruppieren 37"/>
            <p:cNvGrpSpPr/>
            <p:nvPr/>
          </p:nvGrpSpPr>
          <p:grpSpPr>
            <a:xfrm>
              <a:off x="2031485" y="1055686"/>
              <a:ext cx="5194800" cy="5194800"/>
              <a:chOff x="2031485" y="1055686"/>
              <a:chExt cx="5194800" cy="5194800"/>
            </a:xfrm>
          </p:grpSpPr>
          <p:sp>
            <p:nvSpPr>
              <p:cNvPr id="54"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solidFill>
                <a:srgbClr val="00B0F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8"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9"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0"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1"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8"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9"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0"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1"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2"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3"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4"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3"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4235711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00B0F0"/>
          </a:solidFill>
          <a:ln>
            <a:noFill/>
          </a:ln>
          <a:effectLst/>
        </p:spPr>
        <p:txBody>
          <a:bodyPr wrap="none" anchor="ctr"/>
          <a:lstStyle/>
          <a:p>
            <a:endParaRPr lang="en-GB" dirty="0">
              <a:solidFill>
                <a:srgbClr val="000000"/>
              </a:solidFill>
              <a:latin typeface="Arial"/>
              <a:cs typeface="Arial"/>
            </a:endParaRPr>
          </a:p>
        </p:txBody>
      </p:sp>
      <p:sp>
        <p:nvSpPr>
          <p:cNvPr id="26" name="Rectangle 3"/>
          <p:cNvSpPr txBox="1">
            <a:spLocks noChangeArrowheads="1"/>
          </p:cNvSpPr>
          <p:nvPr/>
        </p:nvSpPr>
        <p:spPr bwMode="auto">
          <a:xfrm>
            <a:off x="273136"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Bef>
                <a:spcPts val="900"/>
              </a:spcBef>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Occasions / holiday moments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Enjoying the sunset on a cruise</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Enjoying</a:t>
            </a:r>
            <a:r>
              <a:rPr kumimoji="0" lang="en-GB" sz="1200" b="0" i="0" u="none" strike="noStrike" kern="0" cap="none" spc="0" normalizeH="0" noProof="0" dirty="0">
                <a:ln>
                  <a:noFill/>
                </a:ln>
                <a:effectLst/>
                <a:uLnTx/>
                <a:uFillTx/>
              </a:rPr>
              <a:t> city trips and returning to a hotel in the evening</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Going out to eat instead of cooking</a:t>
            </a:r>
            <a:endParaRPr kumimoji="0" lang="en-GB" sz="1200" b="0" i="0" u="none" strike="noStrike" kern="0" cap="none" spc="0" normalizeH="0" noProof="0" dirty="0">
              <a:ln>
                <a:noFill/>
              </a:ln>
              <a:effectLst/>
              <a:uLnTx/>
              <a:uFillTx/>
            </a:endParaRP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noProof="0" dirty="0"/>
              <a:t>Trying out nice food that tastes good, but is not too exotic</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dirty="0">
                <a:ln>
                  <a:noFill/>
                </a:ln>
                <a:effectLst/>
                <a:uLnTx/>
                <a:uFillTx/>
              </a:rPr>
              <a:t>Bringing souvenirs that lets the person relive the moment and focus on the bright side of the holiday</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noProof="0" dirty="0"/>
              <a:t>Bringing different pairs of shoes to be protected from any grounds and weathers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dirty="0">
                <a:ln>
                  <a:noFill/>
                </a:ln>
                <a:effectLst/>
                <a:uLnTx/>
                <a:uFillTx/>
              </a:rPr>
              <a:t>Taking some snapshots from tourist attractions</a:t>
            </a:r>
          </a:p>
        </p:txBody>
      </p:sp>
      <p:sp>
        <p:nvSpPr>
          <p:cNvPr id="27" name="Rectangle 3"/>
          <p:cNvSpPr txBox="1">
            <a:spLocks noChangeArrowheads="1"/>
          </p:cNvSpPr>
          <p:nvPr/>
        </p:nvSpPr>
        <p:spPr bwMode="auto">
          <a:xfrm>
            <a:off x="4649855"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Bef>
                <a:spcPts val="900"/>
              </a:spcBef>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Ideal experience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nl-BE" sz="1200" b="0" i="0" u="none" strike="noStrike" kern="0" cap="none" spc="0" normalizeH="0" baseline="0" noProof="0" dirty="0">
                <a:ln>
                  <a:noFill/>
                </a:ln>
                <a:effectLst/>
                <a:uLnTx/>
                <a:uFillTx/>
              </a:rPr>
              <a:t>Going on a long cruise which aims</a:t>
            </a:r>
            <a:r>
              <a:rPr kumimoji="0" lang="nl-BE" sz="1200" b="0" i="0" u="none" strike="noStrike" kern="0" cap="none" spc="0" normalizeH="0" noProof="0" dirty="0">
                <a:ln>
                  <a:noFill/>
                </a:ln>
                <a:effectLst/>
                <a:uLnTx/>
                <a:uFillTx/>
              </a:rPr>
              <a:t> at a lot of countries, even exotic countries that the person can enjoy</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nl-BE" sz="1200" kern="0" baseline="0" dirty="0"/>
              <a:t>The</a:t>
            </a:r>
            <a:r>
              <a:rPr lang="nl-BE" sz="1200" kern="0" dirty="0"/>
              <a:t> ship is the steady place where he/she can return to without being forced to stay in the same location – as he/she would like to see the world, but needs her calm refuge</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nl-BE" sz="1200" kern="0" noProof="0" dirty="0"/>
              <a:t>This person also enjoys packaged all-inclusive holidays from which he/she can enjoy daily trips to cities, cultural sites or the beach</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nl-BE" sz="1200" kern="0" dirty="0"/>
              <a:t>Guided tours are also a common means for exploring the surroundings</a:t>
            </a:r>
            <a:endParaRPr lang="nl-BE" sz="1200" kern="0" noProof="0" dirty="0"/>
          </a:p>
        </p:txBody>
      </p:sp>
      <p:sp>
        <p:nvSpPr>
          <p:cNvPr id="28" name="Rounded Rectangular Callout 5"/>
          <p:cNvSpPr/>
          <p:nvPr/>
        </p:nvSpPr>
        <p:spPr>
          <a:xfrm>
            <a:off x="1012438" y="3260962"/>
            <a:ext cx="2193968" cy="662769"/>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“Food has</a:t>
            </a:r>
            <a:r>
              <a:rPr kumimoji="0" lang="en-US" sz="900" b="0" i="1" u="none" strike="noStrike" kern="0" cap="none" spc="0" normalizeH="0" noProof="0" dirty="0">
                <a:ln>
                  <a:noFill/>
                </a:ln>
                <a:solidFill>
                  <a:schemeClr val="tx1"/>
                </a:solidFill>
                <a:effectLst/>
                <a:uLnTx/>
                <a:uFillTx/>
              </a:rPr>
              <a:t> to be right. If not, I am in a bad mood. I once had a holiday where there was no Cola, no Fanta, only syrup. I had to go to the supermarket to get my stuff.</a:t>
            </a:r>
            <a:endParaRPr kumimoji="0" lang="en-US" sz="900" b="0" i="1" u="none" strike="noStrike" kern="0" cap="none" spc="0" normalizeH="0" baseline="0" noProof="0" dirty="0">
              <a:ln>
                <a:noFill/>
              </a:ln>
              <a:solidFill>
                <a:schemeClr val="tx1"/>
              </a:solidFill>
              <a:effectLst/>
              <a:uLnTx/>
              <a:uFillTx/>
            </a:endParaRPr>
          </a:p>
        </p:txBody>
      </p:sp>
      <p:grpSp>
        <p:nvGrpSpPr>
          <p:cNvPr id="32" name="Group 36"/>
          <p:cNvGrpSpPr/>
          <p:nvPr/>
        </p:nvGrpSpPr>
        <p:grpSpPr>
          <a:xfrm>
            <a:off x="6427111" y="50351"/>
            <a:ext cx="654818" cy="608565"/>
            <a:chOff x="1643518" y="660438"/>
            <a:chExt cx="5967775" cy="5967774"/>
          </a:xfrm>
        </p:grpSpPr>
        <p:grpSp>
          <p:nvGrpSpPr>
            <p:cNvPr id="33" name="Gruppieren 37"/>
            <p:cNvGrpSpPr/>
            <p:nvPr/>
          </p:nvGrpSpPr>
          <p:grpSpPr>
            <a:xfrm>
              <a:off x="2031485" y="1055686"/>
              <a:ext cx="5194800" cy="5194800"/>
              <a:chOff x="2031485" y="1055686"/>
              <a:chExt cx="5194800" cy="5194800"/>
            </a:xfrm>
          </p:grpSpPr>
          <p:sp>
            <p:nvSpPr>
              <p:cNvPr id="42"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3"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4"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solidFill>
                <a:srgbClr val="00B0F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5"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6"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7"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8"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9"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5"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6"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7"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8"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9"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0"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1"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2096621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00B0F0"/>
          </a:solidFill>
          <a:ln>
            <a:noFill/>
          </a:ln>
          <a:effectLst/>
        </p:spPr>
        <p:txBody>
          <a:bodyPr wrap="none" anchor="ctr"/>
          <a:lstStyle/>
          <a:p>
            <a:endParaRPr lang="en-GB" dirty="0">
              <a:solidFill>
                <a:srgbClr val="000000"/>
              </a:solidFill>
              <a:latin typeface="Arial"/>
              <a:cs typeface="Arial"/>
            </a:endParaRPr>
          </a:p>
        </p:txBody>
      </p:sp>
      <p:graphicFrame>
        <p:nvGraphicFramePr>
          <p:cNvPr id="2" name="Diagramm 1"/>
          <p:cNvGraphicFramePr/>
          <p:nvPr>
            <p:extLst>
              <p:ext uri="{D42A27DB-BD31-4B8C-83A1-F6EECF244321}">
                <p14:modId xmlns:p14="http://schemas.microsoft.com/office/powerpoint/2010/main" val="4283491483"/>
              </p:ext>
            </p:extLst>
          </p:nvPr>
        </p:nvGraphicFramePr>
        <p:xfrm>
          <a:off x="1524000" y="900866"/>
          <a:ext cx="6096000" cy="3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36"/>
          <p:cNvGrpSpPr/>
          <p:nvPr/>
        </p:nvGrpSpPr>
        <p:grpSpPr>
          <a:xfrm>
            <a:off x="6427111" y="50351"/>
            <a:ext cx="654818" cy="608565"/>
            <a:chOff x="1643518" y="660438"/>
            <a:chExt cx="5967775" cy="5967774"/>
          </a:xfrm>
        </p:grpSpPr>
        <p:grpSp>
          <p:nvGrpSpPr>
            <p:cNvPr id="23" name="Gruppieren 37"/>
            <p:cNvGrpSpPr/>
            <p:nvPr/>
          </p:nvGrpSpPr>
          <p:grpSpPr>
            <a:xfrm>
              <a:off x="2031485" y="1055686"/>
              <a:ext cx="5194800" cy="5194800"/>
              <a:chOff x="2031485" y="1055686"/>
              <a:chExt cx="5194800" cy="5194800"/>
            </a:xfrm>
          </p:grpSpPr>
          <p:sp>
            <p:nvSpPr>
              <p:cNvPr id="3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solidFill>
                <a:srgbClr val="00B0F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9"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0"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1"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2762792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rgbClr val="92D050"/>
          </a:solidFill>
          <a:ln>
            <a:noFill/>
          </a:ln>
          <a:effectLst/>
        </p:spPr>
        <p:txBody>
          <a:bodyPr wrap="none" anchor="ctr"/>
          <a:lstStyle/>
          <a:p>
            <a:endParaRPr lang="en-GB" dirty="0">
              <a:solidFill>
                <a:srgbClr val="000000"/>
              </a:solidFill>
              <a:latin typeface="Arial"/>
              <a:cs typeface="Arial"/>
            </a:endParaRPr>
          </a:p>
        </p:txBody>
      </p:sp>
      <p:sp>
        <p:nvSpPr>
          <p:cNvPr id="37" name="Rectangle 3"/>
          <p:cNvSpPr txBox="1">
            <a:spLocks noChangeArrowheads="1"/>
          </p:cNvSpPr>
          <p:nvPr/>
        </p:nvSpPr>
        <p:spPr bwMode="auto">
          <a:xfrm>
            <a:off x="232376" y="801383"/>
            <a:ext cx="3650856"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dirty="0">
                <a:latin typeface="Tahoma" panose="020B0604030504040204" pitchFamily="34" charset="0"/>
                <a:ea typeface="Tahoma" panose="020B0604030504040204" pitchFamily="34" charset="0"/>
                <a:cs typeface="Tahoma" panose="020B0604030504040204" pitchFamily="34" charset="0"/>
              </a:rPr>
              <a:t>Journey to my different me</a:t>
            </a:r>
          </a:p>
        </p:txBody>
      </p:sp>
      <p:sp>
        <p:nvSpPr>
          <p:cNvPr id="38" name="Rectangle 3"/>
          <p:cNvSpPr txBox="1">
            <a:spLocks noChangeArrowheads="1"/>
          </p:cNvSpPr>
          <p:nvPr/>
        </p:nvSpPr>
        <p:spPr bwMode="auto">
          <a:xfrm>
            <a:off x="4879697" y="1275087"/>
            <a:ext cx="4156940" cy="3036983"/>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GB" sz="1200" dirty="0"/>
              <a:t>Holidays are about giving me educational input and growing intellectually from it and bringing me to new ideas. The ideal holiday is when I forget the passwords of my computer at work and come home with new ideas, new knowledge and many cultural impressions. I appreciate myself by putting myself and my wellbeing in the centre.</a:t>
            </a:r>
          </a:p>
          <a:p>
            <a:pPr marL="3240" lvl="1">
              <a:spcBef>
                <a:spcPts val="300"/>
              </a:spcBef>
              <a:spcAft>
                <a:spcPts val="300"/>
              </a:spcAft>
            </a:pPr>
            <a:endParaRPr lang="en-GB" sz="1200" dirty="0"/>
          </a:p>
          <a:p>
            <a:pPr marL="3240" lvl="1">
              <a:spcBef>
                <a:spcPts val="300"/>
              </a:spcBef>
              <a:spcAft>
                <a:spcPts val="300"/>
              </a:spcAft>
            </a:pPr>
            <a:r>
              <a:rPr lang="en-GB" sz="1200" dirty="0"/>
              <a:t>No shift in the motivation has been found.</a:t>
            </a:r>
          </a:p>
        </p:txBody>
      </p:sp>
      <p:grpSp>
        <p:nvGrpSpPr>
          <p:cNvPr id="39" name="Group 36"/>
          <p:cNvGrpSpPr/>
          <p:nvPr/>
        </p:nvGrpSpPr>
        <p:grpSpPr>
          <a:xfrm>
            <a:off x="6427111" y="50351"/>
            <a:ext cx="654818" cy="608565"/>
            <a:chOff x="1643518" y="660438"/>
            <a:chExt cx="5967775" cy="5967774"/>
          </a:xfrm>
        </p:grpSpPr>
        <p:grpSp>
          <p:nvGrpSpPr>
            <p:cNvPr id="41" name="Gruppieren 37"/>
            <p:cNvGrpSpPr/>
            <p:nvPr/>
          </p:nvGrpSpPr>
          <p:grpSpPr>
            <a:xfrm>
              <a:off x="2031485" y="1055686"/>
              <a:ext cx="5194800" cy="5194800"/>
              <a:chOff x="2031485" y="1055686"/>
              <a:chExt cx="5194800" cy="5194800"/>
            </a:xfrm>
          </p:grpSpPr>
          <p:sp>
            <p:nvSpPr>
              <p:cNvPr id="5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solidFill>
                <a:srgbClr val="92D05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42"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pic>
        <p:nvPicPr>
          <p:cNvPr id="6146" name="Picture 2" descr="Kambodscha, Angkor, Tempelanlage, Angkor Wa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377" y="1422767"/>
            <a:ext cx="2461600" cy="16410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rüchte, Boote, Kochen, Lebensmittel, Reisen, Tropis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689" y="2864547"/>
            <a:ext cx="2278068" cy="144752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rwachsene, Abenteuer, Rucksack, Männlich, Man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27584" y="1709682"/>
            <a:ext cx="2180553" cy="1453702"/>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ular Callout 5"/>
          <p:cNvSpPr/>
          <p:nvPr/>
        </p:nvSpPr>
        <p:spPr>
          <a:xfrm>
            <a:off x="2738102" y="3070955"/>
            <a:ext cx="1870035" cy="716299"/>
          </a:xfrm>
          <a:prstGeom prst="wedgeRoundRectCallout">
            <a:avLst>
              <a:gd name="adj1" fmla="val -58783"/>
              <a:gd name="adj2" fmla="val 3201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“He wants</a:t>
            </a:r>
            <a:r>
              <a:rPr kumimoji="0" lang="en-US" sz="900" b="0" i="1" u="none" strike="noStrike" kern="0" cap="none" spc="0" normalizeH="0" noProof="0" dirty="0">
                <a:ln>
                  <a:noFill/>
                </a:ln>
                <a:solidFill>
                  <a:schemeClr val="tx1"/>
                </a:solidFill>
                <a:effectLst/>
                <a:uLnTx/>
                <a:uFillTx/>
              </a:rPr>
              <a:t> to get new impressions, new experiences. He does not want to be one among 37.000 German tourists.</a:t>
            </a:r>
            <a:r>
              <a:rPr kumimoji="0" lang="en-US" sz="900" b="0" i="1" u="none" strike="noStrike" kern="0" cap="none" spc="0" normalizeH="0" baseline="0" noProof="0" dirty="0">
                <a:ln>
                  <a:noFill/>
                </a:ln>
                <a:solidFill>
                  <a:schemeClr val="tx1"/>
                </a:solidFill>
                <a:effectLst/>
                <a:uLnTx/>
                <a:uFillTx/>
              </a:rPr>
              <a:t>“</a:t>
            </a:r>
          </a:p>
        </p:txBody>
      </p:sp>
    </p:spTree>
    <p:extLst>
      <p:ext uri="{BB962C8B-B14F-4D97-AF65-F5344CB8AC3E}">
        <p14:creationId xmlns:p14="http://schemas.microsoft.com/office/powerpoint/2010/main" val="1854419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Research objective</a:t>
            </a:r>
          </a:p>
        </p:txBody>
      </p:sp>
      <p:sp>
        <p:nvSpPr>
          <p:cNvPr id="4" name="Text Placeholder 3"/>
          <p:cNvSpPr>
            <a:spLocks noGrp="1"/>
          </p:cNvSpPr>
          <p:nvPr>
            <p:ph type="body" sz="quarter" idx="14"/>
          </p:nvPr>
        </p:nvSpPr>
        <p:spPr/>
        <p:txBody>
          <a:bodyPr/>
          <a:lstStyle/>
          <a:p>
            <a:pPr marL="174690" lvl="1" indent="-171450">
              <a:buFont typeface="Arial" panose="020B0604020202020204" pitchFamily="34" charset="0"/>
              <a:buChar char="•"/>
            </a:pPr>
            <a:r>
              <a:rPr lang="en-GB" dirty="0"/>
              <a:t>Identify consumers’ motivations, emotions, drivers and barriers when choosing a destination abroad for different kind of holidays/different occasions. What do they expect from their holiday abroad?</a:t>
            </a:r>
            <a:endParaRPr lang="nb-NO" sz="2000" dirty="0"/>
          </a:p>
          <a:p>
            <a:pPr marL="174690" lvl="1" indent="-171450">
              <a:buFont typeface="Arial" panose="020B0604020202020204" pitchFamily="34" charset="0"/>
              <a:buChar char="•"/>
            </a:pPr>
            <a:r>
              <a:rPr lang="en-GB" dirty="0"/>
              <a:t>Identify consumers’ emotions, motivations, drivers &amp; barriers towards taking a vacation to a Nordic country such as Norway</a:t>
            </a:r>
            <a:endParaRPr lang="nb-NO" sz="2000" dirty="0"/>
          </a:p>
          <a:p>
            <a:pPr marL="174690" lvl="1" indent="-171450">
              <a:buFont typeface="Arial" panose="020B0604020202020204" pitchFamily="34" charset="0"/>
              <a:buChar char="•"/>
            </a:pPr>
            <a:r>
              <a:rPr lang="en-GB" dirty="0"/>
              <a:t>Explore holiday behaviour, rituals and </a:t>
            </a:r>
            <a:r>
              <a:rPr lang="en-GB" u="sng" dirty="0"/>
              <a:t>occasions</a:t>
            </a:r>
            <a:r>
              <a:rPr lang="en-GB" dirty="0"/>
              <a:t>, seasons, travel groups in the local culture </a:t>
            </a:r>
            <a:endParaRPr lang="nb-NO" sz="2000" dirty="0"/>
          </a:p>
          <a:p>
            <a:pPr marL="174690" lvl="1" indent="-171450">
              <a:buFont typeface="Arial" panose="020B0604020202020204" pitchFamily="34" charset="0"/>
              <a:buChar char="•"/>
            </a:pPr>
            <a:r>
              <a:rPr lang="en-GB" dirty="0"/>
              <a:t>Explore the holiday landscape</a:t>
            </a:r>
            <a:endParaRPr lang="nb-NO" sz="2000" dirty="0"/>
          </a:p>
          <a:p>
            <a:pPr marL="174690" lvl="1" indent="-171450">
              <a:buFont typeface="Arial" panose="020B0604020202020204" pitchFamily="34" charset="0"/>
              <a:buChar char="•"/>
            </a:pPr>
            <a:r>
              <a:rPr lang="en-GB" dirty="0"/>
              <a:t>Explore the role of activities on holiday abroad (what/why)</a:t>
            </a:r>
            <a:endParaRPr lang="nb-NO" sz="2000" dirty="0"/>
          </a:p>
          <a:p>
            <a:pPr marL="174690" lvl="1" indent="-171450">
              <a:buFont typeface="Arial" panose="020B0604020202020204" pitchFamily="34" charset="0"/>
              <a:buChar char="•"/>
            </a:pPr>
            <a:r>
              <a:rPr lang="en-GB" dirty="0"/>
              <a:t>Explore the role of culture on holiday abroad including local culture, history, art etc. (what/why)</a:t>
            </a:r>
            <a:endParaRPr lang="nb-NO" sz="2000" dirty="0"/>
          </a:p>
          <a:p>
            <a:pPr marL="174690" lvl="1" indent="-171450">
              <a:buFont typeface="Arial" panose="020B0604020202020204" pitchFamily="34" charset="0"/>
              <a:buChar char="•"/>
            </a:pPr>
            <a:r>
              <a:rPr lang="en-GB" dirty="0"/>
              <a:t>Explore the role of food on holiday abroad (what/why)</a:t>
            </a:r>
          </a:p>
          <a:p>
            <a:pPr marL="174690" lvl="1" indent="-171450">
              <a:buFont typeface="Arial" panose="020B0604020202020204" pitchFamily="34" charset="0"/>
              <a:buChar char="•"/>
            </a:pPr>
            <a:r>
              <a:rPr lang="en-GB" dirty="0"/>
              <a:t>Explore the role of sustainability on holiday abroad (what/why)</a:t>
            </a:r>
            <a:endParaRPr lang="nb-NO" dirty="0"/>
          </a:p>
          <a:p>
            <a:pPr marL="174690" lvl="1" indent="-171450">
              <a:buFont typeface="Arial" panose="020B0604020202020204" pitchFamily="34" charset="0"/>
              <a:buChar char="•"/>
            </a:pPr>
            <a:r>
              <a:rPr lang="en-GB" dirty="0"/>
              <a:t>Understand potential &amp; positioning of Norway as a destination including their perception of possible activities, local culture, sustainability and food in Norway.</a:t>
            </a:r>
            <a:endParaRPr lang="nb-NO" dirty="0"/>
          </a:p>
          <a:p>
            <a:pPr marL="174690" lvl="1" indent="-171450">
              <a:buFont typeface="Arial" panose="020B0604020202020204" pitchFamily="34" charset="0"/>
              <a:buChar char="•"/>
            </a:pPr>
            <a:r>
              <a:rPr lang="en-GB" dirty="0"/>
              <a:t>These research objective need to be answered in the report.</a:t>
            </a:r>
            <a:endParaRPr lang="nb-NO" dirty="0"/>
          </a:p>
          <a:p>
            <a:pPr marL="174690" lvl="1" indent="-171450">
              <a:buFont typeface="Arial" panose="020B0604020202020204" pitchFamily="34" charset="0"/>
              <a:buChar char="•"/>
            </a:pPr>
            <a:endParaRPr lang="nb-NO" sz="2000" dirty="0"/>
          </a:p>
          <a:p>
            <a:endParaRPr lang="nb-NO" dirty="0"/>
          </a:p>
        </p:txBody>
      </p:sp>
    </p:spTree>
    <p:extLst>
      <p:ext uri="{BB962C8B-B14F-4D97-AF65-F5344CB8AC3E}">
        <p14:creationId xmlns:p14="http://schemas.microsoft.com/office/powerpoint/2010/main" val="370796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92D050"/>
          </a:solidFill>
          <a:ln>
            <a:noFill/>
          </a:ln>
          <a:effectLst/>
        </p:spPr>
        <p:txBody>
          <a:bodyPr wrap="none" anchor="ctr"/>
          <a:lstStyle/>
          <a:p>
            <a:endParaRPr lang="en-GB" dirty="0">
              <a:solidFill>
                <a:srgbClr val="000000"/>
              </a:solidFill>
              <a:latin typeface="Arial"/>
              <a:cs typeface="Arial"/>
            </a:endParaRPr>
          </a:p>
        </p:txBody>
      </p:sp>
      <p:sp>
        <p:nvSpPr>
          <p:cNvPr id="15" name="Rectangle 6"/>
          <p:cNvSpPr>
            <a:spLocks noChangeArrowheads="1"/>
          </p:cNvSpPr>
          <p:nvPr/>
        </p:nvSpPr>
        <p:spPr bwMode="auto">
          <a:xfrm>
            <a:off x="149405" y="831565"/>
            <a:ext cx="8634313" cy="2154436"/>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defTabSz="914400"/>
            <a:r>
              <a:rPr lang="en-US" sz="1400" b="1" dirty="0">
                <a:latin typeface="+mn-lt"/>
                <a:ea typeface="Tahoma" panose="020B0604030504040204" pitchFamily="34" charset="0"/>
                <a:cs typeface="Tahoma" panose="020B0604030504040204" pitchFamily="34" charset="0"/>
              </a:rPr>
              <a:t>Type of holiday - behavior/ features:</a:t>
            </a:r>
          </a:p>
          <a:p>
            <a:pPr defTabSz="914400">
              <a:buFont typeface="Arial" charset="0"/>
              <a:buChar char="•"/>
            </a:pPr>
            <a:r>
              <a:rPr lang="en-US" sz="1200" dirty="0">
                <a:latin typeface="+mn-lt"/>
                <a:ea typeface="Tahoma" panose="020B0604030504040204" pitchFamily="34" charset="0"/>
                <a:cs typeface="Tahoma" panose="020B0604030504040204" pitchFamily="34" charset="0"/>
              </a:rPr>
              <a:t>Holiday is about the </a:t>
            </a:r>
            <a:r>
              <a:rPr lang="en-US" sz="1200" b="1" dirty="0">
                <a:latin typeface="+mn-lt"/>
                <a:ea typeface="Tahoma" panose="020B0604030504040204" pitchFamily="34" charset="0"/>
                <a:cs typeface="Tahoma" panose="020B0604030504040204" pitchFamily="34" charset="0"/>
              </a:rPr>
              <a:t>enhancing oneself educationally </a:t>
            </a:r>
            <a:r>
              <a:rPr lang="en-US" sz="1200" dirty="0">
                <a:latin typeface="+mn-lt"/>
                <a:ea typeface="Tahoma" panose="020B0604030504040204" pitchFamily="34" charset="0"/>
                <a:cs typeface="Tahoma" panose="020B0604030504040204" pitchFamily="34" charset="0"/>
              </a:rPr>
              <a:t>and</a:t>
            </a:r>
            <a:r>
              <a:rPr lang="en-US" sz="1200" b="1" dirty="0">
                <a:latin typeface="+mn-lt"/>
                <a:ea typeface="Tahoma" panose="020B0604030504040204" pitchFamily="34" charset="0"/>
                <a:cs typeface="Tahoma" panose="020B0604030504040204" pitchFamily="34" charset="0"/>
              </a:rPr>
              <a:t> intellectually </a:t>
            </a:r>
            <a:r>
              <a:rPr lang="en-US" sz="1200" dirty="0">
                <a:latin typeface="+mn-lt"/>
                <a:ea typeface="Tahoma" panose="020B0604030504040204" pitchFamily="34" charset="0"/>
                <a:cs typeface="Tahoma" panose="020B0604030504040204" pitchFamily="34" charset="0"/>
              </a:rPr>
              <a:t>by getting to know the culture, food etc.</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Authenticity</a:t>
            </a:r>
            <a:r>
              <a:rPr lang="en-US" sz="1200" dirty="0">
                <a:latin typeface="+mn-lt"/>
                <a:ea typeface="Tahoma" panose="020B0604030504040204" pitchFamily="34" charset="0"/>
                <a:cs typeface="Tahoma" panose="020B0604030504040204" pitchFamily="34" charset="0"/>
              </a:rPr>
              <a:t> is important: meeting locals, eating local food, go off the beaten track to discover true and authentic culture – furthermore, mere tourist spots are not interesting as, for them, authenticity cannot be found there</a:t>
            </a:r>
          </a:p>
          <a:p>
            <a:pPr defTabSz="914400">
              <a:buFont typeface="Arial" charset="0"/>
              <a:buChar char="•"/>
            </a:pPr>
            <a:r>
              <a:rPr lang="en-US" sz="1200" dirty="0">
                <a:latin typeface="+mn-lt"/>
                <a:ea typeface="Tahoma" panose="020B0604030504040204" pitchFamily="34" charset="0"/>
                <a:cs typeface="Tahoma" panose="020B0604030504040204" pitchFamily="34" charset="0"/>
              </a:rPr>
              <a:t>This motivation is especially developed for the culture and food segment: </a:t>
            </a:r>
            <a:r>
              <a:rPr lang="en-US" sz="1200" b="1" dirty="0">
                <a:latin typeface="+mn-lt"/>
                <a:ea typeface="Tahoma" panose="020B0604030504040204" pitchFamily="34" charset="0"/>
                <a:cs typeface="Tahoma" panose="020B0604030504040204" pitchFamily="34" charset="0"/>
              </a:rPr>
              <a:t>culture</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food</a:t>
            </a:r>
            <a:r>
              <a:rPr lang="en-US" sz="1200" dirty="0">
                <a:latin typeface="+mn-lt"/>
                <a:ea typeface="Tahoma" panose="020B0604030504040204" pitchFamily="34" charset="0"/>
                <a:cs typeface="Tahoma" panose="020B0604030504040204" pitchFamily="34" charset="0"/>
              </a:rPr>
              <a:t> is a means to experience the country in an </a:t>
            </a:r>
            <a:r>
              <a:rPr lang="en-US" sz="1200" b="1" dirty="0">
                <a:latin typeface="+mn-lt"/>
                <a:ea typeface="Tahoma" panose="020B0604030504040204" pitchFamily="34" charset="0"/>
                <a:cs typeface="Tahoma" panose="020B0604030504040204" pitchFamily="34" charset="0"/>
              </a:rPr>
              <a:t>authentic way</a:t>
            </a:r>
          </a:p>
          <a:p>
            <a:pPr defTabSz="914400">
              <a:buFont typeface="Arial" charset="0"/>
              <a:buChar char="•"/>
            </a:pPr>
            <a:r>
              <a:rPr lang="en-US" sz="1200" dirty="0">
                <a:latin typeface="+mn-lt"/>
                <a:ea typeface="Tahoma" panose="020B0604030504040204" pitchFamily="34" charset="0"/>
                <a:cs typeface="Tahoma" panose="020B0604030504040204" pitchFamily="34" charset="0"/>
              </a:rPr>
              <a:t>Mostly </a:t>
            </a:r>
            <a:r>
              <a:rPr lang="en-US" sz="1200" b="1" dirty="0">
                <a:latin typeface="+mn-lt"/>
                <a:ea typeface="Tahoma" panose="020B0604030504040204" pitchFamily="34" charset="0"/>
                <a:cs typeface="Tahoma" panose="020B0604030504040204" pitchFamily="34" charset="0"/>
              </a:rPr>
              <a:t>individual holidays </a:t>
            </a:r>
            <a:r>
              <a:rPr lang="en-US" sz="1200" dirty="0">
                <a:latin typeface="+mn-lt"/>
                <a:ea typeface="Tahoma" panose="020B0604030504040204" pitchFamily="34" charset="0"/>
                <a:cs typeface="Tahoma" panose="020B0604030504040204" pitchFamily="34" charset="0"/>
              </a:rPr>
              <a:t>that center around own </a:t>
            </a:r>
            <a:r>
              <a:rPr lang="en-US" sz="1200" b="1" dirty="0">
                <a:latin typeface="+mn-lt"/>
                <a:ea typeface="Tahoma" panose="020B0604030504040204" pitchFamily="34" charset="0"/>
                <a:cs typeface="Tahoma" panose="020B0604030504040204" pitchFamily="34" charset="0"/>
              </a:rPr>
              <a:t>appreciation</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getting to know oneself from a new perspective</a:t>
            </a:r>
          </a:p>
          <a:p>
            <a:pPr defTabSz="914400">
              <a:buFont typeface="Arial" charset="0"/>
              <a:buChar char="•"/>
            </a:pPr>
            <a:r>
              <a:rPr lang="en-US" sz="1200" dirty="0">
                <a:latin typeface="+mn-lt"/>
                <a:ea typeface="Tahoma" panose="020B0604030504040204" pitchFamily="34" charset="0"/>
                <a:cs typeface="Tahoma" panose="020B0604030504040204" pitchFamily="34" charset="0"/>
              </a:rPr>
              <a:t>The goal is to </a:t>
            </a:r>
            <a:r>
              <a:rPr lang="en-US" sz="1200" b="1" dirty="0">
                <a:latin typeface="+mn-lt"/>
                <a:ea typeface="Tahoma" panose="020B0604030504040204" pitchFamily="34" charset="0"/>
                <a:cs typeface="Tahoma" panose="020B0604030504040204" pitchFamily="34" charset="0"/>
              </a:rPr>
              <a:t>enhance</a:t>
            </a:r>
            <a:r>
              <a:rPr lang="en-US" sz="1200" dirty="0">
                <a:latin typeface="+mn-lt"/>
                <a:ea typeface="Tahoma" panose="020B0604030504040204" pitchFamily="34" charset="0"/>
                <a:cs typeface="Tahoma" panose="020B0604030504040204" pitchFamily="34" charset="0"/>
              </a:rPr>
              <a:t> </a:t>
            </a:r>
            <a:r>
              <a:rPr lang="en-US" sz="1200" b="1" dirty="0">
                <a:latin typeface="+mn-lt"/>
                <a:ea typeface="Tahoma" panose="020B0604030504040204" pitchFamily="34" charset="0"/>
                <a:cs typeface="Tahoma" panose="020B0604030504040204" pitchFamily="34" charset="0"/>
              </a:rPr>
              <a:t>own personality </a:t>
            </a:r>
            <a:r>
              <a:rPr lang="en-US" sz="1200" dirty="0">
                <a:latin typeface="+mn-lt"/>
                <a:ea typeface="Tahoma" panose="020B0604030504040204" pitchFamily="34" charset="0"/>
                <a:cs typeface="Tahoma" panose="020B0604030504040204" pitchFamily="34" charset="0"/>
              </a:rPr>
              <a:t>and</a:t>
            </a:r>
            <a:r>
              <a:rPr lang="en-US" sz="1200" b="1" dirty="0">
                <a:latin typeface="+mn-lt"/>
                <a:ea typeface="Tahoma" panose="020B0604030504040204" pitchFamily="34" charset="0"/>
                <a:cs typeface="Tahoma" panose="020B0604030504040204" pitchFamily="34" charset="0"/>
              </a:rPr>
              <a:t> pick up new ideas </a:t>
            </a:r>
            <a:r>
              <a:rPr lang="en-US" sz="1200" dirty="0">
                <a:latin typeface="+mn-lt"/>
                <a:ea typeface="Tahoma" panose="020B0604030504040204" pitchFamily="34" charset="0"/>
                <a:cs typeface="Tahoma" panose="020B0604030504040204" pitchFamily="34" charset="0"/>
              </a:rPr>
              <a:t>for everyday life or the job</a:t>
            </a:r>
          </a:p>
          <a:p>
            <a:pPr defTabSz="914400">
              <a:buFont typeface="Arial" charset="0"/>
              <a:buChar char="•"/>
            </a:pPr>
            <a:r>
              <a:rPr lang="en-US" sz="1200" dirty="0">
                <a:latin typeface="+mn-lt"/>
                <a:ea typeface="Tahoma" panose="020B0604030504040204" pitchFamily="34" charset="0"/>
                <a:cs typeface="Tahoma" panose="020B0604030504040204" pitchFamily="34" charset="0"/>
              </a:rPr>
              <a:t>Trips that are not aiming at the usual tourist spots, but </a:t>
            </a:r>
            <a:r>
              <a:rPr lang="en-US" sz="1200" b="1" dirty="0">
                <a:latin typeface="+mn-lt"/>
                <a:ea typeface="Tahoma" panose="020B0604030504040204" pitchFamily="34" charset="0"/>
                <a:cs typeface="Tahoma" panose="020B0604030504040204" pitchFamily="34" charset="0"/>
              </a:rPr>
              <a:t>seek for unusual destinations </a:t>
            </a:r>
            <a:r>
              <a:rPr lang="en-US" sz="1200" dirty="0">
                <a:latin typeface="+mn-lt"/>
                <a:ea typeface="Tahoma" panose="020B0604030504040204" pitchFamily="34" charset="0"/>
                <a:cs typeface="Tahoma" panose="020B0604030504040204" pitchFamily="34" charset="0"/>
              </a:rPr>
              <a:t>such as smaller cities (instead of large cities, capitals) or countries next to tourist magnets (e.g. Laos instead of Thailand)</a:t>
            </a:r>
          </a:p>
          <a:p>
            <a:pPr defTabSz="914400">
              <a:buFont typeface="Arial" charset="0"/>
              <a:buChar char="•"/>
            </a:pPr>
            <a:r>
              <a:rPr lang="en-US" sz="1200" dirty="0">
                <a:latin typeface="+mn-lt"/>
                <a:ea typeface="Tahoma" panose="020B0604030504040204" pitchFamily="34" charset="0"/>
                <a:cs typeface="Tahoma" panose="020B0604030504040204" pitchFamily="34" charset="0"/>
              </a:rPr>
              <a:t>The aim of the holiday is to </a:t>
            </a:r>
            <a:r>
              <a:rPr lang="en-US" sz="1200" b="1" dirty="0">
                <a:latin typeface="+mn-lt"/>
                <a:ea typeface="Tahoma" panose="020B0604030504040204" pitchFamily="34" charset="0"/>
                <a:cs typeface="Tahoma" panose="020B0604030504040204" pitchFamily="34" charset="0"/>
              </a:rPr>
              <a:t>reward oneself </a:t>
            </a:r>
            <a:r>
              <a:rPr lang="en-US" sz="1200" dirty="0">
                <a:latin typeface="+mn-lt"/>
                <a:ea typeface="Tahoma" panose="020B0604030504040204" pitchFamily="34" charset="0"/>
                <a:cs typeface="Tahoma" panose="020B0604030504040204" pitchFamily="34" charset="0"/>
              </a:rPr>
              <a:t>by doing something special/ enjoy special meals/ a special program</a:t>
            </a:r>
          </a:p>
        </p:txBody>
      </p:sp>
      <p:sp>
        <p:nvSpPr>
          <p:cNvPr id="8" name="Rectangle 3"/>
          <p:cNvSpPr txBox="1">
            <a:spLocks noChangeArrowheads="1"/>
          </p:cNvSpPr>
          <p:nvPr/>
        </p:nvSpPr>
        <p:spPr bwMode="auto">
          <a:xfrm>
            <a:off x="149405" y="3099506"/>
            <a:ext cx="1971592" cy="1512940"/>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US" sz="1400" b="1" dirty="0">
                <a:solidFill>
                  <a:srgbClr val="222223"/>
                </a:solidFill>
                <a:cs typeface="Arial" panose="020B0604020202020204" pitchFamily="34" charset="0"/>
              </a:rPr>
              <a:t>Functional characteristics</a:t>
            </a:r>
          </a:p>
          <a:p>
            <a:pPr marL="144000" indent="-144000" defTabSz="915988" eaLnBrk="0" hangingPunct="0">
              <a:lnSpc>
                <a:spcPct val="90000"/>
              </a:lnSpc>
              <a:buClr>
                <a:srgbClr val="222223"/>
              </a:buClr>
              <a:buSzPct val="85000"/>
              <a:buFont typeface="Arial" panose="020B0604020202020204" pitchFamily="34" charset="0"/>
              <a:buChar char="•"/>
              <a:defRPr/>
            </a:pPr>
            <a:r>
              <a:rPr lang="en-US" altLang="zh-CN" sz="1200" dirty="0">
                <a:solidFill>
                  <a:srgbClr val="222223"/>
                </a:solidFill>
                <a:ea typeface="Arial Unicode MS" pitchFamily="34" charset="-128"/>
                <a:cs typeface="Arial" panose="020B0604020202020204" pitchFamily="34" charset="0"/>
              </a:rPr>
              <a:t>Authentic and local</a:t>
            </a:r>
          </a:p>
          <a:p>
            <a:pPr marL="144000" indent="-144000" defTabSz="915988" eaLnBrk="0" hangingPunct="0">
              <a:lnSpc>
                <a:spcPct val="90000"/>
              </a:lnSpc>
              <a:buClr>
                <a:srgbClr val="222223"/>
              </a:buClr>
              <a:buSzPct val="85000"/>
              <a:buFont typeface="Arial" panose="020B0604020202020204" pitchFamily="34" charset="0"/>
              <a:buChar char="•"/>
              <a:defRPr/>
            </a:pPr>
            <a:r>
              <a:rPr lang="en-US" altLang="zh-CN" sz="1200" dirty="0">
                <a:solidFill>
                  <a:srgbClr val="222223"/>
                </a:solidFill>
                <a:ea typeface="Arial Unicode MS" pitchFamily="34" charset="-128"/>
                <a:cs typeface="Arial" panose="020B0604020202020204" pitchFamily="34" charset="0"/>
              </a:rPr>
              <a:t>Pure</a:t>
            </a:r>
          </a:p>
          <a:p>
            <a:pPr marL="144000" indent="-144000" defTabSz="915988" eaLnBrk="0" hangingPunct="0">
              <a:lnSpc>
                <a:spcPct val="90000"/>
              </a:lnSpc>
              <a:buClr>
                <a:srgbClr val="222223"/>
              </a:buClr>
              <a:buSzPct val="85000"/>
              <a:buFont typeface="Arial" panose="020B0604020202020204" pitchFamily="34" charset="0"/>
              <a:buChar char="•"/>
              <a:defRPr/>
            </a:pPr>
            <a:r>
              <a:rPr lang="en-US" altLang="zh-CN" sz="1200" dirty="0">
                <a:solidFill>
                  <a:srgbClr val="222223"/>
                </a:solidFill>
                <a:ea typeface="Arial Unicode MS" pitchFamily="34" charset="-128"/>
                <a:cs typeface="Arial" panose="020B0604020202020204" pitchFamily="34" charset="0"/>
              </a:rPr>
              <a:t>No mass tourism</a:t>
            </a:r>
          </a:p>
          <a:p>
            <a:pPr marL="144000" indent="-144000" defTabSz="915988" eaLnBrk="0" hangingPunct="0">
              <a:lnSpc>
                <a:spcPct val="90000"/>
              </a:lnSpc>
              <a:buClr>
                <a:srgbClr val="222223"/>
              </a:buClr>
              <a:buSzPct val="85000"/>
              <a:buFont typeface="Arial" panose="020B0604020202020204" pitchFamily="34" charset="0"/>
              <a:buChar char="•"/>
              <a:defRPr/>
            </a:pPr>
            <a:r>
              <a:rPr lang="en-US" altLang="zh-CN" sz="1200" dirty="0">
                <a:solidFill>
                  <a:srgbClr val="222223"/>
                </a:solidFill>
                <a:ea typeface="Arial Unicode MS" pitchFamily="34" charset="-128"/>
                <a:cs typeface="Arial" panose="020B0604020202020204" pitchFamily="34" charset="0"/>
              </a:rPr>
              <a:t>Modular</a:t>
            </a:r>
          </a:p>
          <a:p>
            <a:pPr marL="144000" indent="-144000" defTabSz="915988" eaLnBrk="0" hangingPunct="0">
              <a:lnSpc>
                <a:spcPct val="90000"/>
              </a:lnSpc>
              <a:buClr>
                <a:srgbClr val="222223"/>
              </a:buClr>
              <a:buSzPct val="85000"/>
              <a:buFont typeface="Arial" panose="020B0604020202020204" pitchFamily="34" charset="0"/>
              <a:buChar char="•"/>
              <a:defRPr/>
            </a:pPr>
            <a:r>
              <a:rPr lang="en-US" altLang="zh-CN" sz="1200" dirty="0">
                <a:solidFill>
                  <a:srgbClr val="222223"/>
                </a:solidFill>
                <a:ea typeface="Arial Unicode MS" pitchFamily="34" charset="-128"/>
                <a:cs typeface="Arial" panose="020B0604020202020204" pitchFamily="34" charset="0"/>
              </a:rPr>
              <a:t>Provide insider tips</a:t>
            </a:r>
          </a:p>
          <a:p>
            <a:pPr marL="144000" indent="-144000" defTabSz="915988" eaLnBrk="0" hangingPunct="0">
              <a:lnSpc>
                <a:spcPct val="90000"/>
              </a:lnSpc>
              <a:buClr>
                <a:srgbClr val="222223"/>
              </a:buClr>
              <a:buSzPct val="85000"/>
              <a:buFont typeface="Arial" panose="020B0604020202020204" pitchFamily="34" charset="0"/>
              <a:buChar char="•"/>
              <a:defRPr/>
            </a:pPr>
            <a:endParaRPr lang="en-US"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endParaRPr lang="en-US" altLang="zh-CN" sz="1200" dirty="0">
              <a:solidFill>
                <a:srgbClr val="222223"/>
              </a:solidFill>
              <a:ea typeface="Arial Unicode MS" pitchFamily="34" charset="-128"/>
              <a:cs typeface="Arial" panose="020B0604020202020204" pitchFamily="34" charset="0"/>
            </a:endParaRPr>
          </a:p>
        </p:txBody>
      </p:sp>
      <p:sp>
        <p:nvSpPr>
          <p:cNvPr id="9" name="Rectangle 3"/>
          <p:cNvSpPr txBox="1">
            <a:spLocks noChangeArrowheads="1"/>
          </p:cNvSpPr>
          <p:nvPr/>
        </p:nvSpPr>
        <p:spPr bwMode="auto">
          <a:xfrm>
            <a:off x="2372912" y="3084130"/>
            <a:ext cx="1662401" cy="1512940"/>
          </a:xfrm>
          <a:prstGeom prst="round2SameRect">
            <a:avLst/>
          </a:prstGeom>
          <a:solidFill>
            <a:schemeClr val="bg1"/>
          </a:solidFill>
          <a:ln w="9525">
            <a:noFill/>
            <a:miter lim="800000"/>
            <a:headEnd/>
            <a:tailEnd/>
          </a:ln>
        </p:spPr>
        <p:txBody>
          <a:bodyPr lIns="0" tIns="45714" rIns="0" bIns="45714"/>
          <a:lstStyle>
            <a:defPPr>
              <a:defRPr lang="en-US"/>
            </a:defPPr>
            <a:lvl1pPr algn="ctr" defTabSz="915988" eaLnBrk="0" hangingPunct="0">
              <a:lnSpc>
                <a:spcPct val="90000"/>
              </a:lnSpc>
              <a:spcBef>
                <a:spcPts val="600"/>
              </a:spcBef>
              <a:buClr>
                <a:srgbClr val="008E94"/>
              </a:buClr>
              <a:buSzPct val="85000"/>
              <a:defRPr sz="1600" b="1"/>
            </a:lvl1pPr>
          </a:lstStyle>
          <a:p>
            <a:pPr>
              <a:spcBef>
                <a:spcPts val="0"/>
              </a:spcBef>
            </a:pPr>
            <a:r>
              <a:rPr lang="en-GB" sz="1400" dirty="0">
                <a:solidFill>
                  <a:srgbClr val="222223"/>
                </a:solidFill>
                <a:cs typeface="Arial" panose="020B0604020202020204" pitchFamily="34" charset="0"/>
              </a:rPr>
              <a:t>Social Identity</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Open-minded</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Offbeat</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Have wide interests</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Cultivated</a:t>
            </a:r>
          </a:p>
        </p:txBody>
      </p:sp>
      <p:sp>
        <p:nvSpPr>
          <p:cNvPr id="10" name="Rectangle 3"/>
          <p:cNvSpPr txBox="1">
            <a:spLocks noChangeArrowheads="1"/>
          </p:cNvSpPr>
          <p:nvPr/>
        </p:nvSpPr>
        <p:spPr bwMode="auto">
          <a:xfrm>
            <a:off x="4287228" y="3084131"/>
            <a:ext cx="2583712" cy="1512940"/>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Emotional Benefits</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Enhancing myself by deep-diving into local culture and cuisine</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Finding pure relaxation by forgetting my life home</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Bring my personality to life with a special trip</a:t>
            </a:r>
          </a:p>
        </p:txBody>
      </p:sp>
      <p:sp>
        <p:nvSpPr>
          <p:cNvPr id="11" name="Rectangle 3"/>
          <p:cNvSpPr txBox="1">
            <a:spLocks noChangeArrowheads="1"/>
          </p:cNvSpPr>
          <p:nvPr/>
        </p:nvSpPr>
        <p:spPr bwMode="auto">
          <a:xfrm>
            <a:off x="7122855" y="3085552"/>
            <a:ext cx="1658662" cy="1512940"/>
          </a:xfrm>
          <a:prstGeom prst="round2SameRect">
            <a:avLst/>
          </a:prstGeom>
          <a:solidFill>
            <a:schemeClr val="bg1"/>
          </a:solidFill>
          <a:ln w="9525">
            <a:noFill/>
            <a:miter lim="800000"/>
            <a:headEnd/>
            <a:tailEnd/>
          </a:ln>
        </p:spPr>
        <p:txBody>
          <a:bodyPr lIns="0" tIns="45714" rIns="0" bIns="45714"/>
          <a:lstStyle/>
          <a:p>
            <a:pPr marL="266700" indent="-266700"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Personality</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Demanding</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Enhancing</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Surprising</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Authentic</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Unusual</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Individual</a:t>
            </a:r>
          </a:p>
        </p:txBody>
      </p:sp>
      <p:grpSp>
        <p:nvGrpSpPr>
          <p:cNvPr id="26" name="Group 36"/>
          <p:cNvGrpSpPr/>
          <p:nvPr/>
        </p:nvGrpSpPr>
        <p:grpSpPr>
          <a:xfrm>
            <a:off x="6427111" y="50351"/>
            <a:ext cx="654818" cy="608565"/>
            <a:chOff x="1643518" y="660438"/>
            <a:chExt cx="5967775" cy="5967774"/>
          </a:xfrm>
        </p:grpSpPr>
        <p:grpSp>
          <p:nvGrpSpPr>
            <p:cNvPr id="27" name="Gruppieren 37"/>
            <p:cNvGrpSpPr/>
            <p:nvPr/>
          </p:nvGrpSpPr>
          <p:grpSpPr>
            <a:xfrm>
              <a:off x="2031485" y="1055686"/>
              <a:ext cx="5194800" cy="5194800"/>
              <a:chOff x="2031485" y="1055686"/>
              <a:chExt cx="5194800" cy="5194800"/>
            </a:xfrm>
          </p:grpSpPr>
          <p:sp>
            <p:nvSpPr>
              <p:cNvPr id="54"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8"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solidFill>
                <a:srgbClr val="92D05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9"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0"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1"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8"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9"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0"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1"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2"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3"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4"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3"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2418912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92D050"/>
          </a:solidFill>
          <a:ln>
            <a:noFill/>
          </a:ln>
          <a:effectLst/>
        </p:spPr>
        <p:txBody>
          <a:bodyPr wrap="none" anchor="ctr"/>
          <a:lstStyle/>
          <a:p>
            <a:endParaRPr lang="en-GB" dirty="0">
              <a:solidFill>
                <a:srgbClr val="000000"/>
              </a:solidFill>
              <a:latin typeface="Arial"/>
              <a:cs typeface="Arial"/>
            </a:endParaRPr>
          </a:p>
        </p:txBody>
      </p:sp>
      <p:sp>
        <p:nvSpPr>
          <p:cNvPr id="26" name="Rectangle 3"/>
          <p:cNvSpPr txBox="1">
            <a:spLocks noChangeArrowheads="1"/>
          </p:cNvSpPr>
          <p:nvPr/>
        </p:nvSpPr>
        <p:spPr bwMode="auto">
          <a:xfrm>
            <a:off x="273136"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Occasions / holiday moments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Have a deeper look at the streets around the usual attractions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Enjoying a great local meal</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Taking the bus out of the city to see the surroundings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Visiting a local village</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Having a look at buildings with an interesting architecture</a:t>
            </a:r>
          </a:p>
        </p:txBody>
      </p:sp>
      <p:sp>
        <p:nvSpPr>
          <p:cNvPr id="27" name="Rectangle 3"/>
          <p:cNvSpPr txBox="1">
            <a:spLocks noChangeArrowheads="1"/>
          </p:cNvSpPr>
          <p:nvPr/>
        </p:nvSpPr>
        <p:spPr bwMode="auto">
          <a:xfrm>
            <a:off x="4649855"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Ideal experience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nl-BE" sz="1200" b="0" i="0" u="none" strike="noStrike" kern="0" cap="none" spc="0" normalizeH="0" baseline="0" noProof="0" dirty="0">
                <a:ln>
                  <a:noFill/>
                </a:ln>
                <a:effectLst/>
                <a:uLnTx/>
                <a:uFillTx/>
              </a:rPr>
              <a:t>Chosing an interesting, culture-rich and rather unknown destination for the holidays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nl-BE" sz="1200" kern="0" dirty="0"/>
              <a:t>Diving into the local culture and food and having conversations with the locals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nl-BE" sz="1200" kern="0" dirty="0"/>
              <a:t>Destination is very interesting, but no tourist hotspot</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nl-BE" sz="1200" b="0" i="0" u="none" strike="noStrike" kern="0" cap="none" spc="0" normalizeH="0" baseline="0" noProof="0" dirty="0">
                <a:ln>
                  <a:noFill/>
                </a:ln>
                <a:effectLst/>
                <a:uLnTx/>
                <a:uFillTx/>
              </a:rPr>
              <a:t>Holidays are very dynamic and self-determined and led by the feeling and mind of the</a:t>
            </a:r>
            <a:r>
              <a:rPr kumimoji="0" lang="nl-BE" sz="1200" b="0" i="0" u="none" strike="noStrike" kern="0" cap="none" spc="0" normalizeH="0" noProof="0" dirty="0">
                <a:ln>
                  <a:noFill/>
                </a:ln>
                <a:effectLst/>
                <a:uLnTx/>
                <a:uFillTx/>
              </a:rPr>
              <a:t> traveller</a:t>
            </a:r>
            <a:endParaRPr kumimoji="0" lang="en-GB" sz="1200" b="0" i="0" u="none" strike="noStrike" kern="0" cap="none" spc="0" normalizeH="0" baseline="0" noProof="0" dirty="0">
              <a:ln>
                <a:noFill/>
              </a:ln>
              <a:effectLst/>
              <a:uLnTx/>
              <a:uFillTx/>
            </a:endParaRPr>
          </a:p>
        </p:txBody>
      </p:sp>
      <p:sp>
        <p:nvSpPr>
          <p:cNvPr id="28" name="Rounded Rectangular Callout 5"/>
          <p:cNvSpPr/>
          <p:nvPr/>
        </p:nvSpPr>
        <p:spPr>
          <a:xfrm>
            <a:off x="273136" y="3260962"/>
            <a:ext cx="1928020" cy="601845"/>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“Food is of importance. It</a:t>
            </a:r>
            <a:r>
              <a:rPr kumimoji="0" lang="en-US" sz="900" b="0" i="1" u="none" strike="noStrike" kern="0" cap="none" spc="0" normalizeH="0" noProof="0" dirty="0">
                <a:ln>
                  <a:noFill/>
                </a:ln>
                <a:solidFill>
                  <a:schemeClr val="tx1"/>
                </a:solidFill>
                <a:effectLst/>
                <a:uLnTx/>
                <a:uFillTx/>
              </a:rPr>
              <a:t> has to be delicious and plenty.</a:t>
            </a:r>
            <a:r>
              <a:rPr kumimoji="0" lang="en-US" sz="900" b="0" i="1" u="none" strike="noStrike" kern="0" cap="none" spc="0" normalizeH="0" baseline="0" noProof="0" dirty="0">
                <a:ln>
                  <a:noFill/>
                </a:ln>
                <a:solidFill>
                  <a:schemeClr val="tx1"/>
                </a:solidFill>
                <a:effectLst/>
                <a:uLnTx/>
                <a:uFillTx/>
              </a:rPr>
              <a:t>“</a:t>
            </a:r>
          </a:p>
        </p:txBody>
      </p:sp>
      <p:sp>
        <p:nvSpPr>
          <p:cNvPr id="29" name="Rounded Rectangular Callout 5"/>
          <p:cNvSpPr/>
          <p:nvPr/>
        </p:nvSpPr>
        <p:spPr>
          <a:xfrm>
            <a:off x="3151607" y="3419867"/>
            <a:ext cx="2487034" cy="784177"/>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“He</a:t>
            </a:r>
            <a:r>
              <a:rPr kumimoji="0" lang="en-US" sz="900" b="0" i="1" u="none" strike="noStrike" kern="0" cap="none" spc="0" normalizeH="0" noProof="0" dirty="0">
                <a:ln>
                  <a:noFill/>
                </a:ln>
                <a:solidFill>
                  <a:schemeClr val="tx1"/>
                </a:solidFill>
                <a:effectLst/>
                <a:uLnTx/>
                <a:uFillTx/>
              </a:rPr>
              <a:t> might be a bit naïve, but in his inner core he might be a narcissist who looks after self-gratification and who wants to fall in love again</a:t>
            </a:r>
            <a:r>
              <a:rPr lang="en-US" sz="900" i="1" kern="0" dirty="0">
                <a:solidFill>
                  <a:schemeClr val="tx1"/>
                </a:solidFill>
              </a:rPr>
              <a:t> and again.</a:t>
            </a:r>
            <a:r>
              <a:rPr kumimoji="0" lang="en-US" sz="900" b="0" i="1" u="none" strike="noStrike" kern="0" cap="none" spc="0" normalizeH="0" baseline="0" noProof="0" dirty="0">
                <a:ln>
                  <a:noFill/>
                </a:ln>
                <a:solidFill>
                  <a:schemeClr val="tx1"/>
                </a:solidFill>
                <a:effectLst/>
                <a:uLnTx/>
                <a:uFillTx/>
              </a:rPr>
              <a:t>“</a:t>
            </a:r>
          </a:p>
        </p:txBody>
      </p:sp>
      <p:grpSp>
        <p:nvGrpSpPr>
          <p:cNvPr id="32" name="Group 36"/>
          <p:cNvGrpSpPr/>
          <p:nvPr/>
        </p:nvGrpSpPr>
        <p:grpSpPr>
          <a:xfrm>
            <a:off x="6427111" y="50351"/>
            <a:ext cx="654818" cy="608565"/>
            <a:chOff x="1643518" y="660438"/>
            <a:chExt cx="5967775" cy="5967774"/>
          </a:xfrm>
        </p:grpSpPr>
        <p:grpSp>
          <p:nvGrpSpPr>
            <p:cNvPr id="33" name="Gruppieren 37"/>
            <p:cNvGrpSpPr/>
            <p:nvPr/>
          </p:nvGrpSpPr>
          <p:grpSpPr>
            <a:xfrm>
              <a:off x="2031485" y="1055686"/>
              <a:ext cx="5194800" cy="5194800"/>
              <a:chOff x="2031485" y="1055686"/>
              <a:chExt cx="5194800" cy="5194800"/>
            </a:xfrm>
          </p:grpSpPr>
          <p:sp>
            <p:nvSpPr>
              <p:cNvPr id="42"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3"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4"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5"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6"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solidFill>
                <a:srgbClr val="92D05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7"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8"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9"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5"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6"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7"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8"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9"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0"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1"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30" name="Rounded Rectangular Callout 5"/>
          <p:cNvSpPr/>
          <p:nvPr/>
        </p:nvSpPr>
        <p:spPr>
          <a:xfrm>
            <a:off x="6040877" y="3413362"/>
            <a:ext cx="2314254" cy="601845"/>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think it’s a huge</a:t>
            </a:r>
            <a:r>
              <a:rPr kumimoji="0" lang="en-US" sz="900" b="0" i="1" u="none" strike="noStrike" kern="0" cap="none" spc="0" normalizeH="0" noProof="0" dirty="0">
                <a:ln>
                  <a:noFill/>
                </a:ln>
                <a:solidFill>
                  <a:schemeClr val="tx1"/>
                </a:solidFill>
                <a:effectLst/>
                <a:uLnTx/>
                <a:uFillTx/>
              </a:rPr>
              <a:t> enrichment to go to other countries, getting to know and reflecting mentalities and cultural characteristics.</a:t>
            </a:r>
            <a:r>
              <a:rPr kumimoji="0" lang="en-US" sz="900" b="0" i="1" u="none" strike="noStrike" kern="0" cap="none" spc="0" normalizeH="0" baseline="0" noProof="0" dirty="0">
                <a:ln>
                  <a:noFill/>
                </a:ln>
                <a:solidFill>
                  <a:schemeClr val="tx1"/>
                </a:solidFill>
                <a:effectLst/>
                <a:uLnTx/>
                <a:uFillTx/>
              </a:rPr>
              <a:t>“</a:t>
            </a:r>
          </a:p>
        </p:txBody>
      </p:sp>
    </p:spTree>
    <p:extLst>
      <p:ext uri="{BB962C8B-B14F-4D97-AF65-F5344CB8AC3E}">
        <p14:creationId xmlns:p14="http://schemas.microsoft.com/office/powerpoint/2010/main" val="2314831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92D050"/>
          </a:solidFill>
          <a:ln>
            <a:noFill/>
          </a:ln>
          <a:effectLst/>
        </p:spPr>
        <p:txBody>
          <a:bodyPr wrap="none" anchor="ctr"/>
          <a:lstStyle/>
          <a:p>
            <a:endParaRPr lang="en-GB" dirty="0">
              <a:solidFill>
                <a:srgbClr val="000000"/>
              </a:solidFill>
              <a:latin typeface="Arial"/>
              <a:cs typeface="Arial"/>
            </a:endParaRPr>
          </a:p>
        </p:txBody>
      </p:sp>
      <p:graphicFrame>
        <p:nvGraphicFramePr>
          <p:cNvPr id="2" name="Diagramm 1"/>
          <p:cNvGraphicFramePr/>
          <p:nvPr>
            <p:extLst>
              <p:ext uri="{D42A27DB-BD31-4B8C-83A1-F6EECF244321}">
                <p14:modId xmlns:p14="http://schemas.microsoft.com/office/powerpoint/2010/main" val="1655156765"/>
              </p:ext>
            </p:extLst>
          </p:nvPr>
        </p:nvGraphicFramePr>
        <p:xfrm>
          <a:off x="1524000" y="900866"/>
          <a:ext cx="6096000" cy="3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2" name="Group 36"/>
          <p:cNvGrpSpPr/>
          <p:nvPr/>
        </p:nvGrpSpPr>
        <p:grpSpPr>
          <a:xfrm>
            <a:off x="6427111" y="50351"/>
            <a:ext cx="654818" cy="608565"/>
            <a:chOff x="1643518" y="660438"/>
            <a:chExt cx="5967775" cy="5967774"/>
          </a:xfrm>
        </p:grpSpPr>
        <p:grpSp>
          <p:nvGrpSpPr>
            <p:cNvPr id="33" name="Gruppieren 37"/>
            <p:cNvGrpSpPr/>
            <p:nvPr/>
          </p:nvGrpSpPr>
          <p:grpSpPr>
            <a:xfrm>
              <a:off x="2031485" y="1055686"/>
              <a:ext cx="5194800" cy="5194800"/>
              <a:chOff x="2031485" y="1055686"/>
              <a:chExt cx="5194800" cy="5194800"/>
            </a:xfrm>
          </p:grpSpPr>
          <p:sp>
            <p:nvSpPr>
              <p:cNvPr id="5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solidFill>
                <a:srgbClr val="92D05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37124503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rgbClr val="7030A0"/>
          </a:solidFill>
          <a:ln>
            <a:noFill/>
          </a:ln>
          <a:effectLst/>
        </p:spPr>
        <p:txBody>
          <a:bodyPr wrap="none" anchor="ctr"/>
          <a:lstStyle/>
          <a:p>
            <a:endParaRPr lang="en-GB" dirty="0">
              <a:solidFill>
                <a:srgbClr val="000000"/>
              </a:solidFill>
              <a:latin typeface="Arial"/>
              <a:cs typeface="Arial"/>
            </a:endParaRPr>
          </a:p>
        </p:txBody>
      </p:sp>
      <p:sp>
        <p:nvSpPr>
          <p:cNvPr id="37" name="Rectangle 3"/>
          <p:cNvSpPr txBox="1">
            <a:spLocks noChangeArrowheads="1"/>
          </p:cNvSpPr>
          <p:nvPr/>
        </p:nvSpPr>
        <p:spPr bwMode="auto">
          <a:xfrm>
            <a:off x="232376" y="801383"/>
            <a:ext cx="3472726"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i="1" dirty="0">
                <a:solidFill>
                  <a:srgbClr val="1F497D"/>
                </a:solidFill>
              </a:rPr>
              <a:t>Journey to my anticipated ego</a:t>
            </a:r>
          </a:p>
        </p:txBody>
      </p:sp>
      <p:sp>
        <p:nvSpPr>
          <p:cNvPr id="38" name="Rectangle 3"/>
          <p:cNvSpPr txBox="1">
            <a:spLocks noChangeArrowheads="1"/>
          </p:cNvSpPr>
          <p:nvPr/>
        </p:nvSpPr>
        <p:spPr bwMode="auto">
          <a:xfrm>
            <a:off x="4879697" y="1275087"/>
            <a:ext cx="4156940" cy="3036983"/>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GB" sz="1200" dirty="0"/>
              <a:t>Holiday means for me to go on a little ego trip and to fully indulge into everything I can get. Through my surroundings, friends and acquaintances I know what is in right now and I have to keep up with it to show I am a worldly person and have already made a lot of experiences.</a:t>
            </a:r>
          </a:p>
          <a:p>
            <a:pPr marL="3240" lvl="1">
              <a:spcBef>
                <a:spcPts val="300"/>
              </a:spcBef>
              <a:spcAft>
                <a:spcPts val="300"/>
              </a:spcAft>
            </a:pPr>
            <a:endParaRPr lang="en-GB" sz="1200" dirty="0"/>
          </a:p>
          <a:p>
            <a:pPr marL="3240" lvl="1">
              <a:spcBef>
                <a:spcPts val="300"/>
              </a:spcBef>
              <a:spcAft>
                <a:spcPts val="300"/>
              </a:spcAft>
            </a:pPr>
            <a:r>
              <a:rPr lang="en-US" sz="1200" u="sng" dirty="0"/>
              <a:t>Shift of meaning of holiday abroad: </a:t>
            </a:r>
          </a:p>
          <a:p>
            <a:pPr marL="174690" lvl="1" indent="-171450">
              <a:spcBef>
                <a:spcPts val="300"/>
              </a:spcBef>
              <a:spcAft>
                <a:spcPts val="300"/>
              </a:spcAft>
              <a:buFont typeface="Arial" panose="020B0604020202020204" pitchFamily="34" charset="0"/>
              <a:buChar char="•"/>
            </a:pPr>
            <a:r>
              <a:rPr lang="en-US" sz="1200" dirty="0"/>
              <a:t>This motivation did not yet exist in the previous research, but we found that through the evolving social pressure initiated by social media, holidays more and more go into the purple motivation, especially for young people who like to spend money on holidays to show that they are a very interesting person.</a:t>
            </a:r>
          </a:p>
        </p:txBody>
      </p:sp>
      <p:grpSp>
        <p:nvGrpSpPr>
          <p:cNvPr id="39" name="Group 36"/>
          <p:cNvGrpSpPr/>
          <p:nvPr/>
        </p:nvGrpSpPr>
        <p:grpSpPr>
          <a:xfrm>
            <a:off x="6427111" y="50351"/>
            <a:ext cx="654818" cy="608565"/>
            <a:chOff x="1643518" y="660438"/>
            <a:chExt cx="5967775" cy="5967774"/>
          </a:xfrm>
        </p:grpSpPr>
        <p:grpSp>
          <p:nvGrpSpPr>
            <p:cNvPr id="41" name="Gruppieren 37"/>
            <p:cNvGrpSpPr/>
            <p:nvPr/>
          </p:nvGrpSpPr>
          <p:grpSpPr>
            <a:xfrm>
              <a:off x="2031485" y="1055686"/>
              <a:ext cx="5194800" cy="5194800"/>
              <a:chOff x="2031485" y="1055686"/>
              <a:chExt cx="5194800" cy="5194800"/>
            </a:xfrm>
          </p:grpSpPr>
          <p:sp>
            <p:nvSpPr>
              <p:cNvPr id="5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solidFill>
                <a:srgbClr val="7030A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42"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pic>
        <p:nvPicPr>
          <p:cNvPr id="9218" name="Picture 2" descr="Selfie, Thailand, Tourismus, Touristen, Wat Rong Khu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5646" y="1422102"/>
            <a:ext cx="2648691" cy="1765795"/>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1667" y="2510421"/>
            <a:ext cx="2251573" cy="1688680"/>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9202" y="3024281"/>
            <a:ext cx="2008655" cy="1339103"/>
          </a:xfrm>
          <a:prstGeom prst="rect">
            <a:avLst/>
          </a:prstGeom>
        </p:spPr>
      </p:pic>
      <p:sp>
        <p:nvSpPr>
          <p:cNvPr id="32" name="Rounded Rectangular Callout 5"/>
          <p:cNvSpPr/>
          <p:nvPr/>
        </p:nvSpPr>
        <p:spPr>
          <a:xfrm>
            <a:off x="2039274" y="1848794"/>
            <a:ext cx="2519078" cy="647628"/>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“He is very confident</a:t>
            </a:r>
            <a:r>
              <a:rPr kumimoji="0" lang="en-US" sz="900" b="0" i="1" u="none" strike="noStrike" kern="0" cap="none" spc="0" normalizeH="0" noProof="0" dirty="0">
                <a:ln>
                  <a:noFill/>
                </a:ln>
                <a:solidFill>
                  <a:schemeClr val="tx1"/>
                </a:solidFill>
                <a:effectLst/>
                <a:uLnTx/>
                <a:uFillTx/>
              </a:rPr>
              <a:t> with himself, enjoys his life and worked hard for it. He has the one or other status symbol, not to show off, but for the inner satisfaction and to say, I can afford that.”</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2131720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7030A0"/>
          </a:solidFill>
          <a:ln>
            <a:noFill/>
          </a:ln>
          <a:effectLst/>
        </p:spPr>
        <p:txBody>
          <a:bodyPr wrap="none" anchor="ctr"/>
          <a:lstStyle/>
          <a:p>
            <a:endParaRPr lang="en-GB" dirty="0">
              <a:solidFill>
                <a:srgbClr val="000000"/>
              </a:solidFill>
              <a:latin typeface="Arial"/>
              <a:cs typeface="Arial"/>
            </a:endParaRPr>
          </a:p>
        </p:txBody>
      </p:sp>
      <p:sp>
        <p:nvSpPr>
          <p:cNvPr id="15" name="Rectangle 6"/>
          <p:cNvSpPr>
            <a:spLocks noChangeArrowheads="1"/>
          </p:cNvSpPr>
          <p:nvPr/>
        </p:nvSpPr>
        <p:spPr bwMode="auto">
          <a:xfrm>
            <a:off x="149405" y="831565"/>
            <a:ext cx="8634313" cy="2154436"/>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defTabSz="914400"/>
            <a:r>
              <a:rPr lang="en-US" sz="1400" b="1" dirty="0">
                <a:latin typeface="+mn-lt"/>
                <a:ea typeface="Tahoma" panose="020B0604030504040204" pitchFamily="34" charset="0"/>
                <a:cs typeface="Tahoma" panose="020B0604030504040204" pitchFamily="34" charset="0"/>
              </a:rPr>
              <a:t>Type of holiday - </a:t>
            </a:r>
            <a:r>
              <a:rPr lang="en-US" sz="1400" b="1" dirty="0" err="1">
                <a:latin typeface="+mn-lt"/>
                <a:ea typeface="Tahoma" panose="020B0604030504040204" pitchFamily="34" charset="0"/>
                <a:cs typeface="Tahoma" panose="020B0604030504040204" pitchFamily="34" charset="0"/>
              </a:rPr>
              <a:t>behaviour</a:t>
            </a:r>
            <a:r>
              <a:rPr lang="en-US" sz="1400" b="1" dirty="0">
                <a:latin typeface="+mn-lt"/>
                <a:ea typeface="Tahoma" panose="020B0604030504040204" pitchFamily="34" charset="0"/>
                <a:cs typeface="Tahoma" panose="020B0604030504040204" pitchFamily="34" charset="0"/>
              </a:rPr>
              <a:t>/ features:</a:t>
            </a:r>
          </a:p>
          <a:p>
            <a:pPr defTabSz="914400">
              <a:buFont typeface="Arial" charset="0"/>
              <a:buChar char="•"/>
            </a:pPr>
            <a:r>
              <a:rPr lang="en-US" sz="1200" dirty="0">
                <a:latin typeface="+mn-lt"/>
                <a:ea typeface="Tahoma" panose="020B0604030504040204" pitchFamily="34" charset="0"/>
                <a:cs typeface="Tahoma" panose="020B0604030504040204" pitchFamily="34" charset="0"/>
              </a:rPr>
              <a:t>As holidays are a </a:t>
            </a:r>
            <a:r>
              <a:rPr lang="en-US" sz="1200" b="1" dirty="0">
                <a:latin typeface="+mn-lt"/>
                <a:ea typeface="Tahoma" panose="020B0604030504040204" pitchFamily="34" charset="0"/>
                <a:cs typeface="Tahoma" panose="020B0604030504040204" pitchFamily="34" charset="0"/>
              </a:rPr>
              <a:t>status symbol </a:t>
            </a:r>
            <a:r>
              <a:rPr lang="en-US" sz="1200" dirty="0">
                <a:latin typeface="+mn-lt"/>
                <a:ea typeface="Tahoma" panose="020B0604030504040204" pitchFamily="34" charset="0"/>
                <a:cs typeface="Tahoma" panose="020B0604030504040204" pitchFamily="34" charset="0"/>
              </a:rPr>
              <a:t>and need to </a:t>
            </a:r>
            <a:r>
              <a:rPr lang="en-US" sz="1200" b="1" dirty="0">
                <a:latin typeface="+mn-lt"/>
                <a:ea typeface="Tahoma" panose="020B0604030504040204" pitchFamily="34" charset="0"/>
                <a:cs typeface="Tahoma" panose="020B0604030504040204" pitchFamily="34" charset="0"/>
              </a:rPr>
              <a:t>fulfill the social pressure</a:t>
            </a:r>
            <a:r>
              <a:rPr lang="en-US" sz="1200" dirty="0">
                <a:latin typeface="+mn-lt"/>
                <a:ea typeface="Tahoma" panose="020B0604030504040204" pitchFamily="34" charset="0"/>
                <a:cs typeface="Tahoma" panose="020B0604030504040204" pitchFamily="34" charset="0"/>
              </a:rPr>
              <a:t>, one is exposed to, it should contain something </a:t>
            </a:r>
            <a:r>
              <a:rPr lang="en-US" sz="1200" b="1" dirty="0">
                <a:latin typeface="+mn-lt"/>
                <a:ea typeface="Tahoma" panose="020B0604030504040204" pitchFamily="34" charset="0"/>
                <a:cs typeface="Tahoma" panose="020B0604030504040204" pitchFamily="34" charset="0"/>
              </a:rPr>
              <a:t>worthwhile</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interesting</a:t>
            </a:r>
            <a:r>
              <a:rPr lang="en-US" sz="1200" dirty="0">
                <a:latin typeface="+mn-lt"/>
                <a:ea typeface="Tahoma" panose="020B0604030504040204" pitchFamily="34" charset="0"/>
                <a:cs typeface="Tahoma" panose="020B0604030504040204" pitchFamily="34" charset="0"/>
              </a:rPr>
              <a:t>: e.g. an exotic location which is not on the radar of other tourists, a very good meal, inspiring pictures that were taken and posted on Instagram – it is likely that this person goes after recommendations from friends he/she trusts in terms of taste and style</a:t>
            </a:r>
          </a:p>
          <a:p>
            <a:pPr defTabSz="914400">
              <a:buFont typeface="Arial" charset="0"/>
              <a:buChar char="•"/>
            </a:pPr>
            <a:r>
              <a:rPr lang="en-US" sz="1200" dirty="0">
                <a:latin typeface="+mn-lt"/>
                <a:ea typeface="Tahoma" panose="020B0604030504040204" pitchFamily="34" charset="0"/>
                <a:cs typeface="Tahoma" panose="020B0604030504040204" pitchFamily="34" charset="0"/>
              </a:rPr>
              <a:t>All aspects of holidays that are worth mentioning (a beautiful landscape, authentic food, a nice purchase) are </a:t>
            </a:r>
            <a:r>
              <a:rPr lang="en-US" sz="1200" b="1" dirty="0">
                <a:latin typeface="+mn-lt"/>
                <a:ea typeface="Tahoma" panose="020B0604030504040204" pitchFamily="34" charset="0"/>
                <a:cs typeface="Tahoma" panose="020B0604030504040204" pitchFamily="34" charset="0"/>
              </a:rPr>
              <a:t>shared on social media </a:t>
            </a:r>
            <a:r>
              <a:rPr lang="en-US" sz="1200" dirty="0">
                <a:latin typeface="+mn-lt"/>
                <a:ea typeface="Tahoma" panose="020B0604030504040204" pitchFamily="34" charset="0"/>
                <a:cs typeface="Tahoma" panose="020B0604030504040204" pitchFamily="34" charset="0"/>
              </a:rPr>
              <a:t>– the respect and recognition is a confirmation</a:t>
            </a:r>
          </a:p>
          <a:p>
            <a:pPr defTabSz="914400">
              <a:buFont typeface="Arial" charset="0"/>
              <a:buChar char="•"/>
            </a:pPr>
            <a:r>
              <a:rPr lang="en-US" sz="1200" dirty="0">
                <a:latin typeface="+mn-lt"/>
                <a:ea typeface="Tahoma" panose="020B0604030504040204" pitchFamily="34" charset="0"/>
                <a:cs typeface="Tahoma" panose="020B0604030504040204" pitchFamily="34" charset="0"/>
              </a:rPr>
              <a:t>Holidays can be </a:t>
            </a:r>
            <a:r>
              <a:rPr lang="en-US" sz="1200" b="1" dirty="0">
                <a:latin typeface="+mn-lt"/>
                <a:ea typeface="Tahoma" panose="020B0604030504040204" pitchFamily="34" charset="0"/>
                <a:cs typeface="Tahoma" panose="020B0604030504040204" pitchFamily="34" charset="0"/>
              </a:rPr>
              <a:t>spontaneous</a:t>
            </a:r>
            <a:r>
              <a:rPr lang="en-US" sz="1200" dirty="0">
                <a:latin typeface="+mn-lt"/>
                <a:ea typeface="Tahoma" panose="020B0604030504040204" pitchFamily="34" charset="0"/>
                <a:cs typeface="Tahoma" panose="020B0604030504040204" pitchFamily="34" charset="0"/>
              </a:rPr>
              <a:t> and sometimes do </a:t>
            </a:r>
            <a:r>
              <a:rPr lang="en-US" sz="1200" b="1" dirty="0">
                <a:latin typeface="+mn-lt"/>
                <a:ea typeface="Tahoma" panose="020B0604030504040204" pitchFamily="34" charset="0"/>
                <a:cs typeface="Tahoma" panose="020B0604030504040204" pitchFamily="34" charset="0"/>
              </a:rPr>
              <a:t>not need big planning</a:t>
            </a:r>
            <a:r>
              <a:rPr lang="en-US" sz="1200" dirty="0">
                <a:latin typeface="+mn-lt"/>
                <a:ea typeface="Tahoma" panose="020B0604030504040204" pitchFamily="34" charset="0"/>
                <a:cs typeface="Tahoma" panose="020B0604030504040204" pitchFamily="34" charset="0"/>
              </a:rPr>
              <a:t>, as long as they are </a:t>
            </a:r>
            <a:r>
              <a:rPr lang="en-US" sz="1200" b="1" dirty="0">
                <a:latin typeface="+mn-lt"/>
                <a:ea typeface="Tahoma" panose="020B0604030504040204" pitchFamily="34" charset="0"/>
                <a:cs typeface="Tahoma" panose="020B0604030504040204" pitchFamily="34" charset="0"/>
              </a:rPr>
              <a:t>individual</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non-touristy</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High quality </a:t>
            </a:r>
            <a:r>
              <a:rPr lang="en-US" sz="1200" dirty="0">
                <a:latin typeface="+mn-lt"/>
                <a:ea typeface="Tahoma" panose="020B0604030504040204" pitchFamily="34" charset="0"/>
                <a:cs typeface="Tahoma" panose="020B0604030504040204" pitchFamily="34" charset="0"/>
              </a:rPr>
              <a:t>and even </a:t>
            </a:r>
            <a:r>
              <a:rPr lang="en-US" sz="1200" b="1" dirty="0">
                <a:latin typeface="+mn-lt"/>
                <a:ea typeface="Tahoma" panose="020B0604030504040204" pitchFamily="34" charset="0"/>
                <a:cs typeface="Tahoma" panose="020B0604030504040204" pitchFamily="34" charset="0"/>
              </a:rPr>
              <a:t>luxury</a:t>
            </a:r>
            <a:r>
              <a:rPr lang="en-US" sz="1200" dirty="0">
                <a:latin typeface="+mn-lt"/>
                <a:ea typeface="Tahoma" panose="020B0604030504040204" pitchFamily="34" charset="0"/>
                <a:cs typeface="Tahoma" panose="020B0604030504040204" pitchFamily="34" charset="0"/>
              </a:rPr>
              <a:t> is important – </a:t>
            </a:r>
            <a:r>
              <a:rPr lang="en-US" sz="1200" b="1" dirty="0">
                <a:latin typeface="+mn-lt"/>
                <a:ea typeface="Tahoma" panose="020B0604030504040204" pitchFamily="34" charset="0"/>
                <a:cs typeface="Tahoma" panose="020B0604030504040204" pitchFamily="34" charset="0"/>
              </a:rPr>
              <a:t>price does not </a:t>
            </a:r>
            <a:r>
              <a:rPr lang="en-US" sz="1200" dirty="0">
                <a:latin typeface="+mn-lt"/>
                <a:ea typeface="Tahoma" panose="020B0604030504040204" pitchFamily="34" charset="0"/>
                <a:cs typeface="Tahoma" panose="020B0604030504040204" pitchFamily="34" charset="0"/>
              </a:rPr>
              <a:t>necessarily </a:t>
            </a:r>
            <a:r>
              <a:rPr lang="en-US" sz="1200" b="1" dirty="0">
                <a:latin typeface="+mn-lt"/>
                <a:ea typeface="Tahoma" panose="020B0604030504040204" pitchFamily="34" charset="0"/>
                <a:cs typeface="Tahoma" panose="020B0604030504040204" pitchFamily="34" charset="0"/>
              </a:rPr>
              <a:t>play a role</a:t>
            </a:r>
            <a:r>
              <a:rPr lang="en-US" sz="1200" dirty="0">
                <a:latin typeface="+mn-lt"/>
                <a:ea typeface="Tahoma" panose="020B0604030504040204" pitchFamily="34" charset="0"/>
                <a:cs typeface="Tahoma" panose="020B0604030504040204" pitchFamily="34" charset="0"/>
              </a:rPr>
              <a:t>, especially since it is all about </a:t>
            </a:r>
            <a:r>
              <a:rPr lang="en-US" sz="1200" b="1" dirty="0">
                <a:latin typeface="+mn-lt"/>
                <a:ea typeface="Tahoma" panose="020B0604030504040204" pitchFamily="34" charset="0"/>
                <a:cs typeface="Tahoma" panose="020B0604030504040204" pitchFamily="34" charset="0"/>
              </a:rPr>
              <a:t>rewarding oneself</a:t>
            </a:r>
          </a:p>
          <a:p>
            <a:pPr defTabSz="914400">
              <a:buFont typeface="Arial" charset="0"/>
              <a:buChar char="•"/>
            </a:pPr>
            <a:r>
              <a:rPr lang="en-US" sz="1200" dirty="0">
                <a:latin typeface="+mn-lt"/>
                <a:ea typeface="Tahoma" panose="020B0604030504040204" pitchFamily="34" charset="0"/>
                <a:cs typeface="Tahoma" panose="020B0604030504040204" pitchFamily="34" charset="0"/>
              </a:rPr>
              <a:t>Holidays sometimes have to be </a:t>
            </a:r>
            <a:r>
              <a:rPr lang="en-US" sz="1200" b="1" dirty="0">
                <a:latin typeface="+mn-lt"/>
                <a:ea typeface="Tahoma" panose="020B0604030504040204" pitchFamily="34" charset="0"/>
                <a:cs typeface="Tahoma" panose="020B0604030504040204" pitchFamily="34" charset="0"/>
              </a:rPr>
              <a:t>exaggerated</a:t>
            </a:r>
            <a:r>
              <a:rPr lang="en-US" sz="1200" dirty="0">
                <a:latin typeface="+mn-lt"/>
                <a:ea typeface="Tahoma" panose="020B0604030504040204" pitchFamily="34" charset="0"/>
                <a:cs typeface="Tahoma" panose="020B0604030504040204" pitchFamily="34" charset="0"/>
              </a:rPr>
              <a:t> and can </a:t>
            </a:r>
            <a:r>
              <a:rPr lang="en-US" sz="1200" b="1" dirty="0">
                <a:latin typeface="+mn-lt"/>
                <a:ea typeface="Tahoma" panose="020B0604030504040204" pitchFamily="34" charset="0"/>
                <a:cs typeface="Tahoma" panose="020B0604030504040204" pitchFamily="34" charset="0"/>
              </a:rPr>
              <a:t>intervene</a:t>
            </a:r>
            <a:r>
              <a:rPr lang="en-US" sz="1200" dirty="0">
                <a:latin typeface="+mn-lt"/>
                <a:ea typeface="Tahoma" panose="020B0604030504040204" pitchFamily="34" charset="0"/>
                <a:cs typeface="Tahoma" panose="020B0604030504040204" pitchFamily="34" charset="0"/>
              </a:rPr>
              <a:t> with the </a:t>
            </a:r>
            <a:r>
              <a:rPr lang="en-US" sz="1200" b="1" dirty="0">
                <a:latin typeface="+mn-lt"/>
                <a:ea typeface="Tahoma" panose="020B0604030504040204" pitchFamily="34" charset="0"/>
                <a:cs typeface="Tahoma" panose="020B0604030504040204" pitchFamily="34" charset="0"/>
              </a:rPr>
              <a:t>everyday life</a:t>
            </a:r>
            <a:r>
              <a:rPr lang="en-US" sz="1200" dirty="0">
                <a:latin typeface="+mn-lt"/>
                <a:ea typeface="Tahoma" panose="020B0604030504040204" pitchFamily="34" charset="0"/>
                <a:cs typeface="Tahoma" panose="020B0604030504040204" pitchFamily="34" charset="0"/>
              </a:rPr>
              <a:t>, e.g. buying a holiday home for the weekends, purchasing an apartment in Dubai, buying a house in the US</a:t>
            </a:r>
          </a:p>
        </p:txBody>
      </p:sp>
      <p:sp>
        <p:nvSpPr>
          <p:cNvPr id="8" name="Rectangle 3"/>
          <p:cNvSpPr txBox="1">
            <a:spLocks noChangeArrowheads="1"/>
          </p:cNvSpPr>
          <p:nvPr/>
        </p:nvSpPr>
        <p:spPr bwMode="auto">
          <a:xfrm>
            <a:off x="278473" y="3268796"/>
            <a:ext cx="1971592" cy="1343650"/>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Functional characteristics</a:t>
            </a: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Hip </a:t>
            </a:r>
            <a:r>
              <a:rPr lang="de-DE" altLang="zh-CN" sz="1200" dirty="0" err="1">
                <a:solidFill>
                  <a:srgbClr val="222223"/>
                </a:solidFill>
                <a:ea typeface="Arial Unicode MS" pitchFamily="34" charset="-128"/>
                <a:cs typeface="Arial" panose="020B0604020202020204" pitchFamily="34" charset="0"/>
              </a:rPr>
              <a:t>and</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aspiring</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Impressive</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One </a:t>
            </a:r>
            <a:r>
              <a:rPr lang="de-DE" altLang="zh-CN" sz="1200" dirty="0" err="1">
                <a:solidFill>
                  <a:srgbClr val="222223"/>
                </a:solidFill>
                <a:ea typeface="Arial Unicode MS" pitchFamily="34" charset="-128"/>
                <a:cs typeface="Arial" panose="020B0604020202020204" pitchFamily="34" charset="0"/>
              </a:rPr>
              <a:t>of</a:t>
            </a:r>
            <a:r>
              <a:rPr lang="de-DE" altLang="zh-CN" sz="1200" dirty="0">
                <a:solidFill>
                  <a:srgbClr val="222223"/>
                </a:solidFill>
                <a:ea typeface="Arial Unicode MS" pitchFamily="34" charset="-128"/>
                <a:cs typeface="Arial" panose="020B0604020202020204" pitchFamily="34" charset="0"/>
              </a:rPr>
              <a:t> a </a:t>
            </a:r>
            <a:r>
              <a:rPr lang="de-DE" altLang="zh-CN" sz="1200" dirty="0" err="1">
                <a:solidFill>
                  <a:srgbClr val="222223"/>
                </a:solidFill>
                <a:ea typeface="Arial Unicode MS" pitchFamily="34" charset="-128"/>
                <a:cs typeface="Arial" panose="020B0604020202020204" pitchFamily="34" charset="0"/>
              </a:rPr>
              <a:t>kind</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altLang="zh-CN" sz="1200" dirty="0">
                <a:solidFill>
                  <a:srgbClr val="222223"/>
                </a:solidFill>
                <a:ea typeface="Arial Unicode MS" pitchFamily="34" charset="-128"/>
                <a:cs typeface="Arial" panose="020B0604020202020204" pitchFamily="34" charset="0"/>
              </a:rPr>
              <a:t>Uplifted</a:t>
            </a:r>
          </a:p>
        </p:txBody>
      </p:sp>
      <p:sp>
        <p:nvSpPr>
          <p:cNvPr id="9" name="Rectangle 3"/>
          <p:cNvSpPr txBox="1">
            <a:spLocks noChangeArrowheads="1"/>
          </p:cNvSpPr>
          <p:nvPr/>
        </p:nvSpPr>
        <p:spPr bwMode="auto">
          <a:xfrm>
            <a:off x="2452399" y="3270217"/>
            <a:ext cx="1662401" cy="1343650"/>
          </a:xfrm>
          <a:prstGeom prst="round2SameRect">
            <a:avLst/>
          </a:prstGeom>
          <a:solidFill>
            <a:schemeClr val="bg1"/>
          </a:solidFill>
          <a:ln w="9525">
            <a:noFill/>
            <a:miter lim="800000"/>
            <a:headEnd/>
            <a:tailEnd/>
          </a:ln>
        </p:spPr>
        <p:txBody>
          <a:bodyPr lIns="0" tIns="45714" rIns="0" bIns="45714"/>
          <a:lstStyle>
            <a:defPPr>
              <a:defRPr lang="en-US"/>
            </a:defPPr>
            <a:lvl1pPr algn="ctr" defTabSz="915988" eaLnBrk="0" hangingPunct="0">
              <a:lnSpc>
                <a:spcPct val="90000"/>
              </a:lnSpc>
              <a:spcBef>
                <a:spcPts val="600"/>
              </a:spcBef>
              <a:buClr>
                <a:srgbClr val="008E94"/>
              </a:buClr>
              <a:buSzPct val="85000"/>
              <a:defRPr sz="1600" b="1"/>
            </a:lvl1pPr>
          </a:lstStyle>
          <a:p>
            <a:pPr>
              <a:spcBef>
                <a:spcPts val="0"/>
              </a:spcBef>
            </a:pPr>
            <a:r>
              <a:rPr lang="en-GB" sz="1400" dirty="0">
                <a:solidFill>
                  <a:srgbClr val="222223"/>
                </a:solidFill>
                <a:cs typeface="Arial" panose="020B0604020202020204" pitchFamily="34" charset="0"/>
              </a:rPr>
              <a:t>Social Identity</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Worldly</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Open-minded</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Cool and interesting</a:t>
            </a:r>
          </a:p>
        </p:txBody>
      </p:sp>
      <p:sp>
        <p:nvSpPr>
          <p:cNvPr id="10" name="Rectangle 3"/>
          <p:cNvSpPr txBox="1">
            <a:spLocks noChangeArrowheads="1"/>
          </p:cNvSpPr>
          <p:nvPr/>
        </p:nvSpPr>
        <p:spPr bwMode="auto">
          <a:xfrm>
            <a:off x="4327451" y="3253421"/>
            <a:ext cx="2583712" cy="1343650"/>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Emotional Benefits</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Satisfaction about the choice</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Confidence of oneself</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Rewarding oneself</a:t>
            </a:r>
          </a:p>
        </p:txBody>
      </p:sp>
      <p:sp>
        <p:nvSpPr>
          <p:cNvPr id="11" name="Rectangle 3"/>
          <p:cNvSpPr txBox="1">
            <a:spLocks noChangeArrowheads="1"/>
          </p:cNvSpPr>
          <p:nvPr/>
        </p:nvSpPr>
        <p:spPr bwMode="auto">
          <a:xfrm>
            <a:off x="7113181" y="3254842"/>
            <a:ext cx="1658662" cy="1343650"/>
          </a:xfrm>
          <a:prstGeom prst="round2SameRect">
            <a:avLst/>
          </a:prstGeom>
          <a:solidFill>
            <a:schemeClr val="bg1"/>
          </a:solidFill>
          <a:ln w="9525">
            <a:noFill/>
            <a:miter lim="800000"/>
            <a:headEnd/>
            <a:tailEnd/>
          </a:ln>
        </p:spPr>
        <p:txBody>
          <a:bodyPr lIns="0" tIns="45714" rIns="0" bIns="45714"/>
          <a:lstStyle/>
          <a:p>
            <a:pPr marL="266700" indent="-266700"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Personality</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High </a:t>
            </a:r>
            <a:r>
              <a:rPr lang="de-DE" altLang="zh-CN" sz="1200" dirty="0" err="1">
                <a:solidFill>
                  <a:srgbClr val="222223"/>
                </a:solidFill>
                <a:ea typeface="Arial Unicode MS" pitchFamily="34" charset="-128"/>
                <a:cs typeface="Arial" panose="020B0604020202020204" pitchFamily="34" charset="0"/>
              </a:rPr>
              <a:t>quality</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Extravagant</a:t>
            </a: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Exclusive</a:t>
            </a:r>
            <a:endParaRPr lang="de-DE" altLang="zh-CN" sz="1200" dirty="0">
              <a:solidFill>
                <a:srgbClr val="222223"/>
              </a:solidFill>
              <a:ea typeface="Arial Unicode MS" pitchFamily="34" charset="-128"/>
              <a:cs typeface="Arial" panose="020B0604020202020204" pitchFamily="34" charset="0"/>
            </a:endParaRPr>
          </a:p>
        </p:txBody>
      </p:sp>
      <p:grpSp>
        <p:nvGrpSpPr>
          <p:cNvPr id="35" name="Group 36"/>
          <p:cNvGrpSpPr/>
          <p:nvPr/>
        </p:nvGrpSpPr>
        <p:grpSpPr>
          <a:xfrm>
            <a:off x="6427111" y="50351"/>
            <a:ext cx="654818" cy="608565"/>
            <a:chOff x="1643518" y="660438"/>
            <a:chExt cx="5967775" cy="5967774"/>
          </a:xfrm>
        </p:grpSpPr>
        <p:grpSp>
          <p:nvGrpSpPr>
            <p:cNvPr id="36" name="Gruppieren 37"/>
            <p:cNvGrpSpPr/>
            <p:nvPr/>
          </p:nvGrpSpPr>
          <p:grpSpPr>
            <a:xfrm>
              <a:off x="2031485" y="1055686"/>
              <a:ext cx="5194800" cy="5194800"/>
              <a:chOff x="2031485" y="1055686"/>
              <a:chExt cx="5194800" cy="5194800"/>
            </a:xfrm>
          </p:grpSpPr>
          <p:sp>
            <p:nvSpPr>
              <p:cNvPr id="4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solidFill>
                <a:srgbClr val="7030A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5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7"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8"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9"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0"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1"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2"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3"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44"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36140473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7030A0"/>
          </a:solidFill>
          <a:ln>
            <a:noFill/>
          </a:ln>
          <a:effectLst/>
        </p:spPr>
        <p:txBody>
          <a:bodyPr wrap="none" anchor="ctr"/>
          <a:lstStyle/>
          <a:p>
            <a:endParaRPr lang="en-GB" dirty="0">
              <a:solidFill>
                <a:srgbClr val="000000"/>
              </a:solidFill>
              <a:latin typeface="Arial"/>
              <a:cs typeface="Arial"/>
            </a:endParaRPr>
          </a:p>
        </p:txBody>
      </p:sp>
      <p:sp>
        <p:nvSpPr>
          <p:cNvPr id="26" name="Rectangle 3"/>
          <p:cNvSpPr txBox="1">
            <a:spLocks noChangeArrowheads="1"/>
          </p:cNvSpPr>
          <p:nvPr/>
        </p:nvSpPr>
        <p:spPr bwMode="auto">
          <a:xfrm>
            <a:off x="273136"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Aft>
                <a:spcPts val="0"/>
              </a:spcAft>
              <a:buClr>
                <a:srgbClr val="008E94"/>
              </a:buClr>
              <a:buSzPct val="85000"/>
              <a:buFontTx/>
              <a:buNone/>
              <a:tabLst/>
              <a:defRPr/>
            </a:pPr>
            <a:r>
              <a:rPr kumimoji="0" lang="en-GB" sz="1200" b="1" i="0" u="none" strike="noStrike" kern="0" cap="none" spc="0" normalizeH="0" baseline="0" noProof="0" dirty="0">
                <a:ln>
                  <a:noFill/>
                </a:ln>
                <a:effectLst/>
                <a:uLnTx/>
                <a:uFillTx/>
              </a:rPr>
              <a:t>Occasions / holiday moments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Having a luxurious,</a:t>
            </a:r>
            <a:r>
              <a:rPr kumimoji="0" lang="en-GB" sz="1200" b="0" i="0" u="none" strike="noStrike" kern="0" cap="none" spc="0" normalizeH="0" noProof="0" dirty="0">
                <a:ln>
                  <a:noFill/>
                </a:ln>
                <a:effectLst/>
                <a:uLnTx/>
                <a:uFillTx/>
              </a:rPr>
              <a:t> delicious and big meal</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Going on a holiday</a:t>
            </a:r>
            <a:r>
              <a:rPr lang="en-GB" sz="1200" kern="0" dirty="0"/>
              <a:t> trip very spontaneous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Going out at night and have some drinks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Have nothing planned</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Taking a holiday that is only for oneself (e.g.</a:t>
            </a:r>
            <a:r>
              <a:rPr kumimoji="0" lang="en-GB" sz="1200" b="0" i="0" u="none" strike="noStrike" kern="0" cap="none" spc="0" normalizeH="0" noProof="0" dirty="0">
                <a:ln>
                  <a:noFill/>
                </a:ln>
                <a:effectLst/>
                <a:uLnTx/>
                <a:uFillTx/>
              </a:rPr>
              <a:t> “Mama-holiday” with no kids)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Doing</a:t>
            </a:r>
            <a:r>
              <a:rPr lang="en-GB" sz="1200" kern="0" dirty="0"/>
              <a:t> extravagant sports, e.g. wind surfing, sailing, land sailing</a:t>
            </a:r>
            <a:endParaRPr kumimoji="0" lang="en-GB" sz="1200" b="0" i="0" u="none" strike="noStrike" kern="0" cap="none" spc="0" normalizeH="0" baseline="0" noProof="0" dirty="0">
              <a:ln>
                <a:noFill/>
              </a:ln>
              <a:effectLst/>
              <a:uLnTx/>
              <a:uFillTx/>
            </a:endParaRPr>
          </a:p>
        </p:txBody>
      </p:sp>
      <p:sp>
        <p:nvSpPr>
          <p:cNvPr id="27" name="Rectangle 3"/>
          <p:cNvSpPr txBox="1">
            <a:spLocks noChangeArrowheads="1"/>
          </p:cNvSpPr>
          <p:nvPr/>
        </p:nvSpPr>
        <p:spPr bwMode="auto">
          <a:xfrm>
            <a:off x="4649855"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Aft>
                <a:spcPts val="0"/>
              </a:spcAft>
              <a:buClr>
                <a:srgbClr val="008E94"/>
              </a:buClr>
              <a:buSzPct val="85000"/>
              <a:buFontTx/>
              <a:buNone/>
              <a:tabLst/>
              <a:defRPr/>
            </a:pPr>
            <a:r>
              <a:rPr kumimoji="0" lang="en-GB" sz="1200" b="1" i="0" u="none" strike="noStrike" kern="0" cap="none" spc="0" normalizeH="0" baseline="0" noProof="0" dirty="0">
                <a:ln>
                  <a:noFill/>
                </a:ln>
                <a:effectLst/>
                <a:uLnTx/>
                <a:uFillTx/>
              </a:rPr>
              <a:t>Ideal experience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nl-BE" sz="1200" b="0" i="0" u="none" strike="noStrike" kern="0" cap="none" spc="0" normalizeH="0" baseline="0" noProof="0" dirty="0">
                <a:ln>
                  <a:noFill/>
                </a:ln>
                <a:effectLst/>
                <a:uLnTx/>
                <a:uFillTx/>
              </a:rPr>
              <a:t>Going on a spontaneous</a:t>
            </a:r>
            <a:r>
              <a:rPr kumimoji="0" lang="nl-BE" sz="1200" b="0" i="0" u="none" strike="noStrike" kern="0" cap="none" spc="0" normalizeH="0" noProof="0" dirty="0">
                <a:ln>
                  <a:noFill/>
                </a:ln>
                <a:effectLst/>
                <a:uLnTx/>
                <a:uFillTx/>
              </a:rPr>
              <a:t> and individual trip to a destination that is not on everyone’s radar</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Everything (accommodation, food etc.) is of high quality, but can be changed if not liked</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Going</a:t>
            </a:r>
            <a:r>
              <a:rPr kumimoji="0" lang="en-GB" sz="1200" b="0" i="0" u="none" strike="noStrike" kern="0" cap="none" spc="0" normalizeH="0" noProof="0" dirty="0">
                <a:ln>
                  <a:noFill/>
                </a:ln>
                <a:effectLst/>
                <a:uLnTx/>
                <a:uFillTx/>
              </a:rPr>
              <a:t> on an adventurous trip and enjoying impressive views that will be shared on social media later</a:t>
            </a:r>
            <a:endParaRPr kumimoji="0" lang="en-GB" sz="1200" b="0" i="0" u="none" strike="noStrike" kern="0" cap="none" spc="0" normalizeH="0" baseline="0" noProof="0" dirty="0">
              <a:ln>
                <a:noFill/>
              </a:ln>
              <a:effectLst/>
              <a:uLnTx/>
              <a:uFillTx/>
            </a:endParaRPr>
          </a:p>
        </p:txBody>
      </p:sp>
      <p:sp>
        <p:nvSpPr>
          <p:cNvPr id="28" name="Rounded Rectangular Callout 5"/>
          <p:cNvSpPr/>
          <p:nvPr/>
        </p:nvSpPr>
        <p:spPr>
          <a:xfrm>
            <a:off x="273136" y="3260962"/>
            <a:ext cx="2343604" cy="824143"/>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lang="en-US" sz="900" i="1" kern="0" dirty="0">
                <a:solidFill>
                  <a:schemeClr val="tx1"/>
                </a:solidFill>
              </a:rPr>
              <a:t>“It is really nice when you come back to Germany and then you see a TV feature on travelling and then you think, ah, you have been there. That’s enriching.</a:t>
            </a:r>
            <a:r>
              <a:rPr kumimoji="0" lang="en-US" sz="900" b="0" i="1" strike="noStrike" kern="0" cap="none" spc="0" normalizeH="0" baseline="0" noProof="0" dirty="0">
                <a:ln>
                  <a:noFill/>
                </a:ln>
                <a:solidFill>
                  <a:schemeClr val="tx1"/>
                </a:solidFill>
                <a:effectLst/>
                <a:uLnTx/>
                <a:uFillTx/>
              </a:rPr>
              <a:t>“</a:t>
            </a:r>
          </a:p>
        </p:txBody>
      </p:sp>
      <p:grpSp>
        <p:nvGrpSpPr>
          <p:cNvPr id="50" name="Group 36"/>
          <p:cNvGrpSpPr/>
          <p:nvPr/>
        </p:nvGrpSpPr>
        <p:grpSpPr>
          <a:xfrm>
            <a:off x="6427111" y="50351"/>
            <a:ext cx="654818" cy="608565"/>
            <a:chOff x="1643518" y="660438"/>
            <a:chExt cx="5967775" cy="5967774"/>
          </a:xfrm>
        </p:grpSpPr>
        <p:grpSp>
          <p:nvGrpSpPr>
            <p:cNvPr id="51" name="Gruppieren 37"/>
            <p:cNvGrpSpPr/>
            <p:nvPr/>
          </p:nvGrpSpPr>
          <p:grpSpPr>
            <a:xfrm>
              <a:off x="2031485" y="1055686"/>
              <a:ext cx="5194800" cy="5194800"/>
              <a:chOff x="2031485" y="1055686"/>
              <a:chExt cx="5194800" cy="5194800"/>
            </a:xfrm>
          </p:grpSpPr>
          <p:sp>
            <p:nvSpPr>
              <p:cNvPr id="6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solidFill>
                <a:srgbClr val="7030A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52"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25" name="Rounded Rectangular Callout 5"/>
          <p:cNvSpPr/>
          <p:nvPr/>
        </p:nvSpPr>
        <p:spPr>
          <a:xfrm>
            <a:off x="3431114" y="3419867"/>
            <a:ext cx="1928020" cy="661052"/>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lang="en-US" sz="900" i="1" kern="0" dirty="0">
                <a:solidFill>
                  <a:schemeClr val="tx1"/>
                </a:solidFill>
              </a:rPr>
              <a:t>“I don’t like packaged holidays because I want to decide where I go and what I do.</a:t>
            </a:r>
            <a:r>
              <a:rPr kumimoji="0" lang="en-US" sz="900" b="0" i="1" strike="noStrike" kern="0" cap="none" spc="0" normalizeH="0" baseline="0" noProof="0" dirty="0">
                <a:ln>
                  <a:noFill/>
                </a:ln>
                <a:solidFill>
                  <a:schemeClr val="tx1"/>
                </a:solidFill>
                <a:effectLst/>
                <a:uLnTx/>
                <a:uFillTx/>
              </a:rPr>
              <a:t>“</a:t>
            </a:r>
          </a:p>
        </p:txBody>
      </p:sp>
      <p:sp>
        <p:nvSpPr>
          <p:cNvPr id="30" name="Rounded Rectangular Callout 5"/>
          <p:cNvSpPr/>
          <p:nvPr/>
        </p:nvSpPr>
        <p:spPr>
          <a:xfrm>
            <a:off x="6550614" y="3483260"/>
            <a:ext cx="1928020" cy="601845"/>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“If I don’t like a</a:t>
            </a:r>
            <a:r>
              <a:rPr kumimoji="0" lang="en-US" sz="900" b="0" i="1" u="none" strike="noStrike" kern="0" cap="none" spc="0" normalizeH="0" noProof="0" dirty="0">
                <a:ln>
                  <a:noFill/>
                </a:ln>
                <a:solidFill>
                  <a:schemeClr val="tx1"/>
                </a:solidFill>
                <a:effectLst/>
                <a:uLnTx/>
                <a:uFillTx/>
              </a:rPr>
              <a:t> hotel, I’ll simply take another one.</a:t>
            </a:r>
            <a:r>
              <a:rPr kumimoji="0" lang="en-US" sz="900" b="0" i="1" u="none" strike="noStrike" kern="0" cap="none" spc="0" normalizeH="0" baseline="0" noProof="0" dirty="0">
                <a:ln>
                  <a:noFill/>
                </a:ln>
                <a:solidFill>
                  <a:schemeClr val="tx1"/>
                </a:solidFill>
                <a:effectLst/>
                <a:uLnTx/>
                <a:uFillTx/>
              </a:rPr>
              <a:t>“</a:t>
            </a:r>
          </a:p>
        </p:txBody>
      </p:sp>
    </p:spTree>
    <p:extLst>
      <p:ext uri="{BB962C8B-B14F-4D97-AF65-F5344CB8AC3E}">
        <p14:creationId xmlns:p14="http://schemas.microsoft.com/office/powerpoint/2010/main" val="3164227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7030A0"/>
          </a:solidFill>
          <a:ln>
            <a:noFill/>
          </a:ln>
          <a:effectLst/>
        </p:spPr>
        <p:txBody>
          <a:bodyPr wrap="none" anchor="ctr"/>
          <a:lstStyle/>
          <a:p>
            <a:endParaRPr lang="en-GB" dirty="0">
              <a:solidFill>
                <a:srgbClr val="000000"/>
              </a:solidFill>
              <a:latin typeface="Arial"/>
              <a:cs typeface="Arial"/>
            </a:endParaRPr>
          </a:p>
        </p:txBody>
      </p:sp>
      <p:graphicFrame>
        <p:nvGraphicFramePr>
          <p:cNvPr id="2" name="Diagramm 1"/>
          <p:cNvGraphicFramePr/>
          <p:nvPr>
            <p:extLst>
              <p:ext uri="{D42A27DB-BD31-4B8C-83A1-F6EECF244321}">
                <p14:modId xmlns:p14="http://schemas.microsoft.com/office/powerpoint/2010/main" val="173964681"/>
              </p:ext>
            </p:extLst>
          </p:nvPr>
        </p:nvGraphicFramePr>
        <p:xfrm>
          <a:off x="1524000" y="900866"/>
          <a:ext cx="6096000" cy="3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oup 36"/>
          <p:cNvGrpSpPr/>
          <p:nvPr/>
        </p:nvGrpSpPr>
        <p:grpSpPr>
          <a:xfrm>
            <a:off x="6427111" y="50351"/>
            <a:ext cx="654818" cy="608565"/>
            <a:chOff x="1643518" y="660438"/>
            <a:chExt cx="5967775" cy="5967774"/>
          </a:xfrm>
        </p:grpSpPr>
        <p:grpSp>
          <p:nvGrpSpPr>
            <p:cNvPr id="23" name="Gruppieren 37"/>
            <p:cNvGrpSpPr/>
            <p:nvPr/>
          </p:nvGrpSpPr>
          <p:grpSpPr>
            <a:xfrm>
              <a:off x="2031485" y="1055686"/>
              <a:ext cx="5194800" cy="5194800"/>
              <a:chOff x="2031485" y="1055686"/>
              <a:chExt cx="5194800" cy="5194800"/>
            </a:xfrm>
          </p:grpSpPr>
          <p:sp>
            <p:nvSpPr>
              <p:cNvPr id="35"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7"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8"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9"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0"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solidFill>
                <a:srgbClr val="7030A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1"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42"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9"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0"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31"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694538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rgbClr val="FF0000"/>
          </a:solidFill>
          <a:ln>
            <a:noFill/>
          </a:ln>
          <a:effectLst/>
        </p:spPr>
        <p:txBody>
          <a:bodyPr wrap="none" anchor="ctr"/>
          <a:lstStyle/>
          <a:p>
            <a:endParaRPr lang="en-GB" dirty="0">
              <a:solidFill>
                <a:srgbClr val="000000"/>
              </a:solidFill>
              <a:latin typeface="Arial"/>
              <a:cs typeface="Arial"/>
            </a:endParaRPr>
          </a:p>
        </p:txBody>
      </p:sp>
      <p:grpSp>
        <p:nvGrpSpPr>
          <p:cNvPr id="18" name="Group 36"/>
          <p:cNvGrpSpPr/>
          <p:nvPr/>
        </p:nvGrpSpPr>
        <p:grpSpPr>
          <a:xfrm>
            <a:off x="6427111" y="50351"/>
            <a:ext cx="654818" cy="608565"/>
            <a:chOff x="1643518" y="660438"/>
            <a:chExt cx="5967775" cy="5967774"/>
          </a:xfrm>
        </p:grpSpPr>
        <p:grpSp>
          <p:nvGrpSpPr>
            <p:cNvPr id="19" name="Gruppieren 37"/>
            <p:cNvGrpSpPr/>
            <p:nvPr/>
          </p:nvGrpSpPr>
          <p:grpSpPr>
            <a:xfrm>
              <a:off x="2031485" y="1055686"/>
              <a:ext cx="5194800" cy="5194800"/>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3"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4"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5"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solidFill>
                <a:srgbClr val="FF00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0"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1"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3"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4"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37" name="Rectangle 3"/>
          <p:cNvSpPr txBox="1">
            <a:spLocks noChangeArrowheads="1"/>
          </p:cNvSpPr>
          <p:nvPr/>
        </p:nvSpPr>
        <p:spPr bwMode="auto">
          <a:xfrm>
            <a:off x="232375" y="801383"/>
            <a:ext cx="3306471"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dirty="0">
                <a:latin typeface="Tahoma" panose="020B0604030504040204" pitchFamily="34" charset="0"/>
                <a:ea typeface="Tahoma" panose="020B0604030504040204" pitchFamily="34" charset="0"/>
                <a:cs typeface="Tahoma" panose="020B0604030504040204" pitchFamily="34" charset="0"/>
              </a:rPr>
              <a:t>Journey to my extremes</a:t>
            </a:r>
          </a:p>
        </p:txBody>
      </p:sp>
      <p:sp>
        <p:nvSpPr>
          <p:cNvPr id="38" name="Rectangle 3"/>
          <p:cNvSpPr txBox="1">
            <a:spLocks noChangeArrowheads="1"/>
          </p:cNvSpPr>
          <p:nvPr/>
        </p:nvSpPr>
        <p:spPr bwMode="auto">
          <a:xfrm>
            <a:off x="4879697" y="1275087"/>
            <a:ext cx="4156940" cy="3036983"/>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GB" sz="1200" dirty="0"/>
              <a:t>Holiday means overcoming cultural boundaries and confronting myself with a cultural shock. The goal is to take myself out of my daily environment and put myself into an extreme, raw and mostly natural context. </a:t>
            </a:r>
          </a:p>
          <a:p>
            <a:pPr marL="3240" lvl="1">
              <a:spcBef>
                <a:spcPts val="300"/>
              </a:spcBef>
              <a:spcAft>
                <a:spcPts val="300"/>
              </a:spcAft>
            </a:pPr>
            <a:r>
              <a:rPr lang="en-GB" sz="1200" dirty="0"/>
              <a:t>It’s all about getting to know myself by exposing myself to adrenaline, cultural shock, new point of views, ideas and inspirations where I can draw from beyond my holidays.</a:t>
            </a:r>
          </a:p>
          <a:p>
            <a:pPr marL="3240" lvl="1">
              <a:spcBef>
                <a:spcPts val="300"/>
              </a:spcBef>
              <a:spcAft>
                <a:spcPts val="300"/>
              </a:spcAft>
            </a:pPr>
            <a:endParaRPr lang="en-GB" sz="1200" dirty="0"/>
          </a:p>
          <a:p>
            <a:pPr marL="3240" lvl="1">
              <a:spcBef>
                <a:spcPts val="300"/>
              </a:spcBef>
              <a:spcAft>
                <a:spcPts val="300"/>
              </a:spcAft>
            </a:pPr>
            <a:r>
              <a:rPr lang="en-US" sz="1200" u="sng" dirty="0"/>
              <a:t>Shift of meaning of holiday abroad: </a:t>
            </a:r>
          </a:p>
          <a:p>
            <a:pPr marL="174690" lvl="1" indent="-171450">
              <a:spcBef>
                <a:spcPts val="300"/>
              </a:spcBef>
              <a:spcAft>
                <a:spcPts val="300"/>
              </a:spcAft>
              <a:buFont typeface="Arial" panose="020B0604020202020204" pitchFamily="34" charset="0"/>
              <a:buChar char="•"/>
            </a:pPr>
            <a:r>
              <a:rPr lang="en-US" sz="1200" dirty="0"/>
              <a:t>Travelling/ holidays has intensified. It is not anymore about solely enjoying total freedom, to experience the unpredictable, to escape from the modernized and civilized world and feel the raw taste, but about to shock the inner core.  </a:t>
            </a:r>
          </a:p>
        </p:txBody>
      </p:sp>
      <p:pic>
        <p:nvPicPr>
          <p:cNvPr id="11266" name="Picture 2" descr="Nacht, Sterne, Galaxie, Wunder, Lager, Camping, Wil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847" y="1334887"/>
            <a:ext cx="1990001" cy="140958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Zelt, Arktis, Klimahaus, Winter, Eisig, Kälte, Frost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57411" y="1428148"/>
            <a:ext cx="2140531" cy="14158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nn, Wildnis, Natur, Fluss, Berg, Landschaft, Pers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847" y="2714929"/>
            <a:ext cx="2087369" cy="117414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Tauchen, Sprung, Ozean, Im Freien, Springen, Fliege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95809" y="2714929"/>
            <a:ext cx="1785517" cy="1339137"/>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ular Callout 5"/>
          <p:cNvSpPr/>
          <p:nvPr/>
        </p:nvSpPr>
        <p:spPr>
          <a:xfrm>
            <a:off x="232375" y="3833108"/>
            <a:ext cx="2640293" cy="601845"/>
          </a:xfrm>
          <a:prstGeom prst="wedgeRoundRectCallout">
            <a:avLst>
              <a:gd name="adj1" fmla="val 41236"/>
              <a:gd name="adj2" fmla="val -77594"/>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“For him, it’s a cultural shock.</a:t>
            </a:r>
            <a:r>
              <a:rPr kumimoji="0" lang="en-US" sz="900" b="0" i="1" u="none" strike="noStrike" kern="0" cap="none" spc="0" normalizeH="0" noProof="0" dirty="0">
                <a:ln>
                  <a:noFill/>
                </a:ln>
                <a:solidFill>
                  <a:schemeClr val="tx1"/>
                </a:solidFill>
                <a:effectLst/>
                <a:uLnTx/>
                <a:uFillTx/>
              </a:rPr>
              <a:t> He has no idea about nature, farms and animals. But since he lives in a big city, he wants something completely different.</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3731005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FF0000"/>
          </a:solidFill>
          <a:ln>
            <a:noFill/>
          </a:ln>
          <a:effectLst/>
        </p:spPr>
        <p:txBody>
          <a:bodyPr wrap="none" anchor="ctr"/>
          <a:lstStyle/>
          <a:p>
            <a:endParaRPr lang="en-GB" dirty="0">
              <a:solidFill>
                <a:srgbClr val="000000"/>
              </a:solidFill>
              <a:latin typeface="Arial"/>
              <a:cs typeface="Arial"/>
            </a:endParaRPr>
          </a:p>
        </p:txBody>
      </p:sp>
      <p:sp>
        <p:nvSpPr>
          <p:cNvPr id="15" name="Rectangle 6"/>
          <p:cNvSpPr>
            <a:spLocks noChangeArrowheads="1"/>
          </p:cNvSpPr>
          <p:nvPr/>
        </p:nvSpPr>
        <p:spPr bwMode="auto">
          <a:xfrm>
            <a:off x="149405" y="831565"/>
            <a:ext cx="8634313" cy="2339102"/>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defTabSz="914400"/>
            <a:r>
              <a:rPr lang="en-US" sz="1400" b="1" dirty="0">
                <a:latin typeface="+mn-lt"/>
                <a:ea typeface="Tahoma" panose="020B0604030504040204" pitchFamily="34" charset="0"/>
                <a:cs typeface="Tahoma" panose="020B0604030504040204" pitchFamily="34" charset="0"/>
              </a:rPr>
              <a:t>Type of holiday - </a:t>
            </a:r>
            <a:r>
              <a:rPr lang="en-US" sz="1400" b="1" dirty="0" err="1">
                <a:latin typeface="+mn-lt"/>
                <a:ea typeface="Tahoma" panose="020B0604030504040204" pitchFamily="34" charset="0"/>
                <a:cs typeface="Tahoma" panose="020B0604030504040204" pitchFamily="34" charset="0"/>
              </a:rPr>
              <a:t>behaviour</a:t>
            </a:r>
            <a:r>
              <a:rPr lang="en-US" sz="1400" b="1" dirty="0">
                <a:latin typeface="+mn-lt"/>
                <a:ea typeface="Tahoma" panose="020B0604030504040204" pitchFamily="34" charset="0"/>
                <a:cs typeface="Tahoma" panose="020B0604030504040204" pitchFamily="34" charset="0"/>
              </a:rPr>
              <a:t>/ features:</a:t>
            </a:r>
          </a:p>
          <a:p>
            <a:pPr defTabSz="914400">
              <a:buFont typeface="Arial" charset="0"/>
              <a:buChar char="•"/>
            </a:pPr>
            <a:r>
              <a:rPr lang="en-US" sz="1200" dirty="0">
                <a:latin typeface="+mn-lt"/>
                <a:ea typeface="Tahoma" panose="020B0604030504040204" pitchFamily="34" charset="0"/>
                <a:cs typeface="Tahoma" panose="020B0604030504040204" pitchFamily="34" charset="0"/>
              </a:rPr>
              <a:t>Trips that include </a:t>
            </a:r>
            <a:r>
              <a:rPr lang="en-US" sz="1200" b="1" dirty="0">
                <a:latin typeface="+mn-lt"/>
                <a:ea typeface="Tahoma" panose="020B0604030504040204" pitchFamily="34" charset="0"/>
                <a:cs typeface="Tahoma" panose="020B0604030504040204" pitchFamily="34" charset="0"/>
              </a:rPr>
              <a:t>core-shaking elements</a:t>
            </a:r>
            <a:r>
              <a:rPr lang="en-US" sz="1200" dirty="0">
                <a:latin typeface="+mn-lt"/>
                <a:ea typeface="Tahoma" panose="020B0604030504040204" pitchFamily="34" charset="0"/>
                <a:cs typeface="Tahoma" panose="020B0604030504040204" pitchFamily="34" charset="0"/>
              </a:rPr>
              <a:t>, e.g. getting to know a completely new culture, overcoming own boundaries </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Challenging </a:t>
            </a:r>
            <a:r>
              <a:rPr lang="en-US" sz="1200" dirty="0">
                <a:latin typeface="+mn-lt"/>
                <a:ea typeface="Tahoma" panose="020B0604030504040204" pitchFamily="34" charset="0"/>
                <a:cs typeface="Tahoma" panose="020B0604030504040204" pitchFamily="34" charset="0"/>
              </a:rPr>
              <a:t>and</a:t>
            </a:r>
            <a:r>
              <a:rPr lang="en-US" sz="1200" b="1" dirty="0">
                <a:latin typeface="+mn-lt"/>
                <a:ea typeface="Tahoma" panose="020B0604030504040204" pitchFamily="34" charset="0"/>
                <a:cs typeface="Tahoma" panose="020B0604030504040204" pitchFamily="34" charset="0"/>
              </a:rPr>
              <a:t> active holidays </a:t>
            </a:r>
            <a:r>
              <a:rPr lang="en-US" sz="1200" dirty="0">
                <a:latin typeface="+mn-lt"/>
                <a:ea typeface="Tahoma" panose="020B0604030504040204" pitchFamily="34" charset="0"/>
                <a:cs typeface="Tahoma" panose="020B0604030504040204" pitchFamily="34" charset="0"/>
              </a:rPr>
              <a:t>and trips are crucial – </a:t>
            </a:r>
            <a:r>
              <a:rPr lang="en-US" sz="1200" b="1" dirty="0">
                <a:latin typeface="+mn-lt"/>
                <a:ea typeface="Tahoma" panose="020B0604030504040204" pitchFamily="34" charset="0"/>
                <a:cs typeface="Tahoma" panose="020B0604030504040204" pitchFamily="34" charset="0"/>
              </a:rPr>
              <a:t>physical</a:t>
            </a:r>
            <a:r>
              <a:rPr lang="en-US" sz="1200" dirty="0">
                <a:latin typeface="+mn-lt"/>
                <a:ea typeface="Tahoma" panose="020B0604030504040204" pitchFamily="34" charset="0"/>
                <a:cs typeface="Tahoma" panose="020B0604030504040204" pitchFamily="34" charset="0"/>
              </a:rPr>
              <a:t> as well as </a:t>
            </a:r>
            <a:r>
              <a:rPr lang="en-US" sz="1200" b="1" dirty="0">
                <a:latin typeface="+mn-lt"/>
                <a:ea typeface="Tahoma" panose="020B0604030504040204" pitchFamily="34" charset="0"/>
                <a:cs typeface="Tahoma" panose="020B0604030504040204" pitchFamily="34" charset="0"/>
              </a:rPr>
              <a:t>psychological barriers</a:t>
            </a:r>
            <a:r>
              <a:rPr lang="en-US" sz="1200" dirty="0">
                <a:latin typeface="+mn-lt"/>
                <a:ea typeface="Tahoma" panose="020B0604030504040204" pitchFamily="34" charset="0"/>
                <a:cs typeface="Tahoma" panose="020B0604030504040204" pitchFamily="34" charset="0"/>
              </a:rPr>
              <a:t> need to be </a:t>
            </a:r>
            <a:r>
              <a:rPr lang="en-US" sz="1200" b="1" dirty="0">
                <a:latin typeface="+mn-lt"/>
                <a:ea typeface="Tahoma" panose="020B0604030504040204" pitchFamily="34" charset="0"/>
                <a:cs typeface="Tahoma" panose="020B0604030504040204" pitchFamily="34" charset="0"/>
              </a:rPr>
              <a:t>overcome</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Experience</a:t>
            </a:r>
            <a:r>
              <a:rPr lang="en-US" sz="1200" dirty="0">
                <a:latin typeface="+mn-lt"/>
                <a:ea typeface="Tahoma" panose="020B0604030504040204" pitchFamily="34" charset="0"/>
                <a:cs typeface="Tahoma" panose="020B0604030504040204" pitchFamily="34" charset="0"/>
              </a:rPr>
              <a:t> the </a:t>
            </a:r>
            <a:r>
              <a:rPr lang="en-US" sz="1200" b="1" dirty="0">
                <a:latin typeface="+mn-lt"/>
                <a:ea typeface="Tahoma" panose="020B0604030504040204" pitchFamily="34" charset="0"/>
                <a:cs typeface="Tahoma" panose="020B0604030504040204" pitchFamily="34" charset="0"/>
              </a:rPr>
              <a:t>intensity of the destination</a:t>
            </a:r>
            <a:r>
              <a:rPr lang="en-US" sz="1200" dirty="0">
                <a:latin typeface="+mn-lt"/>
                <a:ea typeface="Tahoma" panose="020B0604030504040204" pitchFamily="34" charset="0"/>
                <a:cs typeface="Tahoma" panose="020B0604030504040204" pitchFamily="34" charset="0"/>
              </a:rPr>
              <a:t>: meeting the origins, raw nature and culture/ Stay regional: want to fully incorporate with local culture (e.g. local food, local guides, language, mentality, history)</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Extreme</a:t>
            </a:r>
            <a:r>
              <a:rPr lang="en-US" sz="1200" dirty="0">
                <a:latin typeface="+mn-lt"/>
                <a:ea typeface="Tahoma" panose="020B0604030504040204" pitchFamily="34" charset="0"/>
                <a:cs typeface="Tahoma" panose="020B0604030504040204" pitchFamily="34" charset="0"/>
              </a:rPr>
              <a:t> sports, experiences, e.g. survival trip in wilderness, safari, helicopter ride </a:t>
            </a:r>
          </a:p>
          <a:p>
            <a:pPr defTabSz="914400">
              <a:buFont typeface="Arial" charset="0"/>
              <a:buChar char="•"/>
            </a:pPr>
            <a:r>
              <a:rPr lang="en-US" sz="1200" dirty="0">
                <a:latin typeface="+mn-lt"/>
                <a:ea typeface="Tahoma" panose="020B0604030504040204" pitchFamily="34" charset="0"/>
                <a:cs typeface="Tahoma" panose="020B0604030504040204" pitchFamily="34" charset="0"/>
              </a:rPr>
              <a:t>Like to be </a:t>
            </a:r>
            <a:r>
              <a:rPr lang="en-US" sz="1200" b="1" dirty="0">
                <a:latin typeface="+mn-lt"/>
                <a:ea typeface="Tahoma" panose="020B0604030504040204" pitchFamily="34" charset="0"/>
                <a:cs typeface="Tahoma" panose="020B0604030504040204" pitchFamily="34" charset="0"/>
              </a:rPr>
              <a:t>challenged</a:t>
            </a:r>
            <a:r>
              <a:rPr lang="en-US" sz="1200" dirty="0">
                <a:latin typeface="+mn-lt"/>
                <a:ea typeface="Tahoma" panose="020B0604030504040204" pitchFamily="34" charset="0"/>
                <a:cs typeface="Tahoma" panose="020B0604030504040204" pitchFamily="34" charset="0"/>
              </a:rPr>
              <a:t> and </a:t>
            </a:r>
            <a:r>
              <a:rPr lang="en-US" sz="1200" b="1" dirty="0">
                <a:latin typeface="+mn-lt"/>
                <a:ea typeface="Tahoma" panose="020B0604030504040204" pitchFamily="34" charset="0"/>
                <a:cs typeface="Tahoma" panose="020B0604030504040204" pitchFamily="34" charset="0"/>
              </a:rPr>
              <a:t>inspired</a:t>
            </a:r>
            <a:r>
              <a:rPr lang="en-US" sz="1200" dirty="0">
                <a:latin typeface="+mn-lt"/>
                <a:ea typeface="Tahoma" panose="020B0604030504040204" pitchFamily="34" charset="0"/>
                <a:cs typeface="Tahoma" panose="020B0604030504040204" pitchFamily="34" charset="0"/>
              </a:rPr>
              <a:t> by special and daring activities, e.g. farm work, getting to know a completely new culture.  </a:t>
            </a:r>
          </a:p>
          <a:p>
            <a:pPr defTabSz="914400">
              <a:buFont typeface="Arial" charset="0"/>
              <a:buChar char="•"/>
            </a:pPr>
            <a:r>
              <a:rPr lang="en-US" sz="1200" dirty="0">
                <a:latin typeface="+mn-lt"/>
                <a:ea typeface="Tahoma" panose="020B0604030504040204" pitchFamily="34" charset="0"/>
                <a:cs typeface="Tahoma" panose="020B0604030504040204" pitchFamily="34" charset="0"/>
              </a:rPr>
              <a:t>Aiming for </a:t>
            </a:r>
            <a:r>
              <a:rPr lang="en-US" sz="1200" b="1" dirty="0">
                <a:latin typeface="+mn-lt"/>
                <a:ea typeface="Tahoma" panose="020B0604030504040204" pitchFamily="34" charset="0"/>
                <a:cs typeface="Tahoma" panose="020B0604030504040204" pitchFamily="34" charset="0"/>
              </a:rPr>
              <a:t>authenticity</a:t>
            </a:r>
            <a:r>
              <a:rPr lang="en-US" sz="1200" dirty="0">
                <a:latin typeface="+mn-lt"/>
                <a:ea typeface="Tahoma" panose="020B0604030504040204" pitchFamily="34" charset="0"/>
                <a:cs typeface="Tahoma" panose="020B0604030504040204" pitchFamily="34" charset="0"/>
              </a:rPr>
              <a:t>: rough and pure countries, no mass-tourism, want to experience </a:t>
            </a:r>
            <a:r>
              <a:rPr lang="en-US" sz="1200" b="1" dirty="0">
                <a:latin typeface="+mn-lt"/>
                <a:ea typeface="Tahoma" panose="020B0604030504040204" pitchFamily="34" charset="0"/>
                <a:cs typeface="Tahoma" panose="020B0604030504040204" pitchFamily="34" charset="0"/>
              </a:rPr>
              <a:t>true character </a:t>
            </a:r>
            <a:r>
              <a:rPr lang="en-US" sz="1200" dirty="0">
                <a:latin typeface="+mn-lt"/>
                <a:ea typeface="Tahoma" panose="020B0604030504040204" pitchFamily="34" charset="0"/>
                <a:cs typeface="Tahoma" panose="020B0604030504040204" pitchFamily="34" charset="0"/>
              </a:rPr>
              <a:t>of the destination</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Accommodation</a:t>
            </a:r>
            <a:r>
              <a:rPr lang="en-US" sz="1200" dirty="0">
                <a:latin typeface="+mn-lt"/>
                <a:ea typeface="Tahoma" panose="020B0604030504040204" pitchFamily="34" charset="0"/>
                <a:cs typeface="Tahoma" panose="020B0604030504040204" pitchFamily="34" charset="0"/>
              </a:rPr>
              <a:t> can be </a:t>
            </a:r>
            <a:r>
              <a:rPr lang="en-US" sz="1200" b="1" dirty="0">
                <a:latin typeface="+mn-lt"/>
                <a:ea typeface="Tahoma" panose="020B0604030504040204" pitchFamily="34" charset="0"/>
                <a:cs typeface="Tahoma" panose="020B0604030504040204" pitchFamily="34" charset="0"/>
              </a:rPr>
              <a:t>unconventional</a:t>
            </a:r>
            <a:r>
              <a:rPr lang="en-US" sz="1200" dirty="0">
                <a:latin typeface="+mn-lt"/>
                <a:ea typeface="Tahoma" panose="020B0604030504040204" pitchFamily="34" charset="0"/>
                <a:cs typeface="Tahoma" panose="020B0604030504040204" pitchFamily="34" charset="0"/>
              </a:rPr>
              <a:t> as well, e.g. sleeping in a tent or bivouac </a:t>
            </a:r>
          </a:p>
          <a:p>
            <a:pPr defTabSz="914400">
              <a:buFont typeface="Arial" charset="0"/>
              <a:buChar char="•"/>
            </a:pPr>
            <a:r>
              <a:rPr lang="en-US" sz="1200" dirty="0">
                <a:latin typeface="+mn-lt"/>
                <a:ea typeface="Tahoma" panose="020B0604030504040204" pitchFamily="34" charset="0"/>
                <a:cs typeface="Tahoma" panose="020B0604030504040204" pitchFamily="34" charset="0"/>
              </a:rPr>
              <a:t>Ideal state is to </a:t>
            </a:r>
            <a:r>
              <a:rPr lang="en-US" sz="1200" b="1" dirty="0">
                <a:latin typeface="+mn-lt"/>
                <a:ea typeface="Tahoma" panose="020B0604030504040204" pitchFamily="34" charset="0"/>
                <a:cs typeface="Tahoma" panose="020B0604030504040204" pitchFamily="34" charset="0"/>
              </a:rPr>
              <a:t>forget about own life </a:t>
            </a:r>
            <a:r>
              <a:rPr lang="en-US" sz="1200" dirty="0">
                <a:latin typeface="+mn-lt"/>
                <a:ea typeface="Tahoma" panose="020B0604030504040204" pitchFamily="34" charset="0"/>
                <a:cs typeface="Tahoma" panose="020B0604030504040204" pitchFamily="34" charset="0"/>
              </a:rPr>
              <a:t>for a certain time: to fully dive into the new adventure and culture and to not think about own life</a:t>
            </a:r>
          </a:p>
          <a:p>
            <a:pPr defTabSz="914400">
              <a:buFont typeface="Arial" charset="0"/>
              <a:buChar char="•"/>
            </a:pPr>
            <a:r>
              <a:rPr lang="en-US" sz="1200" b="1" dirty="0">
                <a:latin typeface="+mn-lt"/>
                <a:ea typeface="Tahoma" panose="020B0604030504040204" pitchFamily="34" charset="0"/>
                <a:cs typeface="Tahoma" panose="020B0604030504040204" pitchFamily="34" charset="0"/>
              </a:rPr>
              <a:t>Getting new inspiration</a:t>
            </a:r>
            <a:r>
              <a:rPr lang="en-US" sz="1200" dirty="0">
                <a:latin typeface="+mn-lt"/>
                <a:ea typeface="Tahoma" panose="020B0604030504040204" pitchFamily="34" charset="0"/>
                <a:cs typeface="Tahoma" panose="020B0604030504040204" pitchFamily="34" charset="0"/>
              </a:rPr>
              <a:t> for life, job etc. – need outside point of view to go on with own life </a:t>
            </a:r>
            <a:r>
              <a:rPr lang="en-US" sz="1200" dirty="0">
                <a:latin typeface="+mn-lt"/>
                <a:ea typeface="Tahoma" panose="020B0604030504040204" pitchFamily="34" charset="0"/>
                <a:cs typeface="Tahoma" panose="020B0604030504040204" pitchFamily="34" charset="0"/>
                <a:sym typeface="Wingdings" panose="05000000000000000000" pitchFamily="2" charset="2"/>
              </a:rPr>
              <a:t> </a:t>
            </a:r>
            <a:r>
              <a:rPr lang="en-US" sz="1200" b="1" dirty="0">
                <a:latin typeface="+mn-lt"/>
                <a:ea typeface="Tahoma" panose="020B0604030504040204" pitchFamily="34" charset="0"/>
                <a:cs typeface="Tahoma" panose="020B0604030504040204" pitchFamily="34" charset="0"/>
              </a:rPr>
              <a:t>trip to self-discovery</a:t>
            </a:r>
          </a:p>
        </p:txBody>
      </p:sp>
      <p:sp>
        <p:nvSpPr>
          <p:cNvPr id="8" name="Rectangle 3"/>
          <p:cNvSpPr txBox="1">
            <a:spLocks noChangeArrowheads="1"/>
          </p:cNvSpPr>
          <p:nvPr/>
        </p:nvSpPr>
        <p:spPr bwMode="auto">
          <a:xfrm>
            <a:off x="278473" y="3242344"/>
            <a:ext cx="1971592" cy="1370101"/>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Functional characteristics</a:t>
            </a: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Raw</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and</a:t>
            </a:r>
            <a:r>
              <a:rPr lang="de-DE" altLang="zh-CN" sz="1200" dirty="0">
                <a:solidFill>
                  <a:srgbClr val="222223"/>
                </a:solidFill>
                <a:ea typeface="Arial Unicode MS" pitchFamily="34" charset="-128"/>
                <a:cs typeface="Arial" panose="020B0604020202020204" pitchFamily="34" charset="0"/>
              </a:rPr>
              <a:t> pure, </a:t>
            </a:r>
            <a:r>
              <a:rPr lang="de-DE" altLang="zh-CN" sz="1200" dirty="0" err="1">
                <a:solidFill>
                  <a:srgbClr val="222223"/>
                </a:solidFill>
                <a:ea typeface="Arial Unicode MS" pitchFamily="34" charset="-128"/>
                <a:cs typeface="Arial" panose="020B0604020202020204" pitchFamily="34" charset="0"/>
              </a:rPr>
              <a:t>untouched</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Impressive</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nature</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a:solidFill>
                  <a:srgbClr val="222223"/>
                </a:solidFill>
                <a:ea typeface="Arial Unicode MS" pitchFamily="34" charset="-128"/>
                <a:cs typeface="Arial" panose="020B0604020202020204" pitchFamily="34" charset="0"/>
              </a:rPr>
              <a:t>Off </a:t>
            </a:r>
            <a:r>
              <a:rPr lang="de-DE" altLang="zh-CN" sz="1200" dirty="0" err="1">
                <a:solidFill>
                  <a:srgbClr val="222223"/>
                </a:solidFill>
                <a:ea typeface="Arial Unicode MS" pitchFamily="34" charset="-128"/>
                <a:cs typeface="Arial" panose="020B0604020202020204" pitchFamily="34" charset="0"/>
              </a:rPr>
              <a:t>the</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beat</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tracks</a:t>
            </a:r>
            <a:endParaRPr lang="de-DE" altLang="zh-CN" sz="1200" dirty="0">
              <a:solidFill>
                <a:srgbClr val="222223"/>
              </a:solidFill>
              <a:ea typeface="Arial Unicode MS" pitchFamily="34" charset="-128"/>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de-DE" altLang="zh-CN" sz="1200" dirty="0" err="1">
                <a:solidFill>
                  <a:srgbClr val="222223"/>
                </a:solidFill>
                <a:ea typeface="Arial Unicode MS" pitchFamily="34" charset="-128"/>
                <a:cs typeface="Arial" panose="020B0604020202020204" pitchFamily="34" charset="0"/>
              </a:rPr>
              <a:t>No</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tourist</a:t>
            </a:r>
            <a:r>
              <a:rPr lang="de-DE" altLang="zh-CN" sz="1200" dirty="0">
                <a:solidFill>
                  <a:srgbClr val="222223"/>
                </a:solidFill>
                <a:ea typeface="Arial Unicode MS" pitchFamily="34" charset="-128"/>
                <a:cs typeface="Arial" panose="020B0604020202020204" pitchFamily="34" charset="0"/>
              </a:rPr>
              <a:t> </a:t>
            </a:r>
            <a:r>
              <a:rPr lang="de-DE" altLang="zh-CN" sz="1200" dirty="0" err="1">
                <a:solidFill>
                  <a:srgbClr val="222223"/>
                </a:solidFill>
                <a:ea typeface="Arial Unicode MS" pitchFamily="34" charset="-128"/>
                <a:cs typeface="Arial" panose="020B0604020202020204" pitchFamily="34" charset="0"/>
              </a:rPr>
              <a:t>infrastructure</a:t>
            </a:r>
            <a:endParaRPr lang="en-GB" altLang="zh-CN" sz="1200" dirty="0">
              <a:solidFill>
                <a:srgbClr val="222223"/>
              </a:solidFill>
              <a:ea typeface="Arial Unicode MS" pitchFamily="34" charset="-128"/>
              <a:cs typeface="Arial" panose="020B0604020202020204" pitchFamily="34" charset="0"/>
            </a:endParaRPr>
          </a:p>
        </p:txBody>
      </p:sp>
      <p:sp>
        <p:nvSpPr>
          <p:cNvPr id="9" name="Rectangle 3"/>
          <p:cNvSpPr txBox="1">
            <a:spLocks noChangeArrowheads="1"/>
          </p:cNvSpPr>
          <p:nvPr/>
        </p:nvSpPr>
        <p:spPr bwMode="auto">
          <a:xfrm>
            <a:off x="2452399" y="3243765"/>
            <a:ext cx="1662401" cy="1370101"/>
          </a:xfrm>
          <a:prstGeom prst="round2SameRect">
            <a:avLst/>
          </a:prstGeom>
          <a:solidFill>
            <a:schemeClr val="bg1"/>
          </a:solidFill>
          <a:ln w="9525">
            <a:noFill/>
            <a:miter lim="800000"/>
            <a:headEnd/>
            <a:tailEnd/>
          </a:ln>
        </p:spPr>
        <p:txBody>
          <a:bodyPr lIns="0" tIns="45714" rIns="0" bIns="45714"/>
          <a:lstStyle>
            <a:defPPr>
              <a:defRPr lang="en-US"/>
            </a:defPPr>
            <a:lvl1pPr algn="ctr" defTabSz="915988" eaLnBrk="0" hangingPunct="0">
              <a:lnSpc>
                <a:spcPct val="90000"/>
              </a:lnSpc>
              <a:spcBef>
                <a:spcPts val="600"/>
              </a:spcBef>
              <a:buClr>
                <a:srgbClr val="008E94"/>
              </a:buClr>
              <a:buSzPct val="85000"/>
              <a:defRPr sz="1600" b="1"/>
            </a:lvl1pPr>
          </a:lstStyle>
          <a:p>
            <a:pPr>
              <a:spcBef>
                <a:spcPts val="0"/>
              </a:spcBef>
            </a:pPr>
            <a:r>
              <a:rPr lang="en-GB" sz="1400" dirty="0">
                <a:solidFill>
                  <a:srgbClr val="222223"/>
                </a:solidFill>
                <a:cs typeface="Arial" panose="020B0604020202020204" pitchFamily="34" charset="0"/>
              </a:rPr>
              <a:t>Social Identity</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Curious and courageous</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Adventure-loving and daring</a:t>
            </a:r>
          </a:p>
          <a:p>
            <a:pPr marL="144000" indent="-144000" algn="l">
              <a:spcBef>
                <a:spcPts val="0"/>
              </a:spcBef>
              <a:buClr>
                <a:srgbClr val="222223"/>
              </a:buClr>
              <a:buFont typeface="Arial" panose="020B0604020202020204" pitchFamily="34" charset="0"/>
              <a:buChar char="•"/>
              <a:defRPr/>
            </a:pPr>
            <a:r>
              <a:rPr lang="en-GB" sz="1200" b="0" dirty="0">
                <a:solidFill>
                  <a:srgbClr val="222223"/>
                </a:solidFill>
                <a:cs typeface="Arial" panose="020B0604020202020204" pitchFamily="34" charset="0"/>
              </a:rPr>
              <a:t>Aiming for the unknown</a:t>
            </a:r>
          </a:p>
        </p:txBody>
      </p:sp>
      <p:sp>
        <p:nvSpPr>
          <p:cNvPr id="10" name="Rectangle 3"/>
          <p:cNvSpPr txBox="1">
            <a:spLocks noChangeArrowheads="1"/>
          </p:cNvSpPr>
          <p:nvPr/>
        </p:nvSpPr>
        <p:spPr bwMode="auto">
          <a:xfrm>
            <a:off x="4327451" y="3226969"/>
            <a:ext cx="2583712" cy="1370101"/>
          </a:xfrm>
          <a:prstGeom prst="round2SameRect">
            <a:avLst/>
          </a:prstGeom>
          <a:solidFill>
            <a:schemeClr val="bg1"/>
          </a:solidFill>
          <a:ln w="9525">
            <a:noFill/>
            <a:miter lim="800000"/>
            <a:headEnd/>
            <a:tailEnd/>
          </a:ln>
        </p:spPr>
        <p:txBody>
          <a:bodyPr lIns="0" tIns="45714" rIns="0" bIns="45714"/>
          <a:lstStyle/>
          <a:p>
            <a:pPr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Emotional Benefits</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Feeling the cultural shock to the senses, as if taking a cold shower</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Getting new inspiration for everyday life</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Getting to know oneself through different perspectives</a:t>
            </a:r>
          </a:p>
        </p:txBody>
      </p:sp>
      <p:sp>
        <p:nvSpPr>
          <p:cNvPr id="11" name="Rectangle 3"/>
          <p:cNvSpPr txBox="1">
            <a:spLocks noChangeArrowheads="1"/>
          </p:cNvSpPr>
          <p:nvPr/>
        </p:nvSpPr>
        <p:spPr bwMode="auto">
          <a:xfrm>
            <a:off x="7113181" y="3228390"/>
            <a:ext cx="1658662" cy="1370101"/>
          </a:xfrm>
          <a:prstGeom prst="round2SameRect">
            <a:avLst/>
          </a:prstGeom>
          <a:solidFill>
            <a:schemeClr val="bg1"/>
          </a:solidFill>
          <a:ln w="9525">
            <a:noFill/>
            <a:miter lim="800000"/>
            <a:headEnd/>
            <a:tailEnd/>
          </a:ln>
        </p:spPr>
        <p:txBody>
          <a:bodyPr lIns="0" tIns="45714" rIns="0" bIns="45714"/>
          <a:lstStyle/>
          <a:p>
            <a:pPr marL="266700" indent="-266700" algn="ctr" defTabSz="915988" eaLnBrk="0" hangingPunct="0">
              <a:lnSpc>
                <a:spcPct val="90000"/>
              </a:lnSpc>
              <a:buClr>
                <a:srgbClr val="008E94"/>
              </a:buClr>
              <a:buSzPct val="85000"/>
              <a:defRPr/>
            </a:pPr>
            <a:r>
              <a:rPr lang="en-GB" sz="1400" b="1" dirty="0">
                <a:solidFill>
                  <a:srgbClr val="222223"/>
                </a:solidFill>
                <a:cs typeface="Arial" panose="020B0604020202020204" pitchFamily="34" charset="0"/>
              </a:rPr>
              <a:t>Personality</a:t>
            </a:r>
            <a:endParaRPr lang="en-GB" sz="1400" dirty="0">
              <a:solidFill>
                <a:srgbClr val="222223"/>
              </a:solidFill>
              <a:cs typeface="Arial" panose="020B0604020202020204" pitchFamily="34" charset="0"/>
            </a:endParaRP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Raw</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Authentic</a:t>
            </a:r>
          </a:p>
          <a:p>
            <a:pPr marL="144000" indent="-144000" defTabSz="915988" eaLnBrk="0" hangingPunct="0">
              <a:lnSpc>
                <a:spcPct val="90000"/>
              </a:lnSpc>
              <a:buClr>
                <a:srgbClr val="222223"/>
              </a:buClr>
              <a:buSzPct val="85000"/>
              <a:buFont typeface="Arial" panose="020B0604020202020204" pitchFamily="34" charset="0"/>
              <a:buChar char="•"/>
              <a:defRPr/>
            </a:pPr>
            <a:r>
              <a:rPr lang="en-GB" sz="1200" dirty="0">
                <a:solidFill>
                  <a:srgbClr val="222223"/>
                </a:solidFill>
                <a:cs typeface="Arial" panose="020B0604020202020204" pitchFamily="34" charset="0"/>
              </a:rPr>
              <a:t>Core-shocking</a:t>
            </a:r>
          </a:p>
        </p:txBody>
      </p:sp>
      <p:grpSp>
        <p:nvGrpSpPr>
          <p:cNvPr id="53" name="Group 36"/>
          <p:cNvGrpSpPr/>
          <p:nvPr/>
        </p:nvGrpSpPr>
        <p:grpSpPr>
          <a:xfrm>
            <a:off x="6427111" y="50351"/>
            <a:ext cx="654818" cy="608565"/>
            <a:chOff x="1643518" y="660438"/>
            <a:chExt cx="5967775" cy="5967774"/>
          </a:xfrm>
        </p:grpSpPr>
        <p:grpSp>
          <p:nvGrpSpPr>
            <p:cNvPr id="54" name="Gruppieren 37"/>
            <p:cNvGrpSpPr/>
            <p:nvPr/>
          </p:nvGrpSpPr>
          <p:grpSpPr>
            <a:xfrm>
              <a:off x="2031485" y="1055686"/>
              <a:ext cx="5194800" cy="5194800"/>
              <a:chOff x="2031485" y="1055686"/>
              <a:chExt cx="5194800" cy="5194800"/>
            </a:xfrm>
          </p:grpSpPr>
          <p:sp>
            <p:nvSpPr>
              <p:cNvPr id="63"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4"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5"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6"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7"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8"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9"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solidFill>
                <a:srgbClr val="FF00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70"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55"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6"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7"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8"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9"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60"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61"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62"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Tree>
    <p:extLst>
      <p:ext uri="{BB962C8B-B14F-4D97-AF65-F5344CB8AC3E}">
        <p14:creationId xmlns:p14="http://schemas.microsoft.com/office/powerpoint/2010/main" val="42575165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FF0000"/>
          </a:solidFill>
          <a:ln>
            <a:noFill/>
          </a:ln>
          <a:effectLst/>
        </p:spPr>
        <p:txBody>
          <a:bodyPr wrap="none" anchor="ctr"/>
          <a:lstStyle/>
          <a:p>
            <a:endParaRPr lang="en-GB" dirty="0">
              <a:solidFill>
                <a:srgbClr val="000000"/>
              </a:solidFill>
              <a:latin typeface="Arial"/>
              <a:cs typeface="Arial"/>
            </a:endParaRPr>
          </a:p>
        </p:txBody>
      </p:sp>
      <p:sp>
        <p:nvSpPr>
          <p:cNvPr id="26" name="Rectangle 3"/>
          <p:cNvSpPr txBox="1">
            <a:spLocks noChangeArrowheads="1"/>
          </p:cNvSpPr>
          <p:nvPr/>
        </p:nvSpPr>
        <p:spPr bwMode="auto">
          <a:xfrm>
            <a:off x="273136"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Occasions / holiday moments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Being alone in the wilderness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dirty="0"/>
              <a:t>Going on a safari</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Going</a:t>
            </a:r>
            <a:r>
              <a:rPr kumimoji="0" lang="en-GB" sz="1200" b="0" i="0" u="none" strike="noStrike" kern="0" cap="none" spc="0" normalizeH="0" noProof="0" dirty="0">
                <a:ln>
                  <a:noFill/>
                </a:ln>
                <a:effectLst/>
                <a:uLnTx/>
                <a:uFillTx/>
              </a:rPr>
              <a:t> on a helicopter ride</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Doing extreme sports</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noProof="0" dirty="0">
                <a:ln>
                  <a:noFill/>
                </a:ln>
                <a:effectLst/>
                <a:uLnTx/>
                <a:uFillTx/>
              </a:rPr>
              <a:t>Staying overnight in a tent or bivouac</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Going snorkelling/ diving</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noProof="0" dirty="0">
                <a:ln>
                  <a:noFill/>
                </a:ln>
                <a:effectLst/>
                <a:uLnTx/>
                <a:uFillTx/>
              </a:rPr>
              <a:t>Helping out on a farm</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Going</a:t>
            </a:r>
            <a:r>
              <a:rPr lang="en-GB" sz="1200" kern="0" dirty="0"/>
              <a:t> snorkelling with the son</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lang="en-GB" sz="1200" kern="0" baseline="0" dirty="0"/>
              <a:t>Riding a jet ski</a:t>
            </a:r>
          </a:p>
        </p:txBody>
      </p:sp>
      <p:sp>
        <p:nvSpPr>
          <p:cNvPr id="27" name="Rectangle 3"/>
          <p:cNvSpPr txBox="1">
            <a:spLocks noChangeArrowheads="1"/>
          </p:cNvSpPr>
          <p:nvPr/>
        </p:nvSpPr>
        <p:spPr bwMode="auto">
          <a:xfrm>
            <a:off x="4649855" y="841989"/>
            <a:ext cx="4121988" cy="2290006"/>
          </a:xfrm>
          <a:prstGeom prst="round2SameRect">
            <a:avLst/>
          </a:prstGeom>
          <a:solidFill>
            <a:schemeClr val="bg1"/>
          </a:solidFill>
          <a:ln w="9525">
            <a:noFill/>
            <a:miter lim="800000"/>
            <a:headEnd/>
            <a:tailEnd/>
          </a:ln>
        </p:spPr>
        <p:txBody>
          <a:bodyPr lIns="68572" tIns="34286" rIns="68572" bIns="34286"/>
          <a:lstStyle/>
          <a:p>
            <a:pPr marL="200025" marR="0" lvl="0" indent="-200025" defTabSz="686991" eaLnBrk="0" fontAlgn="auto" latinLnBrk="0" hangingPunct="0">
              <a:lnSpc>
                <a:spcPct val="90000"/>
              </a:lnSpc>
              <a:spcAft>
                <a:spcPts val="0"/>
              </a:spcAft>
              <a:buClr>
                <a:srgbClr val="008E94"/>
              </a:buClr>
              <a:buSzPct val="85000"/>
              <a:buFontTx/>
              <a:buNone/>
              <a:tabLst/>
              <a:defRPr/>
            </a:pPr>
            <a:r>
              <a:rPr kumimoji="0" lang="en-GB" sz="1400" b="1" i="0" u="none" strike="noStrike" kern="0" cap="none" spc="0" normalizeH="0" baseline="0" noProof="0" dirty="0">
                <a:ln>
                  <a:noFill/>
                </a:ln>
                <a:effectLst/>
                <a:uLnTx/>
                <a:uFillTx/>
              </a:rPr>
              <a:t>Ideal experience </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nl-BE" sz="1200" b="0" i="0" u="none" strike="noStrike" kern="0" cap="none" spc="0" normalizeH="0" baseline="0" noProof="0" dirty="0">
                <a:ln>
                  <a:noFill/>
                </a:ln>
                <a:effectLst/>
                <a:uLnTx/>
                <a:uFillTx/>
              </a:rPr>
              <a:t>Planning an individual trip</a:t>
            </a:r>
            <a:r>
              <a:rPr kumimoji="0" lang="nl-BE" sz="1200" b="0" i="0" u="none" strike="noStrike" kern="0" cap="none" spc="0" normalizeH="0" noProof="0" dirty="0">
                <a:ln>
                  <a:noFill/>
                </a:ln>
                <a:effectLst/>
                <a:uLnTx/>
                <a:uFillTx/>
              </a:rPr>
              <a:t> that is full of exciting features that have never been tried before: e.g. going on a long backpacking/ hiking trip, trying out a new and exciting sport</a:t>
            </a:r>
          </a:p>
          <a:p>
            <a:pPr marL="200025" marR="0" lvl="0" indent="-200025" defTabSz="686991" eaLnBrk="0" fontAlgn="auto" latinLnBrk="0" hangingPunct="0">
              <a:lnSpc>
                <a:spcPct val="90000"/>
              </a:lnSpc>
              <a:spcAft>
                <a:spcPts val="0"/>
              </a:spcAft>
              <a:buSzPct val="85000"/>
              <a:buFont typeface="Arial" pitchFamily="34" charset="0"/>
              <a:buChar char="•"/>
              <a:tabLst/>
              <a:defRPr/>
            </a:pPr>
            <a:r>
              <a:rPr kumimoji="0" lang="en-GB" sz="1200" b="0" i="0" u="none" strike="noStrike" kern="0" cap="none" spc="0" normalizeH="0" baseline="0" noProof="0" dirty="0">
                <a:ln>
                  <a:noFill/>
                </a:ln>
                <a:effectLst/>
                <a:uLnTx/>
                <a:uFillTx/>
              </a:rPr>
              <a:t>The holiday is far away from one’s own</a:t>
            </a:r>
            <a:r>
              <a:rPr kumimoji="0" lang="en-GB" sz="1200" b="0" i="0" u="none" strike="noStrike" kern="0" cap="none" spc="0" normalizeH="0" noProof="0" dirty="0">
                <a:ln>
                  <a:noFill/>
                </a:ln>
                <a:effectLst/>
                <a:uLnTx/>
                <a:uFillTx/>
              </a:rPr>
              <a:t> life and has no touchpoints</a:t>
            </a:r>
          </a:p>
          <a:p>
            <a:pPr marL="200025" marR="0" lvl="0" indent="-200025" defTabSz="686991" eaLnBrk="0" fontAlgn="auto" latinLnBrk="0" hangingPunct="0">
              <a:lnSpc>
                <a:spcPct val="90000"/>
              </a:lnSpc>
              <a:spcAft>
                <a:spcPts val="0"/>
              </a:spcAft>
              <a:buSzPct val="85000"/>
              <a:buFont typeface="Arial" pitchFamily="34" charset="0"/>
              <a:buChar char="•"/>
              <a:tabLst/>
              <a:defRPr/>
            </a:pPr>
            <a:endParaRPr kumimoji="0" lang="en-GB" sz="1200" b="0" i="0" u="none" strike="noStrike" kern="0" cap="none" spc="0" normalizeH="0" baseline="0" noProof="0" dirty="0">
              <a:ln>
                <a:noFill/>
              </a:ln>
              <a:effectLst/>
              <a:uLnTx/>
              <a:uFillTx/>
            </a:endParaRPr>
          </a:p>
        </p:txBody>
      </p:sp>
      <p:sp>
        <p:nvSpPr>
          <p:cNvPr id="28" name="Rounded Rectangular Callout 5"/>
          <p:cNvSpPr/>
          <p:nvPr/>
        </p:nvSpPr>
        <p:spPr>
          <a:xfrm>
            <a:off x="516327" y="3260962"/>
            <a:ext cx="2193968" cy="912204"/>
          </a:xfrm>
          <a:prstGeom prst="wedgeRoundRectCallout">
            <a:avLst>
              <a:gd name="adj1" fmla="val 61636"/>
              <a:gd name="adj2" fmla="val -3880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could imagine helping on a mountain farm.</a:t>
            </a:r>
            <a:r>
              <a:rPr kumimoji="0" lang="en-US" sz="900" b="0" i="1" u="none" strike="noStrike" kern="0" cap="none" spc="0" normalizeH="0" noProof="0" dirty="0">
                <a:ln>
                  <a:noFill/>
                </a:ln>
                <a:solidFill>
                  <a:schemeClr val="tx1"/>
                </a:solidFill>
                <a:effectLst/>
                <a:uLnTx/>
                <a:uFillTx/>
              </a:rPr>
              <a:t> You can dive into their life and getting to know it. There, you certainly are far away from your own life.”</a:t>
            </a:r>
            <a:endParaRPr kumimoji="0" lang="en-US" sz="900" b="0" i="1" u="none" strike="noStrike" kern="0" cap="none" spc="0" normalizeH="0" baseline="0" noProof="0" dirty="0">
              <a:ln>
                <a:noFill/>
              </a:ln>
              <a:solidFill>
                <a:schemeClr val="tx1"/>
              </a:solidFill>
              <a:effectLst/>
              <a:uLnTx/>
              <a:uFillTx/>
            </a:endParaRPr>
          </a:p>
        </p:txBody>
      </p:sp>
      <p:grpSp>
        <p:nvGrpSpPr>
          <p:cNvPr id="32" name="Group 36"/>
          <p:cNvGrpSpPr/>
          <p:nvPr/>
        </p:nvGrpSpPr>
        <p:grpSpPr>
          <a:xfrm>
            <a:off x="6427111" y="50351"/>
            <a:ext cx="654818" cy="608565"/>
            <a:chOff x="1643518" y="660438"/>
            <a:chExt cx="5967775" cy="5967774"/>
          </a:xfrm>
        </p:grpSpPr>
        <p:grpSp>
          <p:nvGrpSpPr>
            <p:cNvPr id="33" name="Gruppieren 37"/>
            <p:cNvGrpSpPr/>
            <p:nvPr/>
          </p:nvGrpSpPr>
          <p:grpSpPr>
            <a:xfrm>
              <a:off x="2031485" y="1055686"/>
              <a:ext cx="5194800" cy="5194800"/>
              <a:chOff x="2031485" y="1055686"/>
              <a:chExt cx="5194800" cy="5194800"/>
            </a:xfrm>
          </p:grpSpPr>
          <p:sp>
            <p:nvSpPr>
              <p:cNvPr id="6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solidFill>
                <a:srgbClr val="FF00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24" name="Rounded Rectangular Callout 5"/>
          <p:cNvSpPr/>
          <p:nvPr/>
        </p:nvSpPr>
        <p:spPr>
          <a:xfrm>
            <a:off x="5658158" y="3445591"/>
            <a:ext cx="2594036" cy="912204"/>
          </a:xfrm>
          <a:prstGeom prst="wedgeRoundRectCallout">
            <a:avLst>
              <a:gd name="adj1" fmla="val -63342"/>
              <a:gd name="adj2" fmla="val -37505"/>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“When he goes on</a:t>
            </a:r>
            <a:r>
              <a:rPr kumimoji="0" lang="en-US" sz="900" b="0" i="1" u="none" strike="noStrike" kern="0" cap="none" spc="0" normalizeH="0" noProof="0" dirty="0">
                <a:ln>
                  <a:noFill/>
                </a:ln>
                <a:solidFill>
                  <a:schemeClr val="tx1"/>
                </a:solidFill>
                <a:effectLst/>
                <a:uLnTx/>
                <a:uFillTx/>
              </a:rPr>
              <a:t> holidays, he goes alone into the wilderness. He takes a helicopter to the Rocky Mountains, being abandoned there and then he fights his way 5 days through the jungle, through the mountains into the valley.”</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077335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Censydiam in a nutshell</a:t>
            </a:r>
          </a:p>
        </p:txBody>
      </p:sp>
      <p:grpSp>
        <p:nvGrpSpPr>
          <p:cNvPr id="24" name="Group 23"/>
          <p:cNvGrpSpPr/>
          <p:nvPr/>
        </p:nvGrpSpPr>
        <p:grpSpPr>
          <a:xfrm>
            <a:off x="135080" y="768228"/>
            <a:ext cx="3127665" cy="3959636"/>
            <a:chOff x="135080" y="768228"/>
            <a:chExt cx="3127665" cy="3959636"/>
          </a:xfrm>
        </p:grpSpPr>
        <p:sp>
          <p:nvSpPr>
            <p:cNvPr id="36" name="Rectangle 35"/>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grpSp>
          <p:nvGrpSpPr>
            <p:cNvPr id="26" name="Group 25"/>
            <p:cNvGrpSpPr/>
            <p:nvPr/>
          </p:nvGrpSpPr>
          <p:grpSpPr>
            <a:xfrm>
              <a:off x="355920" y="886640"/>
              <a:ext cx="2906825" cy="3718601"/>
              <a:chOff x="90953" y="1015244"/>
              <a:chExt cx="2906825" cy="3718601"/>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14 Imagen" descr="freud.png"/>
              <p:cNvPicPr>
                <a:picLocks noChangeAspect="1"/>
              </p:cNvPicPr>
              <p:nvPr>
                <p:custDataLst>
                  <p:tags r:id="rId1"/>
                </p:custDataLst>
              </p:nvPr>
            </p:nvPicPr>
            <p:blipFill>
              <a:blip r:embed="rId5" cstate="print"/>
              <a:stretch>
                <a:fillRect/>
              </a:stretch>
            </p:blipFill>
            <p:spPr>
              <a:xfrm>
                <a:off x="90956" y="2974166"/>
                <a:ext cx="916425" cy="864000"/>
              </a:xfrm>
              <a:prstGeom prst="rect">
                <a:avLst/>
              </a:prstGeom>
            </p:spPr>
          </p:pic>
          <p:sp>
            <p:nvSpPr>
              <p:cNvPr id="3" name="Rectangle 2"/>
              <p:cNvSpPr/>
              <p:nvPr/>
            </p:nvSpPr>
            <p:spPr>
              <a:xfrm>
                <a:off x="896588" y="2974166"/>
                <a:ext cx="2101190" cy="830997"/>
              </a:xfrm>
              <a:prstGeom prst="rect">
                <a:avLst/>
              </a:prstGeom>
              <a:ln>
                <a:noFill/>
              </a:ln>
            </p:spPr>
            <p:txBody>
              <a:bodyPr wrap="square">
                <a:spAutoFit/>
              </a:bodyPr>
              <a:lstStyle/>
              <a:p>
                <a:r>
                  <a:rPr lang="en-US" sz="1200" dirty="0">
                    <a:solidFill>
                      <a:prstClr val="black">
                        <a:lumMod val="85000"/>
                        <a:lumOff val="15000"/>
                      </a:prstClr>
                    </a:solidFill>
                    <a:latin typeface="+mj-lt"/>
                    <a:cs typeface="Arial" pitchFamily="34" charset="0"/>
                  </a:rPr>
                  <a:t>theories about the unconscious mind and the mechanisms of </a:t>
                </a:r>
                <a:r>
                  <a:rPr lang="en-US" sz="1200" b="1" dirty="0">
                    <a:solidFill>
                      <a:srgbClr val="E46C0A"/>
                    </a:solidFill>
                    <a:latin typeface="+mj-lt"/>
                    <a:cs typeface="Arial" pitchFamily="34" charset="0"/>
                  </a:rPr>
                  <a:t>release</a:t>
                </a:r>
                <a:r>
                  <a:rPr lang="en-US" sz="1200" b="1" dirty="0">
                    <a:solidFill>
                      <a:prstClr val="black">
                        <a:lumMod val="85000"/>
                        <a:lumOff val="15000"/>
                      </a:prstClr>
                    </a:solidFill>
                    <a:latin typeface="+mj-lt"/>
                    <a:cs typeface="Arial" pitchFamily="34" charset="0"/>
                  </a:rPr>
                  <a:t> </a:t>
                </a:r>
                <a:r>
                  <a:rPr lang="en-US" sz="1200" dirty="0">
                    <a:solidFill>
                      <a:prstClr val="black">
                        <a:lumMod val="85000"/>
                        <a:lumOff val="15000"/>
                      </a:prstClr>
                    </a:solidFill>
                    <a:latin typeface="+mj-lt"/>
                    <a:cs typeface="Arial" pitchFamily="34" charset="0"/>
                  </a:rPr>
                  <a:t>and </a:t>
                </a:r>
                <a:r>
                  <a:rPr lang="en-US" sz="1200" b="1" dirty="0">
                    <a:solidFill>
                      <a:srgbClr val="000000"/>
                    </a:solidFill>
                    <a:latin typeface="+mj-lt"/>
                    <a:cs typeface="Arial" pitchFamily="34" charset="0"/>
                  </a:rPr>
                  <a:t>repression</a:t>
                </a:r>
                <a:endParaRPr lang="en-US" sz="1200" dirty="0">
                  <a:latin typeface="+mj-lt"/>
                </a:endParaRPr>
              </a:p>
            </p:txBody>
          </p:sp>
          <p:pic>
            <p:nvPicPr>
              <p:cNvPr id="10" name="17 Imagen" descr="adler.png"/>
              <p:cNvPicPr>
                <a:picLocks noChangeAspect="1"/>
              </p:cNvPicPr>
              <p:nvPr>
                <p:custDataLst>
                  <p:tags r:id="rId2"/>
                </p:custDataLst>
              </p:nvPr>
            </p:nvPicPr>
            <p:blipFill>
              <a:blip r:embed="rId6" cstate="print"/>
              <a:stretch>
                <a:fillRect/>
              </a:stretch>
            </p:blipFill>
            <p:spPr>
              <a:xfrm>
                <a:off x="90953" y="3869845"/>
                <a:ext cx="916428" cy="864000"/>
              </a:xfrm>
              <a:prstGeom prst="rect">
                <a:avLst/>
              </a:prstGeom>
            </p:spPr>
          </p:pic>
          <p:sp>
            <p:nvSpPr>
              <p:cNvPr id="4" name="Rectangle 3"/>
              <p:cNvSpPr/>
              <p:nvPr/>
            </p:nvSpPr>
            <p:spPr>
              <a:xfrm>
                <a:off x="896588" y="3869845"/>
                <a:ext cx="2101190" cy="830997"/>
              </a:xfrm>
              <a:prstGeom prst="rect">
                <a:avLst/>
              </a:prstGeom>
              <a:ln>
                <a:noFill/>
              </a:ln>
            </p:spPr>
            <p:txBody>
              <a:bodyPr wrap="square">
                <a:spAutoFit/>
              </a:bodyPr>
              <a:lstStyle/>
              <a:p>
                <a:pPr eaLnBrk="0" hangingPunct="0"/>
                <a:r>
                  <a:rPr lang="en-US" sz="1200" dirty="0">
                    <a:solidFill>
                      <a:prstClr val="black">
                        <a:lumMod val="85000"/>
                        <a:lumOff val="15000"/>
                      </a:prstClr>
                    </a:solidFill>
                    <a:latin typeface="+mj-lt"/>
                    <a:cs typeface="Arial" pitchFamily="34" charset="0"/>
                  </a:rPr>
                  <a:t>The double mechanism for satisfaction:  a striving for </a:t>
                </a:r>
                <a:r>
                  <a:rPr lang="en-US" sz="1200" b="1" dirty="0">
                    <a:solidFill>
                      <a:srgbClr val="7030A0"/>
                    </a:solidFill>
                    <a:latin typeface="+mj-lt"/>
                    <a:cs typeface="Arial" pitchFamily="34" charset="0"/>
                  </a:rPr>
                  <a:t>power</a:t>
                </a:r>
                <a:r>
                  <a:rPr lang="en-US" sz="1200" dirty="0">
                    <a:solidFill>
                      <a:prstClr val="black">
                        <a:lumMod val="85000"/>
                        <a:lumOff val="15000"/>
                      </a:prstClr>
                    </a:solidFill>
                    <a:latin typeface="+mj-lt"/>
                    <a:cs typeface="Arial" pitchFamily="34" charset="0"/>
                  </a:rPr>
                  <a:t> &amp; superiority and for </a:t>
                </a:r>
                <a:r>
                  <a:rPr lang="en-US" sz="1200" b="1" dirty="0">
                    <a:solidFill>
                      <a:schemeClr val="accent2">
                        <a:lumMod val="50000"/>
                      </a:schemeClr>
                    </a:solidFill>
                    <a:latin typeface="+mj-lt"/>
                    <a:cs typeface="Arial" pitchFamily="34" charset="0"/>
                  </a:rPr>
                  <a:t>belonging</a:t>
                </a:r>
                <a:r>
                  <a:rPr lang="en-US" sz="1200" dirty="0">
                    <a:solidFill>
                      <a:prstClr val="black">
                        <a:lumMod val="85000"/>
                        <a:lumOff val="15000"/>
                      </a:prstClr>
                    </a:solidFill>
                    <a:latin typeface="+mj-lt"/>
                    <a:cs typeface="Arial" pitchFamily="34" charset="0"/>
                  </a:rPr>
                  <a:t> &amp; community</a:t>
                </a:r>
              </a:p>
            </p:txBody>
          </p:sp>
        </p:grpSp>
      </p:grpSp>
      <p:grpSp>
        <p:nvGrpSpPr>
          <p:cNvPr id="59" name="Group 58"/>
          <p:cNvGrpSpPr/>
          <p:nvPr/>
        </p:nvGrpSpPr>
        <p:grpSpPr>
          <a:xfrm>
            <a:off x="3354972" y="768754"/>
            <a:ext cx="2722418" cy="3959636"/>
            <a:chOff x="6192983" y="768228"/>
            <a:chExt cx="2722418" cy="3959636"/>
          </a:xfrm>
        </p:grpSpPr>
        <p:sp>
          <p:nvSpPr>
            <p:cNvPr id="35" name="Rectangle 34"/>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pic>
          <p:nvPicPr>
            <p:cNvPr id="31"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17957"/>
            <a:stretch/>
          </p:blipFill>
          <p:spPr bwMode="auto">
            <a:xfrm>
              <a:off x="6373056" y="886640"/>
              <a:ext cx="2344918" cy="1850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6373055" y="2753228"/>
              <a:ext cx="2428045" cy="1938992"/>
            </a:xfrm>
            <a:prstGeom prst="rect">
              <a:avLst/>
            </a:prstGeom>
            <a:ln>
              <a:noFill/>
            </a:ln>
          </p:spPr>
          <p:txBody>
            <a:bodyPr wrap="square">
              <a:spAutoFit/>
            </a:bodyPr>
            <a:lstStyle/>
            <a:p>
              <a:r>
                <a:rPr lang="en-US" sz="1200" dirty="0">
                  <a:solidFill>
                    <a:prstClr val="black">
                      <a:lumMod val="85000"/>
                      <a:lumOff val="15000"/>
                    </a:prstClr>
                  </a:solidFill>
                  <a:latin typeface="+mj-lt"/>
                  <a:cs typeface="Arial" pitchFamily="34" charset="0"/>
                </a:rPr>
                <a:t>Each is deconstructed on key </a:t>
              </a:r>
              <a:r>
                <a:rPr lang="en-US" sz="1200" b="1" dirty="0">
                  <a:solidFill>
                    <a:srgbClr val="FF0000"/>
                  </a:solidFill>
                  <a:latin typeface="+mj-lt"/>
                  <a:cs typeface="Arial" pitchFamily="34" charset="0"/>
                </a:rPr>
                <a:t>emotional</a:t>
              </a:r>
              <a:r>
                <a:rPr lang="en-US" sz="1200" dirty="0">
                  <a:solidFill>
                    <a:prstClr val="black">
                      <a:lumMod val="85000"/>
                      <a:lumOff val="15000"/>
                    </a:prstClr>
                  </a:solidFill>
                  <a:latin typeface="+mj-lt"/>
                  <a:cs typeface="Arial" pitchFamily="34" charset="0"/>
                </a:rPr>
                <a:t> and </a:t>
              </a:r>
              <a:r>
                <a:rPr lang="en-US" sz="1200" b="1" dirty="0">
                  <a:solidFill>
                    <a:srgbClr val="FF0000"/>
                  </a:solidFill>
                  <a:latin typeface="+mj-lt"/>
                  <a:cs typeface="Arial" pitchFamily="34" charset="0"/>
                </a:rPr>
                <a:t>functional</a:t>
              </a:r>
              <a:r>
                <a:rPr lang="en-US" sz="1200" dirty="0">
                  <a:solidFill>
                    <a:prstClr val="black">
                      <a:lumMod val="85000"/>
                      <a:lumOff val="15000"/>
                    </a:prstClr>
                  </a:solidFill>
                  <a:latin typeface="+mj-lt"/>
                  <a:cs typeface="Arial" pitchFamily="34" charset="0"/>
                </a:rPr>
                <a:t> benefits, brands need deliver on in order to be relevant for consumers in various usage occasions/situations.</a:t>
              </a:r>
            </a:p>
            <a:p>
              <a:endParaRPr lang="en-US" sz="1200" dirty="0">
                <a:solidFill>
                  <a:prstClr val="black">
                    <a:lumMod val="85000"/>
                    <a:lumOff val="15000"/>
                  </a:prstClr>
                </a:solidFill>
                <a:latin typeface="+mj-lt"/>
                <a:cs typeface="Arial" pitchFamily="34" charset="0"/>
              </a:endParaRPr>
            </a:p>
            <a:p>
              <a:r>
                <a:rPr lang="en-US" sz="1200" dirty="0">
                  <a:solidFill>
                    <a:prstClr val="black">
                      <a:lumMod val="85000"/>
                      <a:lumOff val="15000"/>
                    </a:prstClr>
                  </a:solidFill>
                  <a:latin typeface="+mj-lt"/>
                  <a:cs typeface="Arial" pitchFamily="34" charset="0"/>
                </a:rPr>
                <a:t>These benefits help build rich </a:t>
              </a:r>
              <a:r>
                <a:rPr lang="en-US" sz="1200" b="1" i="1" dirty="0">
                  <a:solidFill>
                    <a:srgbClr val="FF0000"/>
                  </a:solidFill>
                  <a:latin typeface="+mj-lt"/>
                  <a:cs typeface="Arial" pitchFamily="34" charset="0"/>
                </a:rPr>
                <a:t>networks</a:t>
              </a:r>
              <a:r>
                <a:rPr lang="en-US" sz="1200" dirty="0">
                  <a:solidFill>
                    <a:prstClr val="black">
                      <a:lumMod val="85000"/>
                      <a:lumOff val="15000"/>
                    </a:prstClr>
                  </a:solidFill>
                  <a:latin typeface="+mj-lt"/>
                  <a:cs typeface="Arial" pitchFamily="34" charset="0"/>
                </a:rPr>
                <a:t> and allow consumers to </a:t>
              </a:r>
              <a:r>
                <a:rPr lang="en-US" sz="1200" b="1" i="1" dirty="0">
                  <a:solidFill>
                    <a:srgbClr val="FF0000"/>
                  </a:solidFill>
                  <a:latin typeface="+mj-lt"/>
                  <a:cs typeface="Arial" pitchFamily="34" charset="0"/>
                </a:rPr>
                <a:t>easily</a:t>
              </a:r>
              <a:r>
                <a:rPr lang="en-US" sz="1200" dirty="0">
                  <a:solidFill>
                    <a:prstClr val="black">
                      <a:lumMod val="85000"/>
                      <a:lumOff val="15000"/>
                    </a:prstClr>
                  </a:solidFill>
                  <a:latin typeface="+mj-lt"/>
                  <a:cs typeface="Arial" pitchFamily="34" charset="0"/>
                </a:rPr>
                <a:t> identify the </a:t>
              </a:r>
              <a:r>
                <a:rPr lang="en-US" sz="1200" b="1" i="1" dirty="0">
                  <a:solidFill>
                    <a:srgbClr val="FF0000"/>
                  </a:solidFill>
                  <a:latin typeface="+mj-lt"/>
                  <a:cs typeface="Arial" pitchFamily="34" charset="0"/>
                </a:rPr>
                <a:t>best solutions </a:t>
              </a:r>
              <a:r>
                <a:rPr lang="en-US" sz="1200" dirty="0">
                  <a:solidFill>
                    <a:prstClr val="black">
                      <a:lumMod val="85000"/>
                      <a:lumOff val="15000"/>
                    </a:prstClr>
                  </a:solidFill>
                  <a:latin typeface="+mj-lt"/>
                  <a:cs typeface="Arial" pitchFamily="34" charset="0"/>
                </a:rPr>
                <a:t>for their needs. </a:t>
              </a:r>
              <a:endParaRPr lang="en-US" sz="1200" dirty="0">
                <a:latin typeface="+mj-lt"/>
              </a:endParaRPr>
            </a:p>
          </p:txBody>
        </p:sp>
      </p:grpSp>
      <p:grpSp>
        <p:nvGrpSpPr>
          <p:cNvPr id="51" name="Group 50"/>
          <p:cNvGrpSpPr/>
          <p:nvPr/>
        </p:nvGrpSpPr>
        <p:grpSpPr>
          <a:xfrm>
            <a:off x="6252528" y="768240"/>
            <a:ext cx="2722418" cy="3959636"/>
            <a:chOff x="3325090" y="768228"/>
            <a:chExt cx="2722418" cy="3959636"/>
          </a:xfrm>
        </p:grpSpPr>
        <p:sp>
          <p:nvSpPr>
            <p:cNvPr id="38" name="Rectangle 37"/>
            <p:cNvSpPr/>
            <p:nvPr/>
          </p:nvSpPr>
          <p:spPr>
            <a:xfrm>
              <a:off x="3325090" y="768228"/>
              <a:ext cx="2722418" cy="3959636"/>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grpSp>
          <p:nvGrpSpPr>
            <p:cNvPr id="6" name="Group 5"/>
            <p:cNvGrpSpPr/>
            <p:nvPr/>
          </p:nvGrpSpPr>
          <p:grpSpPr>
            <a:xfrm>
              <a:off x="3429088" y="837326"/>
              <a:ext cx="2566468" cy="769441"/>
              <a:chOff x="3429088" y="837326"/>
              <a:chExt cx="2566468" cy="769441"/>
            </a:xfrm>
          </p:grpSpPr>
          <p:grpSp>
            <p:nvGrpSpPr>
              <p:cNvPr id="40" name="Group 39"/>
              <p:cNvGrpSpPr/>
              <p:nvPr/>
            </p:nvGrpSpPr>
            <p:grpSpPr>
              <a:xfrm>
                <a:off x="3429088" y="1060046"/>
                <a:ext cx="324000" cy="324000"/>
                <a:chOff x="4502150" y="3287713"/>
                <a:chExt cx="509587" cy="485775"/>
              </a:xfrm>
              <a:solidFill>
                <a:schemeClr val="tx2"/>
              </a:solidFill>
            </p:grpSpPr>
            <p:sp>
              <p:nvSpPr>
                <p:cNvPr id="42"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tx2"/>
                    </a:solidFill>
                  </a:endParaRPr>
                </a:p>
              </p:txBody>
            </p:sp>
            <p:sp>
              <p:nvSpPr>
                <p:cNvPr id="43"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100">
                    <a:solidFill>
                      <a:schemeClr val="tx2"/>
                    </a:solidFill>
                  </a:endParaRPr>
                </a:p>
              </p:txBody>
            </p:sp>
          </p:grpSp>
          <p:sp>
            <p:nvSpPr>
              <p:cNvPr id="41" name="Rectangle 40"/>
              <p:cNvSpPr/>
              <p:nvPr/>
            </p:nvSpPr>
            <p:spPr>
              <a:xfrm>
                <a:off x="3789142" y="837326"/>
                <a:ext cx="2206414" cy="769441"/>
              </a:xfrm>
              <a:prstGeom prst="rect">
                <a:avLst/>
              </a:prstGeom>
            </p:spPr>
            <p:txBody>
              <a:bodyPr wrap="square">
                <a:spAutoFit/>
              </a:bodyPr>
              <a:lstStyle/>
              <a:p>
                <a:r>
                  <a:rPr lang="en-GB" sz="1100" b="1" i="1" dirty="0">
                    <a:solidFill>
                      <a:schemeClr val="tx2"/>
                    </a:solidFill>
                    <a:latin typeface="+mj-lt"/>
                    <a:cs typeface="Georgia"/>
                  </a:rPr>
                  <a:t>People first </a:t>
                </a:r>
              </a:p>
              <a:p>
                <a:r>
                  <a:rPr lang="en-GB" sz="1100" dirty="0">
                    <a:solidFill>
                      <a:schemeClr val="tx2"/>
                    </a:solidFill>
                    <a:cs typeface="Georgia"/>
                  </a:rPr>
                  <a:t>All decisions are made with fundamental consumer needs at the heart</a:t>
                </a:r>
              </a:p>
            </p:txBody>
          </p:sp>
        </p:grpSp>
        <p:grpSp>
          <p:nvGrpSpPr>
            <p:cNvPr id="17" name="Group 16"/>
            <p:cNvGrpSpPr/>
            <p:nvPr/>
          </p:nvGrpSpPr>
          <p:grpSpPr>
            <a:xfrm>
              <a:off x="3422241" y="1720805"/>
              <a:ext cx="2573315" cy="600164"/>
              <a:chOff x="3422241" y="1811890"/>
              <a:chExt cx="2573315" cy="600164"/>
            </a:xfrm>
          </p:grpSpPr>
          <p:sp>
            <p:nvSpPr>
              <p:cNvPr id="48"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100">
                  <a:solidFill>
                    <a:schemeClr val="tx2"/>
                  </a:solidFill>
                </a:endParaRPr>
              </a:p>
            </p:txBody>
          </p:sp>
          <p:sp>
            <p:nvSpPr>
              <p:cNvPr id="49" name="Rectangle 48"/>
              <p:cNvSpPr/>
              <p:nvPr/>
            </p:nvSpPr>
            <p:spPr>
              <a:xfrm>
                <a:off x="3773738" y="1811890"/>
                <a:ext cx="2221818" cy="600164"/>
              </a:xfrm>
              <a:prstGeom prst="rect">
                <a:avLst/>
              </a:prstGeom>
            </p:spPr>
            <p:txBody>
              <a:bodyPr wrap="square">
                <a:spAutoFit/>
              </a:bodyPr>
              <a:lstStyle/>
              <a:p>
                <a:r>
                  <a:rPr lang="en-GB" sz="1100" b="1" i="1" dirty="0">
                    <a:solidFill>
                      <a:schemeClr val="tx2"/>
                    </a:solidFill>
                    <a:latin typeface="+mj-lt"/>
                    <a:cs typeface="Georgia"/>
                  </a:rPr>
                  <a:t>Universal</a:t>
                </a:r>
              </a:p>
              <a:p>
                <a:r>
                  <a:rPr lang="en-GB" sz="1100" dirty="0">
                    <a:solidFill>
                      <a:schemeClr val="tx2"/>
                    </a:solidFill>
                    <a:cs typeface="Georgia"/>
                  </a:rPr>
                  <a:t>Comparison possible across markets </a:t>
                </a:r>
              </a:p>
            </p:txBody>
          </p:sp>
        </p:grpSp>
        <p:grpSp>
          <p:nvGrpSpPr>
            <p:cNvPr id="19" name="Group 18"/>
            <p:cNvGrpSpPr/>
            <p:nvPr/>
          </p:nvGrpSpPr>
          <p:grpSpPr>
            <a:xfrm>
              <a:off x="3422241" y="2435007"/>
              <a:ext cx="2579743" cy="600164"/>
              <a:chOff x="3422241" y="2671777"/>
              <a:chExt cx="2579743" cy="600164"/>
            </a:xfrm>
          </p:grpSpPr>
          <p:sp>
            <p:nvSpPr>
              <p:cNvPr id="46" name="Rectangle 45"/>
              <p:cNvSpPr/>
              <p:nvPr/>
            </p:nvSpPr>
            <p:spPr>
              <a:xfrm>
                <a:off x="3787869" y="2671777"/>
                <a:ext cx="2214115" cy="600164"/>
              </a:xfrm>
              <a:prstGeom prst="rect">
                <a:avLst/>
              </a:prstGeom>
            </p:spPr>
            <p:txBody>
              <a:bodyPr wrap="square">
                <a:spAutoFit/>
              </a:bodyPr>
              <a:lstStyle/>
              <a:p>
                <a:r>
                  <a:rPr lang="en-GB" sz="1100" b="1" i="1" dirty="0">
                    <a:solidFill>
                      <a:schemeClr val="tx2"/>
                    </a:solidFill>
                    <a:latin typeface="+mj-lt"/>
                    <a:cs typeface="Georgia"/>
                  </a:rPr>
                  <a:t>Customizable</a:t>
                </a:r>
              </a:p>
              <a:p>
                <a:r>
                  <a:rPr lang="en-GB" sz="1100" dirty="0">
                    <a:solidFill>
                      <a:schemeClr val="tx2"/>
                    </a:solidFill>
                    <a:cs typeface="Georgia"/>
                  </a:rPr>
                  <a:t>Needs are tailored by context, category and markets.</a:t>
                </a:r>
              </a:p>
            </p:txBody>
          </p:sp>
          <p:pic>
            <p:nvPicPr>
              <p:cNvPr id="1028" name="Picture 4" descr="http://www.fpweb.net/public/images/silos/why-us/contro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3422241" y="3149209"/>
              <a:ext cx="2569463" cy="600164"/>
              <a:chOff x="3422241" y="3470521"/>
              <a:chExt cx="2569463" cy="600164"/>
            </a:xfrm>
          </p:grpSpPr>
          <p:pic>
            <p:nvPicPr>
              <p:cNvPr id="1030" name="Picture 6" descr="http://www.uslacrosse.org/portals/1/images/icons/membership-validation-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3777589" y="3470521"/>
                <a:ext cx="2214115" cy="600164"/>
              </a:xfrm>
              <a:prstGeom prst="rect">
                <a:avLst/>
              </a:prstGeom>
            </p:spPr>
            <p:txBody>
              <a:bodyPr wrap="square">
                <a:spAutoFit/>
              </a:bodyPr>
              <a:lstStyle/>
              <a:p>
                <a:r>
                  <a:rPr lang="en-GB" sz="1100" b="1" i="1" dirty="0">
                    <a:solidFill>
                      <a:schemeClr val="tx2"/>
                    </a:solidFill>
                    <a:latin typeface="+mj-lt"/>
                    <a:cs typeface="Georgia"/>
                  </a:rPr>
                  <a:t>Validated </a:t>
                </a:r>
              </a:p>
              <a:p>
                <a:r>
                  <a:rPr lang="en-GB" sz="1100" dirty="0">
                    <a:solidFill>
                      <a:schemeClr val="tx2"/>
                    </a:solidFill>
                    <a:cs typeface="Georgia"/>
                  </a:rPr>
                  <a:t>Over 30+ years experience across the globe &amp; scientific thesis</a:t>
                </a:r>
              </a:p>
            </p:txBody>
          </p:sp>
        </p:grpSp>
        <p:grpSp>
          <p:nvGrpSpPr>
            <p:cNvPr id="22" name="Group 21"/>
            <p:cNvGrpSpPr/>
            <p:nvPr/>
          </p:nvGrpSpPr>
          <p:grpSpPr>
            <a:xfrm>
              <a:off x="3449504" y="3863410"/>
              <a:ext cx="2542200" cy="600164"/>
              <a:chOff x="3449504" y="3863410"/>
              <a:chExt cx="2542200" cy="600164"/>
            </a:xfrm>
          </p:grpSpPr>
          <p:sp>
            <p:nvSpPr>
              <p:cNvPr id="58" name="Rectangle 57"/>
              <p:cNvSpPr/>
              <p:nvPr/>
            </p:nvSpPr>
            <p:spPr>
              <a:xfrm>
                <a:off x="3777589" y="3863410"/>
                <a:ext cx="2214115" cy="600164"/>
              </a:xfrm>
              <a:prstGeom prst="rect">
                <a:avLst/>
              </a:prstGeom>
            </p:spPr>
            <p:txBody>
              <a:bodyPr wrap="square">
                <a:spAutoFit/>
              </a:bodyPr>
              <a:lstStyle/>
              <a:p>
                <a:r>
                  <a:rPr lang="en-GB" sz="1100" b="1" i="1" dirty="0">
                    <a:solidFill>
                      <a:schemeClr val="tx2"/>
                    </a:solidFill>
                    <a:latin typeface="+mj-lt"/>
                    <a:cs typeface="Georgia"/>
                  </a:rPr>
                  <a:t>Comparison </a:t>
                </a:r>
              </a:p>
              <a:p>
                <a:r>
                  <a:rPr lang="en-GB" sz="1100" dirty="0">
                    <a:solidFill>
                      <a:schemeClr val="tx2"/>
                    </a:solidFill>
                    <a:cs typeface="Georgia"/>
                  </a:rPr>
                  <a:t>Allows comparison over time and markets</a:t>
                </a:r>
              </a:p>
            </p:txBody>
          </p:sp>
          <p:pic>
            <p:nvPicPr>
              <p:cNvPr id="1036" name="Picture 12" descr="https://iconalone.com/sites/default/files/styles/220x220/public/Weight%20scale.svg.png?itok=O-nZaPa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299712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 y="758466"/>
            <a:ext cx="9144001" cy="3912926"/>
          </a:xfrm>
          <a:prstGeom prst="rect">
            <a:avLst/>
          </a:prstGeom>
          <a:solidFill>
            <a:srgbClr val="FF0000"/>
          </a:solidFill>
          <a:ln>
            <a:noFill/>
          </a:ln>
          <a:effectLst/>
        </p:spPr>
        <p:txBody>
          <a:bodyPr wrap="none" anchor="ctr"/>
          <a:lstStyle/>
          <a:p>
            <a:endParaRPr lang="en-GB" dirty="0">
              <a:solidFill>
                <a:srgbClr val="000000"/>
              </a:solidFill>
              <a:latin typeface="Arial"/>
              <a:cs typeface="Arial"/>
            </a:endParaRPr>
          </a:p>
        </p:txBody>
      </p:sp>
      <p:grpSp>
        <p:nvGrpSpPr>
          <p:cNvPr id="32" name="Group 36"/>
          <p:cNvGrpSpPr/>
          <p:nvPr/>
        </p:nvGrpSpPr>
        <p:grpSpPr>
          <a:xfrm>
            <a:off x="6427111" y="50351"/>
            <a:ext cx="654818" cy="608565"/>
            <a:chOff x="1643518" y="660438"/>
            <a:chExt cx="5967775" cy="5967774"/>
          </a:xfrm>
        </p:grpSpPr>
        <p:grpSp>
          <p:nvGrpSpPr>
            <p:cNvPr id="33" name="Gruppieren 37"/>
            <p:cNvGrpSpPr/>
            <p:nvPr/>
          </p:nvGrpSpPr>
          <p:grpSpPr>
            <a:xfrm>
              <a:off x="2031485" y="1055686"/>
              <a:ext cx="5194800" cy="5194800"/>
              <a:chOff x="2031485" y="1055686"/>
              <a:chExt cx="5194800" cy="5194800"/>
            </a:xfrm>
          </p:grpSpPr>
          <p:sp>
            <p:nvSpPr>
              <p:cNvPr id="60"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1"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2"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3"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4"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5"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6"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solidFill>
                <a:srgbClr val="FF0000"/>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67"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34"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3"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4"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5"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6"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7"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8"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59"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graphicFrame>
        <p:nvGraphicFramePr>
          <p:cNvPr id="2" name="Diagramm 1"/>
          <p:cNvGraphicFramePr/>
          <p:nvPr>
            <p:extLst>
              <p:ext uri="{D42A27DB-BD31-4B8C-83A1-F6EECF244321}">
                <p14:modId xmlns:p14="http://schemas.microsoft.com/office/powerpoint/2010/main" val="2672984388"/>
              </p:ext>
            </p:extLst>
          </p:nvPr>
        </p:nvGraphicFramePr>
        <p:xfrm>
          <a:off x="1524000" y="889373"/>
          <a:ext cx="6096000" cy="3656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55024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chemeClr val="accent1"/>
          </a:solidFill>
          <a:ln>
            <a:noFill/>
          </a:ln>
          <a:effectLst/>
        </p:spPr>
        <p:txBody>
          <a:bodyPr wrap="none" anchor="ctr"/>
          <a:lstStyle/>
          <a:p>
            <a:endParaRPr lang="en-GB" dirty="0">
              <a:solidFill>
                <a:srgbClr val="000000"/>
              </a:solidFill>
              <a:latin typeface="Arial"/>
              <a:cs typeface="Arial"/>
            </a:endParaRPr>
          </a:p>
        </p:txBody>
      </p:sp>
      <p:grpSp>
        <p:nvGrpSpPr>
          <p:cNvPr id="18" name="Group 36"/>
          <p:cNvGrpSpPr/>
          <p:nvPr/>
        </p:nvGrpSpPr>
        <p:grpSpPr>
          <a:xfrm>
            <a:off x="6427111" y="50351"/>
            <a:ext cx="654818" cy="608565"/>
            <a:chOff x="1643518" y="660438"/>
            <a:chExt cx="5967775" cy="5967774"/>
          </a:xfrm>
        </p:grpSpPr>
        <p:grpSp>
          <p:nvGrpSpPr>
            <p:cNvPr id="19" name="Gruppieren 37"/>
            <p:cNvGrpSpPr/>
            <p:nvPr/>
          </p:nvGrpSpPr>
          <p:grpSpPr>
            <a:xfrm>
              <a:off x="2031485" y="1055686"/>
              <a:ext cx="5194800" cy="5194800"/>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3"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4"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5"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solidFill>
                <a:schemeClr val="accent1"/>
              </a:solid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0"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1"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3"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4"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37" name="Rectangle 3"/>
          <p:cNvSpPr txBox="1">
            <a:spLocks noChangeArrowheads="1"/>
          </p:cNvSpPr>
          <p:nvPr/>
        </p:nvSpPr>
        <p:spPr bwMode="auto">
          <a:xfrm>
            <a:off x="232375" y="801383"/>
            <a:ext cx="3733983"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dirty="0">
                <a:latin typeface="Tahoma" panose="020B0604030504040204" pitchFamily="34" charset="0"/>
                <a:ea typeface="Tahoma" panose="020B0604030504040204" pitchFamily="34" charset="0"/>
                <a:cs typeface="Tahoma" panose="020B0604030504040204" pitchFamily="34" charset="0"/>
              </a:rPr>
              <a:t>Journey across my borders</a:t>
            </a:r>
          </a:p>
        </p:txBody>
      </p:sp>
      <p:sp>
        <p:nvSpPr>
          <p:cNvPr id="38" name="Rectangle 3"/>
          <p:cNvSpPr txBox="1">
            <a:spLocks noChangeArrowheads="1"/>
          </p:cNvSpPr>
          <p:nvPr/>
        </p:nvSpPr>
        <p:spPr bwMode="auto">
          <a:xfrm>
            <a:off x="530336" y="1825081"/>
            <a:ext cx="8083326" cy="1535787"/>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US" sz="1200" dirty="0"/>
              <a:t>This motivation is very excessive and borderlining. It was not present in this research. It expresses holidays without limits and, logically, it is the opposite of black. It makes sense in such a way that holidays are rotating around these extremes, but are never one of them – as pure routine basically mean to not go on holidays and limitless are a theoretical basis. Holidays per se always contain some sort of structure and cannot ever go without them, e.g. even a plane flight is seen as structure-giving or a car ride which forces you to stop for gas, hence you will need money for it. Therefore, all 6 other motivations are always depending on a certain level of orange and black motivations. </a:t>
            </a:r>
          </a:p>
        </p:txBody>
      </p:sp>
    </p:spTree>
    <p:extLst>
      <p:ext uri="{BB962C8B-B14F-4D97-AF65-F5344CB8AC3E}">
        <p14:creationId xmlns:p14="http://schemas.microsoft.com/office/powerpoint/2010/main" val="1478170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1" y="758466"/>
            <a:ext cx="9144001" cy="3912926"/>
          </a:xfrm>
          <a:prstGeom prst="rect">
            <a:avLst/>
          </a:prstGeom>
          <a:solidFill>
            <a:schemeClr val="tx1"/>
          </a:solidFill>
          <a:ln>
            <a:noFill/>
          </a:ln>
          <a:effectLst/>
        </p:spPr>
        <p:txBody>
          <a:bodyPr wrap="none" anchor="ctr"/>
          <a:lstStyle/>
          <a:p>
            <a:endParaRPr lang="en-GB" dirty="0">
              <a:solidFill>
                <a:srgbClr val="000000"/>
              </a:solidFill>
              <a:latin typeface="Arial"/>
              <a:cs typeface="Arial"/>
            </a:endParaRPr>
          </a:p>
        </p:txBody>
      </p:sp>
      <p:grpSp>
        <p:nvGrpSpPr>
          <p:cNvPr id="18" name="Group 36"/>
          <p:cNvGrpSpPr/>
          <p:nvPr/>
        </p:nvGrpSpPr>
        <p:grpSpPr>
          <a:xfrm>
            <a:off x="6427111" y="50351"/>
            <a:ext cx="654818" cy="608565"/>
            <a:chOff x="1643518" y="660438"/>
            <a:chExt cx="5967775" cy="5967774"/>
          </a:xfrm>
        </p:grpSpPr>
        <p:grpSp>
          <p:nvGrpSpPr>
            <p:cNvPr id="19" name="Gruppieren 37"/>
            <p:cNvGrpSpPr/>
            <p:nvPr/>
          </p:nvGrpSpPr>
          <p:grpSpPr>
            <a:xfrm>
              <a:off x="2031485" y="1055686"/>
              <a:ext cx="5194800" cy="5194800"/>
              <a:chOff x="2031485" y="1055686"/>
              <a:chExt cx="5194800" cy="5194800"/>
            </a:xfrm>
          </p:grpSpPr>
          <p:sp>
            <p:nvSpPr>
              <p:cNvPr id="29" name="Freeform 18"/>
              <p:cNvSpPr>
                <a:spLocks/>
              </p:cNvSpPr>
              <p:nvPr/>
            </p:nvSpPr>
            <p:spPr bwMode="auto">
              <a:xfrm>
                <a:off x="4627823" y="1323174"/>
                <a:ext cx="2347955" cy="2328850"/>
              </a:xfrm>
              <a:custGeom>
                <a:avLst/>
                <a:gdLst>
                  <a:gd name="T0" fmla="*/ 0 w 9210"/>
                  <a:gd name="T1" fmla="*/ 9144 h 9144"/>
                  <a:gd name="T2" fmla="*/ 9210 w 9210"/>
                  <a:gd name="T3" fmla="*/ 5423 h 9144"/>
                  <a:gd name="T4" fmla="*/ 3882 w 9210"/>
                  <a:gd name="T5" fmla="*/ 0 h 9144"/>
                  <a:gd name="T6" fmla="*/ 0 w 9210"/>
                  <a:gd name="T7" fmla="*/ 9144 h 9144"/>
                </a:gdLst>
                <a:ahLst/>
                <a:cxnLst>
                  <a:cxn ang="0">
                    <a:pos x="T0" y="T1"/>
                  </a:cxn>
                  <a:cxn ang="0">
                    <a:pos x="T2" y="T3"/>
                  </a:cxn>
                  <a:cxn ang="0">
                    <a:pos x="T4" y="T5"/>
                  </a:cxn>
                  <a:cxn ang="0">
                    <a:pos x="T6" y="T7"/>
                  </a:cxn>
                </a:cxnLst>
                <a:rect l="0" t="0" r="r" b="b"/>
                <a:pathLst>
                  <a:path w="9210" h="9144">
                    <a:moveTo>
                      <a:pt x="0" y="9144"/>
                    </a:moveTo>
                    <a:lnTo>
                      <a:pt x="9210" y="5423"/>
                    </a:lnTo>
                    <a:cubicBezTo>
                      <a:pt x="8224" y="2980"/>
                      <a:pt x="6307" y="1030"/>
                      <a:pt x="3882" y="0"/>
                    </a:cubicBezTo>
                    <a:lnTo>
                      <a:pt x="0" y="9144"/>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0" name="Freeform 19"/>
              <p:cNvSpPr>
                <a:spLocks/>
              </p:cNvSpPr>
              <p:nvPr/>
            </p:nvSpPr>
            <p:spPr bwMode="auto">
              <a:xfrm>
                <a:off x="4627823" y="2705201"/>
                <a:ext cx="2598462" cy="1936109"/>
              </a:xfrm>
              <a:custGeom>
                <a:avLst/>
                <a:gdLst>
                  <a:gd name="T0" fmla="*/ 0 w 10197"/>
                  <a:gd name="T1" fmla="*/ 3721 h 7602"/>
                  <a:gd name="T2" fmla="*/ 9144 w 10197"/>
                  <a:gd name="T3" fmla="*/ 7602 h 7602"/>
                  <a:gd name="T4" fmla="*/ 9210 w 10197"/>
                  <a:gd name="T5" fmla="*/ 0 h 7602"/>
                  <a:gd name="T6" fmla="*/ 0 w 10197"/>
                  <a:gd name="T7" fmla="*/ 3721 h 7602"/>
                </a:gdLst>
                <a:ahLst/>
                <a:cxnLst>
                  <a:cxn ang="0">
                    <a:pos x="T0" y="T1"/>
                  </a:cxn>
                  <a:cxn ang="0">
                    <a:pos x="T2" y="T3"/>
                  </a:cxn>
                  <a:cxn ang="0">
                    <a:pos x="T4" y="T5"/>
                  </a:cxn>
                  <a:cxn ang="0">
                    <a:pos x="T6" y="T7"/>
                  </a:cxn>
                </a:cxnLst>
                <a:rect l="0" t="0" r="r" b="b"/>
                <a:pathLst>
                  <a:path w="10197" h="7602">
                    <a:moveTo>
                      <a:pt x="0" y="3721"/>
                    </a:moveTo>
                    <a:lnTo>
                      <a:pt x="9144" y="7602"/>
                    </a:lnTo>
                    <a:cubicBezTo>
                      <a:pt x="10174" y="5177"/>
                      <a:pt x="10197" y="2443"/>
                      <a:pt x="9210" y="0"/>
                    </a:cubicBezTo>
                    <a:lnTo>
                      <a:pt x="0" y="3721"/>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1" name="Freeform 20"/>
              <p:cNvSpPr>
                <a:spLocks/>
              </p:cNvSpPr>
              <p:nvPr/>
            </p:nvSpPr>
            <p:spPr bwMode="auto">
              <a:xfrm>
                <a:off x="4627823" y="3652024"/>
                <a:ext cx="2330972" cy="2345833"/>
              </a:xfrm>
              <a:custGeom>
                <a:avLst/>
                <a:gdLst>
                  <a:gd name="T0" fmla="*/ 0 w 9144"/>
                  <a:gd name="T1" fmla="*/ 0 h 9210"/>
                  <a:gd name="T2" fmla="*/ 3722 w 9144"/>
                  <a:gd name="T3" fmla="*/ 9210 h 9210"/>
                  <a:gd name="T4" fmla="*/ 9144 w 9144"/>
                  <a:gd name="T5" fmla="*/ 3881 h 9210"/>
                  <a:gd name="T6" fmla="*/ 0 w 9144"/>
                  <a:gd name="T7" fmla="*/ 0 h 9210"/>
                </a:gdLst>
                <a:ahLst/>
                <a:cxnLst>
                  <a:cxn ang="0">
                    <a:pos x="T0" y="T1"/>
                  </a:cxn>
                  <a:cxn ang="0">
                    <a:pos x="T2" y="T3"/>
                  </a:cxn>
                  <a:cxn ang="0">
                    <a:pos x="T4" y="T5"/>
                  </a:cxn>
                  <a:cxn ang="0">
                    <a:pos x="T6" y="T7"/>
                  </a:cxn>
                </a:cxnLst>
                <a:rect l="0" t="0" r="r" b="b"/>
                <a:pathLst>
                  <a:path w="9144" h="9210">
                    <a:moveTo>
                      <a:pt x="0" y="0"/>
                    </a:moveTo>
                    <a:lnTo>
                      <a:pt x="3722" y="9210"/>
                    </a:lnTo>
                    <a:cubicBezTo>
                      <a:pt x="6164" y="8223"/>
                      <a:pt x="8115" y="6306"/>
                      <a:pt x="9144" y="3881"/>
                    </a:cubicBezTo>
                    <a:lnTo>
                      <a:pt x="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2" name="Freeform 21"/>
              <p:cNvSpPr>
                <a:spLocks/>
              </p:cNvSpPr>
              <p:nvPr/>
            </p:nvSpPr>
            <p:spPr bwMode="auto">
              <a:xfrm>
                <a:off x="3640663" y="3652024"/>
                <a:ext cx="1936109" cy="2598462"/>
              </a:xfrm>
              <a:custGeom>
                <a:avLst/>
                <a:gdLst>
                  <a:gd name="T0" fmla="*/ 3881 w 7603"/>
                  <a:gd name="T1" fmla="*/ 0 h 10197"/>
                  <a:gd name="T2" fmla="*/ 0 w 7603"/>
                  <a:gd name="T3" fmla="*/ 9144 h 10197"/>
                  <a:gd name="T4" fmla="*/ 7603 w 7603"/>
                  <a:gd name="T5" fmla="*/ 9210 h 10197"/>
                  <a:gd name="T6" fmla="*/ 3881 w 7603"/>
                  <a:gd name="T7" fmla="*/ 0 h 10197"/>
                </a:gdLst>
                <a:ahLst/>
                <a:cxnLst>
                  <a:cxn ang="0">
                    <a:pos x="T0" y="T1"/>
                  </a:cxn>
                  <a:cxn ang="0">
                    <a:pos x="T2" y="T3"/>
                  </a:cxn>
                  <a:cxn ang="0">
                    <a:pos x="T4" y="T5"/>
                  </a:cxn>
                  <a:cxn ang="0">
                    <a:pos x="T6" y="T7"/>
                  </a:cxn>
                </a:cxnLst>
                <a:rect l="0" t="0" r="r" b="b"/>
                <a:pathLst>
                  <a:path w="7603" h="10197">
                    <a:moveTo>
                      <a:pt x="3881" y="0"/>
                    </a:moveTo>
                    <a:lnTo>
                      <a:pt x="0" y="9144"/>
                    </a:lnTo>
                    <a:cubicBezTo>
                      <a:pt x="2425" y="10173"/>
                      <a:pt x="5160" y="10197"/>
                      <a:pt x="7603" y="9210"/>
                    </a:cubicBezTo>
                    <a:lnTo>
                      <a:pt x="3881" y="0"/>
                    </a:lnTo>
                    <a:close/>
                  </a:path>
                </a:pathLst>
              </a:custGeom>
              <a:solidFill>
                <a:schemeClr val="tx1"/>
              </a:soli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3" name="Freeform 22"/>
              <p:cNvSpPr>
                <a:spLocks/>
              </p:cNvSpPr>
              <p:nvPr/>
            </p:nvSpPr>
            <p:spPr bwMode="auto">
              <a:xfrm>
                <a:off x="2281990" y="3652024"/>
                <a:ext cx="2345833" cy="2330972"/>
              </a:xfrm>
              <a:custGeom>
                <a:avLst/>
                <a:gdLst>
                  <a:gd name="T0" fmla="*/ 9210 w 9210"/>
                  <a:gd name="T1" fmla="*/ 0 h 9144"/>
                  <a:gd name="T2" fmla="*/ 0 w 9210"/>
                  <a:gd name="T3" fmla="*/ 3721 h 9144"/>
                  <a:gd name="T4" fmla="*/ 5329 w 9210"/>
                  <a:gd name="T5" fmla="*/ 9144 h 9144"/>
                  <a:gd name="T6" fmla="*/ 9210 w 9210"/>
                  <a:gd name="T7" fmla="*/ 0 h 9144"/>
                </a:gdLst>
                <a:ahLst/>
                <a:cxnLst>
                  <a:cxn ang="0">
                    <a:pos x="T0" y="T1"/>
                  </a:cxn>
                  <a:cxn ang="0">
                    <a:pos x="T2" y="T3"/>
                  </a:cxn>
                  <a:cxn ang="0">
                    <a:pos x="T4" y="T5"/>
                  </a:cxn>
                  <a:cxn ang="0">
                    <a:pos x="T6" y="T7"/>
                  </a:cxn>
                </a:cxnLst>
                <a:rect l="0" t="0" r="r" b="b"/>
                <a:pathLst>
                  <a:path w="9210" h="9144">
                    <a:moveTo>
                      <a:pt x="9210" y="0"/>
                    </a:moveTo>
                    <a:lnTo>
                      <a:pt x="0" y="3721"/>
                    </a:lnTo>
                    <a:cubicBezTo>
                      <a:pt x="987" y="6164"/>
                      <a:pt x="2904" y="8114"/>
                      <a:pt x="5329" y="9144"/>
                    </a:cubicBezTo>
                    <a:lnTo>
                      <a:pt x="9210" y="0"/>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4" name="Freeform 23"/>
              <p:cNvSpPr>
                <a:spLocks/>
              </p:cNvSpPr>
              <p:nvPr/>
            </p:nvSpPr>
            <p:spPr bwMode="auto">
              <a:xfrm>
                <a:off x="2031485" y="2664864"/>
                <a:ext cx="2596338" cy="1936109"/>
              </a:xfrm>
              <a:custGeom>
                <a:avLst/>
                <a:gdLst>
                  <a:gd name="T0" fmla="*/ 20393 w 20393"/>
                  <a:gd name="T1" fmla="*/ 7763 h 15205"/>
                  <a:gd name="T2" fmla="*/ 2106 w 20393"/>
                  <a:gd name="T3" fmla="*/ 0 h 15205"/>
                  <a:gd name="T4" fmla="*/ 1973 w 20393"/>
                  <a:gd name="T5" fmla="*/ 15205 h 15205"/>
                  <a:gd name="T6" fmla="*/ 20393 w 20393"/>
                  <a:gd name="T7" fmla="*/ 7763 h 15205"/>
                </a:gdLst>
                <a:ahLst/>
                <a:cxnLst>
                  <a:cxn ang="0">
                    <a:pos x="T0" y="T1"/>
                  </a:cxn>
                  <a:cxn ang="0">
                    <a:pos x="T2" y="T3"/>
                  </a:cxn>
                  <a:cxn ang="0">
                    <a:pos x="T4" y="T5"/>
                  </a:cxn>
                  <a:cxn ang="0">
                    <a:pos x="T6" y="T7"/>
                  </a:cxn>
                </a:cxnLst>
                <a:rect l="0" t="0" r="r" b="b"/>
                <a:pathLst>
                  <a:path w="20393" h="15205">
                    <a:moveTo>
                      <a:pt x="20393" y="7763"/>
                    </a:moveTo>
                    <a:lnTo>
                      <a:pt x="2106" y="0"/>
                    </a:lnTo>
                    <a:cubicBezTo>
                      <a:pt x="47" y="4850"/>
                      <a:pt x="0" y="10320"/>
                      <a:pt x="1973" y="15205"/>
                    </a:cubicBezTo>
                    <a:lnTo>
                      <a:pt x="20393" y="7763"/>
                    </a:lnTo>
                    <a:close/>
                  </a:path>
                </a:pathLst>
              </a:custGeom>
              <a:gradFill flip="none" rotWithShape="1">
                <a:gsLst>
                  <a:gs pos="0">
                    <a:schemeClr val="bg1"/>
                  </a:gs>
                  <a:gs pos="100000">
                    <a:schemeClr val="bg1">
                      <a:lumMod val="95000"/>
                    </a:schemeClr>
                  </a:gs>
                </a:gsLst>
                <a:lin ang="2700000" scaled="1"/>
                <a:tileRect/>
              </a:grad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5" name="Freeform 24"/>
              <p:cNvSpPr>
                <a:spLocks/>
              </p:cNvSpPr>
              <p:nvPr/>
            </p:nvSpPr>
            <p:spPr bwMode="auto">
              <a:xfrm>
                <a:off x="2298973" y="1306191"/>
                <a:ext cx="2328850" cy="2345833"/>
              </a:xfrm>
              <a:custGeom>
                <a:avLst/>
                <a:gdLst>
                  <a:gd name="T0" fmla="*/ 18287 w 18287"/>
                  <a:gd name="T1" fmla="*/ 18420 h 18420"/>
                  <a:gd name="T2" fmla="*/ 10845 w 18287"/>
                  <a:gd name="T3" fmla="*/ 0 h 18420"/>
                  <a:gd name="T4" fmla="*/ 0 w 18287"/>
                  <a:gd name="T5" fmla="*/ 10657 h 18420"/>
                  <a:gd name="T6" fmla="*/ 18287 w 18287"/>
                  <a:gd name="T7" fmla="*/ 18420 h 18420"/>
                </a:gdLst>
                <a:ahLst/>
                <a:cxnLst>
                  <a:cxn ang="0">
                    <a:pos x="T0" y="T1"/>
                  </a:cxn>
                  <a:cxn ang="0">
                    <a:pos x="T2" y="T3"/>
                  </a:cxn>
                  <a:cxn ang="0">
                    <a:pos x="T4" y="T5"/>
                  </a:cxn>
                  <a:cxn ang="0">
                    <a:pos x="T6" y="T7"/>
                  </a:cxn>
                </a:cxnLst>
                <a:rect l="0" t="0" r="r" b="b"/>
                <a:pathLst>
                  <a:path w="18287" h="18420">
                    <a:moveTo>
                      <a:pt x="18287" y="18420"/>
                    </a:moveTo>
                    <a:lnTo>
                      <a:pt x="10845" y="0"/>
                    </a:lnTo>
                    <a:cubicBezTo>
                      <a:pt x="5960" y="1974"/>
                      <a:pt x="2059" y="5807"/>
                      <a:pt x="0" y="10657"/>
                    </a:cubicBezTo>
                    <a:lnTo>
                      <a:pt x="18287" y="18420"/>
                    </a:lnTo>
                    <a:close/>
                  </a:path>
                </a:pathLst>
              </a:custGeom>
              <a:noFill/>
              <a:ln w="6350">
                <a:solidFill>
                  <a:schemeClr val="bg2"/>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sp>
            <p:nvSpPr>
              <p:cNvPr id="36" name="Freeform 25"/>
              <p:cNvSpPr>
                <a:spLocks/>
              </p:cNvSpPr>
              <p:nvPr/>
            </p:nvSpPr>
            <p:spPr bwMode="auto">
              <a:xfrm>
                <a:off x="3681000" y="1055686"/>
                <a:ext cx="1936109" cy="2596338"/>
              </a:xfrm>
              <a:custGeom>
                <a:avLst/>
                <a:gdLst>
                  <a:gd name="T0" fmla="*/ 3721 w 7603"/>
                  <a:gd name="T1" fmla="*/ 10197 h 10197"/>
                  <a:gd name="T2" fmla="*/ 7603 w 7603"/>
                  <a:gd name="T3" fmla="*/ 1053 h 10197"/>
                  <a:gd name="T4" fmla="*/ 0 w 7603"/>
                  <a:gd name="T5" fmla="*/ 987 h 10197"/>
                  <a:gd name="T6" fmla="*/ 3721 w 7603"/>
                  <a:gd name="T7" fmla="*/ 10197 h 10197"/>
                </a:gdLst>
                <a:ahLst/>
                <a:cxnLst>
                  <a:cxn ang="0">
                    <a:pos x="T0" y="T1"/>
                  </a:cxn>
                  <a:cxn ang="0">
                    <a:pos x="T2" y="T3"/>
                  </a:cxn>
                  <a:cxn ang="0">
                    <a:pos x="T4" y="T5"/>
                  </a:cxn>
                  <a:cxn ang="0">
                    <a:pos x="T6" y="T7"/>
                  </a:cxn>
                </a:cxnLst>
                <a:rect l="0" t="0" r="r" b="b"/>
                <a:pathLst>
                  <a:path w="7603" h="10197">
                    <a:moveTo>
                      <a:pt x="3721" y="10197"/>
                    </a:moveTo>
                    <a:lnTo>
                      <a:pt x="7603" y="1053"/>
                    </a:lnTo>
                    <a:cubicBezTo>
                      <a:pt x="5178" y="24"/>
                      <a:pt x="2443" y="0"/>
                      <a:pt x="0" y="987"/>
                    </a:cubicBezTo>
                    <a:lnTo>
                      <a:pt x="3721" y="10197"/>
                    </a:lnTo>
                    <a:close/>
                  </a:path>
                </a:pathLst>
              </a:custGeom>
              <a:noFill/>
              <a:ln w="6350">
                <a:solidFill>
                  <a:srgbClr val="FFC000"/>
                </a:solidFill>
                <a:prstDash val="solid"/>
                <a:round/>
                <a:headEnd/>
                <a:tailEnd/>
              </a:ln>
              <a:effectLst/>
            </p:spPr>
            <p:txBody>
              <a:bodyPr vert="horz" wrap="square" lIns="91440" tIns="45720" rIns="91440" bIns="45720" numCol="1" anchor="t" anchorCtr="0" compatLnSpc="1">
                <a:prstTxWarp prst="textNoShape">
                  <a:avLst/>
                </a:prstTxWarp>
              </a:bodyPr>
              <a:lstStyle/>
              <a:p>
                <a:endParaRPr lang="en-US" sz="1600" dirty="0">
                  <a:solidFill>
                    <a:srgbClr val="1F497D"/>
                  </a:solidFill>
                </a:endParaRPr>
              </a:p>
            </p:txBody>
          </p:sp>
        </p:grpSp>
        <p:sp>
          <p:nvSpPr>
            <p:cNvPr id="20" name="Freeform 6"/>
            <p:cNvSpPr>
              <a:spLocks/>
            </p:cNvSpPr>
            <p:nvPr/>
          </p:nvSpPr>
          <p:spPr bwMode="auto">
            <a:xfrm>
              <a:off x="5651226" y="966939"/>
              <a:ext cx="1671595" cy="1697351"/>
            </a:xfrm>
            <a:custGeom>
              <a:avLst/>
              <a:gdLst>
                <a:gd name="T0" fmla="*/ 5413 w 5413"/>
                <a:gd name="T1" fmla="*/ 5134 h 5486"/>
                <a:gd name="T2" fmla="*/ 367 w 5413"/>
                <a:gd name="T3" fmla="*/ 0 h 5486"/>
                <a:gd name="T4" fmla="*/ 0 w 5413"/>
                <a:gd name="T5" fmla="*/ 865 h 5486"/>
                <a:gd name="T6" fmla="*/ 4541 w 5413"/>
                <a:gd name="T7" fmla="*/ 5486 h 5486"/>
                <a:gd name="T8" fmla="*/ 5413 w 5413"/>
                <a:gd name="T9" fmla="*/ 5134 h 5486"/>
              </a:gdLst>
              <a:ahLst/>
              <a:cxnLst>
                <a:cxn ang="0">
                  <a:pos x="T0" y="T1"/>
                </a:cxn>
                <a:cxn ang="0">
                  <a:pos x="T2" y="T3"/>
                </a:cxn>
                <a:cxn ang="0">
                  <a:pos x="T4" y="T5"/>
                </a:cxn>
                <a:cxn ang="0">
                  <a:pos x="T6" y="T7"/>
                </a:cxn>
                <a:cxn ang="0">
                  <a:pos x="T8" y="T9"/>
                </a:cxn>
              </a:cxnLst>
              <a:rect l="0" t="0" r="r" b="b"/>
              <a:pathLst>
                <a:path w="5413" h="5486">
                  <a:moveTo>
                    <a:pt x="5413" y="5134"/>
                  </a:moveTo>
                  <a:cubicBezTo>
                    <a:pt x="4478" y="2821"/>
                    <a:pt x="2663" y="974"/>
                    <a:pt x="367" y="0"/>
                  </a:cubicBezTo>
                  <a:lnTo>
                    <a:pt x="0" y="865"/>
                  </a:lnTo>
                  <a:cubicBezTo>
                    <a:pt x="2066" y="1743"/>
                    <a:pt x="3700" y="3405"/>
                    <a:pt x="4541" y="5486"/>
                  </a:cubicBezTo>
                  <a:lnTo>
                    <a:pt x="5413" y="5134"/>
                  </a:lnTo>
                  <a:close/>
                </a:path>
              </a:pathLst>
            </a:custGeom>
            <a:solidFill>
              <a:srgbClr val="FFCC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1" name="Freeform 7"/>
            <p:cNvSpPr>
              <a:spLocks/>
            </p:cNvSpPr>
            <p:nvPr/>
          </p:nvSpPr>
          <p:spPr bwMode="auto">
            <a:xfrm>
              <a:off x="7036924" y="2556114"/>
              <a:ext cx="574369" cy="2225359"/>
            </a:xfrm>
            <a:custGeom>
              <a:avLst/>
              <a:gdLst>
                <a:gd name="T0" fmla="*/ 866 w 1863"/>
                <a:gd name="T1" fmla="*/ 7199 h 7199"/>
                <a:gd name="T2" fmla="*/ 929 w 1863"/>
                <a:gd name="T3" fmla="*/ 0 h 7199"/>
                <a:gd name="T4" fmla="*/ 57 w 1863"/>
                <a:gd name="T5" fmla="*/ 352 h 7199"/>
                <a:gd name="T6" fmla="*/ 0 w 1863"/>
                <a:gd name="T7" fmla="*/ 6831 h 7199"/>
                <a:gd name="T8" fmla="*/ 866 w 1863"/>
                <a:gd name="T9" fmla="*/ 7199 h 7199"/>
              </a:gdLst>
              <a:ahLst/>
              <a:cxnLst>
                <a:cxn ang="0">
                  <a:pos x="T0" y="T1"/>
                </a:cxn>
                <a:cxn ang="0">
                  <a:pos x="T2" y="T3"/>
                </a:cxn>
                <a:cxn ang="0">
                  <a:pos x="T4" y="T5"/>
                </a:cxn>
                <a:cxn ang="0">
                  <a:pos x="T6" y="T7"/>
                </a:cxn>
                <a:cxn ang="0">
                  <a:pos x="T8" y="T9"/>
                </a:cxn>
              </a:cxnLst>
              <a:rect l="0" t="0" r="r" b="b"/>
              <a:pathLst>
                <a:path w="1863" h="7199">
                  <a:moveTo>
                    <a:pt x="866" y="7199"/>
                  </a:moveTo>
                  <a:cubicBezTo>
                    <a:pt x="1841" y="4902"/>
                    <a:pt x="1863" y="2313"/>
                    <a:pt x="929" y="0"/>
                  </a:cubicBezTo>
                  <a:lnTo>
                    <a:pt x="57" y="352"/>
                  </a:lnTo>
                  <a:cubicBezTo>
                    <a:pt x="898" y="2434"/>
                    <a:pt x="877" y="4764"/>
                    <a:pt x="0" y="6831"/>
                  </a:cubicBezTo>
                  <a:lnTo>
                    <a:pt x="866" y="7199"/>
                  </a:lnTo>
                  <a:close/>
                </a:path>
              </a:pathLst>
            </a:custGeom>
            <a:solidFill>
              <a:srgbClr val="875A2D"/>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3" name="Freeform 8"/>
            <p:cNvSpPr>
              <a:spLocks/>
            </p:cNvSpPr>
            <p:nvPr/>
          </p:nvSpPr>
          <p:spPr bwMode="auto">
            <a:xfrm>
              <a:off x="5607439" y="4665569"/>
              <a:ext cx="1697351" cy="1674171"/>
            </a:xfrm>
            <a:custGeom>
              <a:avLst/>
              <a:gdLst>
                <a:gd name="T0" fmla="*/ 352 w 5487"/>
                <a:gd name="T1" fmla="*/ 5413 h 5413"/>
                <a:gd name="T2" fmla="*/ 5487 w 5487"/>
                <a:gd name="T3" fmla="*/ 368 h 5413"/>
                <a:gd name="T4" fmla="*/ 4621 w 5487"/>
                <a:gd name="T5" fmla="*/ 0 h 5413"/>
                <a:gd name="T6" fmla="*/ 0 w 5487"/>
                <a:gd name="T7" fmla="*/ 4541 h 5413"/>
                <a:gd name="T8" fmla="*/ 352 w 5487"/>
                <a:gd name="T9" fmla="*/ 5413 h 5413"/>
              </a:gdLst>
              <a:ahLst/>
              <a:cxnLst>
                <a:cxn ang="0">
                  <a:pos x="T0" y="T1"/>
                </a:cxn>
                <a:cxn ang="0">
                  <a:pos x="T2" y="T3"/>
                </a:cxn>
                <a:cxn ang="0">
                  <a:pos x="T4" y="T5"/>
                </a:cxn>
                <a:cxn ang="0">
                  <a:pos x="T6" y="T7"/>
                </a:cxn>
                <a:cxn ang="0">
                  <a:pos x="T8" y="T9"/>
                </a:cxn>
              </a:cxnLst>
              <a:rect l="0" t="0" r="r" b="b"/>
              <a:pathLst>
                <a:path w="5487" h="5413">
                  <a:moveTo>
                    <a:pt x="352" y="5413"/>
                  </a:moveTo>
                  <a:cubicBezTo>
                    <a:pt x="2665" y="4479"/>
                    <a:pt x="4512" y="2664"/>
                    <a:pt x="5487" y="368"/>
                  </a:cubicBezTo>
                  <a:lnTo>
                    <a:pt x="4621" y="0"/>
                  </a:lnTo>
                  <a:cubicBezTo>
                    <a:pt x="3744" y="2067"/>
                    <a:pt x="2082" y="3700"/>
                    <a:pt x="0" y="4541"/>
                  </a:cubicBezTo>
                  <a:lnTo>
                    <a:pt x="352" y="5413"/>
                  </a:lnTo>
                  <a:close/>
                </a:path>
              </a:pathLst>
            </a:custGeom>
            <a:solidFill>
              <a:srgbClr val="00B0F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4" name="Freeform 9"/>
            <p:cNvSpPr>
              <a:spLocks/>
            </p:cNvSpPr>
            <p:nvPr/>
          </p:nvSpPr>
          <p:spPr bwMode="auto">
            <a:xfrm>
              <a:off x="3492833" y="6053843"/>
              <a:ext cx="2222783" cy="574369"/>
            </a:xfrm>
            <a:custGeom>
              <a:avLst/>
              <a:gdLst>
                <a:gd name="T0" fmla="*/ 0 w 7198"/>
                <a:gd name="T1" fmla="*/ 866 h 1863"/>
                <a:gd name="T2" fmla="*/ 7198 w 7198"/>
                <a:gd name="T3" fmla="*/ 928 h 1863"/>
                <a:gd name="T4" fmla="*/ 6846 w 7198"/>
                <a:gd name="T5" fmla="*/ 56 h 1863"/>
                <a:gd name="T6" fmla="*/ 367 w 7198"/>
                <a:gd name="T7" fmla="*/ 0 h 1863"/>
                <a:gd name="T8" fmla="*/ 0 w 7198"/>
                <a:gd name="T9" fmla="*/ 866 h 1863"/>
              </a:gdLst>
              <a:ahLst/>
              <a:cxnLst>
                <a:cxn ang="0">
                  <a:pos x="T0" y="T1"/>
                </a:cxn>
                <a:cxn ang="0">
                  <a:pos x="T2" y="T3"/>
                </a:cxn>
                <a:cxn ang="0">
                  <a:pos x="T4" y="T5"/>
                </a:cxn>
                <a:cxn ang="0">
                  <a:pos x="T6" y="T7"/>
                </a:cxn>
                <a:cxn ang="0">
                  <a:pos x="T8" y="T9"/>
                </a:cxn>
              </a:cxnLst>
              <a:rect l="0" t="0" r="r" b="b"/>
              <a:pathLst>
                <a:path w="7198" h="1863">
                  <a:moveTo>
                    <a:pt x="0" y="866"/>
                  </a:moveTo>
                  <a:cubicBezTo>
                    <a:pt x="2296" y="1840"/>
                    <a:pt x="4886" y="1863"/>
                    <a:pt x="7198" y="928"/>
                  </a:cubicBezTo>
                  <a:lnTo>
                    <a:pt x="6846" y="56"/>
                  </a:lnTo>
                  <a:cubicBezTo>
                    <a:pt x="4765" y="897"/>
                    <a:pt x="2434" y="877"/>
                    <a:pt x="367" y="0"/>
                  </a:cubicBezTo>
                  <a:lnTo>
                    <a:pt x="0" y="866"/>
                  </a:lnTo>
                  <a:close/>
                </a:path>
              </a:pathLst>
            </a:custGeom>
            <a:solidFill>
              <a:srgbClr val="00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5" name="Freeform 10"/>
            <p:cNvSpPr>
              <a:spLocks/>
            </p:cNvSpPr>
            <p:nvPr/>
          </p:nvSpPr>
          <p:spPr bwMode="auto">
            <a:xfrm>
              <a:off x="1931991" y="4624358"/>
              <a:ext cx="1674171" cy="1697351"/>
            </a:xfrm>
            <a:custGeom>
              <a:avLst/>
              <a:gdLst>
                <a:gd name="T0" fmla="*/ 0 w 5413"/>
                <a:gd name="T1" fmla="*/ 352 h 5487"/>
                <a:gd name="T2" fmla="*/ 5046 w 5413"/>
                <a:gd name="T3" fmla="*/ 5487 h 5487"/>
                <a:gd name="T4" fmla="*/ 5413 w 5413"/>
                <a:gd name="T5" fmla="*/ 4621 h 5487"/>
                <a:gd name="T6" fmla="*/ 872 w 5413"/>
                <a:gd name="T7" fmla="*/ 0 h 5487"/>
                <a:gd name="T8" fmla="*/ 0 w 5413"/>
                <a:gd name="T9" fmla="*/ 352 h 5487"/>
              </a:gdLst>
              <a:ahLst/>
              <a:cxnLst>
                <a:cxn ang="0">
                  <a:pos x="T0" y="T1"/>
                </a:cxn>
                <a:cxn ang="0">
                  <a:pos x="T2" y="T3"/>
                </a:cxn>
                <a:cxn ang="0">
                  <a:pos x="T4" y="T5"/>
                </a:cxn>
                <a:cxn ang="0">
                  <a:pos x="T6" y="T7"/>
                </a:cxn>
                <a:cxn ang="0">
                  <a:pos x="T8" y="T9"/>
                </a:cxn>
              </a:cxnLst>
              <a:rect l="0" t="0" r="r" b="b"/>
              <a:pathLst>
                <a:path w="5413" h="5487">
                  <a:moveTo>
                    <a:pt x="0" y="352"/>
                  </a:moveTo>
                  <a:cubicBezTo>
                    <a:pt x="935" y="2665"/>
                    <a:pt x="2750" y="4512"/>
                    <a:pt x="5046" y="5487"/>
                  </a:cubicBezTo>
                  <a:lnTo>
                    <a:pt x="5413" y="4621"/>
                  </a:lnTo>
                  <a:cubicBezTo>
                    <a:pt x="3347" y="3743"/>
                    <a:pt x="1713" y="2081"/>
                    <a:pt x="872" y="0"/>
                  </a:cubicBezTo>
                  <a:lnTo>
                    <a:pt x="0" y="352"/>
                  </a:lnTo>
                  <a:close/>
                </a:path>
              </a:pathLst>
            </a:custGeom>
            <a:solidFill>
              <a:srgbClr val="92D05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6" name="Freeform 11"/>
            <p:cNvSpPr>
              <a:spLocks/>
            </p:cNvSpPr>
            <p:nvPr/>
          </p:nvSpPr>
          <p:spPr bwMode="auto">
            <a:xfrm>
              <a:off x="1643518" y="2507176"/>
              <a:ext cx="574369" cy="2225359"/>
            </a:xfrm>
            <a:custGeom>
              <a:avLst/>
              <a:gdLst>
                <a:gd name="T0" fmla="*/ 1995 w 3726"/>
                <a:gd name="T1" fmla="*/ 0 h 14397"/>
                <a:gd name="T2" fmla="*/ 1869 w 3726"/>
                <a:gd name="T3" fmla="*/ 14397 h 14397"/>
                <a:gd name="T4" fmla="*/ 3613 w 3726"/>
                <a:gd name="T5" fmla="*/ 13693 h 14397"/>
                <a:gd name="T6" fmla="*/ 3726 w 3726"/>
                <a:gd name="T7" fmla="*/ 735 h 14397"/>
                <a:gd name="T8" fmla="*/ 1995 w 3726"/>
                <a:gd name="T9" fmla="*/ 0 h 14397"/>
              </a:gdLst>
              <a:ahLst/>
              <a:cxnLst>
                <a:cxn ang="0">
                  <a:pos x="T0" y="T1"/>
                </a:cxn>
                <a:cxn ang="0">
                  <a:pos x="T2" y="T3"/>
                </a:cxn>
                <a:cxn ang="0">
                  <a:pos x="T4" y="T5"/>
                </a:cxn>
                <a:cxn ang="0">
                  <a:pos x="T6" y="T7"/>
                </a:cxn>
                <a:cxn ang="0">
                  <a:pos x="T8" y="T9"/>
                </a:cxn>
              </a:cxnLst>
              <a:rect l="0" t="0" r="r" b="b"/>
              <a:pathLst>
                <a:path w="3726" h="14397">
                  <a:moveTo>
                    <a:pt x="1995" y="0"/>
                  </a:moveTo>
                  <a:cubicBezTo>
                    <a:pt x="45" y="4593"/>
                    <a:pt x="0" y="9772"/>
                    <a:pt x="1869" y="14397"/>
                  </a:cubicBezTo>
                  <a:lnTo>
                    <a:pt x="3613" y="13693"/>
                  </a:lnTo>
                  <a:cubicBezTo>
                    <a:pt x="1931" y="9530"/>
                    <a:pt x="1972" y="4869"/>
                    <a:pt x="3726" y="735"/>
                  </a:cubicBezTo>
                  <a:lnTo>
                    <a:pt x="1995" y="0"/>
                  </a:lnTo>
                  <a:close/>
                </a:path>
              </a:pathLst>
            </a:custGeom>
            <a:solidFill>
              <a:srgbClr val="7030A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7" name="Freeform 12"/>
            <p:cNvSpPr>
              <a:spLocks/>
            </p:cNvSpPr>
            <p:nvPr/>
          </p:nvSpPr>
          <p:spPr bwMode="auto">
            <a:xfrm>
              <a:off x="1952596" y="948910"/>
              <a:ext cx="1694776" cy="1671594"/>
            </a:xfrm>
            <a:custGeom>
              <a:avLst/>
              <a:gdLst>
                <a:gd name="T0" fmla="*/ 10269 w 10973"/>
                <a:gd name="T1" fmla="*/ 0 h 10826"/>
                <a:gd name="T2" fmla="*/ 0 w 10973"/>
                <a:gd name="T3" fmla="*/ 10091 h 10826"/>
                <a:gd name="T4" fmla="*/ 1731 w 10973"/>
                <a:gd name="T5" fmla="*/ 10826 h 10826"/>
                <a:gd name="T6" fmla="*/ 10973 w 10973"/>
                <a:gd name="T7" fmla="*/ 1744 h 10826"/>
                <a:gd name="T8" fmla="*/ 10269 w 10973"/>
                <a:gd name="T9" fmla="*/ 0 h 10826"/>
              </a:gdLst>
              <a:ahLst/>
              <a:cxnLst>
                <a:cxn ang="0">
                  <a:pos x="T0" y="T1"/>
                </a:cxn>
                <a:cxn ang="0">
                  <a:pos x="T2" y="T3"/>
                </a:cxn>
                <a:cxn ang="0">
                  <a:pos x="T4" y="T5"/>
                </a:cxn>
                <a:cxn ang="0">
                  <a:pos x="T6" y="T7"/>
                </a:cxn>
                <a:cxn ang="0">
                  <a:pos x="T8" y="T9"/>
                </a:cxn>
              </a:cxnLst>
              <a:rect l="0" t="0" r="r" b="b"/>
              <a:pathLst>
                <a:path w="10973" h="10826">
                  <a:moveTo>
                    <a:pt x="10269" y="0"/>
                  </a:moveTo>
                  <a:cubicBezTo>
                    <a:pt x="5643" y="1869"/>
                    <a:pt x="1949" y="5499"/>
                    <a:pt x="0" y="10091"/>
                  </a:cubicBezTo>
                  <a:lnTo>
                    <a:pt x="1731" y="10826"/>
                  </a:lnTo>
                  <a:cubicBezTo>
                    <a:pt x="3486" y="6693"/>
                    <a:pt x="6810" y="3426"/>
                    <a:pt x="10973" y="1744"/>
                  </a:cubicBezTo>
                  <a:lnTo>
                    <a:pt x="10269" y="0"/>
                  </a:lnTo>
                  <a:close/>
                </a:path>
              </a:pathLst>
            </a:custGeom>
            <a:solidFill>
              <a:srgbClr val="D200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sp>
          <p:nvSpPr>
            <p:cNvPr id="28" name="Freeform 13"/>
            <p:cNvSpPr>
              <a:spLocks/>
            </p:cNvSpPr>
            <p:nvPr/>
          </p:nvSpPr>
          <p:spPr bwMode="auto">
            <a:xfrm>
              <a:off x="3539195" y="660438"/>
              <a:ext cx="2225360" cy="574369"/>
            </a:xfrm>
            <a:custGeom>
              <a:avLst/>
              <a:gdLst>
                <a:gd name="T0" fmla="*/ 7198 w 7198"/>
                <a:gd name="T1" fmla="*/ 998 h 1863"/>
                <a:gd name="T2" fmla="*/ 0 w 7198"/>
                <a:gd name="T3" fmla="*/ 935 h 1863"/>
                <a:gd name="T4" fmla="*/ 352 w 7198"/>
                <a:gd name="T5" fmla="*/ 1807 h 1863"/>
                <a:gd name="T6" fmla="*/ 6831 w 7198"/>
                <a:gd name="T7" fmla="*/ 1863 h 1863"/>
                <a:gd name="T8" fmla="*/ 7198 w 7198"/>
                <a:gd name="T9" fmla="*/ 998 h 1863"/>
              </a:gdLst>
              <a:ahLst/>
              <a:cxnLst>
                <a:cxn ang="0">
                  <a:pos x="T0" y="T1"/>
                </a:cxn>
                <a:cxn ang="0">
                  <a:pos x="T2" y="T3"/>
                </a:cxn>
                <a:cxn ang="0">
                  <a:pos x="T4" y="T5"/>
                </a:cxn>
                <a:cxn ang="0">
                  <a:pos x="T6" y="T7"/>
                </a:cxn>
                <a:cxn ang="0">
                  <a:pos x="T8" y="T9"/>
                </a:cxn>
              </a:cxnLst>
              <a:rect l="0" t="0" r="r" b="b"/>
              <a:pathLst>
                <a:path w="7198" h="1863">
                  <a:moveTo>
                    <a:pt x="7198" y="998"/>
                  </a:moveTo>
                  <a:cubicBezTo>
                    <a:pt x="4902" y="23"/>
                    <a:pt x="2312" y="0"/>
                    <a:pt x="0" y="935"/>
                  </a:cubicBezTo>
                  <a:lnTo>
                    <a:pt x="352" y="1807"/>
                  </a:lnTo>
                  <a:cubicBezTo>
                    <a:pt x="2434" y="966"/>
                    <a:pt x="4764" y="986"/>
                    <a:pt x="6831" y="1863"/>
                  </a:cubicBezTo>
                  <a:lnTo>
                    <a:pt x="7198" y="998"/>
                  </a:lnTo>
                  <a:close/>
                </a:path>
              </a:pathLst>
            </a:custGeom>
            <a:solidFill>
              <a:srgbClr val="FF6600"/>
            </a:solidFill>
            <a:ln w="0">
              <a:noFill/>
              <a:prstDash val="solid"/>
              <a:round/>
              <a:headEnd/>
              <a:tailEnd/>
            </a:ln>
            <a:effectLst>
              <a:outerShdw blurRad="44450" dist="27940" dir="5400000" algn="ctr">
                <a:srgbClr val="000000">
                  <a:alpha val="32000"/>
                </a:srgbClr>
              </a:outerShdw>
            </a:effectLst>
          </p:spPr>
          <p:txBody>
            <a:bodyPr vert="horz" wrap="square" lIns="91440" tIns="45720" rIns="91440" bIns="45720" numCol="1" anchor="t" anchorCtr="0" compatLnSpc="1">
              <a:prstTxWarp prst="textNoShape">
                <a:avLst/>
              </a:prstTxWarp>
            </a:bodyPr>
            <a:lstStyle/>
            <a:p>
              <a:endParaRPr lang="en-US" dirty="0">
                <a:solidFill>
                  <a:srgbClr val="1F497D"/>
                </a:solidFill>
              </a:endParaRPr>
            </a:p>
          </p:txBody>
        </p:sp>
      </p:grpSp>
      <p:sp>
        <p:nvSpPr>
          <p:cNvPr id="37" name="Rectangle 3"/>
          <p:cNvSpPr txBox="1">
            <a:spLocks noChangeArrowheads="1"/>
          </p:cNvSpPr>
          <p:nvPr/>
        </p:nvSpPr>
        <p:spPr bwMode="auto">
          <a:xfrm>
            <a:off x="232375" y="801383"/>
            <a:ext cx="3009589" cy="404537"/>
          </a:xfrm>
          <a:prstGeom prst="rect">
            <a:avLst/>
          </a:prstGeom>
          <a:solidFill>
            <a:schemeClr val="bg1"/>
          </a:solidFill>
          <a:ln w="9525">
            <a:noFill/>
            <a:miter lim="800000"/>
            <a:headEnd/>
            <a:tailEnd/>
          </a:ln>
        </p:spPr>
        <p:txBody>
          <a:bodyPr lIns="91429" tIns="45714" rIns="91429" bIns="45714"/>
          <a:lstStyle/>
          <a:p>
            <a:pPr marL="266700" indent="-266700" defTabSz="915988" eaLnBrk="0" hangingPunct="0">
              <a:lnSpc>
                <a:spcPct val="90000"/>
              </a:lnSpc>
              <a:spcBef>
                <a:spcPct val="40000"/>
              </a:spcBef>
              <a:buClr>
                <a:srgbClr val="008E94"/>
              </a:buClr>
              <a:buSzPct val="85000"/>
              <a:buFont typeface="Wingdings 3" pitchFamily="18" charset="2"/>
              <a:buNone/>
              <a:defRPr/>
            </a:pPr>
            <a:r>
              <a:rPr lang="en-GB" sz="2000" b="1" dirty="0">
                <a:latin typeface="Tahoma" panose="020B0604030504040204" pitchFamily="34" charset="0"/>
                <a:ea typeface="Tahoma" panose="020B0604030504040204" pitchFamily="34" charset="0"/>
                <a:cs typeface="Tahoma" panose="020B0604030504040204" pitchFamily="34" charset="0"/>
              </a:rPr>
              <a:t>Journey to my routine</a:t>
            </a:r>
          </a:p>
        </p:txBody>
      </p:sp>
      <p:sp>
        <p:nvSpPr>
          <p:cNvPr id="39" name="Rectangle 3"/>
          <p:cNvSpPr txBox="1">
            <a:spLocks noChangeArrowheads="1"/>
          </p:cNvSpPr>
          <p:nvPr/>
        </p:nvSpPr>
        <p:spPr bwMode="auto">
          <a:xfrm>
            <a:off x="530336" y="1825081"/>
            <a:ext cx="8083326" cy="1535787"/>
          </a:xfrm>
          <a:prstGeom prst="rect">
            <a:avLst/>
          </a:prstGeom>
          <a:solidFill>
            <a:schemeClr val="bg1"/>
          </a:solidFill>
          <a:ln w="9525">
            <a:noFill/>
            <a:miter lim="800000"/>
            <a:headEnd/>
            <a:tailEnd/>
          </a:ln>
        </p:spPr>
        <p:txBody>
          <a:bodyPr lIns="91429" tIns="45714" rIns="91429" bIns="45714"/>
          <a:lstStyle/>
          <a:p>
            <a:pPr marL="3240" lvl="1">
              <a:spcBef>
                <a:spcPts val="300"/>
              </a:spcBef>
              <a:spcAft>
                <a:spcPts val="300"/>
              </a:spcAft>
            </a:pPr>
            <a:r>
              <a:rPr lang="en-US" sz="1200" dirty="0"/>
              <a:t>The black motivation is not a mere motivation as it symbolizes control and routine – aspirations that are not per se a part of holidays because it symbolizes motivations that one want to break out in his/ her holiday. </a:t>
            </a:r>
          </a:p>
          <a:p>
            <a:pPr marL="3240" lvl="1">
              <a:spcBef>
                <a:spcPts val="300"/>
              </a:spcBef>
              <a:spcAft>
                <a:spcPts val="300"/>
              </a:spcAft>
            </a:pPr>
            <a:r>
              <a:rPr lang="en-US" sz="1200" dirty="0"/>
              <a:t>Furthermore, we see the black motivation as a basis and standard of every motivation which differs from person to person. It serves as a “safety net” and can have different expressions – e.g. from having enough money to knowing where to sleep the next night to going on a package holiday. </a:t>
            </a:r>
          </a:p>
        </p:txBody>
      </p:sp>
    </p:spTree>
    <p:extLst>
      <p:ext uri="{BB962C8B-B14F-4D97-AF65-F5344CB8AC3E}">
        <p14:creationId xmlns:p14="http://schemas.microsoft.com/office/powerpoint/2010/main" val="2812354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1495794"/>
          </a:xfrm>
        </p:spPr>
        <p:txBody>
          <a:bodyPr/>
          <a:lstStyle/>
          <a:p>
            <a:r>
              <a:rPr lang="nb-NO" sz="6000" dirty="0"/>
              <a:t>The ideal HOLIDAY ABROAD</a:t>
            </a:r>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53</a:t>
            </a:fld>
            <a:endParaRPr kumimoji="0" lang="en-GB" sz="800" b="0" i="0" u="none" strike="noStrike" kern="1200" cap="none" spc="0" normalizeH="0" baseline="0" noProof="0" dirty="0">
              <a:ln>
                <a:noFill/>
              </a:ln>
              <a:solidFill>
                <a:schemeClr val="bg1"/>
              </a:solidFill>
              <a:effectLst/>
              <a:uLnTx/>
              <a:uFillTx/>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n-lt"/>
                <a:ea typeface="+mn-ea"/>
                <a:cs typeface="+mn-cs"/>
              </a:rPr>
              <a:t>© 2016 Ipsos.</a:t>
            </a:r>
            <a:endParaRPr kumimoji="0" lang="en-GB" sz="1200" b="0" i="0" u="none" strike="noStrike" kern="0" cap="none" spc="0" normalizeH="0" baseline="0" noProof="0" dirty="0">
              <a:ln>
                <a:noFill/>
              </a:ln>
              <a:solidFill>
                <a:schemeClr val="bg1"/>
              </a:solidFill>
              <a:effectLst/>
              <a:uLnTx/>
              <a:uFillTx/>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3450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 Is in the center of gravity</a:t>
            </a:r>
          </a:p>
        </p:txBody>
      </p:sp>
      <p:sp>
        <p:nvSpPr>
          <p:cNvPr id="3" name="Text Placeholder 2"/>
          <p:cNvSpPr>
            <a:spLocks noGrp="1"/>
          </p:cNvSpPr>
          <p:nvPr>
            <p:ph type="body" sz="quarter" idx="13"/>
          </p:nvPr>
        </p:nvSpPr>
        <p:spPr/>
        <p:txBody>
          <a:bodyPr/>
          <a:lstStyle/>
          <a:p>
            <a:r>
              <a:rPr lang="nb-NO" dirty="0"/>
              <a:t>The ideal holiday abroad</a:t>
            </a:r>
          </a:p>
        </p:txBody>
      </p:sp>
      <p:sp>
        <p:nvSpPr>
          <p:cNvPr id="6" name="Rectangle 27"/>
          <p:cNvSpPr/>
          <p:nvPr/>
        </p:nvSpPr>
        <p:spPr>
          <a:xfrm>
            <a:off x="2968052" y="2500911"/>
            <a:ext cx="1144630"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7" name="Rectangle 29"/>
          <p:cNvSpPr/>
          <p:nvPr/>
        </p:nvSpPr>
        <p:spPr>
          <a:xfrm>
            <a:off x="4429145" y="2500911"/>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8" name="Rectangle 30"/>
          <p:cNvSpPr/>
          <p:nvPr/>
        </p:nvSpPr>
        <p:spPr>
          <a:xfrm rot="5400000">
            <a:off x="3709427" y="1781194"/>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9" name="Rectangle 31"/>
          <p:cNvSpPr/>
          <p:nvPr/>
        </p:nvSpPr>
        <p:spPr>
          <a:xfrm rot="5400000">
            <a:off x="3664155" y="3265900"/>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2" name="Oval 18"/>
          <p:cNvSpPr>
            <a:spLocks noChangeAspect="1"/>
          </p:cNvSpPr>
          <p:nvPr/>
        </p:nvSpPr>
        <p:spPr>
          <a:xfrm>
            <a:off x="5008331" y="2252250"/>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13" name="Oval 19"/>
          <p:cNvSpPr>
            <a:spLocks noChangeAspect="1"/>
          </p:cNvSpPr>
          <p:nvPr/>
        </p:nvSpPr>
        <p:spPr>
          <a:xfrm>
            <a:off x="2752319" y="2252250"/>
            <a:ext cx="778260" cy="780685"/>
          </a:xfrm>
          <a:prstGeom prst="ellipse">
            <a:avLst/>
          </a:prstGeom>
          <a:solidFill>
            <a:srgbClr val="7030A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4" name="Oval 20"/>
          <p:cNvSpPr>
            <a:spLocks noChangeAspect="1"/>
          </p:cNvSpPr>
          <p:nvPr/>
        </p:nvSpPr>
        <p:spPr>
          <a:xfrm>
            <a:off x="4691560" y="1470194"/>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800" b="0" i="0" u="none" strike="noStrike" kern="0" cap="none" spc="0" normalizeH="0" noProof="0" dirty="0">
                <a:ln w="76200">
                  <a:noFill/>
                </a:ln>
                <a:solidFill>
                  <a:schemeClr val="bg1"/>
                </a:solidFill>
                <a:effectLst/>
                <a:uLnTx/>
                <a:uFillTx/>
                <a:latin typeface="Century Gothic"/>
                <a:cs typeface="Century Gothic"/>
              </a:rPr>
              <a:t> HARMONY</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5" name="Oval 21"/>
          <p:cNvSpPr>
            <a:spLocks noChangeAspect="1"/>
          </p:cNvSpPr>
          <p:nvPr/>
        </p:nvSpPr>
        <p:spPr>
          <a:xfrm>
            <a:off x="3016236" y="1451995"/>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16" name="Oval 22"/>
          <p:cNvSpPr>
            <a:spLocks noChangeAspect="1"/>
          </p:cNvSpPr>
          <p:nvPr/>
        </p:nvSpPr>
        <p:spPr>
          <a:xfrm>
            <a:off x="4714769" y="3050684"/>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17" name="Oval 23"/>
          <p:cNvSpPr>
            <a:spLocks noChangeAspect="1"/>
          </p:cNvSpPr>
          <p:nvPr/>
        </p:nvSpPr>
        <p:spPr>
          <a:xfrm>
            <a:off x="3037289" y="3051819"/>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JOURNEY TO MY DIFFERENT ME</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8" name="Ellipse 43"/>
          <p:cNvSpPr/>
          <p:nvPr/>
        </p:nvSpPr>
        <p:spPr>
          <a:xfrm>
            <a:off x="3728436" y="2135426"/>
            <a:ext cx="1113140" cy="1014331"/>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black"/>
                </a:solidFill>
                <a:effectLst/>
                <a:uLnTx/>
                <a:uFillTx/>
              </a:rPr>
              <a:t>HOLIDAY ABROAD IS: </a:t>
            </a:r>
            <a:r>
              <a:rPr kumimoji="0" lang="en-US" sz="900" b="0" i="0" u="none" strike="noStrike" kern="0" cap="none" spc="0" normalizeH="0" baseline="0" noProof="0" dirty="0">
                <a:ln>
                  <a:noFill/>
                </a:ln>
                <a:solidFill>
                  <a:prstClr val="black"/>
                </a:solidFill>
                <a:effectLst/>
                <a:uLnTx/>
                <a:uFillTx/>
              </a:rPr>
              <a:t>A Journey arrive at myself</a:t>
            </a:r>
          </a:p>
        </p:txBody>
      </p:sp>
      <p:sp>
        <p:nvSpPr>
          <p:cNvPr id="4" name="Rechteck 3"/>
          <p:cNvSpPr/>
          <p:nvPr/>
        </p:nvSpPr>
        <p:spPr>
          <a:xfrm>
            <a:off x="6059606" y="1364777"/>
            <a:ext cx="2286000" cy="253166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YELLOW ELEMENTS:</a:t>
            </a:r>
          </a:p>
          <a:p>
            <a:pPr marL="285750" indent="-285750">
              <a:buFontTx/>
              <a:buChar char="-"/>
            </a:pPr>
            <a:r>
              <a:rPr lang="en-US" sz="1050" dirty="0">
                <a:solidFill>
                  <a:schemeClr val="tx1"/>
                </a:solidFill>
              </a:rPr>
              <a:t>Comfortable atmosphere: beauty of nature, pure wellbeing, relaxing accommodation</a:t>
            </a:r>
          </a:p>
          <a:p>
            <a:pPr marL="285750" indent="-285750">
              <a:buFontTx/>
              <a:buChar char="-"/>
            </a:pPr>
            <a:r>
              <a:rPr lang="en-US" sz="1050" dirty="0">
                <a:solidFill>
                  <a:schemeClr val="tx1"/>
                </a:solidFill>
              </a:rPr>
              <a:t>Sharing experiences with loved ones</a:t>
            </a:r>
          </a:p>
          <a:p>
            <a:pPr marL="285750" indent="-285750">
              <a:buFontTx/>
              <a:buChar char="-"/>
            </a:pPr>
            <a:r>
              <a:rPr lang="en-US" sz="1050" dirty="0">
                <a:solidFill>
                  <a:schemeClr val="tx1"/>
                </a:solidFill>
              </a:rPr>
              <a:t>General feeling of warmth: nice weather, but also: warmth from great memories </a:t>
            </a:r>
          </a:p>
          <a:p>
            <a:pPr marL="285750" indent="-285750">
              <a:buFontTx/>
              <a:buChar char="-"/>
            </a:pPr>
            <a:r>
              <a:rPr lang="en-US" sz="1050" dirty="0">
                <a:solidFill>
                  <a:schemeClr val="tx1"/>
                </a:solidFill>
              </a:rPr>
              <a:t>Freedom: doing whatever I please, going my own way and do not let myself dictate by others</a:t>
            </a:r>
          </a:p>
          <a:p>
            <a:pPr marL="285750" indent="-285750">
              <a:buFontTx/>
              <a:buChar char="-"/>
            </a:pPr>
            <a:r>
              <a:rPr lang="en-US" sz="1050" dirty="0">
                <a:solidFill>
                  <a:schemeClr val="tx1"/>
                </a:solidFill>
              </a:rPr>
              <a:t>Light-hearted and exciting activities</a:t>
            </a:r>
          </a:p>
          <a:p>
            <a:pPr marL="285750" indent="-285750">
              <a:buFontTx/>
              <a:buChar char="-"/>
            </a:pPr>
            <a:endParaRPr lang="en-US" sz="1050" dirty="0">
              <a:solidFill>
                <a:schemeClr val="tx1"/>
              </a:solidFill>
            </a:endParaRPr>
          </a:p>
        </p:txBody>
      </p:sp>
      <p:sp>
        <p:nvSpPr>
          <p:cNvPr id="23" name="Rechteck 22"/>
          <p:cNvSpPr/>
          <p:nvPr/>
        </p:nvSpPr>
        <p:spPr>
          <a:xfrm>
            <a:off x="216951" y="1364776"/>
            <a:ext cx="2286000" cy="2531662"/>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dirty="0">
                <a:solidFill>
                  <a:schemeClr val="tx1"/>
                </a:solidFill>
              </a:rPr>
              <a:t>GREEN/ RED/ PURPLE ELEMENTS:</a:t>
            </a:r>
          </a:p>
          <a:p>
            <a:pPr marL="285750" indent="-285750">
              <a:buFontTx/>
              <a:buChar char="-"/>
            </a:pPr>
            <a:r>
              <a:rPr lang="en-US" sz="1050" dirty="0">
                <a:solidFill>
                  <a:schemeClr val="tx1"/>
                </a:solidFill>
              </a:rPr>
              <a:t>Broadening own horizon: diving into new cultures, learn something new</a:t>
            </a:r>
          </a:p>
          <a:p>
            <a:pPr marL="285750" indent="-285750">
              <a:buFontTx/>
              <a:buChar char="-"/>
            </a:pPr>
            <a:r>
              <a:rPr lang="en-US" sz="1050" dirty="0">
                <a:solidFill>
                  <a:schemeClr val="tx1"/>
                </a:solidFill>
              </a:rPr>
              <a:t>Going over my own borders and taking home new inspiration and ideas</a:t>
            </a:r>
          </a:p>
          <a:p>
            <a:pPr marL="285750" indent="-285750">
              <a:buFontTx/>
              <a:buChar char="-"/>
            </a:pPr>
            <a:r>
              <a:rPr lang="en-US" sz="1050" dirty="0">
                <a:solidFill>
                  <a:schemeClr val="tx1"/>
                </a:solidFill>
              </a:rPr>
              <a:t>Learning something new about myself</a:t>
            </a:r>
          </a:p>
          <a:p>
            <a:pPr marL="285750" indent="-285750">
              <a:buFontTx/>
              <a:buChar char="-"/>
            </a:pPr>
            <a:r>
              <a:rPr lang="en-US" sz="1050" dirty="0">
                <a:solidFill>
                  <a:schemeClr val="tx1"/>
                </a:solidFill>
              </a:rPr>
              <a:t>Focus on me: spending time for me, take care of me</a:t>
            </a:r>
          </a:p>
          <a:p>
            <a:pPr marL="285750" indent="-285750">
              <a:buFontTx/>
              <a:buChar char="-"/>
            </a:pPr>
            <a:r>
              <a:rPr lang="en-US" sz="1050" dirty="0">
                <a:solidFill>
                  <a:schemeClr val="tx1"/>
                </a:solidFill>
              </a:rPr>
              <a:t>Rewarding oneself for all the work and responsibility with special trips and moments</a:t>
            </a:r>
          </a:p>
        </p:txBody>
      </p:sp>
      <p:sp>
        <p:nvSpPr>
          <p:cNvPr id="19" name="Rechteck 18"/>
          <p:cNvSpPr/>
          <p:nvPr/>
        </p:nvSpPr>
        <p:spPr>
          <a:xfrm>
            <a:off x="232400" y="4111757"/>
            <a:ext cx="8113206" cy="6240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On the basis</a:t>
            </a:r>
            <a:r>
              <a:rPr lang="en-US" sz="1050" dirty="0">
                <a:solidFill>
                  <a:schemeClr val="tx1"/>
                </a:solidFill>
              </a:rPr>
              <a:t>: breaking out of the daily routine, completely leave own life behind and dive into a different world in order to pick up new inspiration, ideas and moments that form my identity.</a:t>
            </a:r>
          </a:p>
        </p:txBody>
      </p:sp>
      <p:sp>
        <p:nvSpPr>
          <p:cNvPr id="24" name="Oval 15"/>
          <p:cNvSpPr>
            <a:spLocks noChangeAspect="1"/>
          </p:cNvSpPr>
          <p:nvPr/>
        </p:nvSpPr>
        <p:spPr>
          <a:xfrm>
            <a:off x="4035998" y="1176840"/>
            <a:ext cx="483238" cy="48474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5" name="Oval 16"/>
          <p:cNvSpPr>
            <a:spLocks noChangeAspect="1"/>
          </p:cNvSpPr>
          <p:nvPr/>
        </p:nvSpPr>
        <p:spPr>
          <a:xfrm>
            <a:off x="4041737" y="3640331"/>
            <a:ext cx="439307" cy="440677"/>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2" name="Ellipse 21"/>
          <p:cNvSpPr/>
          <p:nvPr/>
        </p:nvSpPr>
        <p:spPr>
          <a:xfrm rot="19173266">
            <a:off x="2592489" y="1433308"/>
            <a:ext cx="3022979" cy="1608166"/>
          </a:xfrm>
          <a:prstGeom prst="ellipse">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IDEAL HOLIDAY</a:t>
            </a:r>
          </a:p>
        </p:txBody>
      </p:sp>
    </p:spTree>
    <p:extLst>
      <p:ext uri="{BB962C8B-B14F-4D97-AF65-F5344CB8AC3E}">
        <p14:creationId xmlns:p14="http://schemas.microsoft.com/office/powerpoint/2010/main" val="3091893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Quotes and images from respondents</a:t>
            </a:r>
          </a:p>
        </p:txBody>
      </p:sp>
      <p:sp>
        <p:nvSpPr>
          <p:cNvPr id="3" name="Text Placeholder 2"/>
          <p:cNvSpPr>
            <a:spLocks noGrp="1"/>
          </p:cNvSpPr>
          <p:nvPr>
            <p:ph type="body" sz="quarter" idx="13"/>
          </p:nvPr>
        </p:nvSpPr>
        <p:spPr/>
        <p:txBody>
          <a:bodyPr/>
          <a:lstStyle/>
          <a:p>
            <a:r>
              <a:rPr lang="nb-NO" dirty="0"/>
              <a:t>The ideal holiday abroad</a:t>
            </a:r>
          </a:p>
        </p:txBody>
      </p:sp>
      <p:pic>
        <p:nvPicPr>
          <p:cNvPr id="23" name="Grafik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2780" y="1207662"/>
            <a:ext cx="864451" cy="990571"/>
          </a:xfrm>
          <a:prstGeom prst="rect">
            <a:avLst/>
          </a:prstGeom>
        </p:spPr>
      </p:pic>
      <p:pic>
        <p:nvPicPr>
          <p:cNvPr id="24" name="Grafik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4607" y="1207662"/>
            <a:ext cx="1078173" cy="990571"/>
          </a:xfrm>
          <a:prstGeom prst="rect">
            <a:avLst/>
          </a:prstGeom>
        </p:spPr>
      </p:pic>
      <p:pic>
        <p:nvPicPr>
          <p:cNvPr id="26" name="Grafik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4607" y="2198233"/>
            <a:ext cx="1942624" cy="909148"/>
          </a:xfrm>
          <a:prstGeom prst="rect">
            <a:avLst/>
          </a:prstGeom>
        </p:spPr>
      </p:pic>
      <p:sp>
        <p:nvSpPr>
          <p:cNvPr id="27" name="Textfeld 26"/>
          <p:cNvSpPr txBox="1"/>
          <p:nvPr/>
        </p:nvSpPr>
        <p:spPr>
          <a:xfrm>
            <a:off x="5998192" y="4947314"/>
            <a:ext cx="2185214" cy="138499"/>
          </a:xfrm>
          <a:prstGeom prst="rect">
            <a:avLst/>
          </a:prstGeom>
        </p:spPr>
        <p:txBody>
          <a:bodyPr vert="horz" wrap="none" lIns="0" tIns="0" rIns="0" bIns="0" rtlCol="0">
            <a:spAutoFit/>
          </a:bodyPr>
          <a:lstStyle/>
          <a:p>
            <a:pPr marL="4763"/>
            <a:r>
              <a:rPr lang="de-DE" sz="900" dirty="0"/>
              <a:t>Pictures </a:t>
            </a:r>
            <a:r>
              <a:rPr lang="de-DE" sz="900" dirty="0" err="1"/>
              <a:t>taken</a:t>
            </a:r>
            <a:r>
              <a:rPr lang="de-DE" sz="900" dirty="0"/>
              <a:t> </a:t>
            </a:r>
            <a:r>
              <a:rPr lang="de-DE" sz="900" dirty="0" err="1"/>
              <a:t>from</a:t>
            </a:r>
            <a:r>
              <a:rPr lang="de-DE" sz="900" dirty="0"/>
              <a:t> </a:t>
            </a:r>
            <a:r>
              <a:rPr lang="de-DE" sz="900" dirty="0" err="1"/>
              <a:t>collage</a:t>
            </a:r>
            <a:r>
              <a:rPr lang="de-DE" sz="900" dirty="0"/>
              <a:t> „</a:t>
            </a:r>
            <a:r>
              <a:rPr lang="de-DE" sz="900" dirty="0" err="1"/>
              <a:t>the</a:t>
            </a:r>
            <a:r>
              <a:rPr lang="de-DE" sz="900" dirty="0"/>
              <a:t> ideal </a:t>
            </a:r>
            <a:r>
              <a:rPr lang="de-DE" sz="900" dirty="0" err="1"/>
              <a:t>holiday</a:t>
            </a:r>
            <a:r>
              <a:rPr lang="de-DE" sz="900" dirty="0"/>
              <a:t>“</a:t>
            </a:r>
          </a:p>
        </p:txBody>
      </p:sp>
      <p:pic>
        <p:nvPicPr>
          <p:cNvPr id="31" name="Grafik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4143" y="1265595"/>
            <a:ext cx="1828089" cy="1223762"/>
          </a:xfrm>
          <a:prstGeom prst="rect">
            <a:avLst/>
          </a:prstGeom>
        </p:spPr>
      </p:pic>
      <p:sp>
        <p:nvSpPr>
          <p:cNvPr id="21" name="Rounded Rectangular Callout 5"/>
          <p:cNvSpPr/>
          <p:nvPr/>
        </p:nvSpPr>
        <p:spPr>
          <a:xfrm>
            <a:off x="3994143" y="2082119"/>
            <a:ext cx="1828089" cy="674703"/>
          </a:xfrm>
          <a:prstGeom prst="wedgeRoundRectCallout">
            <a:avLst>
              <a:gd name="adj1" fmla="val -4816"/>
              <a:gd name="adj2" fmla="val -6182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“Getting</a:t>
            </a:r>
            <a:r>
              <a:rPr kumimoji="0" lang="en-US" sz="900" b="0" i="1" u="none" strike="noStrike" kern="0" cap="none" spc="0" normalizeH="0" noProof="0" dirty="0">
                <a:ln>
                  <a:noFill/>
                </a:ln>
                <a:solidFill>
                  <a:schemeClr val="tx1"/>
                </a:solidFill>
                <a:effectLst/>
                <a:uLnTx/>
                <a:uFillTx/>
              </a:rPr>
              <a:t> out my environment, </a:t>
            </a:r>
            <a:r>
              <a:rPr kumimoji="0" lang="en-US" sz="900" b="1" i="1" u="none" strike="noStrike" kern="0" cap="none" spc="0" normalizeH="0" noProof="0" dirty="0">
                <a:ln>
                  <a:noFill/>
                </a:ln>
                <a:solidFill>
                  <a:schemeClr val="tx1"/>
                </a:solidFill>
                <a:effectLst/>
                <a:uLnTx/>
                <a:uFillTx/>
              </a:rPr>
              <a:t>finding the way to myself</a:t>
            </a:r>
            <a:r>
              <a:rPr kumimoji="0" lang="en-US" sz="900" b="0" i="1" u="none" strike="noStrike" kern="0" cap="none" spc="0" normalizeH="0" noProof="0" dirty="0">
                <a:ln>
                  <a:noFill/>
                </a:ln>
                <a:solidFill>
                  <a:schemeClr val="tx1"/>
                </a:solidFill>
                <a:effectLst/>
                <a:uLnTx/>
                <a:uFillTx/>
              </a:rPr>
              <a:t>, not getting lead the way by others, </a:t>
            </a:r>
            <a:r>
              <a:rPr kumimoji="0" lang="en-US" sz="900" b="1" i="1" u="none" strike="noStrike" kern="0" cap="none" spc="0" normalizeH="0" noProof="0" dirty="0">
                <a:ln>
                  <a:noFill/>
                </a:ln>
                <a:solidFill>
                  <a:schemeClr val="tx1"/>
                </a:solidFill>
                <a:effectLst/>
                <a:uLnTx/>
                <a:uFillTx/>
              </a:rPr>
              <a:t>not letting myself dictate </a:t>
            </a:r>
            <a:r>
              <a:rPr kumimoji="0" lang="en-US" sz="900" b="0" i="1" u="none" strike="noStrike" kern="0" cap="none" spc="0" normalizeH="0" noProof="0" dirty="0">
                <a:ln>
                  <a:noFill/>
                </a:ln>
                <a:solidFill>
                  <a:schemeClr val="tx1"/>
                </a:solidFill>
                <a:effectLst/>
                <a:uLnTx/>
                <a:uFillTx/>
              </a:rPr>
              <a:t>things like from by boss.”</a:t>
            </a:r>
            <a:endParaRPr kumimoji="0" lang="en-US" sz="900" b="0" i="1" u="none" strike="noStrike" kern="0" cap="none" spc="0" normalizeH="0" baseline="0" noProof="0" dirty="0">
              <a:ln>
                <a:noFill/>
              </a:ln>
              <a:solidFill>
                <a:schemeClr val="tx1"/>
              </a:solidFill>
              <a:effectLst/>
              <a:uLnTx/>
              <a:uFillTx/>
            </a:endParaRPr>
          </a:p>
        </p:txBody>
      </p:sp>
      <p:pic>
        <p:nvPicPr>
          <p:cNvPr id="32" name="Grafik 3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77977" y="2943424"/>
            <a:ext cx="807377" cy="1735716"/>
          </a:xfrm>
          <a:prstGeom prst="rect">
            <a:avLst/>
          </a:prstGeom>
        </p:spPr>
      </p:pic>
      <p:sp>
        <p:nvSpPr>
          <p:cNvPr id="30" name="Rounded Rectangular Callout 5"/>
          <p:cNvSpPr/>
          <p:nvPr/>
        </p:nvSpPr>
        <p:spPr>
          <a:xfrm>
            <a:off x="3275579" y="3573346"/>
            <a:ext cx="1212171" cy="518336"/>
          </a:xfrm>
          <a:prstGeom prst="wedgeRoundRectCallout">
            <a:avLst>
              <a:gd name="adj1" fmla="val 61636"/>
              <a:gd name="adj2" fmla="val -38807"/>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“A</a:t>
            </a:r>
            <a:r>
              <a:rPr kumimoji="0" lang="en-US" sz="900" b="0" i="1" u="none" strike="noStrike" kern="0" cap="none" spc="0" normalizeH="0" noProof="0" dirty="0">
                <a:ln>
                  <a:noFill/>
                </a:ln>
                <a:solidFill>
                  <a:schemeClr val="tx1"/>
                </a:solidFill>
                <a:effectLst/>
                <a:uLnTx/>
                <a:uFillTx/>
              </a:rPr>
              <a:t> little bit of </a:t>
            </a:r>
            <a:r>
              <a:rPr kumimoji="0" lang="en-US" sz="900" b="1" i="1" u="none" strike="noStrike" kern="0" cap="none" spc="0" normalizeH="0" noProof="0" dirty="0">
                <a:ln>
                  <a:noFill/>
                </a:ln>
                <a:solidFill>
                  <a:schemeClr val="tx1"/>
                </a:solidFill>
                <a:effectLst/>
                <a:uLnTx/>
                <a:uFillTx/>
              </a:rPr>
              <a:t>culture</a:t>
            </a:r>
            <a:r>
              <a:rPr kumimoji="0" lang="en-US" sz="900" b="0" i="1" u="none" strike="noStrike" kern="0" cap="none" spc="0" normalizeH="0" noProof="0" dirty="0">
                <a:ln>
                  <a:noFill/>
                </a:ln>
                <a:solidFill>
                  <a:schemeClr val="tx1"/>
                </a:solidFill>
                <a:effectLst/>
                <a:uLnTx/>
                <a:uFillTx/>
              </a:rPr>
              <a:t>, climbing in the mountains, a little </a:t>
            </a:r>
            <a:r>
              <a:rPr kumimoji="0" lang="en-US" sz="900" b="1" i="1" u="none" strike="noStrike" kern="0" cap="none" spc="0" normalizeH="0" noProof="0" dirty="0">
                <a:ln>
                  <a:noFill/>
                </a:ln>
                <a:solidFill>
                  <a:schemeClr val="tx1"/>
                </a:solidFill>
                <a:effectLst/>
                <a:uLnTx/>
                <a:uFillTx/>
              </a:rPr>
              <a:t>fun</a:t>
            </a:r>
            <a:r>
              <a:rPr kumimoji="0" lang="en-US" sz="900" b="0" i="1" u="none" strike="noStrike" kern="0" cap="none" spc="0" normalizeH="0" noProof="0" dirty="0">
                <a:ln>
                  <a:noFill/>
                </a:ln>
                <a:solidFill>
                  <a:schemeClr val="tx1"/>
                </a:solidFill>
                <a:effectLst/>
                <a:uLnTx/>
                <a:uFillTx/>
              </a:rPr>
              <a:t>, </a:t>
            </a:r>
            <a:r>
              <a:rPr kumimoji="0" lang="en-US" sz="900" b="1" i="1" u="none" strike="noStrike" kern="0" cap="none" spc="0" normalizeH="0" noProof="0" dirty="0">
                <a:ln>
                  <a:noFill/>
                </a:ln>
                <a:solidFill>
                  <a:schemeClr val="tx1"/>
                </a:solidFill>
                <a:effectLst/>
                <a:uLnTx/>
                <a:uFillTx/>
              </a:rPr>
              <a:t>nature</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pic>
        <p:nvPicPr>
          <p:cNvPr id="33" name="Grafik 3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20116" y="1278864"/>
            <a:ext cx="695769" cy="1091333"/>
          </a:xfrm>
          <a:prstGeom prst="rect">
            <a:avLst/>
          </a:prstGeom>
        </p:spPr>
      </p:pic>
      <p:pic>
        <p:nvPicPr>
          <p:cNvPr id="34" name="Grafik 3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015885" y="1279107"/>
            <a:ext cx="903193" cy="605800"/>
          </a:xfrm>
          <a:prstGeom prst="rect">
            <a:avLst/>
          </a:prstGeom>
        </p:spPr>
      </p:pic>
      <p:sp>
        <p:nvSpPr>
          <p:cNvPr id="35" name="Rounded Rectangular Callout 5"/>
          <p:cNvSpPr/>
          <p:nvPr/>
        </p:nvSpPr>
        <p:spPr>
          <a:xfrm>
            <a:off x="6958191" y="1859388"/>
            <a:ext cx="1831301" cy="510809"/>
          </a:xfrm>
          <a:prstGeom prst="wedgeRoundRectCallout">
            <a:avLst>
              <a:gd name="adj1" fmla="val -47046"/>
              <a:gd name="adj2" fmla="val -65468"/>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“The lake,</a:t>
            </a:r>
            <a:r>
              <a:rPr kumimoji="0" lang="en-US" sz="900" b="0" i="1" u="none" strike="noStrike" kern="0" cap="none" spc="0" normalizeH="0" noProof="0" dirty="0">
                <a:ln>
                  <a:noFill/>
                </a:ln>
                <a:solidFill>
                  <a:schemeClr val="tx1"/>
                </a:solidFill>
                <a:effectLst/>
                <a:uLnTx/>
                <a:uFillTx/>
              </a:rPr>
              <a:t> the water, a nice landscape, nice weather, sunshine, having a </a:t>
            </a:r>
            <a:r>
              <a:rPr kumimoji="0" lang="en-US" sz="900" b="1" i="1" u="none" strike="noStrike" kern="0" cap="none" spc="0" normalizeH="0" noProof="0" dirty="0">
                <a:ln>
                  <a:noFill/>
                </a:ln>
                <a:solidFill>
                  <a:schemeClr val="tx1"/>
                </a:solidFill>
                <a:effectLst/>
                <a:uLnTx/>
                <a:uFillTx/>
              </a:rPr>
              <a:t>carefree</a:t>
            </a:r>
            <a:r>
              <a:rPr kumimoji="0" lang="en-US" sz="900" b="0" i="1" u="none" strike="noStrike" kern="0" cap="none" spc="0" normalizeH="0" noProof="0" dirty="0">
                <a:ln>
                  <a:noFill/>
                </a:ln>
                <a:solidFill>
                  <a:schemeClr val="tx1"/>
                </a:solidFill>
                <a:effectLst/>
                <a:uLnTx/>
                <a:uFillTx/>
              </a:rPr>
              <a:t> day .”</a:t>
            </a:r>
            <a:endParaRPr kumimoji="0" lang="en-US" sz="900" b="0" i="1" u="none" strike="noStrike" kern="0" cap="none" spc="0" normalizeH="0" baseline="0" noProof="0" dirty="0">
              <a:ln>
                <a:noFill/>
              </a:ln>
              <a:solidFill>
                <a:schemeClr val="tx1"/>
              </a:solidFill>
              <a:effectLst/>
              <a:uLnTx/>
              <a:uFillTx/>
            </a:endParaRPr>
          </a:p>
        </p:txBody>
      </p:sp>
      <p:pic>
        <p:nvPicPr>
          <p:cNvPr id="36" name="Grafik 3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24607" y="3084553"/>
            <a:ext cx="1942624" cy="1276940"/>
          </a:xfrm>
          <a:prstGeom prst="rect">
            <a:avLst/>
          </a:prstGeom>
        </p:spPr>
      </p:pic>
      <p:sp>
        <p:nvSpPr>
          <p:cNvPr id="29" name="Rounded Rectangular Callout 5"/>
          <p:cNvSpPr/>
          <p:nvPr/>
        </p:nvSpPr>
        <p:spPr>
          <a:xfrm>
            <a:off x="1081611" y="2020843"/>
            <a:ext cx="2193968" cy="400874"/>
          </a:xfrm>
          <a:prstGeom prst="wedgeRoundRectCallout">
            <a:avLst>
              <a:gd name="adj1" fmla="val -40070"/>
              <a:gd name="adj2" fmla="val -86643"/>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would have loved to travel to Kenia, to get to know </a:t>
            </a:r>
            <a:r>
              <a:rPr kumimoji="0" lang="en-US" sz="900" b="1" i="1" u="none" strike="noStrike" kern="0" cap="none" spc="0" normalizeH="0" baseline="0" noProof="0" dirty="0">
                <a:ln>
                  <a:noFill/>
                </a:ln>
                <a:solidFill>
                  <a:schemeClr val="tx1"/>
                </a:solidFill>
                <a:effectLst/>
                <a:uLnTx/>
                <a:uFillTx/>
              </a:rPr>
              <a:t>different people</a:t>
            </a:r>
            <a:r>
              <a:rPr kumimoji="0" lang="en-US" sz="900" b="0" i="1" u="none" strike="noStrike" kern="0" cap="none" spc="0" normalizeH="0" baseline="0" noProof="0" dirty="0">
                <a:ln>
                  <a:noFill/>
                </a:ln>
                <a:solidFill>
                  <a:schemeClr val="tx1"/>
                </a:solidFill>
                <a:effectLst/>
                <a:uLnTx/>
                <a:uFillTx/>
              </a:rPr>
              <a:t>, how they live, their food</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28" name="Rounded Rectangular Callout 5"/>
          <p:cNvSpPr/>
          <p:nvPr/>
        </p:nvSpPr>
        <p:spPr>
          <a:xfrm>
            <a:off x="2613834" y="1698509"/>
            <a:ext cx="1619920" cy="293052"/>
          </a:xfrm>
          <a:prstGeom prst="wedgeRoundRectCallout">
            <a:avLst>
              <a:gd name="adj1" fmla="val 61636"/>
              <a:gd name="adj2" fmla="val -38807"/>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“Quietness, complete silence, </a:t>
            </a:r>
            <a:r>
              <a:rPr kumimoji="0" lang="en-US" sz="900" b="1" i="1" u="none" strike="noStrike" kern="0" cap="none" spc="0" normalizeH="0" baseline="0" noProof="0" dirty="0">
                <a:ln>
                  <a:noFill/>
                </a:ln>
                <a:solidFill>
                  <a:schemeClr val="tx1"/>
                </a:solidFill>
                <a:effectLst/>
                <a:uLnTx/>
                <a:uFillTx/>
              </a:rPr>
              <a:t>reviving</a:t>
            </a:r>
            <a:r>
              <a:rPr kumimoji="0" lang="en-US" sz="900" b="0" i="1" u="none" strike="noStrike" kern="0" cap="none" spc="0" normalizeH="0" baseline="0" noProof="0" dirty="0">
                <a:ln>
                  <a:noFill/>
                </a:ln>
                <a:solidFill>
                  <a:schemeClr val="tx1"/>
                </a:solidFill>
                <a:effectLst/>
                <a:uLnTx/>
                <a:uFillTx/>
              </a:rPr>
              <a:t>, hearing no sound</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37" name="Rounded Rectangular Callout 5"/>
          <p:cNvSpPr/>
          <p:nvPr/>
        </p:nvSpPr>
        <p:spPr>
          <a:xfrm>
            <a:off x="1618065" y="2911887"/>
            <a:ext cx="1736154" cy="337043"/>
          </a:xfrm>
          <a:prstGeom prst="wedgeRoundRectCallout">
            <a:avLst>
              <a:gd name="adj1" fmla="val -40070"/>
              <a:gd name="adj2" fmla="val -86643"/>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“Riding</a:t>
            </a:r>
            <a:r>
              <a:rPr kumimoji="0" lang="en-US" sz="900" b="0" i="1" u="none" strike="noStrike" kern="0" cap="none" spc="0" normalizeH="0" noProof="0" dirty="0">
                <a:ln>
                  <a:noFill/>
                </a:ln>
                <a:solidFill>
                  <a:schemeClr val="tx1"/>
                </a:solidFill>
                <a:effectLst/>
                <a:uLnTx/>
                <a:uFillTx/>
              </a:rPr>
              <a:t> camels, Saudi Arabia, getting to know </a:t>
            </a:r>
            <a:r>
              <a:rPr kumimoji="0" lang="en-US" sz="900" b="1" i="1" u="none" strike="noStrike" kern="0" cap="none" spc="0" normalizeH="0" noProof="0" dirty="0">
                <a:ln>
                  <a:noFill/>
                </a:ln>
                <a:solidFill>
                  <a:schemeClr val="tx1"/>
                </a:solidFill>
                <a:effectLst/>
                <a:uLnTx/>
                <a:uFillTx/>
              </a:rPr>
              <a:t>other cultures</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38" name="Rounded Rectangular Callout 5"/>
          <p:cNvSpPr/>
          <p:nvPr/>
        </p:nvSpPr>
        <p:spPr>
          <a:xfrm>
            <a:off x="1226846" y="3988252"/>
            <a:ext cx="1736154" cy="337043"/>
          </a:xfrm>
          <a:prstGeom prst="wedgeRoundRectCallout">
            <a:avLst>
              <a:gd name="adj1" fmla="val -40070"/>
              <a:gd name="adj2" fmla="val -86643"/>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“Being </a:t>
            </a:r>
            <a:r>
              <a:rPr kumimoji="0" lang="en-US" sz="900" b="1" i="1" u="none" strike="noStrike" kern="0" cap="none" spc="0" normalizeH="0" baseline="0" noProof="0" dirty="0">
                <a:ln>
                  <a:noFill/>
                </a:ln>
                <a:solidFill>
                  <a:schemeClr val="tx1"/>
                </a:solidFill>
                <a:effectLst/>
                <a:uLnTx/>
                <a:uFillTx/>
              </a:rPr>
              <a:t>welcomed</a:t>
            </a:r>
            <a:r>
              <a:rPr kumimoji="0" lang="en-US" sz="900" b="0" i="1" u="none" strike="noStrike" kern="0" cap="none" spc="0" normalizeH="0" baseline="0" noProof="0" dirty="0">
                <a:ln>
                  <a:noFill/>
                </a:ln>
                <a:solidFill>
                  <a:schemeClr val="tx1"/>
                </a:solidFill>
                <a:effectLst/>
                <a:uLnTx/>
                <a:uFillTx/>
              </a:rPr>
              <a:t> with open arms,</a:t>
            </a:r>
            <a:r>
              <a:rPr kumimoji="0" lang="en-US" sz="900" b="0" i="1" u="none" strike="noStrike" kern="0" cap="none" spc="0" normalizeH="0" noProof="0" dirty="0">
                <a:ln>
                  <a:noFill/>
                </a:ln>
                <a:solidFill>
                  <a:schemeClr val="tx1"/>
                </a:solidFill>
                <a:effectLst/>
                <a:uLnTx/>
                <a:uFillTx/>
              </a:rPr>
              <a:t> </a:t>
            </a:r>
            <a:r>
              <a:rPr kumimoji="0" lang="en-US" sz="900" b="1" i="1" u="none" strike="noStrike" kern="0" cap="none" spc="0" normalizeH="0" noProof="0" dirty="0">
                <a:ln>
                  <a:noFill/>
                </a:ln>
                <a:solidFill>
                  <a:schemeClr val="tx1"/>
                </a:solidFill>
                <a:effectLst/>
                <a:uLnTx/>
                <a:uFillTx/>
              </a:rPr>
              <a:t>hospitality</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pic>
        <p:nvPicPr>
          <p:cNvPr id="39" name="Grafik 3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397327" y="2648222"/>
            <a:ext cx="1118611" cy="842832"/>
          </a:xfrm>
          <a:prstGeom prst="rect">
            <a:avLst/>
          </a:prstGeom>
        </p:spPr>
      </p:pic>
      <p:pic>
        <p:nvPicPr>
          <p:cNvPr id="42" name="Grafik 4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395769" y="3491054"/>
            <a:ext cx="932693" cy="982497"/>
          </a:xfrm>
          <a:prstGeom prst="rect">
            <a:avLst/>
          </a:prstGeom>
        </p:spPr>
      </p:pic>
      <p:pic>
        <p:nvPicPr>
          <p:cNvPr id="40" name="Grafik 3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72954" y="3244469"/>
            <a:ext cx="1166597" cy="731875"/>
          </a:xfrm>
          <a:prstGeom prst="rect">
            <a:avLst/>
          </a:prstGeom>
        </p:spPr>
      </p:pic>
      <p:sp>
        <p:nvSpPr>
          <p:cNvPr id="41" name="Rounded Rectangular Callout 5"/>
          <p:cNvSpPr/>
          <p:nvPr/>
        </p:nvSpPr>
        <p:spPr>
          <a:xfrm>
            <a:off x="5221276" y="3081563"/>
            <a:ext cx="1212171" cy="1103889"/>
          </a:xfrm>
          <a:prstGeom prst="wedgeRoundRectCallout">
            <a:avLst>
              <a:gd name="adj1" fmla="val 61636"/>
              <a:gd name="adj2" fmla="val -38807"/>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“Having </a:t>
            </a:r>
            <a:r>
              <a:rPr kumimoji="0" lang="en-US" sz="900" b="1" i="1" u="none" strike="noStrike" kern="0" cap="none" spc="0" normalizeH="0" baseline="0" noProof="0" dirty="0">
                <a:ln>
                  <a:noFill/>
                </a:ln>
                <a:solidFill>
                  <a:schemeClr val="tx1"/>
                </a:solidFill>
                <a:effectLst/>
                <a:uLnTx/>
                <a:uFillTx/>
              </a:rPr>
              <a:t>no time pressure</a:t>
            </a:r>
            <a:r>
              <a:rPr kumimoji="0" lang="en-US" sz="900" b="0" i="1" u="none" strike="noStrike" kern="0" cap="none" spc="0" normalizeH="0" baseline="0" noProof="0" dirty="0">
                <a:ln>
                  <a:noFill/>
                </a:ln>
                <a:solidFill>
                  <a:schemeClr val="tx1"/>
                </a:solidFill>
                <a:effectLst/>
                <a:uLnTx/>
                <a:uFillTx/>
              </a:rPr>
              <a:t> or</a:t>
            </a:r>
            <a:r>
              <a:rPr kumimoji="0" lang="en-US" sz="900" b="0" i="1" u="none" strike="noStrike" kern="0" cap="none" spc="0" normalizeH="0" noProof="0" dirty="0">
                <a:ln>
                  <a:noFill/>
                </a:ln>
                <a:solidFill>
                  <a:schemeClr val="tx1"/>
                </a:solidFill>
                <a:effectLst/>
                <a:uLnTx/>
                <a:uFillTx/>
              </a:rPr>
              <a:t> appointments. Feeling of </a:t>
            </a:r>
            <a:r>
              <a:rPr kumimoji="0" lang="en-US" sz="900" b="1" i="1" u="none" strike="noStrike" kern="0" cap="none" spc="0" normalizeH="0" noProof="0" dirty="0">
                <a:ln>
                  <a:noFill/>
                </a:ln>
                <a:solidFill>
                  <a:schemeClr val="tx1"/>
                </a:solidFill>
                <a:effectLst/>
                <a:uLnTx/>
                <a:uFillTx/>
              </a:rPr>
              <a:t>freedom</a:t>
            </a:r>
            <a:r>
              <a:rPr kumimoji="0" lang="en-US" sz="900" b="0" i="1" u="none" strike="noStrike" kern="0" cap="none" spc="0" normalizeH="0" noProof="0" dirty="0">
                <a:ln>
                  <a:noFill/>
                </a:ln>
                <a:solidFill>
                  <a:schemeClr val="tx1"/>
                </a:solidFill>
                <a:effectLst/>
                <a:uLnTx/>
                <a:uFillTx/>
              </a:rPr>
              <a:t>. Only living for the moment, just </a:t>
            </a:r>
            <a:r>
              <a:rPr kumimoji="0" lang="en-US" sz="900" b="1" i="1" u="none" strike="noStrike" kern="0" cap="none" spc="0" normalizeH="0" noProof="0" dirty="0">
                <a:ln>
                  <a:noFill/>
                </a:ln>
                <a:solidFill>
                  <a:schemeClr val="tx1"/>
                </a:solidFill>
                <a:effectLst/>
                <a:uLnTx/>
                <a:uFillTx/>
              </a:rPr>
              <a:t>as I please</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238398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2234458"/>
          </a:xfrm>
        </p:spPr>
        <p:txBody>
          <a:bodyPr/>
          <a:lstStyle/>
          <a:p>
            <a:r>
              <a:rPr lang="nb-NO" sz="6000" dirty="0" err="1"/>
              <a:t>Understanding</a:t>
            </a:r>
            <a:r>
              <a:rPr lang="nb-NO" sz="6000" dirty="0"/>
              <a:t> </a:t>
            </a:r>
            <a:r>
              <a:rPr lang="nb-NO" sz="6000" dirty="0" err="1"/>
              <a:t>competetive</a:t>
            </a:r>
            <a:r>
              <a:rPr lang="nb-NO" sz="6000" dirty="0"/>
              <a:t> </a:t>
            </a:r>
            <a:r>
              <a:rPr lang="nb-NO" sz="6000" dirty="0" err="1"/>
              <a:t>markets</a:t>
            </a:r>
            <a:endParaRPr lang="nb-NO" sz="6000" dirty="0"/>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56</a:t>
            </a:fld>
            <a:endParaRPr kumimoji="0" lang="en-GB" sz="800" b="0" i="0" u="none" strike="noStrike" kern="1200" cap="none" spc="0" normalizeH="0" baseline="0" noProof="0" dirty="0">
              <a:ln>
                <a:noFill/>
              </a:ln>
              <a:solidFill>
                <a:schemeClr val="bg1"/>
              </a:solidFill>
              <a:effectLst/>
              <a:uLnTx/>
              <a:uFillTx/>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n-lt"/>
                <a:ea typeface="+mn-ea"/>
                <a:cs typeface="+mn-cs"/>
              </a:rPr>
              <a:t>© 2016 Ipsos.</a:t>
            </a:r>
            <a:endParaRPr kumimoji="0" lang="en-GB" sz="1200" b="0" i="0" u="none" strike="noStrike" kern="0" cap="none" spc="0" normalizeH="0" baseline="0" noProof="0" dirty="0">
              <a:ln>
                <a:noFill/>
              </a:ln>
              <a:solidFill>
                <a:schemeClr val="bg1"/>
              </a:solidFill>
              <a:effectLst/>
              <a:uLnTx/>
              <a:uFillTx/>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496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NEW ZEALAND – the ideal world</a:t>
            </a:r>
          </a:p>
        </p:txBody>
      </p:sp>
      <p:sp>
        <p:nvSpPr>
          <p:cNvPr id="3" name="Text Placeholder 2"/>
          <p:cNvSpPr>
            <a:spLocks noGrp="1"/>
          </p:cNvSpPr>
          <p:nvPr>
            <p:ph type="body" sz="quarter" idx="13"/>
          </p:nvPr>
        </p:nvSpPr>
        <p:spPr/>
        <p:txBody>
          <a:bodyPr/>
          <a:lstStyle/>
          <a:p>
            <a:r>
              <a:rPr lang="nb-NO" dirty="0"/>
              <a:t>Understanding competitive markets</a:t>
            </a:r>
          </a:p>
        </p:txBody>
      </p:sp>
      <p:sp>
        <p:nvSpPr>
          <p:cNvPr id="4" name="Text Placeholder 3"/>
          <p:cNvSpPr>
            <a:spLocks noGrp="1"/>
          </p:cNvSpPr>
          <p:nvPr>
            <p:ph type="body" sz="quarter" idx="14"/>
          </p:nvPr>
        </p:nvSpPr>
        <p:spPr>
          <a:xfrm>
            <a:off x="2045371" y="1343485"/>
            <a:ext cx="6049611" cy="905251"/>
          </a:xfrm>
        </p:spPr>
        <p:txBody>
          <a:bodyPr/>
          <a:lstStyle/>
          <a:p>
            <a:r>
              <a:rPr lang="en-GB" sz="1200" b="1" dirty="0"/>
              <a:t>Virginal and untouched:</a:t>
            </a:r>
            <a:r>
              <a:rPr lang="en-GB" sz="1200" dirty="0"/>
              <a:t> nature that spread contemplative calm, sustainable agriculture, immersing in another world </a:t>
            </a:r>
            <a:r>
              <a:rPr lang="en-GB" sz="1200" dirty="0">
                <a:sym typeface="Wingdings" panose="05000000000000000000" pitchFamily="2" charset="2"/>
              </a:rPr>
              <a:t> </a:t>
            </a:r>
            <a:r>
              <a:rPr lang="en-GB" sz="1200" i="1" dirty="0">
                <a:sym typeface="Wingdings" panose="05000000000000000000" pitchFamily="2" charset="2"/>
              </a:rPr>
              <a:t>image of New Zealand as a dream, floating landscape where everything is perfect</a:t>
            </a:r>
          </a:p>
        </p:txBody>
      </p:sp>
      <p:sp>
        <p:nvSpPr>
          <p:cNvPr id="5" name="Rounded Rectangular Callout 5"/>
          <p:cNvSpPr/>
          <p:nvPr/>
        </p:nvSpPr>
        <p:spPr>
          <a:xfrm>
            <a:off x="5861207" y="3754071"/>
            <a:ext cx="2193968" cy="541640"/>
          </a:xfrm>
          <a:prstGeom prst="wedgeRoundRectCallout">
            <a:avLst>
              <a:gd name="adj1" fmla="val -60287"/>
              <a:gd name="adj2" fmla="val -4636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“You hear nothing negative about New Zealand. That is enticing</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1"/>
          <a:stretch/>
        </p:blipFill>
        <p:spPr>
          <a:xfrm>
            <a:off x="232419" y="1342317"/>
            <a:ext cx="1625403" cy="906419"/>
          </a:xfrm>
          <a:prstGeom prst="rect">
            <a:avLst/>
          </a:prstGeom>
        </p:spPr>
      </p:pic>
      <p:pic>
        <p:nvPicPr>
          <p:cNvPr id="3074" name="Picture 2" descr="Kepler Track, Neuseeland, Sehen, Natur, Landschaf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32418" y="2369636"/>
            <a:ext cx="1625404" cy="9203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euseeland, See, Sitzgelegenheiten, Himmel, Erkunden"/>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2419" y="3410883"/>
            <a:ext cx="1625403" cy="920347"/>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p:cNvSpPr/>
          <p:nvPr/>
        </p:nvSpPr>
        <p:spPr>
          <a:xfrm>
            <a:off x="1961147" y="3385939"/>
            <a:ext cx="6268453" cy="461665"/>
          </a:xfrm>
          <a:prstGeom prst="rect">
            <a:avLst/>
          </a:prstGeom>
        </p:spPr>
        <p:txBody>
          <a:bodyPr wrap="square">
            <a:spAutoFit/>
          </a:bodyPr>
          <a:lstStyle/>
          <a:p>
            <a:r>
              <a:rPr lang="en-GB" sz="1200" b="1" dirty="0"/>
              <a:t>Raw, yet honest and integrative</a:t>
            </a:r>
            <a:r>
              <a:rPr lang="en-GB" sz="1200" dirty="0"/>
              <a:t>: possessive atmosphere, embracing landscapes, no feeling of being an outcast </a:t>
            </a:r>
            <a:r>
              <a:rPr lang="en-GB" sz="1200" dirty="0">
                <a:sym typeface="Wingdings" panose="05000000000000000000" pitchFamily="2" charset="2"/>
              </a:rPr>
              <a:t> </a:t>
            </a:r>
            <a:r>
              <a:rPr lang="en-GB" sz="1200" i="1" dirty="0">
                <a:sym typeface="Wingdings" panose="05000000000000000000" pitchFamily="2" charset="2"/>
              </a:rPr>
              <a:t>image of </a:t>
            </a:r>
            <a:r>
              <a:rPr lang="en-GB" sz="1200" i="1" dirty="0"/>
              <a:t>feeling home in an instant </a:t>
            </a:r>
          </a:p>
        </p:txBody>
      </p:sp>
      <p:sp>
        <p:nvSpPr>
          <p:cNvPr id="8" name="Rechteck 7"/>
          <p:cNvSpPr/>
          <p:nvPr/>
        </p:nvSpPr>
        <p:spPr>
          <a:xfrm>
            <a:off x="1961147" y="2387084"/>
            <a:ext cx="6156901" cy="461665"/>
          </a:xfrm>
          <a:prstGeom prst="rect">
            <a:avLst/>
          </a:prstGeom>
        </p:spPr>
        <p:txBody>
          <a:bodyPr wrap="square">
            <a:spAutoFit/>
          </a:bodyPr>
          <a:lstStyle/>
          <a:p>
            <a:r>
              <a:rPr lang="en-GB" sz="1200" b="1" dirty="0">
                <a:sym typeface="Wingdings" panose="05000000000000000000" pitchFamily="2" charset="2"/>
              </a:rPr>
              <a:t>Emigrate country</a:t>
            </a:r>
            <a:r>
              <a:rPr lang="en-GB" sz="1200" dirty="0">
                <a:sym typeface="Wingdings" panose="05000000000000000000" pitchFamily="2" charset="2"/>
              </a:rPr>
              <a:t>: far distance evokes the dream of leaving own life behind and have a new start and fully immersive into nature  </a:t>
            </a:r>
            <a:r>
              <a:rPr lang="en-GB" sz="1200" i="1" dirty="0">
                <a:sym typeface="Wingdings" panose="05000000000000000000" pitchFamily="2" charset="2"/>
              </a:rPr>
              <a:t>image of natural dropouts</a:t>
            </a:r>
          </a:p>
        </p:txBody>
      </p:sp>
      <p:pic>
        <p:nvPicPr>
          <p:cNvPr id="1026" name="Picture 2" descr="http://www.nationalflaggen.de/media/flags/flagge-neuseelan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5098" y="81085"/>
            <a:ext cx="740555" cy="493210"/>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2045371" y="4384794"/>
            <a:ext cx="4751214" cy="5962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b="1" dirty="0">
                <a:solidFill>
                  <a:schemeClr val="tx1"/>
                </a:solidFill>
              </a:rPr>
              <a:t>Attention</a:t>
            </a:r>
            <a:r>
              <a:rPr lang="de-DE" sz="1200" dirty="0">
                <a:solidFill>
                  <a:schemeClr val="tx1"/>
                </a:solidFill>
              </a:rPr>
              <a:t>: New </a:t>
            </a:r>
            <a:r>
              <a:rPr lang="de-DE" sz="1200" dirty="0" err="1">
                <a:solidFill>
                  <a:schemeClr val="tx1"/>
                </a:solidFill>
              </a:rPr>
              <a:t>Zealand</a:t>
            </a:r>
            <a:r>
              <a:rPr lang="de-DE" sz="1200" dirty="0">
                <a:solidFill>
                  <a:schemeClr val="tx1"/>
                </a:solidFill>
              </a:rPr>
              <a:t> </a:t>
            </a:r>
            <a:r>
              <a:rPr lang="de-DE" sz="1200" dirty="0" err="1">
                <a:solidFill>
                  <a:schemeClr val="tx1"/>
                </a:solidFill>
              </a:rPr>
              <a:t>no</a:t>
            </a:r>
            <a:r>
              <a:rPr lang="de-DE" sz="1200" dirty="0">
                <a:solidFill>
                  <a:schemeClr val="tx1"/>
                </a:solidFill>
              </a:rPr>
              <a:t> </a:t>
            </a:r>
            <a:r>
              <a:rPr lang="de-DE" sz="1200" dirty="0" err="1">
                <a:solidFill>
                  <a:schemeClr val="tx1"/>
                </a:solidFill>
              </a:rPr>
              <a:t>competitor</a:t>
            </a:r>
            <a:r>
              <a:rPr lang="de-DE" sz="1200" dirty="0">
                <a:solidFill>
                  <a:schemeClr val="tx1"/>
                </a:solidFill>
              </a:rPr>
              <a:t> per se – </a:t>
            </a:r>
            <a:r>
              <a:rPr lang="de-DE" sz="1200" dirty="0" err="1">
                <a:solidFill>
                  <a:schemeClr val="tx1"/>
                </a:solidFill>
              </a:rPr>
              <a:t>is</a:t>
            </a:r>
            <a:r>
              <a:rPr lang="de-DE" sz="1200" dirty="0">
                <a:solidFill>
                  <a:schemeClr val="tx1"/>
                </a:solidFill>
              </a:rPr>
              <a:t> not </a:t>
            </a:r>
            <a:r>
              <a:rPr lang="de-DE" sz="1200" dirty="0" err="1">
                <a:solidFill>
                  <a:schemeClr val="tx1"/>
                </a:solidFill>
              </a:rPr>
              <a:t>ranged</a:t>
            </a:r>
            <a:r>
              <a:rPr lang="de-DE" sz="1200" dirty="0">
                <a:solidFill>
                  <a:schemeClr val="tx1"/>
                </a:solidFill>
              </a:rPr>
              <a:t> </a:t>
            </a:r>
            <a:r>
              <a:rPr lang="de-DE" sz="1200" dirty="0" err="1">
                <a:solidFill>
                  <a:schemeClr val="tx1"/>
                </a:solidFill>
              </a:rPr>
              <a:t>into</a:t>
            </a:r>
            <a:r>
              <a:rPr lang="de-DE" sz="1200" dirty="0">
                <a:solidFill>
                  <a:schemeClr val="tx1"/>
                </a:solidFill>
              </a:rPr>
              <a:t> </a:t>
            </a:r>
            <a:r>
              <a:rPr lang="de-DE" sz="1200" dirty="0" err="1">
                <a:solidFill>
                  <a:schemeClr val="tx1"/>
                </a:solidFill>
              </a:rPr>
              <a:t>Scandinavian</a:t>
            </a:r>
            <a:r>
              <a:rPr lang="de-DE" sz="1200" dirty="0">
                <a:solidFill>
                  <a:schemeClr val="tx1"/>
                </a:solidFill>
              </a:rPr>
              <a:t> countries </a:t>
            </a:r>
            <a:r>
              <a:rPr lang="de-DE" sz="1200" dirty="0" err="1">
                <a:solidFill>
                  <a:schemeClr val="tx1"/>
                </a:solidFill>
              </a:rPr>
              <a:t>and</a:t>
            </a:r>
            <a:r>
              <a:rPr lang="de-DE" sz="1200" dirty="0">
                <a:solidFill>
                  <a:schemeClr val="tx1"/>
                </a:solidFill>
              </a:rPr>
              <a:t> </a:t>
            </a:r>
            <a:r>
              <a:rPr lang="de-DE" sz="1200" dirty="0" err="1">
                <a:solidFill>
                  <a:schemeClr val="tx1"/>
                </a:solidFill>
              </a:rPr>
              <a:t>has</a:t>
            </a:r>
            <a:r>
              <a:rPr lang="de-DE" sz="1200" dirty="0">
                <a:solidFill>
                  <a:schemeClr val="tx1"/>
                </a:solidFill>
              </a:rPr>
              <a:t> different </a:t>
            </a:r>
            <a:r>
              <a:rPr lang="de-DE" sz="1200" dirty="0" err="1">
                <a:solidFill>
                  <a:schemeClr val="tx1"/>
                </a:solidFill>
              </a:rPr>
              <a:t>standing</a:t>
            </a:r>
            <a:r>
              <a:rPr lang="de-DE" sz="1200" dirty="0">
                <a:solidFill>
                  <a:schemeClr val="tx1"/>
                </a:solidFill>
              </a:rPr>
              <a:t>, also in </a:t>
            </a:r>
            <a:r>
              <a:rPr lang="de-DE" sz="1200" dirty="0" err="1">
                <a:solidFill>
                  <a:schemeClr val="tx1"/>
                </a:solidFill>
              </a:rPr>
              <a:t>terms</a:t>
            </a:r>
            <a:r>
              <a:rPr lang="de-DE" sz="1200" dirty="0">
                <a:solidFill>
                  <a:schemeClr val="tx1"/>
                </a:solidFill>
              </a:rPr>
              <a:t> </a:t>
            </a:r>
            <a:r>
              <a:rPr lang="de-DE" sz="1200" dirty="0" err="1">
                <a:solidFill>
                  <a:schemeClr val="tx1"/>
                </a:solidFill>
              </a:rPr>
              <a:t>of</a:t>
            </a:r>
            <a:r>
              <a:rPr lang="de-DE" sz="1200" dirty="0">
                <a:solidFill>
                  <a:schemeClr val="tx1"/>
                </a:solidFill>
              </a:rPr>
              <a:t> </a:t>
            </a:r>
            <a:r>
              <a:rPr lang="de-DE" sz="1200" dirty="0" err="1">
                <a:solidFill>
                  <a:schemeClr val="tx1"/>
                </a:solidFill>
              </a:rPr>
              <a:t>accessibility</a:t>
            </a:r>
            <a:r>
              <a:rPr lang="de-DE" sz="1200" dirty="0">
                <a:solidFill>
                  <a:schemeClr val="tx1"/>
                </a:solidFill>
              </a:rPr>
              <a:t> </a:t>
            </a:r>
            <a:r>
              <a:rPr lang="de-DE" sz="1200" dirty="0" err="1">
                <a:solidFill>
                  <a:schemeClr val="tx1"/>
                </a:solidFill>
              </a:rPr>
              <a:t>and</a:t>
            </a:r>
            <a:r>
              <a:rPr lang="de-DE" sz="1200" dirty="0">
                <a:solidFill>
                  <a:schemeClr val="tx1"/>
                </a:solidFill>
              </a:rPr>
              <a:t> </a:t>
            </a:r>
            <a:r>
              <a:rPr lang="de-DE" sz="1200" dirty="0" err="1">
                <a:solidFill>
                  <a:schemeClr val="tx1"/>
                </a:solidFill>
              </a:rPr>
              <a:t>aspirations</a:t>
            </a:r>
            <a:endParaRPr lang="de-DE" sz="1200" dirty="0">
              <a:solidFill>
                <a:schemeClr val="tx1"/>
              </a:solidFill>
            </a:endParaRPr>
          </a:p>
        </p:txBody>
      </p:sp>
    </p:spTree>
    <p:extLst>
      <p:ext uri="{BB962C8B-B14F-4D97-AF65-F5344CB8AC3E}">
        <p14:creationId xmlns:p14="http://schemas.microsoft.com/office/powerpoint/2010/main" val="18769208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AUSTRIA – lighthearted and for everyone</a:t>
            </a:r>
          </a:p>
        </p:txBody>
      </p:sp>
      <p:sp>
        <p:nvSpPr>
          <p:cNvPr id="3" name="Text Placeholder 2"/>
          <p:cNvSpPr>
            <a:spLocks noGrp="1"/>
          </p:cNvSpPr>
          <p:nvPr>
            <p:ph type="body" sz="quarter" idx="13"/>
          </p:nvPr>
        </p:nvSpPr>
        <p:spPr/>
        <p:txBody>
          <a:bodyPr/>
          <a:lstStyle/>
          <a:p>
            <a:r>
              <a:rPr lang="nb-NO" dirty="0"/>
              <a:t>Understanding competitive markets</a:t>
            </a:r>
          </a:p>
        </p:txBody>
      </p:sp>
      <p:sp>
        <p:nvSpPr>
          <p:cNvPr id="4" name="Text Placeholder 3"/>
          <p:cNvSpPr>
            <a:spLocks noGrp="1"/>
          </p:cNvSpPr>
          <p:nvPr>
            <p:ph type="body" sz="quarter" idx="14"/>
          </p:nvPr>
        </p:nvSpPr>
        <p:spPr>
          <a:xfrm>
            <a:off x="1942328" y="3383805"/>
            <a:ext cx="5755304" cy="971002"/>
          </a:xfrm>
        </p:spPr>
        <p:txBody>
          <a:bodyPr/>
          <a:lstStyle/>
          <a:p>
            <a:r>
              <a:rPr lang="en-GB" sz="1200" b="1" dirty="0"/>
              <a:t>Easy accessibility</a:t>
            </a:r>
            <a:r>
              <a:rPr lang="en-GB" sz="1200" dirty="0"/>
              <a:t>: “around the corner”, easily accessible by car, therefore higher chances for spontaneous visits, especially for Southern Germany, speak the same language </a:t>
            </a:r>
            <a:r>
              <a:rPr lang="en-GB" sz="1200" dirty="0">
                <a:sym typeface="Wingdings" panose="05000000000000000000" pitchFamily="2" charset="2"/>
              </a:rPr>
              <a:t> </a:t>
            </a:r>
            <a:r>
              <a:rPr lang="en-GB" sz="1200" i="1" dirty="0">
                <a:sym typeface="Wingdings" panose="05000000000000000000" pitchFamily="2" charset="2"/>
              </a:rPr>
              <a:t>Closeness to (Southern) Germany in terms of distance and tradition diminish image of Austria as pure holiday country</a:t>
            </a:r>
            <a:endParaRPr lang="en-GB" sz="1200" i="1" dirty="0"/>
          </a:p>
          <a:p>
            <a:endParaRPr lang="en-GB" sz="1200" dirty="0"/>
          </a:p>
        </p:txBody>
      </p:sp>
      <p:sp>
        <p:nvSpPr>
          <p:cNvPr id="5" name="Rounded Rectangular Callout 5"/>
          <p:cNvSpPr/>
          <p:nvPr/>
        </p:nvSpPr>
        <p:spPr>
          <a:xfrm>
            <a:off x="5767846" y="1894101"/>
            <a:ext cx="2694501" cy="392554"/>
          </a:xfrm>
          <a:prstGeom prst="wedgeRoundRectCallout">
            <a:avLst>
              <a:gd name="adj1" fmla="val -62207"/>
              <a:gd name="adj2" fmla="val -5679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“Austria</a:t>
            </a:r>
            <a:r>
              <a:rPr kumimoji="0" lang="en-US" sz="900" b="0" i="1" u="none" strike="noStrike" kern="0" cap="none" spc="0" normalizeH="0" noProof="0" dirty="0">
                <a:ln>
                  <a:noFill/>
                </a:ln>
                <a:solidFill>
                  <a:schemeClr val="tx1"/>
                </a:solidFill>
                <a:effectLst/>
                <a:uLnTx/>
                <a:uFillTx/>
              </a:rPr>
              <a:t> was lucky </a:t>
            </a:r>
            <a:r>
              <a:rPr lang="en-US" sz="900" i="1" kern="0" dirty="0">
                <a:solidFill>
                  <a:schemeClr val="tx1"/>
                </a:solidFill>
              </a:rPr>
              <a:t>because it has mountains</a:t>
            </a:r>
            <a:r>
              <a:rPr kumimoji="0" lang="en-US" sz="900" b="0" i="1" u="none" strike="noStrike" kern="0" cap="none" spc="0" normalizeH="0" noProof="0" dirty="0">
                <a:ln>
                  <a:noFill/>
                </a:ln>
                <a:solidFill>
                  <a:schemeClr val="tx1"/>
                </a:solidFill>
                <a:effectLst/>
                <a:uLnTx/>
                <a:uFillTx/>
              </a:rPr>
              <a:t>. Otherwise it would be boring.”</a:t>
            </a:r>
            <a:endParaRPr kumimoji="0" lang="en-US" sz="900" b="0" i="1" u="none" strike="noStrike" kern="0" cap="none" spc="0" normalizeH="0" baseline="0" noProof="0" dirty="0">
              <a:ln>
                <a:noFill/>
              </a:ln>
              <a:solidFill>
                <a:schemeClr val="tx1"/>
              </a:solidFill>
              <a:effectLst/>
              <a:uLnTx/>
              <a:uFillTx/>
            </a:endParaRPr>
          </a:p>
        </p:txBody>
      </p:sp>
      <p:pic>
        <p:nvPicPr>
          <p:cNvPr id="7" name="Picture 2" descr="Kaiserschmarrn, Essen, Nachspeise, Kaffeezeit, Leck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418" y="2347403"/>
            <a:ext cx="1629405" cy="95897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1861805" y="1250013"/>
            <a:ext cx="6135783" cy="646331"/>
          </a:xfrm>
          <a:prstGeom prst="rect">
            <a:avLst/>
          </a:prstGeom>
        </p:spPr>
        <p:txBody>
          <a:bodyPr wrap="square">
            <a:spAutoFit/>
          </a:bodyPr>
          <a:lstStyle/>
          <a:p>
            <a:pPr lvl="0">
              <a:spcBef>
                <a:spcPts val="300"/>
              </a:spcBef>
              <a:spcAft>
                <a:spcPts val="300"/>
              </a:spcAft>
            </a:pPr>
            <a:r>
              <a:rPr lang="en-GB" sz="1200" b="1" dirty="0">
                <a:solidFill>
                  <a:srgbClr val="222223"/>
                </a:solidFill>
              </a:rPr>
              <a:t>Versatile and interesting</a:t>
            </a:r>
            <a:r>
              <a:rPr lang="en-GB" sz="1200" dirty="0">
                <a:solidFill>
                  <a:srgbClr val="222223"/>
                </a:solidFill>
              </a:rPr>
              <a:t>:</a:t>
            </a:r>
            <a:r>
              <a:rPr lang="en-GB" sz="1200" b="1" dirty="0">
                <a:solidFill>
                  <a:srgbClr val="222223"/>
                </a:solidFill>
              </a:rPr>
              <a:t> </a:t>
            </a:r>
            <a:r>
              <a:rPr lang="en-GB" sz="1200" dirty="0">
                <a:solidFill>
                  <a:srgbClr val="222223"/>
                </a:solidFill>
              </a:rPr>
              <a:t>due to the Alps, different activities can be done (hiking, skiing, climbing) and therefore is a destination for whole family </a:t>
            </a:r>
            <a:r>
              <a:rPr lang="en-GB" sz="1200" dirty="0">
                <a:solidFill>
                  <a:srgbClr val="222223"/>
                </a:solidFill>
                <a:sym typeface="Wingdings" panose="05000000000000000000" pitchFamily="2" charset="2"/>
              </a:rPr>
              <a:t> </a:t>
            </a:r>
            <a:r>
              <a:rPr lang="en-GB" sz="1200" i="1" dirty="0">
                <a:solidFill>
                  <a:srgbClr val="222223"/>
                </a:solidFill>
                <a:sym typeface="Wingdings" panose="05000000000000000000" pitchFamily="2" charset="2"/>
              </a:rPr>
              <a:t>Austria as a country that saps interesting image from existence of its mountains</a:t>
            </a:r>
            <a:endParaRPr lang="en-GB" sz="1200" i="1" dirty="0">
              <a:solidFill>
                <a:srgbClr val="222223"/>
              </a:solidFill>
            </a:endParaRPr>
          </a:p>
        </p:txBody>
      </p:sp>
      <p:sp>
        <p:nvSpPr>
          <p:cNvPr id="10" name="Rechteck 9"/>
          <p:cNvSpPr/>
          <p:nvPr/>
        </p:nvSpPr>
        <p:spPr>
          <a:xfrm>
            <a:off x="1861805" y="2436928"/>
            <a:ext cx="5899229" cy="646331"/>
          </a:xfrm>
          <a:prstGeom prst="rect">
            <a:avLst/>
          </a:prstGeom>
        </p:spPr>
        <p:txBody>
          <a:bodyPr wrap="square">
            <a:spAutoFit/>
          </a:bodyPr>
          <a:lstStyle/>
          <a:p>
            <a:pPr lvl="0">
              <a:spcBef>
                <a:spcPts val="300"/>
              </a:spcBef>
              <a:spcAft>
                <a:spcPts val="300"/>
              </a:spcAft>
            </a:pPr>
            <a:r>
              <a:rPr lang="en-GB" sz="1200" b="1" dirty="0">
                <a:solidFill>
                  <a:srgbClr val="222223"/>
                </a:solidFill>
              </a:rPr>
              <a:t>Cultural and traditional with dark history</a:t>
            </a:r>
            <a:r>
              <a:rPr lang="en-GB" sz="1200" dirty="0">
                <a:solidFill>
                  <a:srgbClr val="222223"/>
                </a:solidFill>
              </a:rPr>
              <a:t>:</a:t>
            </a:r>
            <a:r>
              <a:rPr lang="en-GB" sz="1200" b="1" dirty="0">
                <a:solidFill>
                  <a:srgbClr val="222223"/>
                </a:solidFill>
              </a:rPr>
              <a:t> </a:t>
            </a:r>
            <a:r>
              <a:rPr lang="en-GB" sz="1200" dirty="0">
                <a:solidFill>
                  <a:srgbClr val="222223"/>
                </a:solidFill>
              </a:rPr>
              <a:t>special food (</a:t>
            </a:r>
            <a:r>
              <a:rPr lang="en-GB" sz="1200" dirty="0" err="1">
                <a:solidFill>
                  <a:srgbClr val="222223"/>
                </a:solidFill>
              </a:rPr>
              <a:t>Kaiserschmarrn</a:t>
            </a:r>
            <a:r>
              <a:rPr lang="en-GB" sz="1200" dirty="0">
                <a:solidFill>
                  <a:srgbClr val="222223"/>
                </a:solidFill>
              </a:rPr>
              <a:t>, </a:t>
            </a:r>
            <a:r>
              <a:rPr lang="en-GB" sz="1200" dirty="0" err="1">
                <a:solidFill>
                  <a:srgbClr val="222223"/>
                </a:solidFill>
              </a:rPr>
              <a:t>Schwammerln</a:t>
            </a:r>
            <a:r>
              <a:rPr lang="en-GB" sz="1200" dirty="0">
                <a:solidFill>
                  <a:srgbClr val="222223"/>
                </a:solidFill>
              </a:rPr>
              <a:t>), </a:t>
            </a:r>
            <a:r>
              <a:rPr lang="en-GB" sz="1200" dirty="0" err="1">
                <a:solidFill>
                  <a:srgbClr val="222223"/>
                </a:solidFill>
              </a:rPr>
              <a:t>Mozartkugeln</a:t>
            </a:r>
            <a:r>
              <a:rPr lang="en-GB" sz="1200" dirty="0">
                <a:solidFill>
                  <a:srgbClr val="222223"/>
                </a:solidFill>
              </a:rPr>
              <a:t>, </a:t>
            </a:r>
            <a:r>
              <a:rPr lang="en-GB" sz="1200" dirty="0" err="1">
                <a:solidFill>
                  <a:srgbClr val="222223"/>
                </a:solidFill>
              </a:rPr>
              <a:t>Sissi</a:t>
            </a:r>
            <a:r>
              <a:rPr lang="en-GB" sz="1200" dirty="0">
                <a:solidFill>
                  <a:srgbClr val="222223"/>
                </a:solidFill>
              </a:rPr>
              <a:t>, Mozart, </a:t>
            </a:r>
            <a:r>
              <a:rPr lang="en-GB" sz="1200" dirty="0" err="1">
                <a:solidFill>
                  <a:srgbClr val="222223"/>
                </a:solidFill>
              </a:rPr>
              <a:t>Schloss</a:t>
            </a:r>
            <a:r>
              <a:rPr lang="en-GB" sz="1200" dirty="0">
                <a:solidFill>
                  <a:srgbClr val="222223"/>
                </a:solidFill>
              </a:rPr>
              <a:t> am </a:t>
            </a:r>
            <a:r>
              <a:rPr lang="en-GB" sz="1200" dirty="0" err="1">
                <a:solidFill>
                  <a:srgbClr val="222223"/>
                </a:solidFill>
              </a:rPr>
              <a:t>Wörthersee</a:t>
            </a:r>
            <a:r>
              <a:rPr lang="en-GB" sz="1200" dirty="0">
                <a:solidFill>
                  <a:srgbClr val="222223"/>
                </a:solidFill>
              </a:rPr>
              <a:t> (TV-show), however: dark history and right-winged politics are dulling the image</a:t>
            </a:r>
          </a:p>
        </p:txBody>
      </p:sp>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400" y="1249090"/>
            <a:ext cx="1629405" cy="955234"/>
          </a:xfrm>
          <a:prstGeom prst="rect">
            <a:avLst/>
          </a:prstGeom>
        </p:spPr>
      </p:pic>
      <p:pic>
        <p:nvPicPr>
          <p:cNvPr id="6148" name="Picture 4" descr="Österreich, Berge, Fluss, Wasser, Brücke, Gebäud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400" y="3408698"/>
            <a:ext cx="1629405" cy="1089664"/>
          </a:xfrm>
          <a:prstGeom prst="rect">
            <a:avLst/>
          </a:prstGeom>
          <a:noFill/>
          <a:extLst>
            <a:ext uri="{909E8E84-426E-40DD-AFC4-6F175D3DCCD1}">
              <a14:hiddenFill xmlns:a14="http://schemas.microsoft.com/office/drawing/2010/main">
                <a:solidFill>
                  <a:srgbClr val="FFFFFF"/>
                </a:solidFill>
              </a14:hiddenFill>
            </a:ext>
          </a:extLst>
        </p:spPr>
      </p:pic>
      <p:pic>
        <p:nvPicPr>
          <p:cNvPr id="12" name="Grafik 11"/>
          <p:cNvPicPr>
            <a:picLocks noChangeAspect="1"/>
          </p:cNvPicPr>
          <p:nvPr/>
        </p:nvPicPr>
        <p:blipFill>
          <a:blip r:embed="rId5"/>
          <a:stretch>
            <a:fillRect/>
          </a:stretch>
        </p:blipFill>
        <p:spPr>
          <a:xfrm>
            <a:off x="7115097" y="81085"/>
            <a:ext cx="740555" cy="486223"/>
          </a:xfrm>
          <a:prstGeom prst="rect">
            <a:avLst/>
          </a:prstGeom>
        </p:spPr>
      </p:pic>
    </p:spTree>
    <p:extLst>
      <p:ext uri="{BB962C8B-B14F-4D97-AF65-F5344CB8AC3E}">
        <p14:creationId xmlns:p14="http://schemas.microsoft.com/office/powerpoint/2010/main" val="428291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448814" y="1867505"/>
            <a:ext cx="3877525" cy="3142666"/>
          </a:xfrm>
          <a:prstGeom prst="rect">
            <a:avLst/>
          </a:prstGeom>
        </p:spPr>
      </p:pic>
      <p:sp>
        <p:nvSpPr>
          <p:cNvPr id="2" name="Titel 1"/>
          <p:cNvSpPr>
            <a:spLocks noGrp="1"/>
          </p:cNvSpPr>
          <p:nvPr>
            <p:ph type="title"/>
          </p:nvPr>
        </p:nvSpPr>
        <p:spPr/>
        <p:txBody>
          <a:bodyPr/>
          <a:lstStyle/>
          <a:p>
            <a:r>
              <a:rPr lang="de-DE" dirty="0"/>
              <a:t>Northern Countries - </a:t>
            </a:r>
            <a:r>
              <a:rPr lang="de-DE" dirty="0" err="1"/>
              <a:t>Scandinavia</a:t>
            </a:r>
            <a:endParaRPr lang="de-DE" dirty="0"/>
          </a:p>
        </p:txBody>
      </p:sp>
      <p:sp>
        <p:nvSpPr>
          <p:cNvPr id="3" name="Textplatzhalter 2"/>
          <p:cNvSpPr>
            <a:spLocks noGrp="1"/>
          </p:cNvSpPr>
          <p:nvPr>
            <p:ph type="body" sz="quarter" idx="13"/>
          </p:nvPr>
        </p:nvSpPr>
        <p:spPr/>
        <p:txBody>
          <a:bodyPr/>
          <a:lstStyle/>
          <a:p>
            <a:r>
              <a:rPr lang="de-DE" dirty="0"/>
              <a:t>Understanding </a:t>
            </a:r>
            <a:r>
              <a:rPr lang="de-DE" dirty="0" err="1"/>
              <a:t>Competitive</a:t>
            </a:r>
            <a:r>
              <a:rPr lang="de-DE" dirty="0"/>
              <a:t> </a:t>
            </a:r>
            <a:r>
              <a:rPr lang="de-DE" dirty="0" err="1"/>
              <a:t>Markets</a:t>
            </a:r>
            <a:endParaRPr lang="de-DE" dirty="0"/>
          </a:p>
        </p:txBody>
      </p:sp>
      <p:sp>
        <p:nvSpPr>
          <p:cNvPr id="5" name="Rechteck 4"/>
          <p:cNvSpPr/>
          <p:nvPr/>
        </p:nvSpPr>
        <p:spPr>
          <a:xfrm>
            <a:off x="6491345" y="2349375"/>
            <a:ext cx="2018033" cy="9212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t>City ≠ Land</a:t>
            </a:r>
          </a:p>
          <a:p>
            <a:pPr algn="ctr"/>
            <a:r>
              <a:rPr lang="en-US" sz="1000" dirty="0"/>
              <a:t>Mostly known for its landscape and nature, less for cities. Furthermore, a big difference is being made between those.</a:t>
            </a:r>
            <a:endParaRPr lang="en-US" sz="1200" dirty="0"/>
          </a:p>
        </p:txBody>
      </p:sp>
      <p:sp>
        <p:nvSpPr>
          <p:cNvPr id="6" name="Rechteck 5"/>
          <p:cNvSpPr/>
          <p:nvPr/>
        </p:nvSpPr>
        <p:spPr>
          <a:xfrm>
            <a:off x="6491346" y="1192315"/>
            <a:ext cx="2018032" cy="103909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t>Scandinavia = Nature</a:t>
            </a:r>
          </a:p>
          <a:p>
            <a:pPr algn="ctr"/>
            <a:r>
              <a:rPr lang="en-US" sz="1000" dirty="0"/>
              <a:t>Impressive nature is USP. Versatility and spectacles (e.g. volcanos, geysers, glaciers) that cannot barely be found elsewhere.</a:t>
            </a:r>
            <a:endParaRPr lang="en-US" sz="1200" dirty="0"/>
          </a:p>
        </p:txBody>
      </p:sp>
      <p:sp>
        <p:nvSpPr>
          <p:cNvPr id="7" name="Rechteck 6"/>
          <p:cNvSpPr/>
          <p:nvPr/>
        </p:nvSpPr>
        <p:spPr>
          <a:xfrm>
            <a:off x="6491345" y="3388564"/>
            <a:ext cx="2018034" cy="89366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b="1" dirty="0"/>
              <a:t>People = friendly but sad</a:t>
            </a:r>
          </a:p>
          <a:p>
            <a:pPr algn="ctr"/>
            <a:r>
              <a:rPr lang="en-US" sz="1050" dirty="0"/>
              <a:t>Inhabitants perceived as friendly, but distant. Image as heavy drinkers with high suicide rate.</a:t>
            </a:r>
            <a:endParaRPr lang="en-US" sz="1400" dirty="0"/>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3749" y="1192315"/>
            <a:ext cx="1607596" cy="1039098"/>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t="4607" b="10927"/>
          <a:stretch/>
        </p:blipFill>
        <p:spPr>
          <a:xfrm>
            <a:off x="4883749" y="2349375"/>
            <a:ext cx="1607596" cy="913273"/>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83749" y="3388564"/>
            <a:ext cx="1597088" cy="893668"/>
          </a:xfrm>
          <a:prstGeom prst="rect">
            <a:avLst/>
          </a:prstGeom>
        </p:spPr>
      </p:pic>
      <p:sp>
        <p:nvSpPr>
          <p:cNvPr id="11" name="Rechteck 10"/>
          <p:cNvSpPr/>
          <p:nvPr/>
        </p:nvSpPr>
        <p:spPr>
          <a:xfrm>
            <a:off x="339366" y="1178668"/>
            <a:ext cx="4437350" cy="73660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Scandinavia = one country</a:t>
            </a:r>
          </a:p>
          <a:p>
            <a:pPr algn="ctr"/>
            <a:r>
              <a:rPr lang="en-US" sz="1000" dirty="0"/>
              <a:t>Most hardly distinguish between countries in Scandinavia. However, some countries are more outstanding because of broader knowledge on natural attractions (e.g. Iceland) and culture (e.g. Sweden).</a:t>
            </a:r>
            <a:endParaRPr lang="en-US" sz="1200" dirty="0"/>
          </a:p>
        </p:txBody>
      </p:sp>
      <p:sp>
        <p:nvSpPr>
          <p:cNvPr id="12" name="Rounded Rectangular Callout 5"/>
          <p:cNvSpPr/>
          <p:nvPr/>
        </p:nvSpPr>
        <p:spPr>
          <a:xfrm>
            <a:off x="3474772" y="4394500"/>
            <a:ext cx="2475652" cy="504596"/>
          </a:xfrm>
          <a:prstGeom prst="wedgeRoundRectCallout">
            <a:avLst>
              <a:gd name="adj1" fmla="val -62207"/>
              <a:gd name="adj2" fmla="val -5679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would lump</a:t>
            </a:r>
            <a:r>
              <a:rPr kumimoji="0" lang="en-US" sz="900" b="0" i="1" u="none" strike="noStrike" kern="0" cap="none" spc="0" normalizeH="0" noProof="0" dirty="0">
                <a:ln>
                  <a:noFill/>
                </a:ln>
                <a:solidFill>
                  <a:schemeClr val="tx1"/>
                </a:solidFill>
                <a:effectLst/>
                <a:uLnTx/>
                <a:uFillTx/>
              </a:rPr>
              <a:t> all Scandinavian countries together. When I think of Scandinavia, I always think of a package.</a:t>
            </a:r>
            <a:r>
              <a:rPr kumimoji="0" lang="en-US" sz="900" b="0" i="1" u="none" strike="noStrike" kern="0" cap="none" spc="0" normalizeH="0" baseline="0" noProof="0" dirty="0">
                <a:ln>
                  <a:noFill/>
                </a:ln>
                <a:solidFill>
                  <a:schemeClr val="tx1"/>
                </a:solidFill>
                <a:effectLst/>
                <a:uLnTx/>
                <a:uFillTx/>
              </a:rPr>
              <a:t>”</a:t>
            </a:r>
          </a:p>
        </p:txBody>
      </p:sp>
    </p:spTree>
    <p:extLst>
      <p:ext uri="{BB962C8B-B14F-4D97-AF65-F5344CB8AC3E}">
        <p14:creationId xmlns:p14="http://schemas.microsoft.com/office/powerpoint/2010/main" val="1619427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a:stretch>
            <a:fillRect/>
          </a:stretch>
        </p:blipFill>
        <p:spPr>
          <a:prstGeom prst="rect">
            <a:avLst/>
          </a:prstGeom>
        </p:spPr>
      </p:pic>
      <p:sp>
        <p:nvSpPr>
          <p:cNvPr id="4" name="Title 3"/>
          <p:cNvSpPr>
            <a:spLocks noGrp="1"/>
          </p:cNvSpPr>
          <p:nvPr>
            <p:ph type="title"/>
          </p:nvPr>
        </p:nvSpPr>
        <p:spPr bwMode="white">
          <a:xfrm>
            <a:off x="0" y="2479436"/>
            <a:ext cx="9144000" cy="908518"/>
          </a:xfrm>
        </p:spPr>
        <p:txBody>
          <a:bodyPr/>
          <a:lstStyle/>
          <a:p>
            <a:pPr algn="ctr"/>
            <a:r>
              <a:rPr lang="en-GB" sz="7200" dirty="0">
                <a:effectLst>
                  <a:outerShdw blurRad="38100" dist="38100" dir="2700000" algn="tl">
                    <a:srgbClr val="000000">
                      <a:alpha val="43137"/>
                    </a:srgbClr>
                  </a:outerShdw>
                </a:effectLst>
              </a:rPr>
              <a:t>Key findings</a:t>
            </a:r>
            <a:endParaRPr lang="en-GB" sz="7200" dirty="0">
              <a:solidFill>
                <a:schemeClr val="bg1"/>
              </a:solidFill>
              <a:effectLst>
                <a:outerShdw blurRad="38100" dist="38100" dir="2700000" algn="tl">
                  <a:srgbClr val="000000">
                    <a:alpha val="43137"/>
                  </a:srgbClr>
                </a:outerShdw>
              </a:effectLst>
            </a:endParaRPr>
          </a:p>
        </p:txBody>
      </p:sp>
      <p:pic>
        <p:nvPicPr>
          <p:cNvPr id="8" name="Picture 2" descr="C:\Users\Graphics Dude Ltd\Graphics Dude Ltd\Work\PC - IM - 150415A (template pt2)\Graphics\Tags\MarketingElectronic-Col.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7275712" y="215897"/>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7730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ICELAND – country with a dark captivation</a:t>
            </a:r>
          </a:p>
        </p:txBody>
      </p:sp>
      <p:sp>
        <p:nvSpPr>
          <p:cNvPr id="3" name="Text Placeholder 2"/>
          <p:cNvSpPr>
            <a:spLocks noGrp="1"/>
          </p:cNvSpPr>
          <p:nvPr>
            <p:ph type="body" sz="quarter" idx="13"/>
          </p:nvPr>
        </p:nvSpPr>
        <p:spPr/>
        <p:txBody>
          <a:bodyPr/>
          <a:lstStyle/>
          <a:p>
            <a:r>
              <a:rPr lang="nb-NO" dirty="0"/>
              <a:t>Understanding competitive markets</a:t>
            </a:r>
          </a:p>
        </p:txBody>
      </p:sp>
      <p:sp>
        <p:nvSpPr>
          <p:cNvPr id="4" name="Text Placeholder 3"/>
          <p:cNvSpPr>
            <a:spLocks noGrp="1"/>
          </p:cNvSpPr>
          <p:nvPr>
            <p:ph type="body" sz="quarter" idx="14"/>
          </p:nvPr>
        </p:nvSpPr>
        <p:spPr>
          <a:xfrm>
            <a:off x="2048756" y="3554297"/>
            <a:ext cx="5651575" cy="728946"/>
          </a:xfrm>
        </p:spPr>
        <p:txBody>
          <a:bodyPr/>
          <a:lstStyle/>
          <a:p>
            <a:r>
              <a:rPr lang="en-GB" sz="1200" b="1" dirty="0">
                <a:sym typeface="Wingdings" panose="05000000000000000000" pitchFamily="2" charset="2"/>
              </a:rPr>
              <a:t>Cultural input via television</a:t>
            </a:r>
            <a:r>
              <a:rPr lang="en-GB" sz="1200" dirty="0">
                <a:sym typeface="Wingdings" panose="05000000000000000000" pitchFamily="2" charset="2"/>
              </a:rPr>
              <a:t>: ash cloud after volcano eruption hindered air traffic, likeable appearance of Icelandic soccer team at European soccer championship (memory of their ‘rutting call’)</a:t>
            </a:r>
            <a:endParaRPr lang="en-GB" sz="1200" i="1" dirty="0">
              <a:sym typeface="Wingdings" panose="05000000000000000000" pitchFamily="2" charset="2"/>
            </a:endParaRPr>
          </a:p>
        </p:txBody>
      </p:sp>
      <p:sp>
        <p:nvSpPr>
          <p:cNvPr id="5" name="Rounded Rectangular Callout 5"/>
          <p:cNvSpPr/>
          <p:nvPr/>
        </p:nvSpPr>
        <p:spPr>
          <a:xfrm>
            <a:off x="6400064" y="2981236"/>
            <a:ext cx="1863655" cy="489430"/>
          </a:xfrm>
          <a:prstGeom prst="wedgeRoundRectCallout">
            <a:avLst>
              <a:gd name="adj1" fmla="val -67236"/>
              <a:gd name="adj2" fmla="val -36717"/>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“An</a:t>
            </a:r>
            <a:r>
              <a:rPr kumimoji="0" lang="en-US" sz="900" b="0" i="1" u="none" strike="noStrike" kern="0" cap="none" spc="0" normalizeH="0" noProof="0" dirty="0">
                <a:ln>
                  <a:noFill/>
                </a:ln>
                <a:solidFill>
                  <a:schemeClr val="tx1"/>
                </a:solidFill>
                <a:effectLst/>
                <a:uLnTx/>
                <a:uFillTx/>
              </a:rPr>
              <a:t> Icelander works with </a:t>
            </a:r>
            <a:r>
              <a:rPr lang="en-US" sz="900" i="1" kern="0" dirty="0">
                <a:solidFill>
                  <a:schemeClr val="tx1"/>
                </a:solidFill>
              </a:rPr>
              <a:t>his hands and not with machines, kills animals so he can eat them</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6" name="Rechteck 5"/>
          <p:cNvSpPr/>
          <p:nvPr/>
        </p:nvSpPr>
        <p:spPr>
          <a:xfrm>
            <a:off x="1937078" y="1349130"/>
            <a:ext cx="5874932" cy="461665"/>
          </a:xfrm>
          <a:prstGeom prst="rect">
            <a:avLst/>
          </a:prstGeom>
        </p:spPr>
        <p:txBody>
          <a:bodyPr wrap="square">
            <a:spAutoFit/>
          </a:bodyPr>
          <a:lstStyle/>
          <a:p>
            <a:r>
              <a:rPr lang="en-GB" sz="1200" b="1" dirty="0"/>
              <a:t>Versatile and raw landscapes</a:t>
            </a:r>
            <a:r>
              <a:rPr lang="en-GB" sz="1200" dirty="0"/>
              <a:t>: volcanos, hot springs, beautiful landscapes, northern lights, country of fire and ice </a:t>
            </a:r>
            <a:r>
              <a:rPr lang="en-GB" sz="1200" dirty="0">
                <a:sym typeface="Wingdings" panose="05000000000000000000" pitchFamily="2" charset="2"/>
              </a:rPr>
              <a:t> </a:t>
            </a:r>
            <a:r>
              <a:rPr lang="en-GB" sz="1200" i="1" dirty="0">
                <a:sym typeface="Wingdings" panose="05000000000000000000" pitchFamily="2" charset="2"/>
              </a:rPr>
              <a:t>image of a country with strong contrasts</a:t>
            </a:r>
          </a:p>
        </p:txBody>
      </p:sp>
      <p:sp>
        <p:nvSpPr>
          <p:cNvPr id="7" name="Rechteck 6"/>
          <p:cNvSpPr/>
          <p:nvPr/>
        </p:nvSpPr>
        <p:spPr>
          <a:xfrm>
            <a:off x="1937078" y="2336341"/>
            <a:ext cx="5874932" cy="830997"/>
          </a:xfrm>
          <a:prstGeom prst="rect">
            <a:avLst/>
          </a:prstGeom>
        </p:spPr>
        <p:txBody>
          <a:bodyPr wrap="square">
            <a:spAutoFit/>
          </a:bodyPr>
          <a:lstStyle/>
          <a:p>
            <a:r>
              <a:rPr lang="en-GB" sz="1200" b="1" dirty="0">
                <a:sym typeface="Wingdings" panose="05000000000000000000" pitchFamily="2" charset="2"/>
              </a:rPr>
              <a:t>Torn between fascination and subliminal fear</a:t>
            </a:r>
            <a:r>
              <a:rPr lang="en-GB" sz="1200" dirty="0">
                <a:sym typeface="Wingdings" panose="05000000000000000000" pitchFamily="2" charset="2"/>
              </a:rPr>
              <a:t>: strange sounding language, mysterious, far away, lonely island, isolated, but also: different culture, mentality; in general, Iceland is perceived as most away from cultivation  </a:t>
            </a:r>
            <a:r>
              <a:rPr lang="en-GB" sz="1200" i="1" dirty="0">
                <a:sym typeface="Wingdings" panose="05000000000000000000" pitchFamily="2" charset="2"/>
              </a:rPr>
              <a:t>image of raw and animal-killing men, lack of universities and knowledge and danger of incest</a:t>
            </a:r>
            <a:endParaRPr lang="en-GB" sz="1200" dirty="0">
              <a:sym typeface="Wingdings" panose="05000000000000000000" pitchFamily="2" charset="2"/>
            </a:endParaRPr>
          </a:p>
        </p:txBody>
      </p:sp>
      <p:pic>
        <p:nvPicPr>
          <p:cNvPr id="9" name="Picture 2" descr="Vulkane, Island, Vulkanische, Natur, Landschaft"/>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416"/>
          <a:stretch/>
        </p:blipFill>
        <p:spPr bwMode="auto">
          <a:xfrm>
            <a:off x="232418" y="1360348"/>
            <a:ext cx="1625404" cy="8953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sland, Berge, Grün, Natur, Landschaf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3418" y="2408616"/>
            <a:ext cx="1614404" cy="93266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handelsblatt.com/images/islaendische-freude-in-nizza/13801560/2-format201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3418" y="3497962"/>
            <a:ext cx="1614404" cy="9326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nationalflaggen.de/media/flags/flagge-island.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5096" y="81085"/>
            <a:ext cx="740555" cy="49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0060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SWEDEN – most modern and cultivated country</a:t>
            </a:r>
          </a:p>
        </p:txBody>
      </p:sp>
      <p:sp>
        <p:nvSpPr>
          <p:cNvPr id="3" name="Text Placeholder 2"/>
          <p:cNvSpPr>
            <a:spLocks noGrp="1"/>
          </p:cNvSpPr>
          <p:nvPr>
            <p:ph type="body" sz="quarter" idx="13"/>
          </p:nvPr>
        </p:nvSpPr>
        <p:spPr/>
        <p:txBody>
          <a:bodyPr/>
          <a:lstStyle/>
          <a:p>
            <a:r>
              <a:rPr lang="nb-NO" dirty="0"/>
              <a:t>Understanding competitive markets</a:t>
            </a:r>
          </a:p>
        </p:txBody>
      </p:sp>
      <p:sp>
        <p:nvSpPr>
          <p:cNvPr id="4" name="Text Placeholder 3"/>
          <p:cNvSpPr>
            <a:spLocks noGrp="1"/>
          </p:cNvSpPr>
          <p:nvPr>
            <p:ph type="body" sz="quarter" idx="14"/>
          </p:nvPr>
        </p:nvSpPr>
        <p:spPr>
          <a:xfrm>
            <a:off x="2105525" y="3560737"/>
            <a:ext cx="6112041" cy="621628"/>
          </a:xfrm>
        </p:spPr>
        <p:txBody>
          <a:bodyPr/>
          <a:lstStyle/>
          <a:p>
            <a:r>
              <a:rPr lang="en-GB" sz="1200" b="1" dirty="0">
                <a:sym typeface="Wingdings" panose="05000000000000000000" pitchFamily="2" charset="2"/>
              </a:rPr>
              <a:t>Culturally integrated in German mind-set</a:t>
            </a:r>
            <a:r>
              <a:rPr lang="en-GB" sz="1200" dirty="0">
                <a:sym typeface="Wingdings" panose="05000000000000000000" pitchFamily="2" charset="2"/>
              </a:rPr>
              <a:t>: Abba, Swedish royal family, IKEA</a:t>
            </a:r>
          </a:p>
          <a:p>
            <a:endParaRPr lang="en-GB" sz="1200" dirty="0"/>
          </a:p>
        </p:txBody>
      </p:sp>
      <p:sp>
        <p:nvSpPr>
          <p:cNvPr id="5" name="Rounded Rectangular Callout 5"/>
          <p:cNvSpPr/>
          <p:nvPr/>
        </p:nvSpPr>
        <p:spPr>
          <a:xfrm>
            <a:off x="5763138" y="1822911"/>
            <a:ext cx="2703916" cy="634569"/>
          </a:xfrm>
          <a:prstGeom prst="wedgeRoundRectCallout">
            <a:avLst>
              <a:gd name="adj1" fmla="val -62065"/>
              <a:gd name="adj2" fmla="val -44083"/>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think Swedish</a:t>
            </a:r>
            <a:r>
              <a:rPr kumimoji="0" lang="en-US" sz="900" b="0" i="1" u="none" strike="noStrike" kern="0" cap="none" spc="0" normalizeH="0" noProof="0" dirty="0">
                <a:ln>
                  <a:noFill/>
                </a:ln>
                <a:solidFill>
                  <a:schemeClr val="tx1"/>
                </a:solidFill>
                <a:effectLst/>
                <a:uLnTx/>
                <a:uFillTx/>
              </a:rPr>
              <a:t> people take more care about their nature and environment, their</a:t>
            </a:r>
            <a:r>
              <a:rPr lang="en-US" sz="900" i="1" kern="0" dirty="0">
                <a:solidFill>
                  <a:schemeClr val="tx1"/>
                </a:solidFill>
              </a:rPr>
              <a:t> animals, flora and fauna, more than Germans</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6" name="Rounded Rectangular Callout 5"/>
          <p:cNvSpPr/>
          <p:nvPr/>
        </p:nvSpPr>
        <p:spPr>
          <a:xfrm>
            <a:off x="5719544" y="3955148"/>
            <a:ext cx="2193968" cy="529983"/>
          </a:xfrm>
          <a:prstGeom prst="wedgeRoundRectCallout">
            <a:avLst>
              <a:gd name="adj1" fmla="val -62207"/>
              <a:gd name="adj2" fmla="val -37852"/>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“Swedish is more modern</a:t>
            </a:r>
            <a:r>
              <a:rPr kumimoji="0" lang="en-US" sz="900" b="0" i="1" u="none" strike="noStrike" kern="0" cap="none" spc="0" normalizeH="0" noProof="0" dirty="0">
                <a:ln>
                  <a:noFill/>
                </a:ln>
                <a:solidFill>
                  <a:schemeClr val="tx1"/>
                </a:solidFill>
                <a:effectLst/>
                <a:uLnTx/>
                <a:uFillTx/>
              </a:rPr>
              <a:t> and less brachial and raw than the other Nordic countries.”</a:t>
            </a:r>
            <a:endParaRPr kumimoji="0" lang="en-US" sz="900" b="0" i="1" u="none" strike="noStrike" kern="0" cap="none" spc="0" normalizeH="0" baseline="0" noProof="0" dirty="0">
              <a:ln>
                <a:noFill/>
              </a:ln>
              <a:solidFill>
                <a:schemeClr val="tx1"/>
              </a:solidFill>
              <a:effectLst/>
              <a:uLnTx/>
              <a:uFillTx/>
            </a:endParaRPr>
          </a:p>
        </p:txBody>
      </p:sp>
      <p:pic>
        <p:nvPicPr>
          <p:cNvPr id="8" name="Picture 2" descr="Elch, Elchbulle, Kopf, Geweih, Schweden, Männlich, Tie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418" y="2373944"/>
            <a:ext cx="1614404" cy="9449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is.vip.de/masters/398974/kungafamiljensolliden2014fotoanna-lenaahlstrmkungahuset-se-jp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418" y="3376702"/>
            <a:ext cx="1614404" cy="944983"/>
          </a:xfrm>
          <a:prstGeom prst="rect">
            <a:avLst/>
          </a:prstGeom>
          <a:noFill/>
          <a:extLst>
            <a:ext uri="{909E8E84-426E-40DD-AFC4-6F175D3DCCD1}">
              <a14:hiddenFill xmlns:a14="http://schemas.microsoft.com/office/drawing/2010/main">
                <a:solidFill>
                  <a:srgbClr val="FFFFFF"/>
                </a:solidFill>
              </a14:hiddenFill>
            </a:ext>
          </a:extLst>
        </p:spPr>
      </p:pic>
      <p:sp>
        <p:nvSpPr>
          <p:cNvPr id="9" name="Rechteck 8"/>
          <p:cNvSpPr/>
          <p:nvPr/>
        </p:nvSpPr>
        <p:spPr>
          <a:xfrm>
            <a:off x="1985505" y="1364080"/>
            <a:ext cx="6132543" cy="646331"/>
          </a:xfrm>
          <a:prstGeom prst="rect">
            <a:avLst/>
          </a:prstGeom>
        </p:spPr>
        <p:txBody>
          <a:bodyPr wrap="square">
            <a:spAutoFit/>
          </a:bodyPr>
          <a:lstStyle/>
          <a:p>
            <a:pPr lvl="0">
              <a:spcBef>
                <a:spcPts val="300"/>
              </a:spcBef>
              <a:spcAft>
                <a:spcPts val="300"/>
              </a:spcAft>
            </a:pPr>
            <a:r>
              <a:rPr lang="en-GB" sz="1200" b="1" dirty="0">
                <a:solidFill>
                  <a:srgbClr val="222223"/>
                </a:solidFill>
              </a:rPr>
              <a:t>Modern and cultivated: </a:t>
            </a:r>
            <a:r>
              <a:rPr lang="en-GB" sz="1200" dirty="0">
                <a:solidFill>
                  <a:srgbClr val="222223"/>
                </a:solidFill>
              </a:rPr>
              <a:t>high quality of living, sustainable lifestyle, good education system, young and bright people that speak fluent English </a:t>
            </a:r>
            <a:r>
              <a:rPr lang="en-GB" sz="1200" dirty="0">
                <a:solidFill>
                  <a:srgbClr val="222223"/>
                </a:solidFill>
                <a:sym typeface="Wingdings" panose="05000000000000000000" pitchFamily="2" charset="2"/>
              </a:rPr>
              <a:t> </a:t>
            </a:r>
            <a:r>
              <a:rPr lang="en-GB" sz="1200" i="1" dirty="0">
                <a:solidFill>
                  <a:srgbClr val="222223"/>
                </a:solidFill>
                <a:sym typeface="Wingdings" panose="05000000000000000000" pitchFamily="2" charset="2"/>
              </a:rPr>
              <a:t>image of a country that is similar to Germany</a:t>
            </a:r>
          </a:p>
        </p:txBody>
      </p:sp>
      <p:sp>
        <p:nvSpPr>
          <p:cNvPr id="10" name="Rechteck 9"/>
          <p:cNvSpPr/>
          <p:nvPr/>
        </p:nvSpPr>
        <p:spPr>
          <a:xfrm>
            <a:off x="1985505" y="2601245"/>
            <a:ext cx="6247065" cy="461665"/>
          </a:xfrm>
          <a:prstGeom prst="rect">
            <a:avLst/>
          </a:prstGeom>
        </p:spPr>
        <p:txBody>
          <a:bodyPr wrap="square">
            <a:spAutoFit/>
          </a:bodyPr>
          <a:lstStyle/>
          <a:p>
            <a:r>
              <a:rPr lang="en-GB" sz="1200" b="1" dirty="0">
                <a:sym typeface="Wingdings" panose="05000000000000000000" pitchFamily="2" charset="2"/>
              </a:rPr>
              <a:t>Comfortable nature: </a:t>
            </a:r>
            <a:r>
              <a:rPr lang="en-GB" sz="1200" dirty="0">
                <a:sym typeface="Wingdings" panose="05000000000000000000" pitchFamily="2" charset="2"/>
              </a:rPr>
              <a:t>elks, salmon as well as tundra give and image of a comfortable, but not too exciting nature and wildlife</a:t>
            </a:r>
          </a:p>
        </p:txBody>
      </p:sp>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7420" y="1364080"/>
            <a:ext cx="1614403" cy="940420"/>
          </a:xfrm>
          <a:prstGeom prst="rect">
            <a:avLst/>
          </a:prstGeom>
        </p:spPr>
      </p:pic>
      <p:pic>
        <p:nvPicPr>
          <p:cNvPr id="13" name="Picture 2" descr="http://www.nationalflaggen.de/media/flags/flagge-schweden.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9910"/>
          <a:stretch/>
        </p:blipFill>
        <p:spPr bwMode="auto">
          <a:xfrm>
            <a:off x="7115096" y="81085"/>
            <a:ext cx="740555" cy="49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856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FINLAND – sparse landscape fits meager image</a:t>
            </a:r>
          </a:p>
        </p:txBody>
      </p:sp>
      <p:sp>
        <p:nvSpPr>
          <p:cNvPr id="3" name="Text Placeholder 2"/>
          <p:cNvSpPr>
            <a:spLocks noGrp="1"/>
          </p:cNvSpPr>
          <p:nvPr>
            <p:ph type="body" sz="quarter" idx="13"/>
          </p:nvPr>
        </p:nvSpPr>
        <p:spPr/>
        <p:txBody>
          <a:bodyPr/>
          <a:lstStyle/>
          <a:p>
            <a:r>
              <a:rPr lang="nb-NO" dirty="0"/>
              <a:t>Understanding competitive markets</a:t>
            </a:r>
          </a:p>
        </p:txBody>
      </p:sp>
      <p:sp>
        <p:nvSpPr>
          <p:cNvPr id="4" name="Text Placeholder 3"/>
          <p:cNvSpPr>
            <a:spLocks noGrp="1"/>
          </p:cNvSpPr>
          <p:nvPr>
            <p:ph type="body" sz="quarter" idx="14"/>
          </p:nvPr>
        </p:nvSpPr>
        <p:spPr>
          <a:xfrm>
            <a:off x="1986112" y="3593071"/>
            <a:ext cx="6229091" cy="569524"/>
          </a:xfrm>
        </p:spPr>
        <p:txBody>
          <a:bodyPr/>
          <a:lstStyle/>
          <a:p>
            <a:r>
              <a:rPr lang="en-GB" sz="1200" b="1" dirty="0">
                <a:sym typeface="Wingdings" panose="05000000000000000000" pitchFamily="2" charset="2"/>
              </a:rPr>
              <a:t>Dark and depressing: </a:t>
            </a:r>
            <a:r>
              <a:rPr lang="en-GB" sz="1200" dirty="0">
                <a:sym typeface="Wingdings" panose="05000000000000000000" pitchFamily="2" charset="2"/>
              </a:rPr>
              <a:t>short days and no lights in winter, image of country with highest suicide rate, Finnish sauna</a:t>
            </a:r>
            <a:r>
              <a:rPr lang="en-GB" sz="1200" i="1" dirty="0">
                <a:solidFill>
                  <a:srgbClr val="222223"/>
                </a:solidFill>
                <a:sym typeface="Wingdings" panose="05000000000000000000" pitchFamily="2" charset="2"/>
              </a:rPr>
              <a:t>  forms image of Finnish person as melancholic, but friendly being</a:t>
            </a:r>
            <a:endParaRPr lang="en-GB" sz="1200" dirty="0"/>
          </a:p>
        </p:txBody>
      </p:sp>
      <p:sp>
        <p:nvSpPr>
          <p:cNvPr id="5" name="Rounded Rectangular Callout 5"/>
          <p:cNvSpPr/>
          <p:nvPr/>
        </p:nvSpPr>
        <p:spPr>
          <a:xfrm>
            <a:off x="5100657" y="3960190"/>
            <a:ext cx="2610280" cy="569270"/>
          </a:xfrm>
          <a:prstGeom prst="wedgeRoundRectCallout">
            <a:avLst>
              <a:gd name="adj1" fmla="val -62207"/>
              <a:gd name="adj2" fmla="val -5679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“They have summer and winter solstice where you have a few months of light or</a:t>
            </a:r>
            <a:r>
              <a:rPr kumimoji="0" lang="en-US" sz="900" b="0" i="1" u="none" strike="noStrike" kern="0" cap="none" spc="0" normalizeH="0" noProof="0" dirty="0">
                <a:ln>
                  <a:noFill/>
                </a:ln>
                <a:solidFill>
                  <a:schemeClr val="tx1"/>
                </a:solidFill>
                <a:effectLst/>
                <a:uLnTx/>
                <a:uFillTx/>
              </a:rPr>
              <a:t> complete darkness. High suicide rate.”</a:t>
            </a:r>
            <a:endParaRPr kumimoji="0" lang="en-US" sz="900" b="0" i="1" u="none" strike="noStrike" kern="0" cap="none" spc="0" normalizeH="0" baseline="0" noProof="0" dirty="0">
              <a:ln>
                <a:noFill/>
              </a:ln>
              <a:solidFill>
                <a:schemeClr val="tx1"/>
              </a:solidFill>
              <a:effectLst/>
              <a:uLnTx/>
              <a:uFillTx/>
            </a:endParaRPr>
          </a:p>
        </p:txBody>
      </p:sp>
      <p:sp>
        <p:nvSpPr>
          <p:cNvPr id="7" name="Rechteck 6"/>
          <p:cNvSpPr/>
          <p:nvPr/>
        </p:nvSpPr>
        <p:spPr>
          <a:xfrm>
            <a:off x="1889859" y="1439937"/>
            <a:ext cx="6325344" cy="646331"/>
          </a:xfrm>
          <a:prstGeom prst="rect">
            <a:avLst/>
          </a:prstGeom>
        </p:spPr>
        <p:txBody>
          <a:bodyPr wrap="square">
            <a:spAutoFit/>
          </a:bodyPr>
          <a:lstStyle/>
          <a:p>
            <a:pPr lvl="0">
              <a:spcBef>
                <a:spcPts val="300"/>
              </a:spcBef>
              <a:spcAft>
                <a:spcPts val="300"/>
              </a:spcAft>
            </a:pPr>
            <a:r>
              <a:rPr lang="en-GB" sz="1200" b="1" dirty="0">
                <a:solidFill>
                  <a:srgbClr val="222223"/>
                </a:solidFill>
              </a:rPr>
              <a:t>Little knowledge about land and people: </a:t>
            </a:r>
            <a:r>
              <a:rPr lang="en-GB" sz="1200" dirty="0">
                <a:solidFill>
                  <a:srgbClr val="222223"/>
                </a:solidFill>
              </a:rPr>
              <a:t>origin of Santa Claus (Lapland) as stranger that appears in a dark time of the year, but little knowledge about country in general  </a:t>
            </a:r>
            <a:r>
              <a:rPr lang="en-GB" sz="1200" dirty="0">
                <a:solidFill>
                  <a:srgbClr val="222223"/>
                </a:solidFill>
                <a:sym typeface="Wingdings" panose="05000000000000000000" pitchFamily="2" charset="2"/>
              </a:rPr>
              <a:t> </a:t>
            </a:r>
            <a:r>
              <a:rPr lang="en-GB" sz="1200" i="1" dirty="0">
                <a:solidFill>
                  <a:srgbClr val="222223"/>
                </a:solidFill>
                <a:sym typeface="Wingdings" panose="05000000000000000000" pitchFamily="2" charset="2"/>
              </a:rPr>
              <a:t>Finland as most exotic and strange country in Scandinavia</a:t>
            </a:r>
          </a:p>
        </p:txBody>
      </p:sp>
      <p:sp>
        <p:nvSpPr>
          <p:cNvPr id="9" name="Rechteck 8"/>
          <p:cNvSpPr/>
          <p:nvPr/>
        </p:nvSpPr>
        <p:spPr>
          <a:xfrm>
            <a:off x="1888958" y="2504179"/>
            <a:ext cx="6477120" cy="461665"/>
          </a:xfrm>
          <a:prstGeom prst="rect">
            <a:avLst/>
          </a:prstGeom>
        </p:spPr>
        <p:txBody>
          <a:bodyPr wrap="square">
            <a:spAutoFit/>
          </a:bodyPr>
          <a:lstStyle/>
          <a:p>
            <a:pPr lvl="0">
              <a:spcBef>
                <a:spcPts val="300"/>
              </a:spcBef>
              <a:spcAft>
                <a:spcPts val="300"/>
              </a:spcAft>
            </a:pPr>
            <a:r>
              <a:rPr lang="en-GB" sz="1200" b="1" dirty="0">
                <a:solidFill>
                  <a:srgbClr val="222223"/>
                </a:solidFill>
                <a:sym typeface="Wingdings" panose="05000000000000000000" pitchFamily="2" charset="2"/>
              </a:rPr>
              <a:t>Sparse and snowy landscape:</a:t>
            </a:r>
            <a:r>
              <a:rPr lang="en-GB" sz="1200" dirty="0">
                <a:solidFill>
                  <a:srgbClr val="222223"/>
                </a:solidFill>
                <a:sym typeface="Wingdings" panose="05000000000000000000" pitchFamily="2" charset="2"/>
              </a:rPr>
              <a:t> image of Finland mostly exist of endless landscapes covered in snow and with minimalism of life</a:t>
            </a:r>
          </a:p>
        </p:txBody>
      </p:sp>
      <p:pic>
        <p:nvPicPr>
          <p:cNvPr id="11" name="Picture 2" descr="Finnland, Schnee, Feld, Kälte, Kabine, Bäume, Winte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2399" y="2353820"/>
            <a:ext cx="1629423" cy="95255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bilder.t-online.de/b/71/93/14/38/id_71931438/610/tid_da/der-weihnachtsmann-gekleidet-in-rot-weiss-und-mit-rauschebart-so-kennen-ihn-al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418" y="1372648"/>
            <a:ext cx="1629404" cy="9162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ommer, Venettely, Sonnenuntergang, Saimaa, Savonlinna"/>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32399" y="3371341"/>
            <a:ext cx="1629423" cy="10129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nationalflaggen.de/media/flags/flagge-finnland.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04"/>
          <a:stretch/>
        </p:blipFill>
        <p:spPr bwMode="auto">
          <a:xfrm>
            <a:off x="7115096" y="81085"/>
            <a:ext cx="740555" cy="493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958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418" y="643469"/>
            <a:ext cx="8911582" cy="443198"/>
          </a:xfrm>
        </p:spPr>
        <p:txBody>
          <a:bodyPr/>
          <a:lstStyle/>
          <a:p>
            <a:r>
              <a:rPr lang="de-DE" sz="3200" dirty="0" err="1"/>
              <a:t>Locating</a:t>
            </a:r>
            <a:r>
              <a:rPr lang="de-DE" sz="3200" dirty="0"/>
              <a:t> </a:t>
            </a:r>
            <a:r>
              <a:rPr lang="de-DE" sz="3200" dirty="0" err="1"/>
              <a:t>the</a:t>
            </a:r>
            <a:r>
              <a:rPr lang="de-DE" sz="3200" dirty="0"/>
              <a:t> countries </a:t>
            </a:r>
            <a:r>
              <a:rPr lang="de-DE" sz="3200" dirty="0" err="1"/>
              <a:t>within</a:t>
            </a:r>
            <a:r>
              <a:rPr lang="de-DE" sz="3200" dirty="0"/>
              <a:t> </a:t>
            </a:r>
            <a:r>
              <a:rPr lang="de-DE" sz="3200" dirty="0" err="1"/>
              <a:t>the</a:t>
            </a:r>
            <a:r>
              <a:rPr lang="de-DE" sz="3200" dirty="0"/>
              <a:t> Censydiam </a:t>
            </a:r>
            <a:r>
              <a:rPr lang="de-DE" sz="3200" dirty="0" err="1"/>
              <a:t>wheel</a:t>
            </a:r>
            <a:endParaRPr lang="de-DE" sz="3200" dirty="0"/>
          </a:p>
        </p:txBody>
      </p:sp>
      <p:sp>
        <p:nvSpPr>
          <p:cNvPr id="3" name="Textplatzhalter 2"/>
          <p:cNvSpPr>
            <a:spLocks noGrp="1"/>
          </p:cNvSpPr>
          <p:nvPr>
            <p:ph type="body" sz="quarter" idx="13"/>
          </p:nvPr>
        </p:nvSpPr>
        <p:spPr/>
        <p:txBody>
          <a:bodyPr/>
          <a:lstStyle/>
          <a:p>
            <a:r>
              <a:rPr lang="nb-NO" dirty="0"/>
              <a:t>Understanding competitive markets</a:t>
            </a:r>
          </a:p>
        </p:txBody>
      </p:sp>
      <p:sp>
        <p:nvSpPr>
          <p:cNvPr id="6" name="Rectangle 27"/>
          <p:cNvSpPr/>
          <p:nvPr/>
        </p:nvSpPr>
        <p:spPr>
          <a:xfrm>
            <a:off x="2968052" y="2500911"/>
            <a:ext cx="1144630"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7" name="Rectangle 29"/>
          <p:cNvSpPr/>
          <p:nvPr/>
        </p:nvSpPr>
        <p:spPr>
          <a:xfrm>
            <a:off x="4429145" y="2500911"/>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8" name="Rectangle 30"/>
          <p:cNvSpPr/>
          <p:nvPr/>
        </p:nvSpPr>
        <p:spPr>
          <a:xfrm rot="5400000">
            <a:off x="3709427" y="1781194"/>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9" name="Rectangle 31"/>
          <p:cNvSpPr/>
          <p:nvPr/>
        </p:nvSpPr>
        <p:spPr>
          <a:xfrm rot="5400000">
            <a:off x="3664155" y="3265900"/>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2" name="Oval 18"/>
          <p:cNvSpPr>
            <a:spLocks noChangeAspect="1"/>
          </p:cNvSpPr>
          <p:nvPr/>
        </p:nvSpPr>
        <p:spPr>
          <a:xfrm>
            <a:off x="5008331" y="2252250"/>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13" name="Oval 19"/>
          <p:cNvSpPr>
            <a:spLocks noChangeAspect="1"/>
          </p:cNvSpPr>
          <p:nvPr/>
        </p:nvSpPr>
        <p:spPr>
          <a:xfrm>
            <a:off x="2752319" y="2252250"/>
            <a:ext cx="778260" cy="780685"/>
          </a:xfrm>
          <a:prstGeom prst="ellipse">
            <a:avLst/>
          </a:prstGeom>
          <a:solidFill>
            <a:srgbClr val="7030A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4" name="Oval 20"/>
          <p:cNvSpPr>
            <a:spLocks noChangeAspect="1"/>
          </p:cNvSpPr>
          <p:nvPr/>
        </p:nvSpPr>
        <p:spPr>
          <a:xfrm>
            <a:off x="4691560" y="1470194"/>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800" b="0" i="0" u="none" strike="noStrike" kern="0" cap="none" spc="0" normalizeH="0" noProof="0" dirty="0">
                <a:ln w="76200">
                  <a:noFill/>
                </a:ln>
                <a:solidFill>
                  <a:schemeClr val="bg1"/>
                </a:solidFill>
                <a:effectLst/>
                <a:uLnTx/>
                <a:uFillTx/>
                <a:latin typeface="Century Gothic"/>
                <a:cs typeface="Century Gothic"/>
              </a:rPr>
              <a:t> HARMONY</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5" name="Oval 21"/>
          <p:cNvSpPr>
            <a:spLocks noChangeAspect="1"/>
          </p:cNvSpPr>
          <p:nvPr/>
        </p:nvSpPr>
        <p:spPr>
          <a:xfrm>
            <a:off x="3016236" y="1451995"/>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16" name="Oval 22"/>
          <p:cNvSpPr>
            <a:spLocks noChangeAspect="1"/>
          </p:cNvSpPr>
          <p:nvPr/>
        </p:nvSpPr>
        <p:spPr>
          <a:xfrm>
            <a:off x="4714769" y="3050684"/>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17" name="Oval 23"/>
          <p:cNvSpPr>
            <a:spLocks noChangeAspect="1"/>
          </p:cNvSpPr>
          <p:nvPr/>
        </p:nvSpPr>
        <p:spPr>
          <a:xfrm>
            <a:off x="3037289" y="3051819"/>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JOURNEY TO MY DIFFERENT ME</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pic>
        <p:nvPicPr>
          <p:cNvPr id="23" name="Picture 2" descr="http://www.nationalflaggen.de/media/flags/flagge-island.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0902" y="1584396"/>
            <a:ext cx="740555" cy="493210"/>
          </a:xfrm>
          <a:prstGeom prst="rect">
            <a:avLst/>
          </a:prstGeom>
          <a:noFill/>
          <a:extLst>
            <a:ext uri="{909E8E84-426E-40DD-AFC4-6F175D3DCCD1}">
              <a14:hiddenFill xmlns:a14="http://schemas.microsoft.com/office/drawing/2010/main">
                <a:solidFill>
                  <a:srgbClr val="FFFFFF"/>
                </a:solidFill>
              </a14:hiddenFill>
            </a:ext>
          </a:extLst>
        </p:spPr>
      </p:pic>
      <p:sp>
        <p:nvSpPr>
          <p:cNvPr id="24" name="Rechteck 23"/>
          <p:cNvSpPr/>
          <p:nvPr/>
        </p:nvSpPr>
        <p:spPr>
          <a:xfrm>
            <a:off x="2660901" y="2077606"/>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ICELAND</a:t>
            </a:r>
          </a:p>
        </p:txBody>
      </p:sp>
      <p:sp>
        <p:nvSpPr>
          <p:cNvPr id="30" name="Oval 15"/>
          <p:cNvSpPr>
            <a:spLocks noChangeAspect="1"/>
          </p:cNvSpPr>
          <p:nvPr/>
        </p:nvSpPr>
        <p:spPr>
          <a:xfrm>
            <a:off x="4024565" y="1209622"/>
            <a:ext cx="483238" cy="48474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1" name="Oval 16"/>
          <p:cNvSpPr>
            <a:spLocks noChangeAspect="1"/>
          </p:cNvSpPr>
          <p:nvPr/>
        </p:nvSpPr>
        <p:spPr>
          <a:xfrm>
            <a:off x="4030304" y="3673113"/>
            <a:ext cx="439307" cy="440677"/>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2" name="Ellipse 43"/>
          <p:cNvSpPr/>
          <p:nvPr/>
        </p:nvSpPr>
        <p:spPr>
          <a:xfrm>
            <a:off x="3728436" y="2135426"/>
            <a:ext cx="1113140" cy="1014331"/>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black"/>
                </a:solidFill>
                <a:effectLst/>
                <a:uLnTx/>
                <a:uFillTx/>
              </a:rPr>
              <a:t>HOLIDAY ABROAD IS: </a:t>
            </a:r>
            <a:r>
              <a:rPr kumimoji="0" lang="en-US" sz="900" b="0" i="0" u="none" strike="noStrike" kern="0" cap="none" spc="0" normalizeH="0" baseline="0" noProof="0" dirty="0">
                <a:ln>
                  <a:noFill/>
                </a:ln>
                <a:solidFill>
                  <a:prstClr val="black"/>
                </a:solidFill>
                <a:effectLst/>
                <a:uLnTx/>
                <a:uFillTx/>
              </a:rPr>
              <a:t>A Journey arrive at myself</a:t>
            </a:r>
          </a:p>
        </p:txBody>
      </p:sp>
      <p:pic>
        <p:nvPicPr>
          <p:cNvPr id="25" name="Grafik 24"/>
          <p:cNvPicPr>
            <a:picLocks noChangeAspect="1"/>
          </p:cNvPicPr>
          <p:nvPr/>
        </p:nvPicPr>
        <p:blipFill>
          <a:blip r:embed="rId3"/>
          <a:stretch>
            <a:fillRect/>
          </a:stretch>
        </p:blipFill>
        <p:spPr>
          <a:xfrm>
            <a:off x="5238581" y="2839747"/>
            <a:ext cx="740555" cy="486223"/>
          </a:xfrm>
          <a:prstGeom prst="rect">
            <a:avLst/>
          </a:prstGeom>
        </p:spPr>
      </p:pic>
      <p:sp>
        <p:nvSpPr>
          <p:cNvPr id="26" name="Rechteck 25"/>
          <p:cNvSpPr/>
          <p:nvPr/>
        </p:nvSpPr>
        <p:spPr>
          <a:xfrm>
            <a:off x="5238580" y="3323404"/>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AUSTRIA</a:t>
            </a:r>
          </a:p>
        </p:txBody>
      </p:sp>
      <p:pic>
        <p:nvPicPr>
          <p:cNvPr id="21" name="Picture 2" descr="http://www.nationalflaggen.de/media/flags/flagge-schweden.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910"/>
          <a:stretch/>
        </p:blipFill>
        <p:spPr bwMode="auto">
          <a:xfrm>
            <a:off x="4917723" y="1926666"/>
            <a:ext cx="740555" cy="493210"/>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p:cNvSpPr/>
          <p:nvPr/>
        </p:nvSpPr>
        <p:spPr>
          <a:xfrm>
            <a:off x="4917723" y="2418063"/>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SWEDEN</a:t>
            </a:r>
          </a:p>
        </p:txBody>
      </p:sp>
      <p:sp>
        <p:nvSpPr>
          <p:cNvPr id="34" name="Textfeld 33"/>
          <p:cNvSpPr txBox="1"/>
          <p:nvPr/>
        </p:nvSpPr>
        <p:spPr>
          <a:xfrm>
            <a:off x="5979136" y="4988258"/>
            <a:ext cx="2252540" cy="123111"/>
          </a:xfrm>
          <a:prstGeom prst="rect">
            <a:avLst/>
          </a:prstGeom>
        </p:spPr>
        <p:txBody>
          <a:bodyPr vert="horz" wrap="none" lIns="0" tIns="0" rIns="0" bIns="0" rtlCol="0">
            <a:spAutoFit/>
          </a:bodyPr>
          <a:lstStyle/>
          <a:p>
            <a:pPr marL="4763"/>
            <a:r>
              <a:rPr lang="de-DE" sz="800" dirty="0"/>
              <a:t>Location </a:t>
            </a:r>
            <a:r>
              <a:rPr lang="de-DE" sz="800" dirty="0" err="1"/>
              <a:t>of</a:t>
            </a:r>
            <a:r>
              <a:rPr lang="de-DE" sz="800" dirty="0"/>
              <a:t> countries </a:t>
            </a:r>
            <a:r>
              <a:rPr lang="de-DE" sz="800" dirty="0" err="1"/>
              <a:t>done</a:t>
            </a:r>
            <a:r>
              <a:rPr lang="de-DE" sz="800" dirty="0"/>
              <a:t> </a:t>
            </a:r>
            <a:r>
              <a:rPr lang="de-DE" sz="800" dirty="0" err="1"/>
              <a:t>without</a:t>
            </a:r>
            <a:r>
              <a:rPr lang="de-DE" sz="800" dirty="0"/>
              <a:t> </a:t>
            </a:r>
            <a:r>
              <a:rPr lang="de-DE" sz="800" dirty="0" err="1"/>
              <a:t>card</a:t>
            </a:r>
            <a:r>
              <a:rPr lang="de-DE" sz="800" dirty="0"/>
              <a:t> </a:t>
            </a:r>
            <a:r>
              <a:rPr lang="de-DE" sz="800" dirty="0" err="1"/>
              <a:t>sort</a:t>
            </a:r>
            <a:r>
              <a:rPr lang="de-DE" sz="800" dirty="0"/>
              <a:t> </a:t>
            </a:r>
            <a:r>
              <a:rPr lang="de-DE" sz="800" dirty="0" err="1"/>
              <a:t>exercise</a:t>
            </a:r>
            <a:endParaRPr lang="de-DE" sz="800" dirty="0"/>
          </a:p>
        </p:txBody>
      </p:sp>
      <p:sp>
        <p:nvSpPr>
          <p:cNvPr id="20" name="Rechteck 19"/>
          <p:cNvSpPr/>
          <p:nvPr/>
        </p:nvSpPr>
        <p:spPr>
          <a:xfrm>
            <a:off x="1845232" y="2044470"/>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FINLAND</a:t>
            </a:r>
          </a:p>
        </p:txBody>
      </p:sp>
      <p:pic>
        <p:nvPicPr>
          <p:cNvPr id="19" name="Picture 2" descr="http://www.nationalflaggen.de/media/flags/flagge-finnland.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04"/>
          <a:stretch/>
        </p:blipFill>
        <p:spPr bwMode="auto">
          <a:xfrm>
            <a:off x="1845232" y="1551260"/>
            <a:ext cx="740555" cy="493210"/>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358260" y="2371351"/>
            <a:ext cx="1924334" cy="109329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 Most </a:t>
            </a:r>
            <a:r>
              <a:rPr lang="de-DE" sz="1400" dirty="0" err="1">
                <a:solidFill>
                  <a:schemeClr val="tx1"/>
                </a:solidFill>
              </a:rPr>
              <a:t>away</a:t>
            </a:r>
            <a:r>
              <a:rPr lang="de-DE" sz="1400" dirty="0">
                <a:solidFill>
                  <a:schemeClr val="tx1"/>
                </a:solidFill>
              </a:rPr>
              <a:t> </a:t>
            </a:r>
            <a:r>
              <a:rPr lang="de-DE" sz="1400" dirty="0" err="1">
                <a:solidFill>
                  <a:schemeClr val="tx1"/>
                </a:solidFill>
              </a:rPr>
              <a:t>from</a:t>
            </a:r>
            <a:r>
              <a:rPr lang="de-DE" sz="1400" dirty="0">
                <a:solidFill>
                  <a:schemeClr val="tx1"/>
                </a:solidFill>
              </a:rPr>
              <a:t> European </a:t>
            </a:r>
            <a:r>
              <a:rPr lang="de-DE" sz="1400" dirty="0" err="1">
                <a:solidFill>
                  <a:schemeClr val="tx1"/>
                </a:solidFill>
              </a:rPr>
              <a:t>culture</a:t>
            </a:r>
            <a:r>
              <a:rPr lang="de-DE" sz="1400" dirty="0">
                <a:solidFill>
                  <a:schemeClr val="tx1"/>
                </a:solidFill>
              </a:rPr>
              <a:t> </a:t>
            </a:r>
            <a:r>
              <a:rPr lang="de-DE" sz="1400" dirty="0" err="1">
                <a:solidFill>
                  <a:schemeClr val="tx1"/>
                </a:solidFill>
              </a:rPr>
              <a:t>and</a:t>
            </a:r>
            <a:r>
              <a:rPr lang="de-DE" sz="1400" dirty="0">
                <a:solidFill>
                  <a:schemeClr val="tx1"/>
                </a:solidFill>
              </a:rPr>
              <a:t> </a:t>
            </a:r>
            <a:r>
              <a:rPr lang="de-DE" sz="1400" dirty="0" err="1">
                <a:solidFill>
                  <a:schemeClr val="tx1"/>
                </a:solidFill>
              </a:rPr>
              <a:t>safety</a:t>
            </a:r>
            <a:r>
              <a:rPr lang="de-DE" sz="1400" dirty="0">
                <a:solidFill>
                  <a:schemeClr val="tx1"/>
                </a:solidFill>
              </a:rPr>
              <a:t>: </a:t>
            </a:r>
            <a:r>
              <a:rPr lang="de-DE" sz="1400" dirty="0" err="1">
                <a:solidFill>
                  <a:schemeClr val="tx1"/>
                </a:solidFill>
              </a:rPr>
              <a:t>exotic</a:t>
            </a:r>
            <a:r>
              <a:rPr lang="de-DE" sz="1400" dirty="0">
                <a:solidFill>
                  <a:schemeClr val="tx1"/>
                </a:solidFill>
              </a:rPr>
              <a:t> </a:t>
            </a:r>
            <a:r>
              <a:rPr lang="de-DE" sz="1400" dirty="0" err="1">
                <a:solidFill>
                  <a:schemeClr val="tx1"/>
                </a:solidFill>
              </a:rPr>
              <a:t>language</a:t>
            </a:r>
            <a:r>
              <a:rPr lang="de-DE" sz="1400" dirty="0">
                <a:solidFill>
                  <a:schemeClr val="tx1"/>
                </a:solidFill>
              </a:rPr>
              <a:t>, </a:t>
            </a:r>
            <a:r>
              <a:rPr lang="de-DE" sz="1400" dirty="0" err="1">
                <a:solidFill>
                  <a:schemeClr val="tx1"/>
                </a:solidFill>
              </a:rPr>
              <a:t>raw</a:t>
            </a:r>
            <a:r>
              <a:rPr lang="de-DE" sz="1400" dirty="0">
                <a:solidFill>
                  <a:schemeClr val="tx1"/>
                </a:solidFill>
              </a:rPr>
              <a:t> </a:t>
            </a:r>
            <a:r>
              <a:rPr lang="de-DE" sz="1400" dirty="0" err="1">
                <a:solidFill>
                  <a:schemeClr val="tx1"/>
                </a:solidFill>
              </a:rPr>
              <a:t>nature</a:t>
            </a:r>
            <a:r>
              <a:rPr lang="de-DE" sz="1400" dirty="0">
                <a:solidFill>
                  <a:schemeClr val="tx1"/>
                </a:solidFill>
              </a:rPr>
              <a:t>, extremes</a:t>
            </a:r>
          </a:p>
        </p:txBody>
      </p:sp>
      <p:sp>
        <p:nvSpPr>
          <p:cNvPr id="36" name="Rechteck 35"/>
          <p:cNvSpPr/>
          <p:nvPr/>
        </p:nvSpPr>
        <p:spPr>
          <a:xfrm>
            <a:off x="6316461" y="2289790"/>
            <a:ext cx="1924334" cy="109329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1400" dirty="0">
                <a:solidFill>
                  <a:srgbClr val="222223"/>
                </a:solidFill>
              </a:rPr>
              <a:t>- Austria </a:t>
            </a:r>
            <a:r>
              <a:rPr lang="de-DE" sz="1400" dirty="0" err="1">
                <a:solidFill>
                  <a:srgbClr val="222223"/>
                </a:solidFill>
              </a:rPr>
              <a:t>and</a:t>
            </a:r>
            <a:r>
              <a:rPr lang="de-DE" sz="1400" dirty="0">
                <a:solidFill>
                  <a:srgbClr val="222223"/>
                </a:solidFill>
              </a:rPr>
              <a:t> </a:t>
            </a:r>
            <a:r>
              <a:rPr lang="de-DE" sz="1400" dirty="0" err="1">
                <a:solidFill>
                  <a:srgbClr val="222223"/>
                </a:solidFill>
              </a:rPr>
              <a:t>Sweden</a:t>
            </a:r>
            <a:r>
              <a:rPr lang="de-DE" sz="1400" dirty="0">
                <a:solidFill>
                  <a:srgbClr val="222223"/>
                </a:solidFill>
              </a:rPr>
              <a:t> </a:t>
            </a:r>
            <a:r>
              <a:rPr lang="de-DE" sz="1400" dirty="0" err="1">
                <a:solidFill>
                  <a:srgbClr val="222223"/>
                </a:solidFill>
              </a:rPr>
              <a:t>closest</a:t>
            </a:r>
            <a:r>
              <a:rPr lang="de-DE" sz="1400" dirty="0">
                <a:solidFill>
                  <a:srgbClr val="222223"/>
                </a:solidFill>
              </a:rPr>
              <a:t> </a:t>
            </a:r>
            <a:r>
              <a:rPr lang="de-DE" sz="1400" dirty="0" err="1">
                <a:solidFill>
                  <a:srgbClr val="222223"/>
                </a:solidFill>
              </a:rPr>
              <a:t>to</a:t>
            </a:r>
            <a:r>
              <a:rPr lang="de-DE" sz="1400" dirty="0">
                <a:solidFill>
                  <a:srgbClr val="222223"/>
                </a:solidFill>
              </a:rPr>
              <a:t> European </a:t>
            </a:r>
            <a:r>
              <a:rPr lang="de-DE" sz="1400" dirty="0" err="1">
                <a:solidFill>
                  <a:srgbClr val="222223"/>
                </a:solidFill>
              </a:rPr>
              <a:t>culture</a:t>
            </a:r>
            <a:r>
              <a:rPr lang="de-DE" sz="1400" dirty="0">
                <a:solidFill>
                  <a:srgbClr val="222223"/>
                </a:solidFill>
              </a:rPr>
              <a:t> </a:t>
            </a:r>
            <a:r>
              <a:rPr lang="de-DE" sz="1400" dirty="0" err="1">
                <a:solidFill>
                  <a:srgbClr val="222223"/>
                </a:solidFill>
              </a:rPr>
              <a:t>and</a:t>
            </a:r>
            <a:r>
              <a:rPr lang="de-DE" sz="1400" dirty="0">
                <a:solidFill>
                  <a:srgbClr val="222223"/>
                </a:solidFill>
              </a:rPr>
              <a:t> </a:t>
            </a:r>
            <a:r>
              <a:rPr lang="de-DE" sz="1400" dirty="0" err="1">
                <a:solidFill>
                  <a:srgbClr val="222223"/>
                </a:solidFill>
              </a:rPr>
              <a:t>knowledge</a:t>
            </a:r>
            <a:endParaRPr lang="de-DE" sz="1400" dirty="0">
              <a:solidFill>
                <a:srgbClr val="222223"/>
              </a:solidFill>
            </a:endParaRPr>
          </a:p>
        </p:txBody>
      </p:sp>
    </p:spTree>
    <p:extLst>
      <p:ext uri="{BB962C8B-B14F-4D97-AF65-F5344CB8AC3E}">
        <p14:creationId xmlns:p14="http://schemas.microsoft.com/office/powerpoint/2010/main" val="141163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2234458"/>
          </a:xfrm>
        </p:spPr>
        <p:txBody>
          <a:bodyPr/>
          <a:lstStyle/>
          <a:p>
            <a:r>
              <a:rPr lang="nb-NO" sz="6000" dirty="0"/>
              <a:t>Norway as a </a:t>
            </a:r>
            <a:r>
              <a:rPr lang="nb-NO" sz="6000" dirty="0" err="1"/>
              <a:t>holiday</a:t>
            </a:r>
            <a:r>
              <a:rPr lang="nb-NO" sz="6000" dirty="0"/>
              <a:t> </a:t>
            </a:r>
            <a:r>
              <a:rPr lang="nb-NO" sz="6000" dirty="0" err="1"/>
              <a:t>destination</a:t>
            </a:r>
            <a:endParaRPr lang="nb-NO" sz="6000" dirty="0"/>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64</a:t>
            </a:fld>
            <a:endParaRPr kumimoji="0" lang="en-GB" sz="800" b="0" i="0" u="none" strike="noStrike" kern="1200" cap="none" spc="0" normalizeH="0" baseline="0" noProof="0" dirty="0">
              <a:ln>
                <a:noFill/>
              </a:ln>
              <a:solidFill>
                <a:schemeClr val="bg1"/>
              </a:solidFill>
              <a:effectLst/>
              <a:uLnTx/>
              <a:uFillTx/>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n-lt"/>
                <a:ea typeface="+mn-ea"/>
                <a:cs typeface="+mn-cs"/>
              </a:rPr>
              <a:t>© 2016 Ipsos.</a:t>
            </a:r>
            <a:endParaRPr kumimoji="0" lang="en-GB" sz="1200" b="0" i="0" u="none" strike="noStrike" kern="0" cap="none" spc="0" normalizeH="0" baseline="0" noProof="0" dirty="0">
              <a:ln>
                <a:noFill/>
              </a:ln>
              <a:solidFill>
                <a:schemeClr val="bg1"/>
              </a:solidFill>
              <a:effectLst/>
              <a:uLnTx/>
              <a:uFillTx/>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9689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perceptions of Norway – Some words…</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10" name="Textfeld 9"/>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pic>
        <p:nvPicPr>
          <p:cNvPr id="22" name="Grafik 21"/>
          <p:cNvPicPr>
            <a:picLocks noChangeAspect="1"/>
          </p:cNvPicPr>
          <p:nvPr/>
        </p:nvPicPr>
        <p:blipFill>
          <a:blip r:embed="rId2"/>
          <a:stretch>
            <a:fillRect/>
          </a:stretch>
        </p:blipFill>
        <p:spPr>
          <a:xfrm>
            <a:off x="436367" y="1213135"/>
            <a:ext cx="3412302" cy="3290626"/>
          </a:xfrm>
          <a:prstGeom prst="rect">
            <a:avLst/>
          </a:prstGeom>
        </p:spPr>
      </p:pic>
      <p:sp>
        <p:nvSpPr>
          <p:cNvPr id="23" name="Rechteck 22"/>
          <p:cNvSpPr/>
          <p:nvPr/>
        </p:nvSpPr>
        <p:spPr>
          <a:xfrm>
            <a:off x="4039737" y="1276066"/>
            <a:ext cx="3978323" cy="3131971"/>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solidFill>
                <a:sym typeface="Wingdings" panose="05000000000000000000" pitchFamily="2" charset="2"/>
              </a:rPr>
              <a:t>Norway has few distinctive characteristics that respondents could relate to</a:t>
            </a:r>
          </a:p>
          <a:p>
            <a:pPr marL="171450" indent="-171450">
              <a:buFont typeface="Arial" panose="020B0604020202020204" pitchFamily="34" charset="0"/>
              <a:buChar char="•"/>
            </a:pPr>
            <a:r>
              <a:rPr lang="en-US" sz="1200" dirty="0">
                <a:solidFill>
                  <a:schemeClr val="tx1"/>
                </a:solidFill>
                <a:sym typeface="Wingdings" panose="05000000000000000000" pitchFamily="2" charset="2"/>
              </a:rPr>
              <a:t>Since most think of „Scandinavia“ as a package, it was hard to keep countries apart</a:t>
            </a:r>
          </a:p>
          <a:p>
            <a:pPr marL="171450" indent="-171450">
              <a:buFont typeface="Arial" panose="020B0604020202020204" pitchFamily="34" charset="0"/>
              <a:buChar char="•"/>
            </a:pPr>
            <a:r>
              <a:rPr lang="en-US" sz="1200" dirty="0">
                <a:solidFill>
                  <a:schemeClr val="tx1"/>
                </a:solidFill>
                <a:sym typeface="Wingdings" panose="05000000000000000000" pitchFamily="2" charset="2"/>
              </a:rPr>
              <a:t>Even, some characteristics were mixed (e.g. respondents claiming that Eurovision Song Context 2006 winner was Norway with Lordi, although it was Finland) </a:t>
            </a:r>
          </a:p>
          <a:p>
            <a:pPr marL="171450" indent="-171450">
              <a:buFont typeface="Arial" panose="020B0604020202020204" pitchFamily="34" charset="0"/>
              <a:buChar char="•"/>
            </a:pPr>
            <a:r>
              <a:rPr lang="en-US" sz="1200" dirty="0">
                <a:solidFill>
                  <a:schemeClr val="tx1"/>
                </a:solidFill>
                <a:sym typeface="Wingdings" panose="05000000000000000000" pitchFamily="2" charset="2"/>
              </a:rPr>
              <a:t>There was a broad lack of cultural references as well as clear USPs for Norway and what exactly distinguishes this country from other Scandinavian countries except for being colder and darker than Sweden</a:t>
            </a:r>
          </a:p>
          <a:p>
            <a:pPr marL="171450" indent="-171450">
              <a:buFont typeface="Arial" panose="020B0604020202020204" pitchFamily="34" charset="0"/>
              <a:buChar char="•"/>
            </a:pPr>
            <a:r>
              <a:rPr lang="en-US" sz="1200" dirty="0">
                <a:solidFill>
                  <a:schemeClr val="tx1"/>
                </a:solidFill>
                <a:sym typeface="Wingdings" panose="05000000000000000000" pitchFamily="2" charset="2"/>
              </a:rPr>
              <a:t>It was known among respondents that Hurtigrouten regularly travel the fjords of Norway</a:t>
            </a:r>
          </a:p>
          <a:p>
            <a:pPr marL="171450" indent="-171450">
              <a:buFont typeface="Arial" panose="020B0604020202020204" pitchFamily="34" charset="0"/>
              <a:buChar char="•"/>
            </a:pPr>
            <a:endParaRPr lang="en-US" sz="1200" dirty="0">
              <a:solidFill>
                <a:schemeClr val="tx1"/>
              </a:solidFill>
              <a:sym typeface="Wingdings" panose="05000000000000000000" pitchFamily="2" charset="2"/>
            </a:endParaRPr>
          </a:p>
          <a:p>
            <a:endParaRPr lang="en-US" sz="1200" dirty="0">
              <a:solidFill>
                <a:schemeClr val="tx1"/>
              </a:solidFill>
            </a:endParaRPr>
          </a:p>
        </p:txBody>
      </p:sp>
    </p:spTree>
    <p:extLst>
      <p:ext uri="{BB962C8B-B14F-4D97-AF65-F5344CB8AC3E}">
        <p14:creationId xmlns:p14="http://schemas.microsoft.com/office/powerpoint/2010/main" val="27404884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perceptions of Norway</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8" name="Rechteck 7"/>
          <p:cNvSpPr/>
          <p:nvPr/>
        </p:nvSpPr>
        <p:spPr>
          <a:xfrm>
            <a:off x="487232" y="1296538"/>
            <a:ext cx="3248167" cy="2982036"/>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rPr>
              <a:t>VARIETY AND PURITY OF NATURE</a:t>
            </a:r>
          </a:p>
          <a:p>
            <a:pPr marL="171450" indent="-171450">
              <a:buFont typeface="Arial" panose="020B0604020202020204" pitchFamily="34" charset="0"/>
              <a:buChar char="•"/>
            </a:pPr>
            <a:r>
              <a:rPr lang="en-US" sz="1050" dirty="0">
                <a:solidFill>
                  <a:schemeClr val="tx1"/>
                </a:solidFill>
              </a:rPr>
              <a:t>Nature related to: fjords, water, glaciers, fish (salmon)</a:t>
            </a:r>
          </a:p>
          <a:p>
            <a:pPr marL="171450" indent="-171450">
              <a:buFont typeface="Arial" panose="020B0604020202020204" pitchFamily="34" charset="0"/>
              <a:buChar char="•"/>
            </a:pPr>
            <a:r>
              <a:rPr lang="en-US" sz="1050" dirty="0">
                <a:solidFill>
                  <a:schemeClr val="tx1"/>
                </a:solidFill>
              </a:rPr>
              <a:t>Wilderness: adventure, but: survival of the fittest</a:t>
            </a:r>
          </a:p>
          <a:p>
            <a:pPr marL="171450" indent="-171450">
              <a:buFont typeface="Arial" panose="020B0604020202020204" pitchFamily="34" charset="0"/>
              <a:buChar char="•"/>
            </a:pPr>
            <a:r>
              <a:rPr lang="en-US" sz="1050" dirty="0">
                <a:solidFill>
                  <a:schemeClr val="tx1"/>
                </a:solidFill>
              </a:rPr>
              <a:t>Health: fresh and pure air</a:t>
            </a:r>
          </a:p>
          <a:p>
            <a:pPr marL="171450" indent="-171450">
              <a:buFont typeface="Arial" panose="020B0604020202020204" pitchFamily="34" charset="0"/>
              <a:buChar char="•"/>
            </a:pPr>
            <a:r>
              <a:rPr lang="en-US" sz="1050" dirty="0">
                <a:solidFill>
                  <a:schemeClr val="tx1"/>
                </a:solidFill>
              </a:rPr>
              <a:t>Purity: vast and extensive stretches of land</a:t>
            </a:r>
          </a:p>
          <a:p>
            <a:endParaRPr lang="en-US" sz="1200" dirty="0">
              <a:solidFill>
                <a:schemeClr val="tx1"/>
              </a:solidFill>
            </a:endParaRP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546794" y="2914669"/>
            <a:ext cx="944700" cy="1288866"/>
          </a:xfrm>
          <a:prstGeom prst="rect">
            <a:avLst/>
          </a:prstGeom>
        </p:spPr>
      </p:pic>
      <p:sp>
        <p:nvSpPr>
          <p:cNvPr id="10" name="Textfeld 9"/>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pic>
        <p:nvPicPr>
          <p:cNvPr id="11"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1779" y="3073756"/>
            <a:ext cx="1244594" cy="1129779"/>
          </a:xfrm>
          <a:prstGeom prst="rect">
            <a:avLst/>
          </a:prstGeom>
        </p:spPr>
      </p:pic>
      <p:pic>
        <p:nvPicPr>
          <p:cNvPr id="12" name="Grafik 11"/>
          <p:cNvPicPr>
            <a:picLocks noChangeAspect="1"/>
          </p:cNvPicPr>
          <p:nvPr/>
        </p:nvPicPr>
        <p:blipFill>
          <a:blip r:embed="rId4"/>
          <a:stretch>
            <a:fillRect/>
          </a:stretch>
        </p:blipFill>
        <p:spPr>
          <a:xfrm>
            <a:off x="1531779" y="2394219"/>
            <a:ext cx="1244594" cy="622298"/>
          </a:xfrm>
          <a:prstGeom prst="rect">
            <a:avLst/>
          </a:prstGeom>
        </p:spPr>
      </p:pic>
      <p:pic>
        <p:nvPicPr>
          <p:cNvPr id="13" name="Grafik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6658" y="2841176"/>
            <a:ext cx="853268" cy="1362359"/>
          </a:xfrm>
          <a:prstGeom prst="rect">
            <a:avLst/>
          </a:prstGeom>
        </p:spPr>
      </p:pic>
      <p:sp>
        <p:nvSpPr>
          <p:cNvPr id="14" name="Rechteck 13"/>
          <p:cNvSpPr/>
          <p:nvPr/>
        </p:nvSpPr>
        <p:spPr>
          <a:xfrm>
            <a:off x="4068076" y="1291987"/>
            <a:ext cx="4253629" cy="2986587"/>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rPr>
              <a:t>LONELINESS, ISOLATION AND MYSTICISM</a:t>
            </a:r>
          </a:p>
          <a:p>
            <a:pPr marL="171450" indent="-171450">
              <a:buFont typeface="Arial" panose="020B0604020202020204" pitchFamily="34" charset="0"/>
              <a:buChar char="•"/>
            </a:pPr>
            <a:r>
              <a:rPr lang="en-US" sz="1050" dirty="0">
                <a:solidFill>
                  <a:schemeClr val="tx1"/>
                </a:solidFill>
              </a:rPr>
              <a:t>Living happens mostly at home, no one is seen outside</a:t>
            </a:r>
          </a:p>
          <a:p>
            <a:pPr marL="171450" indent="-171450">
              <a:buFont typeface="Arial" panose="020B0604020202020204" pitchFamily="34" charset="0"/>
              <a:buChar char="•"/>
            </a:pPr>
            <a:r>
              <a:rPr lang="en-US" sz="1050" dirty="0">
                <a:solidFill>
                  <a:schemeClr val="tx1"/>
                </a:solidFill>
              </a:rPr>
              <a:t>Vast landscape, towns are in far distances, not close to each other </a:t>
            </a:r>
            <a:r>
              <a:rPr lang="en-US" sz="1050" dirty="0">
                <a:solidFill>
                  <a:schemeClr val="tx1"/>
                </a:solidFill>
                <a:sym typeface="Wingdings" panose="05000000000000000000" pitchFamily="2" charset="2"/>
              </a:rPr>
              <a:t> car for exploring is needed</a:t>
            </a:r>
            <a:endParaRPr lang="en-US" sz="1050" dirty="0">
              <a:solidFill>
                <a:schemeClr val="tx1"/>
              </a:solidFill>
            </a:endParaRPr>
          </a:p>
          <a:p>
            <a:pPr marL="171450" indent="-171450">
              <a:buFont typeface="Arial" panose="020B0604020202020204" pitchFamily="34" charset="0"/>
              <a:buChar char="•"/>
            </a:pPr>
            <a:r>
              <a:rPr lang="en-US" sz="1050" dirty="0">
                <a:solidFill>
                  <a:schemeClr val="tx1"/>
                </a:solidFill>
              </a:rPr>
              <a:t>Image of little infrastructure: what to do in case of car breakdown etc.</a:t>
            </a:r>
          </a:p>
          <a:p>
            <a:pPr marL="171450" indent="-171450">
              <a:buFont typeface="Arial" panose="020B0604020202020204" pitchFamily="34" charset="0"/>
              <a:buChar char="•"/>
            </a:pPr>
            <a:r>
              <a:rPr lang="en-US" sz="1050" dirty="0">
                <a:solidFill>
                  <a:schemeClr val="tx1"/>
                </a:solidFill>
              </a:rPr>
              <a:t>Stories of trolls and elves give the country some mysticism, vastness of countryside give feeling of powerlessness, there is a lot someone does not see</a:t>
            </a:r>
          </a:p>
        </p:txBody>
      </p:sp>
      <p:pic>
        <p:nvPicPr>
          <p:cNvPr id="15" name="Grafik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27308" y="2914669"/>
            <a:ext cx="1202558" cy="1288866"/>
          </a:xfrm>
          <a:prstGeom prst="rect">
            <a:avLst/>
          </a:prstGeom>
        </p:spPr>
      </p:pic>
      <p:pic>
        <p:nvPicPr>
          <p:cNvPr id="17" name="Grafik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89098" y="2914669"/>
            <a:ext cx="911546" cy="1288866"/>
          </a:xfrm>
          <a:prstGeom prst="rect">
            <a:avLst/>
          </a:prstGeom>
        </p:spPr>
      </p:pic>
      <p:pic>
        <p:nvPicPr>
          <p:cNvPr id="18" name="Grafik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9876" y="2914669"/>
            <a:ext cx="882035" cy="1288866"/>
          </a:xfrm>
          <a:prstGeom prst="rect">
            <a:avLst/>
          </a:prstGeom>
        </p:spPr>
      </p:pic>
      <p:pic>
        <p:nvPicPr>
          <p:cNvPr id="19" name="Grafik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284768" y="2914669"/>
            <a:ext cx="969467" cy="1288866"/>
          </a:xfrm>
          <a:prstGeom prst="rect">
            <a:avLst/>
          </a:prstGeom>
        </p:spPr>
      </p:pic>
      <p:sp>
        <p:nvSpPr>
          <p:cNvPr id="20" name="Rounded Rectangular Callout 5"/>
          <p:cNvSpPr/>
          <p:nvPr/>
        </p:nvSpPr>
        <p:spPr>
          <a:xfrm>
            <a:off x="1389508" y="4332740"/>
            <a:ext cx="2512229" cy="506069"/>
          </a:xfrm>
          <a:prstGeom prst="wedgeRoundRectCallout">
            <a:avLst>
              <a:gd name="adj1" fmla="val -62207"/>
              <a:gd name="adj2" fmla="val -5679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“Norway</a:t>
            </a:r>
            <a:r>
              <a:rPr kumimoji="0" lang="en-US" sz="900" b="0" i="1" u="none" strike="noStrike" kern="0" cap="none" spc="0" normalizeH="0" noProof="0" dirty="0">
                <a:ln>
                  <a:noFill/>
                </a:ln>
                <a:solidFill>
                  <a:schemeClr val="tx1"/>
                </a:solidFill>
                <a:effectLst/>
                <a:uLnTx/>
                <a:uFillTx/>
              </a:rPr>
              <a:t> is tight because of the fjords, but still big. Not extensive, but hilly, jagged and exciting. More for the eye, you cannot get enough.”</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0057561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perceptions of Norway</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8" name="Rechteck 7"/>
          <p:cNvSpPr/>
          <p:nvPr/>
        </p:nvSpPr>
        <p:spPr>
          <a:xfrm>
            <a:off x="487232" y="1296538"/>
            <a:ext cx="3315594" cy="2982036"/>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rPr>
              <a:t>FEELING OF TOGETHERNESS</a:t>
            </a:r>
          </a:p>
          <a:p>
            <a:pPr marL="171450" indent="-171450">
              <a:buFont typeface="Arial" panose="020B0604020202020204" pitchFamily="34" charset="0"/>
              <a:buChar char="•"/>
            </a:pPr>
            <a:r>
              <a:rPr lang="en-US" sz="1050" dirty="0">
                <a:solidFill>
                  <a:schemeClr val="tx1"/>
                </a:solidFill>
              </a:rPr>
              <a:t>Live very homely and cozy</a:t>
            </a:r>
          </a:p>
          <a:p>
            <a:pPr marL="171450" indent="-171450">
              <a:buFont typeface="Arial" panose="020B0604020202020204" pitchFamily="34" charset="0"/>
              <a:buChar char="•"/>
            </a:pPr>
            <a:r>
              <a:rPr lang="en-US" sz="1050" dirty="0">
                <a:solidFill>
                  <a:schemeClr val="tx1"/>
                </a:solidFill>
              </a:rPr>
              <a:t>Life takes place at home</a:t>
            </a:r>
          </a:p>
          <a:p>
            <a:pPr marL="171450" indent="-171450">
              <a:buFont typeface="Arial" panose="020B0604020202020204" pitchFamily="34" charset="0"/>
              <a:buChar char="•"/>
            </a:pPr>
            <a:r>
              <a:rPr lang="en-US" sz="1050" dirty="0">
                <a:solidFill>
                  <a:schemeClr val="tx1"/>
                </a:solidFill>
              </a:rPr>
              <a:t>Are family people and do something together</a:t>
            </a:r>
          </a:p>
          <a:p>
            <a:pPr marL="171450" indent="-171450">
              <a:buFont typeface="Arial" panose="020B0604020202020204" pitchFamily="34" charset="0"/>
              <a:buChar char="•"/>
            </a:pPr>
            <a:r>
              <a:rPr lang="en-US" sz="1050" dirty="0">
                <a:solidFill>
                  <a:schemeClr val="tx1"/>
                </a:solidFill>
              </a:rPr>
              <a:t>Have many supplies, know how to survive long winters</a:t>
            </a:r>
          </a:p>
          <a:p>
            <a:pPr marL="171450" indent="-171450">
              <a:buFont typeface="Arial" panose="020B0604020202020204" pitchFamily="34" charset="0"/>
              <a:buChar char="•"/>
            </a:pPr>
            <a:r>
              <a:rPr lang="en-US" sz="1050" dirty="0">
                <a:solidFill>
                  <a:schemeClr val="tx1"/>
                </a:solidFill>
              </a:rPr>
              <a:t>However, also draws image of people who are for themselves, are not open to strangers, even fear strangers and foreigners and reject them</a:t>
            </a:r>
            <a:endParaRPr lang="en-US" sz="1200" dirty="0">
              <a:solidFill>
                <a:schemeClr val="tx1"/>
              </a:solidFill>
            </a:endParaRPr>
          </a:p>
        </p:txBody>
      </p:sp>
      <p:sp>
        <p:nvSpPr>
          <p:cNvPr id="10" name="Textfeld 9"/>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sp>
        <p:nvSpPr>
          <p:cNvPr id="14" name="Rechteck 13"/>
          <p:cNvSpPr/>
          <p:nvPr/>
        </p:nvSpPr>
        <p:spPr>
          <a:xfrm>
            <a:off x="4068076" y="1291987"/>
            <a:ext cx="4253629" cy="2986587"/>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rPr>
              <a:t>MINIMAL, RUDIMENTARY WAY OF LIVING</a:t>
            </a:r>
          </a:p>
          <a:p>
            <a:pPr marL="171450" indent="-171450">
              <a:buFont typeface="Arial" panose="020B0604020202020204" pitchFamily="34" charset="0"/>
              <a:buChar char="•"/>
            </a:pPr>
            <a:r>
              <a:rPr lang="en-US" sz="1050" dirty="0">
                <a:solidFill>
                  <a:schemeClr val="tx1"/>
                </a:solidFill>
              </a:rPr>
              <a:t>Image of fish- and meat-eaters that catch and hunt their food on their own and fry over bonfire</a:t>
            </a:r>
          </a:p>
          <a:p>
            <a:pPr marL="171450" indent="-171450">
              <a:buFont typeface="Arial" panose="020B0604020202020204" pitchFamily="34" charset="0"/>
              <a:buChar char="•"/>
            </a:pPr>
            <a:r>
              <a:rPr lang="en-US" sz="1050" dirty="0">
                <a:solidFill>
                  <a:schemeClr val="tx1"/>
                </a:solidFill>
              </a:rPr>
              <a:t>Unveils a barbaric, stone aged image of people that supply themselves</a:t>
            </a:r>
          </a:p>
          <a:p>
            <a:pPr marL="171450" indent="-171450">
              <a:buFont typeface="Arial" panose="020B0604020202020204" pitchFamily="34" charset="0"/>
              <a:buChar char="•"/>
            </a:pPr>
            <a:r>
              <a:rPr lang="en-US" sz="1050" dirty="0">
                <a:solidFill>
                  <a:schemeClr val="tx1"/>
                </a:solidFill>
              </a:rPr>
              <a:t>Image of wilderness and survival: pristine and grounded</a:t>
            </a:r>
          </a:p>
          <a:p>
            <a:pPr marL="171450" indent="-171450">
              <a:buFont typeface="Arial" panose="020B0604020202020204" pitchFamily="34" charset="0"/>
              <a:buChar char="•"/>
            </a:pPr>
            <a:endParaRPr lang="en-US" sz="1050" dirty="0">
              <a:solidFill>
                <a:schemeClr val="tx1"/>
              </a:solidFill>
            </a:endParaRPr>
          </a:p>
        </p:txBody>
      </p:sp>
      <p:pic>
        <p:nvPicPr>
          <p:cNvPr id="15" name="Grafik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27308" y="2914669"/>
            <a:ext cx="1202558" cy="1288866"/>
          </a:xfrm>
          <a:prstGeom prst="rect">
            <a:avLst/>
          </a:prstGeom>
        </p:spPr>
      </p:pic>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181" y="2913710"/>
            <a:ext cx="911546" cy="1288866"/>
          </a:xfrm>
          <a:prstGeom prst="rect">
            <a:avLst/>
          </a:prstGeom>
        </p:spPr>
      </p:pic>
      <p:pic>
        <p:nvPicPr>
          <p:cNvPr id="5" name="Grafik 4"/>
          <p:cNvPicPr>
            <a:picLocks noChangeAspect="1"/>
          </p:cNvPicPr>
          <p:nvPr/>
        </p:nvPicPr>
        <p:blipFill>
          <a:blip r:embed="rId4"/>
          <a:stretch>
            <a:fillRect/>
          </a:stretch>
        </p:blipFill>
        <p:spPr>
          <a:xfrm>
            <a:off x="5369849" y="2914669"/>
            <a:ext cx="1143349" cy="1288866"/>
          </a:xfrm>
          <a:prstGeom prst="rect">
            <a:avLst/>
          </a:prstGeom>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4710" y="3413174"/>
            <a:ext cx="752947" cy="790361"/>
          </a:xfrm>
          <a:prstGeom prst="rect">
            <a:avLst/>
          </a:prstGeom>
        </p:spPr>
      </p:pic>
      <p:pic>
        <p:nvPicPr>
          <p:cNvPr id="7" name="Grafik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4710" y="2124916"/>
            <a:ext cx="752947" cy="1246816"/>
          </a:xfrm>
          <a:prstGeom prst="rect">
            <a:avLst/>
          </a:prstGeom>
        </p:spPr>
      </p:pic>
      <p:sp>
        <p:nvSpPr>
          <p:cNvPr id="22" name="Rounded Rectangular Callout 5"/>
          <p:cNvSpPr/>
          <p:nvPr/>
        </p:nvSpPr>
        <p:spPr>
          <a:xfrm>
            <a:off x="4659804" y="2285897"/>
            <a:ext cx="2678567" cy="368593"/>
          </a:xfrm>
          <a:prstGeom prst="wedgeRoundRectCallout">
            <a:avLst>
              <a:gd name="adj1" fmla="val -62207"/>
              <a:gd name="adj2" fmla="val -5679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“Norwegians</a:t>
            </a:r>
            <a:r>
              <a:rPr kumimoji="0" lang="en-US" sz="900" b="0" i="1" u="none" strike="noStrike" kern="0" cap="none" spc="0" normalizeH="0" noProof="0" dirty="0">
                <a:ln>
                  <a:noFill/>
                </a:ln>
                <a:solidFill>
                  <a:schemeClr val="tx1"/>
                </a:solidFill>
                <a:effectLst/>
                <a:uLnTx/>
                <a:uFillTx/>
              </a:rPr>
              <a:t> live from their elks and fishing, they live relatively basic on the land.”</a:t>
            </a:r>
            <a:endParaRPr kumimoji="0" lang="en-US" sz="900" b="0" i="1" u="none" strike="noStrike" kern="0" cap="none" spc="0" normalizeH="0" baseline="0" noProof="0" dirty="0">
              <a:ln>
                <a:noFill/>
              </a:ln>
              <a:solidFill>
                <a:schemeClr val="tx1"/>
              </a:solidFill>
              <a:effectLst/>
              <a:uLnTx/>
              <a:uFillTx/>
            </a:endParaRPr>
          </a:p>
        </p:txBody>
      </p:sp>
      <p:pic>
        <p:nvPicPr>
          <p:cNvPr id="9" name="Grafik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867" y="2913709"/>
            <a:ext cx="898858" cy="1289825"/>
          </a:xfrm>
          <a:prstGeom prst="rect">
            <a:avLst/>
          </a:prstGeom>
        </p:spPr>
      </p:pic>
      <p:pic>
        <p:nvPicPr>
          <p:cNvPr id="11" name="Grafik 10"/>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12957" y="2913709"/>
            <a:ext cx="955838" cy="1288867"/>
          </a:xfrm>
          <a:prstGeom prst="rect">
            <a:avLst/>
          </a:prstGeom>
        </p:spPr>
      </p:pic>
      <p:pic>
        <p:nvPicPr>
          <p:cNvPr id="12" name="Grafik 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518616" y="2914669"/>
            <a:ext cx="1216783" cy="1288865"/>
          </a:xfrm>
          <a:prstGeom prst="rect">
            <a:avLst/>
          </a:prstGeom>
        </p:spPr>
      </p:pic>
    </p:spTree>
    <p:extLst>
      <p:ext uri="{BB962C8B-B14F-4D97-AF65-F5344CB8AC3E}">
        <p14:creationId xmlns:p14="http://schemas.microsoft.com/office/powerpoint/2010/main" val="18805058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General perceptions of Norway</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8" name="Rechteck 7"/>
          <p:cNvSpPr/>
          <p:nvPr/>
        </p:nvSpPr>
        <p:spPr>
          <a:xfrm>
            <a:off x="610062" y="1310186"/>
            <a:ext cx="3757222" cy="2982036"/>
          </a:xfrm>
          <a:prstGeom prst="rect">
            <a:avLst/>
          </a:prstGeom>
          <a:no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dirty="0">
                <a:solidFill>
                  <a:schemeClr val="tx1"/>
                </a:solidFill>
              </a:rPr>
              <a:t>LACK OF (POP)-CULTURAL REFERENCES</a:t>
            </a:r>
          </a:p>
          <a:p>
            <a:pPr marL="171450" indent="-171450">
              <a:buFont typeface="Arial" panose="020B0604020202020204" pitchFamily="34" charset="0"/>
              <a:buChar char="•"/>
            </a:pPr>
            <a:r>
              <a:rPr lang="en-US" sz="1050" dirty="0">
                <a:solidFill>
                  <a:schemeClr val="tx1"/>
                </a:solidFill>
              </a:rPr>
              <a:t>No memories of books or movies that come from Norway</a:t>
            </a:r>
          </a:p>
          <a:p>
            <a:pPr marL="171450" indent="-171450">
              <a:buFont typeface="Arial" panose="020B0604020202020204" pitchFamily="34" charset="0"/>
              <a:buChar char="•"/>
            </a:pPr>
            <a:r>
              <a:rPr lang="en-US" sz="1050" dirty="0">
                <a:solidFill>
                  <a:schemeClr val="tx1"/>
                </a:solidFill>
              </a:rPr>
              <a:t>No memories of famous musicians or sportspeople (only one person could relate to Norway as a heavy metal country, e.g. </a:t>
            </a:r>
            <a:r>
              <a:rPr lang="en-US" sz="1050" dirty="0" err="1">
                <a:solidFill>
                  <a:schemeClr val="tx1"/>
                </a:solidFill>
              </a:rPr>
              <a:t>Dimmu</a:t>
            </a:r>
            <a:r>
              <a:rPr lang="en-US" sz="1050" dirty="0">
                <a:solidFill>
                  <a:schemeClr val="tx1"/>
                </a:solidFill>
              </a:rPr>
              <a:t> </a:t>
            </a:r>
            <a:r>
              <a:rPr lang="en-US" sz="1050" dirty="0" err="1">
                <a:solidFill>
                  <a:schemeClr val="tx1"/>
                </a:solidFill>
              </a:rPr>
              <a:t>Borgir</a:t>
            </a:r>
            <a:r>
              <a:rPr lang="en-US" sz="1050" dirty="0">
                <a:solidFill>
                  <a:schemeClr val="tx1"/>
                </a:solidFill>
              </a:rPr>
              <a:t>)</a:t>
            </a:r>
          </a:p>
          <a:p>
            <a:pPr marL="171450" indent="-171450">
              <a:buFont typeface="Arial" panose="020B0604020202020204" pitchFamily="34" charset="0"/>
              <a:buChar char="•"/>
            </a:pPr>
            <a:r>
              <a:rPr lang="en-US" sz="1050" dirty="0">
                <a:solidFill>
                  <a:schemeClr val="tx1"/>
                </a:solidFill>
              </a:rPr>
              <a:t>Rather abstract associations to mystified history, e.g. legends, trolls, Vikings with no clear facts</a:t>
            </a:r>
          </a:p>
          <a:p>
            <a:pPr marL="171450" indent="-171450">
              <a:buFont typeface="Arial" panose="020B0604020202020204" pitchFamily="34" charset="0"/>
              <a:buChar char="•"/>
            </a:pPr>
            <a:r>
              <a:rPr lang="en-US" sz="1050" dirty="0">
                <a:solidFill>
                  <a:schemeClr val="tx1"/>
                </a:solidFill>
              </a:rPr>
              <a:t>Even food is quite mysterious and solely limited to meat and fish</a:t>
            </a:r>
          </a:p>
          <a:p>
            <a:pPr marL="171450" indent="-171450">
              <a:buFont typeface="Arial" panose="020B0604020202020204" pitchFamily="34" charset="0"/>
              <a:buChar char="•"/>
            </a:pPr>
            <a:r>
              <a:rPr lang="en-US" sz="1050" dirty="0">
                <a:solidFill>
                  <a:schemeClr val="tx1"/>
                </a:solidFill>
              </a:rPr>
              <a:t>Oslo as capital is known and also its offer of museums, but emotional distance between Oslo and its belonging to Norway </a:t>
            </a:r>
          </a:p>
          <a:p>
            <a:endParaRPr lang="en-US" sz="1200" dirty="0">
              <a:solidFill>
                <a:schemeClr val="tx1"/>
              </a:solidFill>
            </a:endParaRPr>
          </a:p>
        </p:txBody>
      </p:sp>
      <p:sp>
        <p:nvSpPr>
          <p:cNvPr id="10" name="Textfeld 9"/>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30907" y="3253073"/>
            <a:ext cx="1354829" cy="895846"/>
          </a:xfrm>
          <a:prstGeom prst="rect">
            <a:avLst/>
          </a:prstGeom>
        </p:spPr>
      </p:pic>
      <p:sp>
        <p:nvSpPr>
          <p:cNvPr id="21" name="Rounded Rectangular Callout 5"/>
          <p:cNvSpPr/>
          <p:nvPr/>
        </p:nvSpPr>
        <p:spPr>
          <a:xfrm>
            <a:off x="5008728" y="1631662"/>
            <a:ext cx="3098042" cy="838583"/>
          </a:xfrm>
          <a:prstGeom prst="wedgeRoundRectCallout">
            <a:avLst>
              <a:gd name="adj1" fmla="val -61445"/>
              <a:gd name="adj2" fmla="val -37661"/>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“You can</a:t>
            </a:r>
            <a:r>
              <a:rPr kumimoji="0" lang="en-US" sz="900" b="0" i="1" u="none" strike="noStrike" kern="0" cap="none" spc="0" normalizeH="0" noProof="0" dirty="0">
                <a:ln>
                  <a:noFill/>
                </a:ln>
                <a:solidFill>
                  <a:schemeClr val="tx1"/>
                </a:solidFill>
                <a:effectLst/>
                <a:uLnTx/>
                <a:uFillTx/>
              </a:rPr>
              <a:t> hardly relate to Norway. There are no stories, no movies. You have seen a thousand Hollywood movies about America. New Zealand is present in a movie. I do not have any movie references for Norway. The only relation I have cruises through fjords, but this is only for old people.”</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4999227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8" y="643469"/>
            <a:ext cx="8654595" cy="387798"/>
          </a:xfrm>
        </p:spPr>
        <p:txBody>
          <a:bodyPr/>
          <a:lstStyle/>
          <a:p>
            <a:r>
              <a:rPr lang="en-GB" sz="2800" dirty="0"/>
              <a:t>Present barriers that keeps tourist from going to Norway</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4" name="Text Placeholder 3"/>
          <p:cNvSpPr>
            <a:spLocks noGrp="1"/>
          </p:cNvSpPr>
          <p:nvPr>
            <p:ph type="body" sz="quarter" idx="14"/>
          </p:nvPr>
        </p:nvSpPr>
        <p:spPr>
          <a:xfrm>
            <a:off x="247659" y="1227476"/>
            <a:ext cx="6221380" cy="3201223"/>
          </a:xfrm>
          <a:ln w="28575">
            <a:solidFill>
              <a:schemeClr val="accent4">
                <a:lumMod val="20000"/>
                <a:lumOff val="80000"/>
              </a:schemeClr>
            </a:solidFill>
          </a:ln>
        </p:spPr>
        <p:txBody>
          <a:bodyPr anchor="ctr"/>
          <a:lstStyle/>
          <a:p>
            <a:pPr marL="361950" indent="-184150">
              <a:buFontTx/>
              <a:buChar char="-"/>
            </a:pPr>
            <a:endParaRPr lang="en-GB" sz="1200" b="1" dirty="0"/>
          </a:p>
          <a:p>
            <a:pPr marL="361950" indent="-184150">
              <a:buFontTx/>
              <a:buChar char="-"/>
            </a:pPr>
            <a:r>
              <a:rPr lang="en-GB" sz="1200" b="1" dirty="0"/>
              <a:t>Clear USP is missing</a:t>
            </a:r>
            <a:r>
              <a:rPr lang="en-GB" sz="1200" dirty="0"/>
              <a:t>: although raw and vast nature is seen as plus, it is not seen as something that only Norway can offer. Furthermore, other countries (e.g. New Zealand, Iceland) seem to have to offer even more than “just nature”</a:t>
            </a:r>
          </a:p>
          <a:p>
            <a:pPr marL="361950" indent="-184150">
              <a:buFontTx/>
              <a:buChar char="-"/>
            </a:pPr>
            <a:r>
              <a:rPr lang="en-GB" sz="1200" b="1" dirty="0"/>
              <a:t>Weather unpredictability</a:t>
            </a:r>
            <a:r>
              <a:rPr lang="en-GB" sz="1200" dirty="0"/>
              <a:t>: a strong barrier for most (especially those who only go on a “big” summer holiday once a year) as weather is a crucial factor why a location is chosen. In the mind of many, Norway is very cold and dark – summer is not prevalent with warm and long days.</a:t>
            </a:r>
          </a:p>
          <a:p>
            <a:pPr marL="361950" indent="-184150">
              <a:buFontTx/>
              <a:buChar char="-"/>
            </a:pPr>
            <a:r>
              <a:rPr lang="en-GB" sz="1200" b="1" dirty="0"/>
              <a:t>Expensive</a:t>
            </a:r>
            <a:r>
              <a:rPr lang="en-GB" sz="1200" dirty="0"/>
              <a:t>: Holidays in Norway are only for those who can afford it – food and alcohol is perceived to be expensive because most of it has to be imported; furthermore it’s perceived to be necessary to rent a car in order to get more into the nature</a:t>
            </a:r>
          </a:p>
          <a:p>
            <a:pPr marL="361950" indent="-184150">
              <a:buFontTx/>
              <a:buChar char="-"/>
            </a:pPr>
            <a:r>
              <a:rPr lang="en-GB" sz="1200" b="1" dirty="0"/>
              <a:t>Not suitable for families</a:t>
            </a:r>
            <a:r>
              <a:rPr lang="en-GB" sz="1200" dirty="0"/>
              <a:t>: weather extremes, costs and offer of only rather action-rich/ one-sided activities take away the perception of being family-friendly</a:t>
            </a:r>
          </a:p>
        </p:txBody>
      </p:sp>
      <p:sp>
        <p:nvSpPr>
          <p:cNvPr id="11" name="Rounded Rectangular Callout 5"/>
          <p:cNvSpPr/>
          <p:nvPr/>
        </p:nvSpPr>
        <p:spPr>
          <a:xfrm>
            <a:off x="6614087" y="3197260"/>
            <a:ext cx="1854350" cy="1231439"/>
          </a:xfrm>
          <a:prstGeom prst="wedgeRoundRectCallout">
            <a:avLst>
              <a:gd name="adj1" fmla="val -54111"/>
              <a:gd name="adj2" fmla="val 16350"/>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“We should have done it before the kids or after them, when they are going their own</a:t>
            </a:r>
            <a:r>
              <a:rPr kumimoji="0" lang="en-US" sz="900" b="0" i="1" u="none" strike="noStrike" kern="0" cap="none" spc="0" normalizeH="0" noProof="0" dirty="0">
                <a:ln>
                  <a:noFill/>
                </a:ln>
                <a:solidFill>
                  <a:schemeClr val="tx1"/>
                </a:solidFill>
                <a:effectLst/>
                <a:uLnTx/>
                <a:uFillTx/>
              </a:rPr>
              <a:t> ways. Now we have the issues: only 2 weeks of time, weather has to be good otherwise it’s no fun. And for that, it’s too much money, we only do holidays once a year.”</a:t>
            </a:r>
            <a:endParaRPr kumimoji="0" lang="en-US" sz="900" b="0" i="1" u="none" strike="noStrike" kern="0" cap="none" spc="0" normalizeH="0" baseline="0" noProof="0" dirty="0">
              <a:ln>
                <a:noFill/>
              </a:ln>
              <a:solidFill>
                <a:schemeClr val="tx1"/>
              </a:solidFill>
              <a:effectLst/>
              <a:uLnTx/>
              <a:uFillTx/>
            </a:endParaRPr>
          </a:p>
        </p:txBody>
      </p:sp>
      <p:sp>
        <p:nvSpPr>
          <p:cNvPr id="12" name="Rounded Rectangular Callout 5"/>
          <p:cNvSpPr/>
          <p:nvPr/>
        </p:nvSpPr>
        <p:spPr>
          <a:xfrm>
            <a:off x="6614087" y="2315941"/>
            <a:ext cx="1854350" cy="715052"/>
          </a:xfrm>
          <a:prstGeom prst="wedgeRoundRectCallout">
            <a:avLst>
              <a:gd name="adj1" fmla="val -56766"/>
              <a:gd name="adj2" fmla="val 26462"/>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don’t think it would be a nice holiday in winter. In summer, when it’s 30 degrees here, you have 20, 21 degrees there. Perfect to explore the city and nature</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13" name="Rounded Rectangular Callout 5"/>
          <p:cNvSpPr/>
          <p:nvPr/>
        </p:nvSpPr>
        <p:spPr>
          <a:xfrm>
            <a:off x="6614087" y="1520098"/>
            <a:ext cx="1854350" cy="629577"/>
          </a:xfrm>
          <a:prstGeom prst="wedgeRoundRectCallout">
            <a:avLst>
              <a:gd name="adj1" fmla="val -60829"/>
              <a:gd name="adj2" fmla="val -20970"/>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“You could travel there, but what do you have in Norway that you don’t also have in Sweden or Finland?”</a:t>
            </a:r>
          </a:p>
        </p:txBody>
      </p:sp>
      <p:grpSp>
        <p:nvGrpSpPr>
          <p:cNvPr id="16" name="Gruppieren 15"/>
          <p:cNvGrpSpPr/>
          <p:nvPr/>
        </p:nvGrpSpPr>
        <p:grpSpPr>
          <a:xfrm>
            <a:off x="225576" y="1027958"/>
            <a:ext cx="325730" cy="646331"/>
            <a:chOff x="-756543" y="1295717"/>
            <a:chExt cx="325730" cy="646331"/>
          </a:xfrm>
        </p:grpSpPr>
        <p:sp>
          <p:nvSpPr>
            <p:cNvPr id="7" name="Rechteck 6"/>
            <p:cNvSpPr/>
            <p:nvPr/>
          </p:nvSpPr>
          <p:spPr>
            <a:xfrm>
              <a:off x="-716507" y="1514901"/>
              <a:ext cx="245659" cy="2729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p>
          </p:txBody>
        </p:sp>
        <p:sp>
          <p:nvSpPr>
            <p:cNvPr id="15" name="Rechteck 14"/>
            <p:cNvSpPr/>
            <p:nvPr/>
          </p:nvSpPr>
          <p:spPr>
            <a:xfrm>
              <a:off x="-756543" y="1295717"/>
              <a:ext cx="325730" cy="646331"/>
            </a:xfrm>
            <a:prstGeom prst="rect">
              <a:avLst/>
            </a:prstGeom>
          </p:spPr>
          <p:txBody>
            <a:bodyPr wrap="none">
              <a:spAutoFit/>
            </a:bodyPr>
            <a:lstStyle/>
            <a:p>
              <a:pPr lvl="0" algn="ctr"/>
              <a:r>
                <a:rPr lang="de-DE" sz="3600" b="1" dirty="0">
                  <a:solidFill>
                    <a:prstClr val="white"/>
                  </a:solidFill>
                </a:rPr>
                <a:t>-</a:t>
              </a:r>
              <a:endParaRPr lang="de-DE" sz="2400" b="1" dirty="0">
                <a:solidFill>
                  <a:prstClr val="white"/>
                </a:solidFill>
              </a:endParaRPr>
            </a:p>
          </p:txBody>
        </p:sp>
      </p:grpSp>
    </p:spTree>
    <p:extLst>
      <p:ext uri="{BB962C8B-B14F-4D97-AF65-F5344CB8AC3E}">
        <p14:creationId xmlns:p14="http://schemas.microsoft.com/office/powerpoint/2010/main" val="782538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A few words to the research circumstances</a:t>
            </a:r>
          </a:p>
        </p:txBody>
      </p:sp>
      <p:sp>
        <p:nvSpPr>
          <p:cNvPr id="3" name="Text Placeholder 2"/>
          <p:cNvSpPr>
            <a:spLocks noGrp="1"/>
          </p:cNvSpPr>
          <p:nvPr>
            <p:ph type="body" sz="quarter" idx="13"/>
          </p:nvPr>
        </p:nvSpPr>
        <p:spPr/>
        <p:txBody>
          <a:bodyPr/>
          <a:lstStyle/>
          <a:p>
            <a:r>
              <a:rPr lang="nb-NO" dirty="0"/>
              <a:t>Key Findings</a:t>
            </a:r>
          </a:p>
        </p:txBody>
      </p:sp>
      <p:sp>
        <p:nvSpPr>
          <p:cNvPr id="4" name="Text Placeholder 3"/>
          <p:cNvSpPr>
            <a:spLocks noGrp="1"/>
          </p:cNvSpPr>
          <p:nvPr>
            <p:ph type="body" sz="quarter" idx="14"/>
          </p:nvPr>
        </p:nvSpPr>
        <p:spPr>
          <a:xfrm>
            <a:off x="247658" y="1343485"/>
            <a:ext cx="7870391" cy="2643008"/>
          </a:xfrm>
        </p:spPr>
        <p:txBody>
          <a:bodyPr/>
          <a:lstStyle/>
          <a:p>
            <a:r>
              <a:rPr lang="en-GB" b="1" dirty="0"/>
              <a:t>Season/ location bias</a:t>
            </a:r>
          </a:p>
          <a:p>
            <a:pPr marL="285750" indent="-285750">
              <a:buFont typeface="Arial" panose="020B0604020202020204" pitchFamily="34" charset="0"/>
              <a:buChar char="•"/>
            </a:pPr>
            <a:r>
              <a:rPr lang="en-GB" dirty="0"/>
              <a:t>Project has been conducted in cold and dark season: respondents were longing for warmth and therefore felt a stronger rejection to Nordic countries and Norway – associations and aspirations might have been different when conducting this project in summer time</a:t>
            </a:r>
          </a:p>
          <a:p>
            <a:pPr marL="285750" indent="-285750">
              <a:buFont typeface="Arial" panose="020B0604020202020204" pitchFamily="34" charset="0"/>
              <a:buChar char="•"/>
            </a:pPr>
            <a:r>
              <a:rPr lang="en-GB" dirty="0"/>
              <a:t>The line of vision in Frankfurt groups directed more towards south which would may have been different when conducting focus groups additionally in different locations, e.g. Hamburg or Berlin</a:t>
            </a:r>
          </a:p>
        </p:txBody>
      </p:sp>
    </p:spTree>
    <p:extLst>
      <p:ext uri="{BB962C8B-B14F-4D97-AF65-F5344CB8AC3E}">
        <p14:creationId xmlns:p14="http://schemas.microsoft.com/office/powerpoint/2010/main" val="29330529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Hopes and aspirations towards Norway</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9" name="Rechteck 8"/>
          <p:cNvSpPr/>
          <p:nvPr/>
        </p:nvSpPr>
        <p:spPr>
          <a:xfrm>
            <a:off x="3651459" y="1432300"/>
            <a:ext cx="1536067"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Cultural holidays</a:t>
            </a:r>
          </a:p>
        </p:txBody>
      </p:sp>
      <p:sp>
        <p:nvSpPr>
          <p:cNvPr id="10" name="Rechteck 9"/>
          <p:cNvSpPr/>
          <p:nvPr/>
        </p:nvSpPr>
        <p:spPr>
          <a:xfrm>
            <a:off x="5330824" y="1426706"/>
            <a:ext cx="1411173"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Active holidays</a:t>
            </a:r>
          </a:p>
        </p:txBody>
      </p:sp>
      <p:sp>
        <p:nvSpPr>
          <p:cNvPr id="11" name="Rechteck 10"/>
          <p:cNvSpPr/>
          <p:nvPr/>
        </p:nvSpPr>
        <p:spPr>
          <a:xfrm>
            <a:off x="5338051" y="1762701"/>
            <a:ext cx="1404823"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Winter sport holidays</a:t>
            </a:r>
          </a:p>
        </p:txBody>
      </p:sp>
      <p:sp>
        <p:nvSpPr>
          <p:cNvPr id="15" name="Rechteck 14"/>
          <p:cNvSpPr/>
          <p:nvPr/>
        </p:nvSpPr>
        <p:spPr>
          <a:xfrm>
            <a:off x="272086" y="1751826"/>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(Extended) weekend trip</a:t>
            </a:r>
          </a:p>
        </p:txBody>
      </p:sp>
      <p:sp>
        <p:nvSpPr>
          <p:cNvPr id="16" name="Rechteck 15"/>
          <p:cNvSpPr/>
          <p:nvPr/>
        </p:nvSpPr>
        <p:spPr>
          <a:xfrm>
            <a:off x="272086" y="1426712"/>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City trip</a:t>
            </a:r>
          </a:p>
        </p:txBody>
      </p:sp>
      <p:sp>
        <p:nvSpPr>
          <p:cNvPr id="17" name="Rechteck 16"/>
          <p:cNvSpPr/>
          <p:nvPr/>
        </p:nvSpPr>
        <p:spPr>
          <a:xfrm>
            <a:off x="6885295" y="1426712"/>
            <a:ext cx="1514902"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Wellness/ relax holidays</a:t>
            </a:r>
          </a:p>
        </p:txBody>
      </p:sp>
      <p:sp>
        <p:nvSpPr>
          <p:cNvPr id="18" name="Rechteck 17"/>
          <p:cNvSpPr/>
          <p:nvPr/>
        </p:nvSpPr>
        <p:spPr>
          <a:xfrm>
            <a:off x="2017174" y="1426708"/>
            <a:ext cx="1495262"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Couple holidays</a:t>
            </a:r>
          </a:p>
        </p:txBody>
      </p:sp>
      <p:sp>
        <p:nvSpPr>
          <p:cNvPr id="19" name="Rechteck 18"/>
          <p:cNvSpPr/>
          <p:nvPr/>
        </p:nvSpPr>
        <p:spPr>
          <a:xfrm>
            <a:off x="2017175" y="1772828"/>
            <a:ext cx="1495262" cy="2764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Mother-daughter/ father-son holidays</a:t>
            </a:r>
          </a:p>
        </p:txBody>
      </p:sp>
      <p:sp>
        <p:nvSpPr>
          <p:cNvPr id="4" name="Rechteck 3"/>
          <p:cNvSpPr/>
          <p:nvPr/>
        </p:nvSpPr>
        <p:spPr>
          <a:xfrm>
            <a:off x="272086" y="2429300"/>
            <a:ext cx="1606065" cy="2258703"/>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Mostly connected to capital city Oslo as country is too big and for nature, one has to have more time</a:t>
            </a:r>
          </a:p>
          <a:p>
            <a:pPr marL="177800" lvl="0" indent="-177800">
              <a:buFont typeface="Arial" panose="020B0604020202020204" pitchFamily="34" charset="0"/>
              <a:buChar char="•"/>
            </a:pPr>
            <a:r>
              <a:rPr lang="en-US" sz="1050" dirty="0">
                <a:solidFill>
                  <a:srgbClr val="222223"/>
                </a:solidFill>
              </a:rPr>
              <a:t>Oslo offers a variety of possibilities for weekend-get-away such as culture, food, relaxation, shopping etc.</a:t>
            </a:r>
          </a:p>
        </p:txBody>
      </p:sp>
      <p:sp>
        <p:nvSpPr>
          <p:cNvPr id="20" name="Rechteck 19"/>
          <p:cNvSpPr/>
          <p:nvPr/>
        </p:nvSpPr>
        <p:spPr>
          <a:xfrm>
            <a:off x="2030552" y="2429300"/>
            <a:ext cx="1481886" cy="2258704"/>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Perceived isolation and calm of Norway to be used as get-away for couples or family members, e.g. father-son-trip in wilderness, mother-daughter-retreat in cozy home</a:t>
            </a:r>
          </a:p>
        </p:txBody>
      </p:sp>
      <p:sp>
        <p:nvSpPr>
          <p:cNvPr id="21" name="Rechteck 20"/>
          <p:cNvSpPr/>
          <p:nvPr/>
        </p:nvSpPr>
        <p:spPr>
          <a:xfrm>
            <a:off x="3664839" y="1762701"/>
            <a:ext cx="1529914" cy="2925303"/>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Getting to know a new way of living, getting to know the (perceived) rudimentary living of Norway‘s inhabitants</a:t>
            </a:r>
          </a:p>
          <a:p>
            <a:pPr marL="177800" lvl="0" indent="-177800">
              <a:buFont typeface="Arial" panose="020B0604020202020204" pitchFamily="34" charset="0"/>
              <a:buChar char="•"/>
            </a:pPr>
            <a:r>
              <a:rPr lang="en-US" sz="1050" dirty="0">
                <a:solidFill>
                  <a:srgbClr val="222223"/>
                </a:solidFill>
              </a:rPr>
              <a:t>However: perception, that inhabitants are less tangible and open for tourists</a:t>
            </a:r>
          </a:p>
          <a:p>
            <a:pPr marL="177800" lvl="0" indent="-177800">
              <a:buFont typeface="Arial" panose="020B0604020202020204" pitchFamily="34" charset="0"/>
              <a:buChar char="•"/>
            </a:pPr>
            <a:r>
              <a:rPr lang="en-US" sz="1050" dirty="0">
                <a:solidFill>
                  <a:srgbClr val="222223"/>
                </a:solidFill>
              </a:rPr>
              <a:t>But: possibilities for agriculture holidays, Airbnb, deep-diving into living culture and lifestyle, visiting museums/ the opera in Oslo</a:t>
            </a:r>
          </a:p>
        </p:txBody>
      </p:sp>
      <p:sp>
        <p:nvSpPr>
          <p:cNvPr id="22" name="Rechteck 21"/>
          <p:cNvSpPr/>
          <p:nvPr/>
        </p:nvSpPr>
        <p:spPr>
          <a:xfrm>
            <a:off x="5352395" y="2098695"/>
            <a:ext cx="1389602" cy="2589310"/>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Being in unity with nature and feeling its power</a:t>
            </a:r>
          </a:p>
          <a:p>
            <a:pPr marL="177800" lvl="0" indent="-177800">
              <a:buFont typeface="Arial" panose="020B0604020202020204" pitchFamily="34" charset="0"/>
              <a:buChar char="•"/>
            </a:pPr>
            <a:r>
              <a:rPr lang="en-US" sz="1050" dirty="0">
                <a:solidFill>
                  <a:srgbClr val="222223"/>
                </a:solidFill>
              </a:rPr>
              <a:t>Activities such as: snowboarding, skiing, snowmobile, cross-country skiing, sled-dog, going hunting, collecting fungi, watching reindeer, </a:t>
            </a:r>
          </a:p>
        </p:txBody>
      </p:sp>
      <p:sp>
        <p:nvSpPr>
          <p:cNvPr id="23" name="Rechteck 22"/>
          <p:cNvSpPr/>
          <p:nvPr/>
        </p:nvSpPr>
        <p:spPr>
          <a:xfrm>
            <a:off x="6885295" y="1751826"/>
            <a:ext cx="1514902" cy="2936179"/>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buFont typeface="Arial" panose="020B0604020202020204" pitchFamily="34" charset="0"/>
              <a:buChar char="•"/>
            </a:pPr>
            <a:r>
              <a:rPr lang="en-US" sz="1050" dirty="0">
                <a:solidFill>
                  <a:schemeClr val="tx1"/>
                </a:solidFill>
              </a:rPr>
              <a:t>Focusing on the me-moment and enhancing the feeling of coziness, relaxation</a:t>
            </a:r>
          </a:p>
          <a:p>
            <a:pPr marL="177800" indent="-177800">
              <a:buFont typeface="Arial" panose="020B0604020202020204" pitchFamily="34" charset="0"/>
              <a:buChar char="•"/>
            </a:pPr>
            <a:r>
              <a:rPr lang="en-US" sz="1050" dirty="0">
                <a:solidFill>
                  <a:schemeClr val="tx1"/>
                </a:solidFill>
              </a:rPr>
              <a:t>Enjoying nature, extreme opposites of cold and warmth</a:t>
            </a:r>
          </a:p>
          <a:p>
            <a:pPr marL="177800" indent="-177800">
              <a:buFont typeface="Arial" panose="020B0604020202020204" pitchFamily="34" charset="0"/>
              <a:buChar char="•"/>
            </a:pPr>
            <a:r>
              <a:rPr lang="en-US" sz="1050" dirty="0">
                <a:solidFill>
                  <a:schemeClr val="tx1"/>
                </a:solidFill>
              </a:rPr>
              <a:t>Possibilities: spa-holidays, sauna, recreation/ recovery, immersing in the healing power of fresh air and pure nature</a:t>
            </a:r>
          </a:p>
          <a:p>
            <a:pPr marL="177800" indent="-177800">
              <a:buFont typeface="Arial" panose="020B0604020202020204" pitchFamily="34" charset="0"/>
              <a:buChar char="•"/>
            </a:pPr>
            <a:r>
              <a:rPr lang="en-US" sz="1050" dirty="0">
                <a:solidFill>
                  <a:schemeClr val="tx1"/>
                </a:solidFill>
              </a:rPr>
              <a:t>Wellness/ relaxing holidays not yet top of mind</a:t>
            </a:r>
          </a:p>
        </p:txBody>
      </p:sp>
      <p:sp>
        <p:nvSpPr>
          <p:cNvPr id="24" name="Rechteck 23"/>
          <p:cNvSpPr/>
          <p:nvPr/>
        </p:nvSpPr>
        <p:spPr>
          <a:xfrm>
            <a:off x="266845" y="2084102"/>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Short holiday</a:t>
            </a:r>
          </a:p>
        </p:txBody>
      </p:sp>
      <p:sp>
        <p:nvSpPr>
          <p:cNvPr id="25" name="Rechteck 24"/>
          <p:cNvSpPr/>
          <p:nvPr/>
        </p:nvSpPr>
        <p:spPr>
          <a:xfrm>
            <a:off x="2030552" y="2090164"/>
            <a:ext cx="1495262" cy="2764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Holidays with close friends</a:t>
            </a:r>
          </a:p>
        </p:txBody>
      </p:sp>
    </p:spTree>
    <p:extLst>
      <p:ext uri="{BB962C8B-B14F-4D97-AF65-F5344CB8AC3E}">
        <p14:creationId xmlns:p14="http://schemas.microsoft.com/office/powerpoint/2010/main" val="30809430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418" y="643469"/>
            <a:ext cx="8911582" cy="457048"/>
          </a:xfrm>
        </p:spPr>
        <p:txBody>
          <a:bodyPr/>
          <a:lstStyle/>
          <a:p>
            <a:r>
              <a:rPr lang="de-DE" dirty="0" err="1"/>
              <a:t>Norway</a:t>
            </a:r>
            <a:r>
              <a:rPr lang="de-DE" dirty="0"/>
              <a:t> </a:t>
            </a:r>
            <a:r>
              <a:rPr lang="de-DE" dirty="0" err="1"/>
              <a:t>is</a:t>
            </a:r>
            <a:r>
              <a:rPr lang="de-DE" dirty="0"/>
              <a:t> </a:t>
            </a:r>
            <a:r>
              <a:rPr lang="de-DE" dirty="0" err="1"/>
              <a:t>currently</a:t>
            </a:r>
            <a:r>
              <a:rPr lang="de-DE" dirty="0"/>
              <a:t> in </a:t>
            </a:r>
            <a:r>
              <a:rPr lang="de-DE" dirty="0" err="1"/>
              <a:t>the</a:t>
            </a:r>
            <a:r>
              <a:rPr lang="de-DE" dirty="0"/>
              <a:t> </a:t>
            </a:r>
            <a:r>
              <a:rPr lang="de-DE" dirty="0" err="1"/>
              <a:t>red</a:t>
            </a:r>
            <a:r>
              <a:rPr lang="de-DE" dirty="0"/>
              <a:t> </a:t>
            </a:r>
            <a:r>
              <a:rPr lang="de-DE" dirty="0" err="1"/>
              <a:t>motivation</a:t>
            </a:r>
            <a:r>
              <a:rPr lang="de-DE" dirty="0"/>
              <a:t>…</a:t>
            </a:r>
          </a:p>
        </p:txBody>
      </p:sp>
      <p:sp>
        <p:nvSpPr>
          <p:cNvPr id="3" name="Textplatzhalter 2"/>
          <p:cNvSpPr>
            <a:spLocks noGrp="1"/>
          </p:cNvSpPr>
          <p:nvPr>
            <p:ph type="body" sz="quarter" idx="13"/>
          </p:nvPr>
        </p:nvSpPr>
        <p:spPr/>
        <p:txBody>
          <a:bodyPr/>
          <a:lstStyle/>
          <a:p>
            <a:r>
              <a:rPr lang="de-DE" dirty="0" err="1"/>
              <a:t>Norway</a:t>
            </a:r>
            <a:r>
              <a:rPr lang="de-DE" dirty="0"/>
              <a:t> </a:t>
            </a:r>
            <a:r>
              <a:rPr lang="de-DE" dirty="0" err="1"/>
              <a:t>as</a:t>
            </a:r>
            <a:r>
              <a:rPr lang="de-DE" dirty="0"/>
              <a:t> a </a:t>
            </a:r>
            <a:r>
              <a:rPr lang="de-DE" dirty="0" err="1"/>
              <a:t>holiday</a:t>
            </a:r>
            <a:r>
              <a:rPr lang="de-DE" dirty="0"/>
              <a:t> </a:t>
            </a:r>
            <a:r>
              <a:rPr lang="de-DE" dirty="0" err="1"/>
              <a:t>destination</a:t>
            </a:r>
            <a:endParaRPr lang="de-DE" dirty="0"/>
          </a:p>
        </p:txBody>
      </p:sp>
      <p:sp>
        <p:nvSpPr>
          <p:cNvPr id="5" name="Rechteck 4"/>
          <p:cNvSpPr/>
          <p:nvPr/>
        </p:nvSpPr>
        <p:spPr>
          <a:xfrm>
            <a:off x="263281" y="1709537"/>
            <a:ext cx="2193110" cy="1987608"/>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rPr>
              <a:t>Norway is red motivation:</a:t>
            </a:r>
          </a:p>
          <a:p>
            <a:pPr marL="171450" indent="-171450">
              <a:buFontTx/>
              <a:buChar char="-"/>
            </a:pPr>
            <a:r>
              <a:rPr lang="en-US" sz="1050" dirty="0">
                <a:solidFill>
                  <a:schemeClr val="tx1"/>
                </a:solidFill>
              </a:rPr>
              <a:t>Focus on adventure and life-changing experiences (testing extremes, coldness, mountains) </a:t>
            </a:r>
          </a:p>
          <a:p>
            <a:pPr marL="171450" indent="-171450">
              <a:buFontTx/>
              <a:buChar char="-"/>
            </a:pPr>
            <a:r>
              <a:rPr lang="en-US" sz="1050" dirty="0">
                <a:solidFill>
                  <a:schemeClr val="tx1"/>
                </a:solidFill>
              </a:rPr>
              <a:t>So far, “nature“ is no clear USP and adding to active, cultural and relaxation holidays</a:t>
            </a:r>
          </a:p>
          <a:p>
            <a:pPr marL="171450" indent="-171450">
              <a:buFontTx/>
              <a:buChar char="-"/>
            </a:pPr>
            <a:r>
              <a:rPr lang="en-US" sz="1050" dirty="0">
                <a:solidFill>
                  <a:schemeClr val="tx1"/>
                </a:solidFill>
              </a:rPr>
              <a:t>However: red motivation already prevalent for other (competitor) Scandinavian countries</a:t>
            </a:r>
          </a:p>
        </p:txBody>
      </p:sp>
      <p:sp>
        <p:nvSpPr>
          <p:cNvPr id="6" name="Rectangle 27"/>
          <p:cNvSpPr/>
          <p:nvPr/>
        </p:nvSpPr>
        <p:spPr>
          <a:xfrm>
            <a:off x="2968052" y="2500911"/>
            <a:ext cx="1144630"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7" name="Rectangle 29"/>
          <p:cNvSpPr/>
          <p:nvPr/>
        </p:nvSpPr>
        <p:spPr>
          <a:xfrm>
            <a:off x="4429145" y="2500911"/>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8" name="Rectangle 30"/>
          <p:cNvSpPr/>
          <p:nvPr/>
        </p:nvSpPr>
        <p:spPr>
          <a:xfrm rot="5400000">
            <a:off x="3709427" y="1781194"/>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9" name="Rectangle 31"/>
          <p:cNvSpPr/>
          <p:nvPr/>
        </p:nvSpPr>
        <p:spPr>
          <a:xfrm rot="5400000">
            <a:off x="3664155" y="3265900"/>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0" name="Oval 18"/>
          <p:cNvSpPr>
            <a:spLocks noChangeAspect="1"/>
          </p:cNvSpPr>
          <p:nvPr/>
        </p:nvSpPr>
        <p:spPr>
          <a:xfrm>
            <a:off x="5008331" y="2252250"/>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11" name="Oval 19"/>
          <p:cNvSpPr>
            <a:spLocks noChangeAspect="1"/>
          </p:cNvSpPr>
          <p:nvPr/>
        </p:nvSpPr>
        <p:spPr>
          <a:xfrm>
            <a:off x="2752319" y="2252250"/>
            <a:ext cx="778260" cy="780685"/>
          </a:xfrm>
          <a:prstGeom prst="ellipse">
            <a:avLst/>
          </a:prstGeom>
          <a:solidFill>
            <a:srgbClr val="7030A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2" name="Oval 20"/>
          <p:cNvSpPr>
            <a:spLocks noChangeAspect="1"/>
          </p:cNvSpPr>
          <p:nvPr/>
        </p:nvSpPr>
        <p:spPr>
          <a:xfrm>
            <a:off x="4691560" y="1470194"/>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800" b="0" i="0" u="none" strike="noStrike" kern="0" cap="none" spc="0" normalizeH="0" noProof="0" dirty="0">
                <a:ln w="76200">
                  <a:noFill/>
                </a:ln>
                <a:solidFill>
                  <a:schemeClr val="bg1"/>
                </a:solidFill>
                <a:effectLst/>
                <a:uLnTx/>
                <a:uFillTx/>
                <a:latin typeface="Century Gothic"/>
                <a:cs typeface="Century Gothic"/>
              </a:rPr>
              <a:t> HARMONY</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3" name="Oval 21"/>
          <p:cNvSpPr>
            <a:spLocks noChangeAspect="1"/>
          </p:cNvSpPr>
          <p:nvPr/>
        </p:nvSpPr>
        <p:spPr>
          <a:xfrm>
            <a:off x="3016236" y="1451995"/>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14" name="Oval 22"/>
          <p:cNvSpPr>
            <a:spLocks noChangeAspect="1"/>
          </p:cNvSpPr>
          <p:nvPr/>
        </p:nvSpPr>
        <p:spPr>
          <a:xfrm>
            <a:off x="4714769" y="3050684"/>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15" name="Oval 23"/>
          <p:cNvSpPr>
            <a:spLocks noChangeAspect="1"/>
          </p:cNvSpPr>
          <p:nvPr/>
        </p:nvSpPr>
        <p:spPr>
          <a:xfrm>
            <a:off x="3037289" y="3051819"/>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JOURNEY TO MY DIFFERENT ME</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6" name="Ellipse 43"/>
          <p:cNvSpPr/>
          <p:nvPr/>
        </p:nvSpPr>
        <p:spPr>
          <a:xfrm>
            <a:off x="3707891" y="2118835"/>
            <a:ext cx="1113140" cy="1014331"/>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black"/>
                </a:solidFill>
                <a:effectLst/>
                <a:uLnTx/>
                <a:uFillTx/>
              </a:rPr>
              <a:t>HOLIDAY ABROAD IS: </a:t>
            </a:r>
            <a:r>
              <a:rPr kumimoji="0" lang="en-US" sz="900" b="0" i="0" u="none" strike="noStrike" kern="0" cap="none" spc="0" normalizeH="0" baseline="0" noProof="0" dirty="0">
                <a:ln>
                  <a:noFill/>
                </a:ln>
                <a:solidFill>
                  <a:prstClr val="black"/>
                </a:solidFill>
                <a:effectLst/>
                <a:uLnTx/>
                <a:uFillTx/>
              </a:rPr>
              <a:t>A Journey to myself/ arriving at myself</a:t>
            </a:r>
          </a:p>
        </p:txBody>
      </p:sp>
      <p:sp>
        <p:nvSpPr>
          <p:cNvPr id="34" name="Oval 15"/>
          <p:cNvSpPr>
            <a:spLocks noChangeAspect="1"/>
          </p:cNvSpPr>
          <p:nvPr/>
        </p:nvSpPr>
        <p:spPr>
          <a:xfrm>
            <a:off x="4029223" y="1298789"/>
            <a:ext cx="483238" cy="48474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5" name="Oval 16"/>
          <p:cNvSpPr>
            <a:spLocks noChangeAspect="1"/>
          </p:cNvSpPr>
          <p:nvPr/>
        </p:nvSpPr>
        <p:spPr>
          <a:xfrm>
            <a:off x="4034962" y="3762280"/>
            <a:ext cx="439307" cy="440677"/>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pic>
        <p:nvPicPr>
          <p:cNvPr id="30" name="Picture 2" descr="http://www.nationalflaggen.de/media/flags/flagge-norweg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9496" y="1402377"/>
            <a:ext cx="739397" cy="492439"/>
          </a:xfrm>
          <a:prstGeom prst="rect">
            <a:avLst/>
          </a:prstGeom>
          <a:noFill/>
          <a:extLst>
            <a:ext uri="{909E8E84-426E-40DD-AFC4-6F175D3DCCD1}">
              <a14:hiddenFill xmlns:a14="http://schemas.microsoft.com/office/drawing/2010/main">
                <a:solidFill>
                  <a:srgbClr val="FFFFFF"/>
                </a:solidFill>
              </a14:hiddenFill>
            </a:ext>
          </a:extLst>
        </p:spPr>
      </p:pic>
      <p:sp>
        <p:nvSpPr>
          <p:cNvPr id="31" name="Rechteck 30"/>
          <p:cNvSpPr/>
          <p:nvPr/>
        </p:nvSpPr>
        <p:spPr>
          <a:xfrm>
            <a:off x="2559496" y="1894816"/>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spTree>
    <p:extLst>
      <p:ext uri="{BB962C8B-B14F-4D97-AF65-F5344CB8AC3E}">
        <p14:creationId xmlns:p14="http://schemas.microsoft.com/office/powerpoint/2010/main" val="35597673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2418" y="643469"/>
            <a:ext cx="8911582" cy="775597"/>
          </a:xfrm>
        </p:spPr>
        <p:txBody>
          <a:bodyPr/>
          <a:lstStyle/>
          <a:p>
            <a:r>
              <a:rPr lang="de-DE" sz="2800" dirty="0"/>
              <a:t>… but </a:t>
            </a:r>
            <a:r>
              <a:rPr lang="de-DE" sz="2800" dirty="0" err="1"/>
              <a:t>could</a:t>
            </a:r>
            <a:r>
              <a:rPr lang="de-DE" sz="2800" dirty="0"/>
              <a:t> </a:t>
            </a:r>
            <a:r>
              <a:rPr lang="de-DE" sz="2800" dirty="0" err="1"/>
              <a:t>expand</a:t>
            </a:r>
            <a:r>
              <a:rPr lang="de-DE" sz="2800" dirty="0"/>
              <a:t> </a:t>
            </a:r>
            <a:r>
              <a:rPr lang="de-DE" sz="2800" dirty="0" err="1"/>
              <a:t>into</a:t>
            </a:r>
            <a:r>
              <a:rPr lang="de-DE" sz="2800" dirty="0"/>
              <a:t> </a:t>
            </a:r>
            <a:r>
              <a:rPr lang="de-DE" sz="2800" dirty="0" err="1"/>
              <a:t>the</a:t>
            </a:r>
            <a:r>
              <a:rPr lang="de-DE" sz="2800" dirty="0"/>
              <a:t> </a:t>
            </a:r>
            <a:r>
              <a:rPr lang="de-DE" sz="2800" dirty="0" err="1"/>
              <a:t>purple</a:t>
            </a:r>
            <a:r>
              <a:rPr lang="de-DE" sz="2800" dirty="0"/>
              <a:t>, </a:t>
            </a:r>
            <a:r>
              <a:rPr lang="de-DE" sz="2800" dirty="0" err="1"/>
              <a:t>green</a:t>
            </a:r>
            <a:r>
              <a:rPr lang="de-DE" sz="2800" dirty="0"/>
              <a:t> </a:t>
            </a:r>
            <a:r>
              <a:rPr lang="de-DE" sz="2800" dirty="0" err="1"/>
              <a:t>and</a:t>
            </a:r>
            <a:r>
              <a:rPr lang="de-DE" sz="2800" dirty="0"/>
              <a:t> </a:t>
            </a:r>
            <a:r>
              <a:rPr lang="de-DE" sz="2800" dirty="0" err="1"/>
              <a:t>blue</a:t>
            </a:r>
            <a:r>
              <a:rPr lang="de-DE" sz="2800" dirty="0"/>
              <a:t> </a:t>
            </a:r>
            <a:r>
              <a:rPr lang="de-DE" sz="2800" dirty="0" err="1"/>
              <a:t>motivation</a:t>
            </a:r>
            <a:endParaRPr lang="de-DE" sz="2800" dirty="0"/>
          </a:p>
        </p:txBody>
      </p:sp>
      <p:sp>
        <p:nvSpPr>
          <p:cNvPr id="3" name="Textplatzhalter 2"/>
          <p:cNvSpPr>
            <a:spLocks noGrp="1"/>
          </p:cNvSpPr>
          <p:nvPr>
            <p:ph type="body" sz="quarter" idx="13"/>
          </p:nvPr>
        </p:nvSpPr>
        <p:spPr/>
        <p:txBody>
          <a:bodyPr/>
          <a:lstStyle/>
          <a:p>
            <a:r>
              <a:rPr lang="de-DE" dirty="0" err="1"/>
              <a:t>Norway</a:t>
            </a:r>
            <a:r>
              <a:rPr lang="de-DE" dirty="0"/>
              <a:t> </a:t>
            </a:r>
            <a:r>
              <a:rPr lang="de-DE" dirty="0" err="1"/>
              <a:t>as</a:t>
            </a:r>
            <a:r>
              <a:rPr lang="de-DE" dirty="0"/>
              <a:t> a </a:t>
            </a:r>
            <a:r>
              <a:rPr lang="de-DE" dirty="0" err="1"/>
              <a:t>holiday</a:t>
            </a:r>
            <a:r>
              <a:rPr lang="de-DE" dirty="0"/>
              <a:t> </a:t>
            </a:r>
            <a:r>
              <a:rPr lang="de-DE" dirty="0" err="1"/>
              <a:t>destination</a:t>
            </a:r>
            <a:endParaRPr lang="de-DE" dirty="0"/>
          </a:p>
        </p:txBody>
      </p:sp>
      <p:sp>
        <p:nvSpPr>
          <p:cNvPr id="5" name="Rechteck 4"/>
          <p:cNvSpPr/>
          <p:nvPr/>
        </p:nvSpPr>
        <p:spPr>
          <a:xfrm>
            <a:off x="282403" y="1505251"/>
            <a:ext cx="2193110" cy="2697706"/>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rPr>
              <a:t>However, a unique position could be achieved when moving to the purple motivation…:</a:t>
            </a:r>
          </a:p>
          <a:p>
            <a:pPr marL="171450" indent="-171450">
              <a:buFontTx/>
              <a:buChar char="-"/>
            </a:pPr>
            <a:r>
              <a:rPr lang="en-US" sz="1050" dirty="0">
                <a:solidFill>
                  <a:schemeClr val="tx1"/>
                </a:solidFill>
              </a:rPr>
              <a:t>Especially for younger tourists, Norway could be enticing as a country no one else visits – no mass tourism yet, guarantee to be someone special when visiting this country</a:t>
            </a:r>
          </a:p>
          <a:p>
            <a:pPr marL="171450" indent="-171450">
              <a:buFontTx/>
              <a:buChar char="-"/>
            </a:pPr>
            <a:r>
              <a:rPr lang="en-US" sz="1050" dirty="0">
                <a:solidFill>
                  <a:schemeClr val="tx1"/>
                </a:solidFill>
              </a:rPr>
              <a:t>The purple motivation goes in line with perception of Norway being an expensive country: high quality offers and maximum of comfort in the raw nature (e.g. Hurtigrouten, luxury accommodations)</a:t>
            </a:r>
          </a:p>
          <a:p>
            <a:pPr marL="171450" indent="-171450">
              <a:buFontTx/>
              <a:buChar char="-"/>
            </a:pPr>
            <a:endParaRPr lang="en-US" sz="1050" dirty="0">
              <a:solidFill>
                <a:schemeClr val="tx1"/>
              </a:solidFill>
            </a:endParaRPr>
          </a:p>
        </p:txBody>
      </p:sp>
      <p:sp>
        <p:nvSpPr>
          <p:cNvPr id="6" name="Rectangle 27"/>
          <p:cNvSpPr/>
          <p:nvPr/>
        </p:nvSpPr>
        <p:spPr>
          <a:xfrm>
            <a:off x="2968052" y="2500911"/>
            <a:ext cx="1144630"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7" name="Rectangle 29"/>
          <p:cNvSpPr/>
          <p:nvPr/>
        </p:nvSpPr>
        <p:spPr>
          <a:xfrm>
            <a:off x="4429145" y="2500911"/>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8" name="Rectangle 30"/>
          <p:cNvSpPr/>
          <p:nvPr/>
        </p:nvSpPr>
        <p:spPr>
          <a:xfrm rot="5400000">
            <a:off x="3709427" y="1781194"/>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9" name="Rectangle 31"/>
          <p:cNvSpPr/>
          <p:nvPr/>
        </p:nvSpPr>
        <p:spPr>
          <a:xfrm rot="5400000">
            <a:off x="3664155" y="3265900"/>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0" name="Oval 18"/>
          <p:cNvSpPr>
            <a:spLocks noChangeAspect="1"/>
          </p:cNvSpPr>
          <p:nvPr/>
        </p:nvSpPr>
        <p:spPr>
          <a:xfrm>
            <a:off x="5008331" y="2252250"/>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11" name="Oval 19"/>
          <p:cNvSpPr>
            <a:spLocks noChangeAspect="1"/>
          </p:cNvSpPr>
          <p:nvPr/>
        </p:nvSpPr>
        <p:spPr>
          <a:xfrm>
            <a:off x="2752319" y="2252250"/>
            <a:ext cx="778260" cy="780685"/>
          </a:xfrm>
          <a:prstGeom prst="ellipse">
            <a:avLst/>
          </a:prstGeom>
          <a:solidFill>
            <a:srgbClr val="7030A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2" name="Oval 20"/>
          <p:cNvSpPr>
            <a:spLocks noChangeAspect="1"/>
          </p:cNvSpPr>
          <p:nvPr/>
        </p:nvSpPr>
        <p:spPr>
          <a:xfrm>
            <a:off x="4691560" y="1470194"/>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800" b="0" i="0" u="none" strike="noStrike" kern="0" cap="none" spc="0" normalizeH="0" noProof="0" dirty="0">
                <a:ln w="76200">
                  <a:noFill/>
                </a:ln>
                <a:solidFill>
                  <a:schemeClr val="bg1"/>
                </a:solidFill>
                <a:effectLst/>
                <a:uLnTx/>
                <a:uFillTx/>
                <a:latin typeface="Century Gothic"/>
                <a:cs typeface="Century Gothic"/>
              </a:rPr>
              <a:t> HARMONY</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3" name="Oval 21"/>
          <p:cNvSpPr>
            <a:spLocks noChangeAspect="1"/>
          </p:cNvSpPr>
          <p:nvPr/>
        </p:nvSpPr>
        <p:spPr>
          <a:xfrm>
            <a:off x="3016236" y="1451995"/>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14" name="Oval 22"/>
          <p:cNvSpPr>
            <a:spLocks noChangeAspect="1"/>
          </p:cNvSpPr>
          <p:nvPr/>
        </p:nvSpPr>
        <p:spPr>
          <a:xfrm>
            <a:off x="4714769" y="3050684"/>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15" name="Oval 23"/>
          <p:cNvSpPr>
            <a:spLocks noChangeAspect="1"/>
          </p:cNvSpPr>
          <p:nvPr/>
        </p:nvSpPr>
        <p:spPr>
          <a:xfrm>
            <a:off x="3037289" y="3051819"/>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JOURNEY TO MY DIFFERENT ME</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6" name="Ellipse 43"/>
          <p:cNvSpPr/>
          <p:nvPr/>
        </p:nvSpPr>
        <p:spPr>
          <a:xfrm>
            <a:off x="3707891" y="2118835"/>
            <a:ext cx="1113140" cy="1014331"/>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black"/>
                </a:solidFill>
                <a:effectLst/>
                <a:uLnTx/>
                <a:uFillTx/>
              </a:rPr>
              <a:t>HOLIDAY ABROAD IS: </a:t>
            </a:r>
            <a:r>
              <a:rPr kumimoji="0" lang="en-US" sz="900" b="0" i="0" u="none" strike="noStrike" kern="0" cap="none" spc="0" normalizeH="0" baseline="0" noProof="0" dirty="0">
                <a:ln>
                  <a:noFill/>
                </a:ln>
                <a:solidFill>
                  <a:prstClr val="black"/>
                </a:solidFill>
                <a:effectLst/>
                <a:uLnTx/>
                <a:uFillTx/>
              </a:rPr>
              <a:t>A Journey to myself/ arriving at myself</a:t>
            </a:r>
          </a:p>
        </p:txBody>
      </p:sp>
      <p:sp>
        <p:nvSpPr>
          <p:cNvPr id="32" name="Rechteck 31"/>
          <p:cNvSpPr/>
          <p:nvPr/>
        </p:nvSpPr>
        <p:spPr>
          <a:xfrm>
            <a:off x="6173527" y="2866551"/>
            <a:ext cx="2298220" cy="154727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rPr>
              <a:t>… as well as to the green motivation: </a:t>
            </a:r>
          </a:p>
          <a:p>
            <a:pPr marL="171450" indent="-171450">
              <a:buFontTx/>
              <a:buChar char="-"/>
            </a:pPr>
            <a:r>
              <a:rPr lang="en-US" sz="1050" dirty="0">
                <a:solidFill>
                  <a:schemeClr val="tx1"/>
                </a:solidFill>
              </a:rPr>
              <a:t>Emphasizing of authenticity: “meet the locals” as challenge – image of distant nation that is hard to conquer </a:t>
            </a:r>
          </a:p>
          <a:p>
            <a:pPr marL="171450" indent="-171450">
              <a:buFontTx/>
              <a:buChar char="-"/>
            </a:pPr>
            <a:r>
              <a:rPr lang="en-US" sz="1050" dirty="0">
                <a:solidFill>
                  <a:schemeClr val="tx1"/>
                </a:solidFill>
              </a:rPr>
              <a:t>Exploring of real Norwegian culture and food that is more unique than anywhere else (because it is still unknown)</a:t>
            </a:r>
          </a:p>
          <a:p>
            <a:pPr marL="171450" indent="-171450">
              <a:buFontTx/>
              <a:buChar char="-"/>
            </a:pPr>
            <a:endParaRPr lang="en-US" sz="1050" dirty="0">
              <a:solidFill>
                <a:schemeClr val="tx1"/>
              </a:solidFill>
            </a:endParaRPr>
          </a:p>
        </p:txBody>
      </p:sp>
      <p:sp>
        <p:nvSpPr>
          <p:cNvPr id="34" name="Oval 15"/>
          <p:cNvSpPr>
            <a:spLocks noChangeAspect="1"/>
          </p:cNvSpPr>
          <p:nvPr/>
        </p:nvSpPr>
        <p:spPr>
          <a:xfrm>
            <a:off x="4029223" y="1298789"/>
            <a:ext cx="483238" cy="48474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35" name="Oval 16"/>
          <p:cNvSpPr>
            <a:spLocks noChangeAspect="1"/>
          </p:cNvSpPr>
          <p:nvPr/>
        </p:nvSpPr>
        <p:spPr>
          <a:xfrm>
            <a:off x="4034962" y="3762280"/>
            <a:ext cx="439307" cy="440677"/>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4" name="Ellipse 3"/>
          <p:cNvSpPr/>
          <p:nvPr/>
        </p:nvSpPr>
        <p:spPr>
          <a:xfrm rot="18834700">
            <a:off x="3738343" y="1174810"/>
            <a:ext cx="907683" cy="2889955"/>
          </a:xfrm>
          <a:prstGeom prst="ellipse">
            <a:avLst/>
          </a:prstGeom>
          <a:gradFill flip="none" rotWithShape="1">
            <a:gsLst>
              <a:gs pos="0">
                <a:schemeClr val="accent1"/>
              </a:gs>
              <a:gs pos="55000">
                <a:schemeClr val="accent4">
                  <a:lumMod val="45000"/>
                  <a:lumOff val="55000"/>
                  <a:alpha val="56000"/>
                </a:schemeClr>
              </a:gs>
              <a:gs pos="83000">
                <a:schemeClr val="accent4">
                  <a:lumMod val="45000"/>
                  <a:lumOff val="55000"/>
                </a:schemeClr>
              </a:gs>
              <a:gs pos="100000">
                <a:schemeClr val="accent4">
                  <a:lumMod val="30000"/>
                  <a:lumOff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p:cNvSpPr/>
          <p:nvPr/>
        </p:nvSpPr>
        <p:spPr>
          <a:xfrm>
            <a:off x="5170058" y="3849118"/>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pic>
        <p:nvPicPr>
          <p:cNvPr id="30" name="Picture 2" descr="http://www.nationalflaggen.de/media/flags/flagge-norweg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9496" y="1402377"/>
            <a:ext cx="739397" cy="492439"/>
          </a:xfrm>
          <a:prstGeom prst="rect">
            <a:avLst/>
          </a:prstGeom>
          <a:noFill/>
          <a:extLst>
            <a:ext uri="{909E8E84-426E-40DD-AFC4-6F175D3DCCD1}">
              <a14:hiddenFill xmlns:a14="http://schemas.microsoft.com/office/drawing/2010/main">
                <a:solidFill>
                  <a:srgbClr val="FFFFFF"/>
                </a:solidFill>
              </a14:hiddenFill>
            </a:ext>
          </a:extLst>
        </p:spPr>
      </p:pic>
      <p:sp>
        <p:nvSpPr>
          <p:cNvPr id="31" name="Rechteck 30"/>
          <p:cNvSpPr/>
          <p:nvPr/>
        </p:nvSpPr>
        <p:spPr>
          <a:xfrm>
            <a:off x="2559496" y="1894816"/>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pic>
        <p:nvPicPr>
          <p:cNvPr id="6146" name="Picture 2" descr="http://www.nationalflaggen.de/media/flags/flagge-norweg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0058" y="3356679"/>
            <a:ext cx="739397" cy="492439"/>
          </a:xfrm>
          <a:prstGeom prst="rect">
            <a:avLst/>
          </a:prstGeom>
          <a:noFill/>
          <a:extLst>
            <a:ext uri="{909E8E84-426E-40DD-AFC4-6F175D3DCCD1}">
              <a14:hiddenFill xmlns:a14="http://schemas.microsoft.com/office/drawing/2010/main">
                <a:solidFill>
                  <a:srgbClr val="FFFFFF"/>
                </a:solidFill>
              </a14:hiddenFill>
            </a:ext>
          </a:extLst>
        </p:spPr>
      </p:pic>
      <p:sp>
        <p:nvSpPr>
          <p:cNvPr id="33" name="Ellipse 32"/>
          <p:cNvSpPr/>
          <p:nvPr/>
        </p:nvSpPr>
        <p:spPr>
          <a:xfrm rot="9595598">
            <a:off x="2802028" y="2249048"/>
            <a:ext cx="1023991" cy="1653789"/>
          </a:xfrm>
          <a:prstGeom prst="ellipse">
            <a:avLst/>
          </a:prstGeom>
          <a:gradFill flip="none" rotWithShape="1">
            <a:gsLst>
              <a:gs pos="0">
                <a:srgbClr val="7030A0">
                  <a:alpha val="46000"/>
                </a:srgbClr>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p:cNvSpPr/>
          <p:nvPr/>
        </p:nvSpPr>
        <p:spPr>
          <a:xfrm>
            <a:off x="2749081" y="3303209"/>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pic>
        <p:nvPicPr>
          <p:cNvPr id="27" name="Picture 2" descr="http://www.nationalflaggen.de/media/flags/flagge-norweg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9081" y="2810770"/>
            <a:ext cx="739397" cy="492439"/>
          </a:xfrm>
          <a:prstGeom prst="rect">
            <a:avLst/>
          </a:prstGeom>
          <a:noFill/>
          <a:extLst>
            <a:ext uri="{909E8E84-426E-40DD-AFC4-6F175D3DCCD1}">
              <a14:hiddenFill xmlns:a14="http://schemas.microsoft.com/office/drawing/2010/main">
                <a:solidFill>
                  <a:srgbClr val="FFFFFF"/>
                </a:solidFill>
              </a14:hiddenFill>
            </a:ext>
          </a:extLst>
        </p:spPr>
      </p:pic>
      <p:sp>
        <p:nvSpPr>
          <p:cNvPr id="36" name="Pfeil nach links und rechts 35"/>
          <p:cNvSpPr/>
          <p:nvPr/>
        </p:nvSpPr>
        <p:spPr>
          <a:xfrm rot="2526417">
            <a:off x="3083096" y="2365640"/>
            <a:ext cx="2343036" cy="561486"/>
          </a:xfrm>
          <a:prstGeom prst="leftRightArrow">
            <a:avLst/>
          </a:prstGeom>
          <a:gradFill>
            <a:gsLst>
              <a:gs pos="30000">
                <a:schemeClr val="accent1"/>
              </a:gs>
              <a:gs pos="54000">
                <a:schemeClr val="accent4">
                  <a:lumMod val="45000"/>
                  <a:lumOff val="55000"/>
                  <a:alpha val="56000"/>
                </a:schemeClr>
              </a:gs>
              <a:gs pos="83000">
                <a:schemeClr val="accent4">
                  <a:lumMod val="45000"/>
                  <a:lumOff val="55000"/>
                </a:schemeClr>
              </a:gs>
              <a:gs pos="100000">
                <a:schemeClr val="accent4">
                  <a:lumMod val="30000"/>
                  <a:lumOff val="70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p:cNvSpPr/>
          <p:nvPr/>
        </p:nvSpPr>
        <p:spPr>
          <a:xfrm>
            <a:off x="6173527" y="1169596"/>
            <a:ext cx="2298220" cy="1641174"/>
          </a:xfrm>
          <a:prstGeom prst="rect">
            <a:avLst/>
          </a:prstGeom>
          <a:no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rPr>
              <a:t>However, Norway can expand in the blue segment: </a:t>
            </a:r>
          </a:p>
          <a:p>
            <a:pPr marL="171450" indent="-171450">
              <a:buFontTx/>
              <a:buChar char="-"/>
            </a:pPr>
            <a:r>
              <a:rPr lang="en-US" sz="1050" dirty="0">
                <a:solidFill>
                  <a:schemeClr val="tx1"/>
                </a:solidFill>
              </a:rPr>
              <a:t>feeling of being on a halt, coldness forces stillness</a:t>
            </a:r>
          </a:p>
          <a:p>
            <a:pPr marL="171450" indent="-171450">
              <a:buFontTx/>
              <a:buChar char="-"/>
            </a:pPr>
            <a:r>
              <a:rPr lang="en-US" sz="1050" dirty="0">
                <a:solidFill>
                  <a:schemeClr val="tx1"/>
                </a:solidFill>
              </a:rPr>
              <a:t>The image of Norway transports no USP or distinguishing elements that other countries not already offer</a:t>
            </a:r>
          </a:p>
          <a:p>
            <a:pPr marL="171450" indent="-171450">
              <a:buFontTx/>
              <a:buChar char="-"/>
            </a:pPr>
            <a:r>
              <a:rPr lang="en-US" sz="1050" dirty="0">
                <a:solidFill>
                  <a:schemeClr val="tx1"/>
                </a:solidFill>
              </a:rPr>
              <a:t>Emphasizing the coziness of the moment and the withdrawal from the outside world</a:t>
            </a:r>
          </a:p>
          <a:p>
            <a:pPr marL="171450" indent="-171450">
              <a:buFontTx/>
              <a:buChar char="-"/>
            </a:pPr>
            <a:endParaRPr lang="en-US" sz="1050" dirty="0">
              <a:solidFill>
                <a:schemeClr val="tx1"/>
              </a:solidFill>
            </a:endParaRPr>
          </a:p>
        </p:txBody>
      </p:sp>
    </p:spTree>
    <p:extLst>
      <p:ext uri="{BB962C8B-B14F-4D97-AF65-F5344CB8AC3E}">
        <p14:creationId xmlns:p14="http://schemas.microsoft.com/office/powerpoint/2010/main" val="3738330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2215991"/>
          </a:xfrm>
        </p:spPr>
        <p:txBody>
          <a:bodyPr/>
          <a:lstStyle/>
          <a:p>
            <a:r>
              <a:rPr lang="nb-NO" sz="6000" dirty="0" err="1"/>
              <a:t>Outdoor</a:t>
            </a:r>
            <a:r>
              <a:rPr lang="nb-NO" sz="6000" dirty="0"/>
              <a:t> </a:t>
            </a:r>
            <a:r>
              <a:rPr lang="nb-NO" sz="6000" dirty="0" err="1"/>
              <a:t>activities</a:t>
            </a:r>
            <a:r>
              <a:rPr lang="nb-NO" sz="6000" dirty="0"/>
              <a:t>, </a:t>
            </a:r>
            <a:r>
              <a:rPr lang="nb-NO" sz="6000" dirty="0" err="1"/>
              <a:t>culture</a:t>
            </a:r>
            <a:r>
              <a:rPr lang="nb-NO" sz="6000" dirty="0"/>
              <a:t>, </a:t>
            </a:r>
            <a:r>
              <a:rPr lang="nb-NO" sz="6000" dirty="0" err="1"/>
              <a:t>Lohas</a:t>
            </a:r>
            <a:r>
              <a:rPr lang="nb-NO" sz="6000" dirty="0"/>
              <a:t> and </a:t>
            </a:r>
            <a:r>
              <a:rPr lang="nb-NO" sz="6000" dirty="0" err="1"/>
              <a:t>food</a:t>
            </a:r>
            <a:endParaRPr lang="nb-NO" sz="6000" dirty="0"/>
          </a:p>
        </p:txBody>
      </p:sp>
      <p:sp>
        <p:nvSpPr>
          <p:cNvPr id="5" name="Text Placeholder 4"/>
          <p:cNvSpPr>
            <a:spLocks noGrp="1"/>
          </p:cNvSpPr>
          <p:nvPr>
            <p:ph type="body" sz="quarter" idx="13"/>
          </p:nvPr>
        </p:nvSpPr>
        <p:spPr bwMode="white"/>
        <p:txBody>
          <a:bodyPr/>
          <a:lstStyle/>
          <a:p>
            <a:r>
              <a:rPr lang="nb-NO" dirty="0"/>
              <a:t>Norway as a </a:t>
            </a:r>
            <a:r>
              <a:rPr lang="nb-NO" dirty="0" err="1"/>
              <a:t>holiday</a:t>
            </a:r>
            <a:r>
              <a:rPr lang="nb-NO" dirty="0"/>
              <a:t> </a:t>
            </a:r>
            <a:r>
              <a:rPr lang="nb-NO" dirty="0" err="1"/>
              <a:t>destination</a:t>
            </a:r>
            <a:endParaRPr lang="nb-NO" dirty="0"/>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73</a:t>
            </a:fld>
            <a:endParaRPr kumimoji="0" lang="en-GB" sz="800" b="0" i="0" u="none" strike="noStrike" kern="1200" cap="none" spc="0" normalizeH="0" baseline="0" noProof="0" dirty="0">
              <a:ln>
                <a:noFill/>
              </a:ln>
              <a:solidFill>
                <a:schemeClr val="bg1"/>
              </a:solidFill>
              <a:effectLst/>
              <a:uLnTx/>
              <a:uFillTx/>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n-lt"/>
                <a:ea typeface="+mn-ea"/>
                <a:cs typeface="+mn-cs"/>
              </a:rPr>
              <a:t>© 2016 Ipsos.</a:t>
            </a:r>
            <a:endParaRPr kumimoji="0" lang="en-GB" sz="1200" b="0" i="0" u="none" strike="noStrike" kern="0" cap="none" spc="0" normalizeH="0" baseline="0" noProof="0" dirty="0">
              <a:ln>
                <a:noFill/>
              </a:ln>
              <a:solidFill>
                <a:schemeClr val="bg1"/>
              </a:solidFill>
              <a:effectLst/>
              <a:uLnTx/>
              <a:uFillTx/>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499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Norway as the country of outdoor activities</a:t>
            </a:r>
          </a:p>
        </p:txBody>
      </p:sp>
      <p:sp>
        <p:nvSpPr>
          <p:cNvPr id="3" name="Text Placeholder 2"/>
          <p:cNvSpPr>
            <a:spLocks noGrp="1"/>
          </p:cNvSpPr>
          <p:nvPr>
            <p:ph type="body" sz="quarter" idx="13"/>
          </p:nvPr>
        </p:nvSpPr>
        <p:spPr/>
        <p:txBody>
          <a:bodyPr/>
          <a:lstStyle/>
          <a:p>
            <a:r>
              <a:rPr lang="nb-NO" dirty="0"/>
              <a:t>Further analysis on segments</a:t>
            </a:r>
          </a:p>
        </p:txBody>
      </p:sp>
      <p:sp>
        <p:nvSpPr>
          <p:cNvPr id="4" name="Text Placeholder 3"/>
          <p:cNvSpPr>
            <a:spLocks noGrp="1"/>
          </p:cNvSpPr>
          <p:nvPr>
            <p:ph type="body" sz="quarter" idx="14"/>
          </p:nvPr>
        </p:nvSpPr>
        <p:spPr>
          <a:xfrm>
            <a:off x="247658" y="1343485"/>
            <a:ext cx="7870391" cy="1549840"/>
          </a:xfrm>
        </p:spPr>
        <p:txBody>
          <a:bodyPr/>
          <a:lstStyle/>
          <a:p>
            <a:pPr marL="171450" indent="-171450">
              <a:buFont typeface="Arial" panose="020B0604020202020204" pitchFamily="34" charset="0"/>
              <a:buChar char="•"/>
            </a:pPr>
            <a:r>
              <a:rPr lang="en-US" sz="1200" b="1" dirty="0"/>
              <a:t>Norway perceived as an outdoor country per se</a:t>
            </a:r>
            <a:r>
              <a:rPr lang="en-US" sz="1200" dirty="0"/>
              <a:t>: raw nature invites for adventurous outdoor experiences such as skiing, hiking, being in and experiencing nature, watching reindeer, going hunting, cooking over a bonfire</a:t>
            </a:r>
          </a:p>
          <a:p>
            <a:pPr marL="171450" indent="-171450">
              <a:buFont typeface="Arial" panose="020B0604020202020204" pitchFamily="34" charset="0"/>
              <a:buChar char="•"/>
            </a:pPr>
            <a:r>
              <a:rPr lang="en-US" sz="1200" dirty="0"/>
              <a:t>However, </a:t>
            </a:r>
            <a:r>
              <a:rPr lang="en-US" sz="1200" b="1" dirty="0"/>
              <a:t>variety of activities is not known </a:t>
            </a:r>
            <a:r>
              <a:rPr lang="en-US" sz="1200" dirty="0"/>
              <a:t>to everyone and mostly for those who actively seek for active rather than relaxing holidays</a:t>
            </a:r>
          </a:p>
          <a:p>
            <a:pPr marL="171450" indent="-171450">
              <a:buFont typeface="Arial" panose="020B0604020202020204" pitchFamily="34" charset="0"/>
              <a:buChar char="•"/>
            </a:pPr>
            <a:r>
              <a:rPr lang="en-US" sz="1200" b="1" dirty="0"/>
              <a:t>Norway as a caravan holiday destination</a:t>
            </a:r>
            <a:r>
              <a:rPr lang="en-US" sz="1200" dirty="0"/>
              <a:t>: due to large distances, wilderness comes more alive when experiencing in caravan – romantic association of an adventurous, independent holiday </a:t>
            </a:r>
          </a:p>
          <a:p>
            <a:pPr marL="171450" indent="-171450">
              <a:buFont typeface="Arial" panose="020B0604020202020204" pitchFamily="34" charset="0"/>
              <a:buChar char="•"/>
            </a:pPr>
            <a:r>
              <a:rPr lang="en-US" sz="1200" b="1" dirty="0"/>
              <a:t>Norway = winter sports</a:t>
            </a:r>
            <a:r>
              <a:rPr lang="en-US" sz="1200" dirty="0"/>
              <a:t>: especially due to the strong associations with winter, snow and cold, Norway is a country were all sorts of winter sports can be done – however, this puts Norway on a list with many competitors, e.g. Austria, France, Czech Republic</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7856" y="3340100"/>
            <a:ext cx="1468794" cy="1098592"/>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224" y="3340100"/>
            <a:ext cx="1358865" cy="1106728"/>
          </a:xfrm>
          <a:prstGeom prst="rect">
            <a:avLst/>
          </a:prstGeom>
        </p:spPr>
      </p:pic>
      <p:sp>
        <p:nvSpPr>
          <p:cNvPr id="7" name="Rechteck 6"/>
          <p:cNvSpPr/>
          <p:nvPr/>
        </p:nvSpPr>
        <p:spPr>
          <a:xfrm>
            <a:off x="4285397" y="3340100"/>
            <a:ext cx="3575713" cy="110672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US" sz="1200" dirty="0">
                <a:solidFill>
                  <a:schemeClr val="tx1"/>
                </a:solidFill>
              </a:rPr>
              <a:t>The image of Norway of being a cold and icy country (=standstill), contradicts the need for movement and development</a:t>
            </a:r>
          </a:p>
          <a:p>
            <a:pPr marL="171450" indent="-171450">
              <a:buFont typeface="Arial" panose="020B0604020202020204" pitchFamily="34" charset="0"/>
              <a:buChar char="•"/>
            </a:pPr>
            <a:r>
              <a:rPr lang="en-US" sz="1200" dirty="0">
                <a:solidFill>
                  <a:schemeClr val="tx1"/>
                </a:solidFill>
              </a:rPr>
              <a:t>Norway has to overcome that barrier and show that it can offer both active and relaxing holidays</a:t>
            </a:r>
          </a:p>
        </p:txBody>
      </p:sp>
      <p:sp>
        <p:nvSpPr>
          <p:cNvPr id="8" name="Textfeld 7"/>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spTree>
    <p:extLst>
      <p:ext uri="{BB962C8B-B14F-4D97-AF65-F5344CB8AC3E}">
        <p14:creationId xmlns:p14="http://schemas.microsoft.com/office/powerpoint/2010/main" val="434756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terms of culture, Norway still is a blind spot</a:t>
            </a:r>
          </a:p>
        </p:txBody>
      </p:sp>
      <p:sp>
        <p:nvSpPr>
          <p:cNvPr id="3" name="Text Placeholder 2"/>
          <p:cNvSpPr>
            <a:spLocks noGrp="1"/>
          </p:cNvSpPr>
          <p:nvPr>
            <p:ph type="body" sz="quarter" idx="13"/>
          </p:nvPr>
        </p:nvSpPr>
        <p:spPr/>
        <p:txBody>
          <a:bodyPr/>
          <a:lstStyle/>
          <a:p>
            <a:r>
              <a:rPr lang="nb-NO" dirty="0"/>
              <a:t>Further analysis on segments</a:t>
            </a:r>
          </a:p>
        </p:txBody>
      </p:sp>
      <p:sp>
        <p:nvSpPr>
          <p:cNvPr id="4" name="Text Placeholder 3"/>
          <p:cNvSpPr>
            <a:spLocks noGrp="1"/>
          </p:cNvSpPr>
          <p:nvPr>
            <p:ph type="body" sz="quarter" idx="14"/>
          </p:nvPr>
        </p:nvSpPr>
        <p:spPr>
          <a:xfrm>
            <a:off x="247658" y="1343485"/>
            <a:ext cx="6023488" cy="2643008"/>
          </a:xfrm>
        </p:spPr>
        <p:txBody>
          <a:bodyPr/>
          <a:lstStyle/>
          <a:p>
            <a:pPr marL="285750" indent="-285750">
              <a:buFont typeface="Arial" panose="020B0604020202020204" pitchFamily="34" charset="0"/>
              <a:buChar char="•"/>
            </a:pPr>
            <a:r>
              <a:rPr lang="en-GB" sz="1200" dirty="0"/>
              <a:t>Culture is a, if not the most crucial part of holidays. Especially for city trips or faraway countries, there is a need to </a:t>
            </a:r>
            <a:r>
              <a:rPr lang="en-GB" sz="1200" b="1" dirty="0"/>
              <a:t>deep-dive into local culture </a:t>
            </a:r>
            <a:r>
              <a:rPr lang="en-GB" sz="1200" dirty="0"/>
              <a:t>and getting to know local people and learning about their culture and lifestyle.</a:t>
            </a:r>
          </a:p>
          <a:p>
            <a:pPr marL="285750" indent="-285750">
              <a:buFont typeface="Arial" panose="020B0604020202020204" pitchFamily="34" charset="0"/>
              <a:buChar char="•"/>
            </a:pPr>
            <a:r>
              <a:rPr lang="en-GB" sz="1200" dirty="0"/>
              <a:t>In general, </a:t>
            </a:r>
            <a:r>
              <a:rPr lang="en-GB" sz="1200" b="1" dirty="0"/>
              <a:t>most cultural references remain in the dark </a:t>
            </a:r>
            <a:r>
              <a:rPr lang="en-GB" sz="1200" dirty="0"/>
              <a:t>for respondents: little is connected to Norway and </a:t>
            </a:r>
            <a:r>
              <a:rPr lang="en-GB" sz="1200" b="1" dirty="0"/>
              <a:t>references to books, movies or music </a:t>
            </a:r>
            <a:r>
              <a:rPr lang="en-GB" sz="1200" dirty="0"/>
              <a:t>are </a:t>
            </a:r>
            <a:r>
              <a:rPr lang="en-GB" sz="1200" b="1" dirty="0"/>
              <a:t>missing</a:t>
            </a:r>
          </a:p>
          <a:p>
            <a:pPr marL="285750" indent="-285750">
              <a:buFont typeface="Arial" panose="020B0604020202020204" pitchFamily="34" charset="0"/>
              <a:buChar char="•"/>
            </a:pPr>
            <a:r>
              <a:rPr lang="en-GB" sz="1200" dirty="0"/>
              <a:t>Culture such as museum, getting to know national history, is mostly </a:t>
            </a:r>
            <a:r>
              <a:rPr lang="en-GB" sz="1200" b="1" dirty="0"/>
              <a:t>connected to Oslo</a:t>
            </a:r>
          </a:p>
          <a:p>
            <a:pPr marL="285750" indent="-285750">
              <a:buFont typeface="Arial" panose="020B0604020202020204" pitchFamily="34" charset="0"/>
              <a:buChar char="•"/>
            </a:pPr>
            <a:r>
              <a:rPr lang="en-GB" sz="1200" dirty="0"/>
              <a:t>However, getting to know the way of living, is mostly connected to a “deep-dive” into the people’s lives that live in the country-side: there is still a </a:t>
            </a:r>
            <a:r>
              <a:rPr lang="en-GB" sz="1200" b="1" dirty="0"/>
              <a:t>very rudimentary image </a:t>
            </a:r>
            <a:r>
              <a:rPr lang="en-GB" sz="1200" dirty="0"/>
              <a:t>of </a:t>
            </a:r>
            <a:r>
              <a:rPr lang="en-GB" sz="1200" b="1" dirty="0"/>
              <a:t>country living</a:t>
            </a:r>
            <a:r>
              <a:rPr lang="en-GB" sz="1200" dirty="0"/>
              <a:t> which comes with some fascination –self-supporter, living in minimal cabins, hunting own meat and cooking over bonfire</a:t>
            </a:r>
          </a:p>
          <a:p>
            <a:pPr marL="285750" indent="-285750">
              <a:buFont typeface="Arial" panose="020B0604020202020204" pitchFamily="34" charset="0"/>
              <a:buChar char="•"/>
            </a:pPr>
            <a:r>
              <a:rPr lang="en-GB" sz="1200" dirty="0"/>
              <a:t>However, as Norwegians are </a:t>
            </a:r>
            <a:r>
              <a:rPr lang="en-GB" sz="1200" b="1" dirty="0"/>
              <a:t>perceived as distant and isolated people</a:t>
            </a:r>
            <a:r>
              <a:rPr lang="en-GB" sz="1200" dirty="0"/>
              <a:t>, it is hard to imagine to be invited into their homes: here, cultural offers such as Agriculture (as known from Italy) or Airbnb would be an option for travellers to get to know people’s way of living</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5988" y="1343485"/>
            <a:ext cx="992377" cy="1036094"/>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5988" y="2455849"/>
            <a:ext cx="992377" cy="1480157"/>
          </a:xfrm>
          <a:prstGeom prst="rect">
            <a:avLst/>
          </a:prstGeom>
        </p:spPr>
      </p:pic>
      <p:sp>
        <p:nvSpPr>
          <p:cNvPr id="7" name="Textfeld 6"/>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spTree>
    <p:extLst>
      <p:ext uri="{BB962C8B-B14F-4D97-AF65-F5344CB8AC3E}">
        <p14:creationId xmlns:p14="http://schemas.microsoft.com/office/powerpoint/2010/main" val="9074392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418" y="643469"/>
            <a:ext cx="8654595" cy="886397"/>
          </a:xfrm>
        </p:spPr>
        <p:txBody>
          <a:bodyPr/>
          <a:lstStyle/>
          <a:p>
            <a:r>
              <a:rPr lang="en-GB" sz="3200" dirty="0"/>
              <a:t>Sustainability is about restriction which is no desirable motivation</a:t>
            </a:r>
          </a:p>
        </p:txBody>
      </p:sp>
      <p:sp>
        <p:nvSpPr>
          <p:cNvPr id="3" name="Text Placeholder 2"/>
          <p:cNvSpPr>
            <a:spLocks noGrp="1"/>
          </p:cNvSpPr>
          <p:nvPr>
            <p:ph type="body" sz="quarter" idx="13"/>
          </p:nvPr>
        </p:nvSpPr>
        <p:spPr/>
        <p:txBody>
          <a:bodyPr/>
          <a:lstStyle/>
          <a:p>
            <a:r>
              <a:rPr lang="nb-NO" dirty="0"/>
              <a:t>Further analysis on segments</a:t>
            </a:r>
          </a:p>
        </p:txBody>
      </p:sp>
      <p:sp>
        <p:nvSpPr>
          <p:cNvPr id="4" name="Text Placeholder 3"/>
          <p:cNvSpPr>
            <a:spLocks noGrp="1"/>
          </p:cNvSpPr>
          <p:nvPr>
            <p:ph type="body" sz="quarter" idx="14"/>
          </p:nvPr>
        </p:nvSpPr>
        <p:spPr>
          <a:xfrm>
            <a:off x="247660" y="1616463"/>
            <a:ext cx="5777828" cy="2643008"/>
          </a:xfrm>
        </p:spPr>
        <p:txBody>
          <a:bodyPr/>
          <a:lstStyle/>
          <a:p>
            <a:pPr marL="285750" indent="-285750">
              <a:buFont typeface="Arial" panose="020B0604020202020204" pitchFamily="34" charset="0"/>
              <a:buChar char="•"/>
            </a:pPr>
            <a:r>
              <a:rPr lang="en-US" sz="1200" b="1" dirty="0"/>
              <a:t>Sustainable country</a:t>
            </a:r>
            <a:r>
              <a:rPr lang="en-US" sz="1200" dirty="0"/>
              <a:t>: purity of living and nature gives impression that Norway are thoroughly nature lovers. They are believed to life in harmony with nature and therefore take good care of it</a:t>
            </a:r>
          </a:p>
          <a:p>
            <a:pPr marL="285750" indent="-285750">
              <a:buFont typeface="Arial" panose="020B0604020202020204" pitchFamily="34" charset="0"/>
              <a:buChar char="•"/>
            </a:pPr>
            <a:r>
              <a:rPr lang="en-US" sz="1200" dirty="0"/>
              <a:t>However, there is </a:t>
            </a:r>
            <a:r>
              <a:rPr lang="en-US" sz="1200" b="1" dirty="0"/>
              <a:t>little knowledge </a:t>
            </a:r>
            <a:r>
              <a:rPr lang="en-US" sz="1200" dirty="0"/>
              <a:t>about actual way of sustainable and healthy living – there is an image of Norwegians growing their own vegetables and hunting their own meat</a:t>
            </a:r>
          </a:p>
          <a:p>
            <a:pPr marL="285750" indent="-285750">
              <a:buFont typeface="Arial" panose="020B0604020202020204" pitchFamily="34" charset="0"/>
              <a:buChar char="•"/>
            </a:pPr>
            <a:r>
              <a:rPr lang="en-GB" sz="1200" b="1" dirty="0"/>
              <a:t>Health/ caring about oneself </a:t>
            </a:r>
            <a:r>
              <a:rPr lang="en-GB" sz="1200" dirty="0"/>
              <a:t>is prevalent in holidays, wellness/ relaxing holidays, finding inner peace</a:t>
            </a:r>
          </a:p>
          <a:p>
            <a:pPr marL="285750" indent="-285750">
              <a:buClr>
                <a:schemeClr val="tx1"/>
              </a:buClr>
              <a:buFont typeface="Arial" panose="020B0604020202020204" pitchFamily="34" charset="0"/>
              <a:buChar char="•"/>
            </a:pPr>
            <a:r>
              <a:rPr lang="en-GB" sz="1200" b="1" dirty="0">
                <a:solidFill>
                  <a:schemeClr val="accent1"/>
                </a:solidFill>
              </a:rPr>
              <a:t>BUT: </a:t>
            </a:r>
            <a:r>
              <a:rPr lang="en-GB" sz="1200" dirty="0"/>
              <a:t>sustainability always means </a:t>
            </a:r>
            <a:r>
              <a:rPr lang="en-GB" sz="1200" b="1" dirty="0"/>
              <a:t>restriction</a:t>
            </a:r>
            <a:r>
              <a:rPr lang="en-GB" sz="1200" dirty="0"/>
              <a:t> = restriction of consumption, restriction in terms of comfortability etc. </a:t>
            </a:r>
            <a:r>
              <a:rPr lang="en-GB" sz="1200" dirty="0">
                <a:sym typeface="Wingdings" panose="05000000000000000000" pitchFamily="2" charset="2"/>
              </a:rPr>
              <a:t> is the opposite of what one wants to do in holidays because it is all about rewarding, consumption and enjoying </a:t>
            </a:r>
          </a:p>
          <a:p>
            <a:pPr marL="285750" indent="-285750">
              <a:buClr>
                <a:schemeClr val="tx1"/>
              </a:buClr>
              <a:buFont typeface="Arial" panose="020B0604020202020204" pitchFamily="34" charset="0"/>
              <a:buChar char="•"/>
            </a:pPr>
            <a:endParaRPr lang="en-GB" sz="1400" dirty="0"/>
          </a:p>
        </p:txBody>
      </p:sp>
      <p:pic>
        <p:nvPicPr>
          <p:cNvPr id="5" name="Grafi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55642" y="1110967"/>
            <a:ext cx="1569622" cy="1284751"/>
          </a:xfrm>
          <a:prstGeom prst="rect">
            <a:avLst/>
          </a:prstGeom>
        </p:spPr>
      </p:pic>
      <p:sp>
        <p:nvSpPr>
          <p:cNvPr id="6" name="Rechteck 5"/>
          <p:cNvSpPr/>
          <p:nvPr/>
        </p:nvSpPr>
        <p:spPr>
          <a:xfrm>
            <a:off x="539086" y="4048465"/>
            <a:ext cx="7451678" cy="686464"/>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Two meanings of „sustainability“ in German:</a:t>
            </a:r>
          </a:p>
          <a:p>
            <a:pPr marL="171450" indent="-171450">
              <a:buFont typeface="Arial" panose="020B0604020202020204" pitchFamily="34" charset="0"/>
              <a:buChar char="•"/>
            </a:pPr>
            <a:r>
              <a:rPr lang="en-US" sz="1200" dirty="0">
                <a:solidFill>
                  <a:schemeClr val="tx1"/>
                </a:solidFill>
              </a:rPr>
              <a:t>Interestingly, some respondents referring „sustainable“ (German: </a:t>
            </a:r>
            <a:r>
              <a:rPr lang="en-US" sz="1200" dirty="0" err="1">
                <a:solidFill>
                  <a:schemeClr val="tx1"/>
                </a:solidFill>
              </a:rPr>
              <a:t>nachhaltig</a:t>
            </a:r>
            <a:r>
              <a:rPr lang="en-US" sz="1200" dirty="0">
                <a:solidFill>
                  <a:schemeClr val="tx1"/>
                </a:solidFill>
              </a:rPr>
              <a:t>) holidays as holidays which are so impactful that the memories last long after the holidays ended (German: </a:t>
            </a:r>
            <a:r>
              <a:rPr lang="en-US" sz="1200" dirty="0" err="1">
                <a:solidFill>
                  <a:schemeClr val="tx1"/>
                </a:solidFill>
              </a:rPr>
              <a:t>nachhaltig</a:t>
            </a:r>
            <a:r>
              <a:rPr lang="en-US" sz="1200" dirty="0">
                <a:solidFill>
                  <a:schemeClr val="tx1"/>
                </a:solidFill>
              </a:rPr>
              <a:t>, English: lasting)</a:t>
            </a:r>
          </a:p>
        </p:txBody>
      </p:sp>
      <p:sp>
        <p:nvSpPr>
          <p:cNvPr id="7" name="Rounded Rectangular Callout 5"/>
          <p:cNvSpPr/>
          <p:nvPr/>
        </p:nvSpPr>
        <p:spPr>
          <a:xfrm>
            <a:off x="6380329" y="2492936"/>
            <a:ext cx="1958583" cy="879909"/>
          </a:xfrm>
          <a:prstGeom prst="wedgeRoundRectCallout">
            <a:avLst>
              <a:gd name="adj1" fmla="val -62938"/>
              <a:gd name="adj2" fmla="val -42822"/>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do not want to dive</a:t>
            </a:r>
            <a:r>
              <a:rPr kumimoji="0" lang="en-US" sz="900" b="0" i="1" u="none" strike="noStrike" kern="0" cap="none" spc="0" normalizeH="0" noProof="0" dirty="0">
                <a:ln>
                  <a:noFill/>
                </a:ln>
                <a:solidFill>
                  <a:schemeClr val="tx1"/>
                </a:solidFill>
                <a:effectLst/>
                <a:uLnTx/>
                <a:uFillTx/>
              </a:rPr>
              <a:t> deep into this. Normally, they have seals that proves sustainability which is enough for me. If they really behave that way or not, I don’t want to know when I am on holidays.”</a:t>
            </a:r>
            <a:endParaRPr kumimoji="0" lang="en-US" sz="900" b="0" i="1" u="none" strike="noStrike" kern="0" cap="none" spc="0" normalizeH="0" baseline="0" noProof="0" dirty="0">
              <a:ln>
                <a:noFill/>
              </a:ln>
              <a:solidFill>
                <a:schemeClr val="tx1"/>
              </a:solidFill>
              <a:effectLst/>
              <a:uLnTx/>
              <a:uFillTx/>
            </a:endParaRPr>
          </a:p>
        </p:txBody>
      </p:sp>
      <p:sp>
        <p:nvSpPr>
          <p:cNvPr id="8" name="Rounded Rectangular Callout 5"/>
          <p:cNvSpPr/>
          <p:nvPr/>
        </p:nvSpPr>
        <p:spPr>
          <a:xfrm>
            <a:off x="6366681" y="3505413"/>
            <a:ext cx="1958583" cy="410484"/>
          </a:xfrm>
          <a:prstGeom prst="wedgeRoundRectCallout">
            <a:avLst>
              <a:gd name="adj1" fmla="val -62938"/>
              <a:gd name="adj2" fmla="val -42822"/>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would not look if the restaurants had eco certified fish, I would look if it tastes</a:t>
            </a:r>
            <a:r>
              <a:rPr kumimoji="0" lang="en-US" sz="900" b="0" i="1" u="none" strike="noStrike" kern="0" cap="none" spc="0" normalizeH="0" noProof="0" dirty="0">
                <a:ln>
                  <a:noFill/>
                </a:ln>
                <a:solidFill>
                  <a:schemeClr val="tx1"/>
                </a:solidFill>
                <a:effectLst/>
                <a:uLnTx/>
                <a:uFillTx/>
              </a:rPr>
              <a:t> good.”</a:t>
            </a:r>
            <a:endParaRPr kumimoji="0" lang="en-US" sz="900" b="0" i="1" u="none" strike="noStrike" kern="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127231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Food in Norway is basic, but pure</a:t>
            </a:r>
          </a:p>
        </p:txBody>
      </p:sp>
      <p:sp>
        <p:nvSpPr>
          <p:cNvPr id="3" name="Text Placeholder 2"/>
          <p:cNvSpPr>
            <a:spLocks noGrp="1"/>
          </p:cNvSpPr>
          <p:nvPr>
            <p:ph type="body" sz="quarter" idx="13"/>
          </p:nvPr>
        </p:nvSpPr>
        <p:spPr/>
        <p:txBody>
          <a:bodyPr/>
          <a:lstStyle/>
          <a:p>
            <a:r>
              <a:rPr lang="nb-NO" dirty="0"/>
              <a:t>Further analysis on segments</a:t>
            </a:r>
          </a:p>
        </p:txBody>
      </p:sp>
      <p:sp>
        <p:nvSpPr>
          <p:cNvPr id="4" name="Text Placeholder 3"/>
          <p:cNvSpPr>
            <a:spLocks noGrp="1"/>
          </p:cNvSpPr>
          <p:nvPr>
            <p:ph type="body" sz="quarter" idx="14"/>
          </p:nvPr>
        </p:nvSpPr>
        <p:spPr>
          <a:xfrm>
            <a:off x="247658" y="1343485"/>
            <a:ext cx="5477578" cy="2643008"/>
          </a:xfrm>
        </p:spPr>
        <p:txBody>
          <a:bodyPr/>
          <a:lstStyle/>
          <a:p>
            <a:pPr marL="171450" indent="-171450">
              <a:buFont typeface="Arial" panose="020B0604020202020204" pitchFamily="34" charset="0"/>
              <a:buChar char="•"/>
            </a:pPr>
            <a:r>
              <a:rPr lang="en-US" sz="1200" dirty="0"/>
              <a:t>Food in Norway is broken down to the </a:t>
            </a:r>
            <a:r>
              <a:rPr lang="en-US" sz="1200" b="1" dirty="0"/>
              <a:t>existence of fish and meat </a:t>
            </a:r>
            <a:r>
              <a:rPr lang="en-US" sz="1200" dirty="0"/>
              <a:t>– it is perceived rather </a:t>
            </a:r>
            <a:r>
              <a:rPr lang="en-US" sz="1200" b="1" dirty="0"/>
              <a:t>unilateral </a:t>
            </a:r>
            <a:r>
              <a:rPr lang="en-US" sz="1200" dirty="0"/>
              <a:t>and </a:t>
            </a:r>
            <a:r>
              <a:rPr lang="en-US" sz="1200" b="1" dirty="0"/>
              <a:t>less balanced</a:t>
            </a:r>
            <a:r>
              <a:rPr lang="en-US" sz="1200" dirty="0"/>
              <a:t>, even some sort of </a:t>
            </a:r>
            <a:r>
              <a:rPr lang="en-US" sz="1200" b="1" dirty="0"/>
              <a:t>barbaric</a:t>
            </a:r>
            <a:r>
              <a:rPr lang="en-US" sz="1200" dirty="0"/>
              <a:t> as there is an image of Norwegians hunting their own food </a:t>
            </a:r>
          </a:p>
          <a:p>
            <a:pPr marL="171450" indent="-171450">
              <a:buFont typeface="Arial" panose="020B0604020202020204" pitchFamily="34" charset="0"/>
              <a:buChar char="•"/>
            </a:pPr>
            <a:r>
              <a:rPr lang="en-US" sz="1200" dirty="0"/>
              <a:t>As soil is perceived as </a:t>
            </a:r>
            <a:r>
              <a:rPr lang="en-US" sz="1200" b="1" dirty="0"/>
              <a:t>cold and less fertile</a:t>
            </a:r>
            <a:r>
              <a:rPr lang="en-US" sz="1200" dirty="0"/>
              <a:t>, it is believed that most vegetables and fruits have to be </a:t>
            </a:r>
            <a:r>
              <a:rPr lang="en-US" sz="1200" b="1" dirty="0"/>
              <a:t>imported</a:t>
            </a:r>
            <a:r>
              <a:rPr lang="en-US" sz="1200" dirty="0"/>
              <a:t> and therefore, are </a:t>
            </a:r>
            <a:r>
              <a:rPr lang="en-US" sz="1200" b="1" dirty="0"/>
              <a:t>very expensive </a:t>
            </a:r>
          </a:p>
          <a:p>
            <a:pPr marL="171450" indent="-171450">
              <a:buFont typeface="Arial" panose="020B0604020202020204" pitchFamily="34" charset="0"/>
              <a:buChar char="•"/>
            </a:pPr>
            <a:r>
              <a:rPr lang="en-US" sz="1200" b="1" dirty="0"/>
              <a:t>No knowledge </a:t>
            </a:r>
            <a:r>
              <a:rPr lang="en-US" sz="1200" dirty="0"/>
              <a:t>about </a:t>
            </a:r>
            <a:r>
              <a:rPr lang="en-US" sz="1200" b="1" dirty="0"/>
              <a:t>special dishes </a:t>
            </a:r>
            <a:r>
              <a:rPr lang="en-US" sz="1200" dirty="0"/>
              <a:t>or </a:t>
            </a:r>
            <a:r>
              <a:rPr lang="en-US" sz="1200" b="1" dirty="0"/>
              <a:t>national food</a:t>
            </a:r>
          </a:p>
          <a:p>
            <a:pPr marL="171450" indent="-171450">
              <a:buFont typeface="Arial" panose="020B0604020202020204" pitchFamily="34" charset="0"/>
              <a:buChar char="•"/>
            </a:pPr>
            <a:r>
              <a:rPr lang="en-US" sz="1200" dirty="0"/>
              <a:t>However, due to natural and pristine way of living, food is perceived to be </a:t>
            </a:r>
            <a:r>
              <a:rPr lang="en-US" sz="1200" b="1" dirty="0"/>
              <a:t>pure</a:t>
            </a:r>
            <a:r>
              <a:rPr lang="en-US" sz="1200" dirty="0"/>
              <a:t>, </a:t>
            </a:r>
            <a:r>
              <a:rPr lang="en-US" sz="1200" b="1" dirty="0"/>
              <a:t>healthy</a:t>
            </a:r>
            <a:r>
              <a:rPr lang="en-US" sz="1200" dirty="0"/>
              <a:t> and of </a:t>
            </a:r>
            <a:r>
              <a:rPr lang="en-US" sz="1200" b="1" dirty="0"/>
              <a:t>high quality</a:t>
            </a:r>
            <a:r>
              <a:rPr lang="en-US" sz="1200" dirty="0"/>
              <a:t>, free of antibiotics and mostly made of happy animals with </a:t>
            </a:r>
            <a:r>
              <a:rPr lang="en-US" sz="1200" b="1" dirty="0"/>
              <a:t>no factory farming </a:t>
            </a:r>
            <a:r>
              <a:rPr lang="en-US" sz="1200" dirty="0"/>
              <a:t>(= “bio” quality)</a:t>
            </a:r>
          </a:p>
          <a:p>
            <a:endParaRPr lang="en-US" sz="1200" dirty="0"/>
          </a:p>
        </p:txBody>
      </p:sp>
      <p:sp>
        <p:nvSpPr>
          <p:cNvPr id="5" name="Rounded Rectangular Callout 5"/>
          <p:cNvSpPr/>
          <p:nvPr/>
        </p:nvSpPr>
        <p:spPr>
          <a:xfrm>
            <a:off x="5835267" y="1420325"/>
            <a:ext cx="2678567" cy="462427"/>
          </a:xfrm>
          <a:prstGeom prst="wedgeRoundRectCallout">
            <a:avLst>
              <a:gd name="adj1" fmla="val -58640"/>
              <a:gd name="adj2" fmla="val -30234"/>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“I’d say fish, but I do not know anything about the eating culture in Norway. Maybe also</a:t>
            </a:r>
            <a:r>
              <a:rPr kumimoji="0" lang="en-US" sz="900" b="0" i="1" u="none" strike="noStrike" kern="0" cap="none" spc="0" normalizeH="0" noProof="0" dirty="0">
                <a:ln>
                  <a:noFill/>
                </a:ln>
                <a:solidFill>
                  <a:schemeClr val="tx1"/>
                </a:solidFill>
                <a:effectLst/>
                <a:uLnTx/>
                <a:uFillTx/>
              </a:rPr>
              <a:t> meat, self hunted.”</a:t>
            </a:r>
            <a:endParaRPr kumimoji="0" lang="en-US" sz="900" b="0" i="1" u="none" strike="noStrike" kern="0" cap="none" spc="0" normalizeH="0" baseline="0" noProof="0" dirty="0">
              <a:ln>
                <a:noFill/>
              </a:ln>
              <a:solidFill>
                <a:schemeClr val="tx1"/>
              </a:solidFill>
              <a:effectLst/>
              <a:uLnTx/>
              <a:uFillTx/>
            </a:endParaRPr>
          </a:p>
        </p:txBody>
      </p:sp>
      <p:sp>
        <p:nvSpPr>
          <p:cNvPr id="6" name="Rounded Rectangular Callout 5"/>
          <p:cNvSpPr/>
          <p:nvPr/>
        </p:nvSpPr>
        <p:spPr>
          <a:xfrm>
            <a:off x="5824843" y="2091784"/>
            <a:ext cx="2688991" cy="492002"/>
          </a:xfrm>
          <a:prstGeom prst="wedgeRoundRectCallout">
            <a:avLst>
              <a:gd name="adj1" fmla="val -63983"/>
              <a:gd name="adj2" fmla="val -11026"/>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“Spain, Turkey, Italy – there I know what I can expect in terms of food. In Norway, I have no idea</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7337" y="3307366"/>
            <a:ext cx="869219" cy="1298529"/>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46397" y="3307365"/>
            <a:ext cx="1078944" cy="1298529"/>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4927" y="3307364"/>
            <a:ext cx="992569" cy="1300745"/>
          </a:xfrm>
          <a:prstGeom prst="rect">
            <a:avLst/>
          </a:prstGeom>
        </p:spPr>
      </p:pic>
      <p:pic>
        <p:nvPicPr>
          <p:cNvPr id="10" name="Grafi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05643" y="3307365"/>
            <a:ext cx="873179" cy="1298529"/>
          </a:xfrm>
          <a:prstGeom prst="rect">
            <a:avLst/>
          </a:prstGeom>
        </p:spPr>
      </p:pic>
      <p:sp>
        <p:nvSpPr>
          <p:cNvPr id="11" name="Textfeld 10"/>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spTree>
    <p:extLst>
      <p:ext uri="{BB962C8B-B14F-4D97-AF65-F5344CB8AC3E}">
        <p14:creationId xmlns:p14="http://schemas.microsoft.com/office/powerpoint/2010/main" val="34666036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1495794"/>
          </a:xfrm>
        </p:spPr>
        <p:txBody>
          <a:bodyPr/>
          <a:lstStyle/>
          <a:p>
            <a:r>
              <a:rPr lang="en-GB" sz="6000" dirty="0"/>
              <a:t>Conclusions &amp; recommendations</a:t>
            </a:r>
          </a:p>
        </p:txBody>
      </p:sp>
      <p:sp>
        <p:nvSpPr>
          <p:cNvPr id="5" name="Text Placeholder 4"/>
          <p:cNvSpPr>
            <a:spLocks noGrp="1"/>
          </p:cNvSpPr>
          <p:nvPr>
            <p:ph type="body" sz="quarter" idx="13"/>
          </p:nvPr>
        </p:nvSpPr>
        <p:spPr bwMode="white"/>
        <p:txBody>
          <a:bodyPr/>
          <a:lstStyle/>
          <a:p>
            <a:r>
              <a:rPr lang="en-GB" dirty="0"/>
              <a:t>Norway as a holiday destination</a:t>
            </a:r>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78</a:t>
            </a:fld>
            <a:endParaRPr kumimoji="0" lang="en-GB" sz="800" b="0" i="0" u="none" strike="noStrike" kern="1200" cap="none" spc="0" normalizeH="0" baseline="0" noProof="0" dirty="0">
              <a:ln>
                <a:noFill/>
              </a:ln>
              <a:solidFill>
                <a:schemeClr val="bg1"/>
              </a:solidFill>
              <a:effectLst/>
              <a:uLnTx/>
              <a:uFillTx/>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n-lt"/>
                <a:ea typeface="+mn-ea"/>
                <a:cs typeface="+mn-cs"/>
              </a:rPr>
              <a:t>© 2016 Ipsos.</a:t>
            </a:r>
            <a:endParaRPr kumimoji="0" lang="en-GB" sz="1200" b="0" i="0" u="none" strike="noStrike" kern="0" cap="none" spc="0" normalizeH="0" baseline="0" noProof="0" dirty="0">
              <a:ln>
                <a:noFill/>
              </a:ln>
              <a:solidFill>
                <a:schemeClr val="bg1"/>
              </a:solidFill>
              <a:effectLst/>
              <a:uLnTx/>
              <a:uFillTx/>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630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6" name="Rechteck 5"/>
          <p:cNvSpPr/>
          <p:nvPr/>
        </p:nvSpPr>
        <p:spPr>
          <a:xfrm>
            <a:off x="1016370" y="4341562"/>
            <a:ext cx="6771457" cy="381541"/>
          </a:xfrm>
          <a:prstGeom prst="rect">
            <a:avLst/>
          </a:prstGeom>
          <a:solidFill>
            <a:schemeClr val="accent1">
              <a:lumMod val="20000"/>
              <a:lumOff val="80000"/>
            </a:schemeClr>
          </a:solidFill>
        </p:spPr>
        <p:txBody>
          <a:bodyPr wrap="square" anchor="ctr">
            <a:spAutoFit/>
          </a:bodyPr>
          <a:lstStyle/>
          <a:p>
            <a:pPr algn="ctr"/>
            <a:r>
              <a:rPr lang="en-US" sz="1200" b="1" dirty="0"/>
              <a:t>Barrier to travel to Norway is mostly because of the lack of a clear USP and the prejudice that it is a dark, cold and expensive country which is based on little knowledge about Norway itself.</a:t>
            </a:r>
          </a:p>
        </p:txBody>
      </p:sp>
      <p:sp>
        <p:nvSpPr>
          <p:cNvPr id="7" name="Pfeil nach rechts 6"/>
          <p:cNvSpPr/>
          <p:nvPr/>
        </p:nvSpPr>
        <p:spPr>
          <a:xfrm rot="5400000">
            <a:off x="4198147" y="3967711"/>
            <a:ext cx="245954" cy="50174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1016370" y="1343486"/>
            <a:ext cx="7206795" cy="9083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US" sz="1200" dirty="0">
                <a:solidFill>
                  <a:schemeClr val="tx1"/>
                </a:solidFill>
              </a:rPr>
              <a:t>Meaning of holiday </a:t>
            </a:r>
            <a:r>
              <a:rPr lang="en-US" sz="1200" b="1" dirty="0">
                <a:solidFill>
                  <a:schemeClr val="tx1"/>
                </a:solidFill>
              </a:rPr>
              <a:t>has changed </a:t>
            </a:r>
            <a:r>
              <a:rPr lang="en-US" sz="1200" dirty="0">
                <a:solidFill>
                  <a:schemeClr val="tx1"/>
                </a:solidFill>
              </a:rPr>
              <a:t>and </a:t>
            </a:r>
            <a:r>
              <a:rPr lang="en-US" sz="1200" b="1" dirty="0">
                <a:solidFill>
                  <a:schemeClr val="tx1"/>
                </a:solidFill>
              </a:rPr>
              <a:t>revealed an ego shift </a:t>
            </a:r>
            <a:r>
              <a:rPr lang="en-US" sz="1200" dirty="0">
                <a:solidFill>
                  <a:schemeClr val="tx1"/>
                </a:solidFill>
              </a:rPr>
              <a:t>in holidays abroad</a:t>
            </a:r>
          </a:p>
          <a:p>
            <a:pPr marL="355600" indent="-174625">
              <a:spcBef>
                <a:spcPts val="0"/>
              </a:spcBef>
              <a:buFont typeface="Arial" panose="020B0604020202020204" pitchFamily="34" charset="0"/>
              <a:buChar char="•"/>
            </a:pPr>
            <a:r>
              <a:rPr lang="en-US" sz="1050" dirty="0">
                <a:solidFill>
                  <a:schemeClr val="tx1"/>
                </a:solidFill>
              </a:rPr>
              <a:t>From annual family holiday to the individual weekend get-away (from social point of view to a more egoistic point of view)</a:t>
            </a:r>
          </a:p>
          <a:p>
            <a:pPr marL="355600" indent="-174625">
              <a:spcBef>
                <a:spcPts val="0"/>
              </a:spcBef>
              <a:buFont typeface="Arial" panose="020B0604020202020204" pitchFamily="34" charset="0"/>
              <a:buChar char="•"/>
            </a:pPr>
            <a:r>
              <a:rPr lang="en-US" sz="1050" dirty="0">
                <a:solidFill>
                  <a:schemeClr val="tx1"/>
                </a:solidFill>
              </a:rPr>
              <a:t>Development of different holiday types</a:t>
            </a:r>
          </a:p>
          <a:p>
            <a:pPr marL="355600" indent="-174625">
              <a:spcBef>
                <a:spcPts val="0"/>
              </a:spcBef>
              <a:buFont typeface="Arial" panose="020B0604020202020204" pitchFamily="34" charset="0"/>
              <a:buChar char="•"/>
            </a:pPr>
            <a:r>
              <a:rPr lang="en-US" sz="1050" dirty="0">
                <a:solidFill>
                  <a:schemeClr val="tx1"/>
                </a:solidFill>
              </a:rPr>
              <a:t>From escape to salvation: travelling abroad to arrive at one’s own real identity and harmony</a:t>
            </a:r>
          </a:p>
          <a:p>
            <a:pPr marL="355600" indent="-174625">
              <a:spcBef>
                <a:spcPts val="0"/>
              </a:spcBef>
              <a:buFont typeface="Arial" panose="020B0604020202020204" pitchFamily="34" charset="0"/>
              <a:buChar char="•"/>
            </a:pPr>
            <a:r>
              <a:rPr lang="en-US" sz="1050" dirty="0">
                <a:solidFill>
                  <a:schemeClr val="tx1"/>
                </a:solidFill>
              </a:rPr>
              <a:t>Detection of 6 holiday motivations (no black or orange motivation)</a:t>
            </a:r>
          </a:p>
        </p:txBody>
      </p:sp>
      <p:sp>
        <p:nvSpPr>
          <p:cNvPr id="9" name="Rechteck 8"/>
          <p:cNvSpPr/>
          <p:nvPr/>
        </p:nvSpPr>
        <p:spPr>
          <a:xfrm>
            <a:off x="232400" y="1343486"/>
            <a:ext cx="783970" cy="9083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t>1.</a:t>
            </a:r>
          </a:p>
        </p:txBody>
      </p:sp>
      <p:sp>
        <p:nvSpPr>
          <p:cNvPr id="10" name="Rechteck 9"/>
          <p:cNvSpPr/>
          <p:nvPr/>
        </p:nvSpPr>
        <p:spPr>
          <a:xfrm>
            <a:off x="996287" y="2320035"/>
            <a:ext cx="7226878" cy="87638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US" sz="1200" b="1" dirty="0">
                <a:solidFill>
                  <a:schemeClr val="tx1"/>
                </a:solidFill>
              </a:rPr>
              <a:t>Scandinavia</a:t>
            </a:r>
            <a:r>
              <a:rPr lang="en-US" sz="1200" dirty="0">
                <a:solidFill>
                  <a:schemeClr val="tx1"/>
                </a:solidFill>
              </a:rPr>
              <a:t> is hard to </a:t>
            </a:r>
            <a:r>
              <a:rPr lang="en-US" sz="1200" b="1" dirty="0">
                <a:solidFill>
                  <a:schemeClr val="tx1"/>
                </a:solidFill>
              </a:rPr>
              <a:t>keep apart</a:t>
            </a:r>
            <a:r>
              <a:rPr lang="en-US" sz="1200" dirty="0">
                <a:solidFill>
                  <a:schemeClr val="tx1"/>
                </a:solidFill>
              </a:rPr>
              <a:t>, although countries itself differ </a:t>
            </a:r>
            <a:r>
              <a:rPr lang="en-US" sz="1200" b="1" dirty="0">
                <a:solidFill>
                  <a:schemeClr val="tx1"/>
                </a:solidFill>
              </a:rPr>
              <a:t>mostly in terms of knowledge</a:t>
            </a:r>
            <a:r>
              <a:rPr lang="en-US" sz="1200" dirty="0">
                <a:solidFill>
                  <a:schemeClr val="tx1"/>
                </a:solidFill>
              </a:rPr>
              <a:t>:</a:t>
            </a:r>
          </a:p>
          <a:p>
            <a:pPr marL="355600" indent="-174625">
              <a:spcBef>
                <a:spcPts val="0"/>
              </a:spcBef>
              <a:buFont typeface="Arial" panose="020B0604020202020204" pitchFamily="34" charset="0"/>
              <a:buChar char="•"/>
            </a:pPr>
            <a:r>
              <a:rPr lang="en-US" sz="1050" dirty="0">
                <a:solidFill>
                  <a:schemeClr val="tx1"/>
                </a:solidFill>
              </a:rPr>
              <a:t>Iceland radiates dark captivation and is mostly known for its natural phenomena</a:t>
            </a:r>
          </a:p>
          <a:p>
            <a:pPr marL="355600" indent="-174625">
              <a:spcBef>
                <a:spcPts val="0"/>
              </a:spcBef>
              <a:buFont typeface="Arial" panose="020B0604020202020204" pitchFamily="34" charset="0"/>
              <a:buChar char="•"/>
            </a:pPr>
            <a:r>
              <a:rPr lang="en-US" sz="1050" dirty="0">
                <a:solidFill>
                  <a:schemeClr val="tx1"/>
                </a:solidFill>
              </a:rPr>
              <a:t>Sweden is most known among respondents as a modern and cultivated country</a:t>
            </a:r>
          </a:p>
          <a:p>
            <a:pPr marL="355600" indent="-174625">
              <a:spcBef>
                <a:spcPts val="0"/>
              </a:spcBef>
              <a:buFont typeface="Arial" panose="020B0604020202020204" pitchFamily="34" charset="0"/>
              <a:buChar char="•"/>
            </a:pPr>
            <a:r>
              <a:rPr lang="en-US" sz="1050" dirty="0">
                <a:solidFill>
                  <a:schemeClr val="tx1"/>
                </a:solidFill>
              </a:rPr>
              <a:t>Finland as rather “exotic” country with little knowledge – sparse landscape and meager image</a:t>
            </a:r>
          </a:p>
        </p:txBody>
      </p:sp>
      <p:sp>
        <p:nvSpPr>
          <p:cNvPr id="11" name="Rechteck 10"/>
          <p:cNvSpPr/>
          <p:nvPr/>
        </p:nvSpPr>
        <p:spPr>
          <a:xfrm>
            <a:off x="212317" y="2320034"/>
            <a:ext cx="783970" cy="87638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t>2.</a:t>
            </a:r>
          </a:p>
        </p:txBody>
      </p:sp>
      <p:sp>
        <p:nvSpPr>
          <p:cNvPr id="12" name="Rechteck 11"/>
          <p:cNvSpPr/>
          <p:nvPr/>
        </p:nvSpPr>
        <p:spPr>
          <a:xfrm>
            <a:off x="996287" y="3261719"/>
            <a:ext cx="7226878" cy="8338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0"/>
              </a:spcBef>
            </a:pPr>
            <a:r>
              <a:rPr lang="en-US" sz="1200" dirty="0">
                <a:solidFill>
                  <a:schemeClr val="tx1"/>
                </a:solidFill>
              </a:rPr>
              <a:t>Norway is known for its </a:t>
            </a:r>
            <a:r>
              <a:rPr lang="en-US" sz="1200" b="1" dirty="0">
                <a:solidFill>
                  <a:schemeClr val="tx1"/>
                </a:solidFill>
              </a:rPr>
              <a:t>pure</a:t>
            </a:r>
            <a:r>
              <a:rPr lang="en-US" sz="1200" dirty="0">
                <a:solidFill>
                  <a:schemeClr val="tx1"/>
                </a:solidFill>
              </a:rPr>
              <a:t> and </a:t>
            </a:r>
            <a:r>
              <a:rPr lang="en-US" sz="1200" b="1" dirty="0">
                <a:solidFill>
                  <a:schemeClr val="tx1"/>
                </a:solidFill>
              </a:rPr>
              <a:t>vast landscape, </a:t>
            </a:r>
            <a:r>
              <a:rPr lang="en-US" sz="1200" dirty="0">
                <a:solidFill>
                  <a:schemeClr val="tx1"/>
                </a:solidFill>
              </a:rPr>
              <a:t>but for nothing more</a:t>
            </a:r>
          </a:p>
          <a:p>
            <a:pPr marL="355600" indent="-174625">
              <a:spcBef>
                <a:spcPts val="0"/>
              </a:spcBef>
              <a:buFont typeface="Arial" panose="020B0604020202020204" pitchFamily="34" charset="0"/>
              <a:buChar char="•"/>
            </a:pPr>
            <a:r>
              <a:rPr lang="en-US" sz="1050" dirty="0">
                <a:solidFill>
                  <a:schemeClr val="tx1"/>
                </a:solidFill>
              </a:rPr>
              <a:t>Loneliness, isolation as well as cold and darkness is associated with it – however, it is also accompanied by mysticism as little knowledge exists about Norway</a:t>
            </a:r>
          </a:p>
          <a:p>
            <a:pPr marL="355600" indent="-174625">
              <a:spcBef>
                <a:spcPts val="0"/>
              </a:spcBef>
              <a:buFont typeface="Arial" panose="020B0604020202020204" pitchFamily="34" charset="0"/>
              <a:buChar char="•"/>
            </a:pPr>
            <a:r>
              <a:rPr lang="en-US" sz="1050" dirty="0">
                <a:solidFill>
                  <a:schemeClr val="tx1"/>
                </a:solidFill>
              </a:rPr>
              <a:t>Norway has image of being a pristine, yet very social nation that is, however, rather distant and strange</a:t>
            </a:r>
          </a:p>
          <a:p>
            <a:pPr marL="355600" indent="-174625">
              <a:spcBef>
                <a:spcPts val="0"/>
              </a:spcBef>
              <a:buFont typeface="Arial" panose="020B0604020202020204" pitchFamily="34" charset="0"/>
              <a:buChar char="•"/>
            </a:pPr>
            <a:r>
              <a:rPr lang="en-US" sz="1050" dirty="0">
                <a:solidFill>
                  <a:schemeClr val="tx1"/>
                </a:solidFill>
              </a:rPr>
              <a:t>However, there is a great lack of (pop-) cultural references that people could relate to</a:t>
            </a:r>
          </a:p>
        </p:txBody>
      </p:sp>
      <p:sp>
        <p:nvSpPr>
          <p:cNvPr id="13" name="Rechteck 12"/>
          <p:cNvSpPr/>
          <p:nvPr/>
        </p:nvSpPr>
        <p:spPr>
          <a:xfrm>
            <a:off x="212317" y="3261719"/>
            <a:ext cx="783970" cy="833888"/>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6000" b="1" dirty="0"/>
              <a:t>3.</a:t>
            </a:r>
          </a:p>
        </p:txBody>
      </p:sp>
    </p:spTree>
    <p:extLst>
      <p:ext uri="{BB962C8B-B14F-4D97-AF65-F5344CB8AC3E}">
        <p14:creationId xmlns:p14="http://schemas.microsoft.com/office/powerpoint/2010/main" val="3381359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Main findings from this research</a:t>
            </a:r>
          </a:p>
        </p:txBody>
      </p:sp>
      <p:sp>
        <p:nvSpPr>
          <p:cNvPr id="3" name="Text Placeholder 2"/>
          <p:cNvSpPr>
            <a:spLocks noGrp="1"/>
          </p:cNvSpPr>
          <p:nvPr>
            <p:ph type="body" sz="quarter" idx="13"/>
          </p:nvPr>
        </p:nvSpPr>
        <p:spPr/>
        <p:txBody>
          <a:bodyPr/>
          <a:lstStyle/>
          <a:p>
            <a:r>
              <a:rPr lang="nb-NO" dirty="0"/>
              <a:t>Key Findings</a:t>
            </a:r>
          </a:p>
        </p:txBody>
      </p:sp>
      <p:sp>
        <p:nvSpPr>
          <p:cNvPr id="4" name="Text Placeholder 3"/>
          <p:cNvSpPr>
            <a:spLocks noGrp="1"/>
          </p:cNvSpPr>
          <p:nvPr>
            <p:ph type="body" sz="quarter" idx="14"/>
          </p:nvPr>
        </p:nvSpPr>
        <p:spPr/>
        <p:txBody>
          <a:bodyPr/>
          <a:lstStyle/>
          <a:p>
            <a:r>
              <a:rPr lang="nb-NO" dirty="0"/>
              <a:t>Holiday is not anymore the sole and social annual family summer vacation, but has shifted to a more egoistic-driven conglomeration of individual get-aways</a:t>
            </a:r>
          </a:p>
        </p:txBody>
      </p:sp>
      <p:sp>
        <p:nvSpPr>
          <p:cNvPr id="5" name="Text Placeholder 4"/>
          <p:cNvSpPr>
            <a:spLocks noGrp="1"/>
          </p:cNvSpPr>
          <p:nvPr>
            <p:ph type="body" sz="quarter" idx="15"/>
          </p:nvPr>
        </p:nvSpPr>
        <p:spPr/>
        <p:txBody>
          <a:bodyPr/>
          <a:lstStyle/>
          <a:p>
            <a:r>
              <a:rPr lang="nb-NO" dirty="0"/>
              <a:t>Whereas Iceland is known for its natural phenomena and Sweden for its popcultural references, Finland is perceived as rather exotic and meager</a:t>
            </a:r>
          </a:p>
        </p:txBody>
      </p:sp>
      <p:sp>
        <p:nvSpPr>
          <p:cNvPr id="7" name="Text Placeholder 6"/>
          <p:cNvSpPr>
            <a:spLocks noGrp="1"/>
          </p:cNvSpPr>
          <p:nvPr>
            <p:ph type="body" sz="quarter" idx="18"/>
          </p:nvPr>
        </p:nvSpPr>
        <p:spPr>
          <a:xfrm>
            <a:off x="235007" y="1388445"/>
            <a:ext cx="1948830" cy="590478"/>
          </a:xfrm>
        </p:spPr>
        <p:txBody>
          <a:bodyPr>
            <a:normAutofit/>
          </a:bodyPr>
          <a:lstStyle/>
          <a:p>
            <a:r>
              <a:rPr lang="nb-NO" dirty="0"/>
              <a:t>Ego shift in meaning of holiday abroad</a:t>
            </a:r>
          </a:p>
        </p:txBody>
      </p:sp>
      <p:sp>
        <p:nvSpPr>
          <p:cNvPr id="8" name="Text Placeholder 7"/>
          <p:cNvSpPr>
            <a:spLocks noGrp="1"/>
          </p:cNvSpPr>
          <p:nvPr>
            <p:ph type="body" sz="quarter" idx="19"/>
          </p:nvPr>
        </p:nvSpPr>
        <p:spPr>
          <a:xfrm>
            <a:off x="2469336" y="1388444"/>
            <a:ext cx="1948830" cy="590479"/>
          </a:xfrm>
        </p:spPr>
        <p:txBody>
          <a:bodyPr>
            <a:normAutofit fontScale="85000" lnSpcReduction="20000"/>
          </a:bodyPr>
          <a:lstStyle/>
          <a:p>
            <a:r>
              <a:rPr lang="nb-NO" dirty="0"/>
              <a:t>Image of Scandinavia and its countries Mostly differ in terms of knowledge</a:t>
            </a:r>
          </a:p>
        </p:txBody>
      </p:sp>
      <p:sp>
        <p:nvSpPr>
          <p:cNvPr id="10" name="Text Placeholder 9"/>
          <p:cNvSpPr>
            <a:spLocks noGrp="1"/>
          </p:cNvSpPr>
          <p:nvPr>
            <p:ph type="body" sz="quarter" idx="20"/>
          </p:nvPr>
        </p:nvSpPr>
        <p:spPr>
          <a:xfrm>
            <a:off x="4703665" y="3481305"/>
            <a:ext cx="1948830" cy="947394"/>
          </a:xfrm>
        </p:spPr>
        <p:txBody>
          <a:bodyPr/>
          <a:lstStyle/>
          <a:p>
            <a:r>
              <a:rPr lang="nb-NO" dirty="0"/>
              <a:t>People have only little knowledge about Norway and mostly associate it with a pristine, yet cold and dark landscape</a:t>
            </a:r>
          </a:p>
        </p:txBody>
      </p:sp>
      <p:sp>
        <p:nvSpPr>
          <p:cNvPr id="11" name="Text Placeholder 10"/>
          <p:cNvSpPr>
            <a:spLocks noGrp="1"/>
          </p:cNvSpPr>
          <p:nvPr>
            <p:ph type="body" sz="quarter" idx="22"/>
          </p:nvPr>
        </p:nvSpPr>
        <p:spPr>
          <a:xfrm>
            <a:off x="4703665" y="1388445"/>
            <a:ext cx="1948830" cy="590480"/>
          </a:xfrm>
        </p:spPr>
        <p:txBody>
          <a:bodyPr>
            <a:normAutofit fontScale="92500" lnSpcReduction="20000"/>
          </a:bodyPr>
          <a:lstStyle/>
          <a:p>
            <a:r>
              <a:rPr lang="nb-NO" dirty="0"/>
              <a:t>Norway is known for its nature, but has to fight Some prejudiceS</a:t>
            </a:r>
          </a:p>
        </p:txBody>
      </p:sp>
      <p:sp>
        <p:nvSpPr>
          <p:cNvPr id="13" name="Text Placeholder 12"/>
          <p:cNvSpPr>
            <a:spLocks noGrp="1"/>
          </p:cNvSpPr>
          <p:nvPr>
            <p:ph type="body" sz="quarter" idx="23"/>
          </p:nvPr>
        </p:nvSpPr>
        <p:spPr/>
        <p:txBody>
          <a:bodyPr/>
          <a:lstStyle/>
          <a:p>
            <a:r>
              <a:rPr lang="nb-NO" dirty="0"/>
              <a:t>Coldness and darkness prevails need to establish a comfort zone where one can also spend an even more intense time in withdrawal, calm and self-exposure</a:t>
            </a:r>
          </a:p>
        </p:txBody>
      </p:sp>
      <p:sp>
        <p:nvSpPr>
          <p:cNvPr id="14" name="Text Placeholder 13"/>
          <p:cNvSpPr>
            <a:spLocks noGrp="1"/>
          </p:cNvSpPr>
          <p:nvPr>
            <p:ph type="body" sz="quarter" idx="25"/>
          </p:nvPr>
        </p:nvSpPr>
        <p:spPr>
          <a:xfrm>
            <a:off x="6937995" y="1388445"/>
            <a:ext cx="1948830" cy="590480"/>
          </a:xfrm>
        </p:spPr>
        <p:txBody>
          <a:bodyPr>
            <a:normAutofit fontScale="92500" lnSpcReduction="20000"/>
          </a:bodyPr>
          <a:lstStyle/>
          <a:p>
            <a:r>
              <a:rPr lang="nb-NO" dirty="0"/>
              <a:t>However, image also contains The Need for A comfort and safety</a:t>
            </a:r>
          </a:p>
        </p:txBody>
      </p:sp>
      <p:pic>
        <p:nvPicPr>
          <p:cNvPr id="16" name="Grafik 15"/>
          <p:cNvPicPr>
            <a:picLocks noChangeAspect="1"/>
          </p:cNvPicPr>
          <p:nvPr/>
        </p:nvPicPr>
        <p:blipFill rotWithShape="1">
          <a:blip r:embed="rId2" cstate="screen">
            <a:extLst>
              <a:ext uri="{28A0092B-C50C-407E-A947-70E740481C1C}">
                <a14:useLocalDpi xmlns:a14="http://schemas.microsoft.com/office/drawing/2010/main"/>
              </a:ext>
            </a:extLst>
          </a:blip>
          <a:srcRect t="10521"/>
          <a:stretch/>
        </p:blipFill>
        <p:spPr>
          <a:xfrm>
            <a:off x="234000" y="1978924"/>
            <a:ext cx="1949836" cy="1469518"/>
          </a:xfrm>
          <a:prstGeom prst="rect">
            <a:avLst/>
          </a:prstGeom>
        </p:spPr>
      </p:pic>
      <p:pic>
        <p:nvPicPr>
          <p:cNvPr id="17" name="Grafik 16"/>
          <p:cNvPicPr>
            <a:picLocks noChangeAspect="1"/>
          </p:cNvPicPr>
          <p:nvPr/>
        </p:nvPicPr>
        <p:blipFill rotWithShape="1">
          <a:blip r:embed="rId3" cstate="screen">
            <a:extLst>
              <a:ext uri="{28A0092B-C50C-407E-A947-70E740481C1C}">
                <a14:useLocalDpi xmlns:a14="http://schemas.microsoft.com/office/drawing/2010/main"/>
              </a:ext>
            </a:extLst>
          </a:blip>
          <a:srcRect l="14281"/>
          <a:stretch/>
        </p:blipFill>
        <p:spPr>
          <a:xfrm>
            <a:off x="2469335" y="1978924"/>
            <a:ext cx="1948830" cy="1469517"/>
          </a:xfrm>
          <a:prstGeom prst="rect">
            <a:avLst/>
          </a:prstGeom>
        </p:spPr>
      </p:pic>
      <p:pic>
        <p:nvPicPr>
          <p:cNvPr id="1026" name="Picture 2" descr="Norwegen, Lofoten, Meer, Berg, Stein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03665" y="1978922"/>
            <a:ext cx="1948830" cy="1469519"/>
          </a:xfrm>
          <a:prstGeom prst="rect">
            <a:avLst/>
          </a:prstGeom>
          <a:noFill/>
          <a:extLst>
            <a:ext uri="{909E8E84-426E-40DD-AFC4-6F175D3DCCD1}">
              <a14:hiddenFill xmlns:a14="http://schemas.microsoft.com/office/drawing/2010/main">
                <a:solidFill>
                  <a:srgbClr val="FFFFFF"/>
                </a:solidFill>
              </a14:hiddenFill>
            </a:ext>
          </a:extLst>
        </p:spPr>
      </p:pic>
      <p:pic>
        <p:nvPicPr>
          <p:cNvPr id="18" name="Grafik 17"/>
          <p:cNvPicPr>
            <a:picLocks noChangeAspect="1"/>
          </p:cNvPicPr>
          <p:nvPr/>
        </p:nvPicPr>
        <p:blipFill rotWithShape="1">
          <a:blip r:embed="rId5"/>
          <a:srcRect t="4610" b="19037"/>
          <a:stretch/>
        </p:blipFill>
        <p:spPr>
          <a:xfrm>
            <a:off x="6937993" y="1978921"/>
            <a:ext cx="1948830" cy="1469519"/>
          </a:xfrm>
          <a:prstGeom prst="rect">
            <a:avLst/>
          </a:prstGeom>
        </p:spPr>
      </p:pic>
    </p:spTree>
    <p:extLst>
      <p:ext uri="{BB962C8B-B14F-4D97-AF65-F5344CB8AC3E}">
        <p14:creationId xmlns:p14="http://schemas.microsoft.com/office/powerpoint/2010/main" val="38422163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Recommendations</a:t>
            </a:r>
          </a:p>
        </p:txBody>
      </p:sp>
      <p:sp>
        <p:nvSpPr>
          <p:cNvPr id="3" name="Text Placeholder 2"/>
          <p:cNvSpPr>
            <a:spLocks noGrp="1"/>
          </p:cNvSpPr>
          <p:nvPr>
            <p:ph type="body" sz="quarter" idx="13"/>
          </p:nvPr>
        </p:nvSpPr>
        <p:spPr/>
        <p:txBody>
          <a:bodyPr/>
          <a:lstStyle/>
          <a:p>
            <a:r>
              <a:rPr lang="nb-NO" dirty="0"/>
              <a:t>Norway as a holiday destination</a:t>
            </a:r>
          </a:p>
        </p:txBody>
      </p:sp>
      <p:sp>
        <p:nvSpPr>
          <p:cNvPr id="10" name="Rechteck 9"/>
          <p:cNvSpPr/>
          <p:nvPr/>
        </p:nvSpPr>
        <p:spPr>
          <a:xfrm>
            <a:off x="252501" y="1343485"/>
            <a:ext cx="7990747" cy="996869"/>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pPr>
            <a:r>
              <a:rPr lang="en-US" sz="1200" dirty="0">
                <a:solidFill>
                  <a:srgbClr val="222223"/>
                </a:solidFill>
              </a:rPr>
              <a:t>The image of Norway as a country with an </a:t>
            </a:r>
            <a:r>
              <a:rPr lang="en-US" sz="1200" b="1" dirty="0">
                <a:solidFill>
                  <a:srgbClr val="222223"/>
                </a:solidFill>
              </a:rPr>
              <a:t>intensive nature </a:t>
            </a:r>
            <a:r>
              <a:rPr lang="en-US" sz="1200" dirty="0">
                <a:solidFill>
                  <a:srgbClr val="222223"/>
                </a:solidFill>
              </a:rPr>
              <a:t>that allows people to come to </a:t>
            </a:r>
            <a:r>
              <a:rPr lang="en-US" sz="1200" b="1" dirty="0">
                <a:solidFill>
                  <a:srgbClr val="222223"/>
                </a:solidFill>
              </a:rPr>
              <a:t>terms with themselves </a:t>
            </a:r>
            <a:r>
              <a:rPr lang="en-US" sz="1200" dirty="0">
                <a:solidFill>
                  <a:srgbClr val="222223"/>
                </a:solidFill>
              </a:rPr>
              <a:t>should be </a:t>
            </a:r>
            <a:r>
              <a:rPr lang="en-US" sz="1200" b="1" dirty="0">
                <a:solidFill>
                  <a:srgbClr val="222223"/>
                </a:solidFill>
              </a:rPr>
              <a:t>emphasized. </a:t>
            </a:r>
            <a:endParaRPr lang="en-US" sz="1200" dirty="0">
              <a:solidFill>
                <a:srgbClr val="222223"/>
              </a:solidFill>
            </a:endParaRPr>
          </a:p>
          <a:p>
            <a:pPr marL="355600" lvl="0" indent="-174625">
              <a:spcAft>
                <a:spcPts val="300"/>
              </a:spcAft>
              <a:buFont typeface="Arial" panose="020B0604020202020204" pitchFamily="34" charset="0"/>
              <a:buChar char="•"/>
            </a:pPr>
            <a:r>
              <a:rPr lang="en-US" sz="1050" dirty="0">
                <a:solidFill>
                  <a:srgbClr val="222223"/>
                </a:solidFill>
              </a:rPr>
              <a:t>Focusing on and communicating the nature and the possibilities of life-changing experiences</a:t>
            </a:r>
          </a:p>
          <a:p>
            <a:pPr marL="355600" lvl="0" indent="-174625">
              <a:spcAft>
                <a:spcPts val="300"/>
              </a:spcAft>
              <a:buFont typeface="Arial" panose="020B0604020202020204" pitchFamily="34" charset="0"/>
              <a:buChar char="•"/>
            </a:pPr>
            <a:r>
              <a:rPr lang="en-US" sz="1050" dirty="0">
                <a:solidFill>
                  <a:srgbClr val="222223"/>
                </a:solidFill>
              </a:rPr>
              <a:t>Emphasizing the coziness and possibility to withdrawal and self-exposure on a holiday in Norway</a:t>
            </a:r>
          </a:p>
        </p:txBody>
      </p:sp>
      <p:sp>
        <p:nvSpPr>
          <p:cNvPr id="12" name="Rechteck 11"/>
          <p:cNvSpPr/>
          <p:nvPr/>
        </p:nvSpPr>
        <p:spPr>
          <a:xfrm>
            <a:off x="232418" y="2422319"/>
            <a:ext cx="7990747" cy="11397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pPr>
            <a:r>
              <a:rPr lang="en-US" sz="1200" b="1" dirty="0">
                <a:solidFill>
                  <a:srgbClr val="222223"/>
                </a:solidFill>
              </a:rPr>
              <a:t>Transfer of knowledge to close general knowledge gaps.</a:t>
            </a:r>
          </a:p>
          <a:p>
            <a:pPr marL="361950" lvl="0" indent="-184150">
              <a:spcAft>
                <a:spcPts val="300"/>
              </a:spcAft>
              <a:buFont typeface="Arial" panose="020B0604020202020204" pitchFamily="34" charset="0"/>
              <a:buChar char="•"/>
            </a:pPr>
            <a:r>
              <a:rPr lang="en-US" sz="1050" dirty="0">
                <a:solidFill>
                  <a:srgbClr val="222223"/>
                </a:solidFill>
              </a:rPr>
              <a:t>Conquer especially trivial knowledge gaps that stuck in respondent’s minds: diversity of temperature (it’s not always cold in Norway) and seasons </a:t>
            </a:r>
          </a:p>
          <a:p>
            <a:pPr marL="361950" lvl="0" indent="-184150">
              <a:spcAft>
                <a:spcPts val="300"/>
              </a:spcAft>
              <a:buFont typeface="Arial" panose="020B0604020202020204" pitchFamily="34" charset="0"/>
              <a:buChar char="•"/>
            </a:pPr>
            <a:r>
              <a:rPr lang="en-US" sz="1050" dirty="0">
                <a:solidFill>
                  <a:srgbClr val="222223"/>
                </a:solidFill>
              </a:rPr>
              <a:t>Culture and food are still blind spots for respondents that need clarification and refinement to make it especially relevant for the green motivation, but to also increase knowledge about Norway in general</a:t>
            </a:r>
          </a:p>
          <a:p>
            <a:pPr marL="361950" lvl="0" indent="-184150">
              <a:spcAft>
                <a:spcPts val="300"/>
              </a:spcAft>
              <a:buFont typeface="Arial" panose="020B0604020202020204" pitchFamily="34" charset="0"/>
              <a:buChar char="•"/>
            </a:pPr>
            <a:r>
              <a:rPr lang="en-US" sz="1050" dirty="0">
                <a:solidFill>
                  <a:srgbClr val="222223"/>
                </a:solidFill>
              </a:rPr>
              <a:t>Lack of knowledge emphasizes exotic touch of country and underlines red motivation</a:t>
            </a:r>
          </a:p>
        </p:txBody>
      </p:sp>
      <p:sp>
        <p:nvSpPr>
          <p:cNvPr id="15" name="Rechteck 14"/>
          <p:cNvSpPr/>
          <p:nvPr/>
        </p:nvSpPr>
        <p:spPr>
          <a:xfrm>
            <a:off x="232418" y="3662157"/>
            <a:ext cx="7990747" cy="75489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pPr>
            <a:r>
              <a:rPr lang="en-US" sz="1200" dirty="0">
                <a:solidFill>
                  <a:srgbClr val="222223"/>
                </a:solidFill>
                <a:sym typeface="Wingdings" panose="05000000000000000000" pitchFamily="2" charset="2"/>
              </a:rPr>
              <a:t>Other Scandinavian countries do not necessarily have to act as competitors, but could be a </a:t>
            </a:r>
            <a:r>
              <a:rPr lang="en-US" sz="1200" b="1" dirty="0">
                <a:solidFill>
                  <a:srgbClr val="222223"/>
                </a:solidFill>
                <a:sym typeface="Wingdings" panose="05000000000000000000" pitchFamily="2" charset="2"/>
              </a:rPr>
              <a:t>springboard.</a:t>
            </a:r>
          </a:p>
          <a:p>
            <a:pPr marL="361950" lvl="0" indent="-184150">
              <a:spcAft>
                <a:spcPts val="300"/>
              </a:spcAft>
              <a:buFont typeface="Arial" panose="020B0604020202020204" pitchFamily="34" charset="0"/>
              <a:buChar char="•"/>
            </a:pPr>
            <a:r>
              <a:rPr lang="en-US" sz="1050" dirty="0">
                <a:solidFill>
                  <a:srgbClr val="222223"/>
                </a:solidFill>
              </a:rPr>
              <a:t>For example, by offering a “Scandinavian package” or tour that lets travelers get to know diversity of the countries at a glance – with the possibilities to come back for individual travels</a:t>
            </a:r>
            <a:endParaRPr lang="en-US" sz="1200" b="1" dirty="0">
              <a:solidFill>
                <a:srgbClr val="222223"/>
              </a:solidFill>
            </a:endParaRPr>
          </a:p>
        </p:txBody>
      </p:sp>
    </p:spTree>
    <p:extLst>
      <p:ext uri="{BB962C8B-B14F-4D97-AF65-F5344CB8AC3E}">
        <p14:creationId xmlns:p14="http://schemas.microsoft.com/office/powerpoint/2010/main" val="21876588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Conclusion and recommendation</a:t>
            </a:r>
          </a:p>
        </p:txBody>
      </p:sp>
      <p:sp>
        <p:nvSpPr>
          <p:cNvPr id="3" name="Text Placeholder 2"/>
          <p:cNvSpPr>
            <a:spLocks noGrp="1"/>
          </p:cNvSpPr>
          <p:nvPr>
            <p:ph type="body" sz="quarter" idx="13"/>
          </p:nvPr>
        </p:nvSpPr>
        <p:spPr/>
        <p:txBody>
          <a:bodyPr/>
          <a:lstStyle/>
          <a:p>
            <a:r>
              <a:rPr lang="nb-NO" dirty="0"/>
              <a:t>Norway as a holiday destination</a:t>
            </a:r>
          </a:p>
        </p:txBody>
      </p:sp>
      <p:pic>
        <p:nvPicPr>
          <p:cNvPr id="6" name="Grafik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9024" y="2768474"/>
            <a:ext cx="2986447" cy="143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4"/>
          <a:stretch>
            <a:fillRect/>
          </a:stretch>
        </p:blipFill>
        <p:spPr>
          <a:xfrm>
            <a:off x="5322328" y="2545308"/>
            <a:ext cx="1351427" cy="2366979"/>
          </a:xfrm>
          <a:prstGeom prst="rect">
            <a:avLst/>
          </a:prstGeom>
        </p:spPr>
      </p:pic>
      <p:sp>
        <p:nvSpPr>
          <p:cNvPr id="8" name="Rechteck 7"/>
          <p:cNvSpPr/>
          <p:nvPr/>
        </p:nvSpPr>
        <p:spPr>
          <a:xfrm>
            <a:off x="232418" y="1343486"/>
            <a:ext cx="8010830" cy="12018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300"/>
              </a:spcAft>
            </a:pPr>
            <a:r>
              <a:rPr lang="en-US" sz="1200" b="1" dirty="0">
                <a:solidFill>
                  <a:srgbClr val="222223"/>
                </a:solidFill>
              </a:rPr>
              <a:t>Adapt communication </a:t>
            </a:r>
            <a:r>
              <a:rPr lang="en-US" sz="1200" dirty="0">
                <a:solidFill>
                  <a:srgbClr val="222223"/>
                </a:solidFill>
              </a:rPr>
              <a:t>about Norway</a:t>
            </a:r>
            <a:endParaRPr lang="en-US" sz="1100" dirty="0">
              <a:solidFill>
                <a:srgbClr val="222223"/>
              </a:solidFill>
            </a:endParaRPr>
          </a:p>
          <a:p>
            <a:pPr marL="355600" lvl="0" indent="-174625">
              <a:spcAft>
                <a:spcPts val="300"/>
              </a:spcAft>
              <a:buFont typeface="Arial" panose="020B0604020202020204" pitchFamily="34" charset="0"/>
              <a:buChar char="•"/>
            </a:pPr>
            <a:r>
              <a:rPr lang="en-US" sz="1050" dirty="0">
                <a:solidFill>
                  <a:srgbClr val="222223"/>
                </a:solidFill>
              </a:rPr>
              <a:t>Taking clichés not too seriously and even play with them (e.g. see example from Finland)</a:t>
            </a:r>
          </a:p>
          <a:p>
            <a:pPr marL="355600" lvl="0" indent="-174625">
              <a:spcAft>
                <a:spcPts val="300"/>
              </a:spcAft>
              <a:buFont typeface="Arial" panose="020B0604020202020204" pitchFamily="34" charset="0"/>
              <a:buChar char="•"/>
            </a:pPr>
            <a:r>
              <a:rPr lang="en-US" sz="1050" dirty="0">
                <a:solidFill>
                  <a:srgbClr val="222223"/>
                </a:solidFill>
              </a:rPr>
              <a:t>Provide inspiring information on relevant platforms, e.g. Lufthansa magazine (high context fit as mostly such magazines are read during work or leisure trip </a:t>
            </a:r>
            <a:r>
              <a:rPr lang="en-US" sz="1050" dirty="0">
                <a:solidFill>
                  <a:srgbClr val="222223"/>
                </a:solidFill>
                <a:sym typeface="Wingdings" panose="05000000000000000000" pitchFamily="2" charset="2"/>
              </a:rPr>
              <a:t> ideal time to dream about holidays) with insightful portrait or Facebook post containing a video with inspiring images that initially might not be related to Norway at first hand (e.g. see example which appeared in my Facebook timeline a few days after the focus groups)</a:t>
            </a:r>
          </a:p>
        </p:txBody>
      </p:sp>
      <p:pic>
        <p:nvPicPr>
          <p:cNvPr id="13" name="JPe2mwq96cw"/>
          <p:cNvPicPr>
            <a:picLocks noRot="1" noChangeAspect="1"/>
          </p:cNvPicPr>
          <p:nvPr>
            <a:videoFile r:link="rId1"/>
          </p:nvPr>
        </p:nvPicPr>
        <p:blipFill>
          <a:blip r:embed="rId5"/>
          <a:stretch>
            <a:fillRect/>
          </a:stretch>
        </p:blipFill>
        <p:spPr>
          <a:xfrm>
            <a:off x="4805896" y="3446060"/>
            <a:ext cx="2384290" cy="1341163"/>
          </a:xfrm>
          <a:prstGeom prst="rect">
            <a:avLst/>
          </a:prstGeom>
        </p:spPr>
      </p:pic>
    </p:spTree>
    <p:extLst>
      <p:ext uri="{BB962C8B-B14F-4D97-AF65-F5344CB8AC3E}">
        <p14:creationId xmlns:p14="http://schemas.microsoft.com/office/powerpoint/2010/main" val="28954218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 </a:t>
            </a:r>
            <a:r>
              <a:rPr lang="de-DE" dirty="0" err="1"/>
              <a:t>directions</a:t>
            </a:r>
            <a:r>
              <a:rPr lang="de-DE" dirty="0"/>
              <a:t> </a:t>
            </a:r>
            <a:r>
              <a:rPr lang="de-DE" dirty="0" err="1"/>
              <a:t>of</a:t>
            </a:r>
            <a:r>
              <a:rPr lang="de-DE" dirty="0"/>
              <a:t> </a:t>
            </a:r>
            <a:r>
              <a:rPr lang="de-DE" dirty="0" err="1"/>
              <a:t>positioning</a:t>
            </a:r>
            <a:endParaRPr lang="de-DE" dirty="0"/>
          </a:p>
        </p:txBody>
      </p:sp>
      <p:sp>
        <p:nvSpPr>
          <p:cNvPr id="3" name="Textplatzhalter 2"/>
          <p:cNvSpPr>
            <a:spLocks noGrp="1"/>
          </p:cNvSpPr>
          <p:nvPr>
            <p:ph type="body" sz="quarter" idx="13"/>
          </p:nvPr>
        </p:nvSpPr>
        <p:spPr/>
        <p:txBody>
          <a:bodyPr/>
          <a:lstStyle/>
          <a:p>
            <a:r>
              <a:rPr lang="de-DE" dirty="0" err="1"/>
              <a:t>Recommendations</a:t>
            </a:r>
            <a:endParaRPr lang="de-DE" dirty="0"/>
          </a:p>
        </p:txBody>
      </p:sp>
      <p:sp>
        <p:nvSpPr>
          <p:cNvPr id="5" name="Rectangle 27"/>
          <p:cNvSpPr/>
          <p:nvPr/>
        </p:nvSpPr>
        <p:spPr>
          <a:xfrm>
            <a:off x="2968052" y="2500911"/>
            <a:ext cx="1144630"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6" name="Rectangle 29"/>
          <p:cNvSpPr/>
          <p:nvPr/>
        </p:nvSpPr>
        <p:spPr>
          <a:xfrm>
            <a:off x="4429145" y="2500911"/>
            <a:ext cx="113172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7" name="Rectangle 30"/>
          <p:cNvSpPr/>
          <p:nvPr/>
        </p:nvSpPr>
        <p:spPr>
          <a:xfrm rot="5400000">
            <a:off x="3709427" y="1781194"/>
            <a:ext cx="1122971"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8" name="Rectangle 31"/>
          <p:cNvSpPr/>
          <p:nvPr/>
        </p:nvSpPr>
        <p:spPr>
          <a:xfrm rot="5400000">
            <a:off x="3664155" y="3265900"/>
            <a:ext cx="1213515"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9" name="Oval 18"/>
          <p:cNvSpPr>
            <a:spLocks noChangeAspect="1"/>
          </p:cNvSpPr>
          <p:nvPr/>
        </p:nvSpPr>
        <p:spPr>
          <a:xfrm>
            <a:off x="5008331" y="2252250"/>
            <a:ext cx="838405" cy="780685"/>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CULTURAL SURROUND-ING</a:t>
            </a:r>
          </a:p>
        </p:txBody>
      </p:sp>
      <p:sp>
        <p:nvSpPr>
          <p:cNvPr id="10" name="Oval 19"/>
          <p:cNvSpPr>
            <a:spLocks noChangeAspect="1"/>
          </p:cNvSpPr>
          <p:nvPr/>
        </p:nvSpPr>
        <p:spPr>
          <a:xfrm>
            <a:off x="2752319" y="2252250"/>
            <a:ext cx="778260" cy="780685"/>
          </a:xfrm>
          <a:prstGeom prst="ellipse">
            <a:avLst/>
          </a:prstGeom>
          <a:solidFill>
            <a:srgbClr val="7030A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ANTICI-PATED EGO</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1" name="Oval 20"/>
          <p:cNvSpPr>
            <a:spLocks noChangeAspect="1"/>
          </p:cNvSpPr>
          <p:nvPr/>
        </p:nvSpPr>
        <p:spPr>
          <a:xfrm>
            <a:off x="4691560" y="1470194"/>
            <a:ext cx="778260" cy="780685"/>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INNER</a:t>
            </a:r>
            <a:r>
              <a:rPr kumimoji="0" lang="en-US" sz="800" b="0" i="0" u="none" strike="noStrike" kern="0" cap="none" spc="0" normalizeH="0" noProof="0" dirty="0">
                <a:ln w="76200">
                  <a:noFill/>
                </a:ln>
                <a:solidFill>
                  <a:schemeClr val="bg1"/>
                </a:solidFill>
                <a:effectLst/>
                <a:uLnTx/>
                <a:uFillTx/>
                <a:latin typeface="Century Gothic"/>
                <a:cs typeface="Century Gothic"/>
              </a:rPr>
              <a:t> HARMONY</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2" name="Oval 21"/>
          <p:cNvSpPr>
            <a:spLocks noChangeAspect="1"/>
          </p:cNvSpPr>
          <p:nvPr/>
        </p:nvSpPr>
        <p:spPr>
          <a:xfrm>
            <a:off x="3016236" y="1451995"/>
            <a:ext cx="832398" cy="78068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13" name="Oval 22"/>
          <p:cNvSpPr>
            <a:spLocks noChangeAspect="1"/>
          </p:cNvSpPr>
          <p:nvPr/>
        </p:nvSpPr>
        <p:spPr>
          <a:xfrm>
            <a:off x="4714769" y="3050684"/>
            <a:ext cx="763449" cy="78068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14" name="Oval 23"/>
          <p:cNvSpPr>
            <a:spLocks noChangeAspect="1"/>
          </p:cNvSpPr>
          <p:nvPr/>
        </p:nvSpPr>
        <p:spPr>
          <a:xfrm>
            <a:off x="3037289" y="3051819"/>
            <a:ext cx="778260" cy="780685"/>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JOURNEY TO MY DIFFERENT ME</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5" name="Ellipse 43"/>
          <p:cNvSpPr/>
          <p:nvPr/>
        </p:nvSpPr>
        <p:spPr>
          <a:xfrm>
            <a:off x="3707891" y="2118835"/>
            <a:ext cx="1113140" cy="1014331"/>
          </a:xfrm>
          <a:prstGeom prst="ellipse">
            <a:avLst/>
          </a:prstGeom>
          <a:solidFill>
            <a:schemeClr val="bg1"/>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900" b="1" i="0" u="none" strike="noStrike" kern="0" cap="none" spc="0" normalizeH="0" baseline="0" noProof="0" dirty="0">
                <a:ln>
                  <a:noFill/>
                </a:ln>
                <a:solidFill>
                  <a:prstClr val="black"/>
                </a:solidFill>
                <a:effectLst/>
                <a:uLnTx/>
                <a:uFillTx/>
              </a:rPr>
              <a:t>HOLIDAY ABROAD IS: </a:t>
            </a:r>
            <a:r>
              <a:rPr kumimoji="0" lang="en-US" sz="900" b="0" i="0" u="none" strike="noStrike" kern="0" cap="none" spc="0" normalizeH="0" baseline="0" noProof="0" dirty="0">
                <a:ln>
                  <a:noFill/>
                </a:ln>
                <a:solidFill>
                  <a:prstClr val="black"/>
                </a:solidFill>
                <a:effectLst/>
                <a:uLnTx/>
                <a:uFillTx/>
              </a:rPr>
              <a:t>A Journey to myself/ arriving at myself</a:t>
            </a:r>
          </a:p>
        </p:txBody>
      </p:sp>
      <p:sp>
        <p:nvSpPr>
          <p:cNvPr id="16" name="Oval 15"/>
          <p:cNvSpPr>
            <a:spLocks noChangeAspect="1"/>
          </p:cNvSpPr>
          <p:nvPr/>
        </p:nvSpPr>
        <p:spPr>
          <a:xfrm>
            <a:off x="4029223" y="1298789"/>
            <a:ext cx="483238" cy="484745"/>
          </a:xfrm>
          <a:prstGeom prst="ellipse">
            <a:avLst/>
          </a:prstGeom>
          <a:solidFill>
            <a:srgbClr val="F95000"/>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7" name="Oval 16"/>
          <p:cNvSpPr>
            <a:spLocks noChangeAspect="1"/>
          </p:cNvSpPr>
          <p:nvPr/>
        </p:nvSpPr>
        <p:spPr>
          <a:xfrm>
            <a:off x="4034962" y="3762280"/>
            <a:ext cx="439307" cy="440677"/>
          </a:xfrm>
          <a:prstGeom prst="ellipse">
            <a:avLst/>
          </a:prstGeom>
          <a:solidFill>
            <a:schemeClr val="tx1"/>
          </a:solidFill>
          <a:ln w="57150" cap="flat" cmpd="sng" algn="ctr">
            <a:no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7" name="Rechteck 26"/>
          <p:cNvSpPr/>
          <p:nvPr/>
        </p:nvSpPr>
        <p:spPr>
          <a:xfrm>
            <a:off x="271197" y="2419876"/>
            <a:ext cx="2217355" cy="900059"/>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Position Norway as the land of extremes that is the best spot for the „real“ active holidays (</a:t>
            </a:r>
            <a:r>
              <a:rPr lang="en-US" sz="1050" i="1" dirty="0">
                <a:solidFill>
                  <a:srgbClr val="222223"/>
                </a:solidFill>
              </a:rPr>
              <a:t>„Skiing can be done everywhere, but skiing in Norway is different“</a:t>
            </a:r>
            <a:r>
              <a:rPr lang="en-US" sz="1050" dirty="0">
                <a:solidFill>
                  <a:srgbClr val="222223"/>
                </a:solidFill>
              </a:rPr>
              <a:t>)</a:t>
            </a:r>
          </a:p>
        </p:txBody>
      </p:sp>
      <p:sp>
        <p:nvSpPr>
          <p:cNvPr id="28" name="Rechteck 27"/>
          <p:cNvSpPr/>
          <p:nvPr/>
        </p:nvSpPr>
        <p:spPr>
          <a:xfrm>
            <a:off x="6071086" y="2500911"/>
            <a:ext cx="2288024" cy="991146"/>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Communicate unique and off-the-radar location to be more enticing</a:t>
            </a:r>
          </a:p>
          <a:p>
            <a:pPr marL="177800" lvl="0" indent="-177800">
              <a:buFont typeface="Arial" panose="020B0604020202020204" pitchFamily="34" charset="0"/>
              <a:buChar char="•"/>
            </a:pPr>
            <a:r>
              <a:rPr lang="en-US" sz="1050" dirty="0">
                <a:solidFill>
                  <a:srgbClr val="222223"/>
                </a:solidFill>
              </a:rPr>
              <a:t>Emphasize Hurtigrouten-offer and special wellness and relax holidays to indulge and reward oneself</a:t>
            </a:r>
          </a:p>
        </p:txBody>
      </p:sp>
      <p:sp>
        <p:nvSpPr>
          <p:cNvPr id="29" name="Rechteck 28"/>
          <p:cNvSpPr/>
          <p:nvPr/>
        </p:nvSpPr>
        <p:spPr>
          <a:xfrm>
            <a:off x="6073724" y="3553520"/>
            <a:ext cx="2298078" cy="105807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Turn the cultural holidays into an authentic immersion with the locals by learning about their culture and their food – and expand own horizon</a:t>
            </a:r>
          </a:p>
          <a:p>
            <a:pPr marL="177800" lvl="0" indent="-177800">
              <a:buFont typeface="Arial" panose="020B0604020202020204" pitchFamily="34" charset="0"/>
              <a:buChar char="•"/>
            </a:pPr>
            <a:r>
              <a:rPr lang="en-US" sz="1050" dirty="0">
                <a:solidFill>
                  <a:srgbClr val="222223"/>
                </a:solidFill>
              </a:rPr>
              <a:t>Norway has more cities than Oslo</a:t>
            </a:r>
          </a:p>
        </p:txBody>
      </p:sp>
      <p:sp>
        <p:nvSpPr>
          <p:cNvPr id="30" name="Rechteck 29"/>
          <p:cNvSpPr/>
          <p:nvPr/>
        </p:nvSpPr>
        <p:spPr>
          <a:xfrm>
            <a:off x="271197" y="3380472"/>
            <a:ext cx="2367688" cy="1231119"/>
          </a:xfrm>
          <a:prstGeom prst="rect">
            <a:avLst/>
          </a:prstGeom>
          <a:solidFill>
            <a:schemeClr val="accent4">
              <a:lumMod val="20000"/>
              <a:lumOff val="80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buFont typeface="Arial" panose="020B0604020202020204" pitchFamily="34" charset="0"/>
              <a:buChar char="•"/>
            </a:pPr>
            <a:r>
              <a:rPr lang="en-US" sz="1050" dirty="0">
                <a:solidFill>
                  <a:schemeClr val="tx1"/>
                </a:solidFill>
              </a:rPr>
              <a:t>Unique possibility as blue is still less prevalent among competitor countries: turning Norway as an exotic country into a country for the annual family holiday that offers maximum of coziness, security and relaxation</a:t>
            </a:r>
          </a:p>
        </p:txBody>
      </p:sp>
      <p:sp>
        <p:nvSpPr>
          <p:cNvPr id="31" name="Textfeld 30"/>
          <p:cNvSpPr txBox="1"/>
          <p:nvPr/>
        </p:nvSpPr>
        <p:spPr>
          <a:xfrm>
            <a:off x="6073724" y="1280198"/>
            <a:ext cx="1144865" cy="215444"/>
          </a:xfrm>
          <a:prstGeom prst="rect">
            <a:avLst/>
          </a:prstGeom>
        </p:spPr>
        <p:txBody>
          <a:bodyPr vert="horz" wrap="none" lIns="0" tIns="0" rIns="0" bIns="0" rtlCol="0">
            <a:spAutoFit/>
          </a:bodyPr>
          <a:lstStyle/>
          <a:p>
            <a:pPr marL="4763"/>
            <a:r>
              <a:rPr lang="de-DE" sz="1400" b="1" u="sng" dirty="0"/>
              <a:t>POSITIONING 2</a:t>
            </a:r>
          </a:p>
        </p:txBody>
      </p:sp>
      <p:sp>
        <p:nvSpPr>
          <p:cNvPr id="32" name="Textfeld 31"/>
          <p:cNvSpPr txBox="1"/>
          <p:nvPr/>
        </p:nvSpPr>
        <p:spPr>
          <a:xfrm>
            <a:off x="271197" y="1241385"/>
            <a:ext cx="1144865" cy="215444"/>
          </a:xfrm>
          <a:prstGeom prst="rect">
            <a:avLst/>
          </a:prstGeom>
        </p:spPr>
        <p:txBody>
          <a:bodyPr vert="horz" wrap="none" lIns="0" tIns="0" rIns="0" bIns="0" rtlCol="0">
            <a:spAutoFit/>
          </a:bodyPr>
          <a:lstStyle/>
          <a:p>
            <a:pPr marL="4763"/>
            <a:r>
              <a:rPr lang="de-DE" sz="1400" b="1" u="sng" dirty="0"/>
              <a:t>POSITIONING 1</a:t>
            </a:r>
          </a:p>
        </p:txBody>
      </p:sp>
      <p:sp>
        <p:nvSpPr>
          <p:cNvPr id="38" name="Textfeld 37"/>
          <p:cNvSpPr txBox="1"/>
          <p:nvPr/>
        </p:nvSpPr>
        <p:spPr>
          <a:xfrm>
            <a:off x="6073725" y="1649604"/>
            <a:ext cx="2298078" cy="646331"/>
          </a:xfrm>
          <a:prstGeom prst="rect">
            <a:avLst/>
          </a:prstGeom>
        </p:spPr>
        <p:txBody>
          <a:bodyPr vert="horz" wrap="square" lIns="0" tIns="0" rIns="0" bIns="0" rtlCol="0">
            <a:spAutoFit/>
          </a:bodyPr>
          <a:lstStyle/>
          <a:p>
            <a:pPr marL="4763"/>
            <a:r>
              <a:rPr lang="en-US" sz="1050" b="1" dirty="0"/>
              <a:t>Purple &amp; Green:</a:t>
            </a:r>
            <a:r>
              <a:rPr lang="en-US" sz="1050" dirty="0"/>
              <a:t> Unique since it answers the ego-shift towards holidays abroad: </a:t>
            </a:r>
            <a:r>
              <a:rPr lang="en-US" sz="1050" b="1" dirty="0"/>
              <a:t>Norway as the exotic side of Scandinavia</a:t>
            </a:r>
            <a:r>
              <a:rPr lang="en-US" sz="1050" dirty="0"/>
              <a:t> with a different touch</a:t>
            </a:r>
          </a:p>
        </p:txBody>
      </p:sp>
      <p:sp>
        <p:nvSpPr>
          <p:cNvPr id="39" name="Textfeld 38"/>
          <p:cNvSpPr txBox="1"/>
          <p:nvPr/>
        </p:nvSpPr>
        <p:spPr>
          <a:xfrm>
            <a:off x="271197" y="1713008"/>
            <a:ext cx="2151956" cy="646331"/>
          </a:xfrm>
          <a:prstGeom prst="rect">
            <a:avLst/>
          </a:prstGeom>
        </p:spPr>
        <p:txBody>
          <a:bodyPr vert="horz" wrap="square" lIns="0" tIns="0" rIns="0" bIns="0" rtlCol="0">
            <a:spAutoFit/>
          </a:bodyPr>
          <a:lstStyle/>
          <a:p>
            <a:pPr marL="4763"/>
            <a:r>
              <a:rPr lang="en-US" sz="1050" b="1" dirty="0"/>
              <a:t>Red &amp; Blue:</a:t>
            </a:r>
            <a:r>
              <a:rPr lang="en-US" sz="1050" dirty="0"/>
              <a:t> Unique through </a:t>
            </a:r>
            <a:r>
              <a:rPr lang="en-US" sz="1050" b="1" u="sng" dirty="0"/>
              <a:t>balanced combination</a:t>
            </a:r>
            <a:r>
              <a:rPr lang="en-US" sz="1050" dirty="0"/>
              <a:t> of European coziness / cultivation and Scandinavian extremes / foreignness</a:t>
            </a:r>
          </a:p>
        </p:txBody>
      </p:sp>
      <p:pic>
        <p:nvPicPr>
          <p:cNvPr id="44" name="Picture 2" descr="http://www.nationalflaggen.de/media/flags/flagge-schweden.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910"/>
          <a:stretch/>
        </p:blipFill>
        <p:spPr bwMode="auto">
          <a:xfrm>
            <a:off x="4917723" y="1926666"/>
            <a:ext cx="740555" cy="493210"/>
          </a:xfrm>
          <a:prstGeom prst="rect">
            <a:avLst/>
          </a:prstGeom>
          <a:noFill/>
          <a:extLst>
            <a:ext uri="{909E8E84-426E-40DD-AFC4-6F175D3DCCD1}">
              <a14:hiddenFill xmlns:a14="http://schemas.microsoft.com/office/drawing/2010/main">
                <a:solidFill>
                  <a:srgbClr val="FFFFFF"/>
                </a:solidFill>
              </a14:hiddenFill>
            </a:ext>
          </a:extLst>
        </p:spPr>
      </p:pic>
      <p:sp>
        <p:nvSpPr>
          <p:cNvPr id="45" name="Rechteck 44"/>
          <p:cNvSpPr/>
          <p:nvPr/>
        </p:nvSpPr>
        <p:spPr>
          <a:xfrm>
            <a:off x="4917723" y="2418063"/>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SWEDEN</a:t>
            </a:r>
          </a:p>
        </p:txBody>
      </p:sp>
      <p:sp>
        <p:nvSpPr>
          <p:cNvPr id="54" name="Ellipse 53"/>
          <p:cNvSpPr/>
          <p:nvPr/>
        </p:nvSpPr>
        <p:spPr>
          <a:xfrm rot="18834700">
            <a:off x="3839165" y="1150289"/>
            <a:ext cx="907683" cy="2889955"/>
          </a:xfrm>
          <a:prstGeom prst="ellipse">
            <a:avLst/>
          </a:prstGeom>
          <a:gradFill flip="none" rotWithShape="1">
            <a:gsLst>
              <a:gs pos="0">
                <a:schemeClr val="accent1"/>
              </a:gs>
              <a:gs pos="55000">
                <a:schemeClr val="accent4">
                  <a:lumMod val="45000"/>
                  <a:lumOff val="55000"/>
                  <a:alpha val="56000"/>
                </a:schemeClr>
              </a:gs>
              <a:gs pos="83000">
                <a:schemeClr val="accent4">
                  <a:lumMod val="45000"/>
                  <a:lumOff val="55000"/>
                </a:schemeClr>
              </a:gs>
              <a:gs pos="100000">
                <a:schemeClr val="accent4">
                  <a:lumMod val="30000"/>
                  <a:lumOff val="70000"/>
                </a:schemeClr>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p:cNvSpPr/>
          <p:nvPr/>
        </p:nvSpPr>
        <p:spPr>
          <a:xfrm rot="9595598">
            <a:off x="2908852" y="2258441"/>
            <a:ext cx="826361" cy="1653789"/>
          </a:xfrm>
          <a:prstGeom prst="ellipse">
            <a:avLst/>
          </a:prstGeom>
          <a:gradFill flip="none" rotWithShape="1">
            <a:gsLst>
              <a:gs pos="0">
                <a:srgbClr val="7030A0">
                  <a:alpha val="46000"/>
                </a:srgbClr>
              </a:gs>
              <a:gs pos="100000">
                <a:schemeClr val="accent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1" name="Picture 2" descr="http://www.nationalflaggen.de/media/flags/flagge-norweg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9313" y="1713681"/>
            <a:ext cx="739397" cy="492439"/>
          </a:xfrm>
          <a:prstGeom prst="rect">
            <a:avLst/>
          </a:prstGeom>
          <a:noFill/>
          <a:extLst>
            <a:ext uri="{909E8E84-426E-40DD-AFC4-6F175D3DCCD1}">
              <a14:hiddenFill xmlns:a14="http://schemas.microsoft.com/office/drawing/2010/main">
                <a:solidFill>
                  <a:srgbClr val="FFFFFF"/>
                </a:solidFill>
              </a14:hiddenFill>
            </a:ext>
          </a:extLst>
        </p:spPr>
      </p:pic>
      <p:sp>
        <p:nvSpPr>
          <p:cNvPr id="22" name="Rechteck 21"/>
          <p:cNvSpPr/>
          <p:nvPr/>
        </p:nvSpPr>
        <p:spPr>
          <a:xfrm>
            <a:off x="2499313" y="2206120"/>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sp>
        <p:nvSpPr>
          <p:cNvPr id="25" name="Rechteck 24"/>
          <p:cNvSpPr/>
          <p:nvPr/>
        </p:nvSpPr>
        <p:spPr>
          <a:xfrm>
            <a:off x="2749081" y="3303209"/>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pic>
        <p:nvPicPr>
          <p:cNvPr id="26" name="Picture 2" descr="http://www.nationalflaggen.de/media/flags/flagge-norweg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9081" y="2810770"/>
            <a:ext cx="739397" cy="49243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www.nationalflaggen.de/media/flags/flagge-island.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997" y="1135132"/>
            <a:ext cx="673232" cy="448373"/>
          </a:xfrm>
          <a:prstGeom prst="rect">
            <a:avLst/>
          </a:prstGeom>
          <a:noFill/>
          <a:extLst>
            <a:ext uri="{909E8E84-426E-40DD-AFC4-6F175D3DCCD1}">
              <a14:hiddenFill xmlns:a14="http://schemas.microsoft.com/office/drawing/2010/main">
                <a:solidFill>
                  <a:srgbClr val="FFFFFF"/>
                </a:solidFill>
              </a14:hiddenFill>
            </a:ext>
          </a:extLst>
        </p:spPr>
      </p:pic>
      <p:sp>
        <p:nvSpPr>
          <p:cNvPr id="51" name="Rechteck 50"/>
          <p:cNvSpPr/>
          <p:nvPr/>
        </p:nvSpPr>
        <p:spPr>
          <a:xfrm>
            <a:off x="3000996" y="1557981"/>
            <a:ext cx="673232"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b="1" dirty="0">
                <a:solidFill>
                  <a:schemeClr val="tx1"/>
                </a:solidFill>
              </a:rPr>
              <a:t>ICELAND</a:t>
            </a:r>
          </a:p>
        </p:txBody>
      </p:sp>
      <p:sp>
        <p:nvSpPr>
          <p:cNvPr id="52" name="Rechteck 51"/>
          <p:cNvSpPr/>
          <p:nvPr/>
        </p:nvSpPr>
        <p:spPr>
          <a:xfrm>
            <a:off x="3334927" y="2194250"/>
            <a:ext cx="691019"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50" b="1" dirty="0">
                <a:solidFill>
                  <a:schemeClr val="tx1"/>
                </a:solidFill>
              </a:rPr>
              <a:t>FINLAND</a:t>
            </a:r>
            <a:endParaRPr lang="de-DE" sz="1100" b="1" dirty="0">
              <a:solidFill>
                <a:schemeClr val="tx1"/>
              </a:solidFill>
            </a:endParaRPr>
          </a:p>
        </p:txBody>
      </p:sp>
      <p:pic>
        <p:nvPicPr>
          <p:cNvPr id="53" name="Picture 2" descr="http://www.nationalflaggen.de/media/flags/flagge-finnland.g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204"/>
          <a:stretch/>
        </p:blipFill>
        <p:spPr bwMode="auto">
          <a:xfrm>
            <a:off x="3328575" y="1742553"/>
            <a:ext cx="680587" cy="453271"/>
          </a:xfrm>
          <a:prstGeom prst="rect">
            <a:avLst/>
          </a:prstGeom>
          <a:noFill/>
          <a:extLst>
            <a:ext uri="{909E8E84-426E-40DD-AFC4-6F175D3DCCD1}">
              <a14:hiddenFill xmlns:a14="http://schemas.microsoft.com/office/drawing/2010/main">
                <a:solidFill>
                  <a:srgbClr val="FFFFFF"/>
                </a:solidFill>
              </a14:hiddenFill>
            </a:ext>
          </a:extLst>
        </p:spPr>
      </p:pic>
      <p:sp>
        <p:nvSpPr>
          <p:cNvPr id="20" name="Rechteck 19"/>
          <p:cNvSpPr/>
          <p:nvPr/>
        </p:nvSpPr>
        <p:spPr>
          <a:xfrm>
            <a:off x="4882971" y="3982157"/>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pic>
        <p:nvPicPr>
          <p:cNvPr id="23" name="Picture 2" descr="http://www.nationalflaggen.de/media/flags/flagge-norweg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971" y="3489718"/>
            <a:ext cx="739397" cy="492439"/>
          </a:xfrm>
          <a:prstGeom prst="rect">
            <a:avLst/>
          </a:prstGeom>
          <a:noFill/>
          <a:extLst>
            <a:ext uri="{909E8E84-426E-40DD-AFC4-6F175D3DCCD1}">
              <a14:hiddenFill xmlns:a14="http://schemas.microsoft.com/office/drawing/2010/main">
                <a:solidFill>
                  <a:srgbClr val="FFFFFF"/>
                </a:solidFill>
              </a14:hiddenFill>
            </a:ext>
          </a:extLst>
        </p:spPr>
      </p:pic>
      <p:pic>
        <p:nvPicPr>
          <p:cNvPr id="46" name="Grafik 45"/>
          <p:cNvPicPr>
            <a:picLocks noChangeAspect="1"/>
          </p:cNvPicPr>
          <p:nvPr/>
        </p:nvPicPr>
        <p:blipFill>
          <a:blip r:embed="rId6"/>
          <a:stretch>
            <a:fillRect/>
          </a:stretch>
        </p:blipFill>
        <p:spPr>
          <a:xfrm>
            <a:off x="5165424" y="2742567"/>
            <a:ext cx="740555" cy="486223"/>
          </a:xfrm>
          <a:prstGeom prst="rect">
            <a:avLst/>
          </a:prstGeom>
        </p:spPr>
      </p:pic>
      <p:sp>
        <p:nvSpPr>
          <p:cNvPr id="47" name="Rechteck 46"/>
          <p:cNvSpPr/>
          <p:nvPr/>
        </p:nvSpPr>
        <p:spPr>
          <a:xfrm>
            <a:off x="5165423" y="3226224"/>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AUSTRIA</a:t>
            </a:r>
          </a:p>
        </p:txBody>
      </p:sp>
    </p:spTree>
    <p:extLst>
      <p:ext uri="{BB962C8B-B14F-4D97-AF65-F5344CB8AC3E}">
        <p14:creationId xmlns:p14="http://schemas.microsoft.com/office/powerpoint/2010/main" val="34690755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Possibilities for different types of holidays</a:t>
            </a:r>
          </a:p>
        </p:txBody>
      </p:sp>
      <p:sp>
        <p:nvSpPr>
          <p:cNvPr id="3" name="Text Placeholder 2"/>
          <p:cNvSpPr>
            <a:spLocks noGrp="1"/>
          </p:cNvSpPr>
          <p:nvPr>
            <p:ph type="body" sz="quarter" idx="13"/>
          </p:nvPr>
        </p:nvSpPr>
        <p:spPr/>
        <p:txBody>
          <a:bodyPr/>
          <a:lstStyle/>
          <a:p>
            <a:r>
              <a:rPr lang="nb-NO" dirty="0"/>
              <a:t>Recommendations</a:t>
            </a:r>
          </a:p>
        </p:txBody>
      </p:sp>
      <p:sp>
        <p:nvSpPr>
          <p:cNvPr id="9" name="Rechteck 8"/>
          <p:cNvSpPr/>
          <p:nvPr/>
        </p:nvSpPr>
        <p:spPr>
          <a:xfrm>
            <a:off x="3548221" y="1476634"/>
            <a:ext cx="1473543"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Cultural holidays</a:t>
            </a:r>
          </a:p>
        </p:txBody>
      </p:sp>
      <p:sp>
        <p:nvSpPr>
          <p:cNvPr id="10" name="Rechteck 9"/>
          <p:cNvSpPr/>
          <p:nvPr/>
        </p:nvSpPr>
        <p:spPr>
          <a:xfrm>
            <a:off x="5173066" y="1476635"/>
            <a:ext cx="1389602"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Active holidays</a:t>
            </a:r>
          </a:p>
        </p:txBody>
      </p:sp>
      <p:sp>
        <p:nvSpPr>
          <p:cNvPr id="11" name="Rechteck 10"/>
          <p:cNvSpPr/>
          <p:nvPr/>
        </p:nvSpPr>
        <p:spPr>
          <a:xfrm>
            <a:off x="5180292" y="1812630"/>
            <a:ext cx="1383349"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Winter sport holidays</a:t>
            </a:r>
          </a:p>
        </p:txBody>
      </p:sp>
      <p:sp>
        <p:nvSpPr>
          <p:cNvPr id="15" name="Rechteck 14"/>
          <p:cNvSpPr/>
          <p:nvPr/>
        </p:nvSpPr>
        <p:spPr>
          <a:xfrm>
            <a:off x="272086" y="1801755"/>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(Extended) weekend trip</a:t>
            </a:r>
          </a:p>
        </p:txBody>
      </p:sp>
      <p:sp>
        <p:nvSpPr>
          <p:cNvPr id="16" name="Rechteck 15"/>
          <p:cNvSpPr/>
          <p:nvPr/>
        </p:nvSpPr>
        <p:spPr>
          <a:xfrm>
            <a:off x="272086" y="1476641"/>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City trip</a:t>
            </a:r>
          </a:p>
        </p:txBody>
      </p:sp>
      <p:sp>
        <p:nvSpPr>
          <p:cNvPr id="17" name="Rechteck 16"/>
          <p:cNvSpPr/>
          <p:nvPr/>
        </p:nvSpPr>
        <p:spPr>
          <a:xfrm>
            <a:off x="6713968" y="1476641"/>
            <a:ext cx="1686229"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Wellness/ relax holidays</a:t>
            </a:r>
          </a:p>
        </p:txBody>
      </p:sp>
      <p:sp>
        <p:nvSpPr>
          <p:cNvPr id="18" name="Rechteck 17"/>
          <p:cNvSpPr/>
          <p:nvPr/>
        </p:nvSpPr>
        <p:spPr>
          <a:xfrm>
            <a:off x="2017174" y="1476637"/>
            <a:ext cx="138862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Couple holidays</a:t>
            </a:r>
          </a:p>
        </p:txBody>
      </p:sp>
      <p:sp>
        <p:nvSpPr>
          <p:cNvPr id="19" name="Rechteck 18"/>
          <p:cNvSpPr/>
          <p:nvPr/>
        </p:nvSpPr>
        <p:spPr>
          <a:xfrm>
            <a:off x="2017175" y="1822757"/>
            <a:ext cx="1388625" cy="2764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Father-son holidays</a:t>
            </a:r>
          </a:p>
        </p:txBody>
      </p:sp>
      <p:sp>
        <p:nvSpPr>
          <p:cNvPr id="4" name="Rechteck 3"/>
          <p:cNvSpPr/>
          <p:nvPr/>
        </p:nvSpPr>
        <p:spPr>
          <a:xfrm>
            <a:off x="272086" y="2479230"/>
            <a:ext cx="1606065" cy="2010882"/>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Show that Oslo offers a variety of possibilities for weekend-get-away such as culture, food, relaxation, shopping etc.</a:t>
            </a:r>
          </a:p>
          <a:p>
            <a:pPr marL="177800" lvl="0" indent="-177800">
              <a:buFont typeface="Arial" panose="020B0604020202020204" pitchFamily="34" charset="0"/>
              <a:buChar char="•"/>
            </a:pPr>
            <a:r>
              <a:rPr lang="en-US" sz="1050" dirty="0">
                <a:solidFill>
                  <a:srgbClr val="222223"/>
                </a:solidFill>
              </a:rPr>
              <a:t>But also: broaden the radar by adding the smaller cities to the relevant set</a:t>
            </a:r>
          </a:p>
        </p:txBody>
      </p:sp>
      <p:sp>
        <p:nvSpPr>
          <p:cNvPr id="20" name="Rechteck 19"/>
          <p:cNvSpPr/>
          <p:nvPr/>
        </p:nvSpPr>
        <p:spPr>
          <a:xfrm>
            <a:off x="2030552" y="2479229"/>
            <a:ext cx="1367741" cy="2010883"/>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Relevant for red and blue motivation</a:t>
            </a:r>
          </a:p>
          <a:p>
            <a:pPr marL="177800" lvl="0" indent="-177800">
              <a:buFont typeface="Arial" panose="020B0604020202020204" pitchFamily="34" charset="0"/>
              <a:buChar char="•"/>
            </a:pPr>
            <a:r>
              <a:rPr lang="en-US" sz="1050" dirty="0">
                <a:solidFill>
                  <a:srgbClr val="222223"/>
                </a:solidFill>
              </a:rPr>
              <a:t>Perceived rawness, isolation and calm of Norway to be used as get-away for couples or family members, e.g. father-son-trip in wilderness</a:t>
            </a:r>
          </a:p>
        </p:txBody>
      </p:sp>
      <p:sp>
        <p:nvSpPr>
          <p:cNvPr id="21" name="Rechteck 20"/>
          <p:cNvSpPr/>
          <p:nvPr/>
        </p:nvSpPr>
        <p:spPr>
          <a:xfrm>
            <a:off x="3548221" y="1822757"/>
            <a:ext cx="1473543" cy="2677482"/>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Especially important for green motivation: deep-diving into local culture on authentic level is key</a:t>
            </a:r>
          </a:p>
          <a:p>
            <a:pPr marL="177800" lvl="0" indent="-177800">
              <a:buFont typeface="Arial" panose="020B0604020202020204" pitchFamily="34" charset="0"/>
              <a:buChar char="•"/>
            </a:pPr>
            <a:r>
              <a:rPr lang="en-US" sz="1050" dirty="0">
                <a:solidFill>
                  <a:srgbClr val="222223"/>
                </a:solidFill>
              </a:rPr>
              <a:t>Possibilities for agriculture holidays, Airbnb, deep-diving into living culture and lifestyle, visiting museums/ the opera in Oslo, but also smaller cities that are not yet in relevant set</a:t>
            </a:r>
          </a:p>
        </p:txBody>
      </p:sp>
      <p:sp>
        <p:nvSpPr>
          <p:cNvPr id="22" name="Rechteck 21"/>
          <p:cNvSpPr/>
          <p:nvPr/>
        </p:nvSpPr>
        <p:spPr>
          <a:xfrm>
            <a:off x="5173065" y="2158750"/>
            <a:ext cx="1389602" cy="2341489"/>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lvl="0" indent="-177800">
              <a:buFont typeface="Arial" panose="020B0604020202020204" pitchFamily="34" charset="0"/>
              <a:buChar char="•"/>
            </a:pPr>
            <a:r>
              <a:rPr lang="en-US" sz="1050" dirty="0">
                <a:solidFill>
                  <a:srgbClr val="222223"/>
                </a:solidFill>
              </a:rPr>
              <a:t>Relevant for red motivation: being in unity with nature and feeling its power</a:t>
            </a:r>
          </a:p>
          <a:p>
            <a:pPr marL="177800" lvl="0" indent="-177800">
              <a:buFont typeface="Arial" panose="020B0604020202020204" pitchFamily="34" charset="0"/>
              <a:buChar char="•"/>
            </a:pPr>
            <a:r>
              <a:rPr lang="en-US" sz="1050" dirty="0">
                <a:solidFill>
                  <a:srgbClr val="222223"/>
                </a:solidFill>
              </a:rPr>
              <a:t>Activities such as: snowboarding, skiing, snowmobile, cross-country skiing, sled-dog, going hunting, collecting fungi, watching reindeer </a:t>
            </a:r>
          </a:p>
        </p:txBody>
      </p:sp>
      <p:sp>
        <p:nvSpPr>
          <p:cNvPr id="23" name="Rechteck 22"/>
          <p:cNvSpPr/>
          <p:nvPr/>
        </p:nvSpPr>
        <p:spPr>
          <a:xfrm>
            <a:off x="6713968" y="2140093"/>
            <a:ext cx="1686229" cy="2350020"/>
          </a:xfrm>
          <a:prstGeom prst="rect">
            <a:avLst/>
          </a:prstGeom>
          <a:noFill/>
          <a:ln w="127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7800" indent="-177800">
              <a:buFont typeface="Arial" panose="020B0604020202020204" pitchFamily="34" charset="0"/>
              <a:buChar char="•"/>
            </a:pPr>
            <a:r>
              <a:rPr lang="en-US" sz="1050" dirty="0">
                <a:solidFill>
                  <a:schemeClr val="tx1"/>
                </a:solidFill>
              </a:rPr>
              <a:t>Relevant for purple and blue motivation: focusing on me and giving me a reward, but also: establish feeling of safety and comfort</a:t>
            </a:r>
          </a:p>
          <a:p>
            <a:pPr marL="177800" indent="-177800">
              <a:buFont typeface="Arial" panose="020B0604020202020204" pitchFamily="34" charset="0"/>
              <a:buChar char="•"/>
            </a:pPr>
            <a:r>
              <a:rPr lang="en-US" sz="1050" dirty="0">
                <a:solidFill>
                  <a:schemeClr val="tx1"/>
                </a:solidFill>
              </a:rPr>
              <a:t>Possibilities: spa-holidays, sauna, recreation/ recovery, immersing in the healing power of fresh air and pure nature</a:t>
            </a:r>
            <a:r>
              <a:rPr lang="en-US" sz="1050" dirty="0">
                <a:solidFill>
                  <a:srgbClr val="222223"/>
                </a:solidFill>
              </a:rPr>
              <a:t>, mother-daughter-retreat in cozy home</a:t>
            </a:r>
            <a:endParaRPr lang="en-US" sz="1050" dirty="0">
              <a:solidFill>
                <a:schemeClr val="tx1"/>
              </a:solidFill>
            </a:endParaRPr>
          </a:p>
        </p:txBody>
      </p:sp>
      <p:sp>
        <p:nvSpPr>
          <p:cNvPr id="24" name="Rechteck 23"/>
          <p:cNvSpPr/>
          <p:nvPr/>
        </p:nvSpPr>
        <p:spPr>
          <a:xfrm>
            <a:off x="266845" y="2134031"/>
            <a:ext cx="1606065"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Short holiday</a:t>
            </a:r>
          </a:p>
        </p:txBody>
      </p:sp>
      <p:sp>
        <p:nvSpPr>
          <p:cNvPr id="25" name="Rechteck 24"/>
          <p:cNvSpPr/>
          <p:nvPr/>
        </p:nvSpPr>
        <p:spPr>
          <a:xfrm>
            <a:off x="2030553" y="2140093"/>
            <a:ext cx="1366368" cy="27647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Holidays with close friends</a:t>
            </a:r>
          </a:p>
        </p:txBody>
      </p:sp>
      <p:sp>
        <p:nvSpPr>
          <p:cNvPr id="26" name="Rechteck 25"/>
          <p:cNvSpPr/>
          <p:nvPr/>
        </p:nvSpPr>
        <p:spPr>
          <a:xfrm>
            <a:off x="6713968" y="1817587"/>
            <a:ext cx="1686229" cy="28660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Mother-daughter holidays</a:t>
            </a:r>
          </a:p>
        </p:txBody>
      </p:sp>
    </p:spTree>
    <p:extLst>
      <p:ext uri="{BB962C8B-B14F-4D97-AF65-F5344CB8AC3E}">
        <p14:creationId xmlns:p14="http://schemas.microsoft.com/office/powerpoint/2010/main" val="41148967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Hopes and aspirations towards Norway</a:t>
            </a:r>
          </a:p>
        </p:txBody>
      </p:sp>
      <p:sp>
        <p:nvSpPr>
          <p:cNvPr id="3" name="Text Placeholder 2"/>
          <p:cNvSpPr>
            <a:spLocks noGrp="1"/>
          </p:cNvSpPr>
          <p:nvPr>
            <p:ph type="body" sz="quarter" idx="13"/>
          </p:nvPr>
        </p:nvSpPr>
        <p:spPr/>
        <p:txBody>
          <a:bodyPr/>
          <a:lstStyle/>
          <a:p>
            <a:r>
              <a:rPr lang="de-DE" dirty="0" err="1"/>
              <a:t>Recommendations</a:t>
            </a:r>
            <a:endParaRPr lang="de-DE" dirty="0"/>
          </a:p>
        </p:txBody>
      </p:sp>
      <p:sp>
        <p:nvSpPr>
          <p:cNvPr id="6" name="Rounded Rectangular Callout 5"/>
          <p:cNvSpPr/>
          <p:nvPr/>
        </p:nvSpPr>
        <p:spPr>
          <a:xfrm>
            <a:off x="3282946" y="4778319"/>
            <a:ext cx="2307426" cy="207330"/>
          </a:xfrm>
          <a:prstGeom prst="wedgeRoundRectCallout">
            <a:avLst>
              <a:gd name="adj1" fmla="val -24353"/>
              <a:gd name="adj2" fmla="val -93000"/>
              <a:gd name="adj3" fmla="val 16667"/>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900" b="0" i="1" u="none" strike="noStrike" kern="0" cap="none" spc="0" normalizeH="0" baseline="0" noProof="0" dirty="0">
                <a:ln>
                  <a:noFill/>
                </a:ln>
                <a:solidFill>
                  <a:schemeClr val="tx1"/>
                </a:solidFill>
                <a:effectLst/>
                <a:uLnTx/>
                <a:uFillTx/>
              </a:rPr>
              <a:t>“I </a:t>
            </a:r>
            <a:r>
              <a:rPr kumimoji="0" lang="en-US" sz="900" b="0" i="1" u="none" strike="noStrike" kern="0" cap="none" spc="0" normalizeH="0" baseline="0" noProof="0" dirty="0" err="1">
                <a:ln>
                  <a:noFill/>
                </a:ln>
                <a:solidFill>
                  <a:schemeClr val="tx1"/>
                </a:solidFill>
                <a:effectLst/>
                <a:uLnTx/>
                <a:uFillTx/>
              </a:rPr>
              <a:t>woul</a:t>
            </a:r>
            <a:r>
              <a:rPr lang="en-US" sz="900" i="1" kern="0" dirty="0">
                <a:solidFill>
                  <a:schemeClr val="tx1"/>
                </a:solidFill>
              </a:rPr>
              <a:t>d </a:t>
            </a:r>
            <a:r>
              <a:rPr kumimoji="0" lang="en-US" sz="900" b="0" i="1" u="none" strike="noStrike" kern="0" cap="none" spc="0" normalizeH="0" baseline="0" noProof="0" dirty="0">
                <a:ln>
                  <a:noFill/>
                </a:ln>
                <a:solidFill>
                  <a:schemeClr val="tx1"/>
                </a:solidFill>
                <a:effectLst/>
                <a:uLnTx/>
                <a:uFillTx/>
              </a:rPr>
              <a:t>feel like I am on a drug withdrawal.</a:t>
            </a:r>
            <a:r>
              <a:rPr kumimoji="0" lang="en-US" sz="900" b="0" i="1" u="none" strike="noStrike" kern="0" cap="none" spc="0" normalizeH="0" noProof="0" dirty="0">
                <a:ln>
                  <a:noFill/>
                </a:ln>
                <a:solidFill>
                  <a:schemeClr val="tx1"/>
                </a:solidFill>
                <a:effectLst/>
                <a:uLnTx/>
                <a:uFillTx/>
              </a:rPr>
              <a:t>”</a:t>
            </a:r>
            <a:endParaRPr kumimoji="0" lang="en-US" sz="900" b="0" i="1" u="none" strike="noStrike" kern="0" cap="none" spc="0" normalizeH="0" baseline="0" noProof="0" dirty="0">
              <a:ln>
                <a:noFill/>
              </a:ln>
              <a:solidFill>
                <a:schemeClr val="tx1"/>
              </a:solidFill>
              <a:effectLst/>
              <a:uLnTx/>
              <a:uFillTx/>
            </a:endParaRPr>
          </a:p>
        </p:txBody>
      </p:sp>
      <p:sp>
        <p:nvSpPr>
          <p:cNvPr id="7" name="Rechteck 6"/>
          <p:cNvSpPr/>
          <p:nvPr/>
        </p:nvSpPr>
        <p:spPr>
          <a:xfrm>
            <a:off x="498144" y="1508079"/>
            <a:ext cx="2634019" cy="20130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      Cold vs. Coziness: Extremes evoke the need to establish security </a:t>
            </a:r>
          </a:p>
          <a:p>
            <a:pPr marL="171450" indent="-171450">
              <a:buFontTx/>
              <a:buChar char="-"/>
            </a:pPr>
            <a:r>
              <a:rPr lang="en-US" sz="1050" dirty="0">
                <a:solidFill>
                  <a:schemeClr val="tx1"/>
                </a:solidFill>
              </a:rPr>
              <a:t>Associations with cold, winter and strong temperatures evoke the strong feeling of fighting the uncomfortableness with warmth, coziness and being together and to feel protected and safe</a:t>
            </a:r>
          </a:p>
          <a:p>
            <a:pPr marL="171450" indent="-171450">
              <a:buFontTx/>
              <a:buChar char="-"/>
            </a:pPr>
            <a:r>
              <a:rPr lang="en-US" sz="1050" dirty="0">
                <a:solidFill>
                  <a:schemeClr val="tx1"/>
                </a:solidFill>
              </a:rPr>
              <a:t>Norway can unite both opposite sides: uneasiness, cold are uncomfortable when not prepared for it (e.g. with packing thick clothes), but also warmth, calmness, conviviality, togetherness and security</a:t>
            </a:r>
            <a:endParaRPr lang="en-US" dirty="0">
              <a:solidFill>
                <a:schemeClr val="tx1"/>
              </a:solidFill>
            </a:endParaRPr>
          </a:p>
        </p:txBody>
      </p:sp>
      <p:sp>
        <p:nvSpPr>
          <p:cNvPr id="12" name="Rechteck 11"/>
          <p:cNvSpPr/>
          <p:nvPr/>
        </p:nvSpPr>
        <p:spPr>
          <a:xfrm>
            <a:off x="3250443" y="1508079"/>
            <a:ext cx="2618096" cy="2013044"/>
          </a:xfrm>
          <a:prstGeom prst="rect">
            <a:avLst/>
          </a:prstGeom>
          <a:gradFill flip="none" rotWithShape="1">
            <a:gsLst>
              <a:gs pos="0">
                <a:schemeClr val="accent1">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Isolation and coldness as form of radical self-exposure</a:t>
            </a:r>
          </a:p>
          <a:p>
            <a:pPr marL="171450" indent="-171450">
              <a:buFontTx/>
              <a:buChar char="-"/>
            </a:pPr>
            <a:r>
              <a:rPr lang="en-US" sz="1050" dirty="0">
                <a:solidFill>
                  <a:schemeClr val="tx1"/>
                </a:solidFill>
              </a:rPr>
              <a:t>Cold, vast countryside evoke feeling of withdrawal in a radical form: being taken back to a pristine condition and being confronted with oneself</a:t>
            </a:r>
          </a:p>
          <a:p>
            <a:pPr marL="171450" indent="-171450">
              <a:buFontTx/>
              <a:buChar char="-"/>
            </a:pPr>
            <a:r>
              <a:rPr lang="en-US" sz="1050" dirty="0">
                <a:solidFill>
                  <a:schemeClr val="tx1"/>
                </a:solidFill>
              </a:rPr>
              <a:t>Being away from people, taking a break and even embrace the calmness and isolation is a radical form of relaxation and self-exposure: having nothing to distract me, to fully concentrate on me </a:t>
            </a:r>
          </a:p>
          <a:p>
            <a:endParaRPr lang="en-US" dirty="0">
              <a:solidFill>
                <a:schemeClr val="tx1"/>
              </a:solidFill>
            </a:endParaRPr>
          </a:p>
        </p:txBody>
      </p:sp>
      <p:pic>
        <p:nvPicPr>
          <p:cNvPr id="13" name="Grafik 1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498144" y="3548421"/>
            <a:ext cx="631644" cy="1098589"/>
          </a:xfrm>
          <a:prstGeom prst="rect">
            <a:avLst/>
          </a:prstGeom>
        </p:spPr>
      </p:pic>
      <p:pic>
        <p:nvPicPr>
          <p:cNvPr id="14" name="Grafik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29788" y="3550330"/>
            <a:ext cx="534895" cy="1096684"/>
          </a:xfrm>
          <a:prstGeom prst="rect">
            <a:avLst/>
          </a:prstGeom>
        </p:spPr>
      </p:pic>
      <p:sp>
        <p:nvSpPr>
          <p:cNvPr id="15" name="Rechteck 14"/>
          <p:cNvSpPr/>
          <p:nvPr/>
        </p:nvSpPr>
        <p:spPr>
          <a:xfrm>
            <a:off x="5986819" y="1508077"/>
            <a:ext cx="2440676" cy="201304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Experiencing nature: real and pristine</a:t>
            </a:r>
          </a:p>
          <a:p>
            <a:pPr marL="171450" indent="-171450">
              <a:buFontTx/>
              <a:buChar char="-"/>
            </a:pPr>
            <a:r>
              <a:rPr lang="en-US" sz="1050" dirty="0">
                <a:solidFill>
                  <a:schemeClr val="tx1"/>
                </a:solidFill>
              </a:rPr>
              <a:t>Nature is Norway’s biggest trump card, although it is not seen as a mere USP: green and pristine, pure and healthy air, landscape and animals offer possibilities to have adventurous and interesting holidays</a:t>
            </a:r>
          </a:p>
          <a:p>
            <a:pPr marL="171450" indent="-171450">
              <a:buFontTx/>
              <a:buChar char="-"/>
            </a:pPr>
            <a:r>
              <a:rPr lang="en-US" sz="1050" dirty="0">
                <a:solidFill>
                  <a:schemeClr val="tx1"/>
                </a:solidFill>
              </a:rPr>
              <a:t>Furthermore, perception of being able to do lots of activities </a:t>
            </a:r>
          </a:p>
          <a:p>
            <a:endParaRPr lang="en-US" dirty="0">
              <a:solidFill>
                <a:schemeClr val="tx1"/>
              </a:solidFill>
            </a:endParaRPr>
          </a:p>
        </p:txBody>
      </p:sp>
      <p:pic>
        <p:nvPicPr>
          <p:cNvPr id="4" name="Grafi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37375" y="3550329"/>
            <a:ext cx="749923" cy="1096684"/>
          </a:xfrm>
          <a:prstGeom prst="rect">
            <a:avLst/>
          </a:prstGeom>
        </p:spPr>
      </p:pic>
      <p:pic>
        <p:nvPicPr>
          <p:cNvPr id="5" name="Grafi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83355" y="3548424"/>
            <a:ext cx="747494" cy="1098590"/>
          </a:xfrm>
          <a:prstGeom prst="rect">
            <a:avLst/>
          </a:prstGeom>
        </p:spPr>
      </p:pic>
      <p:pic>
        <p:nvPicPr>
          <p:cNvPr id="8" name="Grafik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48401" y="3550330"/>
            <a:ext cx="750247" cy="1096684"/>
          </a:xfrm>
          <a:prstGeom prst="rect">
            <a:avLst/>
          </a:prstGeom>
        </p:spPr>
      </p:pic>
      <p:pic>
        <p:nvPicPr>
          <p:cNvPr id="16" name="Grafik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5505" y="3550329"/>
            <a:ext cx="1468794" cy="1098592"/>
          </a:xfrm>
          <a:prstGeom prst="rect">
            <a:avLst/>
          </a:prstGeom>
        </p:spPr>
      </p:pic>
      <p:pic>
        <p:nvPicPr>
          <p:cNvPr id="9" name="Grafik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98648" y="3548421"/>
            <a:ext cx="1230571" cy="1100500"/>
          </a:xfrm>
          <a:prstGeom prst="rect">
            <a:avLst/>
          </a:prstGeom>
        </p:spPr>
      </p:pic>
      <p:pic>
        <p:nvPicPr>
          <p:cNvPr id="10" name="Grafik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24689" y="3548421"/>
            <a:ext cx="943849" cy="1100500"/>
          </a:xfrm>
          <a:prstGeom prst="rect">
            <a:avLst/>
          </a:prstGeom>
        </p:spPr>
      </p:pic>
      <p:pic>
        <p:nvPicPr>
          <p:cNvPr id="11" name="Grafik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54299" y="3550331"/>
            <a:ext cx="973196" cy="1096680"/>
          </a:xfrm>
          <a:prstGeom prst="rect">
            <a:avLst/>
          </a:prstGeom>
        </p:spPr>
      </p:pic>
      <p:sp>
        <p:nvSpPr>
          <p:cNvPr id="17" name="Textfeld 16"/>
          <p:cNvSpPr txBox="1"/>
          <p:nvPr/>
        </p:nvSpPr>
        <p:spPr>
          <a:xfrm>
            <a:off x="5661201" y="4988258"/>
            <a:ext cx="2632452" cy="123111"/>
          </a:xfrm>
          <a:prstGeom prst="rect">
            <a:avLst/>
          </a:prstGeom>
        </p:spPr>
        <p:txBody>
          <a:bodyPr vert="horz" wrap="none" lIns="0" tIns="0" rIns="0" bIns="0" rtlCol="0">
            <a:spAutoFit/>
          </a:bodyPr>
          <a:lstStyle/>
          <a:p>
            <a:pPr marL="4763"/>
            <a:r>
              <a:rPr lang="de-DE" sz="800" dirty="0"/>
              <a:t>Pictures </a:t>
            </a:r>
            <a:r>
              <a:rPr lang="de-DE" sz="800" dirty="0" err="1"/>
              <a:t>taken</a:t>
            </a:r>
            <a:r>
              <a:rPr lang="de-DE" sz="800" dirty="0"/>
              <a:t> </a:t>
            </a:r>
            <a:r>
              <a:rPr lang="de-DE" sz="800" dirty="0" err="1"/>
              <a:t>from</a:t>
            </a:r>
            <a:r>
              <a:rPr lang="de-DE" sz="800" dirty="0"/>
              <a:t> </a:t>
            </a:r>
            <a:r>
              <a:rPr lang="de-DE" sz="800" dirty="0" err="1"/>
              <a:t>collages</a:t>
            </a:r>
            <a:r>
              <a:rPr lang="de-DE" sz="800" dirty="0"/>
              <a:t> </a:t>
            </a:r>
            <a:r>
              <a:rPr lang="de-DE" sz="800" dirty="0" err="1"/>
              <a:t>made</a:t>
            </a:r>
            <a:r>
              <a:rPr lang="de-DE" sz="800" dirty="0"/>
              <a:t> in </a:t>
            </a:r>
            <a:r>
              <a:rPr lang="de-DE" sz="800" dirty="0" err="1"/>
              <a:t>group</a:t>
            </a:r>
            <a:r>
              <a:rPr lang="de-DE" sz="800" dirty="0"/>
              <a:t> </a:t>
            </a:r>
            <a:r>
              <a:rPr lang="de-DE" sz="800" dirty="0" err="1"/>
              <a:t>of</a:t>
            </a:r>
            <a:r>
              <a:rPr lang="de-DE" sz="800" dirty="0"/>
              <a:t> „</a:t>
            </a:r>
            <a:r>
              <a:rPr lang="de-DE" sz="800" dirty="0" err="1"/>
              <a:t>image</a:t>
            </a:r>
            <a:r>
              <a:rPr lang="de-DE" sz="800" dirty="0"/>
              <a:t> </a:t>
            </a:r>
            <a:r>
              <a:rPr lang="de-DE" sz="800" dirty="0" err="1"/>
              <a:t>Norway</a:t>
            </a:r>
            <a:r>
              <a:rPr lang="de-DE" sz="800" dirty="0"/>
              <a:t>“</a:t>
            </a:r>
          </a:p>
        </p:txBody>
      </p:sp>
      <p:sp>
        <p:nvSpPr>
          <p:cNvPr id="21" name="Oval 21"/>
          <p:cNvSpPr>
            <a:spLocks noChangeAspect="1"/>
          </p:cNvSpPr>
          <p:nvPr/>
        </p:nvSpPr>
        <p:spPr>
          <a:xfrm>
            <a:off x="8049133" y="1124010"/>
            <a:ext cx="756725" cy="709715"/>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EXTREMES</a:t>
            </a:r>
          </a:p>
        </p:txBody>
      </p:sp>
      <p:sp>
        <p:nvSpPr>
          <p:cNvPr id="22" name="Oval 22"/>
          <p:cNvSpPr>
            <a:spLocks noChangeAspect="1"/>
          </p:cNvSpPr>
          <p:nvPr/>
        </p:nvSpPr>
        <p:spPr>
          <a:xfrm>
            <a:off x="91982" y="1098567"/>
            <a:ext cx="694045" cy="709715"/>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JOURNEY TO MY ROOTS</a:t>
            </a:r>
          </a:p>
        </p:txBody>
      </p:sp>
      <p:sp>
        <p:nvSpPr>
          <p:cNvPr id="23" name="Pfeil nach links und rechts 22"/>
          <p:cNvSpPr/>
          <p:nvPr/>
        </p:nvSpPr>
        <p:spPr>
          <a:xfrm>
            <a:off x="813965" y="1192259"/>
            <a:ext cx="7235167" cy="286609"/>
          </a:xfrm>
          <a:prstGeom prst="leftRightArrow">
            <a:avLst/>
          </a:prstGeom>
          <a:gradFill>
            <a:gsLst>
              <a:gs pos="0">
                <a:schemeClr val="accent1">
                  <a:lumMod val="20000"/>
                  <a:lumOff val="80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18540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Overall recommendation</a:t>
            </a:r>
          </a:p>
        </p:txBody>
      </p:sp>
      <p:sp>
        <p:nvSpPr>
          <p:cNvPr id="3" name="Text Placeholder 2"/>
          <p:cNvSpPr>
            <a:spLocks noGrp="1"/>
          </p:cNvSpPr>
          <p:nvPr>
            <p:ph type="body" sz="quarter" idx="13"/>
          </p:nvPr>
        </p:nvSpPr>
        <p:spPr/>
        <p:txBody>
          <a:bodyPr/>
          <a:lstStyle/>
          <a:p>
            <a:r>
              <a:rPr lang="de-DE" dirty="0" err="1"/>
              <a:t>Recommendations</a:t>
            </a:r>
            <a:endParaRPr lang="de-DE" dirty="0"/>
          </a:p>
        </p:txBody>
      </p:sp>
      <p:sp>
        <p:nvSpPr>
          <p:cNvPr id="8" name="Rechteck 7"/>
          <p:cNvSpPr/>
          <p:nvPr/>
        </p:nvSpPr>
        <p:spPr>
          <a:xfrm>
            <a:off x="409433" y="1343485"/>
            <a:ext cx="7833815" cy="144589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Aft>
                <a:spcPts val="300"/>
              </a:spcAft>
            </a:pPr>
            <a:r>
              <a:rPr lang="en-US" sz="1400" b="1" dirty="0">
                <a:solidFill>
                  <a:srgbClr val="222223"/>
                </a:solidFill>
              </a:rPr>
              <a:t>Establish the feeling of Norway as a “blue” country</a:t>
            </a:r>
            <a:endParaRPr lang="en-US" sz="1200" dirty="0">
              <a:solidFill>
                <a:srgbClr val="222223"/>
              </a:solidFill>
            </a:endParaRPr>
          </a:p>
          <a:p>
            <a:pPr marL="355600" lvl="0" indent="-174625">
              <a:spcAft>
                <a:spcPts val="300"/>
              </a:spcAft>
              <a:buFont typeface="Arial" panose="020B0604020202020204" pitchFamily="34" charset="0"/>
              <a:buChar char="•"/>
            </a:pPr>
            <a:r>
              <a:rPr lang="en-US" sz="1100" dirty="0">
                <a:solidFill>
                  <a:srgbClr val="222223"/>
                </a:solidFill>
              </a:rPr>
              <a:t>As of now, Norway is a pure red motivation: knowledge gaps, extremes of nature and foreign language and culture convey a rather insecure, exotic and adventurous feeling when thinking of Norway</a:t>
            </a:r>
          </a:p>
          <a:p>
            <a:pPr marL="355600" lvl="0" indent="-174625">
              <a:spcAft>
                <a:spcPts val="300"/>
              </a:spcAft>
              <a:buFont typeface="Arial" panose="020B0604020202020204" pitchFamily="34" charset="0"/>
              <a:buChar char="•"/>
            </a:pPr>
            <a:r>
              <a:rPr lang="en-US" sz="1100" dirty="0">
                <a:solidFill>
                  <a:srgbClr val="222223"/>
                </a:solidFill>
              </a:rPr>
              <a:t>However, most of competitor countries are positioned in the red motivation as a result of extremes in terms of culture and nature: those are not in the relevant set of Germans when looking for holiday destinations</a:t>
            </a:r>
          </a:p>
          <a:p>
            <a:pPr marL="355600" lvl="0" indent="-174625">
              <a:spcAft>
                <a:spcPts val="300"/>
              </a:spcAft>
              <a:buFont typeface="Arial" panose="020B0604020202020204" pitchFamily="34" charset="0"/>
              <a:buChar char="•"/>
            </a:pPr>
            <a:r>
              <a:rPr lang="en-US" sz="1100" dirty="0">
                <a:solidFill>
                  <a:srgbClr val="222223"/>
                </a:solidFill>
                <a:sym typeface="Wingdings" panose="05000000000000000000" pitchFamily="2" charset="2"/>
              </a:rPr>
              <a:t>Therefore, it would be a unique positioning to convey the feeling of control and security that Germans seek when they go on holiday</a:t>
            </a:r>
          </a:p>
        </p:txBody>
      </p:sp>
      <p:sp>
        <p:nvSpPr>
          <p:cNvPr id="10" name="Rectangle 27"/>
          <p:cNvSpPr/>
          <p:nvPr/>
        </p:nvSpPr>
        <p:spPr>
          <a:xfrm>
            <a:off x="3453981" y="3552143"/>
            <a:ext cx="997946"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1" name="Rectangle 29"/>
          <p:cNvSpPr/>
          <p:nvPr/>
        </p:nvSpPr>
        <p:spPr>
          <a:xfrm>
            <a:off x="4460767" y="3551267"/>
            <a:ext cx="772984"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9144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2" name="Rectangle 30"/>
          <p:cNvSpPr/>
          <p:nvPr/>
        </p:nvSpPr>
        <p:spPr>
          <a:xfrm rot="5400000">
            <a:off x="4056876" y="3123292"/>
            <a:ext cx="767005" cy="295181"/>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4" name="Rectangle 31"/>
          <p:cNvSpPr/>
          <p:nvPr/>
        </p:nvSpPr>
        <p:spPr>
          <a:xfrm rot="5400000">
            <a:off x="4028074" y="3916311"/>
            <a:ext cx="828847" cy="290945"/>
          </a:xfrm>
          <a:prstGeom prst="rect">
            <a:avLst/>
          </a:prstGeom>
          <a:solidFill>
            <a:schemeClr val="bg1">
              <a:lumMod val="85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all" spc="0" normalizeH="0" baseline="0" noProof="0" dirty="0">
              <a:ln>
                <a:noFill/>
              </a:ln>
              <a:solidFill>
                <a:schemeClr val="tx1"/>
              </a:solidFill>
              <a:effectLst/>
              <a:uLnTx/>
              <a:uFillTx/>
              <a:latin typeface="Century Gothic"/>
              <a:cs typeface="Century Gothic"/>
            </a:endParaRPr>
          </a:p>
        </p:txBody>
      </p:sp>
      <p:sp>
        <p:nvSpPr>
          <p:cNvPr id="15" name="Oval 15"/>
          <p:cNvSpPr>
            <a:spLocks noChangeAspect="1"/>
          </p:cNvSpPr>
          <p:nvPr/>
        </p:nvSpPr>
        <p:spPr>
          <a:xfrm>
            <a:off x="4174597" y="2636667"/>
            <a:ext cx="531562" cy="533219"/>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Enjoy-</a:t>
            </a:r>
            <a:r>
              <a:rPr kumimoji="0" lang="en-US" sz="800" b="0" i="0" u="none" strike="noStrike" kern="0" cap="none" spc="0" normalizeH="0" baseline="0" noProof="0" dirty="0" err="1">
                <a:ln w="76200">
                  <a:noFill/>
                </a:ln>
                <a:solidFill>
                  <a:schemeClr val="bg1"/>
                </a:solidFill>
                <a:effectLst/>
                <a:uLnTx/>
                <a:uFillTx/>
                <a:latin typeface="Century Gothic"/>
                <a:cs typeface="Century Gothic"/>
              </a:rPr>
              <a:t>ment</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16" name="Oval 16"/>
          <p:cNvSpPr>
            <a:spLocks noChangeAspect="1"/>
          </p:cNvSpPr>
          <p:nvPr/>
        </p:nvSpPr>
        <p:spPr>
          <a:xfrm>
            <a:off x="4196814" y="4152639"/>
            <a:ext cx="531562" cy="533219"/>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Control</a:t>
            </a:r>
          </a:p>
        </p:txBody>
      </p:sp>
      <p:sp>
        <p:nvSpPr>
          <p:cNvPr id="17" name="Oval 18"/>
          <p:cNvSpPr>
            <a:spLocks noChangeAspect="1"/>
          </p:cNvSpPr>
          <p:nvPr/>
        </p:nvSpPr>
        <p:spPr>
          <a:xfrm>
            <a:off x="5032890" y="3420989"/>
            <a:ext cx="499886" cy="533219"/>
          </a:xfrm>
          <a:prstGeom prst="ellipse">
            <a:avLst/>
          </a:prstGeom>
          <a:solidFill>
            <a:srgbClr val="543E2E"/>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Belonging</a:t>
            </a:r>
          </a:p>
        </p:txBody>
      </p:sp>
      <p:sp>
        <p:nvSpPr>
          <p:cNvPr id="18" name="Oval 19"/>
          <p:cNvSpPr>
            <a:spLocks noChangeAspect="1"/>
          </p:cNvSpPr>
          <p:nvPr/>
        </p:nvSpPr>
        <p:spPr>
          <a:xfrm>
            <a:off x="3398320" y="3435118"/>
            <a:ext cx="531562" cy="533219"/>
          </a:xfrm>
          <a:prstGeom prst="ellipse">
            <a:avLst/>
          </a:prstGeom>
          <a:solidFill>
            <a:schemeClr val="accent6">
              <a:lumMod val="75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Power</a:t>
            </a:r>
            <a:endParaRPr kumimoji="0" lang="en-US" sz="800" b="0" i="0" u="none" strike="noStrike" kern="0" cap="none" spc="0" normalizeH="0" baseline="0" noProof="0" dirty="0">
              <a:ln w="76200">
                <a:noFill/>
              </a:ln>
              <a:solidFill>
                <a:sysClr val="windowText" lastClr="000000"/>
              </a:solidFill>
              <a:effectLst/>
              <a:uLnTx/>
              <a:uFillTx/>
              <a:latin typeface="Century Gothic"/>
              <a:cs typeface="Century Gothic"/>
            </a:endParaRPr>
          </a:p>
        </p:txBody>
      </p:sp>
      <p:sp>
        <p:nvSpPr>
          <p:cNvPr id="19" name="Oval 20"/>
          <p:cNvSpPr>
            <a:spLocks noChangeAspect="1"/>
          </p:cNvSpPr>
          <p:nvPr/>
        </p:nvSpPr>
        <p:spPr>
          <a:xfrm>
            <a:off x="4767109" y="2835662"/>
            <a:ext cx="531562" cy="533219"/>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Conviviality</a:t>
            </a:r>
          </a:p>
        </p:txBody>
      </p:sp>
      <p:sp>
        <p:nvSpPr>
          <p:cNvPr id="20" name="Oval 21"/>
          <p:cNvSpPr>
            <a:spLocks noChangeAspect="1"/>
          </p:cNvSpPr>
          <p:nvPr/>
        </p:nvSpPr>
        <p:spPr>
          <a:xfrm>
            <a:off x="3595295" y="2903276"/>
            <a:ext cx="568539" cy="533219"/>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Vitality</a:t>
            </a:r>
          </a:p>
        </p:txBody>
      </p:sp>
      <p:sp>
        <p:nvSpPr>
          <p:cNvPr id="21" name="Oval 22"/>
          <p:cNvSpPr>
            <a:spLocks noChangeAspect="1"/>
          </p:cNvSpPr>
          <p:nvPr/>
        </p:nvSpPr>
        <p:spPr>
          <a:xfrm>
            <a:off x="4789023" y="3930692"/>
            <a:ext cx="521446" cy="533219"/>
          </a:xfrm>
          <a:prstGeom prst="ellipse">
            <a:avLst/>
          </a:prstGeom>
          <a:solidFill>
            <a:srgbClr val="00345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w="76200">
                  <a:noFill/>
                </a:ln>
                <a:solidFill>
                  <a:schemeClr val="bg1"/>
                </a:solidFill>
                <a:effectLst/>
                <a:uLnTx/>
                <a:uFillTx/>
                <a:latin typeface="Century Gothic"/>
                <a:cs typeface="Century Gothic"/>
              </a:rPr>
              <a:t>Security</a:t>
            </a:r>
          </a:p>
        </p:txBody>
      </p:sp>
      <p:sp>
        <p:nvSpPr>
          <p:cNvPr id="22" name="Oval 23"/>
          <p:cNvSpPr>
            <a:spLocks noChangeAspect="1"/>
          </p:cNvSpPr>
          <p:nvPr/>
        </p:nvSpPr>
        <p:spPr>
          <a:xfrm>
            <a:off x="3651681" y="3942988"/>
            <a:ext cx="531562" cy="533219"/>
          </a:xfrm>
          <a:prstGeom prst="ellipse">
            <a:avLst/>
          </a:prstGeom>
          <a:solidFill>
            <a:srgbClr val="004F1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800" kern="0" dirty="0">
                <a:ln w="76200">
                  <a:noFill/>
                </a:ln>
                <a:solidFill>
                  <a:schemeClr val="bg1"/>
                </a:solidFill>
                <a:latin typeface="Century Gothic"/>
                <a:cs typeface="Century Gothic"/>
              </a:rPr>
              <a:t>Recognition</a:t>
            </a:r>
            <a:endParaRPr kumimoji="0" lang="en-US" sz="800" b="0" i="0" u="none" strike="noStrike" kern="0" cap="none" spc="0" normalizeH="0" baseline="0" noProof="0" dirty="0">
              <a:ln w="76200">
                <a:noFill/>
              </a:ln>
              <a:solidFill>
                <a:schemeClr val="bg1"/>
              </a:solidFill>
              <a:effectLst/>
              <a:uLnTx/>
              <a:uFillTx/>
              <a:latin typeface="Century Gothic"/>
              <a:cs typeface="Century Gothic"/>
            </a:endParaRPr>
          </a:p>
        </p:txBody>
      </p:sp>
      <p:sp>
        <p:nvSpPr>
          <p:cNvPr id="27" name="Rechteck 26"/>
          <p:cNvSpPr/>
          <p:nvPr/>
        </p:nvSpPr>
        <p:spPr>
          <a:xfrm>
            <a:off x="4741212" y="4569152"/>
            <a:ext cx="740555" cy="212184"/>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100" b="1" dirty="0">
                <a:solidFill>
                  <a:schemeClr val="tx1"/>
                </a:solidFill>
              </a:rPr>
              <a:t>NORWAY</a:t>
            </a:r>
          </a:p>
        </p:txBody>
      </p:sp>
      <p:pic>
        <p:nvPicPr>
          <p:cNvPr id="28" name="Picture 2" descr="http://www.nationalflaggen.de/media/flags/flagge-norwege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1212" y="4076713"/>
            <a:ext cx="739397" cy="492439"/>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pieren 22"/>
          <p:cNvGrpSpPr/>
          <p:nvPr/>
        </p:nvGrpSpPr>
        <p:grpSpPr>
          <a:xfrm rot="20647016">
            <a:off x="4102232" y="4103490"/>
            <a:ext cx="1330471" cy="447350"/>
            <a:chOff x="2633502" y="-2141743"/>
            <a:chExt cx="1947943" cy="447350"/>
          </a:xfrm>
        </p:grpSpPr>
        <p:sp>
          <p:nvSpPr>
            <p:cNvPr id="24" name="Ellipse 23"/>
            <p:cNvSpPr/>
            <p:nvPr/>
          </p:nvSpPr>
          <p:spPr>
            <a:xfrm rot="21318697">
              <a:off x="2633502" y="-2141743"/>
              <a:ext cx="1947943" cy="447350"/>
            </a:xfrm>
            <a:prstGeom prst="ellipse">
              <a:avLst/>
            </a:prstGeom>
            <a:solidFill>
              <a:schemeClr val="accent6">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Picture 2" descr="http://i.ebayimg.com/images/g/xVAAAOxyVaBS6Njm/s-l3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18697">
              <a:off x="2918721" y="-2011676"/>
              <a:ext cx="305685" cy="203790"/>
            </a:xfrm>
            <a:prstGeom prst="rect">
              <a:avLst/>
            </a:prstGeom>
            <a:noFill/>
            <a:extLst>
              <a:ext uri="{909E8E84-426E-40DD-AFC4-6F175D3DCCD1}">
                <a14:hiddenFill xmlns:a14="http://schemas.microsoft.com/office/drawing/2010/main">
                  <a:solidFill>
                    <a:srgbClr val="FFFFFF"/>
                  </a:solidFill>
                </a14:hiddenFill>
              </a:ext>
            </a:extLst>
          </p:spPr>
        </p:pic>
        <p:sp>
          <p:nvSpPr>
            <p:cNvPr id="26" name="Textfeld 25"/>
            <p:cNvSpPr txBox="1"/>
            <p:nvPr/>
          </p:nvSpPr>
          <p:spPr>
            <a:xfrm rot="21318697">
              <a:off x="3269077" y="-2016382"/>
              <a:ext cx="1150480" cy="215444"/>
            </a:xfrm>
            <a:prstGeom prst="rect">
              <a:avLst/>
            </a:prstGeom>
          </p:spPr>
          <p:txBody>
            <a:bodyPr vert="horz" wrap="none" lIns="0" tIns="0" rIns="0" bIns="0" rtlCol="0">
              <a:spAutoFit/>
            </a:bodyPr>
            <a:lstStyle/>
            <a:p>
              <a:pPr marL="4763"/>
              <a:r>
                <a:rPr lang="de-DE" sz="1400" b="1" dirty="0">
                  <a:solidFill>
                    <a:schemeClr val="bg1"/>
                  </a:solidFill>
                  <a:effectLst>
                    <a:outerShdw blurRad="38100" dist="38100" dir="2700000" algn="tl">
                      <a:srgbClr val="000000">
                        <a:alpha val="43137"/>
                      </a:srgbClr>
                    </a:outerShdw>
                  </a:effectLst>
                </a:rPr>
                <a:t>GERMANY</a:t>
              </a:r>
            </a:p>
          </p:txBody>
        </p:sp>
      </p:grpSp>
    </p:spTree>
    <p:extLst>
      <p:ext uri="{BB962C8B-B14F-4D97-AF65-F5344CB8AC3E}">
        <p14:creationId xmlns:p14="http://schemas.microsoft.com/office/powerpoint/2010/main" val="2076255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757130"/>
          </a:xfrm>
        </p:spPr>
        <p:txBody>
          <a:bodyPr/>
          <a:lstStyle/>
          <a:p>
            <a:r>
              <a:rPr lang="en-GB" sz="6000" dirty="0"/>
              <a:t>Appendix</a:t>
            </a:r>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fld id="{01990C03-C3A3-48FE-AF6D-3AE397C89625}" type="slidenum">
              <a:rPr kumimoji="0" lang="en-GB" sz="800" b="0" i="0" u="none" strike="noStrike" kern="1200" cap="none" spc="0" normalizeH="0" baseline="0" noProof="0" smtClean="0">
                <a:ln>
                  <a:noFill/>
                </a:ln>
                <a:solidFill>
                  <a:schemeClr val="bg1"/>
                </a:solidFill>
                <a:effectLst/>
                <a:uLnTx/>
                <a:uFillTx/>
                <a:latin typeface="+mn-lt"/>
                <a:ea typeface="+mn-ea"/>
                <a:cs typeface="+mn-cs"/>
              </a:rPr>
              <a:pPr marL="0" marR="0" lvl="0" indent="0" algn="l" defTabSz="924282" rtl="0" eaLnBrk="1" fontAlgn="auto" latinLnBrk="0" hangingPunct="1">
                <a:lnSpc>
                  <a:spcPct val="85000"/>
                </a:lnSpc>
                <a:spcBef>
                  <a:spcPts val="204"/>
                </a:spcBef>
                <a:spcAft>
                  <a:spcPts val="0"/>
                </a:spcAft>
                <a:buClrTx/>
                <a:buSzTx/>
                <a:buFontTx/>
                <a:buNone/>
                <a:tabLst/>
                <a:defRPr/>
              </a:pPr>
              <a:t>86</a:t>
            </a:fld>
            <a:endParaRPr kumimoji="0" lang="en-GB" sz="800" b="0" i="0" u="none" strike="noStrike" kern="1200" cap="none" spc="0" normalizeH="0" baseline="0" noProof="0" dirty="0">
              <a:ln>
                <a:noFill/>
              </a:ln>
              <a:solidFill>
                <a:schemeClr val="bg1"/>
              </a:solidFill>
              <a:effectLst/>
              <a:uLnTx/>
              <a:uFillTx/>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lvl="0" indent="0" algn="l" defTabSz="924282" rtl="0" eaLnBrk="1" fontAlgn="auto" latinLnBrk="0" hangingPunct="1">
              <a:lnSpc>
                <a:spcPct val="85000"/>
              </a:lnSpc>
              <a:spcBef>
                <a:spcPts val="204"/>
              </a:spcBef>
              <a:spcAft>
                <a:spcPts val="0"/>
              </a:spcAft>
              <a:buClrTx/>
              <a:buSzTx/>
              <a:buFontTx/>
              <a:buNone/>
              <a:tabLst/>
              <a:defRPr/>
            </a:pPr>
            <a:r>
              <a:rPr kumimoji="0" lang="en-GB" sz="800" b="0" i="0" u="none" strike="noStrike" kern="1200" cap="none" spc="0" normalizeH="0" baseline="0" noProof="0" dirty="0">
                <a:ln>
                  <a:noFill/>
                </a:ln>
                <a:solidFill>
                  <a:schemeClr val="bg1"/>
                </a:solidFill>
                <a:effectLst/>
                <a:uLnTx/>
                <a:uFillTx/>
                <a:latin typeface="+mn-lt"/>
                <a:ea typeface="+mn-ea"/>
                <a:cs typeface="+mn-cs"/>
              </a:rPr>
              <a:t>© 2016 Ipsos.</a:t>
            </a:r>
            <a:endParaRPr kumimoji="0" lang="en-GB" sz="1200" b="0" i="0" u="none" strike="noStrike" kern="0" cap="none" spc="0" normalizeH="0" baseline="0" noProof="0" dirty="0">
              <a:ln>
                <a:noFill/>
              </a:ln>
              <a:solidFill>
                <a:schemeClr val="bg1"/>
              </a:solidFill>
              <a:effectLst/>
              <a:uLnTx/>
              <a:uFillTx/>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918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Participant list Focus Group 1 – outdoor activities</a:t>
            </a:r>
          </a:p>
        </p:txBody>
      </p:sp>
      <p:sp>
        <p:nvSpPr>
          <p:cNvPr id="3" name="Text Placeholder 2"/>
          <p:cNvSpPr>
            <a:spLocks noGrp="1"/>
          </p:cNvSpPr>
          <p:nvPr>
            <p:ph type="body" sz="quarter" idx="13"/>
          </p:nvPr>
        </p:nvSpPr>
        <p:spPr/>
        <p:txBody>
          <a:bodyPr/>
          <a:lstStyle/>
          <a:p>
            <a:r>
              <a:rPr lang="nb-NO" dirty="0"/>
              <a:t>Appendix</a:t>
            </a:r>
          </a:p>
        </p:txBody>
      </p:sp>
      <p:graphicFrame>
        <p:nvGraphicFramePr>
          <p:cNvPr id="8" name="Tabelle 7"/>
          <p:cNvGraphicFramePr>
            <a:graphicFrameLocks noGrp="1"/>
          </p:cNvGraphicFramePr>
          <p:nvPr>
            <p:extLst>
              <p:ext uri="{D42A27DB-BD31-4B8C-83A1-F6EECF244321}">
                <p14:modId xmlns:p14="http://schemas.microsoft.com/office/powerpoint/2010/main" val="862557564"/>
              </p:ext>
            </p:extLst>
          </p:nvPr>
        </p:nvGraphicFramePr>
        <p:xfrm>
          <a:off x="232400" y="1401208"/>
          <a:ext cx="8265344" cy="2880360"/>
        </p:xfrm>
        <a:graphic>
          <a:graphicData uri="http://schemas.openxmlformats.org/drawingml/2006/table">
            <a:tbl>
              <a:tblPr>
                <a:tableStyleId>{5C22544A-7EE6-4342-B048-85BDC9FD1C3A}</a:tableStyleId>
              </a:tblPr>
              <a:tblGrid>
                <a:gridCol w="370115">
                  <a:extLst>
                    <a:ext uri="{9D8B030D-6E8A-4147-A177-3AD203B41FA5}">
                      <a16:colId xmlns:a16="http://schemas.microsoft.com/office/drawing/2014/main" xmlns="" val="2870941525"/>
                    </a:ext>
                  </a:extLst>
                </a:gridCol>
                <a:gridCol w="429905">
                  <a:extLst>
                    <a:ext uri="{9D8B030D-6E8A-4147-A177-3AD203B41FA5}">
                      <a16:colId xmlns:a16="http://schemas.microsoft.com/office/drawing/2014/main" xmlns="" val="2437665998"/>
                    </a:ext>
                  </a:extLst>
                </a:gridCol>
                <a:gridCol w="749732">
                  <a:extLst>
                    <a:ext uri="{9D8B030D-6E8A-4147-A177-3AD203B41FA5}">
                      <a16:colId xmlns:a16="http://schemas.microsoft.com/office/drawing/2014/main" xmlns="" val="2523730464"/>
                    </a:ext>
                  </a:extLst>
                </a:gridCol>
                <a:gridCol w="594572">
                  <a:extLst>
                    <a:ext uri="{9D8B030D-6E8A-4147-A177-3AD203B41FA5}">
                      <a16:colId xmlns:a16="http://schemas.microsoft.com/office/drawing/2014/main" xmlns="" val="1713348632"/>
                    </a:ext>
                  </a:extLst>
                </a:gridCol>
                <a:gridCol w="438596">
                  <a:extLst>
                    <a:ext uri="{9D8B030D-6E8A-4147-A177-3AD203B41FA5}">
                      <a16:colId xmlns:a16="http://schemas.microsoft.com/office/drawing/2014/main" xmlns="" val="2845734310"/>
                    </a:ext>
                  </a:extLst>
                </a:gridCol>
                <a:gridCol w="325679">
                  <a:extLst>
                    <a:ext uri="{9D8B030D-6E8A-4147-A177-3AD203B41FA5}">
                      <a16:colId xmlns:a16="http://schemas.microsoft.com/office/drawing/2014/main" xmlns="" val="1685851753"/>
                    </a:ext>
                  </a:extLst>
                </a:gridCol>
                <a:gridCol w="388961">
                  <a:extLst>
                    <a:ext uri="{9D8B030D-6E8A-4147-A177-3AD203B41FA5}">
                      <a16:colId xmlns:a16="http://schemas.microsoft.com/office/drawing/2014/main" xmlns="" val="2243585397"/>
                    </a:ext>
                  </a:extLst>
                </a:gridCol>
                <a:gridCol w="484495">
                  <a:extLst>
                    <a:ext uri="{9D8B030D-6E8A-4147-A177-3AD203B41FA5}">
                      <a16:colId xmlns:a16="http://schemas.microsoft.com/office/drawing/2014/main" xmlns="" val="3516184858"/>
                    </a:ext>
                  </a:extLst>
                </a:gridCol>
                <a:gridCol w="600502">
                  <a:extLst>
                    <a:ext uri="{9D8B030D-6E8A-4147-A177-3AD203B41FA5}">
                      <a16:colId xmlns:a16="http://schemas.microsoft.com/office/drawing/2014/main" xmlns="" val="1300073149"/>
                    </a:ext>
                  </a:extLst>
                </a:gridCol>
                <a:gridCol w="783283">
                  <a:extLst>
                    <a:ext uri="{9D8B030D-6E8A-4147-A177-3AD203B41FA5}">
                      <a16:colId xmlns:a16="http://schemas.microsoft.com/office/drawing/2014/main" xmlns="" val="4272687283"/>
                    </a:ext>
                  </a:extLst>
                </a:gridCol>
                <a:gridCol w="438192">
                  <a:extLst>
                    <a:ext uri="{9D8B030D-6E8A-4147-A177-3AD203B41FA5}">
                      <a16:colId xmlns:a16="http://schemas.microsoft.com/office/drawing/2014/main" xmlns="" val="693103335"/>
                    </a:ext>
                  </a:extLst>
                </a:gridCol>
                <a:gridCol w="423080">
                  <a:extLst>
                    <a:ext uri="{9D8B030D-6E8A-4147-A177-3AD203B41FA5}">
                      <a16:colId xmlns:a16="http://schemas.microsoft.com/office/drawing/2014/main" xmlns="" val="49702759"/>
                    </a:ext>
                  </a:extLst>
                </a:gridCol>
                <a:gridCol w="470848">
                  <a:extLst>
                    <a:ext uri="{9D8B030D-6E8A-4147-A177-3AD203B41FA5}">
                      <a16:colId xmlns:a16="http://schemas.microsoft.com/office/drawing/2014/main" xmlns="" val="4105643930"/>
                    </a:ext>
                  </a:extLst>
                </a:gridCol>
                <a:gridCol w="429904">
                  <a:extLst>
                    <a:ext uri="{9D8B030D-6E8A-4147-A177-3AD203B41FA5}">
                      <a16:colId xmlns:a16="http://schemas.microsoft.com/office/drawing/2014/main" xmlns="" val="2800119540"/>
                    </a:ext>
                  </a:extLst>
                </a:gridCol>
                <a:gridCol w="334371">
                  <a:extLst>
                    <a:ext uri="{9D8B030D-6E8A-4147-A177-3AD203B41FA5}">
                      <a16:colId xmlns:a16="http://schemas.microsoft.com/office/drawing/2014/main" xmlns="" val="3659554485"/>
                    </a:ext>
                  </a:extLst>
                </a:gridCol>
                <a:gridCol w="1003109">
                  <a:extLst>
                    <a:ext uri="{9D8B030D-6E8A-4147-A177-3AD203B41FA5}">
                      <a16:colId xmlns:a16="http://schemas.microsoft.com/office/drawing/2014/main" xmlns="" val="1098057670"/>
                    </a:ext>
                  </a:extLst>
                </a:gridCol>
              </a:tblGrid>
              <a:tr h="381688">
                <a:tc rowSpan="2">
                  <a:txBody>
                    <a:bodyPr/>
                    <a:lstStyle/>
                    <a:p>
                      <a:pPr algn="ctr" fontAlgn="b"/>
                      <a:r>
                        <a:rPr lang="de-DE" sz="900" b="1" u="none" strike="noStrike" dirty="0">
                          <a:effectLst/>
                        </a:rPr>
                        <a:t>Name</a:t>
                      </a:r>
                      <a:endParaRPr lang="de-DE" sz="900" b="1"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gridSpan="3">
                  <a:txBody>
                    <a:bodyPr/>
                    <a:lstStyle/>
                    <a:p>
                      <a:pPr algn="ctr" fontAlgn="b"/>
                      <a:r>
                        <a:rPr lang="en-US" sz="900" u="none" strike="noStrike" dirty="0">
                          <a:effectLst/>
                        </a:rPr>
                        <a:t>Q2. Which of the following statements describe your working situation best?</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a:txBody>
                    <a:bodyPr/>
                    <a:lstStyle/>
                    <a:p>
                      <a:pPr algn="l" fontAlgn="b"/>
                      <a:r>
                        <a:rPr lang="de-DE" sz="900" u="none" strike="noStrike" dirty="0">
                          <a:effectLst/>
                        </a:rPr>
                        <a:t>Q4. Sex</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gridSpan="2">
                  <a:txBody>
                    <a:bodyPr/>
                    <a:lstStyle/>
                    <a:p>
                      <a:pPr algn="ctr" fontAlgn="b"/>
                      <a:r>
                        <a:rPr lang="de-DE" sz="900" u="none" strike="noStrike" dirty="0">
                          <a:effectLst/>
                        </a:rPr>
                        <a:t>Q5. Age</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gridSpan="8">
                  <a:txBody>
                    <a:bodyPr/>
                    <a:lstStyle/>
                    <a:p>
                      <a:pPr algn="ctr" fontAlgn="b"/>
                      <a:r>
                        <a:rPr lang="en-US" sz="900" u="none" strike="noStrike" dirty="0">
                          <a:effectLst/>
                        </a:rPr>
                        <a:t>Q7. In the next 3 years, would you be interested in taking a holiday abroad which is not paid for by your employer, in order to experience… </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fontAlgn="t"/>
                      <a:r>
                        <a:rPr lang="en-US" sz="900" u="none" strike="noStrike" dirty="0">
                          <a:effectLst/>
                        </a:rPr>
                        <a:t>Q9. 9. In the past three years have you thought about going on holiday in any of the following countries?</a:t>
                      </a:r>
                      <a:endParaRPr lang="en-US" sz="900" b="0" i="0" u="none" strike="noStrike" dirty="0">
                        <a:solidFill>
                          <a:srgbClr val="000000"/>
                        </a:solidFill>
                        <a:effectLst/>
                        <a:latin typeface="Arial" panose="020B0604020202020204" pitchFamily="34" charset="0"/>
                      </a:endParaRPr>
                    </a:p>
                  </a:txBody>
                  <a:tcPr marL="0" marR="0" marT="0" marB="0">
                    <a:lnB w="31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909656838"/>
                  </a:ext>
                </a:extLst>
              </a:tr>
              <a:tr h="314892">
                <a:tc vMerge="1">
                  <a:txBody>
                    <a:bodyPr/>
                    <a:lstStyle/>
                    <a:p>
                      <a:endParaRPr lang="de-DE"/>
                    </a:p>
                  </a:txBody>
                  <a:tcPr/>
                </a:tc>
                <a:tc>
                  <a:txBody>
                    <a:bodyPr/>
                    <a:lstStyle/>
                    <a:p>
                      <a:pPr algn="l" fontAlgn="b"/>
                      <a:r>
                        <a:rPr lang="de-DE" sz="900" u="none" strike="noStrike" dirty="0">
                          <a:effectLst/>
                        </a:rPr>
                        <a:t> </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Occupation</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Industry</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a:effectLst/>
                        </a:rPr>
                        <a:t> </a:t>
                      </a:r>
                      <a:endParaRPr lang="de-DE" sz="900" b="0" i="0" u="none" strike="noStrike">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exact</a:t>
                      </a:r>
                      <a:r>
                        <a:rPr lang="de-DE" sz="900" u="none" strike="noStrike" dirty="0">
                          <a:effectLst/>
                        </a:rPr>
                        <a:t> </a:t>
                      </a:r>
                      <a:r>
                        <a:rPr lang="de-DE" sz="900" u="none" strike="noStrike" dirty="0" err="1">
                          <a:effectLst/>
                        </a:rPr>
                        <a:t>age</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Age </a:t>
                      </a:r>
                      <a:r>
                        <a:rPr lang="de-DE" sz="900" u="none" strike="noStrike" dirty="0" err="1">
                          <a:effectLst/>
                        </a:rPr>
                        <a:t>sector</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1...dramatic, wild nature and beautiful scenery</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2...outdoor activities, e.g. skiing, hiking or bicycling</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3...Sustainable ecotourism, organic and locally grown food</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4...Local culture, history, art etc.</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5…</a:t>
                      </a:r>
                      <a:r>
                        <a:rPr lang="de-DE" sz="900" u="none" strike="noStrike" dirty="0" err="1">
                          <a:effectLst/>
                        </a:rPr>
                        <a:t>Local</a:t>
                      </a:r>
                      <a:r>
                        <a:rPr lang="de-DE" sz="900" u="none" strike="noStrike" dirty="0">
                          <a:effectLst/>
                        </a:rPr>
                        <a:t> </a:t>
                      </a:r>
                      <a:r>
                        <a:rPr lang="de-DE" sz="900" u="none" strike="noStrike" dirty="0" err="1">
                          <a:effectLst/>
                        </a:rPr>
                        <a:t>food</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6… clean and unspoiled nature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7… art, culture and lifestyle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8… </a:t>
                      </a:r>
                      <a:r>
                        <a:rPr lang="de-DE" sz="900" u="none" strike="noStrike" dirty="0" err="1">
                          <a:effectLst/>
                        </a:rPr>
                        <a:t>big</a:t>
                      </a:r>
                      <a:r>
                        <a:rPr lang="de-DE" sz="900" u="none" strike="noStrike" dirty="0">
                          <a:effectLst/>
                        </a:rPr>
                        <a:t> </a:t>
                      </a:r>
                      <a:r>
                        <a:rPr lang="de-DE" sz="900" u="none" strike="noStrike" dirty="0" err="1">
                          <a:effectLst/>
                        </a:rPr>
                        <a:t>cities</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vMerge="1">
                  <a:txBody>
                    <a:bodyPr/>
                    <a:lstStyle/>
                    <a:p>
                      <a:pPr algn="l" fontAlgn="b"/>
                      <a:endParaRPr lang="de-DE" sz="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059921528"/>
                  </a:ext>
                </a:extLst>
              </a:tr>
              <a:tr h="176531">
                <a:tc>
                  <a:txBody>
                    <a:bodyPr/>
                    <a:lstStyle/>
                    <a:p>
                      <a:pPr algn="ctr" fontAlgn="b"/>
                      <a:r>
                        <a:rPr lang="de-DE" sz="900" b="1" u="none" strike="noStrike" dirty="0">
                          <a:effectLst/>
                        </a:rPr>
                        <a:t>Frank</a:t>
                      </a:r>
                      <a:endParaRPr lang="de-DE" sz="900" b="1"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Full time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project leader</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construction</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male</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59</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56-65</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no</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sweden, norway, iceland</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77199460"/>
                  </a:ext>
                </a:extLst>
              </a:tr>
              <a:tr h="176531">
                <a:tc>
                  <a:txBody>
                    <a:bodyPr/>
                    <a:lstStyle/>
                    <a:p>
                      <a:pPr algn="ctr" fontAlgn="b"/>
                      <a:r>
                        <a:rPr lang="de-DE" sz="900" b="1" u="none" strike="noStrike" dirty="0">
                          <a:effectLst/>
                        </a:rPr>
                        <a:t>Ferhat</a:t>
                      </a:r>
                      <a:endParaRPr lang="de-DE" sz="900" b="1"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Part time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service employee</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gastronomy</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male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28</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25-35</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no</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no</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sweden, norway, iceland</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03310030"/>
                  </a:ext>
                </a:extLst>
              </a:tr>
              <a:tr h="176531">
                <a:tc>
                  <a:txBody>
                    <a:bodyPr/>
                    <a:lstStyle/>
                    <a:p>
                      <a:pPr algn="ctr" fontAlgn="b"/>
                      <a:r>
                        <a:rPr lang="de-DE" sz="900" b="1" u="none" strike="noStrike" dirty="0">
                          <a:effectLst/>
                        </a:rPr>
                        <a:t>Anne</a:t>
                      </a:r>
                      <a:endParaRPr lang="de-DE" sz="900" b="1"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Full time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employee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pharmacy</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female</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40</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36-45</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no</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no</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denmark, sweden, norway, finland</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9456674"/>
                  </a:ext>
                </a:extLst>
              </a:tr>
              <a:tr h="176531">
                <a:tc>
                  <a:txBody>
                    <a:bodyPr/>
                    <a:lstStyle/>
                    <a:p>
                      <a:pPr algn="ctr" fontAlgn="b"/>
                      <a:r>
                        <a:rPr lang="de-DE" sz="900" b="1" u="none" strike="noStrike" dirty="0">
                          <a:effectLst/>
                        </a:rPr>
                        <a:t>Akin</a:t>
                      </a:r>
                      <a:endParaRPr lang="de-DE" sz="900" b="1"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Full time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Human </a:t>
                      </a:r>
                      <a:r>
                        <a:rPr lang="de-DE" sz="900" u="none" strike="noStrike" dirty="0" err="1">
                          <a:effectLst/>
                        </a:rPr>
                        <a:t>resources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bank</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male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45</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36-45</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norway, iceland</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8519643"/>
                  </a:ext>
                </a:extLst>
              </a:tr>
              <a:tr h="176531">
                <a:tc>
                  <a:txBody>
                    <a:bodyPr/>
                    <a:lstStyle/>
                    <a:p>
                      <a:pPr algn="ctr" fontAlgn="b"/>
                      <a:r>
                        <a:rPr lang="de-DE" sz="900" b="1" u="none" strike="noStrike" dirty="0">
                          <a:effectLst/>
                        </a:rPr>
                        <a:t>Malika</a:t>
                      </a:r>
                      <a:endParaRPr lang="de-DE" sz="900" b="1"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part</a:t>
                      </a:r>
                      <a:r>
                        <a:rPr lang="de-DE" sz="900" u="none" strike="noStrike" dirty="0">
                          <a:effectLst/>
                        </a:rPr>
                        <a:t> time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Sales </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Retail</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female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32</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25-35</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no</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denmark</a:t>
                      </a:r>
                      <a:r>
                        <a:rPr lang="de-DE" sz="900" u="none" strike="noStrike" dirty="0">
                          <a:effectLst/>
                        </a:rPr>
                        <a:t>, </a:t>
                      </a:r>
                      <a:r>
                        <a:rPr lang="de-DE" sz="900" u="none" strike="noStrike" dirty="0" err="1">
                          <a:effectLst/>
                        </a:rPr>
                        <a:t>norway</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61427451"/>
                  </a:ext>
                </a:extLst>
              </a:tr>
              <a:tr h="176531">
                <a:tc>
                  <a:txBody>
                    <a:bodyPr/>
                    <a:lstStyle/>
                    <a:p>
                      <a:pPr algn="ctr" fontAlgn="b"/>
                      <a:r>
                        <a:rPr lang="de-DE" sz="900" b="1" u="none" strike="noStrike" dirty="0">
                          <a:effectLst/>
                        </a:rPr>
                        <a:t>Yvonne</a:t>
                      </a:r>
                      <a:endParaRPr lang="de-DE" sz="900" b="1"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a:effectLst/>
                        </a:rPr>
                        <a:t>Full time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employee</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aviation industry</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female</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49</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46-55</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Ja</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Ja</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a:effectLst/>
                        </a:rPr>
                        <a:t>yes</a:t>
                      </a:r>
                      <a:endParaRPr lang="de-DE" sz="900" b="0" i="0" u="none" strike="noStrike">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yes</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r>
                        <a:rPr lang="de-DE" sz="900" u="none" strike="noStrike" dirty="0" err="1">
                          <a:effectLst/>
                        </a:rPr>
                        <a:t>denmark</a:t>
                      </a:r>
                      <a:r>
                        <a:rPr lang="de-DE" sz="900" u="none" strike="noStrike" dirty="0">
                          <a:effectLst/>
                        </a:rPr>
                        <a:t>, </a:t>
                      </a:r>
                      <a:r>
                        <a:rPr lang="de-DE" sz="900" u="none" strike="noStrike" dirty="0" err="1">
                          <a:effectLst/>
                        </a:rPr>
                        <a:t>sweden</a:t>
                      </a:r>
                      <a:r>
                        <a:rPr lang="de-DE" sz="900" u="none" strike="noStrike" dirty="0">
                          <a:effectLst/>
                        </a:rPr>
                        <a:t>, </a:t>
                      </a:r>
                      <a:r>
                        <a:rPr lang="de-DE" sz="900" u="none" strike="noStrike" dirty="0" err="1">
                          <a:effectLst/>
                        </a:rPr>
                        <a:t>norway</a:t>
                      </a:r>
                      <a:endParaRPr lang="de-DE" sz="900" b="0" i="0" u="none" strike="noStrike" dirty="0">
                        <a:solidFill>
                          <a:srgbClr val="000000"/>
                        </a:solidFill>
                        <a:effectLst/>
                        <a:latin typeface="Arial" panose="020B0604020202020204" pitchFamily="34" charset="0"/>
                      </a:endParaRPr>
                    </a:p>
                  </a:txBody>
                  <a:tcPr marL="0" marR="0" marT="0"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30997728"/>
                  </a:ext>
                </a:extLst>
              </a:tr>
            </a:tbl>
          </a:graphicData>
        </a:graphic>
      </p:graphicFrame>
    </p:spTree>
    <p:extLst>
      <p:ext uri="{BB962C8B-B14F-4D97-AF65-F5344CB8AC3E}">
        <p14:creationId xmlns:p14="http://schemas.microsoft.com/office/powerpoint/2010/main" val="36907633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Participant list Focus Group 2 - LOHAS</a:t>
            </a:r>
          </a:p>
        </p:txBody>
      </p:sp>
      <p:sp>
        <p:nvSpPr>
          <p:cNvPr id="3" name="Text Placeholder 2"/>
          <p:cNvSpPr>
            <a:spLocks noGrp="1"/>
          </p:cNvSpPr>
          <p:nvPr>
            <p:ph type="body" sz="quarter" idx="13"/>
          </p:nvPr>
        </p:nvSpPr>
        <p:spPr/>
        <p:txBody>
          <a:bodyPr/>
          <a:lstStyle/>
          <a:p>
            <a:r>
              <a:rPr lang="nb-NO" dirty="0"/>
              <a:t>Appendix</a:t>
            </a:r>
          </a:p>
        </p:txBody>
      </p:sp>
      <p:graphicFrame>
        <p:nvGraphicFramePr>
          <p:cNvPr id="5" name="Tabelle 4"/>
          <p:cNvGraphicFramePr>
            <a:graphicFrameLocks noGrp="1"/>
          </p:cNvGraphicFramePr>
          <p:nvPr>
            <p:extLst>
              <p:ext uri="{D42A27DB-BD31-4B8C-83A1-F6EECF244321}">
                <p14:modId xmlns:p14="http://schemas.microsoft.com/office/powerpoint/2010/main" val="3321583199"/>
              </p:ext>
            </p:extLst>
          </p:nvPr>
        </p:nvGraphicFramePr>
        <p:xfrm>
          <a:off x="232400" y="1401208"/>
          <a:ext cx="8265344" cy="3074670"/>
        </p:xfrm>
        <a:graphic>
          <a:graphicData uri="http://schemas.openxmlformats.org/drawingml/2006/table">
            <a:tbl>
              <a:tblPr>
                <a:tableStyleId>{5C22544A-7EE6-4342-B048-85BDC9FD1C3A}</a:tableStyleId>
              </a:tblPr>
              <a:tblGrid>
                <a:gridCol w="559170">
                  <a:extLst>
                    <a:ext uri="{9D8B030D-6E8A-4147-A177-3AD203B41FA5}">
                      <a16:colId xmlns:a16="http://schemas.microsoft.com/office/drawing/2014/main" xmlns="" val="2870941525"/>
                    </a:ext>
                  </a:extLst>
                </a:gridCol>
                <a:gridCol w="368490">
                  <a:extLst>
                    <a:ext uri="{9D8B030D-6E8A-4147-A177-3AD203B41FA5}">
                      <a16:colId xmlns:a16="http://schemas.microsoft.com/office/drawing/2014/main" xmlns="" val="2437665998"/>
                    </a:ext>
                  </a:extLst>
                </a:gridCol>
                <a:gridCol w="648268">
                  <a:extLst>
                    <a:ext uri="{9D8B030D-6E8A-4147-A177-3AD203B41FA5}">
                      <a16:colId xmlns:a16="http://schemas.microsoft.com/office/drawing/2014/main" xmlns="" val="2523730464"/>
                    </a:ext>
                  </a:extLst>
                </a:gridCol>
                <a:gridCol w="568396">
                  <a:extLst>
                    <a:ext uri="{9D8B030D-6E8A-4147-A177-3AD203B41FA5}">
                      <a16:colId xmlns:a16="http://schemas.microsoft.com/office/drawing/2014/main" xmlns="" val="1713348632"/>
                    </a:ext>
                  </a:extLst>
                </a:gridCol>
                <a:gridCol w="380124">
                  <a:extLst>
                    <a:ext uri="{9D8B030D-6E8A-4147-A177-3AD203B41FA5}">
                      <a16:colId xmlns:a16="http://schemas.microsoft.com/office/drawing/2014/main" xmlns="" val="2845734310"/>
                    </a:ext>
                  </a:extLst>
                </a:gridCol>
                <a:gridCol w="272955">
                  <a:extLst>
                    <a:ext uri="{9D8B030D-6E8A-4147-A177-3AD203B41FA5}">
                      <a16:colId xmlns:a16="http://schemas.microsoft.com/office/drawing/2014/main" xmlns="" val="1685851753"/>
                    </a:ext>
                  </a:extLst>
                </a:gridCol>
                <a:gridCol w="375313">
                  <a:extLst>
                    <a:ext uri="{9D8B030D-6E8A-4147-A177-3AD203B41FA5}">
                      <a16:colId xmlns:a16="http://schemas.microsoft.com/office/drawing/2014/main" xmlns="" val="2243585397"/>
                    </a:ext>
                  </a:extLst>
                </a:gridCol>
                <a:gridCol w="609339">
                  <a:extLst>
                    <a:ext uri="{9D8B030D-6E8A-4147-A177-3AD203B41FA5}">
                      <a16:colId xmlns:a16="http://schemas.microsoft.com/office/drawing/2014/main" xmlns="" val="3516184858"/>
                    </a:ext>
                  </a:extLst>
                </a:gridCol>
                <a:gridCol w="700846">
                  <a:extLst>
                    <a:ext uri="{9D8B030D-6E8A-4147-A177-3AD203B41FA5}">
                      <a16:colId xmlns:a16="http://schemas.microsoft.com/office/drawing/2014/main" xmlns="" val="1300073149"/>
                    </a:ext>
                  </a:extLst>
                </a:gridCol>
                <a:gridCol w="682939">
                  <a:extLst>
                    <a:ext uri="{9D8B030D-6E8A-4147-A177-3AD203B41FA5}">
                      <a16:colId xmlns:a16="http://schemas.microsoft.com/office/drawing/2014/main" xmlns="" val="4272687283"/>
                    </a:ext>
                  </a:extLst>
                </a:gridCol>
                <a:gridCol w="438192">
                  <a:extLst>
                    <a:ext uri="{9D8B030D-6E8A-4147-A177-3AD203B41FA5}">
                      <a16:colId xmlns:a16="http://schemas.microsoft.com/office/drawing/2014/main" xmlns="" val="693103335"/>
                    </a:ext>
                  </a:extLst>
                </a:gridCol>
                <a:gridCol w="423080">
                  <a:extLst>
                    <a:ext uri="{9D8B030D-6E8A-4147-A177-3AD203B41FA5}">
                      <a16:colId xmlns:a16="http://schemas.microsoft.com/office/drawing/2014/main" xmlns="" val="49702759"/>
                    </a:ext>
                  </a:extLst>
                </a:gridCol>
                <a:gridCol w="470848">
                  <a:extLst>
                    <a:ext uri="{9D8B030D-6E8A-4147-A177-3AD203B41FA5}">
                      <a16:colId xmlns:a16="http://schemas.microsoft.com/office/drawing/2014/main" xmlns="" val="4105643930"/>
                    </a:ext>
                  </a:extLst>
                </a:gridCol>
                <a:gridCol w="429904">
                  <a:extLst>
                    <a:ext uri="{9D8B030D-6E8A-4147-A177-3AD203B41FA5}">
                      <a16:colId xmlns:a16="http://schemas.microsoft.com/office/drawing/2014/main" xmlns="" val="2800119540"/>
                    </a:ext>
                  </a:extLst>
                </a:gridCol>
                <a:gridCol w="318709">
                  <a:extLst>
                    <a:ext uri="{9D8B030D-6E8A-4147-A177-3AD203B41FA5}">
                      <a16:colId xmlns:a16="http://schemas.microsoft.com/office/drawing/2014/main" xmlns="" val="3659554485"/>
                    </a:ext>
                  </a:extLst>
                </a:gridCol>
                <a:gridCol w="1018771">
                  <a:extLst>
                    <a:ext uri="{9D8B030D-6E8A-4147-A177-3AD203B41FA5}">
                      <a16:colId xmlns:a16="http://schemas.microsoft.com/office/drawing/2014/main" xmlns="" val="1098057670"/>
                    </a:ext>
                  </a:extLst>
                </a:gridCol>
              </a:tblGrid>
              <a:tr h="381688">
                <a:tc rowSpan="2">
                  <a:txBody>
                    <a:bodyPr/>
                    <a:lstStyle/>
                    <a:p>
                      <a:pPr algn="ctr" fontAlgn="b"/>
                      <a:r>
                        <a:rPr lang="de-DE" sz="900" b="1" u="none" strike="noStrike" dirty="0">
                          <a:effectLst/>
                        </a:rPr>
                        <a:t>Name</a:t>
                      </a:r>
                      <a:endParaRPr lang="de-DE" sz="900" b="1"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gridSpan="3">
                  <a:txBody>
                    <a:bodyPr/>
                    <a:lstStyle/>
                    <a:p>
                      <a:pPr algn="ctr" fontAlgn="b"/>
                      <a:r>
                        <a:rPr lang="en-US" sz="900" u="none" strike="noStrike" dirty="0">
                          <a:effectLst/>
                        </a:rPr>
                        <a:t>Q2. Which of the following statements describe your working situation best?</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a:txBody>
                    <a:bodyPr/>
                    <a:lstStyle/>
                    <a:p>
                      <a:pPr algn="l" fontAlgn="b"/>
                      <a:r>
                        <a:rPr lang="de-DE" sz="900" u="none" strike="noStrike" dirty="0">
                          <a:effectLst/>
                        </a:rPr>
                        <a:t>Q4. Sex</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gridSpan="2">
                  <a:txBody>
                    <a:bodyPr/>
                    <a:lstStyle/>
                    <a:p>
                      <a:pPr algn="ctr" fontAlgn="b"/>
                      <a:r>
                        <a:rPr lang="de-DE" sz="900" u="none" strike="noStrike" dirty="0">
                          <a:effectLst/>
                        </a:rPr>
                        <a:t>Q5. Age</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gridSpan="8">
                  <a:txBody>
                    <a:bodyPr/>
                    <a:lstStyle/>
                    <a:p>
                      <a:pPr algn="ctr" fontAlgn="b"/>
                      <a:r>
                        <a:rPr lang="en-US" sz="900" u="none" strike="noStrike" dirty="0">
                          <a:effectLst/>
                        </a:rPr>
                        <a:t>Q7. In the next 3 years, would you be interested in taking a holiday abroad which is not paid for by your employer, in order to experience… </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fontAlgn="t"/>
                      <a:r>
                        <a:rPr lang="en-US" sz="900" u="none" strike="noStrike" dirty="0">
                          <a:effectLst/>
                        </a:rPr>
                        <a:t>Q9. 9. In the past three years have you thought about going on holiday in any of the following countries?</a:t>
                      </a:r>
                      <a:endParaRPr lang="en-US" sz="900" b="0" i="0" u="none" strike="noStrike" dirty="0">
                        <a:solidFill>
                          <a:srgbClr val="000000"/>
                        </a:solidFill>
                        <a:effectLst/>
                        <a:latin typeface="Arial" panose="020B0604020202020204" pitchFamily="34" charset="0"/>
                      </a:endParaRPr>
                    </a:p>
                  </a:txBody>
                  <a:tcPr marL="0" marR="0" marT="0" marB="0">
                    <a:lnB w="31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909656838"/>
                  </a:ext>
                </a:extLst>
              </a:tr>
              <a:tr h="314892">
                <a:tc vMerge="1">
                  <a:txBody>
                    <a:bodyPr/>
                    <a:lstStyle/>
                    <a:p>
                      <a:endParaRPr lang="de-DE"/>
                    </a:p>
                  </a:txBody>
                  <a:tcPr/>
                </a:tc>
                <a:tc>
                  <a:txBody>
                    <a:bodyPr/>
                    <a:lstStyle/>
                    <a:p>
                      <a:pPr algn="l" fontAlgn="b"/>
                      <a:r>
                        <a:rPr lang="de-DE" sz="900" u="none" strike="noStrike" dirty="0">
                          <a:effectLst/>
                        </a:rPr>
                        <a:t> </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Occupation</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Industry</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a:effectLst/>
                        </a:rPr>
                        <a:t> </a:t>
                      </a:r>
                      <a:endParaRPr lang="de-DE" sz="900" b="0" i="0" u="none" strike="noStrike">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exact</a:t>
                      </a:r>
                      <a:r>
                        <a:rPr lang="de-DE" sz="900" u="none" strike="noStrike" dirty="0">
                          <a:effectLst/>
                        </a:rPr>
                        <a:t> </a:t>
                      </a:r>
                      <a:r>
                        <a:rPr lang="de-DE" sz="900" u="none" strike="noStrike" dirty="0" err="1">
                          <a:effectLst/>
                        </a:rPr>
                        <a:t>age</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Age </a:t>
                      </a:r>
                      <a:r>
                        <a:rPr lang="de-DE" sz="900" u="none" strike="noStrike" dirty="0" err="1">
                          <a:effectLst/>
                        </a:rPr>
                        <a:t>sector</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1...dramatic, wild nature and beautiful scenery</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2...outdoor activities, e.g. skiing, hiking or bicycling</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3...Sustainable ecotourism, organic and locally grown food</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4...Local culture, history, art etc.</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5…</a:t>
                      </a:r>
                      <a:r>
                        <a:rPr lang="de-DE" sz="900" u="none" strike="noStrike" dirty="0" err="1">
                          <a:effectLst/>
                        </a:rPr>
                        <a:t>Local</a:t>
                      </a:r>
                      <a:r>
                        <a:rPr lang="de-DE" sz="900" u="none" strike="noStrike" dirty="0">
                          <a:effectLst/>
                        </a:rPr>
                        <a:t> </a:t>
                      </a:r>
                      <a:r>
                        <a:rPr lang="de-DE" sz="900" u="none" strike="noStrike" dirty="0" err="1">
                          <a:effectLst/>
                        </a:rPr>
                        <a:t>food</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6… clean and unspoiled nature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7… art, culture and lifestyle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8… </a:t>
                      </a:r>
                      <a:r>
                        <a:rPr lang="de-DE" sz="900" u="none" strike="noStrike" dirty="0" err="1">
                          <a:effectLst/>
                        </a:rPr>
                        <a:t>big</a:t>
                      </a:r>
                      <a:r>
                        <a:rPr lang="de-DE" sz="900" u="none" strike="noStrike" dirty="0">
                          <a:effectLst/>
                        </a:rPr>
                        <a:t> </a:t>
                      </a:r>
                      <a:r>
                        <a:rPr lang="de-DE" sz="900" u="none" strike="noStrike" dirty="0" err="1">
                          <a:effectLst/>
                        </a:rPr>
                        <a:t>cities</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vMerge="1">
                  <a:txBody>
                    <a:bodyPr/>
                    <a:lstStyle/>
                    <a:p>
                      <a:pPr algn="l" fontAlgn="b"/>
                      <a:endParaRPr lang="de-DE" sz="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059921528"/>
                  </a:ext>
                </a:extLst>
              </a:tr>
              <a:tr h="176531">
                <a:tc>
                  <a:txBody>
                    <a:bodyPr/>
                    <a:lstStyle/>
                    <a:p>
                      <a:pPr algn="l" fontAlgn="b"/>
                      <a:r>
                        <a:rPr lang="de-DE" sz="900" b="1" i="0" u="none" strike="noStrike" dirty="0">
                          <a:solidFill>
                            <a:srgbClr val="000000"/>
                          </a:solidFill>
                          <a:effectLst/>
                          <a:latin typeface="+mn-lt"/>
                          <a:cs typeface="Times New Roman" panose="02020603050405020304" pitchFamily="18" charset="0"/>
                        </a:rPr>
                        <a:t>Pia</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cs typeface="Times New Roman" panose="02020603050405020304" pitchFamily="18" charset="0"/>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cs typeface="Times New Roman" panose="02020603050405020304" pitchFamily="18" charset="0"/>
                        </a:rPr>
                        <a:t>Kindergarten </a:t>
                      </a:r>
                      <a:r>
                        <a:rPr lang="de-DE" sz="900" b="0" i="0" u="none" strike="noStrike" dirty="0" err="1">
                          <a:solidFill>
                            <a:srgbClr val="000000"/>
                          </a:solidFill>
                          <a:effectLst/>
                          <a:latin typeface="+mn-lt"/>
                          <a:cs typeface="Times New Roman" panose="02020603050405020304" pitchFamily="18" charset="0"/>
                        </a:rPr>
                        <a:t>teacher</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Social</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26</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25-35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sweden, norway,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77199460"/>
                  </a:ext>
                </a:extLst>
              </a:tr>
              <a:tr h="176531">
                <a:tc>
                  <a:txBody>
                    <a:bodyPr/>
                    <a:lstStyle/>
                    <a:p>
                      <a:pPr algn="l" fontAlgn="b"/>
                      <a:r>
                        <a:rPr lang="de-DE" sz="900" b="1" i="0" u="none" strike="noStrike" dirty="0">
                          <a:solidFill>
                            <a:srgbClr val="000000"/>
                          </a:solidFill>
                          <a:effectLst/>
                          <a:latin typeface="+mn-lt"/>
                          <a:cs typeface="Times New Roman" panose="02020603050405020304" pitchFamily="18" charset="0"/>
                        </a:rPr>
                        <a:t>Katherine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cs typeface="Times New Roman" panose="02020603050405020304" pitchFamily="18" charset="0"/>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Specialized</a:t>
                      </a:r>
                      <a:r>
                        <a:rPr lang="de-DE" sz="900" b="0" i="0" u="none" strike="noStrike" dirty="0">
                          <a:solidFill>
                            <a:srgbClr val="000000"/>
                          </a:solidFill>
                          <a:effectLst/>
                          <a:latin typeface="+mn-lt"/>
                          <a:cs typeface="Times New Roman" panose="02020603050405020304" pitchFamily="18" charset="0"/>
                        </a:rPr>
                        <a:t> </a:t>
                      </a:r>
                      <a:r>
                        <a:rPr lang="de-DE" sz="900" b="0" i="0" u="none" strike="noStrike" dirty="0" err="1">
                          <a:solidFill>
                            <a:srgbClr val="000000"/>
                          </a:solidFill>
                          <a:effectLst/>
                          <a:latin typeface="+mn-lt"/>
                          <a:cs typeface="Times New Roman" panose="02020603050405020304" pitchFamily="18" charset="0"/>
                        </a:rPr>
                        <a:t>employee</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law</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03310030"/>
                  </a:ext>
                </a:extLst>
              </a:tr>
              <a:tr h="176531">
                <a:tc>
                  <a:txBody>
                    <a:bodyPr/>
                    <a:lstStyle/>
                    <a:p>
                      <a:pPr algn="l" fontAlgn="b"/>
                      <a:r>
                        <a:rPr lang="de-DE" sz="900" b="1" i="0" u="none" strike="noStrike" dirty="0">
                          <a:solidFill>
                            <a:srgbClr val="000000"/>
                          </a:solidFill>
                          <a:effectLst/>
                          <a:latin typeface="+mn-lt"/>
                          <a:cs typeface="Times New Roman" panose="02020603050405020304" pitchFamily="18" charset="0"/>
                        </a:rPr>
                        <a:t>Christoph</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employee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facility</a:t>
                      </a:r>
                      <a:r>
                        <a:rPr lang="de-DE" sz="900" b="0" i="0" u="none" strike="noStrike" dirty="0">
                          <a:solidFill>
                            <a:srgbClr val="000000"/>
                          </a:solidFill>
                          <a:effectLst/>
                          <a:latin typeface="+mn-lt"/>
                          <a:cs typeface="Times New Roman" panose="02020603050405020304" pitchFamily="18" charset="0"/>
                        </a:rPr>
                        <a:t> manage-</a:t>
                      </a:r>
                      <a:r>
                        <a:rPr lang="de-DE" sz="900" b="0" i="0" u="none" strike="noStrike" dirty="0" err="1">
                          <a:solidFill>
                            <a:srgbClr val="000000"/>
                          </a:solidFill>
                          <a:effectLst/>
                          <a:latin typeface="+mn-lt"/>
                          <a:cs typeface="Times New Roman" panose="02020603050405020304" pitchFamily="18" charset="0"/>
                        </a:rPr>
                        <a:t>ment</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cs typeface="Times New Roman" panose="02020603050405020304" pitchFamily="18" charset="0"/>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cs typeface="Times New Roman" panose="02020603050405020304" pitchFamily="18" charset="0"/>
                        </a:rPr>
                        <a:t>59</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cs typeface="Times New Roman" panose="02020603050405020304" pitchFamily="18" charset="0"/>
                        </a:rPr>
                        <a:t>56-65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9456674"/>
                  </a:ext>
                </a:extLst>
              </a:tr>
              <a:tr h="176531">
                <a:tc>
                  <a:txBody>
                    <a:bodyPr/>
                    <a:lstStyle/>
                    <a:p>
                      <a:pPr algn="l" fontAlgn="b"/>
                      <a:r>
                        <a:rPr lang="de-DE" sz="900" b="1" i="0" u="none" strike="noStrike" dirty="0" err="1">
                          <a:solidFill>
                            <a:srgbClr val="000000"/>
                          </a:solidFill>
                          <a:effectLst/>
                          <a:latin typeface="+mn-lt"/>
                          <a:cs typeface="Times New Roman" panose="02020603050405020304" pitchFamily="18" charset="0"/>
                        </a:rPr>
                        <a:t>Rutha</a:t>
                      </a:r>
                      <a:endParaRPr lang="de-DE" sz="900" b="1"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export staff</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aviation industry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30</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25-35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denmark, sweden, norway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8519643"/>
                  </a:ext>
                </a:extLst>
              </a:tr>
              <a:tr h="176531">
                <a:tc>
                  <a:txBody>
                    <a:bodyPr/>
                    <a:lstStyle/>
                    <a:p>
                      <a:pPr algn="l" fontAlgn="b"/>
                      <a:r>
                        <a:rPr lang="de-DE" sz="900" b="1" i="0" u="none" strike="noStrike" dirty="0">
                          <a:solidFill>
                            <a:srgbClr val="000000"/>
                          </a:solidFill>
                          <a:effectLst/>
                          <a:latin typeface="+mn-lt"/>
                          <a:cs typeface="Times New Roman" panose="02020603050405020304" pitchFamily="18" charset="0"/>
                        </a:rPr>
                        <a:t>Jörn</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employee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public service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52</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46-55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denmark, sweden, norway,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61427451"/>
                  </a:ext>
                </a:extLst>
              </a:tr>
              <a:tr h="176531">
                <a:tc>
                  <a:txBody>
                    <a:bodyPr/>
                    <a:lstStyle/>
                    <a:p>
                      <a:pPr algn="l" fontAlgn="b"/>
                      <a:r>
                        <a:rPr lang="de-DE" sz="900" b="1" i="0" u="none" strike="noStrike" dirty="0">
                          <a:solidFill>
                            <a:srgbClr val="000000"/>
                          </a:solidFill>
                          <a:effectLst/>
                          <a:latin typeface="+mn-lt"/>
                          <a:cs typeface="Times New Roman" panose="02020603050405020304" pitchFamily="18" charset="0"/>
                        </a:rPr>
                        <a:t>Christoph</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employee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chemistry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39</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cs typeface="Times New Roman" panose="02020603050405020304" pitchFamily="18" charset="0"/>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yes</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cs typeface="Times New Roman" panose="02020603050405020304" pitchFamily="18" charset="0"/>
                        </a:rPr>
                        <a:t>denmark</a:t>
                      </a:r>
                      <a:r>
                        <a:rPr lang="de-DE" sz="900" b="0" i="0" u="none" strike="noStrike" dirty="0">
                          <a:solidFill>
                            <a:srgbClr val="000000"/>
                          </a:solidFill>
                          <a:effectLst/>
                          <a:latin typeface="+mn-lt"/>
                          <a:cs typeface="Times New Roman" panose="02020603050405020304" pitchFamily="18" charset="0"/>
                        </a:rPr>
                        <a:t>, </a:t>
                      </a:r>
                      <a:r>
                        <a:rPr lang="de-DE" sz="900" b="0" i="0" u="none" strike="noStrike" dirty="0" err="1">
                          <a:solidFill>
                            <a:srgbClr val="000000"/>
                          </a:solidFill>
                          <a:effectLst/>
                          <a:latin typeface="+mn-lt"/>
                          <a:cs typeface="Times New Roman" panose="02020603050405020304" pitchFamily="18" charset="0"/>
                        </a:rPr>
                        <a:t>sweden</a:t>
                      </a:r>
                      <a:r>
                        <a:rPr lang="de-DE" sz="900" b="0" i="0" u="none" strike="noStrike" dirty="0">
                          <a:solidFill>
                            <a:srgbClr val="000000"/>
                          </a:solidFill>
                          <a:effectLst/>
                          <a:latin typeface="+mn-lt"/>
                          <a:cs typeface="Times New Roman" panose="02020603050405020304" pitchFamily="18" charset="0"/>
                        </a:rPr>
                        <a:t>, </a:t>
                      </a:r>
                      <a:r>
                        <a:rPr lang="de-DE" sz="900" b="0" i="0" u="none" strike="noStrike" dirty="0" err="1">
                          <a:solidFill>
                            <a:srgbClr val="000000"/>
                          </a:solidFill>
                          <a:effectLst/>
                          <a:latin typeface="+mn-lt"/>
                          <a:cs typeface="Times New Roman" panose="02020603050405020304" pitchFamily="18" charset="0"/>
                        </a:rPr>
                        <a:t>norway</a:t>
                      </a:r>
                      <a:r>
                        <a:rPr lang="de-DE" sz="900" b="0" i="0" u="none" strike="noStrike" dirty="0">
                          <a:solidFill>
                            <a:srgbClr val="000000"/>
                          </a:solidFill>
                          <a:effectLst/>
                          <a:latin typeface="+mn-lt"/>
                          <a:cs typeface="Times New Roman" panose="02020603050405020304" pitchFamily="18" charset="0"/>
                        </a:rPr>
                        <a:t>, </a:t>
                      </a:r>
                      <a:r>
                        <a:rPr lang="de-DE" sz="900" b="0" i="0" u="none" strike="noStrike" dirty="0" err="1">
                          <a:solidFill>
                            <a:srgbClr val="000000"/>
                          </a:solidFill>
                          <a:effectLst/>
                          <a:latin typeface="+mn-lt"/>
                          <a:cs typeface="Times New Roman" panose="02020603050405020304" pitchFamily="18" charset="0"/>
                        </a:rPr>
                        <a:t>iceland</a:t>
                      </a:r>
                      <a:endParaRPr lang="de-DE" sz="900" b="0" i="0" u="none" strike="noStrike" dirty="0">
                        <a:solidFill>
                          <a:srgbClr val="000000"/>
                        </a:solidFill>
                        <a:effectLst/>
                        <a:latin typeface="+mn-lt"/>
                        <a:cs typeface="Times New Roman" panose="02020603050405020304" pitchFamily="18" charset="0"/>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30997728"/>
                  </a:ext>
                </a:extLst>
              </a:tr>
            </a:tbl>
          </a:graphicData>
        </a:graphic>
      </p:graphicFrame>
    </p:spTree>
    <p:extLst>
      <p:ext uri="{BB962C8B-B14F-4D97-AF65-F5344CB8AC3E}">
        <p14:creationId xmlns:p14="http://schemas.microsoft.com/office/powerpoint/2010/main" val="26491444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Participant list Focus Group 3 - culture</a:t>
            </a:r>
          </a:p>
        </p:txBody>
      </p:sp>
      <p:sp>
        <p:nvSpPr>
          <p:cNvPr id="3" name="Text Placeholder 2"/>
          <p:cNvSpPr>
            <a:spLocks noGrp="1"/>
          </p:cNvSpPr>
          <p:nvPr>
            <p:ph type="body" sz="quarter" idx="13"/>
          </p:nvPr>
        </p:nvSpPr>
        <p:spPr/>
        <p:txBody>
          <a:bodyPr/>
          <a:lstStyle/>
          <a:p>
            <a:r>
              <a:rPr lang="nb-NO" dirty="0"/>
              <a:t>Appendix</a:t>
            </a:r>
          </a:p>
        </p:txBody>
      </p:sp>
      <p:graphicFrame>
        <p:nvGraphicFramePr>
          <p:cNvPr id="5" name="Tabelle 4"/>
          <p:cNvGraphicFramePr>
            <a:graphicFrameLocks noGrp="1"/>
          </p:cNvGraphicFramePr>
          <p:nvPr>
            <p:extLst>
              <p:ext uri="{D42A27DB-BD31-4B8C-83A1-F6EECF244321}">
                <p14:modId xmlns:p14="http://schemas.microsoft.com/office/powerpoint/2010/main" val="3980686283"/>
              </p:ext>
            </p:extLst>
          </p:nvPr>
        </p:nvGraphicFramePr>
        <p:xfrm>
          <a:off x="232400" y="1401208"/>
          <a:ext cx="8265344" cy="2937510"/>
        </p:xfrm>
        <a:graphic>
          <a:graphicData uri="http://schemas.openxmlformats.org/drawingml/2006/table">
            <a:tbl>
              <a:tblPr>
                <a:tableStyleId>{5C22544A-7EE6-4342-B048-85BDC9FD1C3A}</a:tableStyleId>
              </a:tblPr>
              <a:tblGrid>
                <a:gridCol w="518227">
                  <a:extLst>
                    <a:ext uri="{9D8B030D-6E8A-4147-A177-3AD203B41FA5}">
                      <a16:colId xmlns:a16="http://schemas.microsoft.com/office/drawing/2014/main" xmlns="" val="2870941525"/>
                    </a:ext>
                  </a:extLst>
                </a:gridCol>
                <a:gridCol w="293427">
                  <a:extLst>
                    <a:ext uri="{9D8B030D-6E8A-4147-A177-3AD203B41FA5}">
                      <a16:colId xmlns:a16="http://schemas.microsoft.com/office/drawing/2014/main" xmlns="" val="2437665998"/>
                    </a:ext>
                  </a:extLst>
                </a:gridCol>
                <a:gridCol w="764274">
                  <a:extLst>
                    <a:ext uri="{9D8B030D-6E8A-4147-A177-3AD203B41FA5}">
                      <a16:colId xmlns:a16="http://schemas.microsoft.com/office/drawing/2014/main" xmlns="" val="2523730464"/>
                    </a:ext>
                  </a:extLst>
                </a:gridCol>
                <a:gridCol w="568396">
                  <a:extLst>
                    <a:ext uri="{9D8B030D-6E8A-4147-A177-3AD203B41FA5}">
                      <a16:colId xmlns:a16="http://schemas.microsoft.com/office/drawing/2014/main" xmlns="" val="1713348632"/>
                    </a:ext>
                  </a:extLst>
                </a:gridCol>
                <a:gridCol w="373300">
                  <a:extLst>
                    <a:ext uri="{9D8B030D-6E8A-4147-A177-3AD203B41FA5}">
                      <a16:colId xmlns:a16="http://schemas.microsoft.com/office/drawing/2014/main" xmlns="" val="2845734310"/>
                    </a:ext>
                  </a:extLst>
                </a:gridCol>
                <a:gridCol w="300251">
                  <a:extLst>
                    <a:ext uri="{9D8B030D-6E8A-4147-A177-3AD203B41FA5}">
                      <a16:colId xmlns:a16="http://schemas.microsoft.com/office/drawing/2014/main" xmlns="" val="1685851753"/>
                    </a:ext>
                  </a:extLst>
                </a:gridCol>
                <a:gridCol w="368489">
                  <a:extLst>
                    <a:ext uri="{9D8B030D-6E8A-4147-A177-3AD203B41FA5}">
                      <a16:colId xmlns:a16="http://schemas.microsoft.com/office/drawing/2014/main" xmlns="" val="2243585397"/>
                    </a:ext>
                  </a:extLst>
                </a:gridCol>
                <a:gridCol w="595691">
                  <a:extLst>
                    <a:ext uri="{9D8B030D-6E8A-4147-A177-3AD203B41FA5}">
                      <a16:colId xmlns:a16="http://schemas.microsoft.com/office/drawing/2014/main" xmlns="" val="3516184858"/>
                    </a:ext>
                  </a:extLst>
                </a:gridCol>
                <a:gridCol w="571193">
                  <a:extLst>
                    <a:ext uri="{9D8B030D-6E8A-4147-A177-3AD203B41FA5}">
                      <a16:colId xmlns:a16="http://schemas.microsoft.com/office/drawing/2014/main" xmlns="" val="1300073149"/>
                    </a:ext>
                  </a:extLst>
                </a:gridCol>
                <a:gridCol w="757451">
                  <a:extLst>
                    <a:ext uri="{9D8B030D-6E8A-4147-A177-3AD203B41FA5}">
                      <a16:colId xmlns:a16="http://schemas.microsoft.com/office/drawing/2014/main" xmlns="" val="4272687283"/>
                    </a:ext>
                  </a:extLst>
                </a:gridCol>
                <a:gridCol w="395785">
                  <a:extLst>
                    <a:ext uri="{9D8B030D-6E8A-4147-A177-3AD203B41FA5}">
                      <a16:colId xmlns:a16="http://schemas.microsoft.com/office/drawing/2014/main" xmlns="" val="693103335"/>
                    </a:ext>
                  </a:extLst>
                </a:gridCol>
                <a:gridCol w="286603">
                  <a:extLst>
                    <a:ext uri="{9D8B030D-6E8A-4147-A177-3AD203B41FA5}">
                      <a16:colId xmlns:a16="http://schemas.microsoft.com/office/drawing/2014/main" xmlns="" val="49702759"/>
                    </a:ext>
                  </a:extLst>
                </a:gridCol>
                <a:gridCol w="402609">
                  <a:extLst>
                    <a:ext uri="{9D8B030D-6E8A-4147-A177-3AD203B41FA5}">
                      <a16:colId xmlns:a16="http://schemas.microsoft.com/office/drawing/2014/main" xmlns="" val="4105643930"/>
                    </a:ext>
                  </a:extLst>
                </a:gridCol>
                <a:gridCol w="416256">
                  <a:extLst>
                    <a:ext uri="{9D8B030D-6E8A-4147-A177-3AD203B41FA5}">
                      <a16:colId xmlns:a16="http://schemas.microsoft.com/office/drawing/2014/main" xmlns="" val="2800119540"/>
                    </a:ext>
                  </a:extLst>
                </a:gridCol>
                <a:gridCol w="341194">
                  <a:extLst>
                    <a:ext uri="{9D8B030D-6E8A-4147-A177-3AD203B41FA5}">
                      <a16:colId xmlns:a16="http://schemas.microsoft.com/office/drawing/2014/main" xmlns="" val="3659554485"/>
                    </a:ext>
                  </a:extLst>
                </a:gridCol>
                <a:gridCol w="1312198">
                  <a:extLst>
                    <a:ext uri="{9D8B030D-6E8A-4147-A177-3AD203B41FA5}">
                      <a16:colId xmlns:a16="http://schemas.microsoft.com/office/drawing/2014/main" xmlns="" val="1098057670"/>
                    </a:ext>
                  </a:extLst>
                </a:gridCol>
              </a:tblGrid>
              <a:tr h="381688">
                <a:tc rowSpan="2">
                  <a:txBody>
                    <a:bodyPr/>
                    <a:lstStyle/>
                    <a:p>
                      <a:pPr algn="ctr" fontAlgn="b"/>
                      <a:r>
                        <a:rPr lang="de-DE" sz="900" b="1" u="none" strike="noStrike" dirty="0">
                          <a:effectLst/>
                        </a:rPr>
                        <a:t>Name</a:t>
                      </a:r>
                      <a:endParaRPr lang="de-DE" sz="900" b="1"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gridSpan="3">
                  <a:txBody>
                    <a:bodyPr/>
                    <a:lstStyle/>
                    <a:p>
                      <a:pPr algn="ctr" fontAlgn="b"/>
                      <a:r>
                        <a:rPr lang="en-US" sz="900" u="none" strike="noStrike" dirty="0">
                          <a:effectLst/>
                        </a:rPr>
                        <a:t>Q2. Which of the following statements describe your working situation best?</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a:txBody>
                    <a:bodyPr/>
                    <a:lstStyle/>
                    <a:p>
                      <a:pPr algn="l" fontAlgn="b"/>
                      <a:r>
                        <a:rPr lang="de-DE" sz="900" u="none" strike="noStrike" dirty="0">
                          <a:effectLst/>
                        </a:rPr>
                        <a:t>Q4. Sex</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gridSpan="2">
                  <a:txBody>
                    <a:bodyPr/>
                    <a:lstStyle/>
                    <a:p>
                      <a:pPr algn="ctr" fontAlgn="b"/>
                      <a:r>
                        <a:rPr lang="de-DE" sz="900" u="none" strike="noStrike" dirty="0">
                          <a:effectLst/>
                        </a:rPr>
                        <a:t>Q5. Age</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gridSpan="8">
                  <a:txBody>
                    <a:bodyPr/>
                    <a:lstStyle/>
                    <a:p>
                      <a:pPr algn="ctr" fontAlgn="b"/>
                      <a:r>
                        <a:rPr lang="en-US" sz="900" u="none" strike="noStrike" dirty="0">
                          <a:effectLst/>
                        </a:rPr>
                        <a:t>Q7. In the next 3 years, would you be interested in taking a holiday abroad which is not paid for by your employer, in order to experience… </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fontAlgn="t"/>
                      <a:r>
                        <a:rPr lang="en-US" sz="900" u="none" strike="noStrike" dirty="0">
                          <a:effectLst/>
                        </a:rPr>
                        <a:t>Q9. 9. In the past three years have you thought about going on holiday in any of the following countries?</a:t>
                      </a:r>
                      <a:endParaRPr lang="en-US" sz="900" b="0" i="0" u="none" strike="noStrike" dirty="0">
                        <a:solidFill>
                          <a:srgbClr val="000000"/>
                        </a:solidFill>
                        <a:effectLst/>
                        <a:latin typeface="Arial" panose="020B0604020202020204" pitchFamily="34" charset="0"/>
                      </a:endParaRPr>
                    </a:p>
                  </a:txBody>
                  <a:tcPr marL="0" marR="0" marT="0" marB="0">
                    <a:lnB w="31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909656838"/>
                  </a:ext>
                </a:extLst>
              </a:tr>
              <a:tr h="314892">
                <a:tc vMerge="1">
                  <a:txBody>
                    <a:bodyPr/>
                    <a:lstStyle/>
                    <a:p>
                      <a:endParaRPr lang="de-DE"/>
                    </a:p>
                  </a:txBody>
                  <a:tcPr/>
                </a:tc>
                <a:tc>
                  <a:txBody>
                    <a:bodyPr/>
                    <a:lstStyle/>
                    <a:p>
                      <a:pPr algn="l" fontAlgn="b"/>
                      <a:r>
                        <a:rPr lang="de-DE" sz="900" u="none" strike="noStrike" dirty="0">
                          <a:effectLst/>
                        </a:rPr>
                        <a:t> </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Occupation</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Industry</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a:effectLst/>
                        </a:rPr>
                        <a:t> </a:t>
                      </a:r>
                      <a:endParaRPr lang="de-DE" sz="900" b="0" i="0" u="none" strike="noStrike">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exact</a:t>
                      </a:r>
                      <a:r>
                        <a:rPr lang="de-DE" sz="900" u="none" strike="noStrike" dirty="0">
                          <a:effectLst/>
                        </a:rPr>
                        <a:t> </a:t>
                      </a:r>
                      <a:r>
                        <a:rPr lang="de-DE" sz="900" u="none" strike="noStrike" dirty="0" err="1">
                          <a:effectLst/>
                        </a:rPr>
                        <a:t>age</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Age </a:t>
                      </a:r>
                      <a:r>
                        <a:rPr lang="de-DE" sz="900" u="none" strike="noStrike" dirty="0" err="1">
                          <a:effectLst/>
                        </a:rPr>
                        <a:t>sector</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1...dramatic, wild nature and beautiful scenery</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2...outdoor activities, e.g. skiing, hiking or bicycling</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3...Sustainable ecotourism, organic and locally grown food</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4...Local culture, history, art etc.</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5…Lo-cal </a:t>
                      </a:r>
                      <a:r>
                        <a:rPr lang="de-DE" sz="900" u="none" strike="noStrike" dirty="0" err="1">
                          <a:effectLst/>
                        </a:rPr>
                        <a:t>food</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6… clean and un-spoiled nature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7… art, culture and lifestyle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8… </a:t>
                      </a:r>
                      <a:r>
                        <a:rPr lang="de-DE" sz="900" u="none" strike="noStrike" dirty="0" err="1">
                          <a:effectLst/>
                        </a:rPr>
                        <a:t>big</a:t>
                      </a:r>
                      <a:r>
                        <a:rPr lang="de-DE" sz="900" u="none" strike="noStrike" dirty="0">
                          <a:effectLst/>
                        </a:rPr>
                        <a:t> </a:t>
                      </a:r>
                      <a:r>
                        <a:rPr lang="de-DE" sz="900" u="none" strike="noStrike" dirty="0" err="1">
                          <a:effectLst/>
                        </a:rPr>
                        <a:t>cities</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vMerge="1">
                  <a:txBody>
                    <a:bodyPr/>
                    <a:lstStyle/>
                    <a:p>
                      <a:pPr algn="l" fontAlgn="b"/>
                      <a:endParaRPr lang="de-DE" sz="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059921528"/>
                  </a:ext>
                </a:extLst>
              </a:tr>
              <a:tr h="176531">
                <a:tc>
                  <a:txBody>
                    <a:bodyPr/>
                    <a:lstStyle/>
                    <a:p>
                      <a:pPr algn="l" fontAlgn="b"/>
                      <a:r>
                        <a:rPr lang="de-DE" sz="900" b="1" i="0" u="none" strike="noStrike" dirty="0">
                          <a:solidFill>
                            <a:srgbClr val="000000"/>
                          </a:solidFill>
                          <a:effectLst/>
                          <a:latin typeface="+mn-lt"/>
                        </a:rPr>
                        <a:t>Alexandra</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freelance construction engineer</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real estates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48</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46-55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norway, finland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77199460"/>
                  </a:ext>
                </a:extLst>
              </a:tr>
              <a:tr h="176531">
                <a:tc>
                  <a:txBody>
                    <a:bodyPr/>
                    <a:lstStyle/>
                    <a:p>
                      <a:pPr algn="l" fontAlgn="b"/>
                      <a:r>
                        <a:rPr lang="de-DE" sz="900" b="1" i="0" u="none" strike="noStrike">
                          <a:solidFill>
                            <a:srgbClr val="000000"/>
                          </a:solidFill>
                          <a:effectLst/>
                          <a:latin typeface="+mn-lt"/>
                        </a:rPr>
                        <a:t>Sybille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sales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textiles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57</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56-65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don't know</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don't know</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sweden, norway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03310030"/>
                  </a:ext>
                </a:extLst>
              </a:tr>
              <a:tr h="176531">
                <a:tc>
                  <a:txBody>
                    <a:bodyPr/>
                    <a:lstStyle/>
                    <a:p>
                      <a:pPr algn="l" fontAlgn="b"/>
                      <a:r>
                        <a:rPr lang="de-DE" sz="900" b="1" i="0" u="none" strike="noStrike" dirty="0">
                          <a:solidFill>
                            <a:srgbClr val="000000"/>
                          </a:solidFill>
                          <a:effectLst/>
                          <a:latin typeface="+mn-lt"/>
                        </a:rPr>
                        <a:t>Ellen</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secretary</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metal</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industry</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46-55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9456674"/>
                  </a:ext>
                </a:extLst>
              </a:tr>
              <a:tr h="176531">
                <a:tc>
                  <a:txBody>
                    <a:bodyPr/>
                    <a:lstStyle/>
                    <a:p>
                      <a:pPr algn="l" fontAlgn="b"/>
                      <a:r>
                        <a:rPr lang="de-DE" sz="900" b="1" i="0" u="none" strike="noStrike" dirty="0">
                          <a:solidFill>
                            <a:srgbClr val="000000"/>
                          </a:solidFill>
                          <a:effectLst/>
                          <a:latin typeface="+mn-lt"/>
                        </a:rPr>
                        <a:t>Stefano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Office administrator</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public</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service</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32</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25-35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norway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8519643"/>
                  </a:ext>
                </a:extLst>
              </a:tr>
              <a:tr h="176531">
                <a:tc>
                  <a:txBody>
                    <a:bodyPr/>
                    <a:lstStyle/>
                    <a:p>
                      <a:pPr algn="l" fontAlgn="b"/>
                      <a:r>
                        <a:rPr lang="de-DE" sz="900" b="1" i="0" u="none" strike="noStrike" dirty="0">
                          <a:solidFill>
                            <a:srgbClr val="000000"/>
                          </a:solidFill>
                          <a:effectLst/>
                          <a:latin typeface="+mn-lt"/>
                        </a:rPr>
                        <a:t>Halim</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security clerk</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security</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rPr>
                        <a:t>25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rPr>
                        <a:t>25-35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61427451"/>
                  </a:ext>
                </a:extLst>
              </a:tr>
              <a:tr h="176531">
                <a:tc>
                  <a:txBody>
                    <a:bodyPr/>
                    <a:lstStyle/>
                    <a:p>
                      <a:pPr algn="l" fontAlgn="b"/>
                      <a:r>
                        <a:rPr lang="de-DE" sz="900" b="1" i="0" u="none" strike="noStrike" dirty="0">
                          <a:solidFill>
                            <a:srgbClr val="000000"/>
                          </a:solidFill>
                          <a:effectLst/>
                          <a:latin typeface="+mn-lt"/>
                        </a:rPr>
                        <a:t>Frank</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real estate agent</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real estates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denmark</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sweden</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norway</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finland</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iceland</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30997728"/>
                  </a:ext>
                </a:extLst>
              </a:tr>
            </a:tbl>
          </a:graphicData>
        </a:graphic>
      </p:graphicFrame>
    </p:spTree>
    <p:extLst>
      <p:ext uri="{BB962C8B-B14F-4D97-AF65-F5344CB8AC3E}">
        <p14:creationId xmlns:p14="http://schemas.microsoft.com/office/powerpoint/2010/main" val="244205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p:cNvSpPr>
            <a:spLocks noGrp="1"/>
          </p:cNvSpPr>
          <p:nvPr>
            <p:ph type="title"/>
          </p:nvPr>
        </p:nvSpPr>
        <p:spPr bwMode="white">
          <a:xfrm>
            <a:off x="564094" y="2479457"/>
            <a:ext cx="7093160" cy="1944507"/>
          </a:xfrm>
        </p:spPr>
        <p:txBody>
          <a:bodyPr/>
          <a:lstStyle/>
          <a:p>
            <a:r>
              <a:rPr lang="nb-NO" dirty="0"/>
              <a:t>Cultural </a:t>
            </a:r>
            <a:r>
              <a:rPr lang="nb-NO" dirty="0" err="1"/>
              <a:t>background</a:t>
            </a:r>
            <a:endParaRPr lang="nb-NO" dirty="0"/>
          </a:p>
        </p:txBody>
      </p:sp>
      <p:grpSp>
        <p:nvGrpSpPr>
          <p:cNvPr id="2" name="Group 1"/>
          <p:cNvGrpSpPr/>
          <p:nvPr/>
        </p:nvGrpSpPr>
        <p:grpSpPr>
          <a:xfrm>
            <a:off x="7510712" y="2571750"/>
            <a:ext cx="1633309" cy="2571750"/>
            <a:chOff x="11040455" y="3781425"/>
            <a:chExt cx="2400908" cy="3781425"/>
          </a:xfrm>
        </p:grpSpPr>
        <p:sp>
          <p:nvSpPr>
            <p:cNvPr id="8" name="Oval 7"/>
            <p:cNvSpPr>
              <a:spLocks/>
            </p:cNvSpPr>
            <p:nvPr/>
          </p:nvSpPr>
          <p:spPr bwMode="auto">
            <a:xfrm rot="3900000" flipH="1">
              <a:off x="12151756" y="484596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9" name="Oval 8"/>
            <p:cNvSpPr/>
            <p:nvPr/>
          </p:nvSpPr>
          <p:spPr>
            <a:xfrm>
              <a:off x="12136797" y="4322143"/>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p:cNvSpPr/>
            <p:nvPr/>
          </p:nvSpPr>
          <p:spPr>
            <a:xfrm>
              <a:off x="11870414" y="4155212"/>
              <a:ext cx="172831" cy="1728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ight Triangle 5"/>
            <p:cNvSpPr/>
            <p:nvPr/>
          </p:nvSpPr>
          <p:spPr>
            <a:xfrm flipH="1">
              <a:off x="11040455" y="3781425"/>
              <a:ext cx="2400908" cy="3781425"/>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reeform 6"/>
            <p:cNvSpPr>
              <a:spLocks/>
            </p:cNvSpPr>
            <p:nvPr/>
          </p:nvSpPr>
          <p:spPr bwMode="auto">
            <a:xfrm>
              <a:off x="11872897" y="5209613"/>
              <a:ext cx="957422" cy="1142838"/>
            </a:xfrm>
            <a:custGeom>
              <a:avLst/>
              <a:gdLst>
                <a:gd name="T0" fmla="*/ 397 w 568"/>
                <a:gd name="T1" fmla="*/ 0 h 678"/>
                <a:gd name="T2" fmla="*/ 397 w 568"/>
                <a:gd name="T3" fmla="*/ 0 h 678"/>
                <a:gd name="T4" fmla="*/ 428 w 568"/>
                <a:gd name="T5" fmla="*/ 22 h 678"/>
                <a:gd name="T6" fmla="*/ 457 w 568"/>
                <a:gd name="T7" fmla="*/ 46 h 678"/>
                <a:gd name="T8" fmla="*/ 481 w 568"/>
                <a:gd name="T9" fmla="*/ 71 h 678"/>
                <a:gd name="T10" fmla="*/ 503 w 568"/>
                <a:gd name="T11" fmla="*/ 100 h 678"/>
                <a:gd name="T12" fmla="*/ 522 w 568"/>
                <a:gd name="T13" fmla="*/ 131 h 678"/>
                <a:gd name="T14" fmla="*/ 539 w 568"/>
                <a:gd name="T15" fmla="*/ 163 h 678"/>
                <a:gd name="T16" fmla="*/ 551 w 568"/>
                <a:gd name="T17" fmla="*/ 196 h 678"/>
                <a:gd name="T18" fmla="*/ 559 w 568"/>
                <a:gd name="T19" fmla="*/ 230 h 678"/>
                <a:gd name="T20" fmla="*/ 566 w 568"/>
                <a:gd name="T21" fmla="*/ 266 h 678"/>
                <a:gd name="T22" fmla="*/ 568 w 568"/>
                <a:gd name="T23" fmla="*/ 300 h 678"/>
                <a:gd name="T24" fmla="*/ 568 w 568"/>
                <a:gd name="T25" fmla="*/ 335 h 678"/>
                <a:gd name="T26" fmla="*/ 564 w 568"/>
                <a:gd name="T27" fmla="*/ 371 h 678"/>
                <a:gd name="T28" fmla="*/ 556 w 568"/>
                <a:gd name="T29" fmla="*/ 407 h 678"/>
                <a:gd name="T30" fmla="*/ 544 w 568"/>
                <a:gd name="T31" fmla="*/ 441 h 678"/>
                <a:gd name="T32" fmla="*/ 530 w 568"/>
                <a:gd name="T33" fmla="*/ 475 h 678"/>
                <a:gd name="T34" fmla="*/ 511 w 568"/>
                <a:gd name="T35" fmla="*/ 507 h 678"/>
                <a:gd name="T36" fmla="*/ 511 w 568"/>
                <a:gd name="T37" fmla="*/ 507 h 678"/>
                <a:gd name="T38" fmla="*/ 489 w 568"/>
                <a:gd name="T39" fmla="*/ 538 h 678"/>
                <a:gd name="T40" fmla="*/ 466 w 568"/>
                <a:gd name="T41" fmla="*/ 567 h 678"/>
                <a:gd name="T42" fmla="*/ 438 w 568"/>
                <a:gd name="T43" fmla="*/ 591 h 678"/>
                <a:gd name="T44" fmla="*/ 409 w 568"/>
                <a:gd name="T45" fmla="*/ 613 h 678"/>
                <a:gd name="T46" fmla="*/ 380 w 568"/>
                <a:gd name="T47" fmla="*/ 632 h 678"/>
                <a:gd name="T48" fmla="*/ 348 w 568"/>
                <a:gd name="T49" fmla="*/ 647 h 678"/>
                <a:gd name="T50" fmla="*/ 314 w 568"/>
                <a:gd name="T51" fmla="*/ 661 h 678"/>
                <a:gd name="T52" fmla="*/ 280 w 568"/>
                <a:gd name="T53" fmla="*/ 669 h 678"/>
                <a:gd name="T54" fmla="*/ 246 w 568"/>
                <a:gd name="T55" fmla="*/ 676 h 678"/>
                <a:gd name="T56" fmla="*/ 210 w 568"/>
                <a:gd name="T57" fmla="*/ 678 h 678"/>
                <a:gd name="T58" fmla="*/ 174 w 568"/>
                <a:gd name="T59" fmla="*/ 678 h 678"/>
                <a:gd name="T60" fmla="*/ 140 w 568"/>
                <a:gd name="T61" fmla="*/ 673 h 678"/>
                <a:gd name="T62" fmla="*/ 104 w 568"/>
                <a:gd name="T63" fmla="*/ 666 h 678"/>
                <a:gd name="T64" fmla="*/ 70 w 568"/>
                <a:gd name="T65" fmla="*/ 654 h 678"/>
                <a:gd name="T66" fmla="*/ 36 w 568"/>
                <a:gd name="T67" fmla="*/ 640 h 678"/>
                <a:gd name="T68" fmla="*/ 2 w 568"/>
                <a:gd name="T69" fmla="*/ 622 h 678"/>
                <a:gd name="T70" fmla="*/ 2 w 568"/>
                <a:gd name="T71" fmla="*/ 622 h 678"/>
                <a:gd name="T72" fmla="*/ 0 w 568"/>
                <a:gd name="T73" fmla="*/ 620 h 678"/>
                <a:gd name="T74" fmla="*/ 397 w 568"/>
                <a:gd name="T75" fmla="*/ 0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68" h="678">
                  <a:moveTo>
                    <a:pt x="397" y="0"/>
                  </a:moveTo>
                  <a:lnTo>
                    <a:pt x="397" y="0"/>
                  </a:lnTo>
                  <a:lnTo>
                    <a:pt x="428" y="22"/>
                  </a:lnTo>
                  <a:lnTo>
                    <a:pt x="457" y="46"/>
                  </a:lnTo>
                  <a:lnTo>
                    <a:pt x="481" y="71"/>
                  </a:lnTo>
                  <a:lnTo>
                    <a:pt x="503" y="100"/>
                  </a:lnTo>
                  <a:lnTo>
                    <a:pt x="522" y="131"/>
                  </a:lnTo>
                  <a:lnTo>
                    <a:pt x="539" y="163"/>
                  </a:lnTo>
                  <a:lnTo>
                    <a:pt x="551" y="196"/>
                  </a:lnTo>
                  <a:lnTo>
                    <a:pt x="559" y="230"/>
                  </a:lnTo>
                  <a:lnTo>
                    <a:pt x="566" y="266"/>
                  </a:lnTo>
                  <a:lnTo>
                    <a:pt x="568" y="300"/>
                  </a:lnTo>
                  <a:lnTo>
                    <a:pt x="568" y="335"/>
                  </a:lnTo>
                  <a:lnTo>
                    <a:pt x="564" y="371"/>
                  </a:lnTo>
                  <a:lnTo>
                    <a:pt x="556" y="407"/>
                  </a:lnTo>
                  <a:lnTo>
                    <a:pt x="544" y="441"/>
                  </a:lnTo>
                  <a:lnTo>
                    <a:pt x="530" y="475"/>
                  </a:lnTo>
                  <a:lnTo>
                    <a:pt x="511" y="507"/>
                  </a:lnTo>
                  <a:lnTo>
                    <a:pt x="511" y="507"/>
                  </a:lnTo>
                  <a:lnTo>
                    <a:pt x="489" y="538"/>
                  </a:lnTo>
                  <a:lnTo>
                    <a:pt x="466" y="567"/>
                  </a:lnTo>
                  <a:lnTo>
                    <a:pt x="438" y="591"/>
                  </a:lnTo>
                  <a:lnTo>
                    <a:pt x="409" y="613"/>
                  </a:lnTo>
                  <a:lnTo>
                    <a:pt x="380" y="632"/>
                  </a:lnTo>
                  <a:lnTo>
                    <a:pt x="348" y="647"/>
                  </a:lnTo>
                  <a:lnTo>
                    <a:pt x="314" y="661"/>
                  </a:lnTo>
                  <a:lnTo>
                    <a:pt x="280" y="669"/>
                  </a:lnTo>
                  <a:lnTo>
                    <a:pt x="246" y="676"/>
                  </a:lnTo>
                  <a:lnTo>
                    <a:pt x="210" y="678"/>
                  </a:lnTo>
                  <a:lnTo>
                    <a:pt x="174" y="678"/>
                  </a:lnTo>
                  <a:lnTo>
                    <a:pt x="140" y="673"/>
                  </a:lnTo>
                  <a:lnTo>
                    <a:pt x="104" y="666"/>
                  </a:lnTo>
                  <a:lnTo>
                    <a:pt x="70" y="654"/>
                  </a:lnTo>
                  <a:lnTo>
                    <a:pt x="36" y="640"/>
                  </a:lnTo>
                  <a:lnTo>
                    <a:pt x="2" y="622"/>
                  </a:lnTo>
                  <a:lnTo>
                    <a:pt x="2" y="622"/>
                  </a:lnTo>
                  <a:lnTo>
                    <a:pt x="0" y="620"/>
                  </a:lnTo>
                  <a:lnTo>
                    <a:pt x="397" y="0"/>
                  </a:ln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GB" dirty="0"/>
            </a:p>
          </p:txBody>
        </p:sp>
      </p:grpSp>
      <p:pic>
        <p:nvPicPr>
          <p:cNvPr id="22" name="Picture 21" descr="IPSOS_GAMECHANGERS_blue.png"/>
          <p:cNvPicPr>
            <a:picLocks noChangeAspect="1"/>
          </p:cNvPicPr>
          <p:nvPr/>
        </p:nvPicPr>
        <p:blipFill rotWithShape="1">
          <a:blip r:embed="rId4" cstate="email">
            <a:extLst>
              <a:ext uri="{28A0092B-C50C-407E-A947-70E740481C1C}">
                <a14:useLocalDpi xmlns:a14="http://schemas.microsoft.com/office/drawing/2010/main"/>
              </a:ext>
            </a:extLst>
          </a:blip>
          <a:srcRect t="-9671" b="-1"/>
          <a:stretch/>
        </p:blipFill>
        <p:spPr>
          <a:xfrm>
            <a:off x="8521987" y="4579321"/>
            <a:ext cx="377327" cy="355982"/>
          </a:xfrm>
          <a:prstGeom prst="rect">
            <a:avLst/>
          </a:prstGeom>
        </p:spPr>
      </p:pic>
      <p:pic>
        <p:nvPicPr>
          <p:cNvPr id="23" name="Picture 22" descr="IPSOS_GAMECHANGERS_blue.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p:blipFill>
        <p:spPr>
          <a:xfrm>
            <a:off x="6965726" y="4658133"/>
            <a:ext cx="1380186" cy="277168"/>
          </a:xfrm>
          <a:prstGeom prst="rect">
            <a:avLst/>
          </a:prstGeom>
        </p:spPr>
      </p:pic>
      <p:sp>
        <p:nvSpPr>
          <p:cNvPr id="20" name="TextBox 19"/>
          <p:cNvSpPr txBox="1"/>
          <p:nvPr/>
        </p:nvSpPr>
        <p:spPr>
          <a:xfrm>
            <a:off x="239634" y="4686827"/>
            <a:ext cx="307188" cy="238005"/>
          </a:xfrm>
          <a:prstGeom prst="rect">
            <a:avLst/>
          </a:prstGeom>
        </p:spPr>
        <p:txBody>
          <a:bodyPr vert="horz" wrap="none" lIns="0" tIns="0" rIns="0" bIns="0" rtlCol="0" anchor="b">
            <a:normAutofit/>
          </a:bodyPr>
          <a:lstStyle/>
          <a:p>
            <a:pPr marL="0" algn="l" defTabSz="924282" rtl="0" eaLnBrk="1" latinLnBrk="0" hangingPunct="1">
              <a:lnSpc>
                <a:spcPct val="85000"/>
              </a:lnSpc>
              <a:spcBef>
                <a:spcPts val="204"/>
              </a:spcBef>
            </a:pPr>
            <a:fld id="{01990C03-C3A3-48FE-AF6D-3AE397C89625}" type="slidenum">
              <a:rPr lang="en-GB" sz="800" kern="1200" smtClean="0">
                <a:solidFill>
                  <a:schemeClr val="bg1"/>
                </a:solidFill>
                <a:latin typeface="+mn-lt"/>
                <a:ea typeface="+mn-ea"/>
                <a:cs typeface="+mn-cs"/>
              </a:rPr>
              <a:pPr marL="0" algn="l" defTabSz="924282" rtl="0" eaLnBrk="1" latinLnBrk="0" hangingPunct="1">
                <a:lnSpc>
                  <a:spcPct val="85000"/>
                </a:lnSpc>
                <a:spcBef>
                  <a:spcPts val="204"/>
                </a:spcBef>
              </a:pPr>
              <a:t>9</a:t>
            </a:fld>
            <a:endParaRPr lang="en-GB" sz="800" kern="1200" dirty="0">
              <a:solidFill>
                <a:schemeClr val="bg1"/>
              </a:solidFill>
              <a:latin typeface="+mn-lt"/>
              <a:ea typeface="+mn-ea"/>
              <a:cs typeface="+mn-cs"/>
            </a:endParaRPr>
          </a:p>
        </p:txBody>
      </p:sp>
      <p:sp>
        <p:nvSpPr>
          <p:cNvPr id="24" name="TextBox 23"/>
          <p:cNvSpPr txBox="1"/>
          <p:nvPr/>
        </p:nvSpPr>
        <p:spPr>
          <a:xfrm>
            <a:off x="629736" y="4755946"/>
            <a:ext cx="691172" cy="168907"/>
          </a:xfrm>
          <a:prstGeom prst="rect">
            <a:avLst/>
          </a:prstGeom>
        </p:spPr>
        <p:txBody>
          <a:bodyPr vert="horz" wrap="none" lIns="0" tIns="0" rIns="0" bIns="0" rtlCol="0" anchor="b">
            <a:normAutofit/>
          </a:bodyPr>
          <a:lstStyle/>
          <a:p>
            <a:pPr marL="0" marR="0" indent="0" algn="l" defTabSz="924282" rtl="0" eaLnBrk="1" fontAlgn="auto" latinLnBrk="0" hangingPunct="1">
              <a:lnSpc>
                <a:spcPct val="85000"/>
              </a:lnSpc>
              <a:spcBef>
                <a:spcPts val="204"/>
              </a:spcBef>
              <a:spcAft>
                <a:spcPts val="0"/>
              </a:spcAft>
              <a:buClrTx/>
              <a:buSzTx/>
              <a:buFontTx/>
              <a:buNone/>
              <a:tabLst/>
              <a:defRPr/>
            </a:pPr>
            <a:r>
              <a:rPr lang="en-GB" sz="800" kern="1200" dirty="0">
                <a:solidFill>
                  <a:schemeClr val="bg1"/>
                </a:solidFill>
                <a:latin typeface="+mn-lt"/>
                <a:ea typeface="+mn-ea"/>
                <a:cs typeface="+mn-cs"/>
              </a:rPr>
              <a:t>© 2016 Ipsos.</a:t>
            </a:r>
            <a:endParaRPr lang="en-GB" sz="1200" dirty="0">
              <a:solidFill>
                <a:schemeClr val="bg1"/>
              </a:solidFill>
            </a:endParaRPr>
          </a:p>
        </p:txBody>
      </p:sp>
      <p:pic>
        <p:nvPicPr>
          <p:cNvPr id="16" name="Picture 3" descr="C:\Users\Graphics Dude Ltd\Graphics Dude Ltd\Work\PC - IM - 150415A (template pt2)\Graphics\Tags\IpsosUU-WT-col.png"/>
          <p:cNvPicPr>
            <a:picLocks noChangeAspect="1" noChangeArrowheads="1"/>
          </p:cNvPicPr>
          <p:nvPr/>
        </p:nvPicPr>
        <p:blipFill>
          <a:blip r:embed="rId7" cstate="email">
            <a:biLevel thresh="2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986538" y="149895"/>
            <a:ext cx="887036" cy="257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3980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Participant list Focus Group 4 - food</a:t>
            </a:r>
          </a:p>
        </p:txBody>
      </p:sp>
      <p:sp>
        <p:nvSpPr>
          <p:cNvPr id="3" name="Text Placeholder 2"/>
          <p:cNvSpPr>
            <a:spLocks noGrp="1"/>
          </p:cNvSpPr>
          <p:nvPr>
            <p:ph type="body" sz="quarter" idx="13"/>
          </p:nvPr>
        </p:nvSpPr>
        <p:spPr/>
        <p:txBody>
          <a:bodyPr/>
          <a:lstStyle/>
          <a:p>
            <a:r>
              <a:rPr lang="nb-NO" dirty="0"/>
              <a:t>Appendix</a:t>
            </a:r>
          </a:p>
        </p:txBody>
      </p:sp>
      <p:graphicFrame>
        <p:nvGraphicFramePr>
          <p:cNvPr id="5" name="Tabelle 4"/>
          <p:cNvGraphicFramePr>
            <a:graphicFrameLocks noGrp="1"/>
          </p:cNvGraphicFramePr>
          <p:nvPr>
            <p:extLst>
              <p:ext uri="{D42A27DB-BD31-4B8C-83A1-F6EECF244321}">
                <p14:modId xmlns:p14="http://schemas.microsoft.com/office/powerpoint/2010/main" val="2113923158"/>
              </p:ext>
            </p:extLst>
          </p:nvPr>
        </p:nvGraphicFramePr>
        <p:xfrm>
          <a:off x="232400" y="1401208"/>
          <a:ext cx="8265344" cy="3074670"/>
        </p:xfrm>
        <a:graphic>
          <a:graphicData uri="http://schemas.openxmlformats.org/drawingml/2006/table">
            <a:tbl>
              <a:tblPr>
                <a:tableStyleId>{5C22544A-7EE6-4342-B048-85BDC9FD1C3A}</a:tableStyleId>
              </a:tblPr>
              <a:tblGrid>
                <a:gridCol w="518227">
                  <a:extLst>
                    <a:ext uri="{9D8B030D-6E8A-4147-A177-3AD203B41FA5}">
                      <a16:colId xmlns:a16="http://schemas.microsoft.com/office/drawing/2014/main" xmlns="" val="2870941525"/>
                    </a:ext>
                  </a:extLst>
                </a:gridCol>
                <a:gridCol w="293427">
                  <a:extLst>
                    <a:ext uri="{9D8B030D-6E8A-4147-A177-3AD203B41FA5}">
                      <a16:colId xmlns:a16="http://schemas.microsoft.com/office/drawing/2014/main" xmlns="" val="2437665998"/>
                    </a:ext>
                  </a:extLst>
                </a:gridCol>
                <a:gridCol w="764274">
                  <a:extLst>
                    <a:ext uri="{9D8B030D-6E8A-4147-A177-3AD203B41FA5}">
                      <a16:colId xmlns:a16="http://schemas.microsoft.com/office/drawing/2014/main" xmlns="" val="2523730464"/>
                    </a:ext>
                  </a:extLst>
                </a:gridCol>
                <a:gridCol w="641445">
                  <a:extLst>
                    <a:ext uri="{9D8B030D-6E8A-4147-A177-3AD203B41FA5}">
                      <a16:colId xmlns:a16="http://schemas.microsoft.com/office/drawing/2014/main" xmlns="" val="1713348632"/>
                    </a:ext>
                  </a:extLst>
                </a:gridCol>
                <a:gridCol w="395785">
                  <a:extLst>
                    <a:ext uri="{9D8B030D-6E8A-4147-A177-3AD203B41FA5}">
                      <a16:colId xmlns:a16="http://schemas.microsoft.com/office/drawing/2014/main" xmlns="" val="2845734310"/>
                    </a:ext>
                  </a:extLst>
                </a:gridCol>
                <a:gridCol w="286603">
                  <a:extLst>
                    <a:ext uri="{9D8B030D-6E8A-4147-A177-3AD203B41FA5}">
                      <a16:colId xmlns:a16="http://schemas.microsoft.com/office/drawing/2014/main" xmlns="" val="1685851753"/>
                    </a:ext>
                  </a:extLst>
                </a:gridCol>
                <a:gridCol w="423081">
                  <a:extLst>
                    <a:ext uri="{9D8B030D-6E8A-4147-A177-3AD203B41FA5}">
                      <a16:colId xmlns:a16="http://schemas.microsoft.com/office/drawing/2014/main" xmlns="" val="2243585397"/>
                    </a:ext>
                  </a:extLst>
                </a:gridCol>
                <a:gridCol w="593677">
                  <a:extLst>
                    <a:ext uri="{9D8B030D-6E8A-4147-A177-3AD203B41FA5}">
                      <a16:colId xmlns:a16="http://schemas.microsoft.com/office/drawing/2014/main" xmlns="" val="3516184858"/>
                    </a:ext>
                  </a:extLst>
                </a:gridCol>
                <a:gridCol w="600502">
                  <a:extLst>
                    <a:ext uri="{9D8B030D-6E8A-4147-A177-3AD203B41FA5}">
                      <a16:colId xmlns:a16="http://schemas.microsoft.com/office/drawing/2014/main" xmlns="" val="1300073149"/>
                    </a:ext>
                  </a:extLst>
                </a:gridCol>
                <a:gridCol w="682388">
                  <a:extLst>
                    <a:ext uri="{9D8B030D-6E8A-4147-A177-3AD203B41FA5}">
                      <a16:colId xmlns:a16="http://schemas.microsoft.com/office/drawing/2014/main" xmlns="" val="4272687283"/>
                    </a:ext>
                  </a:extLst>
                </a:gridCol>
                <a:gridCol w="416257">
                  <a:extLst>
                    <a:ext uri="{9D8B030D-6E8A-4147-A177-3AD203B41FA5}">
                      <a16:colId xmlns:a16="http://schemas.microsoft.com/office/drawing/2014/main" xmlns="" val="693103335"/>
                    </a:ext>
                  </a:extLst>
                </a:gridCol>
                <a:gridCol w="313898">
                  <a:extLst>
                    <a:ext uri="{9D8B030D-6E8A-4147-A177-3AD203B41FA5}">
                      <a16:colId xmlns:a16="http://schemas.microsoft.com/office/drawing/2014/main" xmlns="" val="49702759"/>
                    </a:ext>
                  </a:extLst>
                </a:gridCol>
                <a:gridCol w="436729">
                  <a:extLst>
                    <a:ext uri="{9D8B030D-6E8A-4147-A177-3AD203B41FA5}">
                      <a16:colId xmlns:a16="http://schemas.microsoft.com/office/drawing/2014/main" xmlns="" val="4105643930"/>
                    </a:ext>
                  </a:extLst>
                </a:gridCol>
                <a:gridCol w="361665">
                  <a:extLst>
                    <a:ext uri="{9D8B030D-6E8A-4147-A177-3AD203B41FA5}">
                      <a16:colId xmlns:a16="http://schemas.microsoft.com/office/drawing/2014/main" xmlns="" val="2800119540"/>
                    </a:ext>
                  </a:extLst>
                </a:gridCol>
                <a:gridCol w="320723">
                  <a:extLst>
                    <a:ext uri="{9D8B030D-6E8A-4147-A177-3AD203B41FA5}">
                      <a16:colId xmlns:a16="http://schemas.microsoft.com/office/drawing/2014/main" xmlns="" val="3659554485"/>
                    </a:ext>
                  </a:extLst>
                </a:gridCol>
                <a:gridCol w="1216663">
                  <a:extLst>
                    <a:ext uri="{9D8B030D-6E8A-4147-A177-3AD203B41FA5}">
                      <a16:colId xmlns:a16="http://schemas.microsoft.com/office/drawing/2014/main" xmlns="" val="1098057670"/>
                    </a:ext>
                  </a:extLst>
                </a:gridCol>
              </a:tblGrid>
              <a:tr h="381688">
                <a:tc rowSpan="2">
                  <a:txBody>
                    <a:bodyPr/>
                    <a:lstStyle/>
                    <a:p>
                      <a:pPr algn="ctr" fontAlgn="b"/>
                      <a:r>
                        <a:rPr lang="de-DE" sz="900" b="1" u="none" strike="noStrike" dirty="0">
                          <a:effectLst/>
                        </a:rPr>
                        <a:t>Name</a:t>
                      </a:r>
                      <a:endParaRPr lang="de-DE" sz="900" b="1"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gridSpan="3">
                  <a:txBody>
                    <a:bodyPr/>
                    <a:lstStyle/>
                    <a:p>
                      <a:pPr algn="ctr" fontAlgn="b"/>
                      <a:r>
                        <a:rPr lang="en-US" sz="900" u="none" strike="noStrike" dirty="0">
                          <a:effectLst/>
                        </a:rPr>
                        <a:t>Q2. Which of the following statements describe your working situation best?</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a:txBody>
                    <a:bodyPr/>
                    <a:lstStyle/>
                    <a:p>
                      <a:pPr algn="l" fontAlgn="b"/>
                      <a:r>
                        <a:rPr lang="de-DE" sz="900" u="none" strike="noStrike" dirty="0">
                          <a:effectLst/>
                        </a:rPr>
                        <a:t>Q4. Sex</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gridSpan="2">
                  <a:txBody>
                    <a:bodyPr/>
                    <a:lstStyle/>
                    <a:p>
                      <a:pPr algn="ctr" fontAlgn="b"/>
                      <a:r>
                        <a:rPr lang="de-DE" sz="900" u="none" strike="noStrike" dirty="0">
                          <a:effectLst/>
                        </a:rPr>
                        <a:t>Q5. Age</a:t>
                      </a:r>
                      <a:endParaRPr lang="de-DE"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gridSpan="8">
                  <a:txBody>
                    <a:bodyPr/>
                    <a:lstStyle/>
                    <a:p>
                      <a:pPr algn="ctr" fontAlgn="b"/>
                      <a:r>
                        <a:rPr lang="en-US" sz="900" u="none" strike="noStrike" dirty="0">
                          <a:effectLst/>
                        </a:rPr>
                        <a:t>Q7. In the next 3 years, would you be interested in taking a holiday abroad which is not paid for by your employer, in order to experience… </a:t>
                      </a:r>
                      <a:endParaRPr lang="en-US" sz="900" b="0" i="0" u="none" strike="noStrike" dirty="0">
                        <a:solidFill>
                          <a:srgbClr val="000000"/>
                        </a:solidFill>
                        <a:effectLst/>
                        <a:latin typeface="Arial" panose="020B0604020202020204" pitchFamily="34" charset="0"/>
                      </a:endParaRPr>
                    </a:p>
                  </a:txBody>
                  <a:tcPr marL="0" marR="0" marT="0" marB="0" anchor="b">
                    <a:solidFill>
                      <a:schemeClr val="accent4"/>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fontAlgn="t"/>
                      <a:r>
                        <a:rPr lang="en-US" sz="900" u="none" strike="noStrike" dirty="0">
                          <a:effectLst/>
                        </a:rPr>
                        <a:t>Q9. 9. In the past three years have you thought about going on holiday in any of the following countries?</a:t>
                      </a:r>
                      <a:endParaRPr lang="en-US" sz="900" b="0" i="0" u="none" strike="noStrike" dirty="0">
                        <a:solidFill>
                          <a:srgbClr val="000000"/>
                        </a:solidFill>
                        <a:effectLst/>
                        <a:latin typeface="Arial" panose="020B0604020202020204" pitchFamily="34" charset="0"/>
                      </a:endParaRPr>
                    </a:p>
                  </a:txBody>
                  <a:tcPr marL="0" marR="0" marT="0" marB="0">
                    <a:lnB w="3175"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xmlns="" val="1909656838"/>
                  </a:ext>
                </a:extLst>
              </a:tr>
              <a:tr h="314892">
                <a:tc vMerge="1">
                  <a:txBody>
                    <a:bodyPr/>
                    <a:lstStyle/>
                    <a:p>
                      <a:endParaRPr lang="de-DE"/>
                    </a:p>
                  </a:txBody>
                  <a:tcPr/>
                </a:tc>
                <a:tc>
                  <a:txBody>
                    <a:bodyPr/>
                    <a:lstStyle/>
                    <a:p>
                      <a:pPr algn="l" fontAlgn="b"/>
                      <a:r>
                        <a:rPr lang="de-DE" sz="900" u="none" strike="noStrike" dirty="0">
                          <a:effectLst/>
                        </a:rPr>
                        <a:t> </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Occupation</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Industry</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a:effectLst/>
                        </a:rPr>
                        <a:t> </a:t>
                      </a:r>
                      <a:endParaRPr lang="de-DE" sz="900" b="0" i="0" u="none" strike="noStrike">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err="1">
                          <a:effectLst/>
                        </a:rPr>
                        <a:t>exact</a:t>
                      </a:r>
                      <a:r>
                        <a:rPr lang="de-DE" sz="900" u="none" strike="noStrike" dirty="0">
                          <a:effectLst/>
                        </a:rPr>
                        <a:t> </a:t>
                      </a:r>
                      <a:r>
                        <a:rPr lang="de-DE" sz="900" u="none" strike="noStrike" dirty="0" err="1">
                          <a:effectLst/>
                        </a:rPr>
                        <a:t>age</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Age </a:t>
                      </a:r>
                      <a:r>
                        <a:rPr lang="de-DE" sz="900" u="none" strike="noStrike" dirty="0" err="1">
                          <a:effectLst/>
                        </a:rPr>
                        <a:t>sector</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1...dramatic, wild nature and beautiful scenery</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2...outdoor activities, e.g. skiing, hiking or bicycling</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3...Sustainable ecotourism, organic and locally grown food</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4...Local culture, history, art etc.</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5…Lo-cal </a:t>
                      </a:r>
                      <a:r>
                        <a:rPr lang="de-DE" sz="900" u="none" strike="noStrike" dirty="0" err="1">
                          <a:effectLst/>
                        </a:rPr>
                        <a:t>food</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6… clean and un-spoiled nature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en-US" sz="900" u="none" strike="noStrike" dirty="0">
                          <a:effectLst/>
                        </a:rPr>
                        <a:t>7… art, culture and life-style</a:t>
                      </a:r>
                      <a:endParaRPr lang="en-US"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a:txBody>
                    <a:bodyPr/>
                    <a:lstStyle/>
                    <a:p>
                      <a:pPr algn="l" fontAlgn="b"/>
                      <a:r>
                        <a:rPr lang="de-DE" sz="900" u="none" strike="noStrike" dirty="0">
                          <a:effectLst/>
                        </a:rPr>
                        <a:t>8… </a:t>
                      </a:r>
                      <a:r>
                        <a:rPr lang="de-DE" sz="900" u="none" strike="noStrike" dirty="0" err="1">
                          <a:effectLst/>
                        </a:rPr>
                        <a:t>big</a:t>
                      </a:r>
                      <a:r>
                        <a:rPr lang="de-DE" sz="900" u="none" strike="noStrike" dirty="0">
                          <a:effectLst/>
                        </a:rPr>
                        <a:t> </a:t>
                      </a:r>
                      <a:r>
                        <a:rPr lang="de-DE" sz="900" u="none" strike="noStrike" dirty="0" err="1">
                          <a:effectLst/>
                        </a:rPr>
                        <a:t>cities</a:t>
                      </a:r>
                      <a:endParaRPr lang="de-DE" sz="900" b="0" i="0" u="none" strike="noStrike" dirty="0">
                        <a:solidFill>
                          <a:srgbClr val="000000"/>
                        </a:solidFill>
                        <a:effectLst/>
                        <a:latin typeface="Arial" panose="020B0604020202020204" pitchFamily="34" charset="0"/>
                      </a:endParaRPr>
                    </a:p>
                  </a:txBody>
                  <a:tcPr marL="0" marR="0" marT="0" marB="0" anchor="b">
                    <a:lnB w="3175" cap="flat" cmpd="sng" algn="ctr">
                      <a:solidFill>
                        <a:schemeClr val="tx1"/>
                      </a:solidFill>
                      <a:prstDash val="solid"/>
                      <a:round/>
                      <a:headEnd type="none" w="med" len="med"/>
                      <a:tailEnd type="none" w="med" len="med"/>
                    </a:lnB>
                    <a:solidFill>
                      <a:schemeClr val="accent4"/>
                    </a:solidFill>
                  </a:tcPr>
                </a:tc>
                <a:tc vMerge="1">
                  <a:txBody>
                    <a:bodyPr/>
                    <a:lstStyle/>
                    <a:p>
                      <a:pPr algn="l" fontAlgn="b"/>
                      <a:endParaRPr lang="de-DE" sz="8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4059921528"/>
                  </a:ext>
                </a:extLst>
              </a:tr>
              <a:tr h="176531">
                <a:tc>
                  <a:txBody>
                    <a:bodyPr/>
                    <a:lstStyle/>
                    <a:p>
                      <a:pPr algn="l" fontAlgn="b"/>
                      <a:r>
                        <a:rPr lang="de-DE" sz="900" b="1" i="0" u="none" strike="noStrike" dirty="0">
                          <a:solidFill>
                            <a:srgbClr val="000000"/>
                          </a:solidFill>
                          <a:effectLst/>
                          <a:latin typeface="+mn-lt"/>
                        </a:rPr>
                        <a:t>Julia</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Part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en-US" sz="900" b="0" i="0" u="none" strike="noStrike">
                          <a:solidFill>
                            <a:srgbClr val="000000"/>
                          </a:solidFill>
                          <a:effectLst/>
                          <a:latin typeface="+mn-lt"/>
                        </a:rPr>
                        <a:t>Language teacher (no on parental leave)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education</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no</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77199460"/>
                  </a:ext>
                </a:extLst>
              </a:tr>
              <a:tr h="176531">
                <a:tc>
                  <a:txBody>
                    <a:bodyPr/>
                    <a:lstStyle/>
                    <a:p>
                      <a:pPr algn="l" fontAlgn="b"/>
                      <a:r>
                        <a:rPr lang="de-DE" sz="900" b="1" i="0" u="none" strike="noStrike" dirty="0">
                          <a:solidFill>
                            <a:srgbClr val="000000"/>
                          </a:solidFill>
                          <a:effectLst/>
                          <a:latin typeface="+mn-lt"/>
                        </a:rPr>
                        <a:t>Alexander</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rPr>
                        <a:t>Personal-berater</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employment</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agency</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43</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03310030"/>
                  </a:ext>
                </a:extLst>
              </a:tr>
              <a:tr h="176531">
                <a:tc>
                  <a:txBody>
                    <a:bodyPr/>
                    <a:lstStyle/>
                    <a:p>
                      <a:pPr algn="l" fontAlgn="b"/>
                      <a:r>
                        <a:rPr lang="de-DE" sz="900" b="1" i="0" u="none" strike="noStrike" dirty="0">
                          <a:solidFill>
                            <a:srgbClr val="000000"/>
                          </a:solidFill>
                          <a:effectLst/>
                          <a:latin typeface="+mn-lt"/>
                        </a:rPr>
                        <a:t>Elvira</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preschool teacher</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a:solidFill>
                            <a:srgbClr val="000000"/>
                          </a:solidFill>
                          <a:effectLst/>
                          <a:latin typeface="+mn-lt"/>
                        </a:rPr>
                        <a:t>Kinder-garten</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61</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56-65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99456674"/>
                  </a:ext>
                </a:extLst>
              </a:tr>
              <a:tr h="176531">
                <a:tc>
                  <a:txBody>
                    <a:bodyPr/>
                    <a:lstStyle/>
                    <a:p>
                      <a:pPr algn="l" fontAlgn="b"/>
                      <a:r>
                        <a:rPr lang="de-DE" sz="900" b="1" i="0" u="none" strike="noStrike" dirty="0">
                          <a:solidFill>
                            <a:srgbClr val="000000"/>
                          </a:solidFill>
                          <a:effectLst/>
                          <a:latin typeface="+mn-lt"/>
                        </a:rPr>
                        <a:t>Andreas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dispatcher</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Pharmaceu-tical</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industry</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46-55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718519643"/>
                  </a:ext>
                </a:extLst>
              </a:tr>
              <a:tr h="176531">
                <a:tc>
                  <a:txBody>
                    <a:bodyPr/>
                    <a:lstStyle/>
                    <a:p>
                      <a:pPr algn="l" fontAlgn="b"/>
                      <a:r>
                        <a:rPr lang="de-DE" sz="900" b="1" i="0" u="none" strike="noStrike" dirty="0">
                          <a:solidFill>
                            <a:srgbClr val="000000"/>
                          </a:solidFill>
                          <a:effectLst/>
                          <a:latin typeface="+mn-lt"/>
                        </a:rPr>
                        <a:t>Michelle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Full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bank clerk</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finance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38</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denmark, sweden, norway, finland, iceland</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61427451"/>
                  </a:ext>
                </a:extLst>
              </a:tr>
              <a:tr h="176531">
                <a:tc>
                  <a:txBody>
                    <a:bodyPr/>
                    <a:lstStyle/>
                    <a:p>
                      <a:pPr algn="l" fontAlgn="b"/>
                      <a:r>
                        <a:rPr lang="de-DE" sz="900" b="1" i="0" u="none" strike="noStrike" dirty="0">
                          <a:solidFill>
                            <a:srgbClr val="000000"/>
                          </a:solidFill>
                          <a:effectLst/>
                          <a:latin typeface="+mn-lt"/>
                        </a:rPr>
                        <a:t>Julia</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Part time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en-US" sz="900" b="0" i="0" u="none" strike="noStrike">
                          <a:solidFill>
                            <a:srgbClr val="000000"/>
                          </a:solidFill>
                          <a:effectLst/>
                          <a:latin typeface="+mn-lt"/>
                        </a:rPr>
                        <a:t>Language teacher (no on parental leave)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education</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female</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36-45</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no</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yes</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a:solidFill>
                            <a:srgbClr val="000000"/>
                          </a:solidFill>
                          <a:effectLst/>
                          <a:latin typeface="+mn-lt"/>
                        </a:rPr>
                        <a:t>yes</a:t>
                      </a: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l" fontAlgn="b"/>
                      <a:r>
                        <a:rPr lang="de-DE" sz="900" b="0" i="0" u="none" strike="noStrike" dirty="0" err="1">
                          <a:solidFill>
                            <a:srgbClr val="000000"/>
                          </a:solidFill>
                          <a:effectLst/>
                          <a:latin typeface="+mn-lt"/>
                        </a:rPr>
                        <a:t>denmark</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sweden</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norway</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finland</a:t>
                      </a:r>
                      <a:r>
                        <a:rPr lang="de-DE" sz="900" b="0" i="0" u="none" strike="noStrike" dirty="0">
                          <a:solidFill>
                            <a:srgbClr val="000000"/>
                          </a:solidFill>
                          <a:effectLst/>
                          <a:latin typeface="+mn-lt"/>
                        </a:rPr>
                        <a:t>, </a:t>
                      </a:r>
                      <a:r>
                        <a:rPr lang="de-DE" sz="900" b="0" i="0" u="none" strike="noStrike" dirty="0" err="1">
                          <a:solidFill>
                            <a:srgbClr val="000000"/>
                          </a:solidFill>
                          <a:effectLst/>
                          <a:latin typeface="+mn-lt"/>
                        </a:rPr>
                        <a:t>iceland</a:t>
                      </a:r>
                      <a:endParaRPr lang="de-DE" sz="900" b="0" i="0" u="none" strike="noStrike" dirty="0">
                        <a:solidFill>
                          <a:srgbClr val="000000"/>
                        </a:solidFill>
                        <a:effectLst/>
                        <a:latin typeface="+mn-lt"/>
                      </a:endParaRPr>
                    </a:p>
                  </a:txBody>
                  <a:tcPr marL="9525" marR="9525" marT="9525"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630997728"/>
                  </a:ext>
                </a:extLst>
              </a:tr>
            </a:tbl>
          </a:graphicData>
        </a:graphic>
      </p:graphicFrame>
    </p:spTree>
    <p:extLst>
      <p:ext uri="{BB962C8B-B14F-4D97-AF65-F5344CB8AC3E}">
        <p14:creationId xmlns:p14="http://schemas.microsoft.com/office/powerpoint/2010/main" val="37225671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Ipsos UU (16-9)">
  <a:themeElements>
    <a:clrScheme name="IpsosUUColours">
      <a:dk1>
        <a:srgbClr val="222223"/>
      </a:dk1>
      <a:lt1>
        <a:sysClr val="window" lastClr="FFFFFF"/>
      </a:lt1>
      <a:dk2>
        <a:srgbClr val="1B365D"/>
      </a:dk2>
      <a:lt2>
        <a:srgbClr val="888B8D"/>
      </a:lt2>
      <a:accent1>
        <a:srgbClr val="CB333B"/>
      </a:accent1>
      <a:accent2>
        <a:srgbClr val="68AD5D"/>
      </a:accent2>
      <a:accent3>
        <a:srgbClr val="F1BE48"/>
      </a:accent3>
      <a:accent4>
        <a:srgbClr val="71B2C9"/>
      </a:accent4>
      <a:accent5>
        <a:srgbClr val="007681"/>
      </a:accent5>
      <a:accent6>
        <a:srgbClr val="C8C9C7"/>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 Template - Ipsos Marketing">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2D050"/>
        </a:solidFill>
        <a:ln>
          <a:noFill/>
        </a:ln>
      </a:spPr>
      <a:bodyPr rtlCol="0" anchor="ctr"/>
      <a:lstStyle>
        <a:defPPr algn="ctr">
          <a:defRPr>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4.xml><?xml version="1.0" encoding="utf-8"?>
<a:theme xmlns:a="http://schemas.openxmlformats.org/drawingml/2006/main" name="Office Theme">
  <a:themeElements>
    <a:clrScheme name="DESTINATION INSIGHTS">
      <a:dk1>
        <a:sysClr val="windowText" lastClr="000000"/>
      </a:dk1>
      <a:lt1>
        <a:sysClr val="window" lastClr="FFFFFF"/>
      </a:lt1>
      <a:dk2>
        <a:srgbClr val="A1C7C9"/>
      </a:dk2>
      <a:lt2>
        <a:srgbClr val="EEECE1"/>
      </a:lt2>
      <a:accent1>
        <a:srgbClr val="F80D08"/>
      </a:accent1>
      <a:accent2>
        <a:srgbClr val="0E6C81"/>
      </a:accent2>
      <a:accent3>
        <a:srgbClr val="011A30"/>
      </a:accent3>
      <a:accent4>
        <a:srgbClr val="A1C7C9"/>
      </a:accent4>
      <a:accent5>
        <a:srgbClr val="9C7458"/>
      </a:accent5>
      <a:accent6>
        <a:srgbClr val="572E69"/>
      </a:accent6>
      <a:hlink>
        <a:srgbClr val="A1C7C9"/>
      </a:hlink>
      <a:folHlink>
        <a:srgbClr val="A1C7C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80D0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spc="300" dirty="0" smtClean="0">
            <a:solidFill>
              <a:schemeClr val="accent3"/>
            </a:solidFill>
            <a:latin typeface="Century Gothic"/>
            <a:cs typeface="Century Gothic"/>
          </a:defRPr>
        </a:defPPr>
      </a:lstStyle>
    </a:txDef>
  </a:objectDefaults>
  <a:extraClrSchemeLst/>
</a:theme>
</file>

<file path=ppt/theme/theme5.xml><?xml version="1.0" encoding="utf-8"?>
<a:theme xmlns:a="http://schemas.openxmlformats.org/drawingml/2006/main" name="19_Ipsos Template 2012">
  <a:themeElements>
    <a:clrScheme name="Ipsos Colors 2012">
      <a:dk1>
        <a:srgbClr val="1F497D"/>
      </a:dk1>
      <a:lt1>
        <a:srgbClr val="FFFFFF"/>
      </a:lt1>
      <a:dk2>
        <a:srgbClr val="58595B"/>
      </a:dk2>
      <a:lt2>
        <a:srgbClr val="BCBEC0"/>
      </a:lt2>
      <a:accent1>
        <a:srgbClr val="008E94"/>
      </a:accent1>
      <a:accent2>
        <a:srgbClr val="FBB040"/>
      </a:accent2>
      <a:accent3>
        <a:srgbClr val="ED6737"/>
      </a:accent3>
      <a:accent4>
        <a:srgbClr val="A8CCDD"/>
      </a:accent4>
      <a:accent5>
        <a:srgbClr val="A1C46B"/>
      </a:accent5>
      <a:accent6>
        <a:srgbClr val="281051"/>
      </a:accent6>
      <a:hlink>
        <a:srgbClr val="B4321E"/>
      </a:hlink>
      <a:folHlink>
        <a:srgbClr val="993366"/>
      </a:folHlink>
    </a:clrScheme>
    <a:fontScheme name="Benutzerdefiniert 4">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1_Ipsos Template 2012">
  <a:themeElements>
    <a:clrScheme name="Ipsos Colors 2012">
      <a:dk1>
        <a:srgbClr val="1F497D"/>
      </a:dk1>
      <a:lt1>
        <a:srgbClr val="FFFFFF"/>
      </a:lt1>
      <a:dk2>
        <a:srgbClr val="58595B"/>
      </a:dk2>
      <a:lt2>
        <a:srgbClr val="BCBEC0"/>
      </a:lt2>
      <a:accent1>
        <a:srgbClr val="008E94"/>
      </a:accent1>
      <a:accent2>
        <a:srgbClr val="FBB040"/>
      </a:accent2>
      <a:accent3>
        <a:srgbClr val="ED6737"/>
      </a:accent3>
      <a:accent4>
        <a:srgbClr val="A8CCDD"/>
      </a:accent4>
      <a:accent5>
        <a:srgbClr val="A1C46B"/>
      </a:accent5>
      <a:accent6>
        <a:srgbClr val="281051"/>
      </a:accent6>
      <a:hlink>
        <a:srgbClr val="B4321E"/>
      </a:hlink>
      <a:folHlink>
        <a:srgbClr val="993366"/>
      </a:folHlink>
    </a:clrScheme>
    <a:fontScheme name="Benutzerdefiniert 4">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4db2fd4-8226-4c3e-a594-0c0866b2356f">
      <UserInfo>
        <DisplayName>Yasemin Ozen</DisplayName>
        <AccountId>2970</AccountId>
        <AccountType/>
      </UserInfo>
      <UserInfo>
        <DisplayName>Sems Hur</DisplayName>
        <AccountId>2969</AccountId>
        <AccountType/>
      </UserInfo>
      <UserInfo>
        <DisplayName>Hasan Caliskan</DisplayName>
        <AccountId>2171</AccountId>
        <AccountType/>
      </UserInfo>
      <UserInfo>
        <DisplayName>Yaprak Aykan</DisplayName>
        <AccountId>384</AccountId>
        <AccountType/>
      </UserInfo>
      <UserInfo>
        <DisplayName>Sidar Gedik</DisplayName>
        <AccountId>2971</AccountId>
        <AccountType/>
      </UserInfo>
      <UserInfo>
        <DisplayName>Neslihan Sezer</DisplayName>
        <AccountId>2972</AccountId>
        <AccountType/>
      </UserInfo>
      <UserInfo>
        <DisplayName>Pinar Kivilcim</DisplayName>
        <AccountId>2973</AccountId>
        <AccountType/>
      </UserInfo>
      <UserInfo>
        <DisplayName>Kivanc Bilgeman</DisplayName>
        <AccountId>2974</AccountId>
        <AccountType/>
      </UserInfo>
      <UserInfo>
        <DisplayName>Cenk Sonmezyalcin</DisplayName>
        <AccountId>2975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13A7D17351C84686831FB16E701810" ma:contentTypeVersion="7" ma:contentTypeDescription="Create a new document." ma:contentTypeScope="" ma:versionID="32f0f0119955e0af079ce546009f2921">
  <xsd:schema xmlns:xsd="http://www.w3.org/2001/XMLSchema" xmlns:xs="http://www.w3.org/2001/XMLSchema" xmlns:p="http://schemas.microsoft.com/office/2006/metadata/properties" xmlns:ns2="64db2fd4-8226-4c3e-a594-0c0866b2356f" targetNamespace="http://schemas.microsoft.com/office/2006/metadata/properties" ma:root="true" ma:fieldsID="bc627b8682f1af192b584e51aa2ac9ef" ns2:_="">
    <xsd:import namespace="64db2fd4-8226-4c3e-a594-0c0866b2356f"/>
    <xsd:element name="properties">
      <xsd:complexType>
        <xsd:sequence>
          <xsd:element name="documentManagement">
            <xsd:complexType>
              <xsd:all>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db2fd4-8226-4c3e-a594-0c0866b2356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F593D4-681A-4B0C-BDDF-146C323CD911}">
  <ds:schemaRefs>
    <ds:schemaRef ds:uri="http://purl.org/dc/dcmitype/"/>
    <ds:schemaRef ds:uri="http://www.w3.org/XML/1998/namespace"/>
    <ds:schemaRef ds:uri="http://schemas.microsoft.com/office/2006/metadata/properties"/>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64db2fd4-8226-4c3e-a594-0c0866b2356f"/>
    <ds:schemaRef ds:uri="http://purl.org/dc/elements/1.1/"/>
  </ds:schemaRefs>
</ds:datastoreItem>
</file>

<file path=customXml/itemProps2.xml><?xml version="1.0" encoding="utf-8"?>
<ds:datastoreItem xmlns:ds="http://schemas.openxmlformats.org/officeDocument/2006/customXml" ds:itemID="{E00F8F52-32D8-4147-B775-97E267AFA711}">
  <ds:schemaRefs>
    <ds:schemaRef ds:uri="http://schemas.microsoft.com/sharepoint/v3/contenttype/forms"/>
  </ds:schemaRefs>
</ds:datastoreItem>
</file>

<file path=customXml/itemProps3.xml><?xml version="1.0" encoding="utf-8"?>
<ds:datastoreItem xmlns:ds="http://schemas.openxmlformats.org/officeDocument/2006/customXml" ds:itemID="{4672FEA6-23C3-4B00-9518-631F3060E7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db2fd4-8226-4c3e-a594-0c0866b235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Ipsos UU (16-9)</Template>
  <TotalTime>4</TotalTime>
  <Words>13785</Words>
  <Application>Microsoft Office PowerPoint</Application>
  <PresentationFormat>On-screen Show (16:9)</PresentationFormat>
  <Paragraphs>1510</Paragraphs>
  <Slides>90</Slides>
  <Notes>21</Notes>
  <HiddenSlides>0</HiddenSlides>
  <MMClips>1</MMClips>
  <ScaleCrop>false</ScaleCrop>
  <HeadingPairs>
    <vt:vector size="4" baseType="variant">
      <vt:variant>
        <vt:lpstr>Theme</vt:lpstr>
      </vt:variant>
      <vt:variant>
        <vt:i4>6</vt:i4>
      </vt:variant>
      <vt:variant>
        <vt:lpstr>Slide Titles</vt:lpstr>
      </vt:variant>
      <vt:variant>
        <vt:i4>90</vt:i4>
      </vt:variant>
    </vt:vector>
  </HeadingPairs>
  <TitlesOfParts>
    <vt:vector size="96" baseType="lpstr">
      <vt:lpstr>Ipsos UU (16-9)</vt:lpstr>
      <vt:lpstr>Custom Design</vt:lpstr>
      <vt:lpstr>PPT Template - Ipsos Marketing</vt:lpstr>
      <vt:lpstr>Office Theme</vt:lpstr>
      <vt:lpstr>19_Ipsos Template 2012</vt:lpstr>
      <vt:lpstr>11_Ipsos Template 2012</vt:lpstr>
      <vt:lpstr>Germans view on holidays abroad</vt:lpstr>
      <vt:lpstr>Contents</vt:lpstr>
      <vt:lpstr>Background</vt:lpstr>
      <vt:lpstr>Research objective</vt:lpstr>
      <vt:lpstr>Censydiam in a nutshell</vt:lpstr>
      <vt:lpstr>Key findings</vt:lpstr>
      <vt:lpstr>A few words to the research circumstances</vt:lpstr>
      <vt:lpstr>Main findings from this research</vt:lpstr>
      <vt:lpstr>Cultural background</vt:lpstr>
      <vt:lpstr>Germans strive for security and control</vt:lpstr>
      <vt:lpstr>Holidays are about ...</vt:lpstr>
      <vt:lpstr>From the annual family holiday to the individual weekend get-away</vt:lpstr>
      <vt:lpstr>From this base, different types of holidays exist</vt:lpstr>
      <vt:lpstr>A detailed look at holiday categories</vt:lpstr>
      <vt:lpstr>Durations can vary a lot more…</vt:lpstr>
      <vt:lpstr>… and themes reach from relaxing to active holidays</vt:lpstr>
      <vt:lpstr>The Fundamental meaning of holiday abroad</vt:lpstr>
      <vt:lpstr>Holidays are not only an escape, but a salvation </vt:lpstr>
      <vt:lpstr>Qualitative hypothesis: the dimensions for holidays – vertical axis</vt:lpstr>
      <vt:lpstr>Qualitative hypothesis: the dimensions for holidays – horizontal axis</vt:lpstr>
      <vt:lpstr>A journey to arrive at myself</vt:lpstr>
      <vt:lpstr>Qualitative hypothesis: the dimensions for holidays – center of gravity</vt:lpstr>
      <vt:lpstr>PowerPoint Presentation</vt:lpstr>
      <vt:lpstr>EGO SHIFT IN MEANING OF HOLIDAY ABROAD </vt:lpstr>
      <vt:lpstr>MotivATIONS FOR HOLIDAY ABROAD</vt:lpstr>
      <vt:lpstr>PEOPLE CENTRIC FRAMEWORK Censydiam…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ideal HOLIDAY ABROAD</vt:lpstr>
      <vt:lpstr>... Is in the center of gravity</vt:lpstr>
      <vt:lpstr>Quotes and images from respondents</vt:lpstr>
      <vt:lpstr>Understanding competetive markets</vt:lpstr>
      <vt:lpstr>NEW ZEALAND – the ideal world</vt:lpstr>
      <vt:lpstr>AUSTRIA – lighthearted and for everyone</vt:lpstr>
      <vt:lpstr>Northern Countries - Scandinavia</vt:lpstr>
      <vt:lpstr>ICELAND – country with a dark captivation</vt:lpstr>
      <vt:lpstr>SWEDEN – most modern and cultivated country</vt:lpstr>
      <vt:lpstr>FINLAND – sparse landscape fits meager image</vt:lpstr>
      <vt:lpstr>Locating the countries within the Censydiam wheel</vt:lpstr>
      <vt:lpstr>Norway as a holiday destination</vt:lpstr>
      <vt:lpstr>General perceptions of Norway – Some words…</vt:lpstr>
      <vt:lpstr>General perceptions of Norway</vt:lpstr>
      <vt:lpstr>General perceptions of Norway</vt:lpstr>
      <vt:lpstr>General perceptions of Norway</vt:lpstr>
      <vt:lpstr>Present barriers that keeps tourist from going to Norway</vt:lpstr>
      <vt:lpstr>Hopes and aspirations towards Norway</vt:lpstr>
      <vt:lpstr>Norway is currently in the red motivation…</vt:lpstr>
      <vt:lpstr>… but could expand into the purple, green and blue motivation</vt:lpstr>
      <vt:lpstr>Outdoor activities, culture, Lohas and food</vt:lpstr>
      <vt:lpstr>Norway as the country of outdoor activities</vt:lpstr>
      <vt:lpstr>In terms of culture, Norway still is a blind spot</vt:lpstr>
      <vt:lpstr>Sustainability is about restriction which is no desirable motivation</vt:lpstr>
      <vt:lpstr>Food in Norway is basic, but pure</vt:lpstr>
      <vt:lpstr>Conclusions &amp; recommendations</vt:lpstr>
      <vt:lpstr>Conclusion</vt:lpstr>
      <vt:lpstr>Recommendations</vt:lpstr>
      <vt:lpstr>Conclusion and recommendation</vt:lpstr>
      <vt:lpstr>2 directions of positioning</vt:lpstr>
      <vt:lpstr>Possibilities for different types of holidays</vt:lpstr>
      <vt:lpstr>Hopes and aspirations towards Norway</vt:lpstr>
      <vt:lpstr>Overall recommendation</vt:lpstr>
      <vt:lpstr>Appendix</vt:lpstr>
      <vt:lpstr>Participant list Focus Group 1 – outdoor activities</vt:lpstr>
      <vt:lpstr>Participant list Focus Group 2 - LOHAS</vt:lpstr>
      <vt:lpstr>Participant list Focus Group 3 - culture</vt:lpstr>
      <vt:lpstr>Participant list Focus Group 4 - food</vt:lpstr>
    </vt:vector>
  </TitlesOfParts>
  <Company>IPSOS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Louis</dc:creator>
  <cp:lastModifiedBy>Margrethe Helgebostad</cp:lastModifiedBy>
  <cp:revision>563</cp:revision>
  <cp:lastPrinted>2016-02-18T10:39:21Z</cp:lastPrinted>
  <dcterms:created xsi:type="dcterms:W3CDTF">2015-07-23T08:25:07Z</dcterms:created>
  <dcterms:modified xsi:type="dcterms:W3CDTF">2016-12-22T14:08:55Z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0x010100CB13A7D17351C84686831FB16E701810</vt:lpwstr>
  </property>
</Properties>
</file>