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7"/>
  </p:notesMasterIdLst>
  <p:sldIdLst>
    <p:sldId id="276" r:id="rId4"/>
    <p:sldId id="268" r:id="rId5"/>
    <p:sldId id="269" r:id="rId6"/>
    <p:sldId id="256" r:id="rId7"/>
    <p:sldId id="261" r:id="rId8"/>
    <p:sldId id="312" r:id="rId9"/>
    <p:sldId id="263" r:id="rId10"/>
    <p:sldId id="314" r:id="rId11"/>
    <p:sldId id="264" r:id="rId12"/>
    <p:sldId id="315" r:id="rId13"/>
    <p:sldId id="265" r:id="rId14"/>
    <p:sldId id="316" r:id="rId15"/>
    <p:sldId id="266" r:id="rId16"/>
    <p:sldId id="317" r:id="rId17"/>
    <p:sldId id="302" r:id="rId18"/>
    <p:sldId id="300" r:id="rId19"/>
    <p:sldId id="301" r:id="rId20"/>
    <p:sldId id="303" r:id="rId21"/>
    <p:sldId id="304" r:id="rId22"/>
    <p:sldId id="308" r:id="rId23"/>
    <p:sldId id="320" r:id="rId24"/>
    <p:sldId id="270" r:id="rId25"/>
    <p:sldId id="271" r:id="rId26"/>
    <p:sldId id="305" r:id="rId27"/>
    <p:sldId id="272" r:id="rId28"/>
    <p:sldId id="287" r:id="rId29"/>
    <p:sldId id="306" r:id="rId30"/>
    <p:sldId id="307" r:id="rId31"/>
    <p:sldId id="282" r:id="rId32"/>
    <p:sldId id="309" r:id="rId33"/>
    <p:sldId id="318" r:id="rId34"/>
    <p:sldId id="319" r:id="rId35"/>
    <p:sldId id="29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89349" autoAdjust="0"/>
  </p:normalViewPr>
  <p:slideViewPr>
    <p:cSldViewPr snapToGrid="0" snapToObjects="1">
      <p:cViewPr varScale="1">
        <p:scale>
          <a:sx n="96" d="100"/>
          <a:sy n="96" d="100"/>
        </p:scale>
        <p:origin x="2011" y="10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030B5-6A52-C04A-91A1-361C106800A3}" type="datetimeFigureOut">
              <a:rPr lang="en-US" smtClean="0"/>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8653B-4EE9-4841-A323-05D06411AF1A}" type="slidenum">
              <a:rPr lang="en-US" smtClean="0"/>
              <a:t>‹#›</a:t>
            </a:fld>
            <a:endParaRPr lang="en-US"/>
          </a:p>
        </p:txBody>
      </p:sp>
    </p:spTree>
    <p:extLst>
      <p:ext uri="{BB962C8B-B14F-4D97-AF65-F5344CB8AC3E}">
        <p14:creationId xmlns:p14="http://schemas.microsoft.com/office/powerpoint/2010/main" val="2428317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nb-NO" dirty="0"/>
              <a:t>Norway Convention Bureau provides an excellent starting point for buyers who would like to organize a conference, </a:t>
            </a:r>
            <a:r>
              <a:rPr lang="en-US" altLang="nb-NO" dirty="0" err="1"/>
              <a:t>en</a:t>
            </a:r>
            <a:r>
              <a:rPr lang="en-US" altLang="nb-NO" dirty="0"/>
              <a:t> event or an incentive in Norway. We can offer practical, relevant and honest advice and put you in direct contact with the best qualified suppliers to meet your needs. </a:t>
            </a:r>
            <a:endParaRPr lang="en-GB" altLang="nb-NO" dirty="0"/>
          </a:p>
          <a:p>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1</a:t>
            </a:fld>
            <a:endParaRPr lang="en-US"/>
          </a:p>
        </p:txBody>
      </p:sp>
    </p:spTree>
    <p:extLst>
      <p:ext uri="{BB962C8B-B14F-4D97-AF65-F5344CB8AC3E}">
        <p14:creationId xmlns:p14="http://schemas.microsoft.com/office/powerpoint/2010/main" val="130555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Oslofjord</a:t>
            </a:r>
            <a:r>
              <a:rPr lang="nb-NO" baseline="0" dirty="0"/>
              <a:t> Conference Center is </a:t>
            </a:r>
            <a:r>
              <a:rPr lang="nb-NO" baseline="0" dirty="0" err="1"/>
              <a:t>situated</a:t>
            </a:r>
            <a:r>
              <a:rPr lang="nb-NO" baseline="0" dirty="0"/>
              <a:t> 1 </a:t>
            </a:r>
            <a:r>
              <a:rPr lang="nb-NO" baseline="0" dirty="0" err="1"/>
              <a:t>hour</a:t>
            </a:r>
            <a:r>
              <a:rPr lang="nb-NO" baseline="0" dirty="0"/>
              <a:t> </a:t>
            </a:r>
            <a:r>
              <a:rPr lang="nb-NO" baseline="0" dirty="0" err="1"/>
              <a:t>south</a:t>
            </a:r>
            <a:r>
              <a:rPr lang="nb-NO" baseline="0" dirty="0"/>
              <a:t> of Oslo. </a:t>
            </a:r>
            <a:r>
              <a:rPr lang="nb-NO" dirty="0"/>
              <a:t>700 </a:t>
            </a:r>
            <a:r>
              <a:rPr lang="nb-NO" dirty="0" err="1"/>
              <a:t>guests</a:t>
            </a:r>
            <a:r>
              <a:rPr lang="nb-NO" dirty="0"/>
              <a:t> in cabins </a:t>
            </a:r>
            <a:r>
              <a:rPr lang="nb-NO" dirty="0" err="1"/>
              <a:t>with</a:t>
            </a:r>
            <a:r>
              <a:rPr lang="nb-NO" dirty="0"/>
              <a:t> more </a:t>
            </a:r>
            <a:r>
              <a:rPr lang="nb-NO" dirty="0" err="1"/>
              <a:t>than</a:t>
            </a:r>
            <a:r>
              <a:rPr lang="nb-NO" dirty="0"/>
              <a:t> 3.000 beds.</a:t>
            </a:r>
            <a:r>
              <a:rPr lang="nb-NO" baseline="0" dirty="0"/>
              <a:t> </a:t>
            </a:r>
            <a:r>
              <a:rPr lang="nb-NO" baseline="0" dirty="0" err="1"/>
              <a:t>Capacity</a:t>
            </a:r>
            <a:r>
              <a:rPr lang="nb-NO" baseline="0" dirty="0"/>
              <a:t> 6.800  persons in </a:t>
            </a:r>
            <a:r>
              <a:rPr lang="nb-NO" baseline="0" dirty="0" err="1"/>
              <a:t>cinema</a:t>
            </a:r>
            <a:r>
              <a:rPr lang="nb-NO" baseline="0" dirty="0"/>
              <a:t> </a:t>
            </a:r>
            <a:r>
              <a:rPr lang="nb-NO" baseline="0" dirty="0" err="1"/>
              <a:t>seating</a:t>
            </a:r>
            <a:r>
              <a:rPr lang="nb-NO" baseline="0" dirty="0"/>
              <a:t>. Conference </a:t>
            </a:r>
            <a:r>
              <a:rPr lang="nb-NO" baseline="0" dirty="0" err="1"/>
              <a:t>capacity</a:t>
            </a:r>
            <a:r>
              <a:rPr lang="nb-NO" baseline="0" dirty="0"/>
              <a:t> – 4.800 </a:t>
            </a:r>
            <a:r>
              <a:rPr lang="nb-NO" baseline="0" dirty="0" err="1"/>
              <a:t>sqm</a:t>
            </a:r>
            <a:r>
              <a:rPr lang="nb-NO" baseline="0" dirty="0"/>
              <a:t>. </a:t>
            </a:r>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21</a:t>
            </a:fld>
            <a:endParaRPr lang="en-US"/>
          </a:p>
        </p:txBody>
      </p:sp>
    </p:spTree>
    <p:extLst>
      <p:ext uri="{BB962C8B-B14F-4D97-AF65-F5344CB8AC3E}">
        <p14:creationId xmlns:p14="http://schemas.microsoft.com/office/powerpoint/2010/main" val="361918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nb-NO" dirty="0"/>
              <a:t>Whenever you are in Norway, you will feel close to nature and get powered by nature. The landscape themselves are awe-inspiring, and the combination of outstanding</a:t>
            </a:r>
            <a:r>
              <a:rPr lang="en-GB" altLang="nb-NO" baseline="0" dirty="0"/>
              <a:t> scenery and fresh air can work wonders for a group itinerary. From snowy winters and the northern lights, to soaring fjords and the midnight sun, Norway’s natural charms are legendary. Use the nature for both soft and extreme activities, depending on the group. In any case, we guarantee experiences out of the ordinary in a land of huge contrasts. </a:t>
            </a:r>
            <a:endParaRPr lang="en-GB" altLang="nb-NO" dirty="0"/>
          </a:p>
          <a:p>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22</a:t>
            </a:fld>
            <a:endParaRPr lang="en-US"/>
          </a:p>
        </p:txBody>
      </p:sp>
    </p:spTree>
    <p:extLst>
      <p:ext uri="{BB962C8B-B14F-4D97-AF65-F5344CB8AC3E}">
        <p14:creationId xmlns:p14="http://schemas.microsoft.com/office/powerpoint/2010/main" val="173182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altLang="nb-NO" dirty="0"/>
              <a:t>Jetlag? No </a:t>
            </a:r>
            <a:r>
              <a:rPr lang="nb-NO" altLang="nb-NO" dirty="0" err="1"/>
              <a:t>worries</a:t>
            </a:r>
            <a:r>
              <a:rPr lang="nb-NO" altLang="nb-NO" dirty="0"/>
              <a:t>, </a:t>
            </a:r>
            <a:r>
              <a:rPr lang="nb-NO" altLang="nb-NO" dirty="0" err="1"/>
              <a:t>we</a:t>
            </a:r>
            <a:r>
              <a:rPr lang="nb-NO" altLang="nb-NO" dirty="0"/>
              <a:t> have </a:t>
            </a:r>
            <a:r>
              <a:rPr lang="nb-NO" altLang="nb-NO" dirty="0" err="1"/>
              <a:t>figured</a:t>
            </a:r>
            <a:r>
              <a:rPr lang="nb-NO" altLang="nb-NO" dirty="0"/>
              <a:t> </a:t>
            </a:r>
            <a:r>
              <a:rPr lang="nb-NO" altLang="nb-NO" dirty="0" err="1"/>
              <a:t>out</a:t>
            </a:r>
            <a:r>
              <a:rPr lang="nb-NO" altLang="nb-NO" dirty="0"/>
              <a:t> a </a:t>
            </a:r>
            <a:r>
              <a:rPr lang="nb-NO" altLang="nb-NO" dirty="0" err="1"/>
              <a:t>perfect</a:t>
            </a:r>
            <a:r>
              <a:rPr lang="nb-NO" altLang="nb-NO" dirty="0"/>
              <a:t> </a:t>
            </a:r>
            <a:r>
              <a:rPr lang="nb-NO" altLang="nb-NO" dirty="0" err="1"/>
              <a:t>activity</a:t>
            </a:r>
            <a:r>
              <a:rPr lang="nb-NO" altLang="nb-NO" dirty="0"/>
              <a:t> for </a:t>
            </a:r>
            <a:r>
              <a:rPr lang="nb-NO" altLang="nb-NO" dirty="0" err="1"/>
              <a:t>overseas</a:t>
            </a:r>
            <a:r>
              <a:rPr lang="nb-NO" altLang="nb-NO" dirty="0"/>
              <a:t> delegates. How </a:t>
            </a:r>
            <a:r>
              <a:rPr lang="nb-NO" altLang="nb-NO" dirty="0" err="1"/>
              <a:t>about</a:t>
            </a:r>
            <a:r>
              <a:rPr lang="nb-NO" altLang="nb-NO" dirty="0"/>
              <a:t> </a:t>
            </a:r>
            <a:r>
              <a:rPr lang="nb-NO" altLang="nb-NO" dirty="0" err="1"/>
              <a:t>some</a:t>
            </a:r>
            <a:r>
              <a:rPr lang="nb-NO" altLang="nb-NO" dirty="0"/>
              <a:t> </a:t>
            </a:r>
            <a:r>
              <a:rPr lang="nb-NO" altLang="nb-NO" dirty="0" err="1"/>
              <a:t>midnight</a:t>
            </a:r>
            <a:r>
              <a:rPr lang="nb-NO" altLang="nb-NO" dirty="0"/>
              <a:t> </a:t>
            </a:r>
            <a:r>
              <a:rPr lang="nb-NO" altLang="nb-NO" dirty="0" err="1"/>
              <a:t>sun</a:t>
            </a:r>
            <a:r>
              <a:rPr lang="nb-NO" altLang="nb-NO" dirty="0"/>
              <a:t> </a:t>
            </a:r>
            <a:r>
              <a:rPr lang="nb-NO" altLang="nb-NO" dirty="0" err="1"/>
              <a:t>golfing</a:t>
            </a:r>
            <a:r>
              <a:rPr lang="nb-NO" altLang="nb-NO" dirty="0"/>
              <a:t>? This is in Lofoten at one </a:t>
            </a:r>
            <a:r>
              <a:rPr lang="nb-NO" altLang="nb-NO" dirty="0" err="1"/>
              <a:t>o’clock</a:t>
            </a:r>
            <a:r>
              <a:rPr lang="nb-NO" altLang="nb-NO" dirty="0"/>
              <a:t> in </a:t>
            </a:r>
            <a:r>
              <a:rPr lang="nb-NO" altLang="nb-NO" dirty="0" err="1"/>
              <a:t>the</a:t>
            </a:r>
            <a:r>
              <a:rPr lang="nb-NO" altLang="nb-NO" dirty="0"/>
              <a:t> </a:t>
            </a:r>
            <a:r>
              <a:rPr lang="nb-NO" altLang="nb-NO" dirty="0" err="1"/>
              <a:t>night</a:t>
            </a:r>
            <a:r>
              <a:rPr lang="nb-NO" altLang="nb-NO" dirty="0"/>
              <a:t>. The </a:t>
            </a:r>
            <a:r>
              <a:rPr lang="nb-NO" altLang="nb-NO" dirty="0" err="1"/>
              <a:t>sun</a:t>
            </a:r>
            <a:r>
              <a:rPr lang="nb-NO" altLang="nb-NO" dirty="0"/>
              <a:t> </a:t>
            </a:r>
            <a:r>
              <a:rPr lang="nb-NO" altLang="nb-NO" dirty="0" err="1"/>
              <a:t>does</a:t>
            </a:r>
            <a:r>
              <a:rPr lang="nb-NO" altLang="nb-NO" dirty="0"/>
              <a:t> not </a:t>
            </a:r>
            <a:r>
              <a:rPr lang="nb-NO" altLang="nb-NO" dirty="0" err="1"/>
              <a:t>set</a:t>
            </a:r>
            <a:r>
              <a:rPr lang="nb-NO" altLang="nb-NO" dirty="0"/>
              <a:t> in summer over </a:t>
            </a:r>
            <a:r>
              <a:rPr lang="nb-NO" altLang="nb-NO" dirty="0" err="1"/>
              <a:t>the</a:t>
            </a:r>
            <a:r>
              <a:rPr lang="nb-NO" altLang="nb-NO" dirty="0"/>
              <a:t> Arctic </a:t>
            </a:r>
            <a:r>
              <a:rPr lang="nb-NO" altLang="nb-NO" dirty="0" err="1"/>
              <a:t>Circle</a:t>
            </a:r>
            <a:r>
              <a:rPr lang="nb-NO" altLang="nb-NO" dirty="0"/>
              <a:t>, </a:t>
            </a:r>
            <a:r>
              <a:rPr lang="nb-NO" altLang="nb-NO" dirty="0" err="1"/>
              <a:t>meaning</a:t>
            </a:r>
            <a:r>
              <a:rPr lang="nb-NO" altLang="nb-NO" baseline="0" dirty="0"/>
              <a:t> visitors to Northern Norway </a:t>
            </a:r>
            <a:r>
              <a:rPr lang="nb-NO" altLang="nb-NO" baseline="0" dirty="0" err="1"/>
              <a:t>enjoy</a:t>
            </a:r>
            <a:r>
              <a:rPr lang="nb-NO" altLang="nb-NO" baseline="0" dirty="0"/>
              <a:t> 24 </a:t>
            </a:r>
            <a:r>
              <a:rPr lang="nb-NO" altLang="nb-NO" baseline="0" dirty="0" err="1"/>
              <a:t>hours</a:t>
            </a:r>
            <a:r>
              <a:rPr lang="nb-NO" altLang="nb-NO" baseline="0" dirty="0"/>
              <a:t> of </a:t>
            </a:r>
            <a:r>
              <a:rPr lang="nb-NO" altLang="nb-NO" baseline="0" dirty="0" err="1"/>
              <a:t>daylight</a:t>
            </a:r>
            <a:r>
              <a:rPr lang="nb-NO" altLang="nb-NO" baseline="0" dirty="0"/>
              <a:t> during summer. </a:t>
            </a:r>
            <a:endParaRPr lang="nb-NO" altLang="nb-NO" dirty="0"/>
          </a:p>
          <a:p>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23</a:t>
            </a:fld>
            <a:endParaRPr lang="en-US"/>
          </a:p>
        </p:txBody>
      </p:sp>
    </p:spTree>
    <p:extLst>
      <p:ext uri="{BB962C8B-B14F-4D97-AF65-F5344CB8AC3E}">
        <p14:creationId xmlns:p14="http://schemas.microsoft.com/office/powerpoint/2010/main" val="2549456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The </a:t>
            </a:r>
            <a:r>
              <a:rPr lang="nb-NO" dirty="0" err="1"/>
              <a:t>northern</a:t>
            </a:r>
            <a:r>
              <a:rPr lang="nb-NO" dirty="0"/>
              <a:t> </a:t>
            </a:r>
            <a:r>
              <a:rPr lang="nb-NO" dirty="0" err="1"/>
              <a:t>lights</a:t>
            </a:r>
            <a:r>
              <a:rPr lang="nb-NO" dirty="0"/>
              <a:t> </a:t>
            </a:r>
            <a:r>
              <a:rPr lang="nb-NO" dirty="0" err="1"/>
              <a:t>are</a:t>
            </a:r>
            <a:r>
              <a:rPr lang="nb-NO" dirty="0"/>
              <a:t> a </a:t>
            </a:r>
            <a:r>
              <a:rPr lang="nb-NO" dirty="0" err="1"/>
              <a:t>common</a:t>
            </a:r>
            <a:r>
              <a:rPr lang="nb-NO" dirty="0"/>
              <a:t> </a:t>
            </a:r>
            <a:r>
              <a:rPr lang="nb-NO" dirty="0" err="1"/>
              <a:t>natural</a:t>
            </a:r>
            <a:r>
              <a:rPr lang="nb-NO" dirty="0"/>
              <a:t> </a:t>
            </a:r>
            <a:r>
              <a:rPr lang="nb-NO" dirty="0" err="1"/>
              <a:t>phenomenon</a:t>
            </a:r>
            <a:r>
              <a:rPr lang="nb-NO" dirty="0"/>
              <a:t> in Northern Norway, and </a:t>
            </a:r>
            <a:r>
              <a:rPr lang="nb-NO" dirty="0" err="1"/>
              <a:t>are</a:t>
            </a:r>
            <a:r>
              <a:rPr lang="nb-NO" dirty="0"/>
              <a:t> most </a:t>
            </a:r>
            <a:r>
              <a:rPr lang="nb-NO" dirty="0" err="1"/>
              <a:t>commonly</a:t>
            </a:r>
            <a:r>
              <a:rPr lang="nb-NO" dirty="0"/>
              <a:t> </a:t>
            </a:r>
            <a:r>
              <a:rPr lang="nb-NO" dirty="0" err="1"/>
              <a:t>observed</a:t>
            </a:r>
            <a:r>
              <a:rPr lang="nb-NO" dirty="0"/>
              <a:t> </a:t>
            </a:r>
            <a:r>
              <a:rPr lang="nb-NO" dirty="0" err="1"/>
              <a:t>above</a:t>
            </a:r>
            <a:r>
              <a:rPr lang="nb-NO" dirty="0"/>
              <a:t> </a:t>
            </a:r>
            <a:r>
              <a:rPr lang="nb-NO" dirty="0" err="1"/>
              <a:t>the</a:t>
            </a:r>
            <a:r>
              <a:rPr lang="nb-NO" dirty="0"/>
              <a:t> Arctic </a:t>
            </a:r>
            <a:r>
              <a:rPr lang="nb-NO" dirty="0" err="1"/>
              <a:t>Circle</a:t>
            </a:r>
            <a:r>
              <a:rPr lang="nb-NO" dirty="0"/>
              <a:t> </a:t>
            </a:r>
            <a:r>
              <a:rPr lang="nb-NO" dirty="0" err="1"/>
              <a:t>between</a:t>
            </a:r>
            <a:r>
              <a:rPr lang="nb-NO" dirty="0"/>
              <a:t> late </a:t>
            </a:r>
            <a:r>
              <a:rPr lang="nb-NO" dirty="0" err="1"/>
              <a:t>autumn</a:t>
            </a:r>
            <a:r>
              <a:rPr lang="nb-NO" dirty="0"/>
              <a:t> and </a:t>
            </a:r>
            <a:r>
              <a:rPr lang="nb-NO" dirty="0" err="1"/>
              <a:t>early</a:t>
            </a:r>
            <a:r>
              <a:rPr lang="nb-NO" dirty="0"/>
              <a:t> spring. </a:t>
            </a:r>
            <a:r>
              <a:rPr lang="nb-NO" dirty="0" err="1"/>
              <a:t>Take</a:t>
            </a:r>
            <a:r>
              <a:rPr lang="nb-NO" dirty="0"/>
              <a:t> </a:t>
            </a:r>
            <a:r>
              <a:rPr lang="nb-NO" dirty="0" err="1"/>
              <a:t>your</a:t>
            </a:r>
            <a:r>
              <a:rPr lang="nb-NO" dirty="0"/>
              <a:t> </a:t>
            </a:r>
            <a:r>
              <a:rPr lang="nb-NO" dirty="0" err="1"/>
              <a:t>event</a:t>
            </a:r>
            <a:r>
              <a:rPr lang="nb-NO" dirty="0"/>
              <a:t> to Tromsø, Alta or </a:t>
            </a:r>
            <a:r>
              <a:rPr lang="nb-NO" dirty="0" err="1"/>
              <a:t>the</a:t>
            </a:r>
            <a:r>
              <a:rPr lang="nb-NO" dirty="0"/>
              <a:t> Lofoten</a:t>
            </a:r>
            <a:r>
              <a:rPr lang="nb-NO" baseline="0" dirty="0"/>
              <a:t> </a:t>
            </a:r>
            <a:r>
              <a:rPr lang="nb-NO" baseline="0" dirty="0" err="1"/>
              <a:t>islands</a:t>
            </a:r>
            <a:r>
              <a:rPr lang="nb-NO" baseline="0" dirty="0"/>
              <a:t> and offer a </a:t>
            </a:r>
            <a:r>
              <a:rPr lang="nb-NO" baseline="0" dirty="0" err="1"/>
              <a:t>truly</a:t>
            </a:r>
            <a:r>
              <a:rPr lang="nb-NO" baseline="0" dirty="0"/>
              <a:t> </a:t>
            </a:r>
            <a:r>
              <a:rPr lang="nb-NO" baseline="0" dirty="0" err="1"/>
              <a:t>great</a:t>
            </a:r>
            <a:r>
              <a:rPr lang="nb-NO" baseline="0" dirty="0"/>
              <a:t> nature </a:t>
            </a:r>
            <a:r>
              <a:rPr lang="nb-NO" baseline="0" dirty="0" err="1"/>
              <a:t>experience</a:t>
            </a:r>
            <a:r>
              <a:rPr lang="nb-NO" baseline="0" dirty="0"/>
              <a:t> to </a:t>
            </a:r>
            <a:r>
              <a:rPr lang="nb-NO" baseline="0" dirty="0" err="1"/>
              <a:t>your</a:t>
            </a:r>
            <a:r>
              <a:rPr lang="nb-NO" baseline="0" dirty="0"/>
              <a:t> delegates. </a:t>
            </a:r>
            <a:r>
              <a:rPr lang="nb-NO" baseline="0" dirty="0" err="1"/>
              <a:t>Alternatively</a:t>
            </a:r>
            <a:r>
              <a:rPr lang="nb-NO" baseline="0" dirty="0"/>
              <a:t> </a:t>
            </a:r>
            <a:r>
              <a:rPr lang="nb-NO" baseline="0" dirty="0" err="1"/>
              <a:t>go</a:t>
            </a:r>
            <a:r>
              <a:rPr lang="nb-NO" baseline="0" dirty="0"/>
              <a:t> </a:t>
            </a:r>
            <a:r>
              <a:rPr lang="nb-NO" baseline="0" dirty="0" err="1"/>
              <a:t>hunting</a:t>
            </a:r>
            <a:r>
              <a:rPr lang="nb-NO" baseline="0" dirty="0"/>
              <a:t> </a:t>
            </a:r>
            <a:r>
              <a:rPr lang="nb-NO" baseline="0" dirty="0" err="1"/>
              <a:t>the</a:t>
            </a:r>
            <a:r>
              <a:rPr lang="nb-NO" baseline="0" dirty="0"/>
              <a:t> </a:t>
            </a:r>
            <a:r>
              <a:rPr lang="nb-NO" baseline="0" dirty="0" err="1"/>
              <a:t>lights</a:t>
            </a:r>
            <a:r>
              <a:rPr lang="nb-NO" baseline="0" dirty="0"/>
              <a:t> </a:t>
            </a:r>
            <a:r>
              <a:rPr lang="nb-NO" baseline="0" dirty="0" err="1"/>
              <a:t>onboard</a:t>
            </a:r>
            <a:r>
              <a:rPr lang="nb-NO" baseline="0" dirty="0"/>
              <a:t> Hurtigruten. </a:t>
            </a:r>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24</a:t>
            </a:fld>
            <a:endParaRPr lang="en-US"/>
          </a:p>
        </p:txBody>
      </p:sp>
    </p:spTree>
    <p:extLst>
      <p:ext uri="{BB962C8B-B14F-4D97-AF65-F5344CB8AC3E}">
        <p14:creationId xmlns:p14="http://schemas.microsoft.com/office/powerpoint/2010/main" val="289344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altLang="nb-NO" dirty="0"/>
              <a:t>Or </a:t>
            </a:r>
            <a:r>
              <a:rPr lang="nb-NO" altLang="nb-NO" dirty="0" err="1"/>
              <a:t>perhaps</a:t>
            </a:r>
            <a:r>
              <a:rPr lang="nb-NO" altLang="nb-NO" dirty="0"/>
              <a:t> </a:t>
            </a:r>
            <a:r>
              <a:rPr lang="nb-NO" altLang="nb-NO" dirty="0" err="1"/>
              <a:t>the</a:t>
            </a:r>
            <a:r>
              <a:rPr lang="nb-NO" altLang="nb-NO" dirty="0"/>
              <a:t> group </a:t>
            </a:r>
            <a:r>
              <a:rPr lang="nb-NO" altLang="nb-NO" dirty="0" err="1"/>
              <a:t>wants</a:t>
            </a:r>
            <a:r>
              <a:rPr lang="nb-NO" altLang="nb-NO" dirty="0"/>
              <a:t> to test </a:t>
            </a:r>
            <a:r>
              <a:rPr lang="nb-NO" altLang="nb-NO" dirty="0" err="1"/>
              <a:t>their</a:t>
            </a:r>
            <a:r>
              <a:rPr lang="nb-NO" altLang="nb-NO" dirty="0"/>
              <a:t> limits by </a:t>
            </a:r>
            <a:r>
              <a:rPr lang="nb-NO" altLang="nb-NO" dirty="0" err="1"/>
              <a:t>going</a:t>
            </a:r>
            <a:r>
              <a:rPr lang="nb-NO" altLang="nb-NO" dirty="0"/>
              <a:t> </a:t>
            </a:r>
            <a:r>
              <a:rPr lang="nb-NO" altLang="nb-NO" dirty="0" err="1"/>
              <a:t>sea</a:t>
            </a:r>
            <a:r>
              <a:rPr lang="nb-NO" altLang="nb-NO" dirty="0"/>
              <a:t> </a:t>
            </a:r>
            <a:r>
              <a:rPr lang="nb-NO" altLang="nb-NO" dirty="0" err="1"/>
              <a:t>kayaking</a:t>
            </a:r>
            <a:r>
              <a:rPr lang="nb-NO" altLang="nb-NO" dirty="0"/>
              <a:t>. </a:t>
            </a:r>
            <a:r>
              <a:rPr lang="nb-NO" altLang="nb-NO" dirty="0" err="1"/>
              <a:t>You</a:t>
            </a:r>
            <a:r>
              <a:rPr lang="nb-NO" altLang="nb-NO" dirty="0"/>
              <a:t> </a:t>
            </a:r>
            <a:r>
              <a:rPr lang="nb-NO" altLang="nb-NO" dirty="0" err="1"/>
              <a:t>would</a:t>
            </a:r>
            <a:r>
              <a:rPr lang="nb-NO" altLang="nb-NO" dirty="0"/>
              <a:t> be </a:t>
            </a:r>
            <a:r>
              <a:rPr lang="nb-NO" altLang="nb-NO" dirty="0" err="1"/>
              <a:t>surpriced</a:t>
            </a:r>
            <a:r>
              <a:rPr lang="nb-NO" altLang="nb-NO" dirty="0"/>
              <a:t> of </a:t>
            </a:r>
            <a:r>
              <a:rPr lang="nb-NO" altLang="nb-NO" dirty="0" err="1"/>
              <a:t>what</a:t>
            </a:r>
            <a:r>
              <a:rPr lang="nb-NO" altLang="nb-NO" dirty="0"/>
              <a:t> </a:t>
            </a:r>
            <a:r>
              <a:rPr lang="nb-NO" altLang="nb-NO" dirty="0" err="1"/>
              <a:t>you</a:t>
            </a:r>
            <a:r>
              <a:rPr lang="nb-NO" altLang="nb-NO" dirty="0"/>
              <a:t> </a:t>
            </a:r>
            <a:r>
              <a:rPr lang="nb-NO" altLang="nb-NO" dirty="0" err="1"/>
              <a:t>can</a:t>
            </a:r>
            <a:r>
              <a:rPr lang="nb-NO" altLang="nb-NO" dirty="0"/>
              <a:t> </a:t>
            </a:r>
            <a:r>
              <a:rPr lang="nb-NO" altLang="nb-NO" dirty="0" err="1"/>
              <a:t>learn</a:t>
            </a:r>
            <a:r>
              <a:rPr lang="nb-NO" altLang="nb-NO" dirty="0"/>
              <a:t> from </a:t>
            </a:r>
            <a:r>
              <a:rPr lang="nb-NO" altLang="nb-NO" dirty="0" err="1"/>
              <a:t>your</a:t>
            </a:r>
            <a:r>
              <a:rPr lang="nb-NO" altLang="nb-NO" dirty="0"/>
              <a:t> </a:t>
            </a:r>
            <a:r>
              <a:rPr lang="nb-NO" altLang="nb-NO" dirty="0" err="1"/>
              <a:t>fellow</a:t>
            </a:r>
            <a:r>
              <a:rPr lang="nb-NO" altLang="nb-NO" dirty="0"/>
              <a:t> delegates during an </a:t>
            </a:r>
            <a:r>
              <a:rPr lang="nb-NO" altLang="nb-NO" dirty="0" err="1"/>
              <a:t>active</a:t>
            </a:r>
            <a:r>
              <a:rPr lang="nb-NO" altLang="nb-NO" dirty="0"/>
              <a:t> </a:t>
            </a:r>
            <a:r>
              <a:rPr lang="nb-NO" altLang="nb-NO" dirty="0" err="1"/>
              <a:t>teambuilding</a:t>
            </a:r>
            <a:r>
              <a:rPr lang="nb-NO" altLang="nb-NO" dirty="0"/>
              <a:t>. In Lofoten </a:t>
            </a:r>
            <a:r>
              <a:rPr lang="nb-NO" altLang="nb-NO" dirty="0" err="1"/>
              <a:t>you</a:t>
            </a:r>
            <a:r>
              <a:rPr lang="nb-NO" altLang="nb-NO" dirty="0"/>
              <a:t> </a:t>
            </a:r>
            <a:r>
              <a:rPr lang="nb-NO" altLang="nb-NO" dirty="0" err="1"/>
              <a:t>can</a:t>
            </a:r>
            <a:r>
              <a:rPr lang="nb-NO" altLang="nb-NO" dirty="0"/>
              <a:t> live in a rorbu (</a:t>
            </a:r>
            <a:r>
              <a:rPr lang="nb-NO" altLang="nb-NO" dirty="0" err="1"/>
              <a:t>fishermanhouse</a:t>
            </a:r>
            <a:r>
              <a:rPr lang="nb-NO" altLang="nb-NO" dirty="0"/>
              <a:t>) by </a:t>
            </a:r>
            <a:r>
              <a:rPr lang="nb-NO" altLang="nb-NO" dirty="0" err="1"/>
              <a:t>the</a:t>
            </a:r>
            <a:r>
              <a:rPr lang="nb-NO" altLang="nb-NO" dirty="0"/>
              <a:t> </a:t>
            </a:r>
            <a:r>
              <a:rPr lang="nb-NO" altLang="nb-NO" dirty="0" err="1"/>
              <a:t>sea</a:t>
            </a:r>
            <a:r>
              <a:rPr lang="nb-NO" altLang="nb-NO" dirty="0"/>
              <a:t> and </a:t>
            </a:r>
            <a:r>
              <a:rPr lang="nb-NO" altLang="nb-NO" dirty="0" err="1"/>
              <a:t>the</a:t>
            </a:r>
            <a:r>
              <a:rPr lang="nb-NO" altLang="nb-NO" dirty="0"/>
              <a:t> </a:t>
            </a:r>
            <a:r>
              <a:rPr lang="nb-NO" altLang="nb-NO" dirty="0" err="1"/>
              <a:t>focus</a:t>
            </a:r>
            <a:r>
              <a:rPr lang="nb-NO" altLang="nb-NO" dirty="0"/>
              <a:t> </a:t>
            </a:r>
            <a:r>
              <a:rPr lang="nb-NO" altLang="nb-NO" dirty="0" err="1"/>
              <a:t>here</a:t>
            </a:r>
            <a:r>
              <a:rPr lang="nb-NO" altLang="nb-NO" dirty="0"/>
              <a:t> is </a:t>
            </a:r>
            <a:r>
              <a:rPr lang="nb-NO" altLang="nb-NO" dirty="0" err="1"/>
              <a:t>the</a:t>
            </a:r>
            <a:r>
              <a:rPr lang="nb-NO" altLang="nb-NO" dirty="0"/>
              <a:t> </a:t>
            </a:r>
            <a:r>
              <a:rPr lang="nb-NO" altLang="nb-NO" dirty="0" err="1"/>
              <a:t>strong</a:t>
            </a:r>
            <a:r>
              <a:rPr lang="nb-NO" altLang="nb-NO" dirty="0"/>
              <a:t> nature in combination </a:t>
            </a:r>
            <a:r>
              <a:rPr lang="nb-NO" altLang="nb-NO" dirty="0" err="1"/>
              <a:t>with</a:t>
            </a:r>
            <a:r>
              <a:rPr lang="nb-NO" altLang="nb-NO" dirty="0"/>
              <a:t> </a:t>
            </a:r>
            <a:r>
              <a:rPr lang="nb-NO" altLang="nb-NO" dirty="0" err="1"/>
              <a:t>the</a:t>
            </a:r>
            <a:r>
              <a:rPr lang="nb-NO" altLang="nb-NO" dirty="0"/>
              <a:t> </a:t>
            </a:r>
            <a:r>
              <a:rPr lang="nb-NO" altLang="nb-NO" dirty="0" err="1"/>
              <a:t>seafood</a:t>
            </a:r>
            <a:r>
              <a:rPr lang="nb-NO" altLang="nb-NO" dirty="0"/>
              <a:t>. Lofoten has a hotel </a:t>
            </a:r>
            <a:r>
              <a:rPr lang="nb-NO" altLang="nb-NO" dirty="0" err="1"/>
              <a:t>capasity</a:t>
            </a:r>
            <a:r>
              <a:rPr lang="nb-NO" altLang="nb-NO" dirty="0"/>
              <a:t> of 880 </a:t>
            </a:r>
            <a:r>
              <a:rPr lang="nb-NO" altLang="nb-NO" dirty="0" err="1"/>
              <a:t>rooms</a:t>
            </a:r>
            <a:r>
              <a:rPr lang="nb-NO" altLang="nb-NO" dirty="0"/>
              <a:t>, and </a:t>
            </a:r>
            <a:r>
              <a:rPr lang="nb-NO" altLang="nb-NO" dirty="0" err="1"/>
              <a:t>approx</a:t>
            </a:r>
            <a:r>
              <a:rPr lang="nb-NO" altLang="nb-NO" dirty="0"/>
              <a:t>. 2000 beds. Meeting </a:t>
            </a:r>
            <a:r>
              <a:rPr lang="nb-NO" altLang="nb-NO" dirty="0" err="1"/>
              <a:t>capacity</a:t>
            </a:r>
            <a:r>
              <a:rPr lang="nb-NO" altLang="nb-NO" dirty="0"/>
              <a:t> up to 700 </a:t>
            </a:r>
            <a:r>
              <a:rPr lang="nb-NO" altLang="nb-NO" dirty="0" err="1"/>
              <a:t>people</a:t>
            </a:r>
            <a:r>
              <a:rPr lang="nb-NO" altLang="nb-NO" dirty="0"/>
              <a:t>. </a:t>
            </a:r>
            <a:endParaRPr lang="en-GB" altLang="nb-NO" dirty="0"/>
          </a:p>
          <a:p>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25</a:t>
            </a:fld>
            <a:endParaRPr lang="en-US"/>
          </a:p>
        </p:txBody>
      </p:sp>
    </p:spTree>
    <p:extLst>
      <p:ext uri="{BB962C8B-B14F-4D97-AF65-F5344CB8AC3E}">
        <p14:creationId xmlns:p14="http://schemas.microsoft.com/office/powerpoint/2010/main" val="174455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altLang="nb-NO" dirty="0"/>
              <a:t>Catch </a:t>
            </a:r>
            <a:r>
              <a:rPr lang="nb-NO" altLang="nb-NO" dirty="0" err="1"/>
              <a:t>your</a:t>
            </a:r>
            <a:r>
              <a:rPr lang="nb-NO" altLang="nb-NO" dirty="0"/>
              <a:t> </a:t>
            </a:r>
            <a:r>
              <a:rPr lang="nb-NO" altLang="nb-NO" dirty="0" err="1"/>
              <a:t>own</a:t>
            </a:r>
            <a:r>
              <a:rPr lang="nb-NO" altLang="nb-NO" dirty="0"/>
              <a:t> </a:t>
            </a:r>
            <a:r>
              <a:rPr lang="nb-NO" altLang="nb-NO" dirty="0" err="1"/>
              <a:t>dinner</a:t>
            </a:r>
            <a:r>
              <a:rPr lang="nb-NO" altLang="nb-NO" dirty="0"/>
              <a:t> </a:t>
            </a:r>
            <a:r>
              <a:rPr lang="nb-NO" altLang="nb-NO" dirty="0" err="1"/>
              <a:t>together</a:t>
            </a:r>
            <a:r>
              <a:rPr lang="nb-NO" altLang="nb-NO" dirty="0"/>
              <a:t> </a:t>
            </a:r>
            <a:r>
              <a:rPr lang="nb-NO" altLang="nb-NO" dirty="0" err="1"/>
              <a:t>with</a:t>
            </a:r>
            <a:r>
              <a:rPr lang="nb-NO" altLang="nb-NO" dirty="0"/>
              <a:t> </a:t>
            </a:r>
            <a:r>
              <a:rPr lang="nb-NO" altLang="nb-NO" dirty="0" err="1"/>
              <a:t>your</a:t>
            </a:r>
            <a:r>
              <a:rPr lang="nb-NO" altLang="nb-NO" dirty="0"/>
              <a:t> </a:t>
            </a:r>
            <a:r>
              <a:rPr lang="nb-NO" altLang="nb-NO" dirty="0" err="1"/>
              <a:t>colleagues</a:t>
            </a:r>
            <a:r>
              <a:rPr lang="nb-NO" altLang="nb-NO" dirty="0"/>
              <a:t>, </a:t>
            </a:r>
            <a:r>
              <a:rPr lang="nb-NO" altLang="nb-NO" dirty="0" err="1"/>
              <a:t>prepear</a:t>
            </a:r>
            <a:r>
              <a:rPr lang="nb-NO" altLang="nb-NO" dirty="0"/>
              <a:t> it </a:t>
            </a:r>
            <a:r>
              <a:rPr lang="nb-NO" altLang="nb-NO" dirty="0" err="1"/>
              <a:t>together</a:t>
            </a:r>
            <a:r>
              <a:rPr lang="nb-NO" altLang="nb-NO" dirty="0"/>
              <a:t> </a:t>
            </a:r>
            <a:r>
              <a:rPr lang="nb-NO" altLang="nb-NO" dirty="0" err="1"/>
              <a:t>with</a:t>
            </a:r>
            <a:r>
              <a:rPr lang="nb-NO" altLang="nb-NO" dirty="0"/>
              <a:t> </a:t>
            </a:r>
            <a:r>
              <a:rPr lang="nb-NO" altLang="nb-NO" dirty="0" err="1"/>
              <a:t>professional</a:t>
            </a:r>
            <a:r>
              <a:rPr lang="nb-NO" altLang="nb-NO" dirty="0"/>
              <a:t> </a:t>
            </a:r>
            <a:r>
              <a:rPr lang="nb-NO" altLang="nb-NO" dirty="0" err="1"/>
              <a:t>chefs</a:t>
            </a:r>
            <a:r>
              <a:rPr lang="nb-NO" altLang="nb-NO" dirty="0"/>
              <a:t> </a:t>
            </a:r>
            <a:r>
              <a:rPr lang="nb-NO" altLang="nb-NO" dirty="0" err="1"/>
              <a:t>with</a:t>
            </a:r>
            <a:r>
              <a:rPr lang="nb-NO" altLang="nb-NO" dirty="0"/>
              <a:t> </a:t>
            </a:r>
            <a:r>
              <a:rPr lang="nb-NO" altLang="nb-NO" dirty="0" err="1"/>
              <a:t>delishious</a:t>
            </a:r>
            <a:r>
              <a:rPr lang="nb-NO" altLang="nb-NO" dirty="0"/>
              <a:t> </a:t>
            </a:r>
            <a:r>
              <a:rPr lang="nb-NO" altLang="nb-NO" dirty="0" err="1"/>
              <a:t>garnish</a:t>
            </a:r>
            <a:r>
              <a:rPr lang="nb-NO" altLang="nb-NO" dirty="0"/>
              <a:t>, </a:t>
            </a:r>
            <a:r>
              <a:rPr lang="nb-NO" altLang="nb-NO" dirty="0" err="1"/>
              <a:t>eat</a:t>
            </a:r>
            <a:r>
              <a:rPr lang="nb-NO" altLang="nb-NO" dirty="0"/>
              <a:t> it in a </a:t>
            </a:r>
            <a:r>
              <a:rPr lang="nb-NO" altLang="nb-NO" dirty="0" err="1"/>
              <a:t>spectacular</a:t>
            </a:r>
            <a:r>
              <a:rPr lang="nb-NO" altLang="nb-NO" dirty="0"/>
              <a:t> </a:t>
            </a:r>
            <a:r>
              <a:rPr lang="nb-NO" altLang="nb-NO" dirty="0" err="1"/>
              <a:t>evening</a:t>
            </a:r>
            <a:r>
              <a:rPr lang="nb-NO" altLang="nb-NO" dirty="0"/>
              <a:t> </a:t>
            </a:r>
            <a:r>
              <a:rPr lang="nb-NO" altLang="nb-NO" dirty="0" err="1"/>
              <a:t>event</a:t>
            </a:r>
            <a:r>
              <a:rPr lang="nb-NO" altLang="nb-NO" dirty="0"/>
              <a:t>. </a:t>
            </a:r>
          </a:p>
          <a:p>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26</a:t>
            </a:fld>
            <a:endParaRPr lang="en-US"/>
          </a:p>
        </p:txBody>
      </p:sp>
    </p:spTree>
    <p:extLst>
      <p:ext uri="{BB962C8B-B14F-4D97-AF65-F5344CB8AC3E}">
        <p14:creationId xmlns:p14="http://schemas.microsoft.com/office/powerpoint/2010/main" val="381174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Norway is a real </a:t>
            </a:r>
            <a:r>
              <a:rPr lang="nb-NO" dirty="0" err="1"/>
              <a:t>winter</a:t>
            </a:r>
            <a:r>
              <a:rPr lang="nb-NO" dirty="0"/>
              <a:t> </a:t>
            </a:r>
            <a:r>
              <a:rPr lang="nb-NO" dirty="0" err="1"/>
              <a:t>wonderland</a:t>
            </a:r>
            <a:r>
              <a:rPr lang="nb-NO" dirty="0"/>
              <a:t>, and </a:t>
            </a:r>
            <a:r>
              <a:rPr lang="nb-NO" dirty="0" err="1"/>
              <a:t>there</a:t>
            </a:r>
            <a:r>
              <a:rPr lang="nb-NO" dirty="0"/>
              <a:t> is </a:t>
            </a:r>
            <a:r>
              <a:rPr lang="nb-NO" dirty="0" err="1"/>
              <a:t>no</a:t>
            </a:r>
            <a:r>
              <a:rPr lang="nb-NO" dirty="0"/>
              <a:t> </a:t>
            </a:r>
            <a:r>
              <a:rPr lang="nb-NO" dirty="0" err="1"/>
              <a:t>shortage</a:t>
            </a:r>
            <a:r>
              <a:rPr lang="nb-NO" dirty="0"/>
              <a:t> of </a:t>
            </a:r>
            <a:r>
              <a:rPr lang="nb-NO" dirty="0" err="1"/>
              <a:t>winter</a:t>
            </a:r>
            <a:r>
              <a:rPr lang="nb-NO" dirty="0"/>
              <a:t> </a:t>
            </a:r>
            <a:r>
              <a:rPr lang="nb-NO" dirty="0" err="1"/>
              <a:t>activities</a:t>
            </a:r>
            <a:r>
              <a:rPr lang="nb-NO" dirty="0"/>
              <a:t> to </a:t>
            </a:r>
            <a:r>
              <a:rPr lang="nb-NO" dirty="0" err="1"/>
              <a:t>choose</a:t>
            </a:r>
            <a:r>
              <a:rPr lang="nb-NO" dirty="0"/>
              <a:t> from for </a:t>
            </a:r>
            <a:r>
              <a:rPr lang="nb-NO" dirty="0" err="1"/>
              <a:t>those</a:t>
            </a:r>
            <a:r>
              <a:rPr lang="nb-NO" dirty="0"/>
              <a:t> </a:t>
            </a:r>
            <a:r>
              <a:rPr lang="nb-NO" dirty="0" err="1"/>
              <a:t>looking</a:t>
            </a:r>
            <a:r>
              <a:rPr lang="nb-NO" dirty="0"/>
              <a:t> to </a:t>
            </a:r>
            <a:r>
              <a:rPr lang="nb-NO" dirty="0" err="1"/>
              <a:t>organise</a:t>
            </a:r>
            <a:r>
              <a:rPr lang="nb-NO" dirty="0"/>
              <a:t> an </a:t>
            </a:r>
            <a:r>
              <a:rPr lang="nb-NO" dirty="0" err="1"/>
              <a:t>exciting</a:t>
            </a:r>
            <a:r>
              <a:rPr lang="nb-NO" dirty="0"/>
              <a:t> </a:t>
            </a:r>
            <a:r>
              <a:rPr lang="nb-NO" dirty="0" err="1"/>
              <a:t>incentive</a:t>
            </a:r>
            <a:r>
              <a:rPr lang="nb-NO" baseline="0" dirty="0"/>
              <a:t> </a:t>
            </a:r>
            <a:r>
              <a:rPr lang="nb-NO" baseline="0" dirty="0" err="1"/>
              <a:t>programme</a:t>
            </a:r>
            <a:r>
              <a:rPr lang="nb-NO" baseline="0" dirty="0"/>
              <a:t>. </a:t>
            </a:r>
            <a:r>
              <a:rPr lang="nb-NO" baseline="0" dirty="0" err="1"/>
              <a:t>These</a:t>
            </a:r>
            <a:r>
              <a:rPr lang="nb-NO" baseline="0" dirty="0"/>
              <a:t> </a:t>
            </a:r>
            <a:r>
              <a:rPr lang="nb-NO" baseline="0" dirty="0" err="1"/>
              <a:t>include</a:t>
            </a:r>
            <a:r>
              <a:rPr lang="nb-NO" baseline="0" dirty="0"/>
              <a:t> </a:t>
            </a:r>
            <a:r>
              <a:rPr lang="nb-NO" baseline="0" dirty="0" err="1"/>
              <a:t>skiing</a:t>
            </a:r>
            <a:r>
              <a:rPr lang="nb-NO" baseline="0" dirty="0"/>
              <a:t> (Alpine, cross-country or Telemark) and </a:t>
            </a:r>
            <a:r>
              <a:rPr lang="nb-NO" baseline="0" dirty="0" err="1"/>
              <a:t>snowboarding</a:t>
            </a:r>
            <a:r>
              <a:rPr lang="nb-NO" baseline="0" dirty="0"/>
              <a:t>, </a:t>
            </a:r>
            <a:r>
              <a:rPr lang="nb-NO" baseline="0" dirty="0" err="1"/>
              <a:t>but</a:t>
            </a:r>
            <a:r>
              <a:rPr lang="nb-NO" baseline="0" dirty="0"/>
              <a:t> </a:t>
            </a:r>
            <a:r>
              <a:rPr lang="nb-NO" baseline="0" dirty="0" err="1"/>
              <a:t>also</a:t>
            </a:r>
            <a:r>
              <a:rPr lang="nb-NO" baseline="0" dirty="0"/>
              <a:t> </a:t>
            </a:r>
            <a:r>
              <a:rPr lang="nb-NO" baseline="0" dirty="0" err="1"/>
              <a:t>snowkiting</a:t>
            </a:r>
            <a:r>
              <a:rPr lang="nb-NO" baseline="0" dirty="0"/>
              <a:t>, </a:t>
            </a:r>
            <a:r>
              <a:rPr lang="nb-NO" baseline="0" dirty="0" err="1"/>
              <a:t>ice</a:t>
            </a:r>
            <a:r>
              <a:rPr lang="nb-NO" baseline="0" dirty="0"/>
              <a:t> </a:t>
            </a:r>
            <a:r>
              <a:rPr lang="nb-NO" baseline="0" dirty="0" err="1"/>
              <a:t>climbing</a:t>
            </a:r>
            <a:r>
              <a:rPr lang="nb-NO" baseline="0" dirty="0"/>
              <a:t>, </a:t>
            </a:r>
            <a:r>
              <a:rPr lang="nb-NO" baseline="0" dirty="0" err="1"/>
              <a:t>ice</a:t>
            </a:r>
            <a:r>
              <a:rPr lang="nb-NO" baseline="0" dirty="0"/>
              <a:t> </a:t>
            </a:r>
            <a:r>
              <a:rPr lang="nb-NO" baseline="0" dirty="0" err="1"/>
              <a:t>fishing</a:t>
            </a:r>
            <a:r>
              <a:rPr lang="nb-NO" baseline="0" dirty="0"/>
              <a:t>, </a:t>
            </a:r>
            <a:r>
              <a:rPr lang="nb-NO" baseline="0" dirty="0" err="1"/>
              <a:t>ice</a:t>
            </a:r>
            <a:r>
              <a:rPr lang="nb-NO" baseline="0" dirty="0"/>
              <a:t> skating, dog </a:t>
            </a:r>
            <a:r>
              <a:rPr lang="nb-NO" baseline="0" dirty="0" err="1"/>
              <a:t>sledding</a:t>
            </a:r>
            <a:r>
              <a:rPr lang="nb-NO" baseline="0" dirty="0"/>
              <a:t>, </a:t>
            </a:r>
            <a:r>
              <a:rPr lang="nb-NO" baseline="0" dirty="0" err="1"/>
              <a:t>reindeer</a:t>
            </a:r>
            <a:r>
              <a:rPr lang="nb-NO" baseline="0" dirty="0"/>
              <a:t> </a:t>
            </a:r>
            <a:r>
              <a:rPr lang="nb-NO" baseline="0" dirty="0" err="1"/>
              <a:t>sledding</a:t>
            </a:r>
            <a:r>
              <a:rPr lang="nb-NO" baseline="0" dirty="0"/>
              <a:t>, </a:t>
            </a:r>
            <a:r>
              <a:rPr lang="nb-NO" baseline="0" dirty="0" err="1"/>
              <a:t>king</a:t>
            </a:r>
            <a:r>
              <a:rPr lang="nb-NO" baseline="0" dirty="0"/>
              <a:t> </a:t>
            </a:r>
            <a:r>
              <a:rPr lang="nb-NO" baseline="0" dirty="0" err="1"/>
              <a:t>crab</a:t>
            </a:r>
            <a:r>
              <a:rPr lang="nb-NO" baseline="0" dirty="0"/>
              <a:t> safaris and more. </a:t>
            </a:r>
            <a:r>
              <a:rPr lang="nb-NO" baseline="0" dirty="0" err="1"/>
              <a:t>Seeing</a:t>
            </a:r>
            <a:r>
              <a:rPr lang="nb-NO" baseline="0" dirty="0"/>
              <a:t> </a:t>
            </a:r>
            <a:r>
              <a:rPr lang="nb-NO" baseline="0" dirty="0" err="1"/>
              <a:t>the</a:t>
            </a:r>
            <a:r>
              <a:rPr lang="nb-NO" baseline="0" dirty="0"/>
              <a:t> </a:t>
            </a:r>
            <a:r>
              <a:rPr lang="nb-NO" baseline="0" dirty="0" err="1"/>
              <a:t>northern</a:t>
            </a:r>
            <a:r>
              <a:rPr lang="nb-NO" baseline="0" dirty="0"/>
              <a:t> </a:t>
            </a:r>
            <a:r>
              <a:rPr lang="nb-NO" baseline="0" dirty="0" err="1"/>
              <a:t>lights</a:t>
            </a:r>
            <a:r>
              <a:rPr lang="nb-NO" baseline="0" dirty="0"/>
              <a:t>, and </a:t>
            </a:r>
            <a:r>
              <a:rPr lang="nb-NO" baseline="0" dirty="0" err="1"/>
              <a:t>staying</a:t>
            </a:r>
            <a:r>
              <a:rPr lang="nb-NO" baseline="0" dirty="0"/>
              <a:t> at an </a:t>
            </a:r>
            <a:r>
              <a:rPr lang="nb-NO" baseline="0" dirty="0" err="1"/>
              <a:t>ice</a:t>
            </a:r>
            <a:r>
              <a:rPr lang="nb-NO" baseline="0" dirty="0"/>
              <a:t> or </a:t>
            </a:r>
            <a:r>
              <a:rPr lang="nb-NO" baseline="0" dirty="0" err="1"/>
              <a:t>snow</a:t>
            </a:r>
            <a:r>
              <a:rPr lang="nb-NO" baseline="0" dirty="0"/>
              <a:t> hotel, </a:t>
            </a:r>
            <a:r>
              <a:rPr lang="nb-NO" baseline="0" dirty="0" err="1"/>
              <a:t>are</a:t>
            </a:r>
            <a:r>
              <a:rPr lang="nb-NO" baseline="0" dirty="0"/>
              <a:t> </a:t>
            </a:r>
            <a:r>
              <a:rPr lang="nb-NO" baseline="0" dirty="0" err="1"/>
              <a:t>also</a:t>
            </a:r>
            <a:r>
              <a:rPr lang="nb-NO" baseline="0" dirty="0"/>
              <a:t> </a:t>
            </a:r>
            <a:r>
              <a:rPr lang="nb-NO" baseline="0" dirty="0" err="1"/>
              <a:t>high</a:t>
            </a:r>
            <a:r>
              <a:rPr lang="nb-NO" baseline="0" dirty="0"/>
              <a:t> </a:t>
            </a:r>
            <a:r>
              <a:rPr lang="nb-NO" baseline="0" dirty="0" err="1"/>
              <a:t>on</a:t>
            </a:r>
            <a:r>
              <a:rPr lang="nb-NO" baseline="0" dirty="0"/>
              <a:t> </a:t>
            </a:r>
            <a:r>
              <a:rPr lang="nb-NO" baseline="0" dirty="0" err="1"/>
              <a:t>many</a:t>
            </a:r>
            <a:r>
              <a:rPr lang="nb-NO" baseline="0" dirty="0"/>
              <a:t> visitors list of </a:t>
            </a:r>
            <a:r>
              <a:rPr lang="nb-NO" baseline="0" dirty="0" err="1"/>
              <a:t>things</a:t>
            </a:r>
            <a:r>
              <a:rPr lang="nb-NO" baseline="0" dirty="0"/>
              <a:t> to do. The UNESCO </a:t>
            </a:r>
            <a:r>
              <a:rPr lang="nb-NO" baseline="0" dirty="0" err="1"/>
              <a:t>listed</a:t>
            </a:r>
            <a:r>
              <a:rPr lang="nb-NO" baseline="0" dirty="0"/>
              <a:t> </a:t>
            </a:r>
            <a:r>
              <a:rPr lang="nb-NO" baseline="0" dirty="0" err="1"/>
              <a:t>town</a:t>
            </a:r>
            <a:r>
              <a:rPr lang="nb-NO" baseline="0" dirty="0"/>
              <a:t> of Røros is a </a:t>
            </a:r>
            <a:r>
              <a:rPr lang="nb-NO" baseline="0" dirty="0" err="1"/>
              <a:t>particularly</a:t>
            </a:r>
            <a:r>
              <a:rPr lang="nb-NO" baseline="0" dirty="0"/>
              <a:t> </a:t>
            </a:r>
            <a:r>
              <a:rPr lang="nb-NO" baseline="0" dirty="0" err="1"/>
              <a:t>picturesque</a:t>
            </a:r>
            <a:r>
              <a:rPr lang="nb-NO" baseline="0" dirty="0"/>
              <a:t> </a:t>
            </a:r>
            <a:r>
              <a:rPr lang="nb-NO" baseline="0" dirty="0" err="1"/>
              <a:t>winter</a:t>
            </a:r>
            <a:r>
              <a:rPr lang="nb-NO" baseline="0" dirty="0"/>
              <a:t> </a:t>
            </a:r>
            <a:r>
              <a:rPr lang="nb-NO" baseline="0" dirty="0" err="1"/>
              <a:t>destination</a:t>
            </a:r>
            <a:r>
              <a:rPr lang="nb-NO" baseline="0" dirty="0"/>
              <a:t>. </a:t>
            </a:r>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27</a:t>
            </a:fld>
            <a:endParaRPr lang="en-US"/>
          </a:p>
        </p:txBody>
      </p:sp>
    </p:spTree>
    <p:extLst>
      <p:ext uri="{BB962C8B-B14F-4D97-AF65-F5344CB8AC3E}">
        <p14:creationId xmlns:p14="http://schemas.microsoft.com/office/powerpoint/2010/main" val="3355165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nb-NO" dirty="0"/>
              <a:t>Spend a night at the </a:t>
            </a:r>
            <a:r>
              <a:rPr lang="nb-NO" altLang="nb-NO" dirty="0" err="1"/>
              <a:t>Sorrisniva</a:t>
            </a:r>
            <a:r>
              <a:rPr lang="nb-NO" altLang="nb-NO" dirty="0"/>
              <a:t> </a:t>
            </a:r>
            <a:r>
              <a:rPr lang="nb-NO" altLang="nb-NO" dirty="0" err="1"/>
              <a:t>Igloo</a:t>
            </a:r>
            <a:r>
              <a:rPr lang="nb-NO" altLang="nb-NO" dirty="0"/>
              <a:t> Hotel in Alta. One time a group </a:t>
            </a:r>
            <a:r>
              <a:rPr lang="nb-NO" altLang="nb-NO" dirty="0" err="1"/>
              <a:t>participated</a:t>
            </a:r>
            <a:r>
              <a:rPr lang="nb-NO" altLang="nb-NO" dirty="0"/>
              <a:t> in </a:t>
            </a:r>
            <a:r>
              <a:rPr lang="nb-NO" altLang="nb-NO" dirty="0" err="1"/>
              <a:t>building</a:t>
            </a:r>
            <a:r>
              <a:rPr lang="nb-NO" altLang="nb-NO" dirty="0"/>
              <a:t> </a:t>
            </a:r>
            <a:r>
              <a:rPr lang="nb-NO" altLang="nb-NO" dirty="0" err="1"/>
              <a:t>the</a:t>
            </a:r>
            <a:r>
              <a:rPr lang="nb-NO" altLang="nb-NO" dirty="0"/>
              <a:t> </a:t>
            </a:r>
            <a:r>
              <a:rPr lang="nb-NO" altLang="nb-NO" dirty="0" err="1"/>
              <a:t>igloo</a:t>
            </a:r>
            <a:r>
              <a:rPr lang="nb-NO" altLang="nb-NO" dirty="0"/>
              <a:t> hotell as part of </a:t>
            </a:r>
            <a:r>
              <a:rPr lang="nb-NO" altLang="nb-NO" dirty="0" err="1"/>
              <a:t>their</a:t>
            </a:r>
            <a:r>
              <a:rPr lang="nb-NO" altLang="nb-NO" dirty="0"/>
              <a:t> </a:t>
            </a:r>
            <a:r>
              <a:rPr lang="nb-NO" altLang="nb-NO" dirty="0" err="1"/>
              <a:t>teambuilding</a:t>
            </a:r>
            <a:r>
              <a:rPr lang="nb-NO" altLang="nb-NO" dirty="0"/>
              <a:t>.</a:t>
            </a:r>
          </a:p>
          <a:p>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29</a:t>
            </a:fld>
            <a:endParaRPr lang="en-US"/>
          </a:p>
        </p:txBody>
      </p:sp>
    </p:spTree>
    <p:extLst>
      <p:ext uri="{BB962C8B-B14F-4D97-AF65-F5344CB8AC3E}">
        <p14:creationId xmlns:p14="http://schemas.microsoft.com/office/powerpoint/2010/main" val="4232961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Welcome to the Realm of the Polar Bear! Svalbard is one the most exciting areas in the world.</a:t>
            </a:r>
            <a:r>
              <a:rPr lang="en-US" baseline="0" dirty="0"/>
              <a:t> </a:t>
            </a:r>
            <a:r>
              <a:rPr lang="en-US" dirty="0"/>
              <a:t>In Svalbard you can experience reindeer outside your hotel room or see the polar fox as you walk around in the administrative center Longyearbyen (</a:t>
            </a:r>
            <a:r>
              <a:rPr lang="en-US" dirty="0" err="1"/>
              <a:t>Longyear</a:t>
            </a:r>
            <a:r>
              <a:rPr lang="en-US" dirty="0"/>
              <a:t> City). 60% of Svalbard is covered by glaciers and you can watch icebergs in many different shapes on the boat excursions in </a:t>
            </a:r>
            <a:r>
              <a:rPr lang="en-US" dirty="0" err="1"/>
              <a:t>Isfjorden</a:t>
            </a:r>
            <a:r>
              <a:rPr lang="en-US" dirty="0"/>
              <a:t>, and of course on the spectacular cruises taking you to more remote corners of the archipelago. Here the chances of seeing polar bears are usually good (but never guaranteed).</a:t>
            </a:r>
            <a:endParaRPr lang="en-GB" altLang="nb-NO" dirty="0"/>
          </a:p>
          <a:p>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30</a:t>
            </a:fld>
            <a:endParaRPr lang="en-US"/>
          </a:p>
        </p:txBody>
      </p:sp>
    </p:spTree>
    <p:extLst>
      <p:ext uri="{BB962C8B-B14F-4D97-AF65-F5344CB8AC3E}">
        <p14:creationId xmlns:p14="http://schemas.microsoft.com/office/powerpoint/2010/main" val="180578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Oslo and Norway sometimes struggle with the reputation of being expensive. Therefore we are very pleased to see the results of the</a:t>
            </a:r>
            <a:r>
              <a:rPr lang="en-US" baseline="0" dirty="0"/>
              <a:t> </a:t>
            </a:r>
            <a:r>
              <a:rPr lang="en-US" baseline="0" dirty="0" err="1"/>
              <a:t>meetpie</a:t>
            </a:r>
            <a:r>
              <a:rPr lang="en-US" baseline="0" dirty="0"/>
              <a:t> price comparison survey that Oslo convention </a:t>
            </a:r>
            <a:r>
              <a:rPr lang="en-US" baseline="0" dirty="0" err="1"/>
              <a:t>centre</a:t>
            </a:r>
            <a:r>
              <a:rPr lang="en-US" baseline="0" dirty="0"/>
              <a:t> scores as the 7</a:t>
            </a:r>
            <a:r>
              <a:rPr lang="en-US" baseline="30000" dirty="0"/>
              <a:t>th</a:t>
            </a:r>
            <a:r>
              <a:rPr lang="en-US" baseline="0" dirty="0"/>
              <a:t> most price competitive venue in Europe 3</a:t>
            </a:r>
            <a:r>
              <a:rPr lang="en-US" baseline="30000" dirty="0"/>
              <a:t>rd</a:t>
            </a:r>
            <a:r>
              <a:rPr lang="en-US" baseline="0" dirty="0"/>
              <a:t> year in a row. The survey compares conferences of 500 and 1000 delegates seated in Theatre style. </a:t>
            </a:r>
          </a:p>
          <a:p>
            <a:r>
              <a:rPr lang="en-US" baseline="0" dirty="0"/>
              <a:t>Now, the Euro and dollar strengthening towards the Norwegian Krone which also means it is the right timing for going north with your event. </a:t>
            </a:r>
          </a:p>
          <a:p>
            <a:pPr marL="0" marR="0" indent="0" algn="l" defTabSz="457200" rtl="0" eaLnBrk="1" fontAlgn="auto" latinLnBrk="0" hangingPunct="1">
              <a:lnSpc>
                <a:spcPct val="100000"/>
              </a:lnSpc>
              <a:spcBef>
                <a:spcPts val="0"/>
              </a:spcBef>
              <a:spcAft>
                <a:spcPts val="0"/>
              </a:spcAft>
              <a:buClrTx/>
              <a:buSzTx/>
              <a:buFontTx/>
              <a:buNone/>
              <a:tabLst/>
              <a:defRPr/>
            </a:pPr>
            <a:r>
              <a:rPr lang="en-GB" altLang="nb-NO" dirty="0"/>
              <a:t>A conference package in a conference hotel in Norway costs about USD</a:t>
            </a:r>
            <a:r>
              <a:rPr lang="en-GB" altLang="nb-NO" baseline="0" dirty="0"/>
              <a:t> </a:t>
            </a:r>
            <a:r>
              <a:rPr lang="en-GB" altLang="nb-NO" dirty="0"/>
              <a:t>266 and this i</a:t>
            </a:r>
            <a:r>
              <a:rPr lang="nb-NO" altLang="nb-NO" dirty="0" err="1"/>
              <a:t>ncludes</a:t>
            </a:r>
            <a:r>
              <a:rPr lang="nb-NO" altLang="nb-NO" dirty="0"/>
              <a:t>: </a:t>
            </a:r>
            <a:r>
              <a:rPr lang="en-US" altLang="nb-NO" dirty="0"/>
              <a:t>Accommodation, breakfast, lunch, 3-course dinner, and breakfast is always included in a room rate. </a:t>
            </a:r>
            <a:endParaRPr lang="en-GB" altLang="nb-NO" dirty="0"/>
          </a:p>
          <a:p>
            <a:endParaRPr lang="en-US" baseline="0" dirty="0"/>
          </a:p>
          <a:p>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31</a:t>
            </a:fld>
            <a:endParaRPr lang="en-US"/>
          </a:p>
        </p:txBody>
      </p:sp>
    </p:spTree>
    <p:extLst>
      <p:ext uri="{BB962C8B-B14F-4D97-AF65-F5344CB8AC3E}">
        <p14:creationId xmlns:p14="http://schemas.microsoft.com/office/powerpoint/2010/main" val="71184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nb-NO" dirty="0"/>
              <a:t>Norway welcomes more than 240 direct flights from Europe every day, and it is only a two hour flight from south to north, and less than an hour from east to west. </a:t>
            </a:r>
            <a:r>
              <a:rPr lang="en-US" altLang="nb-NO" dirty="0"/>
              <a:t>Norway is one of the countries with most airports, which makes every part of Norway easy to access. </a:t>
            </a:r>
            <a:r>
              <a:rPr lang="en-GB" altLang="nb-NO" dirty="0"/>
              <a:t>The distance from the airports to the city centres and meeting venues are short and the cities are compact and easily navigated by foot. </a:t>
            </a:r>
          </a:p>
          <a:p>
            <a:pPr eaLnBrk="1" hangingPunct="1"/>
            <a:r>
              <a:rPr lang="en-GB" altLang="nb-NO" b="0" dirty="0"/>
              <a:t>Norway also benefits from extensive national transport links, and regional infrastructure is of a high standard. Finally,</a:t>
            </a:r>
            <a:r>
              <a:rPr lang="en-GB" altLang="nb-NO" b="0" baseline="0" dirty="0"/>
              <a:t> the best of all is that when you are in Norway, nature is easily accessible and never far away.</a:t>
            </a:r>
            <a:endParaRPr lang="en-GB" altLang="nb-NO" b="0"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8029E9A-17AD-4138-BF68-A4293E50BA0A}" type="slidenum">
              <a:rPr lang="en-GB" altLang="nb-NO" smtClean="0"/>
              <a:pPr>
                <a:spcBef>
                  <a:spcPct val="0"/>
                </a:spcBef>
              </a:pPr>
              <a:t>3</a:t>
            </a:fld>
            <a:endParaRPr lang="en-GB" altLang="nb-NO"/>
          </a:p>
        </p:txBody>
      </p:sp>
    </p:spTree>
    <p:extLst>
      <p:ext uri="{BB962C8B-B14F-4D97-AF65-F5344CB8AC3E}">
        <p14:creationId xmlns:p14="http://schemas.microsoft.com/office/powerpoint/2010/main" val="170202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altLang="nb-NO" dirty="0" err="1"/>
              <a:t>Safety</a:t>
            </a:r>
            <a:r>
              <a:rPr lang="nb-NO" altLang="nb-NO" baseline="0" dirty="0"/>
              <a:t> first is </a:t>
            </a:r>
            <a:r>
              <a:rPr lang="nb-NO" altLang="nb-NO" baseline="0" dirty="0" err="1"/>
              <a:t>no</a:t>
            </a:r>
            <a:r>
              <a:rPr lang="nb-NO" altLang="nb-NO" baseline="0" dirty="0"/>
              <a:t> longer an </a:t>
            </a:r>
            <a:r>
              <a:rPr lang="nb-NO" altLang="nb-NO" baseline="0" dirty="0" err="1"/>
              <a:t>expression</a:t>
            </a:r>
            <a:r>
              <a:rPr lang="nb-NO" altLang="nb-NO" baseline="0" dirty="0"/>
              <a:t> </a:t>
            </a:r>
            <a:r>
              <a:rPr lang="nb-NO" altLang="nb-NO" baseline="0" dirty="0" err="1"/>
              <a:t>without</a:t>
            </a:r>
            <a:r>
              <a:rPr lang="nb-NO" altLang="nb-NO" baseline="0" dirty="0"/>
              <a:t> a </a:t>
            </a:r>
            <a:r>
              <a:rPr lang="nb-NO" altLang="nb-NO" baseline="0" dirty="0" err="1"/>
              <a:t>meaning</a:t>
            </a:r>
            <a:r>
              <a:rPr lang="nb-NO" altLang="nb-NO" baseline="0" dirty="0"/>
              <a:t>.  Norway is </a:t>
            </a:r>
            <a:r>
              <a:rPr lang="nb-NO" altLang="nb-NO" baseline="0" dirty="0" err="1"/>
              <a:t>perceived</a:t>
            </a:r>
            <a:r>
              <a:rPr lang="nb-NO" altLang="nb-NO" baseline="0" dirty="0"/>
              <a:t> as a </a:t>
            </a:r>
            <a:r>
              <a:rPr lang="nb-NO" altLang="nb-NO" baseline="0" dirty="0" err="1"/>
              <a:t>secure</a:t>
            </a:r>
            <a:r>
              <a:rPr lang="nb-NO" altLang="nb-NO" baseline="0" dirty="0"/>
              <a:t> </a:t>
            </a:r>
            <a:r>
              <a:rPr lang="nb-NO" altLang="nb-NO" baseline="0" dirty="0" err="1"/>
              <a:t>destination</a:t>
            </a:r>
            <a:r>
              <a:rPr lang="nb-NO" altLang="nb-NO" baseline="0" dirty="0"/>
              <a:t>, </a:t>
            </a:r>
            <a:r>
              <a:rPr lang="nb-NO" altLang="nb-NO" baseline="0" dirty="0" err="1"/>
              <a:t>which</a:t>
            </a:r>
            <a:r>
              <a:rPr lang="nb-NO" altLang="nb-NO" baseline="0" dirty="0"/>
              <a:t> is </a:t>
            </a:r>
            <a:r>
              <a:rPr lang="nb-NO" altLang="nb-NO" baseline="0" dirty="0" err="1"/>
              <a:t>very</a:t>
            </a:r>
            <a:r>
              <a:rPr lang="nb-NO" altLang="nb-NO" baseline="0" dirty="0"/>
              <a:t> </a:t>
            </a:r>
            <a:r>
              <a:rPr lang="nb-NO" altLang="nb-NO" baseline="0" dirty="0" err="1"/>
              <a:t>important</a:t>
            </a:r>
            <a:r>
              <a:rPr lang="nb-NO" altLang="nb-NO" baseline="0" dirty="0"/>
              <a:t> </a:t>
            </a:r>
            <a:r>
              <a:rPr lang="nb-NO" altLang="nb-NO" baseline="0" dirty="0" err="1"/>
              <a:t>when</a:t>
            </a:r>
            <a:r>
              <a:rPr lang="nb-NO" altLang="nb-NO" baseline="0" dirty="0"/>
              <a:t> </a:t>
            </a:r>
            <a:r>
              <a:rPr lang="nb-NO" altLang="nb-NO" baseline="0" dirty="0" err="1"/>
              <a:t>trying</a:t>
            </a:r>
            <a:r>
              <a:rPr lang="nb-NO" altLang="nb-NO" baseline="0" dirty="0"/>
              <a:t> to </a:t>
            </a:r>
            <a:r>
              <a:rPr lang="nb-NO" altLang="nb-NO" baseline="0" dirty="0" err="1"/>
              <a:t>boost</a:t>
            </a:r>
            <a:r>
              <a:rPr lang="nb-NO" altLang="nb-NO" baseline="0" dirty="0"/>
              <a:t> delegate </a:t>
            </a:r>
            <a:r>
              <a:rPr lang="nb-NO" altLang="nb-NO" baseline="0" dirty="0" err="1"/>
              <a:t>numbers</a:t>
            </a:r>
            <a:r>
              <a:rPr lang="nb-NO" altLang="nb-NO" baseline="0" dirty="0"/>
              <a:t>, or </a:t>
            </a:r>
            <a:r>
              <a:rPr lang="nb-NO" altLang="nb-NO" baseline="0" dirty="0" err="1"/>
              <a:t>when</a:t>
            </a:r>
            <a:r>
              <a:rPr lang="nb-NO" altLang="nb-NO" baseline="0" dirty="0"/>
              <a:t> </a:t>
            </a:r>
            <a:r>
              <a:rPr lang="nb-NO" altLang="nb-NO" baseline="0" dirty="0" err="1"/>
              <a:t>being</a:t>
            </a:r>
            <a:r>
              <a:rPr lang="nb-NO" altLang="nb-NO" baseline="0" dirty="0"/>
              <a:t> </a:t>
            </a:r>
            <a:r>
              <a:rPr lang="nb-NO" altLang="nb-NO" baseline="0" dirty="0" err="1"/>
              <a:t>responsible</a:t>
            </a:r>
            <a:r>
              <a:rPr lang="nb-NO" altLang="nb-NO" baseline="0" dirty="0"/>
              <a:t> for an </a:t>
            </a:r>
            <a:r>
              <a:rPr lang="nb-NO" altLang="nb-NO" baseline="0" dirty="0" err="1"/>
              <a:t>incentive</a:t>
            </a:r>
            <a:r>
              <a:rPr lang="nb-NO" altLang="nb-NO" baseline="0" dirty="0"/>
              <a:t> group. </a:t>
            </a:r>
            <a:r>
              <a:rPr lang="nb-NO" altLang="nb-NO" dirty="0"/>
              <a:t>Norway is a safe </a:t>
            </a:r>
            <a:r>
              <a:rPr lang="nb-NO" altLang="nb-NO" dirty="0" err="1"/>
              <a:t>destination</a:t>
            </a:r>
            <a:r>
              <a:rPr lang="nb-NO" altLang="nb-NO" dirty="0"/>
              <a:t> </a:t>
            </a:r>
            <a:r>
              <a:rPr lang="nb-NO" altLang="nb-NO" dirty="0" err="1"/>
              <a:t>with</a:t>
            </a:r>
            <a:r>
              <a:rPr lang="nb-NO" altLang="nb-NO" dirty="0"/>
              <a:t> a </a:t>
            </a:r>
            <a:r>
              <a:rPr lang="nb-NO" altLang="nb-NO" dirty="0" err="1"/>
              <a:t>staggeringly</a:t>
            </a:r>
            <a:r>
              <a:rPr lang="nb-NO" altLang="nb-NO" dirty="0"/>
              <a:t> </a:t>
            </a:r>
            <a:r>
              <a:rPr lang="nb-NO" altLang="nb-NO" dirty="0" err="1"/>
              <a:t>low</a:t>
            </a:r>
            <a:r>
              <a:rPr lang="nb-NO" altLang="nb-NO" dirty="0"/>
              <a:t> </a:t>
            </a:r>
            <a:r>
              <a:rPr lang="nb-NO" altLang="nb-NO" dirty="0" err="1"/>
              <a:t>crime</a:t>
            </a:r>
            <a:r>
              <a:rPr lang="nb-NO" altLang="nb-NO" dirty="0"/>
              <a:t> rate, </a:t>
            </a:r>
            <a:r>
              <a:rPr lang="nb-NO" altLang="nb-NO" dirty="0" err="1"/>
              <a:t>even</a:t>
            </a:r>
            <a:r>
              <a:rPr lang="nb-NO" altLang="nb-NO" dirty="0"/>
              <a:t> in </a:t>
            </a:r>
            <a:r>
              <a:rPr lang="nb-NO" altLang="nb-NO" dirty="0" err="1"/>
              <a:t>the</a:t>
            </a:r>
            <a:r>
              <a:rPr lang="nb-NO" altLang="nb-NO" dirty="0"/>
              <a:t> </a:t>
            </a:r>
            <a:r>
              <a:rPr lang="nb-NO" altLang="nb-NO" dirty="0" err="1"/>
              <a:t>main</a:t>
            </a:r>
            <a:r>
              <a:rPr lang="nb-NO" altLang="nb-NO" dirty="0"/>
              <a:t> </a:t>
            </a:r>
            <a:r>
              <a:rPr lang="nb-NO" altLang="nb-NO" dirty="0" err="1"/>
              <a:t>cities</a:t>
            </a:r>
            <a:r>
              <a:rPr lang="nb-NO" altLang="nb-NO" dirty="0"/>
              <a:t>.  Visitors </a:t>
            </a:r>
            <a:r>
              <a:rPr lang="nb-NO" altLang="nb-NO" dirty="0" err="1"/>
              <a:t>can</a:t>
            </a:r>
            <a:r>
              <a:rPr lang="nb-NO" altLang="nb-NO" dirty="0"/>
              <a:t> </a:t>
            </a:r>
            <a:r>
              <a:rPr lang="nb-NO" altLang="nb-NO" dirty="0" err="1"/>
              <a:t>walk</a:t>
            </a:r>
            <a:r>
              <a:rPr lang="nb-NO" altLang="nb-NO" dirty="0"/>
              <a:t> </a:t>
            </a:r>
            <a:r>
              <a:rPr lang="nb-NO" altLang="nb-NO" dirty="0" err="1"/>
              <a:t>around</a:t>
            </a:r>
            <a:r>
              <a:rPr lang="nb-NO" altLang="nb-NO" dirty="0"/>
              <a:t> at </a:t>
            </a:r>
            <a:r>
              <a:rPr lang="nb-NO" altLang="nb-NO" dirty="0" err="1"/>
              <a:t>ease</a:t>
            </a:r>
            <a:r>
              <a:rPr lang="nb-NO" altLang="nb-NO" dirty="0"/>
              <a:t> and </a:t>
            </a:r>
            <a:r>
              <a:rPr lang="nb-NO" altLang="nb-NO" dirty="0" err="1"/>
              <a:t>enjoy</a:t>
            </a:r>
            <a:r>
              <a:rPr lang="nb-NO" altLang="nb-NO" dirty="0"/>
              <a:t> a country </a:t>
            </a:r>
            <a:r>
              <a:rPr lang="nb-NO" altLang="nb-NO" dirty="0" err="1"/>
              <a:t>which</a:t>
            </a:r>
            <a:r>
              <a:rPr lang="nb-NO" altLang="nb-NO" dirty="0"/>
              <a:t>, </a:t>
            </a:r>
            <a:r>
              <a:rPr lang="nb-NO" altLang="nb-NO" dirty="0" err="1"/>
              <a:t>according</a:t>
            </a:r>
            <a:r>
              <a:rPr lang="nb-NO" altLang="nb-NO" dirty="0"/>
              <a:t> to </a:t>
            </a:r>
            <a:r>
              <a:rPr lang="nb-NO" altLang="nb-NO" dirty="0" err="1"/>
              <a:t>the</a:t>
            </a:r>
            <a:r>
              <a:rPr lang="nb-NO" altLang="nb-NO" dirty="0"/>
              <a:t> UN Human Development Index, offers </a:t>
            </a:r>
            <a:r>
              <a:rPr lang="nb-NO" altLang="nb-NO" dirty="0" err="1"/>
              <a:t>the</a:t>
            </a:r>
            <a:r>
              <a:rPr lang="nb-NO" altLang="nb-NO" dirty="0"/>
              <a:t> best </a:t>
            </a:r>
            <a:r>
              <a:rPr lang="nb-NO" altLang="nb-NO" dirty="0" err="1"/>
              <a:t>quality</a:t>
            </a:r>
            <a:r>
              <a:rPr lang="nb-NO" altLang="nb-NO" dirty="0"/>
              <a:t> </a:t>
            </a:r>
            <a:r>
              <a:rPr lang="nb-NO" altLang="nb-NO" dirty="0" err="1"/>
              <a:t>of</a:t>
            </a:r>
            <a:r>
              <a:rPr lang="nb-NO" altLang="nb-NO" dirty="0"/>
              <a:t> </a:t>
            </a:r>
            <a:r>
              <a:rPr lang="nb-NO" altLang="nb-NO" dirty="0" err="1"/>
              <a:t>life</a:t>
            </a:r>
            <a:r>
              <a:rPr lang="nb-NO" altLang="nb-NO" dirty="0"/>
              <a:t> in </a:t>
            </a:r>
            <a:r>
              <a:rPr lang="nb-NO" altLang="nb-NO" dirty="0" err="1"/>
              <a:t>the</a:t>
            </a:r>
            <a:r>
              <a:rPr lang="nb-NO" altLang="nb-NO" dirty="0"/>
              <a:t> </a:t>
            </a:r>
            <a:r>
              <a:rPr lang="nb-NO" altLang="nb-NO" dirty="0" err="1"/>
              <a:t>world</a:t>
            </a:r>
            <a:r>
              <a:rPr lang="nb-NO" altLang="nb-NO"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nb-NO" altLang="nb-NO" dirty="0"/>
          </a:p>
          <a:p>
            <a:pPr marL="0" marR="0" indent="0" algn="l" defTabSz="457200" rtl="0" eaLnBrk="1" fontAlgn="auto" latinLnBrk="0" hangingPunct="1">
              <a:lnSpc>
                <a:spcPct val="100000"/>
              </a:lnSpc>
              <a:spcBef>
                <a:spcPts val="0"/>
              </a:spcBef>
              <a:spcAft>
                <a:spcPts val="0"/>
              </a:spcAft>
              <a:buClrTx/>
              <a:buSzTx/>
              <a:buFontTx/>
              <a:buNone/>
              <a:tabLst/>
              <a:defRPr/>
            </a:pPr>
            <a:r>
              <a:rPr lang="nb-NO" altLang="nb-NO" dirty="0" err="1"/>
              <a:t>Sustainability</a:t>
            </a:r>
            <a:r>
              <a:rPr lang="nb-NO" altLang="nb-NO" dirty="0"/>
              <a:t>: </a:t>
            </a:r>
            <a:r>
              <a:rPr lang="nb-NO" altLang="nb-NO" dirty="0" err="1"/>
              <a:t>Also</a:t>
            </a:r>
            <a:r>
              <a:rPr lang="nb-NO" altLang="nb-NO" baseline="0" dirty="0"/>
              <a:t> more and more of </a:t>
            </a:r>
            <a:r>
              <a:rPr lang="nb-NO" altLang="nb-NO" baseline="0" dirty="0" err="1"/>
              <a:t>Norways</a:t>
            </a:r>
            <a:r>
              <a:rPr lang="nb-NO" altLang="nb-NO" baseline="0" dirty="0"/>
              <a:t> </a:t>
            </a:r>
            <a:r>
              <a:rPr lang="nb-NO" altLang="nb-NO" baseline="0" dirty="0" err="1"/>
              <a:t>tourism</a:t>
            </a:r>
            <a:r>
              <a:rPr lang="nb-NO" altLang="nb-NO" baseline="0" dirty="0"/>
              <a:t> </a:t>
            </a:r>
            <a:r>
              <a:rPr lang="nb-NO" altLang="nb-NO" baseline="0" dirty="0" err="1"/>
              <a:t>industry</a:t>
            </a:r>
            <a:r>
              <a:rPr lang="nb-NO" altLang="nb-NO" baseline="0" dirty="0"/>
              <a:t> </a:t>
            </a:r>
            <a:r>
              <a:rPr lang="nb-NO" altLang="nb-NO" baseline="0" dirty="0" err="1"/>
              <a:t>follow</a:t>
            </a:r>
            <a:r>
              <a:rPr lang="nb-NO" altLang="nb-NO" baseline="0" dirty="0"/>
              <a:t> </a:t>
            </a:r>
            <a:r>
              <a:rPr lang="nb-NO" altLang="nb-NO" baseline="0" dirty="0" err="1"/>
              <a:t>sustainable</a:t>
            </a:r>
            <a:r>
              <a:rPr lang="nb-NO" altLang="nb-NO" baseline="0" dirty="0"/>
              <a:t> </a:t>
            </a:r>
            <a:r>
              <a:rPr lang="nb-NO" altLang="nb-NO" baseline="0" dirty="0" err="1"/>
              <a:t>prinsiples</a:t>
            </a:r>
            <a:r>
              <a:rPr lang="nb-NO" altLang="nb-NO" baseline="0" dirty="0"/>
              <a:t>, and one of </a:t>
            </a:r>
            <a:r>
              <a:rPr lang="nb-NO" altLang="nb-NO" baseline="0" dirty="0" err="1"/>
              <a:t>our</a:t>
            </a:r>
            <a:r>
              <a:rPr lang="nb-NO" altLang="nb-NO" baseline="0" dirty="0"/>
              <a:t> </a:t>
            </a:r>
            <a:r>
              <a:rPr lang="nb-NO" altLang="nb-NO" baseline="0" dirty="0" err="1"/>
              <a:t>biggest</a:t>
            </a:r>
            <a:r>
              <a:rPr lang="nb-NO" altLang="nb-NO" baseline="0" dirty="0"/>
              <a:t> </a:t>
            </a:r>
            <a:r>
              <a:rPr lang="nb-NO" altLang="nb-NO" baseline="0" dirty="0" err="1"/>
              <a:t>task</a:t>
            </a:r>
            <a:r>
              <a:rPr lang="nb-NO" altLang="nb-NO" baseline="0" dirty="0"/>
              <a:t> is to preserve </a:t>
            </a:r>
            <a:r>
              <a:rPr lang="nb-NO" altLang="nb-NO" baseline="0" dirty="0" err="1"/>
              <a:t>the</a:t>
            </a:r>
            <a:r>
              <a:rPr lang="nb-NO" altLang="nb-NO" baseline="0" dirty="0"/>
              <a:t> </a:t>
            </a:r>
            <a:r>
              <a:rPr lang="nb-NO" altLang="nb-NO" baseline="0" dirty="0" err="1"/>
              <a:t>unspoiled</a:t>
            </a:r>
            <a:r>
              <a:rPr lang="nb-NO" altLang="nb-NO" baseline="0" dirty="0"/>
              <a:t> and </a:t>
            </a:r>
            <a:r>
              <a:rPr lang="nb-NO" altLang="nb-NO" baseline="0" dirty="0" err="1"/>
              <a:t>beautiful</a:t>
            </a:r>
            <a:r>
              <a:rPr lang="nb-NO" altLang="nb-NO" baseline="0" dirty="0"/>
              <a:t> landscape.  By </a:t>
            </a:r>
            <a:r>
              <a:rPr lang="nb-NO" altLang="nb-NO" baseline="0" dirty="0" err="1"/>
              <a:t>certify</a:t>
            </a:r>
            <a:r>
              <a:rPr lang="nb-NO" altLang="nb-NO" baseline="0" dirty="0"/>
              <a:t> and </a:t>
            </a:r>
            <a:r>
              <a:rPr lang="nb-NO" altLang="nb-NO" baseline="0" dirty="0" err="1"/>
              <a:t>label</a:t>
            </a:r>
            <a:r>
              <a:rPr lang="nb-NO" altLang="nb-NO" baseline="0" dirty="0"/>
              <a:t> </a:t>
            </a:r>
            <a:r>
              <a:rPr lang="nb-NO" altLang="nb-NO" baseline="0" dirty="0" err="1"/>
              <a:t>destination</a:t>
            </a:r>
            <a:r>
              <a:rPr lang="nb-NO" altLang="nb-NO" baseline="0" dirty="0"/>
              <a:t> and </a:t>
            </a:r>
            <a:r>
              <a:rPr lang="nb-NO" altLang="nb-NO" baseline="0" dirty="0" err="1"/>
              <a:t>hotel</a:t>
            </a:r>
            <a:r>
              <a:rPr lang="nb-NO" altLang="nb-NO" baseline="0" dirty="0"/>
              <a:t>/</a:t>
            </a:r>
            <a:r>
              <a:rPr lang="nb-NO" altLang="nb-NO" baseline="0" dirty="0" err="1"/>
              <a:t>venues</a:t>
            </a:r>
            <a:r>
              <a:rPr lang="nb-NO" altLang="nb-NO" baseline="0" dirty="0"/>
              <a:t> makes sure </a:t>
            </a:r>
            <a:r>
              <a:rPr lang="nb-NO" altLang="nb-NO" baseline="0" dirty="0" err="1"/>
              <a:t>they</a:t>
            </a:r>
            <a:r>
              <a:rPr lang="nb-NO" altLang="nb-NO" baseline="0" dirty="0"/>
              <a:t> </a:t>
            </a:r>
            <a:r>
              <a:rPr lang="nb-NO" altLang="nb-NO" baseline="0" dirty="0" err="1"/>
              <a:t>follow</a:t>
            </a:r>
            <a:r>
              <a:rPr lang="nb-NO" altLang="nb-NO" baseline="0" dirty="0"/>
              <a:t> </a:t>
            </a:r>
            <a:r>
              <a:rPr lang="nb-NO" altLang="nb-NO" baseline="0" dirty="0" err="1"/>
              <a:t>strict</a:t>
            </a:r>
            <a:r>
              <a:rPr lang="nb-NO" altLang="nb-NO" baseline="0" dirty="0"/>
              <a:t> </a:t>
            </a:r>
            <a:r>
              <a:rPr lang="nb-NO" altLang="nb-NO" baseline="0" dirty="0" err="1"/>
              <a:t>rules</a:t>
            </a:r>
            <a:r>
              <a:rPr lang="nb-NO" altLang="nb-NO" baseline="0" dirty="0"/>
              <a:t> and </a:t>
            </a:r>
            <a:r>
              <a:rPr lang="nb-NO" altLang="nb-NO" baseline="0" dirty="0" err="1"/>
              <a:t>regulations</a:t>
            </a:r>
            <a:r>
              <a:rPr lang="nb-NO" altLang="nb-NO" baseline="0" dirty="0"/>
              <a:t> in </a:t>
            </a:r>
            <a:r>
              <a:rPr lang="nb-NO" altLang="nb-NO" baseline="0" dirty="0" err="1"/>
              <a:t>pollution</a:t>
            </a:r>
            <a:r>
              <a:rPr lang="nb-NO" altLang="nb-NO" baseline="0" dirty="0"/>
              <a:t>, </a:t>
            </a:r>
            <a:r>
              <a:rPr lang="nb-NO" altLang="nb-NO" baseline="0" dirty="0" err="1"/>
              <a:t>recycling</a:t>
            </a:r>
            <a:r>
              <a:rPr lang="nb-NO" altLang="nb-NO" baseline="0" dirty="0"/>
              <a:t> and </a:t>
            </a:r>
            <a:r>
              <a:rPr lang="nb-NO" altLang="nb-NO" baseline="0" dirty="0" err="1"/>
              <a:t>energy</a:t>
            </a:r>
            <a:r>
              <a:rPr lang="nb-NO" altLang="nb-NO" baseline="0" dirty="0"/>
              <a:t>, </a:t>
            </a:r>
            <a:r>
              <a:rPr lang="nb-NO" altLang="nb-NO" baseline="0" dirty="0" err="1"/>
              <a:t>which</a:t>
            </a:r>
            <a:r>
              <a:rPr lang="nb-NO" altLang="nb-NO" baseline="0" dirty="0"/>
              <a:t> makes it </a:t>
            </a:r>
            <a:r>
              <a:rPr lang="nb-NO" altLang="nb-NO" baseline="0" dirty="0" err="1"/>
              <a:t>easier</a:t>
            </a:r>
            <a:r>
              <a:rPr lang="nb-NO" altLang="nb-NO" baseline="0" dirty="0"/>
              <a:t> for </a:t>
            </a:r>
            <a:r>
              <a:rPr lang="nb-NO" altLang="nb-NO" baseline="0" dirty="0" err="1"/>
              <a:t>customers</a:t>
            </a:r>
            <a:r>
              <a:rPr lang="nb-NO" altLang="nb-NO" baseline="0" dirty="0"/>
              <a:t> to </a:t>
            </a:r>
            <a:r>
              <a:rPr lang="nb-NO" altLang="nb-NO" baseline="0" dirty="0" err="1"/>
              <a:t>choose</a:t>
            </a:r>
            <a:r>
              <a:rPr lang="nb-NO" altLang="nb-NO" baseline="0" dirty="0"/>
              <a:t> to travel in an </a:t>
            </a:r>
            <a:r>
              <a:rPr lang="nb-NO" altLang="nb-NO" baseline="0" dirty="0" err="1"/>
              <a:t>eco-friendly</a:t>
            </a:r>
            <a:r>
              <a:rPr lang="nb-NO" altLang="nb-NO" baseline="0" dirty="0"/>
              <a:t> </a:t>
            </a:r>
            <a:r>
              <a:rPr lang="nb-NO" altLang="nb-NO" baseline="0" dirty="0" err="1"/>
              <a:t>way</a:t>
            </a:r>
            <a:r>
              <a:rPr lang="nb-NO" altLang="nb-NO" baseline="0" dirty="0"/>
              <a:t>. </a:t>
            </a:r>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32</a:t>
            </a:fld>
            <a:endParaRPr lang="en-US"/>
          </a:p>
        </p:txBody>
      </p:sp>
    </p:spTree>
    <p:extLst>
      <p:ext uri="{BB962C8B-B14F-4D97-AF65-F5344CB8AC3E}">
        <p14:creationId xmlns:p14="http://schemas.microsoft.com/office/powerpoint/2010/main" val="246495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nb-NO" dirty="0"/>
              <a:t>Our different concepts in Norway are based on meetings in combination with nature. If that is what you are looking for, Norway is the destination for you. </a:t>
            </a:r>
            <a:r>
              <a:rPr lang="nb-NO" altLang="nb-NO" dirty="0" err="1"/>
              <a:t>We</a:t>
            </a:r>
            <a:r>
              <a:rPr lang="nb-NO" altLang="nb-NO" dirty="0"/>
              <a:t> </a:t>
            </a:r>
            <a:r>
              <a:rPr lang="nb-NO" altLang="nb-NO" dirty="0" err="1"/>
              <a:t>want</a:t>
            </a:r>
            <a:r>
              <a:rPr lang="nb-NO" altLang="nb-NO" dirty="0"/>
              <a:t> to </a:t>
            </a:r>
            <a:r>
              <a:rPr lang="nb-NO" altLang="nb-NO" dirty="0" err="1"/>
              <a:t>give</a:t>
            </a:r>
            <a:r>
              <a:rPr lang="nb-NO" altLang="nb-NO" dirty="0"/>
              <a:t> </a:t>
            </a:r>
            <a:r>
              <a:rPr lang="nb-NO" altLang="nb-NO" dirty="0" err="1"/>
              <a:t>you</a:t>
            </a:r>
            <a:r>
              <a:rPr lang="nb-NO" altLang="nb-NO" dirty="0"/>
              <a:t> </a:t>
            </a:r>
            <a:r>
              <a:rPr lang="nb-NO" altLang="nb-NO" dirty="0" err="1"/>
              <a:t>some</a:t>
            </a:r>
            <a:r>
              <a:rPr lang="nb-NO" altLang="nb-NO" dirty="0"/>
              <a:t> </a:t>
            </a:r>
            <a:r>
              <a:rPr lang="nb-NO" altLang="nb-NO" dirty="0" err="1"/>
              <a:t>ideas</a:t>
            </a:r>
            <a:r>
              <a:rPr lang="nb-NO" altLang="nb-NO" dirty="0"/>
              <a:t> as to </a:t>
            </a:r>
            <a:r>
              <a:rPr lang="nb-NO" altLang="nb-NO" dirty="0" err="1"/>
              <a:t>what</a:t>
            </a:r>
            <a:r>
              <a:rPr lang="nb-NO" altLang="nb-NO" dirty="0"/>
              <a:t> is </a:t>
            </a:r>
            <a:r>
              <a:rPr lang="nb-NO" altLang="nb-NO" dirty="0" err="1"/>
              <a:t>possible</a:t>
            </a:r>
            <a:r>
              <a:rPr lang="nb-NO" altLang="nb-NO" dirty="0"/>
              <a:t> to </a:t>
            </a:r>
            <a:r>
              <a:rPr lang="nb-NO" altLang="nb-NO" dirty="0" err="1"/>
              <a:t>experience</a:t>
            </a:r>
            <a:r>
              <a:rPr lang="nb-NO" altLang="nb-NO" dirty="0"/>
              <a:t> in Norway, for </a:t>
            </a:r>
            <a:r>
              <a:rPr lang="nb-NO" altLang="nb-NO" dirty="0" err="1"/>
              <a:t>incentive</a:t>
            </a:r>
            <a:r>
              <a:rPr lang="nb-NO" altLang="nb-NO" dirty="0"/>
              <a:t> </a:t>
            </a:r>
            <a:r>
              <a:rPr lang="nb-NO" altLang="nb-NO" dirty="0" err="1"/>
              <a:t>groups</a:t>
            </a:r>
            <a:r>
              <a:rPr lang="nb-NO" altLang="nb-NO" dirty="0"/>
              <a:t> and </a:t>
            </a:r>
            <a:r>
              <a:rPr lang="nb-NO" altLang="nb-NO" dirty="0" err="1"/>
              <a:t>also</a:t>
            </a:r>
            <a:r>
              <a:rPr lang="nb-NO" altLang="nb-NO" dirty="0"/>
              <a:t> </a:t>
            </a:r>
            <a:r>
              <a:rPr lang="nb-NO" altLang="nb-NO" dirty="0" err="1"/>
              <a:t>activities</a:t>
            </a:r>
            <a:r>
              <a:rPr lang="nb-NO" altLang="nb-NO" dirty="0"/>
              <a:t> </a:t>
            </a:r>
            <a:r>
              <a:rPr lang="nb-NO" altLang="nb-NO" dirty="0" err="1"/>
              <a:t>combined</a:t>
            </a:r>
            <a:r>
              <a:rPr lang="nb-NO" altLang="nb-NO" dirty="0"/>
              <a:t> </a:t>
            </a:r>
            <a:r>
              <a:rPr lang="nb-NO" altLang="nb-NO" dirty="0" err="1"/>
              <a:t>with</a:t>
            </a:r>
            <a:r>
              <a:rPr lang="nb-NO" altLang="nb-NO" dirty="0"/>
              <a:t> </a:t>
            </a:r>
            <a:r>
              <a:rPr lang="nb-NO" altLang="nb-NO" dirty="0" err="1"/>
              <a:t>conferences</a:t>
            </a:r>
            <a:r>
              <a:rPr lang="nb-NO" altLang="nb-NO" dirty="0"/>
              <a:t>. Norway is </a:t>
            </a:r>
            <a:r>
              <a:rPr lang="nb-NO" altLang="nb-NO" dirty="0" err="1"/>
              <a:t>known</a:t>
            </a:r>
            <a:r>
              <a:rPr lang="nb-NO" altLang="nb-NO" dirty="0"/>
              <a:t> for </a:t>
            </a:r>
            <a:r>
              <a:rPr lang="nb-NO" altLang="nb-NO" dirty="0" err="1"/>
              <a:t>the</a:t>
            </a:r>
            <a:r>
              <a:rPr lang="nb-NO" altLang="nb-NO" dirty="0"/>
              <a:t> </a:t>
            </a:r>
            <a:r>
              <a:rPr lang="nb-NO" altLang="nb-NO" dirty="0" err="1"/>
              <a:t>famous</a:t>
            </a:r>
            <a:r>
              <a:rPr lang="nb-NO" altLang="nb-NO" dirty="0"/>
              <a:t> Norwegian fjords, </a:t>
            </a:r>
            <a:r>
              <a:rPr lang="nb-NO" altLang="nb-NO" dirty="0" err="1"/>
              <a:t>the</a:t>
            </a:r>
            <a:r>
              <a:rPr lang="nb-NO" altLang="nb-NO" dirty="0"/>
              <a:t> </a:t>
            </a:r>
            <a:r>
              <a:rPr lang="nb-NO" altLang="nb-NO" dirty="0" err="1"/>
              <a:t>midnight</a:t>
            </a:r>
            <a:r>
              <a:rPr lang="nb-NO" altLang="nb-NO" dirty="0"/>
              <a:t> </a:t>
            </a:r>
            <a:r>
              <a:rPr lang="nb-NO" altLang="nb-NO" dirty="0" err="1"/>
              <a:t>sun</a:t>
            </a:r>
            <a:r>
              <a:rPr lang="nb-NO" altLang="nb-NO" dirty="0"/>
              <a:t>, </a:t>
            </a:r>
            <a:r>
              <a:rPr lang="nb-NO" altLang="nb-NO" dirty="0" err="1"/>
              <a:t>northern</a:t>
            </a:r>
            <a:r>
              <a:rPr lang="nb-NO" altLang="nb-NO" dirty="0"/>
              <a:t> </a:t>
            </a:r>
            <a:r>
              <a:rPr lang="nb-NO" altLang="nb-NO" dirty="0" err="1"/>
              <a:t>lights</a:t>
            </a:r>
            <a:r>
              <a:rPr lang="nb-NO" altLang="nb-NO" dirty="0"/>
              <a:t> and </a:t>
            </a:r>
            <a:r>
              <a:rPr lang="nb-NO" altLang="nb-NO" dirty="0" err="1"/>
              <a:t>winter</a:t>
            </a:r>
            <a:r>
              <a:rPr lang="nb-NO" altLang="nb-NO" dirty="0"/>
              <a:t> </a:t>
            </a:r>
            <a:r>
              <a:rPr lang="nb-NO" altLang="nb-NO" dirty="0" err="1"/>
              <a:t>activities</a:t>
            </a:r>
            <a:r>
              <a:rPr lang="nb-NO" altLang="nb-NO" dirty="0"/>
              <a:t>. </a:t>
            </a:r>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4</a:t>
            </a:fld>
            <a:endParaRPr lang="en-US"/>
          </a:p>
        </p:txBody>
      </p:sp>
    </p:spTree>
    <p:extLst>
      <p:ext uri="{BB962C8B-B14F-4D97-AF65-F5344CB8AC3E}">
        <p14:creationId xmlns:p14="http://schemas.microsoft.com/office/powerpoint/2010/main" val="208745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In Oslo </a:t>
            </a:r>
            <a:r>
              <a:rPr lang="nb-NO" altLang="nb-NO" dirty="0" err="1"/>
              <a:t>you</a:t>
            </a:r>
            <a:r>
              <a:rPr lang="nb-NO" altLang="nb-NO" dirty="0"/>
              <a:t> </a:t>
            </a:r>
            <a:r>
              <a:rPr lang="nb-NO" altLang="nb-NO" dirty="0" err="1"/>
              <a:t>can</a:t>
            </a:r>
            <a:r>
              <a:rPr lang="nb-NO" altLang="nb-NO" dirty="0"/>
              <a:t> </a:t>
            </a:r>
            <a:r>
              <a:rPr lang="nb-NO" altLang="nb-NO" dirty="0" err="1"/>
              <a:t>combine</a:t>
            </a:r>
            <a:r>
              <a:rPr lang="nb-NO" altLang="nb-NO" dirty="0"/>
              <a:t> </a:t>
            </a:r>
            <a:r>
              <a:rPr lang="nb-NO" altLang="nb-NO" dirty="0" err="1"/>
              <a:t>meetings</a:t>
            </a:r>
            <a:r>
              <a:rPr lang="nb-NO" altLang="nb-NO" dirty="0"/>
              <a:t> </a:t>
            </a:r>
            <a:r>
              <a:rPr lang="nb-NO" altLang="nb-NO" dirty="0" err="1"/>
              <a:t>with</a:t>
            </a:r>
            <a:r>
              <a:rPr lang="nb-NO" altLang="nb-NO" dirty="0"/>
              <a:t> </a:t>
            </a:r>
            <a:r>
              <a:rPr lang="nb-NO" altLang="nb-NO" dirty="0" err="1"/>
              <a:t>boat</a:t>
            </a:r>
            <a:r>
              <a:rPr lang="nb-NO" altLang="nb-NO" dirty="0"/>
              <a:t> trips in </a:t>
            </a:r>
            <a:r>
              <a:rPr lang="nb-NO" altLang="nb-NO" dirty="0" err="1"/>
              <a:t>the</a:t>
            </a:r>
            <a:r>
              <a:rPr lang="nb-NO" altLang="nb-NO" dirty="0"/>
              <a:t> fjord </a:t>
            </a:r>
            <a:r>
              <a:rPr lang="nb-NO" altLang="nb-NO" dirty="0" err="1"/>
              <a:t>among</a:t>
            </a:r>
            <a:r>
              <a:rPr lang="nb-NO" altLang="nb-NO" dirty="0"/>
              <a:t> </a:t>
            </a:r>
            <a:r>
              <a:rPr lang="nb-NO" altLang="nb-NO" dirty="0" err="1"/>
              <a:t>the</a:t>
            </a:r>
            <a:r>
              <a:rPr lang="nb-NO" altLang="nb-NO" dirty="0"/>
              <a:t> </a:t>
            </a:r>
            <a:r>
              <a:rPr lang="nb-NO" altLang="nb-NO" dirty="0" err="1"/>
              <a:t>islands</a:t>
            </a:r>
            <a:r>
              <a:rPr lang="nb-NO" altLang="nb-NO" dirty="0"/>
              <a:t>, </a:t>
            </a:r>
            <a:r>
              <a:rPr lang="nb-NO" altLang="nb-NO" dirty="0" err="1"/>
              <a:t>activities</a:t>
            </a:r>
            <a:r>
              <a:rPr lang="nb-NO" altLang="nb-NO" dirty="0"/>
              <a:t> in </a:t>
            </a:r>
            <a:r>
              <a:rPr lang="nb-NO" altLang="nb-NO" dirty="0" err="1"/>
              <a:t>the</a:t>
            </a:r>
            <a:r>
              <a:rPr lang="nb-NO" altLang="nb-NO" dirty="0"/>
              <a:t> city or in </a:t>
            </a:r>
            <a:r>
              <a:rPr lang="nb-NO" altLang="nb-NO" dirty="0" err="1"/>
              <a:t>the</a:t>
            </a:r>
            <a:r>
              <a:rPr lang="nb-NO" altLang="nb-NO" dirty="0"/>
              <a:t> Holmenkollen area. Tjuvholmen is a </a:t>
            </a:r>
            <a:r>
              <a:rPr lang="nb-NO" altLang="nb-NO" dirty="0" err="1"/>
              <a:t>new</a:t>
            </a:r>
            <a:r>
              <a:rPr lang="nb-NO" altLang="nb-NO" dirty="0"/>
              <a:t> area by </a:t>
            </a:r>
            <a:r>
              <a:rPr lang="nb-NO" altLang="nb-NO" dirty="0" err="1"/>
              <a:t>the</a:t>
            </a:r>
            <a:r>
              <a:rPr lang="nb-NO" altLang="nb-NO" dirty="0"/>
              <a:t> </a:t>
            </a:r>
            <a:r>
              <a:rPr lang="nb-NO" altLang="nb-NO" dirty="0" err="1"/>
              <a:t>sea</a:t>
            </a:r>
            <a:r>
              <a:rPr lang="nb-NO" altLang="nb-NO" dirty="0"/>
              <a:t> </a:t>
            </a:r>
            <a:r>
              <a:rPr lang="nb-NO" altLang="nb-NO" dirty="0" err="1"/>
              <a:t>with</a:t>
            </a:r>
            <a:r>
              <a:rPr lang="nb-NO" altLang="nb-NO" dirty="0"/>
              <a:t> </a:t>
            </a:r>
            <a:r>
              <a:rPr lang="nb-NO" altLang="nb-NO" dirty="0" err="1"/>
              <a:t>reatuarants</a:t>
            </a:r>
            <a:r>
              <a:rPr lang="nb-NO" altLang="nb-NO" dirty="0"/>
              <a:t> and bars and it is </a:t>
            </a:r>
            <a:r>
              <a:rPr lang="nb-NO" altLang="nb-NO" dirty="0" err="1"/>
              <a:t>also</a:t>
            </a:r>
            <a:r>
              <a:rPr lang="nb-NO" altLang="nb-NO" dirty="0"/>
              <a:t> </a:t>
            </a:r>
            <a:r>
              <a:rPr lang="nb-NO" altLang="nb-NO" dirty="0" err="1"/>
              <a:t>here</a:t>
            </a:r>
            <a:r>
              <a:rPr lang="nb-NO" altLang="nb-NO" dirty="0"/>
              <a:t> </a:t>
            </a:r>
            <a:r>
              <a:rPr lang="nb-NO" altLang="nb-NO" dirty="0" err="1"/>
              <a:t>the</a:t>
            </a:r>
            <a:r>
              <a:rPr lang="nb-NO" altLang="nb-NO" dirty="0"/>
              <a:t> </a:t>
            </a:r>
            <a:r>
              <a:rPr lang="nb-NO" altLang="nb-NO" dirty="0" err="1"/>
              <a:t>new</a:t>
            </a:r>
            <a:r>
              <a:rPr lang="nb-NO" altLang="nb-NO" dirty="0"/>
              <a:t> Astrup Fearnley Museum and </a:t>
            </a:r>
            <a:r>
              <a:rPr lang="nb-NO" altLang="nb-NO" dirty="0" err="1"/>
              <a:t>the</a:t>
            </a:r>
            <a:r>
              <a:rPr lang="nb-NO" altLang="nb-NO" dirty="0"/>
              <a:t> hotel THE THIEF is </a:t>
            </a:r>
            <a:r>
              <a:rPr lang="nb-NO" altLang="nb-NO" dirty="0" err="1"/>
              <a:t>situated</a:t>
            </a:r>
            <a:r>
              <a:rPr lang="nb-NO" altLang="nb-NO" dirty="0"/>
              <a:t>. By </a:t>
            </a:r>
            <a:r>
              <a:rPr lang="nb-NO" altLang="nb-NO" dirty="0" err="1"/>
              <a:t>the</a:t>
            </a:r>
            <a:r>
              <a:rPr lang="nb-NO" altLang="nb-NO" dirty="0"/>
              <a:t> </a:t>
            </a:r>
            <a:r>
              <a:rPr lang="nb-NO" altLang="nb-NO" dirty="0" err="1"/>
              <a:t>new</a:t>
            </a:r>
            <a:r>
              <a:rPr lang="nb-NO" altLang="nb-NO" dirty="0"/>
              <a:t> Opera House </a:t>
            </a:r>
            <a:r>
              <a:rPr lang="nb-NO" altLang="nb-NO" dirty="0" err="1"/>
              <a:t>they</a:t>
            </a:r>
            <a:r>
              <a:rPr lang="nb-NO" altLang="nb-NO" dirty="0"/>
              <a:t> </a:t>
            </a:r>
            <a:r>
              <a:rPr lang="nb-NO" altLang="nb-NO" dirty="0" err="1"/>
              <a:t>will</a:t>
            </a:r>
            <a:r>
              <a:rPr lang="nb-NO" altLang="nb-NO" dirty="0"/>
              <a:t> </a:t>
            </a:r>
            <a:r>
              <a:rPr lang="nb-NO" altLang="nb-NO" dirty="0" err="1"/>
              <a:t>soon</a:t>
            </a:r>
            <a:r>
              <a:rPr lang="nb-NO" altLang="nb-NO" dirty="0"/>
              <a:t> start to </a:t>
            </a:r>
            <a:r>
              <a:rPr lang="nb-NO" altLang="nb-NO" dirty="0" err="1"/>
              <a:t>build</a:t>
            </a:r>
            <a:r>
              <a:rPr lang="nb-NO" altLang="nb-NO" dirty="0"/>
              <a:t> </a:t>
            </a:r>
            <a:r>
              <a:rPr lang="nb-NO" altLang="nb-NO" dirty="0" err="1"/>
              <a:t>the</a:t>
            </a:r>
            <a:r>
              <a:rPr lang="nb-NO" altLang="nb-NO" dirty="0"/>
              <a:t> </a:t>
            </a:r>
            <a:r>
              <a:rPr lang="nb-NO" altLang="nb-NO" dirty="0" err="1"/>
              <a:t>new</a:t>
            </a:r>
            <a:r>
              <a:rPr lang="nb-NO" altLang="nb-NO" dirty="0"/>
              <a:t> Munch Museum and </a:t>
            </a:r>
            <a:r>
              <a:rPr lang="nb-NO" altLang="nb-NO" dirty="0" err="1"/>
              <a:t>the</a:t>
            </a:r>
            <a:r>
              <a:rPr lang="nb-NO" altLang="nb-NO" dirty="0"/>
              <a:t> National Gallery. </a:t>
            </a:r>
          </a:p>
        </p:txBody>
      </p:sp>
      <p:sp>
        <p:nvSpPr>
          <p:cNvPr id="378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DED47E7-C6E3-4561-8B6C-B42F837F24EB}" type="slidenum">
              <a:rPr lang="nb-NO" altLang="nb-NO" smtClean="0">
                <a:latin typeface="Calibri" pitchFamily="34" charset="0"/>
              </a:rPr>
              <a:pPr/>
              <a:t>5</a:t>
            </a:fld>
            <a:endParaRPr lang="nb-NO" altLang="nb-NO">
              <a:latin typeface="Calibri" pitchFamily="34" charset="0"/>
            </a:endParaRPr>
          </a:p>
        </p:txBody>
      </p:sp>
    </p:spTree>
    <p:extLst>
      <p:ext uri="{BB962C8B-B14F-4D97-AF65-F5344CB8AC3E}">
        <p14:creationId xmlns:p14="http://schemas.microsoft.com/office/powerpoint/2010/main" val="7386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dirty="0"/>
              <a:t>Bergen is a </a:t>
            </a:r>
            <a:r>
              <a:rPr lang="nb-NO" altLang="nb-NO" dirty="0" err="1"/>
              <a:t>very</a:t>
            </a:r>
            <a:r>
              <a:rPr lang="nb-NO" altLang="nb-NO" dirty="0"/>
              <a:t> </a:t>
            </a:r>
            <a:r>
              <a:rPr lang="nb-NO" altLang="nb-NO" dirty="0" err="1"/>
              <a:t>convenient</a:t>
            </a:r>
            <a:r>
              <a:rPr lang="nb-NO" altLang="nb-NO" dirty="0"/>
              <a:t> city for </a:t>
            </a:r>
            <a:r>
              <a:rPr lang="nb-NO" altLang="nb-NO" dirty="0" err="1"/>
              <a:t>conference</a:t>
            </a:r>
            <a:r>
              <a:rPr lang="nb-NO" altLang="nb-NO" dirty="0"/>
              <a:t> delegates </a:t>
            </a:r>
            <a:r>
              <a:rPr lang="nb-NO" altLang="nb-NO" dirty="0" err="1"/>
              <a:t>since</a:t>
            </a:r>
            <a:r>
              <a:rPr lang="nb-NO" altLang="nb-NO" dirty="0"/>
              <a:t> </a:t>
            </a:r>
            <a:r>
              <a:rPr lang="nb-NO" altLang="nb-NO" dirty="0" err="1"/>
              <a:t>everything</a:t>
            </a:r>
            <a:r>
              <a:rPr lang="nb-NO" altLang="nb-NO" dirty="0"/>
              <a:t> is </a:t>
            </a:r>
            <a:r>
              <a:rPr lang="nb-NO" altLang="nb-NO" dirty="0" err="1"/>
              <a:t>within</a:t>
            </a:r>
            <a:r>
              <a:rPr lang="nb-NO" altLang="nb-NO" dirty="0"/>
              <a:t> </a:t>
            </a:r>
            <a:r>
              <a:rPr lang="nb-NO" altLang="nb-NO" dirty="0" err="1"/>
              <a:t>walking</a:t>
            </a:r>
            <a:r>
              <a:rPr lang="nb-NO" altLang="nb-NO" dirty="0"/>
              <a:t> </a:t>
            </a:r>
            <a:r>
              <a:rPr lang="nb-NO" altLang="nb-NO" dirty="0" err="1"/>
              <a:t>distance</a:t>
            </a:r>
            <a:r>
              <a:rPr lang="nb-NO" altLang="nb-NO" dirty="0"/>
              <a:t>. Here </a:t>
            </a:r>
            <a:r>
              <a:rPr lang="nb-NO" altLang="nb-NO" dirty="0" err="1"/>
              <a:t>groups</a:t>
            </a:r>
            <a:r>
              <a:rPr lang="nb-NO" altLang="nb-NO" dirty="0"/>
              <a:t> </a:t>
            </a:r>
            <a:r>
              <a:rPr lang="nb-NO" altLang="nb-NO" dirty="0" err="1"/>
              <a:t>often</a:t>
            </a:r>
            <a:r>
              <a:rPr lang="nb-NO" altLang="nb-NO" dirty="0"/>
              <a:t> </a:t>
            </a:r>
            <a:r>
              <a:rPr lang="nb-NO" altLang="nb-NO" dirty="0" err="1"/>
              <a:t>take</a:t>
            </a:r>
            <a:r>
              <a:rPr lang="nb-NO" altLang="nb-NO" dirty="0"/>
              <a:t> a Pre- or post </a:t>
            </a:r>
            <a:r>
              <a:rPr lang="nb-NO" altLang="nb-NO" dirty="0" err="1"/>
              <a:t>tour</a:t>
            </a:r>
            <a:r>
              <a:rPr lang="nb-NO" altLang="nb-NO" dirty="0"/>
              <a:t> </a:t>
            </a:r>
            <a:r>
              <a:rPr lang="nb-NO" altLang="nb-NO" dirty="0" err="1"/>
              <a:t>into</a:t>
            </a:r>
            <a:r>
              <a:rPr lang="nb-NO" altLang="nb-NO" dirty="0"/>
              <a:t> </a:t>
            </a:r>
            <a:r>
              <a:rPr lang="nb-NO" altLang="nb-NO" dirty="0" err="1"/>
              <a:t>the</a:t>
            </a:r>
            <a:r>
              <a:rPr lang="nb-NO" altLang="nb-NO" dirty="0"/>
              <a:t> fjord areas. </a:t>
            </a:r>
            <a:br>
              <a:rPr lang="nb-NO" altLang="nb-NO" dirty="0"/>
            </a:br>
            <a:r>
              <a:rPr lang="nb-NO" altLang="nb-NO" dirty="0"/>
              <a:t>The </a:t>
            </a:r>
            <a:r>
              <a:rPr lang="nb-NO" altLang="nb-NO" dirty="0" err="1"/>
              <a:t>old</a:t>
            </a:r>
            <a:r>
              <a:rPr lang="nb-NO" altLang="nb-NO" dirty="0"/>
              <a:t> </a:t>
            </a:r>
            <a:r>
              <a:rPr lang="nb-NO" altLang="nb-NO" dirty="0" err="1"/>
              <a:t>wharf</a:t>
            </a:r>
            <a:r>
              <a:rPr lang="nb-NO" altLang="nb-NO" dirty="0"/>
              <a:t> or Bryggen is </a:t>
            </a:r>
            <a:r>
              <a:rPr lang="nb-NO" altLang="nb-NO" dirty="0" err="1"/>
              <a:t>on</a:t>
            </a:r>
            <a:r>
              <a:rPr lang="nb-NO" altLang="nb-NO" dirty="0"/>
              <a:t> </a:t>
            </a:r>
            <a:r>
              <a:rPr lang="nb-NO" altLang="nb-NO" dirty="0" err="1"/>
              <a:t>the</a:t>
            </a:r>
            <a:r>
              <a:rPr lang="nb-NO" altLang="nb-NO" dirty="0"/>
              <a:t> UNESCO World Heritage List. </a:t>
            </a:r>
            <a:endParaRPr lang="en-GB" altLang="nb-NO"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B852CB3-2C38-4094-B086-8A0107F121B3}" type="slidenum">
              <a:rPr lang="en-GB" altLang="nb-NO" smtClean="0"/>
              <a:pPr>
                <a:spcBef>
                  <a:spcPct val="0"/>
                </a:spcBef>
              </a:pPr>
              <a:t>7</a:t>
            </a:fld>
            <a:endParaRPr lang="en-GB" altLang="nb-NO"/>
          </a:p>
        </p:txBody>
      </p:sp>
    </p:spTree>
    <p:extLst>
      <p:ext uri="{BB962C8B-B14F-4D97-AF65-F5344CB8AC3E}">
        <p14:creationId xmlns:p14="http://schemas.microsoft.com/office/powerpoint/2010/main" val="25765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Direct </a:t>
            </a:r>
            <a:r>
              <a:rPr lang="nb-NO" dirty="0" err="1"/>
              <a:t>flights</a:t>
            </a:r>
            <a:r>
              <a:rPr lang="nb-NO" dirty="0"/>
              <a:t> to Bergen from København, London, Roma, Amsterdam,</a:t>
            </a:r>
            <a:r>
              <a:rPr lang="nb-NO" baseline="0" dirty="0"/>
              <a:t> Paris. New York and </a:t>
            </a:r>
            <a:r>
              <a:rPr lang="nb-NO" baseline="0" dirty="0" err="1"/>
              <a:t>Toky</a:t>
            </a:r>
            <a:r>
              <a:rPr lang="nb-NO" baseline="0" dirty="0"/>
              <a:t> in </a:t>
            </a:r>
            <a:r>
              <a:rPr lang="nb-NO" baseline="0" dirty="0" err="1"/>
              <a:t>the</a:t>
            </a:r>
            <a:r>
              <a:rPr lang="nb-NO" baseline="0" dirty="0"/>
              <a:t> summer </a:t>
            </a:r>
            <a:r>
              <a:rPr lang="nb-NO" baseline="0" dirty="0" err="1"/>
              <a:t>season</a:t>
            </a:r>
            <a:r>
              <a:rPr lang="nb-NO" baseline="0" dirty="0"/>
              <a:t>. </a:t>
            </a:r>
            <a:endParaRPr lang="nb-NO" dirty="0"/>
          </a:p>
        </p:txBody>
      </p:sp>
      <p:sp>
        <p:nvSpPr>
          <p:cNvPr id="4" name="Plassholder for lysbildenummer 3"/>
          <p:cNvSpPr>
            <a:spLocks noGrp="1"/>
          </p:cNvSpPr>
          <p:nvPr>
            <p:ph type="sldNum" sz="quarter" idx="10"/>
          </p:nvPr>
        </p:nvSpPr>
        <p:spPr/>
        <p:txBody>
          <a:bodyPr/>
          <a:lstStyle/>
          <a:p>
            <a:fld id="{5888653B-4EE9-4841-A323-05D06411AF1A}" type="slidenum">
              <a:rPr lang="en-US" smtClean="0"/>
              <a:t>8</a:t>
            </a:fld>
            <a:endParaRPr lang="en-US"/>
          </a:p>
        </p:txBody>
      </p:sp>
    </p:spTree>
    <p:extLst>
      <p:ext uri="{BB962C8B-B14F-4D97-AF65-F5344CB8AC3E}">
        <p14:creationId xmlns:p14="http://schemas.microsoft.com/office/powerpoint/2010/main" val="193082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b-NO" dirty="0"/>
              <a:t>Stavanger is the oil capital of Norway. The Norwegian Petroleum Museum has hosted several opening ceremonies for groups and conferences. Stavanger has a long tradition and expertise in hosting international events and conferences together with PCO’s. Stavanger has easy access with daily flights from most major European airports, and is well connected by sky team as well as Star Alliance carries. Go hiking to Pulpit Rock or take a cooking lesson with the Culinary </a:t>
            </a:r>
            <a:r>
              <a:rPr lang="en-US" altLang="nb-NO" dirty="0" err="1"/>
              <a:t>Akademy</a:t>
            </a:r>
            <a:r>
              <a:rPr lang="en-US" altLang="nb-NO" dirty="0"/>
              <a:t>. </a:t>
            </a:r>
            <a:endParaRPr lang="en-GB" altLang="nb-NO"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2F12C14-FACA-4073-8F8E-6B2C68A397CE}" type="slidenum">
              <a:rPr lang="en-GB" altLang="nb-NO" smtClean="0"/>
              <a:pPr>
                <a:spcBef>
                  <a:spcPct val="0"/>
                </a:spcBef>
              </a:pPr>
              <a:t>9</a:t>
            </a:fld>
            <a:endParaRPr lang="en-GB" altLang="nb-NO"/>
          </a:p>
        </p:txBody>
      </p:sp>
    </p:spTree>
    <p:extLst>
      <p:ext uri="{BB962C8B-B14F-4D97-AF65-F5344CB8AC3E}">
        <p14:creationId xmlns:p14="http://schemas.microsoft.com/office/powerpoint/2010/main" val="1469489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dirty="0"/>
              <a:t>In </a:t>
            </a:r>
            <a:r>
              <a:rPr lang="nb-NO" altLang="nb-NO" dirty="0" err="1"/>
              <a:t>central</a:t>
            </a:r>
            <a:r>
              <a:rPr lang="nb-NO" altLang="nb-NO" dirty="0"/>
              <a:t> Norway is </a:t>
            </a:r>
            <a:r>
              <a:rPr lang="nb-NO" altLang="nb-NO" dirty="0" err="1"/>
              <a:t>the</a:t>
            </a:r>
            <a:r>
              <a:rPr lang="nb-NO" altLang="nb-NO" dirty="0"/>
              <a:t> </a:t>
            </a:r>
            <a:r>
              <a:rPr lang="nb-NO" altLang="nb-NO" dirty="0" err="1"/>
              <a:t>capital</a:t>
            </a:r>
            <a:r>
              <a:rPr lang="nb-NO" altLang="nb-NO" dirty="0"/>
              <a:t> of </a:t>
            </a:r>
            <a:r>
              <a:rPr lang="nb-NO" altLang="nb-NO" dirty="0" err="1"/>
              <a:t>history</a:t>
            </a:r>
            <a:r>
              <a:rPr lang="nb-NO" altLang="nb-NO" dirty="0"/>
              <a:t> and </a:t>
            </a:r>
            <a:r>
              <a:rPr lang="nb-NO" altLang="nb-NO" dirty="0" err="1"/>
              <a:t>technology</a:t>
            </a:r>
            <a:r>
              <a:rPr lang="nb-NO" altLang="nb-NO" dirty="0"/>
              <a:t> – Trondheim. The impressive Nidaros </a:t>
            </a:r>
            <a:r>
              <a:rPr lang="nb-NO" altLang="nb-NO" dirty="0" err="1"/>
              <a:t>cathedral</a:t>
            </a:r>
            <a:r>
              <a:rPr lang="nb-NO" altLang="nb-NO" dirty="0"/>
              <a:t> (</a:t>
            </a:r>
            <a:r>
              <a:rPr lang="nb-NO" altLang="nb-NO" dirty="0" err="1"/>
              <a:t>on</a:t>
            </a:r>
            <a:r>
              <a:rPr lang="nb-NO" altLang="nb-NO" dirty="0"/>
              <a:t> </a:t>
            </a:r>
            <a:r>
              <a:rPr lang="nb-NO" altLang="nb-NO" dirty="0" err="1"/>
              <a:t>picture</a:t>
            </a:r>
            <a:r>
              <a:rPr lang="nb-NO" altLang="nb-NO" dirty="0"/>
              <a:t>) is </a:t>
            </a:r>
            <a:r>
              <a:rPr lang="nb-NO" altLang="nb-NO" dirty="0" err="1"/>
              <a:t>often</a:t>
            </a:r>
            <a:r>
              <a:rPr lang="nb-NO" altLang="nb-NO" dirty="0"/>
              <a:t> used as a </a:t>
            </a:r>
            <a:r>
              <a:rPr lang="nb-NO" altLang="nb-NO" dirty="0" err="1"/>
              <a:t>venue</a:t>
            </a:r>
            <a:r>
              <a:rPr lang="nb-NO" altLang="nb-NO" dirty="0"/>
              <a:t> for </a:t>
            </a:r>
            <a:r>
              <a:rPr lang="nb-NO" altLang="nb-NO" dirty="0" err="1"/>
              <a:t>conference</a:t>
            </a:r>
            <a:r>
              <a:rPr lang="nb-NO" altLang="nb-NO" dirty="0"/>
              <a:t> </a:t>
            </a:r>
            <a:r>
              <a:rPr lang="nb-NO" altLang="nb-NO" dirty="0" err="1"/>
              <a:t>opening</a:t>
            </a:r>
            <a:r>
              <a:rPr lang="nb-NO" altLang="nb-NO" dirty="0"/>
              <a:t> </a:t>
            </a:r>
            <a:r>
              <a:rPr lang="nb-NO" altLang="nb-NO" dirty="0" err="1"/>
              <a:t>ceremonies</a:t>
            </a:r>
            <a:r>
              <a:rPr lang="nb-NO" altLang="nb-NO" dirty="0"/>
              <a:t> an </a:t>
            </a:r>
            <a:r>
              <a:rPr lang="nb-NO" altLang="nb-NO" dirty="0" err="1"/>
              <a:t>concerts</a:t>
            </a:r>
            <a:r>
              <a:rPr lang="nb-NO" altLang="nb-NO" dirty="0"/>
              <a:t>. </a:t>
            </a:r>
            <a:r>
              <a:rPr lang="en-US" altLang="nb-NO" dirty="0" err="1"/>
              <a:t>Nidaros</a:t>
            </a:r>
            <a:r>
              <a:rPr lang="en-US" altLang="nb-NO" dirty="0"/>
              <a:t> Cathedral was one of the most important places of pilgrimage in </a:t>
            </a:r>
            <a:r>
              <a:rPr lang="en-US" altLang="nb-NO" dirty="0" err="1"/>
              <a:t>medivaeal</a:t>
            </a:r>
            <a:r>
              <a:rPr lang="en-US" altLang="nb-NO" dirty="0"/>
              <a:t> Europe. Trondheim focuses on soft nature activities, like pilgrim light or hiking in the woods combined with high quality food and nice hotels - luxury version of the pilgrimage. </a:t>
            </a:r>
          </a:p>
          <a:p>
            <a:pPr eaLnBrk="1" hangingPunct="1">
              <a:spcBef>
                <a:spcPct val="0"/>
              </a:spcBef>
            </a:pPr>
            <a:endParaRPr lang="en-GB" altLang="nb-NO"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D16BF79-8BE4-4917-ABCE-ADBD6FC4D8CC}" type="slidenum">
              <a:rPr lang="en-GB" altLang="nb-NO" smtClean="0"/>
              <a:pPr>
                <a:spcBef>
                  <a:spcPct val="0"/>
                </a:spcBef>
              </a:pPr>
              <a:t>11</a:t>
            </a:fld>
            <a:endParaRPr lang="en-GB" altLang="nb-NO"/>
          </a:p>
        </p:txBody>
      </p:sp>
    </p:spTree>
    <p:extLst>
      <p:ext uri="{BB962C8B-B14F-4D97-AF65-F5344CB8AC3E}">
        <p14:creationId xmlns:p14="http://schemas.microsoft.com/office/powerpoint/2010/main" val="164336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Tromsø is </a:t>
            </a:r>
            <a:r>
              <a:rPr lang="nb-NO" altLang="nb-NO" dirty="0" err="1"/>
              <a:t>the</a:t>
            </a:r>
            <a:r>
              <a:rPr lang="nb-NO" altLang="nb-NO" dirty="0"/>
              <a:t> </a:t>
            </a:r>
            <a:r>
              <a:rPr lang="nb-NO" altLang="nb-NO" dirty="0" err="1"/>
              <a:t>centre</a:t>
            </a:r>
            <a:r>
              <a:rPr lang="nb-NO" altLang="nb-NO" dirty="0"/>
              <a:t> for </a:t>
            </a:r>
            <a:r>
              <a:rPr lang="nb-NO" altLang="nb-NO" dirty="0" err="1"/>
              <a:t>arctic</a:t>
            </a:r>
            <a:r>
              <a:rPr lang="nb-NO" altLang="nb-NO" dirty="0"/>
              <a:t> </a:t>
            </a:r>
            <a:r>
              <a:rPr lang="nb-NO" altLang="nb-NO" dirty="0" err="1"/>
              <a:t>knowledge</a:t>
            </a:r>
            <a:r>
              <a:rPr lang="nb-NO" altLang="nb-NO" dirty="0"/>
              <a:t> and </a:t>
            </a:r>
            <a:r>
              <a:rPr lang="nb-NO" altLang="nb-NO" dirty="0" err="1"/>
              <a:t>science</a:t>
            </a:r>
            <a:r>
              <a:rPr lang="nb-NO" altLang="nb-NO" dirty="0"/>
              <a:t> and a </a:t>
            </a:r>
            <a:r>
              <a:rPr lang="nb-NO" altLang="nb-NO" dirty="0" err="1"/>
              <a:t>natural</a:t>
            </a:r>
            <a:r>
              <a:rPr lang="nb-NO" altLang="nb-NO" dirty="0"/>
              <a:t> arena and </a:t>
            </a:r>
            <a:r>
              <a:rPr lang="nb-NO" altLang="nb-NO" dirty="0" err="1"/>
              <a:t>meetingpoint</a:t>
            </a:r>
            <a:r>
              <a:rPr lang="nb-NO" altLang="nb-NO" dirty="0"/>
              <a:t> in </a:t>
            </a:r>
            <a:r>
              <a:rPr lang="nb-NO" altLang="nb-NO" dirty="0" err="1"/>
              <a:t>the</a:t>
            </a:r>
            <a:r>
              <a:rPr lang="nb-NO" altLang="nb-NO" dirty="0"/>
              <a:t> </a:t>
            </a:r>
            <a:r>
              <a:rPr lang="nb-NO" altLang="nb-NO" dirty="0" err="1"/>
              <a:t>arctic</a:t>
            </a:r>
            <a:r>
              <a:rPr lang="nb-NO" altLang="nb-NO" dirty="0"/>
              <a:t>. The city is </a:t>
            </a:r>
            <a:r>
              <a:rPr lang="nb-NO" altLang="nb-NO" dirty="0" err="1"/>
              <a:t>compact</a:t>
            </a:r>
            <a:r>
              <a:rPr lang="nb-NO" altLang="nb-NO" dirty="0"/>
              <a:t> </a:t>
            </a:r>
            <a:r>
              <a:rPr lang="nb-NO" altLang="nb-NO" dirty="0" err="1"/>
              <a:t>with</a:t>
            </a:r>
            <a:r>
              <a:rPr lang="nb-NO" altLang="nb-NO" dirty="0"/>
              <a:t> all </a:t>
            </a:r>
            <a:r>
              <a:rPr lang="nb-NO" altLang="nb-NO" dirty="0" err="1"/>
              <a:t>the</a:t>
            </a:r>
            <a:r>
              <a:rPr lang="nb-NO" altLang="nb-NO" dirty="0"/>
              <a:t> hotels in </a:t>
            </a:r>
            <a:r>
              <a:rPr lang="nb-NO" altLang="nb-NO" dirty="0" err="1"/>
              <a:t>the</a:t>
            </a:r>
            <a:r>
              <a:rPr lang="nb-NO" altLang="nb-NO" dirty="0"/>
              <a:t> </a:t>
            </a:r>
            <a:r>
              <a:rPr lang="nb-NO" altLang="nb-NO" dirty="0" err="1"/>
              <a:t>small</a:t>
            </a:r>
            <a:r>
              <a:rPr lang="nb-NO" altLang="nb-NO" dirty="0"/>
              <a:t> city </a:t>
            </a:r>
            <a:r>
              <a:rPr lang="nb-NO" altLang="nb-NO" dirty="0" err="1"/>
              <a:t>centre</a:t>
            </a:r>
            <a:r>
              <a:rPr lang="nb-NO" altLang="nb-NO" dirty="0"/>
              <a:t>.  </a:t>
            </a:r>
            <a:r>
              <a:rPr lang="nb-NO" altLang="nb-NO" dirty="0" err="1"/>
              <a:t>Midnight</a:t>
            </a:r>
            <a:r>
              <a:rPr lang="nb-NO" altLang="nb-NO" dirty="0"/>
              <a:t> </a:t>
            </a:r>
            <a:r>
              <a:rPr lang="nb-NO" altLang="nb-NO" dirty="0" err="1"/>
              <a:t>sun</a:t>
            </a:r>
            <a:r>
              <a:rPr lang="nb-NO" altLang="nb-NO" dirty="0"/>
              <a:t>: May 18 – </a:t>
            </a:r>
            <a:r>
              <a:rPr lang="nb-NO" altLang="nb-NO" dirty="0" err="1"/>
              <a:t>July</a:t>
            </a:r>
            <a:r>
              <a:rPr lang="nb-NO" altLang="nb-NO" dirty="0"/>
              <a:t> 25, polar </a:t>
            </a:r>
            <a:r>
              <a:rPr lang="nb-NO" altLang="nb-NO" dirty="0" err="1"/>
              <a:t>night</a:t>
            </a:r>
            <a:r>
              <a:rPr lang="nb-NO" altLang="nb-NO" dirty="0"/>
              <a:t>: Nov 21 – Jan 21. Arctic </a:t>
            </a:r>
            <a:r>
              <a:rPr lang="nb-NO" altLang="nb-NO" dirty="0" err="1"/>
              <a:t>incentive</a:t>
            </a:r>
            <a:r>
              <a:rPr lang="nb-NO" altLang="nb-NO" dirty="0"/>
              <a:t> </a:t>
            </a:r>
            <a:r>
              <a:rPr lang="nb-NO" altLang="nb-NO" dirty="0" err="1"/>
              <a:t>activities</a:t>
            </a:r>
            <a:r>
              <a:rPr lang="nb-NO" altLang="nb-NO" dirty="0"/>
              <a:t> or </a:t>
            </a:r>
            <a:r>
              <a:rPr lang="nb-NO" altLang="nb-NO" dirty="0" err="1"/>
              <a:t>activities</a:t>
            </a:r>
            <a:r>
              <a:rPr lang="nb-NO" altLang="nb-NO" dirty="0"/>
              <a:t> in combination </a:t>
            </a:r>
            <a:r>
              <a:rPr lang="nb-NO" altLang="nb-NO" dirty="0" err="1"/>
              <a:t>with</a:t>
            </a:r>
            <a:r>
              <a:rPr lang="nb-NO" altLang="nb-NO" dirty="0"/>
              <a:t> </a:t>
            </a:r>
            <a:r>
              <a:rPr lang="nb-NO" altLang="nb-NO" dirty="0" err="1"/>
              <a:t>meetings</a:t>
            </a:r>
            <a:r>
              <a:rPr lang="nb-NO" altLang="nb-NO" dirty="0"/>
              <a:t> during </a:t>
            </a:r>
            <a:r>
              <a:rPr lang="nb-NO" altLang="nb-NO" dirty="0" err="1"/>
              <a:t>the</a:t>
            </a:r>
            <a:r>
              <a:rPr lang="nb-NO" altLang="nb-NO" dirty="0"/>
              <a:t> </a:t>
            </a:r>
            <a:r>
              <a:rPr lang="nb-NO" altLang="nb-NO" dirty="0" err="1"/>
              <a:t>winter</a:t>
            </a:r>
            <a:r>
              <a:rPr lang="nb-NO" altLang="nb-NO" dirty="0"/>
              <a:t> </a:t>
            </a:r>
            <a:r>
              <a:rPr lang="nb-NO" altLang="nb-NO" dirty="0" err="1"/>
              <a:t>are</a:t>
            </a:r>
            <a:r>
              <a:rPr lang="nb-NO" altLang="nb-NO" dirty="0"/>
              <a:t> </a:t>
            </a:r>
            <a:r>
              <a:rPr lang="nb-NO" altLang="nb-NO" dirty="0" err="1"/>
              <a:t>experiencing</a:t>
            </a:r>
            <a:r>
              <a:rPr lang="nb-NO" altLang="nb-NO" dirty="0"/>
              <a:t> </a:t>
            </a:r>
            <a:r>
              <a:rPr lang="nb-NO" altLang="nb-NO" dirty="0" err="1"/>
              <a:t>the</a:t>
            </a:r>
            <a:r>
              <a:rPr lang="nb-NO" altLang="nb-NO" dirty="0"/>
              <a:t> </a:t>
            </a:r>
            <a:r>
              <a:rPr lang="nb-NO" altLang="nb-NO" dirty="0" err="1"/>
              <a:t>nothern</a:t>
            </a:r>
            <a:r>
              <a:rPr lang="nb-NO" altLang="nb-NO" dirty="0"/>
              <a:t> </a:t>
            </a:r>
            <a:r>
              <a:rPr lang="nb-NO" altLang="nb-NO" dirty="0" err="1"/>
              <a:t>lights</a:t>
            </a:r>
            <a:r>
              <a:rPr lang="nb-NO" altLang="nb-NO" dirty="0"/>
              <a:t>, </a:t>
            </a:r>
            <a:r>
              <a:rPr lang="nb-NO" altLang="nb-NO" dirty="0" err="1"/>
              <a:t>dogsledding</a:t>
            </a:r>
            <a:r>
              <a:rPr lang="nb-NO" altLang="nb-NO" dirty="0"/>
              <a:t>, </a:t>
            </a:r>
            <a:r>
              <a:rPr lang="nb-NO" altLang="nb-NO" dirty="0" err="1"/>
              <a:t>reindeer</a:t>
            </a:r>
            <a:r>
              <a:rPr lang="nb-NO" altLang="nb-NO" dirty="0"/>
              <a:t> safari, </a:t>
            </a:r>
            <a:r>
              <a:rPr lang="nb-NO" altLang="nb-NO" dirty="0" err="1"/>
              <a:t>wilderness</a:t>
            </a:r>
            <a:r>
              <a:rPr lang="nb-NO" altLang="nb-NO" dirty="0"/>
              <a:t> </a:t>
            </a:r>
            <a:r>
              <a:rPr lang="nb-NO" altLang="nb-NO" dirty="0" err="1"/>
              <a:t>adventure</a:t>
            </a:r>
            <a:r>
              <a:rPr lang="nb-NO" altLang="nb-NO" dirty="0"/>
              <a:t> </a:t>
            </a:r>
            <a:r>
              <a:rPr lang="nb-NO" altLang="nb-NO" dirty="0" err="1"/>
              <a:t>on</a:t>
            </a:r>
            <a:r>
              <a:rPr lang="nb-NO" altLang="nb-NO" dirty="0"/>
              <a:t> </a:t>
            </a:r>
            <a:r>
              <a:rPr lang="nb-NO" altLang="nb-NO" dirty="0" err="1"/>
              <a:t>snowmobile</a:t>
            </a:r>
            <a:r>
              <a:rPr lang="nb-NO" altLang="nb-NO" dirty="0"/>
              <a:t>, </a:t>
            </a:r>
            <a:r>
              <a:rPr lang="nb-NO" altLang="nb-NO" dirty="0" err="1"/>
              <a:t>whale</a:t>
            </a:r>
            <a:r>
              <a:rPr lang="nb-NO" altLang="nb-NO" dirty="0"/>
              <a:t> safari, </a:t>
            </a:r>
            <a:r>
              <a:rPr lang="nb-NO" altLang="nb-NO" dirty="0" err="1"/>
              <a:t>meet</a:t>
            </a:r>
            <a:r>
              <a:rPr lang="nb-NO" altLang="nb-NO" dirty="0"/>
              <a:t> </a:t>
            </a:r>
            <a:r>
              <a:rPr lang="nb-NO" altLang="nb-NO" dirty="0" err="1"/>
              <a:t>the</a:t>
            </a:r>
            <a:r>
              <a:rPr lang="nb-NO" altLang="nb-NO" dirty="0"/>
              <a:t> </a:t>
            </a:r>
            <a:r>
              <a:rPr lang="nb-NO" altLang="nb-NO" dirty="0" err="1"/>
              <a:t>sami</a:t>
            </a:r>
            <a:r>
              <a:rPr lang="nb-NO" altLang="nb-NO" dirty="0"/>
              <a:t> </a:t>
            </a:r>
            <a:r>
              <a:rPr lang="nb-NO" altLang="nb-NO" dirty="0" err="1"/>
              <a:t>people</a:t>
            </a:r>
            <a:r>
              <a:rPr lang="nb-NO" altLang="nb-NO" dirty="0"/>
              <a:t>, </a:t>
            </a:r>
            <a:r>
              <a:rPr lang="nb-NO" altLang="nb-NO" dirty="0" err="1"/>
              <a:t>stay</a:t>
            </a:r>
            <a:r>
              <a:rPr lang="nb-NO" altLang="nb-NO" dirty="0"/>
              <a:t> in a </a:t>
            </a:r>
            <a:r>
              <a:rPr lang="nb-NO" altLang="nb-NO" dirty="0" err="1"/>
              <a:t>lavoo</a:t>
            </a:r>
            <a:r>
              <a:rPr lang="nb-NO" altLang="nb-NO" dirty="0"/>
              <a:t> and do </a:t>
            </a:r>
            <a:r>
              <a:rPr lang="nb-NO" altLang="nb-NO" dirty="0" err="1"/>
              <a:t>reindeer</a:t>
            </a:r>
            <a:r>
              <a:rPr lang="nb-NO" altLang="nb-NO" dirty="0"/>
              <a:t> </a:t>
            </a:r>
            <a:r>
              <a:rPr lang="nb-NO" altLang="nb-NO" dirty="0" err="1"/>
              <a:t>sledding</a:t>
            </a:r>
            <a:r>
              <a:rPr lang="nb-NO" altLang="nb-NO" dirty="0"/>
              <a:t>. </a:t>
            </a:r>
          </a:p>
          <a:p>
            <a:r>
              <a:rPr lang="nb-NO" altLang="nb-NO" dirty="0"/>
              <a:t>Summer </a:t>
            </a:r>
            <a:r>
              <a:rPr lang="nb-NO" altLang="nb-NO" dirty="0" err="1"/>
              <a:t>activities</a:t>
            </a:r>
            <a:r>
              <a:rPr lang="nb-NO" altLang="nb-NO" dirty="0"/>
              <a:t> </a:t>
            </a:r>
            <a:r>
              <a:rPr lang="nb-NO" altLang="nb-NO" dirty="0" err="1"/>
              <a:t>are</a:t>
            </a:r>
            <a:r>
              <a:rPr lang="nb-NO" altLang="nb-NO" dirty="0"/>
              <a:t> </a:t>
            </a:r>
            <a:r>
              <a:rPr lang="nb-NO" altLang="nb-NO" dirty="0" err="1"/>
              <a:t>hiking</a:t>
            </a:r>
            <a:r>
              <a:rPr lang="nb-NO" altLang="nb-NO" dirty="0"/>
              <a:t>, </a:t>
            </a:r>
            <a:r>
              <a:rPr lang="nb-NO" altLang="nb-NO" dirty="0" err="1"/>
              <a:t>canoing</a:t>
            </a:r>
            <a:r>
              <a:rPr lang="nb-NO" altLang="nb-NO" dirty="0"/>
              <a:t> </a:t>
            </a:r>
            <a:r>
              <a:rPr lang="nb-NO" altLang="nb-NO" dirty="0" err="1"/>
              <a:t>on</a:t>
            </a:r>
            <a:r>
              <a:rPr lang="nb-NO" altLang="nb-NO" dirty="0"/>
              <a:t> </a:t>
            </a:r>
            <a:r>
              <a:rPr lang="nb-NO" altLang="nb-NO" dirty="0" err="1"/>
              <a:t>forest</a:t>
            </a:r>
            <a:r>
              <a:rPr lang="nb-NO" altLang="nb-NO" dirty="0"/>
              <a:t> rivers, </a:t>
            </a:r>
            <a:r>
              <a:rPr lang="nb-NO" altLang="nb-NO" dirty="0" err="1"/>
              <a:t>wild</a:t>
            </a:r>
            <a:r>
              <a:rPr lang="nb-NO" altLang="nb-NO" dirty="0"/>
              <a:t> </a:t>
            </a:r>
            <a:r>
              <a:rPr lang="nb-NO" altLang="nb-NO" dirty="0" err="1"/>
              <a:t>bike</a:t>
            </a:r>
            <a:r>
              <a:rPr lang="nb-NO" altLang="nb-NO" dirty="0"/>
              <a:t> rides, </a:t>
            </a:r>
            <a:r>
              <a:rPr lang="nb-NO" altLang="nb-NO" dirty="0" err="1"/>
              <a:t>rib</a:t>
            </a:r>
            <a:r>
              <a:rPr lang="nb-NO" altLang="nb-NO" dirty="0"/>
              <a:t> tours, </a:t>
            </a:r>
            <a:r>
              <a:rPr lang="nb-NO" altLang="nb-NO" dirty="0" err="1"/>
              <a:t>kayaking</a:t>
            </a:r>
            <a:r>
              <a:rPr lang="nb-NO" altLang="nb-NO" dirty="0"/>
              <a:t> </a:t>
            </a:r>
            <a:r>
              <a:rPr lang="nb-NO" altLang="nb-NO" dirty="0" err="1"/>
              <a:t>on</a:t>
            </a:r>
            <a:r>
              <a:rPr lang="nb-NO" altLang="nb-NO" dirty="0"/>
              <a:t> </a:t>
            </a:r>
            <a:r>
              <a:rPr lang="nb-NO" altLang="nb-NO" dirty="0" err="1"/>
              <a:t>calm</a:t>
            </a:r>
            <a:r>
              <a:rPr lang="nb-NO" altLang="nb-NO" dirty="0"/>
              <a:t> fjords or in </a:t>
            </a:r>
            <a:r>
              <a:rPr lang="nb-NO" altLang="nb-NO" dirty="0" err="1"/>
              <a:t>the</a:t>
            </a:r>
            <a:r>
              <a:rPr lang="nb-NO" altLang="nb-NO" dirty="0"/>
              <a:t> </a:t>
            </a:r>
            <a:r>
              <a:rPr lang="nb-NO" altLang="nb-NO" dirty="0" err="1"/>
              <a:t>open</a:t>
            </a:r>
            <a:r>
              <a:rPr lang="nb-NO" altLang="nb-NO" dirty="0"/>
              <a:t> </a:t>
            </a:r>
            <a:r>
              <a:rPr lang="nb-NO" altLang="nb-NO" dirty="0" err="1"/>
              <a:t>sea</a:t>
            </a:r>
            <a:r>
              <a:rPr lang="nb-NO" altLang="nb-NO" dirty="0"/>
              <a:t> or </a:t>
            </a:r>
            <a:r>
              <a:rPr lang="nb-NO" altLang="nb-NO" dirty="0" err="1"/>
              <a:t>fishing</a:t>
            </a:r>
            <a:r>
              <a:rPr lang="nb-NO" altLang="nb-NO" dirty="0"/>
              <a:t> trips late at </a:t>
            </a:r>
            <a:r>
              <a:rPr lang="nb-NO" altLang="nb-NO" dirty="0" err="1"/>
              <a:t>night</a:t>
            </a:r>
            <a:r>
              <a:rPr lang="nb-NO" altLang="nb-NO" dirty="0"/>
              <a:t> in </a:t>
            </a:r>
            <a:r>
              <a:rPr lang="nb-NO" altLang="nb-NO" dirty="0" err="1"/>
              <a:t>the</a:t>
            </a:r>
            <a:r>
              <a:rPr lang="nb-NO" altLang="nb-NO" dirty="0"/>
              <a:t> </a:t>
            </a:r>
            <a:r>
              <a:rPr lang="nb-NO" altLang="nb-NO" dirty="0" err="1"/>
              <a:t>brigt</a:t>
            </a:r>
            <a:r>
              <a:rPr lang="nb-NO" altLang="nb-NO" dirty="0"/>
              <a:t> </a:t>
            </a:r>
            <a:r>
              <a:rPr lang="nb-NO" altLang="nb-NO" dirty="0" err="1"/>
              <a:t>light</a:t>
            </a:r>
            <a:r>
              <a:rPr lang="nb-NO" altLang="nb-NO" dirty="0"/>
              <a:t>. Travel to </a:t>
            </a:r>
            <a:r>
              <a:rPr lang="nb-NO" altLang="nb-NO" dirty="0" err="1"/>
              <a:t>the</a:t>
            </a:r>
            <a:r>
              <a:rPr lang="nb-NO" altLang="nb-NO" dirty="0"/>
              <a:t> </a:t>
            </a:r>
            <a:r>
              <a:rPr lang="nb-NO" altLang="nb-NO" dirty="0" err="1"/>
              <a:t>mountain</a:t>
            </a:r>
            <a:r>
              <a:rPr lang="nb-NO" altLang="nb-NO" dirty="0"/>
              <a:t> 400 m </a:t>
            </a:r>
            <a:r>
              <a:rPr lang="nb-NO" altLang="nb-NO" dirty="0" err="1"/>
              <a:t>above</a:t>
            </a:r>
            <a:r>
              <a:rPr lang="nb-NO" altLang="nb-NO" dirty="0"/>
              <a:t> </a:t>
            </a:r>
            <a:r>
              <a:rPr lang="nb-NO" altLang="nb-NO" dirty="0" err="1"/>
              <a:t>the</a:t>
            </a:r>
            <a:r>
              <a:rPr lang="nb-NO" altLang="nb-NO" dirty="0"/>
              <a:t> </a:t>
            </a:r>
            <a:r>
              <a:rPr lang="nb-NO" altLang="nb-NO" dirty="0" err="1"/>
              <a:t>sea</a:t>
            </a:r>
            <a:r>
              <a:rPr lang="nb-NO" altLang="nb-NO" dirty="0"/>
              <a:t> </a:t>
            </a:r>
            <a:r>
              <a:rPr lang="nb-NO" altLang="nb-NO" dirty="0" err="1"/>
              <a:t>with</a:t>
            </a:r>
            <a:r>
              <a:rPr lang="nb-NO" altLang="nb-NO" dirty="0"/>
              <a:t> a </a:t>
            </a:r>
            <a:r>
              <a:rPr lang="nb-NO" altLang="nb-NO" dirty="0" err="1"/>
              <a:t>cable</a:t>
            </a:r>
            <a:r>
              <a:rPr lang="nb-NO" altLang="nb-NO" dirty="0"/>
              <a:t> </a:t>
            </a:r>
            <a:r>
              <a:rPr lang="nb-NO" altLang="nb-NO" dirty="0" err="1"/>
              <a:t>car</a:t>
            </a:r>
            <a:r>
              <a:rPr lang="nb-NO" altLang="nb-NO" dirty="0"/>
              <a:t> for a </a:t>
            </a:r>
            <a:r>
              <a:rPr lang="nb-NO" altLang="nb-NO" dirty="0" err="1"/>
              <a:t>welcome</a:t>
            </a:r>
            <a:r>
              <a:rPr lang="nb-NO" altLang="nb-NO" dirty="0"/>
              <a:t> champagne. Tromsø has </a:t>
            </a:r>
            <a:r>
              <a:rPr lang="nb-NO" altLang="nb-NO" dirty="0" err="1"/>
              <a:t>Norway’s</a:t>
            </a:r>
            <a:r>
              <a:rPr lang="nb-NO" altLang="nb-NO" dirty="0"/>
              <a:t> </a:t>
            </a:r>
            <a:r>
              <a:rPr lang="nb-NO" altLang="nb-NO" dirty="0" err="1"/>
              <a:t>highest</a:t>
            </a:r>
            <a:r>
              <a:rPr lang="nb-NO" altLang="nb-NO" dirty="0"/>
              <a:t> </a:t>
            </a:r>
            <a:r>
              <a:rPr lang="nb-NO" altLang="nb-NO" dirty="0" err="1"/>
              <a:t>density</a:t>
            </a:r>
            <a:r>
              <a:rPr lang="nb-NO" altLang="nb-NO" dirty="0"/>
              <a:t> of bars, cafés and restaurants. </a:t>
            </a:r>
          </a:p>
        </p:txBody>
      </p:sp>
      <p:sp>
        <p:nvSpPr>
          <p:cNvPr id="4198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B1B2A66-B046-4DD1-BA61-1D7254A4FA09}" type="slidenum">
              <a:rPr lang="nb-NO" altLang="nb-NO" smtClean="0">
                <a:latin typeface="Calibri" pitchFamily="34" charset="0"/>
              </a:rPr>
              <a:pPr/>
              <a:t>13</a:t>
            </a:fld>
            <a:endParaRPr lang="nb-NO" altLang="nb-NO">
              <a:latin typeface="Calibri" pitchFamily="34" charset="0"/>
            </a:endParaRPr>
          </a:p>
        </p:txBody>
      </p:sp>
    </p:spTree>
    <p:extLst>
      <p:ext uri="{BB962C8B-B14F-4D97-AF65-F5344CB8AC3E}">
        <p14:creationId xmlns:p14="http://schemas.microsoft.com/office/powerpoint/2010/main" val="1218672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Picture Placeholder 19"/>
          <p:cNvSpPr>
            <a:spLocks noGrp="1"/>
          </p:cNvSpPr>
          <p:nvPr>
            <p:ph type="pic" sz="quarter" idx="10" hasCustomPrompt="1"/>
          </p:nvPr>
        </p:nvSpPr>
        <p:spPr>
          <a:xfrm>
            <a:off x="0" y="0"/>
            <a:ext cx="9144000" cy="5448300"/>
          </a:xfrm>
        </p:spPr>
        <p:txBody>
          <a:bodyPr tIns="612000" anchor="ctr">
            <a:normAutofit/>
          </a:bodyPr>
          <a:lstStyle>
            <a:lvl1pPr marL="0" indent="0" algn="ctr">
              <a:buNone/>
              <a:defRPr sz="1000" baseline="0">
                <a:solidFill>
                  <a:schemeClr val="bg1">
                    <a:lumMod val="50000"/>
                  </a:schemeClr>
                </a:solidFill>
              </a:defRPr>
            </a:lvl1pPr>
          </a:lstStyle>
          <a:p>
            <a:r>
              <a:rPr lang="en-US" dirty="0"/>
              <a:t>CLICK ICON TO INSERT PICTURE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86182" y="6536270"/>
            <a:ext cx="977900" cy="177800"/>
          </a:xfrm>
          <a:prstGeom prst="rect">
            <a:avLst/>
          </a:prstGeom>
        </p:spPr>
      </p:pic>
      <p:sp>
        <p:nvSpPr>
          <p:cNvPr id="16" name="Rectangle 15"/>
          <p:cNvSpPr/>
          <p:nvPr userDrawn="1"/>
        </p:nvSpPr>
        <p:spPr>
          <a:xfrm>
            <a:off x="0" y="5448300"/>
            <a:ext cx="9144000" cy="972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0839" y="753532"/>
            <a:ext cx="1123161" cy="745067"/>
          </a:xfrm>
          <a:prstGeom prst="rect">
            <a:avLst/>
          </a:prstGeom>
        </p:spPr>
      </p:pic>
      <p:sp>
        <p:nvSpPr>
          <p:cNvPr id="3" name="Subtitle 2"/>
          <p:cNvSpPr>
            <a:spLocks noGrp="1"/>
          </p:cNvSpPr>
          <p:nvPr>
            <p:ph type="subTitle" idx="1" hasCustomPrompt="1"/>
          </p:nvPr>
        </p:nvSpPr>
        <p:spPr>
          <a:xfrm>
            <a:off x="685800" y="5689605"/>
            <a:ext cx="5359400" cy="404281"/>
          </a:xfrm>
        </p:spPr>
        <p:txBody>
          <a:bodyPr vert="horz" anchor="t">
            <a:normAutofit/>
          </a:bodyPr>
          <a:lstStyle>
            <a:lvl1pPr marL="0" indent="0" algn="l">
              <a:lnSpc>
                <a:spcPct val="70000"/>
              </a:lnSpc>
              <a:buNone/>
              <a:defRPr sz="2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err="1"/>
              <a:t>Click</a:t>
            </a:r>
            <a:r>
              <a:rPr lang="nb-NO" dirty="0"/>
              <a:t> to </a:t>
            </a:r>
            <a:r>
              <a:rPr lang="nb-NO" dirty="0" err="1"/>
              <a:t>edit</a:t>
            </a:r>
            <a:r>
              <a:rPr lang="nb-NO" dirty="0"/>
              <a:t> </a:t>
            </a:r>
            <a:r>
              <a:rPr lang="nb-NO" dirty="0" err="1"/>
              <a:t>subtitle</a:t>
            </a:r>
            <a:endParaRPr lang="en-US" dirty="0"/>
          </a:p>
        </p:txBody>
      </p:sp>
      <p:sp>
        <p:nvSpPr>
          <p:cNvPr id="5" name="Title 4"/>
          <p:cNvSpPr>
            <a:spLocks noGrp="1"/>
          </p:cNvSpPr>
          <p:nvPr>
            <p:ph type="title" hasCustomPrompt="1"/>
          </p:nvPr>
        </p:nvSpPr>
        <p:spPr>
          <a:xfrm>
            <a:off x="685800" y="1688575"/>
            <a:ext cx="7335039" cy="732894"/>
          </a:xfrm>
        </p:spPr>
        <p:txBody>
          <a:bodyPr anchor="t">
            <a:normAutofit/>
          </a:bodyPr>
          <a:lstStyle>
            <a:lvl1pPr algn="l">
              <a:lnSpc>
                <a:spcPct val="70000"/>
              </a:lnSpc>
              <a:defRPr sz="4200"/>
            </a:lvl1pPr>
          </a:lstStyle>
          <a:p>
            <a:r>
              <a:rPr lang="nb-NO" dirty="0" err="1"/>
              <a:t>Click</a:t>
            </a:r>
            <a:r>
              <a:rPr lang="nb-NO" dirty="0"/>
              <a:t> to </a:t>
            </a:r>
            <a:r>
              <a:rPr lang="nb-NO" dirty="0" err="1"/>
              <a:t>edit</a:t>
            </a:r>
            <a:r>
              <a:rPr lang="nb-NO" dirty="0"/>
              <a:t> </a:t>
            </a:r>
            <a:r>
              <a:rPr lang="nb-NO" dirty="0" err="1"/>
              <a:t>title</a:t>
            </a:r>
            <a:endParaRPr lang="en-US"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 y="6095999"/>
            <a:ext cx="1612900" cy="139700"/>
          </a:xfrm>
          <a:prstGeom prst="rect">
            <a:avLst/>
          </a:prstGeom>
        </p:spPr>
      </p:pic>
      <p:sp>
        <p:nvSpPr>
          <p:cNvPr id="24" name="Picture Placeholder 19"/>
          <p:cNvSpPr>
            <a:spLocks noGrp="1"/>
          </p:cNvSpPr>
          <p:nvPr>
            <p:ph type="pic" sz="quarter" idx="11" hasCustomPrompt="1"/>
          </p:nvPr>
        </p:nvSpPr>
        <p:spPr>
          <a:xfrm>
            <a:off x="7717367" y="5448750"/>
            <a:ext cx="1422400" cy="971550"/>
          </a:xfrm>
        </p:spPr>
        <p:txBody>
          <a:bodyPr tIns="187200" anchor="ctr">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sp>
        <p:nvSpPr>
          <p:cNvPr id="25" name="Picture Placeholder 19"/>
          <p:cNvSpPr>
            <a:spLocks noGrp="1"/>
          </p:cNvSpPr>
          <p:nvPr>
            <p:ph type="pic" sz="quarter" idx="12" hasCustomPrompt="1"/>
          </p:nvPr>
        </p:nvSpPr>
        <p:spPr>
          <a:xfrm>
            <a:off x="6290734" y="5448750"/>
            <a:ext cx="1422400" cy="971550"/>
          </a:xfrm>
        </p:spPr>
        <p:txBody>
          <a:bodyPr lIns="108000" tIns="187200" anchor="ctr" anchorCtr="1">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pic>
        <p:nvPicPr>
          <p:cNvPr id="12" name="Picture 11" descr="Test-NCB.eps"/>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8885" y="6519336"/>
            <a:ext cx="1270000" cy="215900"/>
          </a:xfrm>
          <a:prstGeom prst="rect">
            <a:avLst/>
          </a:prstGeom>
        </p:spPr>
      </p:pic>
    </p:spTree>
    <p:extLst>
      <p:ext uri="{BB962C8B-B14F-4D97-AF65-F5344CB8AC3E}">
        <p14:creationId xmlns:p14="http://schemas.microsoft.com/office/powerpoint/2010/main" val="219010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BB65D97-C89F-4B97-A114-043B1B42B74B}" type="datetimeFigureOut">
              <a:rPr lang="en-GB"/>
              <a:pPr>
                <a:defRPr/>
              </a:pPr>
              <a:t>02/11/2017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4480AAA-3E7F-4141-B325-DFAE30256BE7}" type="slidenum">
              <a:rPr lang="en-GB" altLang="nb-NO"/>
              <a:pPr>
                <a:defRPr/>
              </a:pPr>
              <a:t>‹#›</a:t>
            </a:fld>
            <a:endParaRPr lang="en-GB" altLang="nb-NO"/>
          </a:p>
        </p:txBody>
      </p:sp>
    </p:spTree>
    <p:extLst>
      <p:ext uri="{BB962C8B-B14F-4D97-AF65-F5344CB8AC3E}">
        <p14:creationId xmlns:p14="http://schemas.microsoft.com/office/powerpoint/2010/main" val="389544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4206" y="1411806"/>
            <a:ext cx="7666562" cy="586327"/>
          </a:xfrm>
        </p:spPr>
        <p:txBody>
          <a:bodyPr>
            <a:normAutofit/>
          </a:bodyPr>
          <a:lstStyle>
            <a:lvl1pPr algn="l">
              <a:defRPr sz="3800"/>
            </a:lvl1p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0767" y="596900"/>
            <a:ext cx="901700" cy="596900"/>
          </a:xfrm>
          <a:prstGeom prst="rect">
            <a:avLst/>
          </a:prstGeom>
        </p:spPr>
      </p:pic>
      <p:sp>
        <p:nvSpPr>
          <p:cNvPr id="13" name="Text Placeholder 12"/>
          <p:cNvSpPr>
            <a:spLocks noGrp="1"/>
          </p:cNvSpPr>
          <p:nvPr>
            <p:ph type="body" sz="quarter" idx="10" hasCustomPrompt="1"/>
          </p:nvPr>
        </p:nvSpPr>
        <p:spPr>
          <a:xfrm>
            <a:off x="584205" y="2142573"/>
            <a:ext cx="7666563" cy="3157560"/>
          </a:xfrm>
        </p:spPr>
        <p:txBody>
          <a:bodyPr/>
          <a:lstStyle>
            <a:lvl1pPr>
              <a:defRPr sz="3000"/>
            </a:lvl1pPr>
            <a:lvl2pPr>
              <a:defRPr sz="2600"/>
            </a:lvl2pPr>
            <a:lvl3pPr>
              <a:defRPr sz="2200"/>
            </a:lvl3pPr>
            <a:lvl4pPr>
              <a:defRPr sz="1800"/>
            </a:lvl4pPr>
            <a:lvl5pPr>
              <a:defRPr sz="1600"/>
            </a:lvl5pPr>
          </a:lstStyle>
          <a:p>
            <a:pPr lvl="0"/>
            <a:r>
              <a:rPr lang="nb-NO" dirty="0" err="1"/>
              <a:t>Click</a:t>
            </a:r>
            <a:r>
              <a:rPr lang="nb-NO" dirty="0"/>
              <a:t> to </a:t>
            </a:r>
            <a:r>
              <a:rPr lang="nb-NO" dirty="0" err="1"/>
              <a:t>edit</a:t>
            </a:r>
            <a:r>
              <a:rPr lang="nb-NO" dirty="0"/>
              <a:t>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en-US" dirty="0"/>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6182" y="6536270"/>
            <a:ext cx="977900" cy="177800"/>
          </a:xfrm>
          <a:prstGeom prst="rect">
            <a:avLst/>
          </a:prstGeom>
        </p:spPr>
      </p:pic>
      <p:sp>
        <p:nvSpPr>
          <p:cNvPr id="20" name="Rectangle 19"/>
          <p:cNvSpPr/>
          <p:nvPr userDrawn="1"/>
        </p:nvSpPr>
        <p:spPr>
          <a:xfrm>
            <a:off x="0" y="5448300"/>
            <a:ext cx="9144000" cy="972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 y="5901267"/>
            <a:ext cx="1612900" cy="139700"/>
          </a:xfrm>
          <a:prstGeom prst="rect">
            <a:avLst/>
          </a:prstGeom>
        </p:spPr>
      </p:pic>
      <p:sp>
        <p:nvSpPr>
          <p:cNvPr id="22" name="Picture Placeholder 19"/>
          <p:cNvSpPr>
            <a:spLocks noGrp="1"/>
          </p:cNvSpPr>
          <p:nvPr>
            <p:ph type="pic" sz="quarter" idx="12" hasCustomPrompt="1"/>
          </p:nvPr>
        </p:nvSpPr>
        <p:spPr>
          <a:xfrm>
            <a:off x="7717367" y="5448750"/>
            <a:ext cx="1422400" cy="971550"/>
          </a:xfrm>
        </p:spPr>
        <p:txBody>
          <a:bodyPr tIns="187200" anchor="ctr">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sp>
        <p:nvSpPr>
          <p:cNvPr id="23" name="Picture Placeholder 19"/>
          <p:cNvSpPr>
            <a:spLocks noGrp="1"/>
          </p:cNvSpPr>
          <p:nvPr>
            <p:ph type="pic" sz="quarter" idx="13" hasCustomPrompt="1"/>
          </p:nvPr>
        </p:nvSpPr>
        <p:spPr>
          <a:xfrm>
            <a:off x="6290734" y="5448750"/>
            <a:ext cx="1422400" cy="971550"/>
          </a:xfrm>
        </p:spPr>
        <p:txBody>
          <a:bodyPr lIns="108000" tIns="187200" anchor="ctr" anchorCtr="1">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pic>
        <p:nvPicPr>
          <p:cNvPr id="11" name="Picture 10" descr="Test-NCB.eps"/>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8885" y="6519336"/>
            <a:ext cx="1270000" cy="215900"/>
          </a:xfrm>
          <a:prstGeom prst="rect">
            <a:avLst/>
          </a:prstGeom>
        </p:spPr>
      </p:pic>
    </p:spTree>
    <p:extLst>
      <p:ext uri="{BB962C8B-B14F-4D97-AF65-F5344CB8AC3E}">
        <p14:creationId xmlns:p14="http://schemas.microsoft.com/office/powerpoint/2010/main" val="392890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4206" y="1411806"/>
            <a:ext cx="7666562" cy="586327"/>
          </a:xfrm>
        </p:spPr>
        <p:txBody>
          <a:bodyPr>
            <a:normAutofit/>
          </a:bodyPr>
          <a:lstStyle>
            <a:lvl1pPr algn="l">
              <a:defRPr sz="3800"/>
            </a:lvl1p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0767" y="596900"/>
            <a:ext cx="901700" cy="596900"/>
          </a:xfrm>
          <a:prstGeom prst="rect">
            <a:avLst/>
          </a:prstGeom>
        </p:spPr>
      </p:pic>
      <p:sp>
        <p:nvSpPr>
          <p:cNvPr id="13" name="Text Placeholder 12"/>
          <p:cNvSpPr>
            <a:spLocks noGrp="1"/>
          </p:cNvSpPr>
          <p:nvPr>
            <p:ph type="body" sz="quarter" idx="10" hasCustomPrompt="1"/>
          </p:nvPr>
        </p:nvSpPr>
        <p:spPr>
          <a:xfrm>
            <a:off x="584205" y="2142573"/>
            <a:ext cx="3767667" cy="3157560"/>
          </a:xfrm>
        </p:spPr>
        <p:txBody>
          <a:bodyPr/>
          <a:lstStyle>
            <a:lvl1pPr>
              <a:defRPr sz="3000"/>
            </a:lvl1pPr>
            <a:lvl2pPr>
              <a:defRPr sz="2600"/>
            </a:lvl2pPr>
            <a:lvl3pPr>
              <a:defRPr sz="2200"/>
            </a:lvl3pPr>
            <a:lvl4pPr>
              <a:defRPr sz="1800"/>
            </a:lvl4pPr>
            <a:lvl5pPr>
              <a:defRPr sz="1600"/>
            </a:lvl5pPr>
          </a:lstStyle>
          <a:p>
            <a:pPr lvl="0"/>
            <a:r>
              <a:rPr lang="nb-NO" dirty="0" err="1"/>
              <a:t>Click</a:t>
            </a:r>
            <a:r>
              <a:rPr lang="nb-NO" dirty="0"/>
              <a:t> to </a:t>
            </a:r>
            <a:r>
              <a:rPr lang="nb-NO" dirty="0" err="1"/>
              <a:t>edit</a:t>
            </a:r>
            <a:r>
              <a:rPr lang="nb-NO" dirty="0"/>
              <a:t>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en-US" dirty="0"/>
          </a:p>
        </p:txBody>
      </p:sp>
      <p:sp>
        <p:nvSpPr>
          <p:cNvPr id="17" name="Content Placeholder 16"/>
          <p:cNvSpPr>
            <a:spLocks noGrp="1"/>
          </p:cNvSpPr>
          <p:nvPr>
            <p:ph sz="quarter" idx="11" hasCustomPrompt="1"/>
          </p:nvPr>
        </p:nvSpPr>
        <p:spPr>
          <a:xfrm>
            <a:off x="4479396" y="2142573"/>
            <a:ext cx="3771371" cy="3157560"/>
          </a:xfrm>
        </p:spPr>
        <p:txBody>
          <a:bodyPr tIns="900000" anchor="ctr">
            <a:normAutofit/>
          </a:bodyPr>
          <a:lstStyle>
            <a:lvl1pPr marL="0" marR="0" indent="0" algn="ctr" defTabSz="457200" rtl="0" eaLnBrk="1" fontAlgn="auto" latinLnBrk="0" hangingPunct="1">
              <a:lnSpc>
                <a:spcPct val="80000"/>
              </a:lnSpc>
              <a:spcBef>
                <a:spcPct val="20000"/>
              </a:spcBef>
              <a:spcAft>
                <a:spcPts val="0"/>
              </a:spcAft>
              <a:buClrTx/>
              <a:buSzTx/>
              <a:buFont typeface="Arial"/>
              <a:buNone/>
              <a:tabLst/>
              <a:defRPr sz="1000" baseline="0">
                <a:solidFill>
                  <a:schemeClr val="bg1">
                    <a:lumMod val="65000"/>
                  </a:schemeClr>
                </a:solidFill>
              </a:defRPr>
            </a:lvl1pPr>
          </a:lstStyle>
          <a:p>
            <a:r>
              <a:rPr lang="en-US" dirty="0"/>
              <a:t>CLICK ICON TO INSERT MEDIA CONTENT</a:t>
            </a:r>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6182" y="6536270"/>
            <a:ext cx="977900" cy="177800"/>
          </a:xfrm>
          <a:prstGeom prst="rect">
            <a:avLst/>
          </a:prstGeom>
        </p:spPr>
      </p:pic>
      <p:sp>
        <p:nvSpPr>
          <p:cNvPr id="20" name="Rectangle 19"/>
          <p:cNvSpPr/>
          <p:nvPr userDrawn="1"/>
        </p:nvSpPr>
        <p:spPr>
          <a:xfrm>
            <a:off x="0" y="5448300"/>
            <a:ext cx="9144000" cy="972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 y="5901267"/>
            <a:ext cx="1612900" cy="139700"/>
          </a:xfrm>
          <a:prstGeom prst="rect">
            <a:avLst/>
          </a:prstGeom>
        </p:spPr>
      </p:pic>
      <p:sp>
        <p:nvSpPr>
          <p:cNvPr id="22" name="Picture Placeholder 19"/>
          <p:cNvSpPr>
            <a:spLocks noGrp="1"/>
          </p:cNvSpPr>
          <p:nvPr>
            <p:ph type="pic" sz="quarter" idx="12" hasCustomPrompt="1"/>
          </p:nvPr>
        </p:nvSpPr>
        <p:spPr>
          <a:xfrm>
            <a:off x="7717367" y="5448750"/>
            <a:ext cx="1422400" cy="971550"/>
          </a:xfrm>
        </p:spPr>
        <p:txBody>
          <a:bodyPr tIns="187200" anchor="ctr">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sp>
        <p:nvSpPr>
          <p:cNvPr id="23" name="Picture Placeholder 19"/>
          <p:cNvSpPr>
            <a:spLocks noGrp="1"/>
          </p:cNvSpPr>
          <p:nvPr>
            <p:ph type="pic" sz="quarter" idx="13" hasCustomPrompt="1"/>
          </p:nvPr>
        </p:nvSpPr>
        <p:spPr>
          <a:xfrm>
            <a:off x="6290734" y="5448750"/>
            <a:ext cx="1422400" cy="971550"/>
          </a:xfrm>
        </p:spPr>
        <p:txBody>
          <a:bodyPr lIns="108000" tIns="187200" anchor="ctr" anchorCtr="1">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pic>
        <p:nvPicPr>
          <p:cNvPr id="12" name="Picture 11" descr="Test-NCB.eps"/>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8885" y="6519336"/>
            <a:ext cx="1270000" cy="215900"/>
          </a:xfrm>
          <a:prstGeom prst="rect">
            <a:avLst/>
          </a:prstGeom>
        </p:spPr>
      </p:pic>
    </p:spTree>
    <p:extLst>
      <p:ext uri="{BB962C8B-B14F-4D97-AF65-F5344CB8AC3E}">
        <p14:creationId xmlns:p14="http://schemas.microsoft.com/office/powerpoint/2010/main" val="271107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creen picture">
    <p:spTree>
      <p:nvGrpSpPr>
        <p:cNvPr id="1" name=""/>
        <p:cNvGrpSpPr/>
        <p:nvPr/>
      </p:nvGrpSpPr>
      <p:grpSpPr>
        <a:xfrm>
          <a:off x="0" y="0"/>
          <a:ext cx="0" cy="0"/>
          <a:chOff x="0" y="0"/>
          <a:chExt cx="0" cy="0"/>
        </a:xfrm>
      </p:grpSpPr>
      <p:sp>
        <p:nvSpPr>
          <p:cNvPr id="6" name="Picture Placeholder 19"/>
          <p:cNvSpPr>
            <a:spLocks noGrp="1"/>
          </p:cNvSpPr>
          <p:nvPr>
            <p:ph type="pic" sz="quarter" idx="10" hasCustomPrompt="1"/>
          </p:nvPr>
        </p:nvSpPr>
        <p:spPr>
          <a:xfrm>
            <a:off x="0" y="0"/>
            <a:ext cx="9144000" cy="5448300"/>
          </a:xfrm>
        </p:spPr>
        <p:txBody>
          <a:bodyPr tIns="612000" anchor="ctr">
            <a:normAutofit/>
          </a:bodyPr>
          <a:lstStyle>
            <a:lvl1pPr marL="0" indent="0" algn="ctr">
              <a:buNone/>
              <a:defRPr sz="1000" baseline="0">
                <a:solidFill>
                  <a:schemeClr val="bg1">
                    <a:lumMod val="50000"/>
                  </a:schemeClr>
                </a:solidFill>
              </a:defRPr>
            </a:lvl1pPr>
          </a:lstStyle>
          <a:p>
            <a:r>
              <a:rPr lang="en-US" dirty="0"/>
              <a:t>CLICK ICON TO INSERT PICTURE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0767" y="596900"/>
            <a:ext cx="901700" cy="59690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6182" y="6536270"/>
            <a:ext cx="977900" cy="177800"/>
          </a:xfrm>
          <a:prstGeom prst="rect">
            <a:avLst/>
          </a:prstGeom>
        </p:spPr>
      </p:pic>
      <p:sp>
        <p:nvSpPr>
          <p:cNvPr id="13" name="Rectangle 12"/>
          <p:cNvSpPr/>
          <p:nvPr userDrawn="1"/>
        </p:nvSpPr>
        <p:spPr>
          <a:xfrm>
            <a:off x="0" y="5448300"/>
            <a:ext cx="9144000" cy="972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 y="5901267"/>
            <a:ext cx="1612900" cy="139700"/>
          </a:xfrm>
          <a:prstGeom prst="rect">
            <a:avLst/>
          </a:prstGeom>
        </p:spPr>
      </p:pic>
      <p:sp>
        <p:nvSpPr>
          <p:cNvPr id="15" name="Picture Placeholder 19"/>
          <p:cNvSpPr>
            <a:spLocks noGrp="1"/>
          </p:cNvSpPr>
          <p:nvPr>
            <p:ph type="pic" sz="quarter" idx="11" hasCustomPrompt="1"/>
          </p:nvPr>
        </p:nvSpPr>
        <p:spPr>
          <a:xfrm>
            <a:off x="7717367" y="5448750"/>
            <a:ext cx="1422400" cy="971550"/>
          </a:xfrm>
        </p:spPr>
        <p:txBody>
          <a:bodyPr tIns="187200" anchor="ctr">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sp>
        <p:nvSpPr>
          <p:cNvPr id="16" name="Picture Placeholder 19"/>
          <p:cNvSpPr>
            <a:spLocks noGrp="1"/>
          </p:cNvSpPr>
          <p:nvPr>
            <p:ph type="pic" sz="quarter" idx="12" hasCustomPrompt="1"/>
          </p:nvPr>
        </p:nvSpPr>
        <p:spPr>
          <a:xfrm>
            <a:off x="6290734" y="5448750"/>
            <a:ext cx="1422400" cy="971550"/>
          </a:xfrm>
        </p:spPr>
        <p:txBody>
          <a:bodyPr lIns="108000" tIns="187200" anchor="ctr" anchorCtr="1">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pic>
        <p:nvPicPr>
          <p:cNvPr id="10" name="Picture 9" descr="Test-NCB.eps"/>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8885" y="6519336"/>
            <a:ext cx="1270000" cy="215900"/>
          </a:xfrm>
          <a:prstGeom prst="rect">
            <a:avLst/>
          </a:prstGeom>
        </p:spPr>
      </p:pic>
    </p:spTree>
    <p:extLst>
      <p:ext uri="{BB962C8B-B14F-4D97-AF65-F5344CB8AC3E}">
        <p14:creationId xmlns:p14="http://schemas.microsoft.com/office/powerpoint/2010/main" val="344779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s, fullscreen - layout 1">
    <p:spTree>
      <p:nvGrpSpPr>
        <p:cNvPr id="1" name=""/>
        <p:cNvGrpSpPr/>
        <p:nvPr/>
      </p:nvGrpSpPr>
      <p:grpSpPr>
        <a:xfrm>
          <a:off x="0" y="0"/>
          <a:ext cx="0" cy="0"/>
          <a:chOff x="0" y="0"/>
          <a:chExt cx="0" cy="0"/>
        </a:xfrm>
      </p:grpSpPr>
      <p:sp>
        <p:nvSpPr>
          <p:cNvPr id="6" name="Picture Placeholder 19"/>
          <p:cNvSpPr>
            <a:spLocks noGrp="1"/>
          </p:cNvSpPr>
          <p:nvPr>
            <p:ph type="pic" sz="quarter" idx="10" hasCustomPrompt="1"/>
          </p:nvPr>
        </p:nvSpPr>
        <p:spPr>
          <a:xfrm>
            <a:off x="0" y="0"/>
            <a:ext cx="3403600" cy="5448300"/>
          </a:xfrm>
        </p:spPr>
        <p:txBody>
          <a:bodyPr tIns="612000" anchor="ctr">
            <a:normAutofit/>
          </a:bodyPr>
          <a:lstStyle>
            <a:lvl1pPr marL="0" indent="0" algn="ctr">
              <a:buNone/>
              <a:defRPr sz="1000" baseline="0">
                <a:solidFill>
                  <a:schemeClr val="bg1">
                    <a:lumMod val="50000"/>
                  </a:schemeClr>
                </a:solidFill>
              </a:defRPr>
            </a:lvl1pPr>
          </a:lstStyle>
          <a:p>
            <a:r>
              <a:rPr lang="en-US" dirty="0"/>
              <a:t>CLICK ICON TO INSERT PICTURE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0767" y="596900"/>
            <a:ext cx="901700" cy="59690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6182" y="6536270"/>
            <a:ext cx="977900" cy="177800"/>
          </a:xfrm>
          <a:prstGeom prst="rect">
            <a:avLst/>
          </a:prstGeom>
        </p:spPr>
      </p:pic>
      <p:sp>
        <p:nvSpPr>
          <p:cNvPr id="13" name="Rectangle 12"/>
          <p:cNvSpPr/>
          <p:nvPr userDrawn="1"/>
        </p:nvSpPr>
        <p:spPr>
          <a:xfrm>
            <a:off x="0" y="5448300"/>
            <a:ext cx="9144000" cy="972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 y="5901267"/>
            <a:ext cx="1612900" cy="139700"/>
          </a:xfrm>
          <a:prstGeom prst="rect">
            <a:avLst/>
          </a:prstGeom>
        </p:spPr>
      </p:pic>
      <p:sp>
        <p:nvSpPr>
          <p:cNvPr id="15" name="Picture Placeholder 19"/>
          <p:cNvSpPr>
            <a:spLocks noGrp="1"/>
          </p:cNvSpPr>
          <p:nvPr>
            <p:ph type="pic" sz="quarter" idx="11" hasCustomPrompt="1"/>
          </p:nvPr>
        </p:nvSpPr>
        <p:spPr>
          <a:xfrm>
            <a:off x="7717367" y="5448750"/>
            <a:ext cx="1422400" cy="971550"/>
          </a:xfrm>
        </p:spPr>
        <p:txBody>
          <a:bodyPr tIns="187200" anchor="ctr">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sp>
        <p:nvSpPr>
          <p:cNvPr id="16" name="Picture Placeholder 19"/>
          <p:cNvSpPr>
            <a:spLocks noGrp="1"/>
          </p:cNvSpPr>
          <p:nvPr>
            <p:ph type="pic" sz="quarter" idx="12" hasCustomPrompt="1"/>
          </p:nvPr>
        </p:nvSpPr>
        <p:spPr>
          <a:xfrm>
            <a:off x="6290734" y="5448750"/>
            <a:ext cx="1422400" cy="971550"/>
          </a:xfrm>
        </p:spPr>
        <p:txBody>
          <a:bodyPr lIns="108000" tIns="187200" anchor="ctr" anchorCtr="1">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sp>
        <p:nvSpPr>
          <p:cNvPr id="10" name="Picture Placeholder 19"/>
          <p:cNvSpPr>
            <a:spLocks noGrp="1"/>
          </p:cNvSpPr>
          <p:nvPr>
            <p:ph type="pic" sz="quarter" idx="13" hasCustomPrompt="1"/>
          </p:nvPr>
        </p:nvSpPr>
        <p:spPr>
          <a:xfrm>
            <a:off x="3403599" y="0"/>
            <a:ext cx="5736167" cy="5448300"/>
          </a:xfrm>
        </p:spPr>
        <p:txBody>
          <a:bodyPr tIns="612000" anchor="ctr">
            <a:normAutofit/>
          </a:bodyPr>
          <a:lstStyle>
            <a:lvl1pPr marL="0" indent="0" algn="ctr">
              <a:buNone/>
              <a:defRPr sz="1000" baseline="0">
                <a:solidFill>
                  <a:schemeClr val="bg1">
                    <a:lumMod val="50000"/>
                  </a:schemeClr>
                </a:solidFill>
              </a:defRPr>
            </a:lvl1pPr>
          </a:lstStyle>
          <a:p>
            <a:r>
              <a:rPr lang="en-US" dirty="0"/>
              <a:t>CLICK ICON TO INSERT PICTURE</a:t>
            </a:r>
          </a:p>
        </p:txBody>
      </p:sp>
      <p:pic>
        <p:nvPicPr>
          <p:cNvPr id="17" name="Picture 16" descr="Test-NCB.eps"/>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8885" y="6519336"/>
            <a:ext cx="1270000" cy="215900"/>
          </a:xfrm>
          <a:prstGeom prst="rect">
            <a:avLst/>
          </a:prstGeom>
        </p:spPr>
      </p:pic>
    </p:spTree>
    <p:extLst>
      <p:ext uri="{BB962C8B-B14F-4D97-AF65-F5344CB8AC3E}">
        <p14:creationId xmlns:p14="http://schemas.microsoft.com/office/powerpoint/2010/main" val="423893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ictures, fullscreen - layout 2">
    <p:spTree>
      <p:nvGrpSpPr>
        <p:cNvPr id="1" name=""/>
        <p:cNvGrpSpPr/>
        <p:nvPr/>
      </p:nvGrpSpPr>
      <p:grpSpPr>
        <a:xfrm>
          <a:off x="0" y="0"/>
          <a:ext cx="0" cy="0"/>
          <a:chOff x="0" y="0"/>
          <a:chExt cx="0" cy="0"/>
        </a:xfrm>
      </p:grpSpPr>
      <p:sp>
        <p:nvSpPr>
          <p:cNvPr id="6" name="Picture Placeholder 19"/>
          <p:cNvSpPr>
            <a:spLocks noGrp="1"/>
          </p:cNvSpPr>
          <p:nvPr>
            <p:ph type="pic" sz="quarter" idx="10" hasCustomPrompt="1"/>
          </p:nvPr>
        </p:nvSpPr>
        <p:spPr>
          <a:xfrm>
            <a:off x="5748867" y="0"/>
            <a:ext cx="3403600" cy="5448300"/>
          </a:xfrm>
        </p:spPr>
        <p:txBody>
          <a:bodyPr tIns="612000" anchor="ctr">
            <a:normAutofit/>
          </a:bodyPr>
          <a:lstStyle>
            <a:lvl1pPr marL="0" indent="0" algn="ctr">
              <a:buNone/>
              <a:defRPr sz="1000" baseline="0">
                <a:solidFill>
                  <a:schemeClr val="bg1">
                    <a:lumMod val="50000"/>
                  </a:schemeClr>
                </a:solidFill>
              </a:defRPr>
            </a:lvl1pPr>
          </a:lstStyle>
          <a:p>
            <a:r>
              <a:rPr lang="en-US" dirty="0"/>
              <a:t>CLICK ICON TO INSERT PICTURE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0767" y="596900"/>
            <a:ext cx="901700" cy="59690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6182" y="6536270"/>
            <a:ext cx="977900" cy="177800"/>
          </a:xfrm>
          <a:prstGeom prst="rect">
            <a:avLst/>
          </a:prstGeom>
        </p:spPr>
      </p:pic>
      <p:sp>
        <p:nvSpPr>
          <p:cNvPr id="13" name="Rectangle 12"/>
          <p:cNvSpPr/>
          <p:nvPr userDrawn="1"/>
        </p:nvSpPr>
        <p:spPr>
          <a:xfrm>
            <a:off x="0" y="5448300"/>
            <a:ext cx="9144000" cy="972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 y="5901267"/>
            <a:ext cx="1612900" cy="139700"/>
          </a:xfrm>
          <a:prstGeom prst="rect">
            <a:avLst/>
          </a:prstGeom>
        </p:spPr>
      </p:pic>
      <p:sp>
        <p:nvSpPr>
          <p:cNvPr id="15" name="Picture Placeholder 19"/>
          <p:cNvSpPr>
            <a:spLocks noGrp="1"/>
          </p:cNvSpPr>
          <p:nvPr>
            <p:ph type="pic" sz="quarter" idx="11" hasCustomPrompt="1"/>
          </p:nvPr>
        </p:nvSpPr>
        <p:spPr>
          <a:xfrm>
            <a:off x="7717367" y="5448750"/>
            <a:ext cx="1422400" cy="971550"/>
          </a:xfrm>
        </p:spPr>
        <p:txBody>
          <a:bodyPr tIns="187200" anchor="ctr">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sp>
        <p:nvSpPr>
          <p:cNvPr id="16" name="Picture Placeholder 19"/>
          <p:cNvSpPr>
            <a:spLocks noGrp="1"/>
          </p:cNvSpPr>
          <p:nvPr>
            <p:ph type="pic" sz="quarter" idx="12" hasCustomPrompt="1"/>
          </p:nvPr>
        </p:nvSpPr>
        <p:spPr>
          <a:xfrm>
            <a:off x="6290734" y="5448750"/>
            <a:ext cx="1422400" cy="971550"/>
          </a:xfrm>
        </p:spPr>
        <p:txBody>
          <a:bodyPr lIns="108000" tIns="187200" anchor="ctr" anchorCtr="1">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sp>
        <p:nvSpPr>
          <p:cNvPr id="10" name="Picture Placeholder 19"/>
          <p:cNvSpPr>
            <a:spLocks noGrp="1"/>
          </p:cNvSpPr>
          <p:nvPr>
            <p:ph type="pic" sz="quarter" idx="13" hasCustomPrompt="1"/>
          </p:nvPr>
        </p:nvSpPr>
        <p:spPr>
          <a:xfrm>
            <a:off x="12700" y="0"/>
            <a:ext cx="5736167" cy="5448300"/>
          </a:xfrm>
        </p:spPr>
        <p:txBody>
          <a:bodyPr tIns="612000" anchor="ctr">
            <a:normAutofit/>
          </a:bodyPr>
          <a:lstStyle>
            <a:lvl1pPr marL="0" indent="0" algn="ctr">
              <a:buNone/>
              <a:defRPr sz="1000" baseline="0">
                <a:solidFill>
                  <a:schemeClr val="bg1">
                    <a:lumMod val="50000"/>
                  </a:schemeClr>
                </a:solidFill>
              </a:defRPr>
            </a:lvl1pPr>
          </a:lstStyle>
          <a:p>
            <a:r>
              <a:rPr lang="en-US" dirty="0"/>
              <a:t>CLICK ICON TO INSERT PICTURE</a:t>
            </a:r>
          </a:p>
        </p:txBody>
      </p:sp>
      <p:pic>
        <p:nvPicPr>
          <p:cNvPr id="18" name="Picture 17" descr="Test-NCB.eps"/>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8885" y="6519336"/>
            <a:ext cx="1270000" cy="215900"/>
          </a:xfrm>
          <a:prstGeom prst="rect">
            <a:avLst/>
          </a:prstGeom>
        </p:spPr>
      </p:pic>
    </p:spTree>
    <p:extLst>
      <p:ext uri="{BB962C8B-B14F-4D97-AF65-F5344CB8AC3E}">
        <p14:creationId xmlns:p14="http://schemas.microsoft.com/office/powerpoint/2010/main" val="107526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ictures, fullscreen - layout 3">
    <p:spTree>
      <p:nvGrpSpPr>
        <p:cNvPr id="1" name=""/>
        <p:cNvGrpSpPr/>
        <p:nvPr/>
      </p:nvGrpSpPr>
      <p:grpSpPr>
        <a:xfrm>
          <a:off x="0" y="0"/>
          <a:ext cx="0" cy="0"/>
          <a:chOff x="0" y="0"/>
          <a:chExt cx="0" cy="0"/>
        </a:xfrm>
      </p:grpSpPr>
      <p:sp>
        <p:nvSpPr>
          <p:cNvPr id="6" name="Picture Placeholder 19"/>
          <p:cNvSpPr>
            <a:spLocks noGrp="1"/>
          </p:cNvSpPr>
          <p:nvPr>
            <p:ph type="pic" sz="quarter" idx="10" hasCustomPrompt="1"/>
          </p:nvPr>
        </p:nvSpPr>
        <p:spPr>
          <a:xfrm>
            <a:off x="-1" y="0"/>
            <a:ext cx="4572000" cy="5448300"/>
          </a:xfrm>
        </p:spPr>
        <p:txBody>
          <a:bodyPr tIns="612000" anchor="ctr">
            <a:normAutofit/>
          </a:bodyPr>
          <a:lstStyle>
            <a:lvl1pPr marL="0" indent="0" algn="ctr">
              <a:buNone/>
              <a:defRPr sz="1000" baseline="0">
                <a:solidFill>
                  <a:schemeClr val="bg1">
                    <a:lumMod val="50000"/>
                  </a:schemeClr>
                </a:solidFill>
              </a:defRPr>
            </a:lvl1pPr>
          </a:lstStyle>
          <a:p>
            <a:r>
              <a:rPr lang="en-US" dirty="0"/>
              <a:t>CLICK ICON TO INSERT PICTURE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50767" y="596900"/>
            <a:ext cx="901700" cy="59690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86182" y="6536270"/>
            <a:ext cx="977900" cy="177800"/>
          </a:xfrm>
          <a:prstGeom prst="rect">
            <a:avLst/>
          </a:prstGeom>
        </p:spPr>
      </p:pic>
      <p:sp>
        <p:nvSpPr>
          <p:cNvPr id="13" name="Rectangle 12"/>
          <p:cNvSpPr/>
          <p:nvPr userDrawn="1"/>
        </p:nvSpPr>
        <p:spPr>
          <a:xfrm>
            <a:off x="0" y="5448300"/>
            <a:ext cx="9144000" cy="972000"/>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 y="5901267"/>
            <a:ext cx="1612900" cy="139700"/>
          </a:xfrm>
          <a:prstGeom prst="rect">
            <a:avLst/>
          </a:prstGeom>
        </p:spPr>
      </p:pic>
      <p:sp>
        <p:nvSpPr>
          <p:cNvPr id="15" name="Picture Placeholder 19"/>
          <p:cNvSpPr>
            <a:spLocks noGrp="1"/>
          </p:cNvSpPr>
          <p:nvPr>
            <p:ph type="pic" sz="quarter" idx="11" hasCustomPrompt="1"/>
          </p:nvPr>
        </p:nvSpPr>
        <p:spPr>
          <a:xfrm>
            <a:off x="7717367" y="5448750"/>
            <a:ext cx="1422400" cy="971550"/>
          </a:xfrm>
        </p:spPr>
        <p:txBody>
          <a:bodyPr tIns="187200" anchor="ctr">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sp>
        <p:nvSpPr>
          <p:cNvPr id="16" name="Picture Placeholder 19"/>
          <p:cNvSpPr>
            <a:spLocks noGrp="1"/>
          </p:cNvSpPr>
          <p:nvPr>
            <p:ph type="pic" sz="quarter" idx="12" hasCustomPrompt="1"/>
          </p:nvPr>
        </p:nvSpPr>
        <p:spPr>
          <a:xfrm>
            <a:off x="6290734" y="5448750"/>
            <a:ext cx="1422400" cy="971550"/>
          </a:xfrm>
        </p:spPr>
        <p:txBody>
          <a:bodyPr lIns="108000" tIns="187200" anchor="ctr" anchorCtr="1">
            <a:normAutofit/>
          </a:bodyPr>
          <a:lstStyle>
            <a:lvl1pPr marL="0" indent="0" algn="ctr">
              <a:lnSpc>
                <a:spcPct val="470000"/>
              </a:lnSpc>
              <a:spcBef>
                <a:spcPts val="3840"/>
              </a:spcBef>
              <a:spcAft>
                <a:spcPts val="1200"/>
              </a:spcAft>
              <a:buNone/>
              <a:defRPr sz="700" cap="all" baseline="0">
                <a:solidFill>
                  <a:schemeClr val="bg1"/>
                </a:solidFill>
              </a:defRPr>
            </a:lvl1pPr>
          </a:lstStyle>
          <a:p>
            <a:r>
              <a:rPr lang="en-US" dirty="0"/>
              <a:t>CLICK ICON TO INSERT PICTURE</a:t>
            </a:r>
          </a:p>
        </p:txBody>
      </p:sp>
      <p:sp>
        <p:nvSpPr>
          <p:cNvPr id="18" name="Picture Placeholder 19"/>
          <p:cNvSpPr>
            <a:spLocks noGrp="1"/>
          </p:cNvSpPr>
          <p:nvPr>
            <p:ph type="pic" sz="quarter" idx="13" hasCustomPrompt="1"/>
          </p:nvPr>
        </p:nvSpPr>
        <p:spPr>
          <a:xfrm>
            <a:off x="4567767" y="0"/>
            <a:ext cx="4572000" cy="5448300"/>
          </a:xfrm>
        </p:spPr>
        <p:txBody>
          <a:bodyPr tIns="612000" anchor="ctr">
            <a:normAutofit/>
          </a:bodyPr>
          <a:lstStyle>
            <a:lvl1pPr marL="0" indent="0" algn="ctr">
              <a:buNone/>
              <a:defRPr sz="1000" baseline="0">
                <a:solidFill>
                  <a:schemeClr val="bg1">
                    <a:lumMod val="50000"/>
                  </a:schemeClr>
                </a:solidFill>
              </a:defRPr>
            </a:lvl1pPr>
          </a:lstStyle>
          <a:p>
            <a:r>
              <a:rPr lang="en-US" dirty="0"/>
              <a:t>CLICK ICON TO INSERT PICTURE</a:t>
            </a:r>
          </a:p>
        </p:txBody>
      </p:sp>
      <p:pic>
        <p:nvPicPr>
          <p:cNvPr id="17" name="Picture 16" descr="Test-NCB.eps"/>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8885" y="6519336"/>
            <a:ext cx="1270000" cy="215900"/>
          </a:xfrm>
          <a:prstGeom prst="rect">
            <a:avLst/>
          </a:prstGeom>
        </p:spPr>
      </p:pic>
    </p:spTree>
    <p:extLst>
      <p:ext uri="{BB962C8B-B14F-4D97-AF65-F5344CB8AC3E}">
        <p14:creationId xmlns:p14="http://schemas.microsoft.com/office/powerpoint/2010/main" val="128236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91385D-AFA2-4F41-B5CD-D86E0BEF8E8E}" type="datetimeFigureOut">
              <a:rPr lang="en-GB"/>
              <a:pPr>
                <a:defRPr/>
              </a:pPr>
              <a:t>02/11/2017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264A139-AE29-415B-9ED3-76D7AB3E2B09}" type="slidenum">
              <a:rPr lang="en-GB" altLang="nb-NO"/>
              <a:pPr>
                <a:defRPr/>
              </a:pPr>
              <a:t>‹#›</a:t>
            </a:fld>
            <a:endParaRPr lang="en-GB" altLang="nb-NO"/>
          </a:p>
        </p:txBody>
      </p:sp>
    </p:spTree>
    <p:extLst>
      <p:ext uri="{BB962C8B-B14F-4D97-AF65-F5344CB8AC3E}">
        <p14:creationId xmlns:p14="http://schemas.microsoft.com/office/powerpoint/2010/main" val="75206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90181C3-39EC-4402-B95A-F08CB1EDCA7D}" type="datetimeFigureOut">
              <a:rPr lang="en-GB"/>
              <a:pPr>
                <a:defRPr/>
              </a:pPr>
              <a:t>02/11/2017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8FFF620-9D76-4E2C-B042-A9BF4AD11CFF}" type="slidenum">
              <a:rPr lang="en-GB" altLang="nb-NO"/>
              <a:pPr>
                <a:defRPr/>
              </a:pPr>
              <a:t>‹#›</a:t>
            </a:fld>
            <a:endParaRPr lang="en-GB" altLang="nb-NO"/>
          </a:p>
        </p:txBody>
      </p:sp>
    </p:spTree>
    <p:extLst>
      <p:ext uri="{BB962C8B-B14F-4D97-AF65-F5344CB8AC3E}">
        <p14:creationId xmlns:p14="http://schemas.microsoft.com/office/powerpoint/2010/main" val="320716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7402C-6408-9E4F-A6B2-CD3C5FB370F4}" type="datetimeFigureOut">
              <a:rPr lang="en-US" smtClean="0"/>
              <a:t>11/2/2017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EE794-39B0-7F4B-B96B-A8F9870617BE}" type="slidenum">
              <a:rPr lang="en-US" smtClean="0"/>
              <a:t>‹#›</a:t>
            </a:fld>
            <a:endParaRPr lang="en-US"/>
          </a:p>
        </p:txBody>
      </p:sp>
    </p:spTree>
    <p:extLst>
      <p:ext uri="{BB962C8B-B14F-4D97-AF65-F5344CB8AC3E}">
        <p14:creationId xmlns:p14="http://schemas.microsoft.com/office/powerpoint/2010/main" val="380885673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2" r:id="rId3"/>
    <p:sldLayoutId id="2147483658" r:id="rId4"/>
    <p:sldLayoutId id="2147483659" r:id="rId5"/>
    <p:sldLayoutId id="2147483660" r:id="rId6"/>
    <p:sldLayoutId id="2147483661" r:id="rId7"/>
    <p:sldLayoutId id="2147483663" r:id="rId8"/>
    <p:sldLayoutId id="2147483664" r:id="rId9"/>
    <p:sldLayoutId id="2147483665" r:id="rId10"/>
  </p:sldLayoutIdLst>
  <p:txStyles>
    <p:titleStyle>
      <a:lvl1pPr algn="l" defTabSz="4572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8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8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8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5.jpeg"/><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68.jpeg"/><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74.jpe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77.jpeg"/><Relationship Id="rId4" Type="http://schemas.openxmlformats.org/officeDocument/2006/relationships/image" Target="../media/image76.jpeg"/></Relationships>
</file>

<file path=ppt/slides/_rels/slide3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80.jpeg"/><Relationship Id="rId4" Type="http://schemas.openxmlformats.org/officeDocument/2006/relationships/image" Target="../media/image79.jpeg"/></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www.visitnorway.com/meeting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kstSylinder 4"/>
          <p:cNvSpPr txBox="1"/>
          <p:nvPr/>
        </p:nvSpPr>
        <p:spPr>
          <a:xfrm>
            <a:off x="2273300" y="1905000"/>
            <a:ext cx="184731" cy="369332"/>
          </a:xfrm>
          <a:prstGeom prst="rect">
            <a:avLst/>
          </a:prstGeom>
          <a:noFill/>
        </p:spPr>
        <p:txBody>
          <a:bodyPr wrap="none" rtlCol="0">
            <a:spAutoFit/>
          </a:bodyPr>
          <a:lstStyle/>
          <a:p>
            <a:endParaRPr lang="nb-NO"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6681" y="6800"/>
            <a:ext cx="4586404" cy="684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Sylinder 3"/>
          <p:cNvSpPr txBox="1">
            <a:spLocks noChangeArrowheads="1"/>
          </p:cNvSpPr>
          <p:nvPr/>
        </p:nvSpPr>
        <p:spPr bwMode="auto">
          <a:xfrm>
            <a:off x="819150" y="3277801"/>
            <a:ext cx="7899400" cy="1938992"/>
          </a:xfrm>
          <a:prstGeom prst="rect">
            <a:avLst/>
          </a:prstGeom>
          <a:solidFill>
            <a:schemeClr val="tx1">
              <a:alpha val="2784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b-NO" altLang="nb-NO" sz="6000" b="1" dirty="0">
                <a:solidFill>
                  <a:schemeClr val="bg1"/>
                </a:solidFill>
                <a:latin typeface="Arial Narrow" pitchFamily="34" charset="0"/>
              </a:rPr>
              <a:t>NORWAY – </a:t>
            </a:r>
          </a:p>
          <a:p>
            <a:pPr eaLnBrk="1" hangingPunct="1">
              <a:spcBef>
                <a:spcPct val="0"/>
              </a:spcBef>
              <a:buFontTx/>
              <a:buNone/>
            </a:pPr>
            <a:r>
              <a:rPr lang="nb-NO" altLang="nb-NO" sz="6000" b="1" dirty="0">
                <a:solidFill>
                  <a:schemeClr val="bg1"/>
                </a:solidFill>
                <a:latin typeface="Arial Narrow" pitchFamily="34" charset="0"/>
              </a:rPr>
              <a:t>POWERED BY NATURE</a:t>
            </a:r>
          </a:p>
        </p:txBody>
      </p:sp>
    </p:spTree>
    <p:extLst>
      <p:ext uri="{BB962C8B-B14F-4D97-AF65-F5344CB8AC3E}">
        <p14:creationId xmlns:p14="http://schemas.microsoft.com/office/powerpoint/2010/main" val="199474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4206" y="584201"/>
            <a:ext cx="7666562" cy="558800"/>
          </a:xfrm>
        </p:spPr>
        <p:txBody>
          <a:bodyPr>
            <a:normAutofit/>
          </a:bodyPr>
          <a:lstStyle/>
          <a:p>
            <a:r>
              <a:rPr lang="nb-NO" sz="3600" b="1" dirty="0" err="1"/>
              <a:t>Capacity</a:t>
            </a:r>
            <a:r>
              <a:rPr lang="nb-NO" sz="3600" b="1" dirty="0"/>
              <a:t> Stavanger </a:t>
            </a:r>
          </a:p>
        </p:txBody>
      </p:sp>
      <p:sp>
        <p:nvSpPr>
          <p:cNvPr id="3" name="Plassholder for tekst 2"/>
          <p:cNvSpPr>
            <a:spLocks noGrp="1"/>
          </p:cNvSpPr>
          <p:nvPr>
            <p:ph type="body" sz="quarter" idx="10"/>
          </p:nvPr>
        </p:nvSpPr>
        <p:spPr>
          <a:xfrm>
            <a:off x="584205" y="1752600"/>
            <a:ext cx="3767667" cy="3547533"/>
          </a:xfrm>
        </p:spPr>
        <p:txBody>
          <a:bodyPr>
            <a:normAutofit/>
          </a:bodyPr>
          <a:lstStyle/>
          <a:p>
            <a:r>
              <a:rPr lang="nb-NO" sz="1800" dirty="0"/>
              <a:t>30 </a:t>
            </a:r>
            <a:r>
              <a:rPr lang="nb-NO" sz="1800" dirty="0" err="1"/>
              <a:t>direct</a:t>
            </a:r>
            <a:r>
              <a:rPr lang="nb-NO" sz="1800" dirty="0"/>
              <a:t> </a:t>
            </a:r>
            <a:r>
              <a:rPr lang="nb-NO" sz="1800" dirty="0" err="1"/>
              <a:t>international</a:t>
            </a:r>
            <a:r>
              <a:rPr lang="nb-NO" sz="1800" dirty="0"/>
              <a:t> </a:t>
            </a:r>
            <a:r>
              <a:rPr lang="nb-NO" sz="1800" dirty="0" err="1"/>
              <a:t>flights</a:t>
            </a:r>
            <a:r>
              <a:rPr lang="nb-NO" sz="1800" dirty="0"/>
              <a:t> </a:t>
            </a:r>
          </a:p>
          <a:p>
            <a:r>
              <a:rPr lang="nb-NO" sz="1800" dirty="0"/>
              <a:t>39 hotels: 5.300 </a:t>
            </a:r>
            <a:r>
              <a:rPr lang="nb-NO" sz="1800" dirty="0" err="1"/>
              <a:t>rooms</a:t>
            </a:r>
            <a:r>
              <a:rPr lang="nb-NO" sz="1800" dirty="0"/>
              <a:t> </a:t>
            </a:r>
          </a:p>
          <a:p>
            <a:r>
              <a:rPr lang="nb-NO" sz="1800" dirty="0" err="1"/>
              <a:t>Capacity</a:t>
            </a:r>
            <a:r>
              <a:rPr lang="nb-NO" sz="1800" dirty="0"/>
              <a:t>: Meeting </a:t>
            </a:r>
            <a:r>
              <a:rPr lang="nb-NO" sz="1800" dirty="0" err="1"/>
              <a:t>capacity</a:t>
            </a:r>
            <a:r>
              <a:rPr lang="nb-NO" sz="1800" dirty="0"/>
              <a:t> 5.000 in </a:t>
            </a:r>
            <a:r>
              <a:rPr lang="nb-NO" sz="1800" dirty="0" err="1"/>
              <a:t>plenary</a:t>
            </a:r>
            <a:r>
              <a:rPr lang="nb-NO" sz="1800" dirty="0"/>
              <a:t> sessions and 1.700 delegates in </a:t>
            </a:r>
            <a:r>
              <a:rPr lang="nb-NO" sz="1800" dirty="0" err="1"/>
              <a:t>cinema</a:t>
            </a:r>
            <a:r>
              <a:rPr lang="nb-NO" sz="1800" dirty="0"/>
              <a:t> </a:t>
            </a:r>
            <a:r>
              <a:rPr lang="nb-NO" sz="1800" dirty="0" err="1"/>
              <a:t>seating</a:t>
            </a:r>
            <a:endParaRPr lang="nb-NO" sz="1800" dirty="0"/>
          </a:p>
          <a:p>
            <a:r>
              <a:rPr lang="nb-NO" sz="1800" dirty="0"/>
              <a:t>ONS – 60.000 delegates </a:t>
            </a:r>
          </a:p>
          <a:p>
            <a:endParaRPr lang="nb-NO" sz="1800" dirty="0"/>
          </a:p>
          <a:p>
            <a:r>
              <a:rPr lang="nb-NO" sz="1800" dirty="0"/>
              <a:t>VENUES</a:t>
            </a:r>
          </a:p>
          <a:p>
            <a:r>
              <a:rPr lang="nb-NO" sz="1800" dirty="0"/>
              <a:t>Stavanger Forum</a:t>
            </a:r>
          </a:p>
          <a:p>
            <a:r>
              <a:rPr lang="nb-NO" sz="1800" dirty="0"/>
              <a:t>Stavanger Concert Hall </a:t>
            </a:r>
          </a:p>
          <a:p>
            <a:endParaRPr lang="nb-NO" sz="1800" dirty="0"/>
          </a:p>
        </p:txBody>
      </p:sp>
      <p:pic>
        <p:nvPicPr>
          <p:cNvPr id="7" name="Plassholder for innhold 6"/>
          <p:cNvPicPr>
            <a:picLocks noGrp="1" noChangeAspect="1"/>
          </p:cNvPicPr>
          <p:nvPr>
            <p:ph sz="quarter" idx="11"/>
          </p:nvPr>
        </p:nvPicPr>
        <p:blipFill>
          <a:blip r:embed="rId2" cstate="email">
            <a:extLst>
              <a:ext uri="{28A0092B-C50C-407E-A947-70E740481C1C}">
                <a14:useLocalDpi xmlns:a14="http://schemas.microsoft.com/office/drawing/2010/main"/>
              </a:ext>
            </a:extLst>
          </a:blip>
          <a:stretch>
            <a:fillRect/>
          </a:stretch>
        </p:blipFill>
        <p:spPr>
          <a:xfrm>
            <a:off x="4771295" y="1425575"/>
            <a:ext cx="3673877" cy="3157538"/>
          </a:xfrm>
        </p:spPr>
      </p:pic>
      <p:pic>
        <p:nvPicPr>
          <p:cNvPr id="9" name="Plassholder for bilde 8"/>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pic>
        <p:nvPicPr>
          <p:cNvPr id="8" name="Plassholder for bilde 7"/>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8907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p:cNvSpPr>
            <a:spLocks noGrp="1"/>
          </p:cNvSpPr>
          <p:nvPr>
            <p:ph type="title"/>
          </p:nvPr>
        </p:nvSpPr>
        <p:spPr/>
        <p:txBody>
          <a:bodyPr/>
          <a:lstStyle/>
          <a:p>
            <a:endParaRPr lang="nb-NO" altLang="nb-NO"/>
          </a:p>
        </p:txBody>
      </p:sp>
      <p:pic>
        <p:nvPicPr>
          <p:cNvPr id="7171" name="Bild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951"/>
            <a:ext cx="9275763"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ktangel 11"/>
          <p:cNvSpPr>
            <a:spLocks noChangeArrowheads="1"/>
          </p:cNvSpPr>
          <p:nvPr/>
        </p:nvSpPr>
        <p:spPr bwMode="auto">
          <a:xfrm>
            <a:off x="1998663" y="1000125"/>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b-NO" altLang="nb-NO" sz="2000" b="1">
                <a:solidFill>
                  <a:schemeClr val="bg1"/>
                </a:solidFill>
                <a:latin typeface="Arial Narrow" pitchFamily="34" charset="0"/>
              </a:rPr>
              <a:t>NORWAY´S CAPITAL OF HISTORY AND TECHNOLOGY </a:t>
            </a:r>
          </a:p>
        </p:txBody>
      </p:sp>
      <p:sp>
        <p:nvSpPr>
          <p:cNvPr id="7173" name="Rektangel 1"/>
          <p:cNvSpPr>
            <a:spLocks noChangeArrowheads="1"/>
          </p:cNvSpPr>
          <p:nvPr/>
        </p:nvSpPr>
        <p:spPr bwMode="auto">
          <a:xfrm>
            <a:off x="941388" y="-107177"/>
            <a:ext cx="438308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b-NO" altLang="nb-NO" sz="6600" b="1" dirty="0">
                <a:solidFill>
                  <a:schemeClr val="bg1"/>
                </a:solidFill>
                <a:latin typeface="Arial Narrow" pitchFamily="34" charset="0"/>
              </a:rPr>
              <a:t>TRONDHEIM</a:t>
            </a:r>
          </a:p>
        </p:txBody>
      </p:sp>
    </p:spTree>
    <p:extLst>
      <p:ext uri="{BB962C8B-B14F-4D97-AF65-F5344CB8AC3E}">
        <p14:creationId xmlns:p14="http://schemas.microsoft.com/office/powerpoint/2010/main" val="351199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4206" y="565151"/>
            <a:ext cx="7666562" cy="590550"/>
          </a:xfrm>
        </p:spPr>
        <p:txBody>
          <a:bodyPr>
            <a:normAutofit/>
          </a:bodyPr>
          <a:lstStyle/>
          <a:p>
            <a:r>
              <a:rPr lang="nb-NO" sz="3600" b="1" dirty="0" err="1"/>
              <a:t>Capacity</a:t>
            </a:r>
            <a:r>
              <a:rPr lang="nb-NO" sz="3600" b="1" dirty="0"/>
              <a:t> Trondheim</a:t>
            </a:r>
          </a:p>
        </p:txBody>
      </p:sp>
      <p:sp>
        <p:nvSpPr>
          <p:cNvPr id="3" name="Plassholder for tekst 2"/>
          <p:cNvSpPr>
            <a:spLocks noGrp="1"/>
          </p:cNvSpPr>
          <p:nvPr>
            <p:ph type="body" sz="quarter" idx="10"/>
          </p:nvPr>
        </p:nvSpPr>
        <p:spPr>
          <a:xfrm>
            <a:off x="584205" y="1847850"/>
            <a:ext cx="3767667" cy="3452283"/>
          </a:xfrm>
        </p:spPr>
        <p:txBody>
          <a:bodyPr>
            <a:normAutofit/>
          </a:bodyPr>
          <a:lstStyle/>
          <a:p>
            <a:r>
              <a:rPr lang="nb-NO" sz="1800" dirty="0"/>
              <a:t>20 </a:t>
            </a:r>
            <a:r>
              <a:rPr lang="nb-NO" sz="1800" dirty="0" err="1"/>
              <a:t>direct</a:t>
            </a:r>
            <a:r>
              <a:rPr lang="nb-NO" sz="1800" dirty="0"/>
              <a:t> </a:t>
            </a:r>
            <a:r>
              <a:rPr lang="nb-NO" sz="1800" dirty="0" err="1"/>
              <a:t>international</a:t>
            </a:r>
            <a:r>
              <a:rPr lang="nb-NO" sz="1800" dirty="0"/>
              <a:t> </a:t>
            </a:r>
            <a:r>
              <a:rPr lang="nb-NO" sz="1800" dirty="0" err="1"/>
              <a:t>flights</a:t>
            </a:r>
            <a:r>
              <a:rPr lang="nb-NO" sz="1800" dirty="0"/>
              <a:t> </a:t>
            </a:r>
          </a:p>
          <a:p>
            <a:r>
              <a:rPr lang="nb-NO" sz="1800" dirty="0"/>
              <a:t>Hotels: 3.500 </a:t>
            </a:r>
            <a:r>
              <a:rPr lang="nb-NO" sz="1800" dirty="0" err="1"/>
              <a:t>rooms</a:t>
            </a:r>
            <a:r>
              <a:rPr lang="nb-NO" sz="1800" dirty="0"/>
              <a:t> and 5.500 beds</a:t>
            </a:r>
          </a:p>
          <a:p>
            <a:r>
              <a:rPr lang="nb-NO" sz="1800" dirty="0" err="1"/>
              <a:t>Capacity</a:t>
            </a:r>
            <a:r>
              <a:rPr lang="nb-NO" sz="1800" dirty="0"/>
              <a:t>: Meeting </a:t>
            </a:r>
            <a:r>
              <a:rPr lang="nb-NO" sz="1800" dirty="0" err="1"/>
              <a:t>capacity</a:t>
            </a:r>
            <a:r>
              <a:rPr lang="nb-NO" sz="1800" dirty="0"/>
              <a:t> up to 3.000 and 1.800 delegates in </a:t>
            </a:r>
            <a:r>
              <a:rPr lang="nb-NO" sz="1800" dirty="0" err="1"/>
              <a:t>cinema</a:t>
            </a:r>
            <a:r>
              <a:rPr lang="nb-NO" sz="1800" dirty="0"/>
              <a:t> </a:t>
            </a:r>
            <a:r>
              <a:rPr lang="nb-NO" sz="1800" dirty="0" err="1"/>
              <a:t>seating</a:t>
            </a:r>
            <a:endParaRPr lang="nb-NO" sz="1800" dirty="0"/>
          </a:p>
          <a:p>
            <a:r>
              <a:rPr lang="nb-NO" sz="1800" dirty="0"/>
              <a:t>From 2019: 8.000 delegates in </a:t>
            </a:r>
            <a:r>
              <a:rPr lang="nb-NO" sz="1800" dirty="0" err="1"/>
              <a:t>plenary</a:t>
            </a:r>
            <a:r>
              <a:rPr lang="nb-NO" sz="1800" dirty="0"/>
              <a:t> sessions </a:t>
            </a:r>
          </a:p>
          <a:p>
            <a:endParaRPr lang="nb-NO" sz="1800" dirty="0"/>
          </a:p>
          <a:p>
            <a:r>
              <a:rPr lang="nb-NO" sz="1800" dirty="0"/>
              <a:t>VENUES</a:t>
            </a:r>
          </a:p>
          <a:p>
            <a:r>
              <a:rPr lang="nb-NO" sz="1800" dirty="0"/>
              <a:t>Trondheim Spektrum </a:t>
            </a:r>
          </a:p>
        </p:txBody>
      </p:sp>
      <p:pic>
        <p:nvPicPr>
          <p:cNvPr id="7" name="Plassholder for innhold 6"/>
          <p:cNvPicPr>
            <a:picLocks noGrp="1" noChangeAspect="1"/>
          </p:cNvPicPr>
          <p:nvPr>
            <p:ph sz="quarter" idx="11"/>
          </p:nvPr>
        </p:nvPicPr>
        <p:blipFill>
          <a:blip r:embed="rId2" cstate="email">
            <a:extLst>
              <a:ext uri="{28A0092B-C50C-407E-A947-70E740481C1C}">
                <a14:useLocalDpi xmlns:a14="http://schemas.microsoft.com/office/drawing/2010/main"/>
              </a:ext>
            </a:extLst>
          </a:blip>
          <a:stretch>
            <a:fillRect/>
          </a:stretch>
        </p:blipFill>
        <p:spPr>
          <a:xfrm>
            <a:off x="4476859" y="1847850"/>
            <a:ext cx="4503629" cy="3004820"/>
          </a:xfrm>
        </p:spPr>
      </p:pic>
      <p:pic>
        <p:nvPicPr>
          <p:cNvPr id="9" name="Plassholder for bilde 8"/>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pic>
        <p:nvPicPr>
          <p:cNvPr id="8" name="Plassholder for bilde 7"/>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0226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875"/>
            <a:ext cx="9297988"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ktangel 4"/>
          <p:cNvSpPr>
            <a:spLocks noChangeArrowheads="1"/>
          </p:cNvSpPr>
          <p:nvPr/>
        </p:nvSpPr>
        <p:spPr bwMode="auto">
          <a:xfrm>
            <a:off x="1116013" y="981075"/>
            <a:ext cx="62214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b-NO" altLang="nb-NO" sz="1800" b="1">
                <a:solidFill>
                  <a:schemeClr val="bg1"/>
                </a:solidFill>
                <a:latin typeface="Arial Narrow" pitchFamily="34" charset="0"/>
              </a:rPr>
              <a:t>WHERE YOUR ARCTIC ADVENTURE BEGINS</a:t>
            </a:r>
          </a:p>
        </p:txBody>
      </p:sp>
      <p:sp>
        <p:nvSpPr>
          <p:cNvPr id="8196" name="Rektangel 4"/>
          <p:cNvSpPr>
            <a:spLocks noChangeArrowheads="1"/>
          </p:cNvSpPr>
          <p:nvPr/>
        </p:nvSpPr>
        <p:spPr bwMode="auto">
          <a:xfrm>
            <a:off x="684213" y="-98254"/>
            <a:ext cx="323056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b-NO" altLang="nb-NO" sz="6600" b="1" dirty="0">
                <a:solidFill>
                  <a:schemeClr val="bg1"/>
                </a:solidFill>
                <a:latin typeface="Arial Narrow" pitchFamily="34" charset="0"/>
              </a:rPr>
              <a:t>TROMSØ</a:t>
            </a:r>
          </a:p>
        </p:txBody>
      </p:sp>
    </p:spTree>
    <p:extLst>
      <p:ext uri="{BB962C8B-B14F-4D97-AF65-F5344CB8AC3E}">
        <p14:creationId xmlns:p14="http://schemas.microsoft.com/office/powerpoint/2010/main" val="51755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4206" y="596901"/>
            <a:ext cx="7666562" cy="577850"/>
          </a:xfrm>
        </p:spPr>
        <p:txBody>
          <a:bodyPr>
            <a:normAutofit/>
          </a:bodyPr>
          <a:lstStyle/>
          <a:p>
            <a:r>
              <a:rPr lang="nb-NO" sz="3600" b="1" dirty="0" err="1"/>
              <a:t>Capacity</a:t>
            </a:r>
            <a:r>
              <a:rPr lang="nb-NO" sz="3600" b="1" dirty="0"/>
              <a:t> Tromsø </a:t>
            </a:r>
          </a:p>
        </p:txBody>
      </p:sp>
      <p:sp>
        <p:nvSpPr>
          <p:cNvPr id="3" name="Plassholder for tekst 2"/>
          <p:cNvSpPr>
            <a:spLocks noGrp="1"/>
          </p:cNvSpPr>
          <p:nvPr>
            <p:ph type="body" sz="quarter" idx="10"/>
          </p:nvPr>
        </p:nvSpPr>
        <p:spPr>
          <a:xfrm>
            <a:off x="190500" y="1441450"/>
            <a:ext cx="4161373" cy="3858683"/>
          </a:xfrm>
        </p:spPr>
        <p:txBody>
          <a:bodyPr>
            <a:normAutofit/>
          </a:bodyPr>
          <a:lstStyle/>
          <a:p>
            <a:r>
              <a:rPr lang="nb-NO" sz="1800" dirty="0"/>
              <a:t>4 </a:t>
            </a:r>
            <a:r>
              <a:rPr lang="nb-NO" sz="1800" dirty="0" err="1"/>
              <a:t>direct</a:t>
            </a:r>
            <a:r>
              <a:rPr lang="nb-NO" sz="1800" dirty="0"/>
              <a:t> </a:t>
            </a:r>
            <a:r>
              <a:rPr lang="nb-NO" sz="1800" dirty="0" err="1"/>
              <a:t>international</a:t>
            </a:r>
            <a:r>
              <a:rPr lang="nb-NO" sz="1800" dirty="0"/>
              <a:t> </a:t>
            </a:r>
            <a:r>
              <a:rPr lang="nb-NO" sz="1800" dirty="0" err="1"/>
              <a:t>flights</a:t>
            </a:r>
            <a:endParaRPr lang="nb-NO" sz="1800" dirty="0"/>
          </a:p>
          <a:p>
            <a:r>
              <a:rPr lang="nb-NO" sz="1800" dirty="0"/>
              <a:t>Hotels: 2.500 </a:t>
            </a:r>
            <a:r>
              <a:rPr lang="nb-NO" sz="1800" dirty="0" err="1"/>
              <a:t>rooms</a:t>
            </a:r>
            <a:r>
              <a:rPr lang="nb-NO" sz="1800" dirty="0"/>
              <a:t> and 4.600 beds</a:t>
            </a:r>
          </a:p>
          <a:p>
            <a:r>
              <a:rPr lang="nb-NO" sz="1800" dirty="0" err="1"/>
              <a:t>Capacity</a:t>
            </a:r>
            <a:r>
              <a:rPr lang="nb-NO" sz="1800" dirty="0"/>
              <a:t>: 1.000 delegates in </a:t>
            </a:r>
            <a:r>
              <a:rPr lang="nb-NO" sz="1800" dirty="0" err="1"/>
              <a:t>cinema</a:t>
            </a:r>
            <a:r>
              <a:rPr lang="nb-NO" sz="1800" dirty="0"/>
              <a:t> </a:t>
            </a:r>
            <a:r>
              <a:rPr lang="nb-NO" sz="1800" dirty="0" err="1"/>
              <a:t>seating</a:t>
            </a:r>
            <a:endParaRPr lang="nb-NO" sz="1800" dirty="0"/>
          </a:p>
          <a:p>
            <a:endParaRPr lang="nb-NO" sz="1800" dirty="0"/>
          </a:p>
          <a:p>
            <a:r>
              <a:rPr lang="nb-NO" sz="1800" dirty="0"/>
              <a:t>VENUE</a:t>
            </a:r>
          </a:p>
          <a:p>
            <a:r>
              <a:rPr lang="nb-NO" sz="1800" dirty="0"/>
              <a:t>Clarion Hotel The Edge </a:t>
            </a:r>
          </a:p>
        </p:txBody>
      </p:sp>
      <p:pic>
        <p:nvPicPr>
          <p:cNvPr id="7" name="Plassholder for innhold 6"/>
          <p:cNvPicPr>
            <a:picLocks noGrp="1" noChangeAspect="1"/>
          </p:cNvPicPr>
          <p:nvPr>
            <p:ph sz="quarter" idx="11"/>
          </p:nvPr>
        </p:nvPicPr>
        <p:blipFill>
          <a:blip r:embed="rId2" cstate="email">
            <a:extLst>
              <a:ext uri="{28A0092B-C50C-407E-A947-70E740481C1C}">
                <a14:useLocalDpi xmlns:a14="http://schemas.microsoft.com/office/drawing/2010/main"/>
              </a:ext>
            </a:extLst>
          </a:blip>
          <a:stretch>
            <a:fillRect/>
          </a:stretch>
        </p:blipFill>
        <p:spPr>
          <a:xfrm>
            <a:off x="4186411" y="1689100"/>
            <a:ext cx="4762328" cy="2607941"/>
          </a:xfrm>
        </p:spPr>
      </p:pic>
      <p:pic>
        <p:nvPicPr>
          <p:cNvPr id="9" name="Plassholder for bilde 8"/>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pic>
        <p:nvPicPr>
          <p:cNvPr id="8" name="Plassholder for bilde 7"/>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281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9" name="Plassholder for bilde 8"/>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13" name="Plassholder for bilde 12"/>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
        <p:nvSpPr>
          <p:cNvPr id="14" name="TekstSylinder 13"/>
          <p:cNvSpPr txBox="1"/>
          <p:nvPr/>
        </p:nvSpPr>
        <p:spPr>
          <a:xfrm>
            <a:off x="654050" y="5448750"/>
            <a:ext cx="4248150" cy="461665"/>
          </a:xfrm>
          <a:prstGeom prst="rect">
            <a:avLst/>
          </a:prstGeom>
          <a:noFill/>
        </p:spPr>
        <p:txBody>
          <a:bodyPr wrap="square" rtlCol="0">
            <a:spAutoFit/>
          </a:bodyPr>
          <a:lstStyle/>
          <a:p>
            <a:r>
              <a:rPr lang="nb-NO" sz="2400" b="1" dirty="0">
                <a:solidFill>
                  <a:schemeClr val="bg1"/>
                </a:solidFill>
              </a:rPr>
              <a:t>Meetings in </a:t>
            </a:r>
            <a:r>
              <a:rPr lang="nb-NO" sz="2400" b="1" dirty="0" err="1">
                <a:solidFill>
                  <a:schemeClr val="bg1"/>
                </a:solidFill>
              </a:rPr>
              <a:t>traditional</a:t>
            </a:r>
            <a:r>
              <a:rPr lang="nb-NO" sz="2400" b="1" dirty="0">
                <a:solidFill>
                  <a:schemeClr val="bg1"/>
                </a:solidFill>
              </a:rPr>
              <a:t> style </a:t>
            </a:r>
          </a:p>
        </p:txBody>
      </p:sp>
      <p:sp>
        <p:nvSpPr>
          <p:cNvPr id="2" name="TekstSylinder 1"/>
          <p:cNvSpPr txBox="1"/>
          <p:nvPr/>
        </p:nvSpPr>
        <p:spPr>
          <a:xfrm>
            <a:off x="4851400" y="1428750"/>
            <a:ext cx="2432050" cy="646331"/>
          </a:xfrm>
          <a:prstGeom prst="rect">
            <a:avLst/>
          </a:prstGeom>
          <a:noFill/>
        </p:spPr>
        <p:txBody>
          <a:bodyPr wrap="square" rtlCol="0">
            <a:spAutoFit/>
          </a:bodyPr>
          <a:lstStyle/>
          <a:p>
            <a:r>
              <a:rPr lang="nb-NO" sz="3600" b="1" dirty="0">
                <a:solidFill>
                  <a:schemeClr val="bg1"/>
                </a:solidFill>
              </a:rPr>
              <a:t>VENUES</a:t>
            </a:r>
          </a:p>
        </p:txBody>
      </p:sp>
    </p:spTree>
    <p:extLst>
      <p:ext uri="{BB962C8B-B14F-4D97-AF65-F5344CB8AC3E}">
        <p14:creationId xmlns:p14="http://schemas.microsoft.com/office/powerpoint/2010/main" val="148565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1" y="-43726"/>
            <a:ext cx="9218142" cy="5492476"/>
          </a:xfrm>
        </p:spPr>
      </p:pic>
      <p:pic>
        <p:nvPicPr>
          <p:cNvPr id="6" name="Plassholder for bilde 5"/>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pic>
        <p:nvPicPr>
          <p:cNvPr id="9" name="Plassholder for bilde 8"/>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sp>
        <p:nvSpPr>
          <p:cNvPr id="10" name="TekstSylinder 9"/>
          <p:cNvSpPr txBox="1"/>
          <p:nvPr/>
        </p:nvSpPr>
        <p:spPr>
          <a:xfrm>
            <a:off x="698500" y="5467350"/>
            <a:ext cx="3073400" cy="461665"/>
          </a:xfrm>
          <a:prstGeom prst="rect">
            <a:avLst/>
          </a:prstGeom>
          <a:noFill/>
        </p:spPr>
        <p:txBody>
          <a:bodyPr wrap="square" rtlCol="0">
            <a:spAutoFit/>
          </a:bodyPr>
          <a:lstStyle/>
          <a:p>
            <a:r>
              <a:rPr lang="nb-NO" sz="2400" b="1" dirty="0">
                <a:solidFill>
                  <a:schemeClr val="bg1"/>
                </a:solidFill>
              </a:rPr>
              <a:t>Meetings in </a:t>
            </a:r>
            <a:r>
              <a:rPr lang="nb-NO" sz="2400" b="1" dirty="0" err="1">
                <a:solidFill>
                  <a:schemeClr val="bg1"/>
                </a:solidFill>
              </a:rPr>
              <a:t>the</a:t>
            </a:r>
            <a:r>
              <a:rPr lang="nb-NO" sz="2400" b="1" dirty="0">
                <a:solidFill>
                  <a:schemeClr val="bg1"/>
                </a:solidFill>
              </a:rPr>
              <a:t> city</a:t>
            </a:r>
          </a:p>
        </p:txBody>
      </p:sp>
    </p:spTree>
    <p:extLst>
      <p:ext uri="{BB962C8B-B14F-4D97-AF65-F5344CB8AC3E}">
        <p14:creationId xmlns:p14="http://schemas.microsoft.com/office/powerpoint/2010/main" val="2275890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8238" y="0"/>
            <a:ext cx="9144000" cy="5448300"/>
          </a:xfrm>
        </p:spPr>
      </p:pic>
      <p:pic>
        <p:nvPicPr>
          <p:cNvPr id="22" name="Plassholder for bilde 21"/>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pic>
        <p:nvPicPr>
          <p:cNvPr id="26" name="Plassholder for bilde 25"/>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sp>
        <p:nvSpPr>
          <p:cNvPr id="28" name="TekstSylinder 27"/>
          <p:cNvSpPr txBox="1"/>
          <p:nvPr/>
        </p:nvSpPr>
        <p:spPr>
          <a:xfrm>
            <a:off x="628650" y="5448300"/>
            <a:ext cx="3517900" cy="739114"/>
          </a:xfrm>
          <a:prstGeom prst="rect">
            <a:avLst/>
          </a:prstGeom>
          <a:noFill/>
        </p:spPr>
        <p:txBody>
          <a:bodyPr wrap="square" rtlCol="0">
            <a:spAutoFit/>
          </a:bodyPr>
          <a:lstStyle/>
          <a:p>
            <a:r>
              <a:rPr lang="nb-NO" sz="2400" b="1" dirty="0">
                <a:solidFill>
                  <a:schemeClr val="bg1"/>
                </a:solidFill>
              </a:rPr>
              <a:t>Meetings </a:t>
            </a:r>
            <a:r>
              <a:rPr lang="nb-NO" sz="2400" b="1" dirty="0" err="1">
                <a:solidFill>
                  <a:schemeClr val="bg1"/>
                </a:solidFill>
              </a:rPr>
              <a:t>with</a:t>
            </a:r>
            <a:r>
              <a:rPr lang="nb-NO" sz="2400" b="1" dirty="0">
                <a:solidFill>
                  <a:schemeClr val="bg1"/>
                </a:solidFill>
              </a:rPr>
              <a:t> a </a:t>
            </a:r>
            <a:r>
              <a:rPr lang="nb-NO" sz="2400" b="1" dirty="0" err="1">
                <a:solidFill>
                  <a:schemeClr val="bg1"/>
                </a:solidFill>
              </a:rPr>
              <a:t>view</a:t>
            </a:r>
            <a:endParaRPr lang="nb-NO" sz="2400" b="1" dirty="0">
              <a:solidFill>
                <a:schemeClr val="bg1"/>
              </a:solidFill>
            </a:endParaRPr>
          </a:p>
          <a:p>
            <a:endParaRPr lang="nb-NO" dirty="0">
              <a:solidFill>
                <a:schemeClr val="bg1"/>
              </a:solidFill>
            </a:endParaRPr>
          </a:p>
        </p:txBody>
      </p:sp>
    </p:spTree>
    <p:extLst>
      <p:ext uri="{BB962C8B-B14F-4D97-AF65-F5344CB8AC3E}">
        <p14:creationId xmlns:p14="http://schemas.microsoft.com/office/powerpoint/2010/main" val="50354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8238" y="0"/>
            <a:ext cx="9144000" cy="5448300"/>
          </a:xfrm>
        </p:spPr>
      </p:pic>
      <p:pic>
        <p:nvPicPr>
          <p:cNvPr id="7" name="Plassholder for bilde 6"/>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9" name="Plassholder for bilde 8"/>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
        <p:nvSpPr>
          <p:cNvPr id="10" name="TekstSylinder 9"/>
          <p:cNvSpPr txBox="1"/>
          <p:nvPr/>
        </p:nvSpPr>
        <p:spPr>
          <a:xfrm>
            <a:off x="673100" y="5448300"/>
            <a:ext cx="2698750" cy="461665"/>
          </a:xfrm>
          <a:prstGeom prst="rect">
            <a:avLst/>
          </a:prstGeom>
          <a:noFill/>
        </p:spPr>
        <p:txBody>
          <a:bodyPr wrap="square" rtlCol="0">
            <a:spAutoFit/>
          </a:bodyPr>
          <a:lstStyle/>
          <a:p>
            <a:r>
              <a:rPr lang="nb-NO" sz="2400" b="1" dirty="0">
                <a:solidFill>
                  <a:schemeClr val="bg1"/>
                </a:solidFill>
              </a:rPr>
              <a:t>Meetings at </a:t>
            </a:r>
            <a:r>
              <a:rPr lang="nb-NO" sz="2400" b="1" dirty="0" err="1">
                <a:solidFill>
                  <a:schemeClr val="bg1"/>
                </a:solidFill>
              </a:rPr>
              <a:t>sea</a:t>
            </a:r>
            <a:endParaRPr lang="nb-NO" sz="2400" b="1" dirty="0">
              <a:solidFill>
                <a:schemeClr val="bg1"/>
              </a:solidFill>
            </a:endParaRPr>
          </a:p>
        </p:txBody>
      </p:sp>
    </p:spTree>
    <p:extLst>
      <p:ext uri="{BB962C8B-B14F-4D97-AF65-F5344CB8AC3E}">
        <p14:creationId xmlns:p14="http://schemas.microsoft.com/office/powerpoint/2010/main" val="1090466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8238" y="0"/>
            <a:ext cx="9144000" cy="5448300"/>
          </a:xfrm>
        </p:spPr>
      </p:pic>
      <p:pic>
        <p:nvPicPr>
          <p:cNvPr id="9" name="Plassholder for bilde 8"/>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6" name="TekstSylinder 5"/>
          <p:cNvSpPr txBox="1"/>
          <p:nvPr/>
        </p:nvSpPr>
        <p:spPr>
          <a:xfrm>
            <a:off x="679450" y="5448300"/>
            <a:ext cx="3068984" cy="462115"/>
          </a:xfrm>
          <a:prstGeom prst="rect">
            <a:avLst/>
          </a:prstGeom>
          <a:noFill/>
        </p:spPr>
        <p:txBody>
          <a:bodyPr wrap="square" rtlCol="0">
            <a:spAutoFit/>
          </a:bodyPr>
          <a:lstStyle/>
          <a:p>
            <a:r>
              <a:rPr lang="nb-NO" sz="2400" b="1" dirty="0">
                <a:solidFill>
                  <a:schemeClr val="bg1"/>
                </a:solidFill>
              </a:rPr>
              <a:t>Meetings in nature </a:t>
            </a:r>
          </a:p>
        </p:txBody>
      </p:sp>
      <p:pic>
        <p:nvPicPr>
          <p:cNvPr id="8" name="Plassholder for bilde 7"/>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913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647700" y="5450754"/>
            <a:ext cx="3981450" cy="738664"/>
          </a:xfrm>
          <a:prstGeom prst="rect">
            <a:avLst/>
          </a:prstGeom>
          <a:noFill/>
        </p:spPr>
        <p:txBody>
          <a:bodyPr wrap="square" rtlCol="0">
            <a:spAutoFit/>
          </a:bodyPr>
          <a:lstStyle/>
          <a:p>
            <a:r>
              <a:rPr lang="nb-NO" sz="2400" b="1" dirty="0">
                <a:solidFill>
                  <a:schemeClr val="bg1"/>
                </a:solidFill>
              </a:rPr>
              <a:t>Norway is </a:t>
            </a:r>
            <a:r>
              <a:rPr lang="nb-NO" sz="2400" b="1" dirty="0" err="1">
                <a:solidFill>
                  <a:schemeClr val="bg1"/>
                </a:solidFill>
              </a:rPr>
              <a:t>accessible</a:t>
            </a:r>
            <a:r>
              <a:rPr lang="nb-NO" sz="2400" b="1" dirty="0">
                <a:solidFill>
                  <a:schemeClr val="bg1"/>
                </a:solidFill>
              </a:rPr>
              <a:t>	 </a:t>
            </a:r>
          </a:p>
          <a:p>
            <a:pPr marL="342900" indent="-342900">
              <a:buAutoNum type="arabicPeriod"/>
            </a:pPr>
            <a:endParaRPr lang="nb-NO" dirty="0"/>
          </a:p>
        </p:txBody>
      </p:sp>
      <p:pic>
        <p:nvPicPr>
          <p:cNvPr id="13" name="Plassholder for bilde 12"/>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7713134" y="5450754"/>
            <a:ext cx="1422400" cy="971550"/>
          </a:xfrm>
        </p:spPr>
      </p:pic>
      <p:pic>
        <p:nvPicPr>
          <p:cNvPr id="12" name="Plassholder for bilde 11"/>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pic>
        <p:nvPicPr>
          <p:cNvPr id="17" name="Plassholder for bilde 16"/>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a:xfrm>
            <a:off x="-1" y="0"/>
            <a:ext cx="9166466" cy="5461686"/>
          </a:xfrm>
        </p:spPr>
      </p:pic>
    </p:spTree>
    <p:extLst>
      <p:ext uri="{BB962C8B-B14F-4D97-AF65-F5344CB8AC3E}">
        <p14:creationId xmlns:p14="http://schemas.microsoft.com/office/powerpoint/2010/main" val="193203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0"/>
            <a:ext cx="9152238" cy="5453208"/>
          </a:xfrm>
        </p:spPr>
      </p:pic>
      <p:pic>
        <p:nvPicPr>
          <p:cNvPr id="8" name="Plassholder for bilde 7"/>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6" name="Plassholder for bilde 5"/>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
        <p:nvSpPr>
          <p:cNvPr id="5" name="TekstSylinder 4"/>
          <p:cNvSpPr txBox="1"/>
          <p:nvPr/>
        </p:nvSpPr>
        <p:spPr>
          <a:xfrm>
            <a:off x="641350" y="5448300"/>
            <a:ext cx="4343400" cy="462115"/>
          </a:xfrm>
          <a:prstGeom prst="rect">
            <a:avLst/>
          </a:prstGeom>
          <a:noFill/>
        </p:spPr>
        <p:txBody>
          <a:bodyPr wrap="square" rtlCol="0">
            <a:spAutoFit/>
          </a:bodyPr>
          <a:lstStyle/>
          <a:p>
            <a:r>
              <a:rPr lang="nb-NO" sz="2400" b="1" dirty="0">
                <a:solidFill>
                  <a:schemeClr val="bg1"/>
                </a:solidFill>
              </a:rPr>
              <a:t>Meetings in </a:t>
            </a:r>
            <a:r>
              <a:rPr lang="nb-NO" sz="2400" b="1" dirty="0" err="1">
                <a:solidFill>
                  <a:schemeClr val="bg1"/>
                </a:solidFill>
              </a:rPr>
              <a:t>Fishermens</a:t>
            </a:r>
            <a:r>
              <a:rPr lang="nb-NO" sz="2400" b="1" dirty="0">
                <a:solidFill>
                  <a:schemeClr val="bg1"/>
                </a:solidFill>
              </a:rPr>
              <a:t> cabin</a:t>
            </a:r>
          </a:p>
        </p:txBody>
      </p:sp>
    </p:spTree>
    <p:extLst>
      <p:ext uri="{BB962C8B-B14F-4D97-AF65-F5344CB8AC3E}">
        <p14:creationId xmlns:p14="http://schemas.microsoft.com/office/powerpoint/2010/main" val="161211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8238" y="0"/>
            <a:ext cx="9144000" cy="5448300"/>
          </a:xfrm>
        </p:spPr>
      </p:pic>
      <p:pic>
        <p:nvPicPr>
          <p:cNvPr id="8" name="Plassholder for bilde 7"/>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pic>
        <p:nvPicPr>
          <p:cNvPr id="7" name="Plassholder for bilde 6"/>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p:pic>
      <p:sp>
        <p:nvSpPr>
          <p:cNvPr id="5" name="TekstSylinder 4"/>
          <p:cNvSpPr txBox="1"/>
          <p:nvPr/>
        </p:nvSpPr>
        <p:spPr>
          <a:xfrm>
            <a:off x="666750" y="5415859"/>
            <a:ext cx="5086350" cy="461665"/>
          </a:xfrm>
          <a:prstGeom prst="rect">
            <a:avLst/>
          </a:prstGeom>
          <a:noFill/>
        </p:spPr>
        <p:txBody>
          <a:bodyPr wrap="square" rtlCol="0">
            <a:spAutoFit/>
          </a:bodyPr>
          <a:lstStyle/>
          <a:p>
            <a:r>
              <a:rPr lang="nb-NO" sz="2400" b="1" dirty="0">
                <a:solidFill>
                  <a:schemeClr val="bg1"/>
                </a:solidFill>
              </a:rPr>
              <a:t>Meetings to </a:t>
            </a:r>
            <a:r>
              <a:rPr lang="nb-NO" sz="2400" b="1" dirty="0" err="1">
                <a:solidFill>
                  <a:schemeClr val="bg1"/>
                </a:solidFill>
              </a:rPr>
              <a:t>explore</a:t>
            </a:r>
            <a:r>
              <a:rPr lang="nb-NO" sz="2400" b="1" dirty="0">
                <a:solidFill>
                  <a:schemeClr val="bg1"/>
                </a:solidFill>
              </a:rPr>
              <a:t> </a:t>
            </a:r>
            <a:r>
              <a:rPr lang="nb-NO" sz="2400" b="1" dirty="0" err="1">
                <a:solidFill>
                  <a:schemeClr val="bg1"/>
                </a:solidFill>
              </a:rPr>
              <a:t>big</a:t>
            </a:r>
            <a:r>
              <a:rPr lang="nb-NO" sz="2400" b="1" dirty="0">
                <a:solidFill>
                  <a:schemeClr val="bg1"/>
                </a:solidFill>
              </a:rPr>
              <a:t> </a:t>
            </a:r>
            <a:r>
              <a:rPr lang="nb-NO" sz="2400" b="1" dirty="0" err="1">
                <a:solidFill>
                  <a:schemeClr val="bg1"/>
                </a:solidFill>
              </a:rPr>
              <a:t>ideas</a:t>
            </a:r>
            <a:endParaRPr lang="nb-NO" sz="2400" b="1" dirty="0">
              <a:solidFill>
                <a:schemeClr val="bg1"/>
              </a:solidFill>
            </a:endParaRPr>
          </a:p>
        </p:txBody>
      </p:sp>
    </p:spTree>
    <p:extLst>
      <p:ext uri="{BB962C8B-B14F-4D97-AF65-F5344CB8AC3E}">
        <p14:creationId xmlns:p14="http://schemas.microsoft.com/office/powerpoint/2010/main" val="923476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8" name="Plassholder for bilde 7"/>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
        <p:nvSpPr>
          <p:cNvPr id="6" name="TekstSylinder 5"/>
          <p:cNvSpPr txBox="1"/>
          <p:nvPr/>
        </p:nvSpPr>
        <p:spPr>
          <a:xfrm>
            <a:off x="685800" y="5448750"/>
            <a:ext cx="3206750" cy="461665"/>
          </a:xfrm>
          <a:prstGeom prst="rect">
            <a:avLst/>
          </a:prstGeom>
          <a:noFill/>
        </p:spPr>
        <p:txBody>
          <a:bodyPr wrap="square" rtlCol="0">
            <a:spAutoFit/>
          </a:bodyPr>
          <a:lstStyle/>
          <a:p>
            <a:r>
              <a:rPr lang="nb-NO" sz="2400" b="1" dirty="0">
                <a:solidFill>
                  <a:schemeClr val="bg1"/>
                </a:solidFill>
              </a:rPr>
              <a:t>Fjords</a:t>
            </a:r>
          </a:p>
        </p:txBody>
      </p:sp>
      <p:pic>
        <p:nvPicPr>
          <p:cNvPr id="7" name="Plassholder for bilde 6"/>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a:xfrm>
            <a:off x="8238" y="0"/>
            <a:ext cx="9144000" cy="5448300"/>
          </a:xfrm>
        </p:spPr>
      </p:pic>
      <p:sp>
        <p:nvSpPr>
          <p:cNvPr id="2" name="TekstSylinder 1"/>
          <p:cNvSpPr txBox="1"/>
          <p:nvPr/>
        </p:nvSpPr>
        <p:spPr>
          <a:xfrm>
            <a:off x="3714750" y="2114550"/>
            <a:ext cx="6760740" cy="584775"/>
          </a:xfrm>
          <a:prstGeom prst="rect">
            <a:avLst/>
          </a:prstGeom>
          <a:noFill/>
        </p:spPr>
        <p:txBody>
          <a:bodyPr wrap="square" rtlCol="0">
            <a:spAutoFit/>
          </a:bodyPr>
          <a:lstStyle/>
          <a:p>
            <a:r>
              <a:rPr lang="nb-NO" sz="3200" b="1" dirty="0">
                <a:solidFill>
                  <a:schemeClr val="bg1"/>
                </a:solidFill>
              </a:rPr>
              <a:t>NATURE AND ACTIVITIES</a:t>
            </a:r>
          </a:p>
        </p:txBody>
      </p:sp>
    </p:spTree>
    <p:extLst>
      <p:ext uri="{BB962C8B-B14F-4D97-AF65-F5344CB8AC3E}">
        <p14:creationId xmlns:p14="http://schemas.microsoft.com/office/powerpoint/2010/main" val="1832788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2" name="Plassholder for bilde 1"/>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
        <p:nvSpPr>
          <p:cNvPr id="6" name="TekstSylinder 5"/>
          <p:cNvSpPr txBox="1"/>
          <p:nvPr/>
        </p:nvSpPr>
        <p:spPr>
          <a:xfrm>
            <a:off x="698500" y="5524500"/>
            <a:ext cx="4502150" cy="461665"/>
          </a:xfrm>
          <a:prstGeom prst="rect">
            <a:avLst/>
          </a:prstGeom>
          <a:noFill/>
        </p:spPr>
        <p:txBody>
          <a:bodyPr wrap="square" rtlCol="0">
            <a:spAutoFit/>
          </a:bodyPr>
          <a:lstStyle/>
          <a:p>
            <a:r>
              <a:rPr lang="nb-NO" sz="2400" b="1" dirty="0" err="1">
                <a:solidFill>
                  <a:schemeClr val="bg1"/>
                </a:solidFill>
              </a:rPr>
              <a:t>Playing</a:t>
            </a:r>
            <a:r>
              <a:rPr lang="nb-NO" sz="2400" b="1" dirty="0">
                <a:solidFill>
                  <a:schemeClr val="bg1"/>
                </a:solidFill>
              </a:rPr>
              <a:t> golf in </a:t>
            </a:r>
            <a:r>
              <a:rPr lang="nb-NO" sz="2400" b="1" dirty="0" err="1">
                <a:solidFill>
                  <a:schemeClr val="bg1"/>
                </a:solidFill>
              </a:rPr>
              <a:t>the</a:t>
            </a:r>
            <a:r>
              <a:rPr lang="nb-NO" sz="2400" b="1" dirty="0">
                <a:solidFill>
                  <a:schemeClr val="bg1"/>
                </a:solidFill>
              </a:rPr>
              <a:t> </a:t>
            </a:r>
            <a:r>
              <a:rPr lang="nb-NO" sz="2400" b="1" dirty="0" err="1">
                <a:solidFill>
                  <a:schemeClr val="bg1"/>
                </a:solidFill>
              </a:rPr>
              <a:t>midnight</a:t>
            </a:r>
            <a:r>
              <a:rPr lang="nb-NO" sz="2400" b="1" dirty="0">
                <a:solidFill>
                  <a:schemeClr val="bg1"/>
                </a:solidFill>
              </a:rPr>
              <a:t> </a:t>
            </a:r>
            <a:r>
              <a:rPr lang="nb-NO" sz="2400" b="1" dirty="0" err="1">
                <a:solidFill>
                  <a:schemeClr val="bg1"/>
                </a:solidFill>
              </a:rPr>
              <a:t>sun</a:t>
            </a:r>
            <a:endParaRPr lang="nb-NO" sz="2400" b="1" dirty="0">
              <a:solidFill>
                <a:schemeClr val="bg1"/>
              </a:solidFill>
            </a:endParaRPr>
          </a:p>
        </p:txBody>
      </p:sp>
      <p:pic>
        <p:nvPicPr>
          <p:cNvPr id="8" name="Plassholder for bilde 7"/>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a:xfrm>
            <a:off x="8238" y="0"/>
            <a:ext cx="9144000" cy="5448300"/>
          </a:xfrm>
        </p:spPr>
      </p:pic>
    </p:spTree>
    <p:extLst>
      <p:ext uri="{BB962C8B-B14F-4D97-AF65-F5344CB8AC3E}">
        <p14:creationId xmlns:p14="http://schemas.microsoft.com/office/powerpoint/2010/main" val="2321016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7721600" y="5448300"/>
            <a:ext cx="1422400" cy="971550"/>
          </a:xfrm>
        </p:spPr>
      </p:pic>
      <p:sp>
        <p:nvSpPr>
          <p:cNvPr id="8" name="TekstSylinder 7"/>
          <p:cNvSpPr txBox="1"/>
          <p:nvPr/>
        </p:nvSpPr>
        <p:spPr>
          <a:xfrm>
            <a:off x="723900" y="5524500"/>
            <a:ext cx="2679700" cy="461665"/>
          </a:xfrm>
          <a:prstGeom prst="rect">
            <a:avLst/>
          </a:prstGeom>
          <a:noFill/>
        </p:spPr>
        <p:txBody>
          <a:bodyPr wrap="square" rtlCol="0">
            <a:spAutoFit/>
          </a:bodyPr>
          <a:lstStyle/>
          <a:p>
            <a:r>
              <a:rPr lang="nb-NO" sz="2400" b="1" dirty="0">
                <a:solidFill>
                  <a:schemeClr val="bg1"/>
                </a:solidFill>
              </a:rPr>
              <a:t>Northern </a:t>
            </a:r>
            <a:r>
              <a:rPr lang="nb-NO" sz="2400" b="1" dirty="0" err="1">
                <a:solidFill>
                  <a:schemeClr val="bg1"/>
                </a:solidFill>
              </a:rPr>
              <a:t>Light</a:t>
            </a:r>
            <a:endParaRPr lang="nb-NO" sz="2400" b="1" dirty="0">
              <a:solidFill>
                <a:schemeClr val="bg1"/>
              </a:solidFill>
            </a:endParaRPr>
          </a:p>
        </p:txBody>
      </p:sp>
      <p:pic>
        <p:nvPicPr>
          <p:cNvPr id="3" name="Plassholder for bilde 2"/>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a:xfrm>
            <a:off x="8238" y="0"/>
            <a:ext cx="9144000" cy="5448300"/>
          </a:xfrm>
        </p:spPr>
      </p:pic>
      <p:pic>
        <p:nvPicPr>
          <p:cNvPr id="9" name="Plassholder for bilde 8"/>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15265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Sylinder 8"/>
          <p:cNvSpPr txBox="1"/>
          <p:nvPr/>
        </p:nvSpPr>
        <p:spPr>
          <a:xfrm>
            <a:off x="749300" y="5448300"/>
            <a:ext cx="1758950" cy="461665"/>
          </a:xfrm>
          <a:prstGeom prst="rect">
            <a:avLst/>
          </a:prstGeom>
          <a:noFill/>
        </p:spPr>
        <p:txBody>
          <a:bodyPr wrap="square" rtlCol="0">
            <a:spAutoFit/>
          </a:bodyPr>
          <a:lstStyle/>
          <a:p>
            <a:r>
              <a:rPr lang="nb-NO" sz="2400" b="1" dirty="0">
                <a:solidFill>
                  <a:schemeClr val="bg1"/>
                </a:solidFill>
              </a:rPr>
              <a:t>Lofoten</a:t>
            </a:r>
          </a:p>
        </p:txBody>
      </p:sp>
      <p:pic>
        <p:nvPicPr>
          <p:cNvPr id="4" name="Plassholder for bilde 3"/>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7" name="Plassholder for bilde 6"/>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pic>
        <p:nvPicPr>
          <p:cNvPr id="10" name="Plassholder for bilde 9"/>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a:xfrm>
            <a:off x="8238" y="0"/>
            <a:ext cx="9144000" cy="5448300"/>
          </a:xfrm>
        </p:spPr>
      </p:pic>
    </p:spTree>
    <p:extLst>
      <p:ext uri="{BB962C8B-B14F-4D97-AF65-F5344CB8AC3E}">
        <p14:creationId xmlns:p14="http://schemas.microsoft.com/office/powerpoint/2010/main" val="898907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bilde 1"/>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pic>
        <p:nvPicPr>
          <p:cNvPr id="8" name="Plassholder for bilde 7"/>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a:xfrm>
            <a:off x="8238" y="0"/>
            <a:ext cx="9144000" cy="5448300"/>
          </a:xfrm>
        </p:spPr>
      </p:pic>
      <p:pic>
        <p:nvPicPr>
          <p:cNvPr id="7" name="Plassholder for bilde 6"/>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
        <p:nvSpPr>
          <p:cNvPr id="3" name="TekstSylinder 2"/>
          <p:cNvSpPr txBox="1"/>
          <p:nvPr/>
        </p:nvSpPr>
        <p:spPr>
          <a:xfrm>
            <a:off x="692150" y="5448300"/>
            <a:ext cx="3229268" cy="461665"/>
          </a:xfrm>
          <a:prstGeom prst="rect">
            <a:avLst/>
          </a:prstGeom>
          <a:noFill/>
        </p:spPr>
        <p:txBody>
          <a:bodyPr wrap="square" rtlCol="0">
            <a:spAutoFit/>
          </a:bodyPr>
          <a:lstStyle/>
          <a:p>
            <a:r>
              <a:rPr lang="nb-NO" sz="2400" b="1" dirty="0">
                <a:solidFill>
                  <a:schemeClr val="bg1"/>
                </a:solidFill>
              </a:rPr>
              <a:t>Catch </a:t>
            </a:r>
            <a:r>
              <a:rPr lang="nb-NO" sz="2400" b="1" dirty="0" err="1">
                <a:solidFill>
                  <a:schemeClr val="bg1"/>
                </a:solidFill>
              </a:rPr>
              <a:t>your</a:t>
            </a:r>
            <a:r>
              <a:rPr lang="nb-NO" sz="2400" b="1" dirty="0">
                <a:solidFill>
                  <a:schemeClr val="bg1"/>
                </a:solidFill>
              </a:rPr>
              <a:t> </a:t>
            </a:r>
            <a:r>
              <a:rPr lang="nb-NO" sz="2400" b="1" dirty="0" err="1">
                <a:solidFill>
                  <a:schemeClr val="bg1"/>
                </a:solidFill>
              </a:rPr>
              <a:t>own</a:t>
            </a:r>
            <a:r>
              <a:rPr lang="nb-NO" sz="2400" b="1" dirty="0">
                <a:solidFill>
                  <a:schemeClr val="bg1"/>
                </a:solidFill>
              </a:rPr>
              <a:t> </a:t>
            </a:r>
            <a:r>
              <a:rPr lang="nb-NO" sz="2400" b="1" dirty="0" err="1">
                <a:solidFill>
                  <a:schemeClr val="bg1"/>
                </a:solidFill>
              </a:rPr>
              <a:t>dinner</a:t>
            </a:r>
            <a:endParaRPr lang="nb-NO" sz="2400" b="1" dirty="0">
              <a:solidFill>
                <a:schemeClr val="bg1"/>
              </a:solidFill>
            </a:endParaRPr>
          </a:p>
        </p:txBody>
      </p:sp>
    </p:spTree>
    <p:extLst>
      <p:ext uri="{BB962C8B-B14F-4D97-AF65-F5344CB8AC3E}">
        <p14:creationId xmlns:p14="http://schemas.microsoft.com/office/powerpoint/2010/main" val="88755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6298972" y="5448750"/>
            <a:ext cx="1422400" cy="971550"/>
          </a:xfrm>
        </p:spPr>
      </p:pic>
      <p:pic>
        <p:nvPicPr>
          <p:cNvPr id="13" name="Plassholder for bilde 12"/>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7725605" y="5448750"/>
            <a:ext cx="1422400" cy="971550"/>
          </a:xfrm>
        </p:spPr>
      </p:pic>
      <p:pic>
        <p:nvPicPr>
          <p:cNvPr id="15" name="Plassholder for bilde 14"/>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a:xfrm>
            <a:off x="8238" y="0"/>
            <a:ext cx="9144000" cy="5448300"/>
          </a:xfrm>
        </p:spPr>
      </p:pic>
      <p:sp>
        <p:nvSpPr>
          <p:cNvPr id="16" name="TekstSylinder 15"/>
          <p:cNvSpPr txBox="1"/>
          <p:nvPr/>
        </p:nvSpPr>
        <p:spPr>
          <a:xfrm>
            <a:off x="647700" y="5448300"/>
            <a:ext cx="2698750" cy="461665"/>
          </a:xfrm>
          <a:prstGeom prst="rect">
            <a:avLst/>
          </a:prstGeom>
          <a:noFill/>
        </p:spPr>
        <p:txBody>
          <a:bodyPr wrap="square" rtlCol="0">
            <a:spAutoFit/>
          </a:bodyPr>
          <a:lstStyle/>
          <a:p>
            <a:r>
              <a:rPr lang="nb-NO" sz="2400" b="1" dirty="0">
                <a:solidFill>
                  <a:schemeClr val="bg1"/>
                </a:solidFill>
              </a:rPr>
              <a:t>Winter </a:t>
            </a:r>
            <a:r>
              <a:rPr lang="nb-NO" sz="2400" b="1" dirty="0" err="1">
                <a:solidFill>
                  <a:schemeClr val="bg1"/>
                </a:solidFill>
              </a:rPr>
              <a:t>activities</a:t>
            </a:r>
            <a:endParaRPr lang="nb-NO" sz="2400" b="1" dirty="0">
              <a:solidFill>
                <a:schemeClr val="bg1"/>
              </a:solidFill>
            </a:endParaRPr>
          </a:p>
        </p:txBody>
      </p:sp>
    </p:spTree>
    <p:extLst>
      <p:ext uri="{BB962C8B-B14F-4D97-AF65-F5344CB8AC3E}">
        <p14:creationId xmlns:p14="http://schemas.microsoft.com/office/powerpoint/2010/main" val="769681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8238" y="0"/>
            <a:ext cx="9144000" cy="5448300"/>
          </a:xfrm>
        </p:spPr>
      </p:pic>
      <p:pic>
        <p:nvPicPr>
          <p:cNvPr id="9" name="Plassholder for bilde 8"/>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
        <p:nvSpPr>
          <p:cNvPr id="5" name="TekstSylinder 4"/>
          <p:cNvSpPr txBox="1"/>
          <p:nvPr/>
        </p:nvSpPr>
        <p:spPr>
          <a:xfrm>
            <a:off x="704850" y="5448300"/>
            <a:ext cx="1911350" cy="461665"/>
          </a:xfrm>
          <a:prstGeom prst="rect">
            <a:avLst/>
          </a:prstGeom>
          <a:noFill/>
        </p:spPr>
        <p:txBody>
          <a:bodyPr wrap="square" rtlCol="0">
            <a:spAutoFit/>
          </a:bodyPr>
          <a:lstStyle/>
          <a:p>
            <a:r>
              <a:rPr lang="nb-NO" sz="2400" b="1" dirty="0">
                <a:solidFill>
                  <a:schemeClr val="bg1"/>
                </a:solidFill>
              </a:rPr>
              <a:t>Ski &amp; </a:t>
            </a:r>
            <a:r>
              <a:rPr lang="nb-NO" sz="2400" b="1" dirty="0" err="1">
                <a:solidFill>
                  <a:schemeClr val="bg1"/>
                </a:solidFill>
              </a:rPr>
              <a:t>Sail</a:t>
            </a:r>
            <a:endParaRPr lang="nb-NO" sz="2400" b="1" dirty="0">
              <a:solidFill>
                <a:schemeClr val="bg1"/>
              </a:solidFill>
            </a:endParaRPr>
          </a:p>
        </p:txBody>
      </p:sp>
      <p:pic>
        <p:nvPicPr>
          <p:cNvPr id="3" name="Plassholder for bilde 2"/>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13183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8238" y="0"/>
            <a:ext cx="9144000" cy="5448300"/>
          </a:xfrm>
        </p:spPr>
      </p:pic>
      <p:pic>
        <p:nvPicPr>
          <p:cNvPr id="7" name="Plassholder for bilde 6"/>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7713134" y="5433457"/>
            <a:ext cx="1422400" cy="971550"/>
          </a:xfrm>
        </p:spPr>
      </p:pic>
      <p:sp>
        <p:nvSpPr>
          <p:cNvPr id="6" name="TekstSylinder 5"/>
          <p:cNvSpPr txBox="1"/>
          <p:nvPr/>
        </p:nvSpPr>
        <p:spPr>
          <a:xfrm>
            <a:off x="711200" y="5433456"/>
            <a:ext cx="2022758" cy="738664"/>
          </a:xfrm>
          <a:prstGeom prst="rect">
            <a:avLst/>
          </a:prstGeom>
          <a:noFill/>
        </p:spPr>
        <p:txBody>
          <a:bodyPr wrap="square" rtlCol="0">
            <a:spAutoFit/>
          </a:bodyPr>
          <a:lstStyle/>
          <a:p>
            <a:r>
              <a:rPr lang="nb-NO" sz="2400" b="1" dirty="0" err="1">
                <a:solidFill>
                  <a:schemeClr val="bg1"/>
                </a:solidFill>
              </a:rPr>
              <a:t>Frozen</a:t>
            </a:r>
            <a:endParaRPr lang="nb-NO" sz="2400" b="1" dirty="0">
              <a:solidFill>
                <a:schemeClr val="bg1"/>
              </a:solidFill>
            </a:endParaRPr>
          </a:p>
          <a:p>
            <a:endParaRPr lang="nb-NO" dirty="0">
              <a:solidFill>
                <a:schemeClr val="bg1"/>
              </a:solidFill>
            </a:endParaRPr>
          </a:p>
        </p:txBody>
      </p:sp>
      <p:pic>
        <p:nvPicPr>
          <p:cNvPr id="9" name="Plassholder for bilde 8"/>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0461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5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79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8238" y="0"/>
            <a:ext cx="9144000" cy="5448300"/>
          </a:xfrm>
        </p:spPr>
      </p:pic>
      <p:pic>
        <p:nvPicPr>
          <p:cNvPr id="7" name="Plassholder for bilde 6"/>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
        <p:nvSpPr>
          <p:cNvPr id="6" name="TekstSylinder 5"/>
          <p:cNvSpPr txBox="1"/>
          <p:nvPr/>
        </p:nvSpPr>
        <p:spPr>
          <a:xfrm>
            <a:off x="673100" y="5454650"/>
            <a:ext cx="3016250" cy="461665"/>
          </a:xfrm>
          <a:prstGeom prst="rect">
            <a:avLst/>
          </a:prstGeom>
          <a:noFill/>
        </p:spPr>
        <p:txBody>
          <a:bodyPr wrap="square" rtlCol="0">
            <a:spAutoFit/>
          </a:bodyPr>
          <a:lstStyle/>
          <a:p>
            <a:r>
              <a:rPr lang="nb-NO" sz="2400" b="1" dirty="0">
                <a:solidFill>
                  <a:schemeClr val="bg1"/>
                </a:solidFill>
              </a:rPr>
              <a:t>The Arctic Adventure</a:t>
            </a:r>
          </a:p>
        </p:txBody>
      </p:sp>
      <p:pic>
        <p:nvPicPr>
          <p:cNvPr id="10" name="Plassholder for bilde 9"/>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91336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ssholder for innhold 10"/>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a:off x="4351868" y="1385888"/>
            <a:ext cx="4563532" cy="3643311"/>
          </a:xfrm>
        </p:spPr>
      </p:pic>
      <p:sp>
        <p:nvSpPr>
          <p:cNvPr id="7" name="Plassholder for tekst 2"/>
          <p:cNvSpPr>
            <a:spLocks noGrp="1"/>
          </p:cNvSpPr>
          <p:nvPr>
            <p:ph type="body" sz="quarter" idx="10"/>
          </p:nvPr>
        </p:nvSpPr>
        <p:spPr>
          <a:xfrm>
            <a:off x="257176" y="1009746"/>
            <a:ext cx="4094692" cy="4019453"/>
          </a:xfrm>
          <a:solidFill>
            <a:schemeClr val="bg1"/>
          </a:solidFill>
        </p:spPr>
        <p:txBody>
          <a:bodyPr>
            <a:normAutofit fontScale="92500" lnSpcReduction="10000"/>
          </a:bodyPr>
          <a:lstStyle/>
          <a:p>
            <a:endParaRPr lang="nb-NO" dirty="0"/>
          </a:p>
          <a:p>
            <a:r>
              <a:rPr lang="nb-NO" sz="2400" dirty="0"/>
              <a:t>€ is </a:t>
            </a:r>
            <a:r>
              <a:rPr lang="nb-NO" sz="2400" dirty="0" err="1"/>
              <a:t>strong</a:t>
            </a:r>
            <a:r>
              <a:rPr lang="nb-NO" sz="2400" dirty="0"/>
              <a:t> </a:t>
            </a:r>
            <a:r>
              <a:rPr lang="nb-NO" sz="2400" dirty="0" err="1"/>
              <a:t>compared</a:t>
            </a:r>
            <a:r>
              <a:rPr lang="nb-NO" sz="2400" dirty="0"/>
              <a:t> to </a:t>
            </a:r>
            <a:r>
              <a:rPr lang="nb-NO" sz="2400" dirty="0" err="1"/>
              <a:t>the</a:t>
            </a:r>
            <a:r>
              <a:rPr lang="nb-NO" sz="2400" dirty="0"/>
              <a:t> Norwegian Krone</a:t>
            </a:r>
          </a:p>
          <a:p>
            <a:endParaRPr lang="nb-NO" dirty="0"/>
          </a:p>
          <a:p>
            <a:r>
              <a:rPr lang="nb-NO" sz="2400" dirty="0"/>
              <a:t>Oslo </a:t>
            </a:r>
            <a:r>
              <a:rPr lang="nb-NO" sz="2400" dirty="0" err="1"/>
              <a:t>Congress</a:t>
            </a:r>
            <a:r>
              <a:rPr lang="nb-NO" sz="2400" dirty="0"/>
              <a:t> Centre is </a:t>
            </a:r>
            <a:r>
              <a:rPr lang="nb-NO" sz="2400" dirty="0" err="1"/>
              <a:t>listed</a:t>
            </a:r>
            <a:r>
              <a:rPr lang="nb-NO" sz="2400" dirty="0"/>
              <a:t> as 7th most </a:t>
            </a:r>
            <a:r>
              <a:rPr lang="nb-NO" sz="2400" dirty="0" err="1"/>
              <a:t>price</a:t>
            </a:r>
            <a:r>
              <a:rPr lang="nb-NO" sz="2400" dirty="0"/>
              <a:t> </a:t>
            </a:r>
            <a:r>
              <a:rPr lang="nb-NO" sz="2400" dirty="0" err="1"/>
              <a:t>competitive</a:t>
            </a:r>
            <a:r>
              <a:rPr lang="nb-NO" sz="2400" dirty="0"/>
              <a:t>  </a:t>
            </a:r>
            <a:r>
              <a:rPr lang="nb-NO" sz="2400" dirty="0" err="1"/>
              <a:t>venue</a:t>
            </a:r>
            <a:r>
              <a:rPr lang="nb-NO" sz="2400" dirty="0"/>
              <a:t> in Europe 3 </a:t>
            </a:r>
            <a:r>
              <a:rPr lang="nb-NO" sz="2400" dirty="0" err="1"/>
              <a:t>years</a:t>
            </a:r>
            <a:r>
              <a:rPr lang="nb-NO" sz="2400" dirty="0"/>
              <a:t> in a </a:t>
            </a:r>
            <a:r>
              <a:rPr lang="nb-NO" sz="2400" dirty="0" err="1"/>
              <a:t>row</a:t>
            </a:r>
            <a:r>
              <a:rPr lang="nb-NO" sz="2400" dirty="0"/>
              <a:t> (by </a:t>
            </a:r>
            <a:r>
              <a:rPr lang="nb-NO" sz="2400" dirty="0" err="1"/>
              <a:t>Meetpie</a:t>
            </a:r>
            <a:r>
              <a:rPr lang="nb-NO" sz="2400" dirty="0"/>
              <a:t>)</a:t>
            </a:r>
          </a:p>
          <a:p>
            <a:pPr marL="0" indent="0">
              <a:buNone/>
            </a:pPr>
            <a:endParaRPr lang="nb-NO" sz="2400" dirty="0"/>
          </a:p>
          <a:p>
            <a:r>
              <a:rPr lang="nb-NO" sz="2400" dirty="0"/>
              <a:t>No </a:t>
            </a:r>
            <a:r>
              <a:rPr lang="nb-NO" sz="2400" dirty="0" err="1"/>
              <a:t>hidden</a:t>
            </a:r>
            <a:r>
              <a:rPr lang="nb-NO" sz="2400" dirty="0"/>
              <a:t> </a:t>
            </a:r>
            <a:r>
              <a:rPr lang="nb-NO" sz="2400" dirty="0" err="1"/>
              <a:t>costs</a:t>
            </a:r>
            <a:endParaRPr lang="nb-NO" sz="2400" dirty="0"/>
          </a:p>
          <a:p>
            <a:endParaRPr lang="nb-NO" sz="2400" dirty="0"/>
          </a:p>
          <a:p>
            <a:r>
              <a:rPr lang="nb-NO" sz="2400" dirty="0" err="1"/>
              <a:t>Taxes</a:t>
            </a:r>
            <a:r>
              <a:rPr lang="nb-NO" sz="2400" dirty="0"/>
              <a:t>, </a:t>
            </a:r>
            <a:r>
              <a:rPr lang="nb-NO" sz="2400" dirty="0" err="1"/>
              <a:t>wifi</a:t>
            </a:r>
            <a:r>
              <a:rPr lang="nb-NO" sz="2400" dirty="0"/>
              <a:t> and full breakfast </a:t>
            </a:r>
            <a:r>
              <a:rPr lang="nb-NO" sz="2400" dirty="0" err="1"/>
              <a:t>always</a:t>
            </a:r>
            <a:r>
              <a:rPr lang="nb-NO" sz="2400" dirty="0"/>
              <a:t> </a:t>
            </a:r>
            <a:r>
              <a:rPr lang="nb-NO" sz="2400" dirty="0" err="1"/>
              <a:t>included</a:t>
            </a:r>
            <a:r>
              <a:rPr lang="nb-NO" sz="2400" dirty="0"/>
              <a:t> in </a:t>
            </a:r>
            <a:r>
              <a:rPr lang="nb-NO" sz="2400" dirty="0" err="1"/>
              <a:t>the</a:t>
            </a:r>
            <a:r>
              <a:rPr lang="nb-NO" sz="2400" dirty="0"/>
              <a:t> </a:t>
            </a:r>
            <a:r>
              <a:rPr lang="nb-NO" sz="2400" dirty="0" err="1"/>
              <a:t>price</a:t>
            </a:r>
            <a:r>
              <a:rPr lang="nb-NO" sz="2400" dirty="0"/>
              <a:t> given</a:t>
            </a:r>
          </a:p>
          <a:p>
            <a:pPr marL="0" indent="0">
              <a:buNone/>
            </a:pPr>
            <a:endParaRPr lang="nb-NO" sz="2400" dirty="0"/>
          </a:p>
          <a:p>
            <a:pPr>
              <a:buFont typeface="Arial" panose="020B0604020202020204" pitchFamily="34" charset="0"/>
              <a:buChar char="•"/>
            </a:pPr>
            <a:endParaRPr lang="nb-NO" sz="2400" dirty="0"/>
          </a:p>
          <a:p>
            <a:endParaRPr lang="nb-NO" dirty="0"/>
          </a:p>
          <a:p>
            <a:endParaRPr lang="nb-NO" dirty="0"/>
          </a:p>
          <a:p>
            <a:endParaRPr lang="nb-NO" dirty="0"/>
          </a:p>
          <a:p>
            <a:endParaRPr lang="nb-NO" dirty="0"/>
          </a:p>
        </p:txBody>
      </p:sp>
      <p:sp>
        <p:nvSpPr>
          <p:cNvPr id="8" name="Tittel 7"/>
          <p:cNvSpPr txBox="1">
            <a:spLocks noGrp="1"/>
          </p:cNvSpPr>
          <p:nvPr>
            <p:ph type="title"/>
          </p:nvPr>
        </p:nvSpPr>
        <p:spPr>
          <a:xfrm>
            <a:off x="584200" y="298356"/>
            <a:ext cx="7666038" cy="597087"/>
          </a:xfrm>
          <a:prstGeom prst="rect">
            <a:avLst/>
          </a:prstGeom>
          <a:noFill/>
        </p:spPr>
        <p:txBody>
          <a:bodyPr wrap="square" rtlCol="0">
            <a:spAutoFit/>
          </a:bodyPr>
          <a:lstStyle/>
          <a:p>
            <a:r>
              <a:rPr lang="nb-NO" sz="4000" b="1" dirty="0"/>
              <a:t>Value for </a:t>
            </a:r>
            <a:r>
              <a:rPr lang="nb-NO" sz="4000" b="1" dirty="0" err="1"/>
              <a:t>money</a:t>
            </a:r>
            <a:endParaRPr lang="nb-NO" sz="4000" b="1" dirty="0"/>
          </a:p>
        </p:txBody>
      </p:sp>
      <p:pic>
        <p:nvPicPr>
          <p:cNvPr id="9" name="Plassholder for bilde 6"/>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pic>
        <p:nvPicPr>
          <p:cNvPr id="10" name="Plassholder for bilde 4"/>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51745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8238" y="0"/>
            <a:ext cx="9144000" cy="5448300"/>
          </a:xfrm>
        </p:spPr>
      </p:pic>
      <p:sp>
        <p:nvSpPr>
          <p:cNvPr id="5" name="TekstSylinder 4"/>
          <p:cNvSpPr txBox="1"/>
          <p:nvPr/>
        </p:nvSpPr>
        <p:spPr>
          <a:xfrm>
            <a:off x="692150" y="5499100"/>
            <a:ext cx="3365500" cy="461665"/>
          </a:xfrm>
          <a:prstGeom prst="rect">
            <a:avLst/>
          </a:prstGeom>
          <a:noFill/>
        </p:spPr>
        <p:txBody>
          <a:bodyPr wrap="square" rtlCol="0">
            <a:spAutoFit/>
          </a:bodyPr>
          <a:lstStyle/>
          <a:p>
            <a:r>
              <a:rPr lang="nb-NO" sz="2400" b="1" dirty="0">
                <a:solidFill>
                  <a:schemeClr val="bg1"/>
                </a:solidFill>
              </a:rPr>
              <a:t>Be safe &amp; stress </a:t>
            </a:r>
            <a:r>
              <a:rPr lang="nb-NO" sz="2400" b="1" dirty="0" err="1">
                <a:solidFill>
                  <a:schemeClr val="bg1"/>
                </a:solidFill>
              </a:rPr>
              <a:t>down</a:t>
            </a:r>
            <a:endParaRPr lang="nb-NO" sz="2400" b="1" dirty="0">
              <a:solidFill>
                <a:schemeClr val="bg1"/>
              </a:solidFill>
            </a:endParaRPr>
          </a:p>
        </p:txBody>
      </p:sp>
    </p:spTree>
    <p:extLst>
      <p:ext uri="{BB962C8B-B14F-4D97-AF65-F5344CB8AC3E}">
        <p14:creationId xmlns:p14="http://schemas.microsoft.com/office/powerpoint/2010/main" val="1326506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1"/>
          <p:cNvSpPr>
            <a:spLocks noChangeArrowheads="1"/>
          </p:cNvSpPr>
          <p:nvPr/>
        </p:nvSpPr>
        <p:spPr bwMode="auto">
          <a:xfrm>
            <a:off x="238898" y="3524250"/>
            <a:ext cx="2784388"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b-NO" altLang="nb-NO" sz="1200" b="1" dirty="0">
                <a:latin typeface="+mn-lt"/>
              </a:rPr>
              <a:t>FOR MORE INFORMATION ABOUT NORWAY:</a:t>
            </a:r>
          </a:p>
          <a:p>
            <a:pPr eaLnBrk="1" hangingPunct="1">
              <a:spcBef>
                <a:spcPct val="0"/>
              </a:spcBef>
              <a:buFontTx/>
              <a:buNone/>
            </a:pPr>
            <a:r>
              <a:rPr lang="nb-NO" altLang="nb-NO" sz="1200" b="1" dirty="0">
                <a:latin typeface="+mn-lt"/>
              </a:rPr>
              <a:t>Norway Convention </a:t>
            </a:r>
            <a:r>
              <a:rPr lang="nb-NO" altLang="nb-NO" sz="1200" b="1" dirty="0" err="1">
                <a:latin typeface="+mn-lt"/>
              </a:rPr>
              <a:t>Bureau</a:t>
            </a:r>
            <a:r>
              <a:rPr lang="nb-NO" altLang="nb-NO" sz="1200" b="1" dirty="0">
                <a:latin typeface="+mn-lt"/>
              </a:rPr>
              <a:t>	</a:t>
            </a:r>
          </a:p>
          <a:p>
            <a:pPr eaLnBrk="1" hangingPunct="1">
              <a:spcBef>
                <a:spcPct val="0"/>
              </a:spcBef>
              <a:buFontTx/>
              <a:buNone/>
            </a:pPr>
            <a:r>
              <a:rPr lang="nb-NO" altLang="nb-NO" sz="1200" b="1" dirty="0">
                <a:latin typeface="+mn-lt"/>
              </a:rPr>
              <a:t>Phone: +47 21 06 32 12	</a:t>
            </a:r>
          </a:p>
          <a:p>
            <a:pPr eaLnBrk="1" hangingPunct="1">
              <a:spcBef>
                <a:spcPct val="0"/>
              </a:spcBef>
              <a:buFontTx/>
              <a:buNone/>
            </a:pPr>
            <a:r>
              <a:rPr lang="nb-NO" altLang="nb-NO" sz="1200" b="1" dirty="0">
                <a:latin typeface="+mn-lt"/>
              </a:rPr>
              <a:t>post@norwayconventionbureau.no </a:t>
            </a:r>
          </a:p>
          <a:p>
            <a:pPr eaLnBrk="1" hangingPunct="1">
              <a:spcBef>
                <a:spcPct val="0"/>
              </a:spcBef>
              <a:buFontTx/>
              <a:buNone/>
            </a:pPr>
            <a:r>
              <a:rPr lang="nb-NO" altLang="nb-NO" sz="1200" b="1" dirty="0">
                <a:latin typeface="+mn-lt"/>
                <a:hlinkClick r:id="rId2"/>
              </a:rPr>
              <a:t>www.visitnorway.com/meetings</a:t>
            </a:r>
            <a:endParaRPr lang="nb-NO" altLang="nb-NO" sz="1800" b="1" dirty="0">
              <a:latin typeface="+mn-lt"/>
            </a:endParaRPr>
          </a:p>
        </p:txBody>
      </p:sp>
      <p:sp>
        <p:nvSpPr>
          <p:cNvPr id="3" name="Plassholder for bilde 2"/>
          <p:cNvSpPr>
            <a:spLocks noGrp="1"/>
          </p:cNvSpPr>
          <p:nvPr>
            <p:ph type="pic" sz="quarter" idx="11"/>
          </p:nvPr>
        </p:nvSpPr>
        <p:spPr/>
      </p:sp>
      <p:sp>
        <p:nvSpPr>
          <p:cNvPr id="4" name="Plassholder for bilde 3"/>
          <p:cNvSpPr>
            <a:spLocks noGrp="1"/>
          </p:cNvSpPr>
          <p:nvPr>
            <p:ph type="pic" sz="quarter" idx="12"/>
          </p:nvPr>
        </p:nvSpPr>
        <p:spPr/>
      </p:sp>
      <p:sp>
        <p:nvSpPr>
          <p:cNvPr id="5" name="Plassholder for bilde 4"/>
          <p:cNvSpPr>
            <a:spLocks noGrp="1"/>
          </p:cNvSpPr>
          <p:nvPr>
            <p:ph type="pic" sz="quarter" idx="13"/>
          </p:nvPr>
        </p:nvSpPr>
        <p:spPr/>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2577" y="0"/>
            <a:ext cx="4308439" cy="642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Sylinder 6"/>
          <p:cNvSpPr txBox="1"/>
          <p:nvPr/>
        </p:nvSpPr>
        <p:spPr>
          <a:xfrm>
            <a:off x="977900" y="2660650"/>
            <a:ext cx="184731" cy="369332"/>
          </a:xfrm>
          <a:prstGeom prst="rect">
            <a:avLst/>
          </a:prstGeom>
          <a:noFill/>
        </p:spPr>
        <p:txBody>
          <a:bodyPr wrap="none" rtlCol="0">
            <a:spAutoFit/>
          </a:bodyPr>
          <a:lstStyle/>
          <a:p>
            <a:endParaRPr lang="nb-NO" dirty="0"/>
          </a:p>
        </p:txBody>
      </p:sp>
    </p:spTree>
    <p:extLst>
      <p:ext uri="{BB962C8B-B14F-4D97-AF65-F5344CB8AC3E}">
        <p14:creationId xmlns:p14="http://schemas.microsoft.com/office/powerpoint/2010/main" val="272197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Bild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9501" y="115329"/>
            <a:ext cx="6032817" cy="6656173"/>
          </a:xfrm>
          <a:prstGeom prst="rect">
            <a:avLst/>
          </a:prstGeom>
        </p:spPr>
      </p:pic>
    </p:spTree>
    <p:extLst>
      <p:ext uri="{BB962C8B-B14F-4D97-AF65-F5344CB8AC3E}">
        <p14:creationId xmlns:p14="http://schemas.microsoft.com/office/powerpoint/2010/main" val="278219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Bild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 y="-3175"/>
            <a:ext cx="9248775"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ktangel 1"/>
          <p:cNvSpPr>
            <a:spLocks noChangeArrowheads="1"/>
          </p:cNvSpPr>
          <p:nvPr/>
        </p:nvSpPr>
        <p:spPr bwMode="auto">
          <a:xfrm>
            <a:off x="-111125" y="1959223"/>
            <a:ext cx="27368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b-NO" altLang="nb-NO" sz="6600" b="1" dirty="0">
                <a:solidFill>
                  <a:schemeClr val="bg1"/>
                </a:solidFill>
                <a:latin typeface="Arial Narrow" pitchFamily="34" charset="0"/>
              </a:rPr>
              <a:t>OSLO</a:t>
            </a:r>
          </a:p>
        </p:txBody>
      </p:sp>
      <p:sp>
        <p:nvSpPr>
          <p:cNvPr id="4100" name="Rektangel 1"/>
          <p:cNvSpPr>
            <a:spLocks noChangeArrowheads="1"/>
          </p:cNvSpPr>
          <p:nvPr/>
        </p:nvSpPr>
        <p:spPr bwMode="auto">
          <a:xfrm>
            <a:off x="-111125" y="3068638"/>
            <a:ext cx="81343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b-NO" altLang="nb-NO" sz="2000" b="1">
                <a:solidFill>
                  <a:schemeClr val="bg1"/>
                </a:solidFill>
                <a:latin typeface="Arial Narrow" pitchFamily="34" charset="0"/>
              </a:rPr>
              <a:t>THE BLUE AND THE GREEN AND THE CAPITAL IN BETWEEN</a:t>
            </a:r>
          </a:p>
        </p:txBody>
      </p:sp>
    </p:spTree>
    <p:extLst>
      <p:ext uri="{BB962C8B-B14F-4D97-AF65-F5344CB8AC3E}">
        <p14:creationId xmlns:p14="http://schemas.microsoft.com/office/powerpoint/2010/main" val="413016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4206" y="577851"/>
            <a:ext cx="7666562" cy="527050"/>
          </a:xfrm>
        </p:spPr>
        <p:txBody>
          <a:bodyPr>
            <a:noAutofit/>
          </a:bodyPr>
          <a:lstStyle/>
          <a:p>
            <a:r>
              <a:rPr lang="nb-NO" sz="3600" b="1" dirty="0" err="1"/>
              <a:t>Capacity</a:t>
            </a:r>
            <a:r>
              <a:rPr lang="nb-NO" sz="3600" b="1" dirty="0"/>
              <a:t> Oslo </a:t>
            </a:r>
          </a:p>
        </p:txBody>
      </p:sp>
      <p:sp>
        <p:nvSpPr>
          <p:cNvPr id="3" name="Plassholder for tekst 2"/>
          <p:cNvSpPr>
            <a:spLocks noGrp="1"/>
          </p:cNvSpPr>
          <p:nvPr>
            <p:ph type="body" sz="quarter" idx="10"/>
          </p:nvPr>
        </p:nvSpPr>
        <p:spPr/>
        <p:txBody>
          <a:bodyPr>
            <a:normAutofit lnSpcReduction="10000"/>
          </a:bodyPr>
          <a:lstStyle/>
          <a:p>
            <a:r>
              <a:rPr lang="nb-NO" sz="1800" dirty="0"/>
              <a:t>112 </a:t>
            </a:r>
            <a:r>
              <a:rPr lang="nb-NO" sz="1800" dirty="0" err="1"/>
              <a:t>direct</a:t>
            </a:r>
            <a:r>
              <a:rPr lang="nb-NO" sz="1800" dirty="0"/>
              <a:t> </a:t>
            </a:r>
            <a:r>
              <a:rPr lang="nb-NO" sz="1800" dirty="0" err="1"/>
              <a:t>international</a:t>
            </a:r>
            <a:r>
              <a:rPr lang="nb-NO" sz="1800" dirty="0"/>
              <a:t> </a:t>
            </a:r>
            <a:r>
              <a:rPr lang="nb-NO" sz="1800" dirty="0" err="1"/>
              <a:t>flights</a:t>
            </a:r>
            <a:endParaRPr lang="nb-NO" sz="1800" dirty="0"/>
          </a:p>
          <a:p>
            <a:r>
              <a:rPr lang="nb-NO" sz="1800" dirty="0"/>
              <a:t>80 hotels; 12.000 </a:t>
            </a:r>
            <a:r>
              <a:rPr lang="nb-NO" sz="1800" dirty="0" err="1"/>
              <a:t>rooms</a:t>
            </a:r>
            <a:r>
              <a:rPr lang="nb-NO" sz="1800" dirty="0"/>
              <a:t> and 20.000 beds</a:t>
            </a:r>
          </a:p>
          <a:p>
            <a:r>
              <a:rPr lang="nb-NO" sz="1800" dirty="0"/>
              <a:t>15 hotels in </a:t>
            </a:r>
            <a:r>
              <a:rPr lang="nb-NO" sz="1800" dirty="0" err="1"/>
              <a:t>the</a:t>
            </a:r>
            <a:r>
              <a:rPr lang="nb-NO" sz="1800" dirty="0"/>
              <a:t> </a:t>
            </a:r>
            <a:r>
              <a:rPr lang="nb-NO" sz="1800" dirty="0" err="1"/>
              <a:t>surroundings</a:t>
            </a:r>
            <a:r>
              <a:rPr lang="nb-NO" sz="1800" dirty="0"/>
              <a:t> of Oslo </a:t>
            </a:r>
            <a:r>
              <a:rPr lang="nb-NO" sz="1800" dirty="0" err="1"/>
              <a:t>with</a:t>
            </a:r>
            <a:r>
              <a:rPr lang="nb-NO" sz="1800" dirty="0"/>
              <a:t> 5.000 beds </a:t>
            </a:r>
          </a:p>
          <a:p>
            <a:r>
              <a:rPr lang="nb-NO" sz="1800" dirty="0" err="1"/>
              <a:t>Capacity</a:t>
            </a:r>
            <a:r>
              <a:rPr lang="nb-NO" sz="1800" dirty="0"/>
              <a:t>: 8.000 delegates in </a:t>
            </a:r>
            <a:r>
              <a:rPr lang="nb-NO" sz="1800" dirty="0" err="1"/>
              <a:t>plenary</a:t>
            </a:r>
            <a:r>
              <a:rPr lang="nb-NO" sz="1800" dirty="0"/>
              <a:t> sessions </a:t>
            </a:r>
          </a:p>
          <a:p>
            <a:r>
              <a:rPr lang="nb-NO" sz="1800" dirty="0"/>
              <a:t>6.000 delegates in </a:t>
            </a:r>
            <a:r>
              <a:rPr lang="nb-NO" sz="1800" dirty="0" err="1"/>
              <a:t>cinema</a:t>
            </a:r>
            <a:r>
              <a:rPr lang="nb-NO" sz="1800" dirty="0"/>
              <a:t> </a:t>
            </a:r>
            <a:r>
              <a:rPr lang="nb-NO" sz="1800" dirty="0" err="1"/>
              <a:t>seating</a:t>
            </a:r>
            <a:endParaRPr lang="nb-NO" sz="1800" dirty="0"/>
          </a:p>
          <a:p>
            <a:endParaRPr lang="nb-NO" sz="1800" dirty="0"/>
          </a:p>
          <a:p>
            <a:r>
              <a:rPr lang="nb-NO" sz="1800" dirty="0"/>
              <a:t>VENUES</a:t>
            </a:r>
          </a:p>
          <a:p>
            <a:r>
              <a:rPr lang="nb-NO" sz="1800" dirty="0"/>
              <a:t>Oslo </a:t>
            </a:r>
            <a:r>
              <a:rPr lang="nb-NO" sz="1800" dirty="0" err="1"/>
              <a:t>Congress</a:t>
            </a:r>
            <a:r>
              <a:rPr lang="nb-NO" sz="1800" dirty="0"/>
              <a:t> Centre</a:t>
            </a:r>
          </a:p>
          <a:p>
            <a:r>
              <a:rPr lang="nb-NO" sz="1800" dirty="0"/>
              <a:t>Norway Convention Centres </a:t>
            </a:r>
          </a:p>
          <a:p>
            <a:endParaRPr lang="nb-NO" sz="1400" dirty="0"/>
          </a:p>
        </p:txBody>
      </p:sp>
      <p:pic>
        <p:nvPicPr>
          <p:cNvPr id="9" name="Plassholder for innhold 8"/>
          <p:cNvPicPr>
            <a:picLocks noGrp="1" noChangeAspect="1"/>
          </p:cNvPicPr>
          <p:nvPr>
            <p:ph sz="quarter" idx="11"/>
          </p:nvPr>
        </p:nvPicPr>
        <p:blipFill>
          <a:blip r:embed="rId2" cstate="email">
            <a:extLst>
              <a:ext uri="{28A0092B-C50C-407E-A947-70E740481C1C}">
                <a14:useLocalDpi xmlns:a14="http://schemas.microsoft.com/office/drawing/2010/main"/>
              </a:ext>
            </a:extLst>
          </a:blip>
          <a:stretch>
            <a:fillRect/>
          </a:stretch>
        </p:blipFill>
        <p:spPr>
          <a:xfrm>
            <a:off x="4697117" y="2142573"/>
            <a:ext cx="4035721" cy="2963732"/>
          </a:xfrm>
        </p:spPr>
      </p:pic>
      <p:pic>
        <p:nvPicPr>
          <p:cNvPr id="14" name="Plassholder for bilde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15" name="Plassholder for bilde 14"/>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4132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ild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ktangel 9"/>
          <p:cNvSpPr>
            <a:spLocks noChangeArrowheads="1"/>
          </p:cNvSpPr>
          <p:nvPr/>
        </p:nvSpPr>
        <p:spPr bwMode="auto">
          <a:xfrm>
            <a:off x="1763713" y="765175"/>
            <a:ext cx="59578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b-NO" altLang="nb-NO" sz="2000" b="1">
                <a:solidFill>
                  <a:schemeClr val="bg1"/>
                </a:solidFill>
                <a:latin typeface="Arial Narrow" pitchFamily="34" charset="0"/>
              </a:rPr>
              <a:t>THE GATEWAY TO THE FJORDS OF NORWAY</a:t>
            </a:r>
          </a:p>
        </p:txBody>
      </p:sp>
      <p:sp>
        <p:nvSpPr>
          <p:cNvPr id="5124" name="Rektangel 2"/>
          <p:cNvSpPr>
            <a:spLocks noChangeArrowheads="1"/>
          </p:cNvSpPr>
          <p:nvPr/>
        </p:nvSpPr>
        <p:spPr bwMode="auto">
          <a:xfrm>
            <a:off x="684213" y="-263654"/>
            <a:ext cx="3152775"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b-NO" altLang="nb-NO" sz="6600" b="1" dirty="0">
                <a:solidFill>
                  <a:schemeClr val="bg1"/>
                </a:solidFill>
                <a:latin typeface="Arial Narrow" pitchFamily="34" charset="0"/>
              </a:rPr>
              <a:t>BERGEN</a:t>
            </a:r>
          </a:p>
        </p:txBody>
      </p:sp>
    </p:spTree>
    <p:extLst>
      <p:ext uri="{BB962C8B-B14F-4D97-AF65-F5344CB8AC3E}">
        <p14:creationId xmlns:p14="http://schemas.microsoft.com/office/powerpoint/2010/main" val="145671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4206" y="590551"/>
            <a:ext cx="7666562" cy="609600"/>
          </a:xfrm>
        </p:spPr>
        <p:txBody>
          <a:bodyPr>
            <a:normAutofit/>
          </a:bodyPr>
          <a:lstStyle/>
          <a:p>
            <a:r>
              <a:rPr lang="nb-NO" sz="3600" b="1" dirty="0" err="1"/>
              <a:t>Capacity</a:t>
            </a:r>
            <a:r>
              <a:rPr lang="nb-NO" sz="3600" b="1" dirty="0"/>
              <a:t> Bergen</a:t>
            </a:r>
          </a:p>
        </p:txBody>
      </p:sp>
      <p:sp>
        <p:nvSpPr>
          <p:cNvPr id="3" name="Plassholder for tekst 2"/>
          <p:cNvSpPr>
            <a:spLocks noGrp="1"/>
          </p:cNvSpPr>
          <p:nvPr>
            <p:ph type="body" sz="quarter" idx="10"/>
          </p:nvPr>
        </p:nvSpPr>
        <p:spPr/>
        <p:txBody>
          <a:bodyPr>
            <a:normAutofit/>
          </a:bodyPr>
          <a:lstStyle/>
          <a:p>
            <a:r>
              <a:rPr lang="nb-NO" sz="1800" dirty="0"/>
              <a:t>40 </a:t>
            </a:r>
            <a:r>
              <a:rPr lang="nb-NO" sz="1800" dirty="0" err="1"/>
              <a:t>international</a:t>
            </a:r>
            <a:r>
              <a:rPr lang="nb-NO" sz="1800" dirty="0"/>
              <a:t> </a:t>
            </a:r>
            <a:r>
              <a:rPr lang="nb-NO" sz="1800" dirty="0" err="1"/>
              <a:t>direct</a:t>
            </a:r>
            <a:r>
              <a:rPr lang="nb-NO" sz="1800" dirty="0"/>
              <a:t> </a:t>
            </a:r>
            <a:r>
              <a:rPr lang="nb-NO" sz="1800" dirty="0" err="1"/>
              <a:t>flights</a:t>
            </a:r>
            <a:endParaRPr lang="nb-NO" sz="1800" dirty="0"/>
          </a:p>
          <a:p>
            <a:r>
              <a:rPr lang="nb-NO" sz="1800" dirty="0"/>
              <a:t>From 2017: 45 hotels; 7.500 </a:t>
            </a:r>
            <a:r>
              <a:rPr lang="nb-NO" sz="1800" dirty="0" err="1"/>
              <a:t>rooms</a:t>
            </a:r>
            <a:r>
              <a:rPr lang="nb-NO" sz="1800" dirty="0"/>
              <a:t> </a:t>
            </a:r>
            <a:r>
              <a:rPr lang="nb-NO" sz="1800"/>
              <a:t>and 15.000 </a:t>
            </a:r>
            <a:r>
              <a:rPr lang="nb-NO" sz="1800" dirty="0"/>
              <a:t>beds</a:t>
            </a:r>
          </a:p>
          <a:p>
            <a:r>
              <a:rPr lang="nb-NO" sz="1800" dirty="0" err="1"/>
              <a:t>Capacity</a:t>
            </a:r>
            <a:r>
              <a:rPr lang="nb-NO" sz="1800" dirty="0"/>
              <a:t>: 2.200 delegates in </a:t>
            </a:r>
            <a:r>
              <a:rPr lang="nb-NO" sz="1800" dirty="0" err="1"/>
              <a:t>cinema</a:t>
            </a:r>
            <a:r>
              <a:rPr lang="nb-NO" sz="1800" dirty="0"/>
              <a:t> </a:t>
            </a:r>
            <a:r>
              <a:rPr lang="nb-NO" sz="1800" dirty="0" err="1"/>
              <a:t>seating</a:t>
            </a:r>
            <a:endParaRPr lang="nb-NO" sz="1800" dirty="0"/>
          </a:p>
          <a:p>
            <a:endParaRPr lang="nb-NO" sz="1800" dirty="0"/>
          </a:p>
          <a:p>
            <a:r>
              <a:rPr lang="nb-NO" sz="1800" dirty="0"/>
              <a:t>VENUES</a:t>
            </a:r>
          </a:p>
          <a:p>
            <a:r>
              <a:rPr lang="nb-NO" sz="1800" dirty="0"/>
              <a:t>Grieghallen </a:t>
            </a:r>
          </a:p>
          <a:p>
            <a:endParaRPr lang="nb-NO" sz="1800" dirty="0"/>
          </a:p>
        </p:txBody>
      </p:sp>
      <p:pic>
        <p:nvPicPr>
          <p:cNvPr id="13" name="Plassholder for innhold 12"/>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a:off x="4839365" y="2038350"/>
            <a:ext cx="4071274" cy="2709586"/>
          </a:xfrm>
        </p:spPr>
      </p:pic>
      <p:pic>
        <p:nvPicPr>
          <p:cNvPr id="22" name="Plassholder for bilde 21"/>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pic>
        <p:nvPicPr>
          <p:cNvPr id="23" name="Plassholder for bilde 22"/>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9140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Bild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251950"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ktangel 11"/>
          <p:cNvSpPr>
            <a:spLocks noChangeArrowheads="1"/>
          </p:cNvSpPr>
          <p:nvPr/>
        </p:nvSpPr>
        <p:spPr bwMode="auto">
          <a:xfrm>
            <a:off x="2411413" y="838200"/>
            <a:ext cx="61134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b-NO" altLang="nb-NO" sz="2000" b="1">
                <a:solidFill>
                  <a:schemeClr val="bg1"/>
                </a:solidFill>
                <a:latin typeface="Arial Narrow" pitchFamily="34" charset="0"/>
              </a:rPr>
              <a:t>THE OIL CAPITAL OF NORWAY</a:t>
            </a:r>
          </a:p>
        </p:txBody>
      </p:sp>
      <p:sp>
        <p:nvSpPr>
          <p:cNvPr id="6148" name="Rektangel 1"/>
          <p:cNvSpPr>
            <a:spLocks noChangeArrowheads="1"/>
          </p:cNvSpPr>
          <p:nvPr/>
        </p:nvSpPr>
        <p:spPr bwMode="auto">
          <a:xfrm>
            <a:off x="981075" y="-196678"/>
            <a:ext cx="43878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b-NO" altLang="nb-NO" sz="6600" b="1" dirty="0">
                <a:solidFill>
                  <a:schemeClr val="bg1"/>
                </a:solidFill>
                <a:latin typeface="Arial Narrow" pitchFamily="34" charset="0"/>
              </a:rPr>
              <a:t>STAVANGER</a:t>
            </a:r>
          </a:p>
        </p:txBody>
      </p:sp>
    </p:spTree>
    <p:extLst>
      <p:ext uri="{BB962C8B-B14F-4D97-AF65-F5344CB8AC3E}">
        <p14:creationId xmlns:p14="http://schemas.microsoft.com/office/powerpoint/2010/main" val="2244269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a7b5d6b-2ec9-4b70-b387-d31d99d4829a">NCBSP-10-6451</_dlc_DocId>
    <_dlc_DocIdUrl xmlns="da7b5d6b-2ec9-4b70-b387-d31d99d4829a">
      <Url>https://norwayconventionbureau.sharepoint.com/dokumenter/_layouts/15/DocIdRedir.aspx?ID=NCBSP-10-6451</Url>
      <Description>NCBSP-10-6451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855BD6410D4E947ADE56FDF4B475788" ma:contentTypeVersion="8" ma:contentTypeDescription="Opprett et nytt dokument." ma:contentTypeScope="" ma:versionID="c8073b2e2413b8333527f3fa760c0642">
  <xsd:schema xmlns:xsd="http://www.w3.org/2001/XMLSchema" xmlns:xs="http://www.w3.org/2001/XMLSchema" xmlns:p="http://schemas.microsoft.com/office/2006/metadata/properties" xmlns:ns2="da7b5d6b-2ec9-4b70-b387-d31d99d4829a" xmlns:ns3="46770fad-a360-4300-a12b-f9ccd06100b1" targetNamespace="http://schemas.microsoft.com/office/2006/metadata/properties" ma:root="true" ma:fieldsID="e80c425f25f84bdd382728e7f09155f4" ns2:_="" ns3:_="">
    <xsd:import namespace="da7b5d6b-2ec9-4b70-b387-d31d99d4829a"/>
    <xsd:import namespace="46770fad-a360-4300-a12b-f9ccd06100b1"/>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b5d6b-2ec9-4b70-b387-d31d99d4829a"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ingHintHash" ma:index="12" nillable="true" ma:displayName="Hash for deling av tips" ma:internalName="SharingHintHash" ma:readOnly="true">
      <xsd:simpleType>
        <xsd:restriction base="dms:Text"/>
      </xsd:simpleType>
    </xsd:element>
    <xsd:element name="SharedWithDetails" ma:index="13"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770fad-a360-4300-a12b-f9ccd06100b1"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806B10-5E7B-4A44-BA5A-443FE53E40BD}">
  <ds:schemaRefs>
    <ds:schemaRef ds:uri="http://purl.org/dc/dcmitype/"/>
    <ds:schemaRef ds:uri="da7b5d6b-2ec9-4b70-b387-d31d99d4829a"/>
    <ds:schemaRef ds:uri="46770fad-a360-4300-a12b-f9ccd06100b1"/>
    <ds:schemaRef ds:uri="http://purl.org/dc/terms/"/>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4361F94-DBD4-4AD4-B3A2-62FB86053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b5d6b-2ec9-4b70-b387-d31d99d4829a"/>
    <ds:schemaRef ds:uri="46770fad-a360-4300-a12b-f9ccd06100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Elemental</Template>
  <TotalTime>1434</TotalTime>
  <Words>1922</Words>
  <Application>Microsoft Office PowerPoint</Application>
  <PresentationFormat>On-screen Show (4:3)</PresentationFormat>
  <Paragraphs>137</Paragraphs>
  <Slides>33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Capacity Oslo </vt:lpstr>
      <vt:lpstr>PowerPoint Presentation</vt:lpstr>
      <vt:lpstr>Capacity Bergen</vt:lpstr>
      <vt:lpstr>PowerPoint Presentation</vt:lpstr>
      <vt:lpstr>Capacity Stavanger </vt:lpstr>
      <vt:lpstr>PowerPoint Presentation</vt:lpstr>
      <vt:lpstr>Capacity Trondheim</vt:lpstr>
      <vt:lpstr>PowerPoint Presentation</vt:lpstr>
      <vt:lpstr>Capacity Tromsø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for money</vt:lpstr>
      <vt:lpstr>PowerPoint Presentation</vt:lpstr>
      <vt:lpstr>PowerPoint Presentation</vt:lpstr>
    </vt:vector>
  </TitlesOfParts>
  <Company>Making Waves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Arnesen</dc:creator>
  <cp:lastModifiedBy>Anja Wedberg</cp:lastModifiedBy>
  <cp:revision>134</cp:revision>
  <cp:lastPrinted>2016-12-15T10:52:19Z</cp:lastPrinted>
  <dcterms:created xsi:type="dcterms:W3CDTF">2015-01-27T12:41:18Z</dcterms:created>
  <dcterms:modified xsi:type="dcterms:W3CDTF">2017-11-02T09:59:29Z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fe9e0ee6-8da4-4cf9-a113-068d03de8e96</vt:lpwstr>
  </property>
  <property fmtid="{D5CDD505-2E9C-101B-9397-08002B2CF9AE}" pid="3" name="ContentTypeId">
    <vt:lpwstr>0x0101009855BD6410D4E947ADE56FDF4B475788</vt:lpwstr>
  </property>
</Properties>
</file>