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9.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0.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1.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2.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3.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4.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5.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6.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7.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8.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3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31.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32.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4.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38.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9.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40.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41.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42.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43.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44.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45.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46.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47.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48.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49.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50.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51.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5.xml" ContentType="application/vnd.openxmlformats-officedocument.presentationml.notesSlide+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57.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58.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59.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60.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61.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62.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63.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64.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65.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66.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67.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68.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69.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70.xml" ContentType="application/vnd.openxmlformats-officedocument.drawingml.chart+xml"/>
  <Override PartName="/ppt/charts/style54.xml" ContentType="application/vnd.ms-office.chartstyle+xml"/>
  <Override PartName="/ppt/charts/colors54.xml" ContentType="application/vnd.ms-office.chartcolorstyle+xml"/>
  <Override PartName="/ppt/notesSlides/notesSlide6.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chart74.xml" ContentType="application/vnd.openxmlformats-officedocument.drawingml.chart+xml"/>
  <Override PartName="/ppt/charts/chart7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7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7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7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7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8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81.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8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83.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84.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85.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86.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8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8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89.xml" ContentType="application/vnd.openxmlformats-officedocument.drawingml.chart+xml"/>
  <Override PartName="/ppt/charts/style69.xml" ContentType="application/vnd.ms-office.chartstyle+xml"/>
  <Override PartName="/ppt/charts/colors69.xml" ContentType="application/vnd.ms-office.chartcolorstyle+xml"/>
  <Override PartName="/ppt/notesSlides/notesSlide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95.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96.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97.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98.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99.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100.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101.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102.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103.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104.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105.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106.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107.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108.xml" ContentType="application/vnd.openxmlformats-officedocument.drawingml.chart+xml"/>
  <Override PartName="/ppt/charts/style84.xml" ContentType="application/vnd.ms-office.chartstyle+xml"/>
  <Override PartName="/ppt/charts/colors84.xml" ContentType="application/vnd.ms-office.chartcolorstyle+xml"/>
  <Override PartName="/ppt/notesSlides/notesSlide8.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114.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115.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116.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117.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118.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11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120.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121.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122.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123.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124.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125.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126.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127.xml" ContentType="application/vnd.openxmlformats-officedocument.drawingml.chart+xml"/>
  <Override PartName="/ppt/charts/style99.xml" ContentType="application/vnd.ms-office.chartstyle+xml"/>
  <Override PartName="/ppt/charts/colors99.xml" ContentType="application/vnd.ms-office.chartcolorstyle+xml"/>
  <Override PartName="/ppt/notesSlides/notesSlide9.xml" ContentType="application/vnd.openxmlformats-officedocument.presentationml.notesSlide+xml"/>
  <Override PartName="/ppt/charts/chart128.xml" ContentType="application/vnd.openxmlformats-officedocument.drawingml.chart+xml"/>
  <Override PartName="/ppt/charts/chart129.xml" ContentType="application/vnd.openxmlformats-officedocument.drawingml.chart+xml"/>
  <Override PartName="/ppt/charts/chart130.xml" ContentType="application/vnd.openxmlformats-officedocument.drawingml.chart+xml"/>
  <Override PartName="/ppt/charts/chart131.xml" ContentType="application/vnd.openxmlformats-officedocument.drawingml.chart+xml"/>
  <Override PartName="/ppt/charts/chart132.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133.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134.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135.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136.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137.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138.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139.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14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14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14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143.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144.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145.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146.xml" ContentType="application/vnd.openxmlformats-officedocument.drawingml.chart+xml"/>
  <Override PartName="/ppt/charts/style114.xml" ContentType="application/vnd.ms-office.chartstyle+xml"/>
  <Override PartName="/ppt/charts/colors11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47.xml" ContentType="application/vnd.openxmlformats-officedocument.drawingml.chart+xml"/>
  <Override PartName="/ppt/charts/chart148.xml" ContentType="application/vnd.openxmlformats-officedocument.drawingml.chart+xml"/>
  <Override PartName="/ppt/charts/chart149.xml" ContentType="application/vnd.openxmlformats-officedocument.drawingml.chart+xml"/>
  <Override PartName="/ppt/charts/chart150.xml" ContentType="application/vnd.openxmlformats-officedocument.drawingml.chart+xml"/>
  <Override PartName="/ppt/notesSlides/notesSlide12.xml" ContentType="application/vnd.openxmlformats-officedocument.presentationml.notesSlide+xml"/>
  <Override PartName="/ppt/charts/chart15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152.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153.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154.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155.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156.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157.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158.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159.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160.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161.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162.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163.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164.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165.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13.xml" ContentType="application/vnd.openxmlformats-officedocument.presentationml.notesSlide+xml"/>
  <Override PartName="/ppt/charts/chart166.xml" ContentType="application/vnd.openxmlformats-officedocument.drawingml.chart+xml"/>
  <Override PartName="/ppt/charts/chart167.xml" ContentType="application/vnd.openxmlformats-officedocument.drawingml.chart+xml"/>
  <Override PartName="/ppt/charts/chart168.xml" ContentType="application/vnd.openxmlformats-officedocument.drawingml.chart+xml"/>
  <Override PartName="/ppt/charts/chart169.xml" ContentType="application/vnd.openxmlformats-officedocument.drawingml.chart+xml"/>
  <Override PartName="/ppt/charts/chart170.xml" ContentType="application/vnd.openxmlformats-officedocument.drawingml.chart+xml"/>
  <Override PartName="/ppt/charts/style130.xml" ContentType="application/vnd.ms-office.chartstyle+xml"/>
  <Override PartName="/ppt/charts/colors130.xml" ContentType="application/vnd.ms-office.chartcolorstyle+xml"/>
  <Override PartName="/ppt/charts/chart171.xml" ContentType="application/vnd.openxmlformats-officedocument.drawingml.chart+xml"/>
  <Override PartName="/ppt/charts/style131.xml" ContentType="application/vnd.ms-office.chartstyle+xml"/>
  <Override PartName="/ppt/charts/colors131.xml" ContentType="application/vnd.ms-office.chartcolorstyle+xml"/>
  <Override PartName="/ppt/charts/chart172.xml" ContentType="application/vnd.openxmlformats-officedocument.drawingml.chart+xml"/>
  <Override PartName="/ppt/charts/style132.xml" ContentType="application/vnd.ms-office.chartstyle+xml"/>
  <Override PartName="/ppt/charts/colors132.xml" ContentType="application/vnd.ms-office.chartcolorstyle+xml"/>
  <Override PartName="/ppt/charts/chart173.xml" ContentType="application/vnd.openxmlformats-officedocument.drawingml.chart+xml"/>
  <Override PartName="/ppt/charts/style133.xml" ContentType="application/vnd.ms-office.chartstyle+xml"/>
  <Override PartName="/ppt/charts/colors133.xml" ContentType="application/vnd.ms-office.chartcolorstyle+xml"/>
  <Override PartName="/ppt/charts/chart174.xml" ContentType="application/vnd.openxmlformats-officedocument.drawingml.chart+xml"/>
  <Override PartName="/ppt/charts/style134.xml" ContentType="application/vnd.ms-office.chartstyle+xml"/>
  <Override PartName="/ppt/charts/colors134.xml" ContentType="application/vnd.ms-office.chartcolorstyle+xml"/>
  <Override PartName="/ppt/charts/chart175.xml" ContentType="application/vnd.openxmlformats-officedocument.drawingml.chart+xml"/>
  <Override PartName="/ppt/charts/style135.xml" ContentType="application/vnd.ms-office.chartstyle+xml"/>
  <Override PartName="/ppt/charts/colors135.xml" ContentType="application/vnd.ms-office.chartcolorstyle+xml"/>
  <Override PartName="/ppt/charts/chart176.xml" ContentType="application/vnd.openxmlformats-officedocument.drawingml.chart+xml"/>
  <Override PartName="/ppt/charts/style136.xml" ContentType="application/vnd.ms-office.chartstyle+xml"/>
  <Override PartName="/ppt/charts/colors136.xml" ContentType="application/vnd.ms-office.chartcolorstyle+xml"/>
  <Override PartName="/ppt/charts/chart177.xml" ContentType="application/vnd.openxmlformats-officedocument.drawingml.chart+xml"/>
  <Override PartName="/ppt/charts/style137.xml" ContentType="application/vnd.ms-office.chartstyle+xml"/>
  <Override PartName="/ppt/charts/colors137.xml" ContentType="application/vnd.ms-office.chartcolorstyle+xml"/>
  <Override PartName="/ppt/charts/chart178.xml" ContentType="application/vnd.openxmlformats-officedocument.drawingml.chart+xml"/>
  <Override PartName="/ppt/charts/style138.xml" ContentType="application/vnd.ms-office.chartstyle+xml"/>
  <Override PartName="/ppt/charts/colors138.xml" ContentType="application/vnd.ms-office.chartcolorstyle+xml"/>
  <Override PartName="/ppt/charts/chart179.xml" ContentType="application/vnd.openxmlformats-officedocument.drawingml.chart+xml"/>
  <Override PartName="/ppt/charts/style139.xml" ContentType="application/vnd.ms-office.chartstyle+xml"/>
  <Override PartName="/ppt/charts/colors139.xml" ContentType="application/vnd.ms-office.chartcolorstyle+xml"/>
  <Override PartName="/ppt/charts/chart180.xml" ContentType="application/vnd.openxmlformats-officedocument.drawingml.chart+xml"/>
  <Override PartName="/ppt/charts/style140.xml" ContentType="application/vnd.ms-office.chartstyle+xml"/>
  <Override PartName="/ppt/charts/colors140.xml" ContentType="application/vnd.ms-office.chartcolorstyle+xml"/>
  <Override PartName="/ppt/charts/chart181.xml" ContentType="application/vnd.openxmlformats-officedocument.drawingml.chart+xml"/>
  <Override PartName="/ppt/charts/style141.xml" ContentType="application/vnd.ms-office.chartstyle+xml"/>
  <Override PartName="/ppt/charts/colors141.xml" ContentType="application/vnd.ms-office.chartcolorstyle+xml"/>
  <Override PartName="/ppt/charts/chart182.xml" ContentType="application/vnd.openxmlformats-officedocument.drawingml.chart+xml"/>
  <Override PartName="/ppt/charts/style142.xml" ContentType="application/vnd.ms-office.chartstyle+xml"/>
  <Override PartName="/ppt/charts/colors142.xml" ContentType="application/vnd.ms-office.chartcolorstyle+xml"/>
  <Override PartName="/ppt/charts/chart183.xml" ContentType="application/vnd.openxmlformats-officedocument.drawingml.chart+xml"/>
  <Override PartName="/ppt/charts/style143.xml" ContentType="application/vnd.ms-office.chartstyle+xml"/>
  <Override PartName="/ppt/charts/colors143.xml" ContentType="application/vnd.ms-office.chartcolorstyle+xml"/>
  <Override PartName="/ppt/charts/chart184.xml" ContentType="application/vnd.openxmlformats-officedocument.drawingml.chart+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144.xml" ContentType="application/vnd.ms-office.chartstyle+xml"/>
  <Override PartName="/ppt/charts/colors144.xml" ContentType="application/vnd.ms-office.chartcolorstyle+xml"/>
  <Override PartName="/ppt/charts/chart189.xml" ContentType="application/vnd.openxmlformats-officedocument.drawingml.chart+xml"/>
  <Override PartName="/ppt/charts/style145.xml" ContentType="application/vnd.ms-office.chartstyle+xml"/>
  <Override PartName="/ppt/charts/colors145.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90.xml" ContentType="application/vnd.openxmlformats-officedocument.drawingml.chart+xml"/>
  <Override PartName="/ppt/notesSlides/notesSlide16.xml" ContentType="application/vnd.openxmlformats-officedocument.presentationml.notesSlide+xml"/>
  <Override PartName="/ppt/charts/chart191.xml" ContentType="application/vnd.openxmlformats-officedocument.drawingml.chart+xml"/>
  <Override PartName="/ppt/charts/style146.xml" ContentType="application/vnd.ms-office.chartstyle+xml"/>
  <Override PartName="/ppt/charts/colors146.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4041" r:id="rId2"/>
  </p:sldMasterIdLst>
  <p:notesMasterIdLst>
    <p:notesMasterId r:id="rId118"/>
  </p:notesMasterIdLst>
  <p:handoutMasterIdLst>
    <p:handoutMasterId r:id="rId119"/>
  </p:handoutMasterIdLst>
  <p:sldIdLst>
    <p:sldId id="589" r:id="rId3"/>
    <p:sldId id="593" r:id="rId4"/>
    <p:sldId id="849" r:id="rId5"/>
    <p:sldId id="594" r:id="rId6"/>
    <p:sldId id="718" r:id="rId7"/>
    <p:sldId id="595" r:id="rId8"/>
    <p:sldId id="596" r:id="rId9"/>
    <p:sldId id="764" r:id="rId10"/>
    <p:sldId id="598" r:id="rId11"/>
    <p:sldId id="850" r:id="rId12"/>
    <p:sldId id="800" r:id="rId13"/>
    <p:sldId id="801" r:id="rId14"/>
    <p:sldId id="606" r:id="rId15"/>
    <p:sldId id="802" r:id="rId16"/>
    <p:sldId id="683" r:id="rId17"/>
    <p:sldId id="684" r:id="rId18"/>
    <p:sldId id="803" r:id="rId19"/>
    <p:sldId id="848" r:id="rId20"/>
    <p:sldId id="804" r:id="rId21"/>
    <p:sldId id="805" r:id="rId22"/>
    <p:sldId id="806" r:id="rId23"/>
    <p:sldId id="807" r:id="rId24"/>
    <p:sldId id="808" r:id="rId25"/>
    <p:sldId id="817" r:id="rId26"/>
    <p:sldId id="818" r:id="rId27"/>
    <p:sldId id="819" r:id="rId28"/>
    <p:sldId id="820" r:id="rId29"/>
    <p:sldId id="821" r:id="rId30"/>
    <p:sldId id="810" r:id="rId31"/>
    <p:sldId id="811" r:id="rId32"/>
    <p:sldId id="851" r:id="rId33"/>
    <p:sldId id="813" r:id="rId34"/>
    <p:sldId id="667" r:id="rId35"/>
    <p:sldId id="814" r:id="rId36"/>
    <p:sldId id="852" r:id="rId37"/>
    <p:sldId id="853" r:id="rId38"/>
    <p:sldId id="815" r:id="rId39"/>
    <p:sldId id="649" r:id="rId40"/>
    <p:sldId id="650" r:id="rId41"/>
    <p:sldId id="624" r:id="rId42"/>
    <p:sldId id="642" r:id="rId43"/>
    <p:sldId id="713" r:id="rId44"/>
    <p:sldId id="839" r:id="rId45"/>
    <p:sldId id="658" r:id="rId46"/>
    <p:sldId id="668" r:id="rId47"/>
    <p:sldId id="632" r:id="rId48"/>
    <p:sldId id="737" r:id="rId49"/>
    <p:sldId id="738" r:id="rId50"/>
    <p:sldId id="840" r:id="rId51"/>
    <p:sldId id="659" r:id="rId52"/>
    <p:sldId id="669" r:id="rId53"/>
    <p:sldId id="676" r:id="rId54"/>
    <p:sldId id="739" r:id="rId55"/>
    <p:sldId id="740" r:id="rId56"/>
    <p:sldId id="841" r:id="rId57"/>
    <p:sldId id="660" r:id="rId58"/>
    <p:sldId id="670" r:id="rId59"/>
    <p:sldId id="677" r:id="rId60"/>
    <p:sldId id="741" r:id="rId61"/>
    <p:sldId id="742" r:id="rId62"/>
    <p:sldId id="842" r:id="rId63"/>
    <p:sldId id="661" r:id="rId64"/>
    <p:sldId id="671" r:id="rId65"/>
    <p:sldId id="678" r:id="rId66"/>
    <p:sldId id="743" r:id="rId67"/>
    <p:sldId id="744" r:id="rId68"/>
    <p:sldId id="843" r:id="rId69"/>
    <p:sldId id="662" r:id="rId70"/>
    <p:sldId id="672" r:id="rId71"/>
    <p:sldId id="679" r:id="rId72"/>
    <p:sldId id="745" r:id="rId73"/>
    <p:sldId id="746" r:id="rId74"/>
    <p:sldId id="844" r:id="rId75"/>
    <p:sldId id="663" r:id="rId76"/>
    <p:sldId id="673" r:id="rId77"/>
    <p:sldId id="680" r:id="rId78"/>
    <p:sldId id="747" r:id="rId79"/>
    <p:sldId id="748" r:id="rId80"/>
    <p:sldId id="845" r:id="rId81"/>
    <p:sldId id="693" r:id="rId82"/>
    <p:sldId id="674" r:id="rId83"/>
    <p:sldId id="681" r:id="rId84"/>
    <p:sldId id="749" r:id="rId85"/>
    <p:sldId id="750" r:id="rId86"/>
    <p:sldId id="846" r:id="rId87"/>
    <p:sldId id="694" r:id="rId88"/>
    <p:sldId id="675" r:id="rId89"/>
    <p:sldId id="682" r:id="rId90"/>
    <p:sldId id="751" r:id="rId91"/>
    <p:sldId id="752" r:id="rId92"/>
    <p:sldId id="629" r:id="rId93"/>
    <p:sldId id="854" r:id="rId94"/>
    <p:sldId id="855" r:id="rId95"/>
    <p:sldId id="856" r:id="rId96"/>
    <p:sldId id="857" r:id="rId97"/>
    <p:sldId id="773" r:id="rId98"/>
    <p:sldId id="696" r:id="rId99"/>
    <p:sldId id="847" r:id="rId100"/>
    <p:sldId id="858" r:id="rId101"/>
    <p:sldId id="822" r:id="rId102"/>
    <p:sldId id="823" r:id="rId103"/>
    <p:sldId id="859" r:id="rId104"/>
    <p:sldId id="860" r:id="rId105"/>
    <p:sldId id="861" r:id="rId106"/>
    <p:sldId id="862" r:id="rId107"/>
    <p:sldId id="863" r:id="rId108"/>
    <p:sldId id="864" r:id="rId109"/>
    <p:sldId id="865" r:id="rId110"/>
    <p:sldId id="866" r:id="rId111"/>
    <p:sldId id="867" r:id="rId112"/>
    <p:sldId id="834" r:id="rId113"/>
    <p:sldId id="870" r:id="rId114"/>
    <p:sldId id="868" r:id="rId115"/>
    <p:sldId id="869" r:id="rId116"/>
    <p:sldId id="588" r:id="rId117"/>
  </p:sldIdLst>
  <p:sldSz cx="13439775" cy="7561263"/>
  <p:notesSz cx="6797675" cy="9872663"/>
  <p:custDataLst>
    <p:tags r:id="rId120"/>
  </p:custDataLst>
  <p:defaultTextStyle>
    <a:defPPr>
      <a:defRPr lang="en-US"/>
    </a:defPPr>
    <a:lvl1pPr marL="0" algn="l" defTabSz="1051802" rtl="0" eaLnBrk="1" latinLnBrk="0" hangingPunct="1">
      <a:defRPr sz="2100" kern="1200">
        <a:solidFill>
          <a:schemeClr val="tx1"/>
        </a:solidFill>
        <a:latin typeface="+mn-lt"/>
        <a:ea typeface="+mn-ea"/>
        <a:cs typeface="+mn-cs"/>
      </a:defRPr>
    </a:lvl1pPr>
    <a:lvl2pPr marL="525902" algn="l" defTabSz="1051802" rtl="0" eaLnBrk="1" latinLnBrk="0" hangingPunct="1">
      <a:defRPr sz="2100" kern="1200">
        <a:solidFill>
          <a:schemeClr val="tx1"/>
        </a:solidFill>
        <a:latin typeface="+mn-lt"/>
        <a:ea typeface="+mn-ea"/>
        <a:cs typeface="+mn-cs"/>
      </a:defRPr>
    </a:lvl2pPr>
    <a:lvl3pPr marL="1051802" algn="l" defTabSz="1051802" rtl="0" eaLnBrk="1" latinLnBrk="0" hangingPunct="1">
      <a:defRPr sz="2100" kern="1200">
        <a:solidFill>
          <a:schemeClr val="tx1"/>
        </a:solidFill>
        <a:latin typeface="+mn-lt"/>
        <a:ea typeface="+mn-ea"/>
        <a:cs typeface="+mn-cs"/>
      </a:defRPr>
    </a:lvl3pPr>
    <a:lvl4pPr marL="1577704" algn="l" defTabSz="1051802" rtl="0" eaLnBrk="1" latinLnBrk="0" hangingPunct="1">
      <a:defRPr sz="2100" kern="1200">
        <a:solidFill>
          <a:schemeClr val="tx1"/>
        </a:solidFill>
        <a:latin typeface="+mn-lt"/>
        <a:ea typeface="+mn-ea"/>
        <a:cs typeface="+mn-cs"/>
      </a:defRPr>
    </a:lvl4pPr>
    <a:lvl5pPr marL="2103606" algn="l" defTabSz="1051802" rtl="0" eaLnBrk="1" latinLnBrk="0" hangingPunct="1">
      <a:defRPr sz="2100" kern="1200">
        <a:solidFill>
          <a:schemeClr val="tx1"/>
        </a:solidFill>
        <a:latin typeface="+mn-lt"/>
        <a:ea typeface="+mn-ea"/>
        <a:cs typeface="+mn-cs"/>
      </a:defRPr>
    </a:lvl5pPr>
    <a:lvl6pPr marL="2629507" algn="l" defTabSz="1051802" rtl="0" eaLnBrk="1" latinLnBrk="0" hangingPunct="1">
      <a:defRPr sz="2100" kern="1200">
        <a:solidFill>
          <a:schemeClr val="tx1"/>
        </a:solidFill>
        <a:latin typeface="+mn-lt"/>
        <a:ea typeface="+mn-ea"/>
        <a:cs typeface="+mn-cs"/>
      </a:defRPr>
    </a:lvl6pPr>
    <a:lvl7pPr marL="3155408" algn="l" defTabSz="1051802" rtl="0" eaLnBrk="1" latinLnBrk="0" hangingPunct="1">
      <a:defRPr sz="2100" kern="1200">
        <a:solidFill>
          <a:schemeClr val="tx1"/>
        </a:solidFill>
        <a:latin typeface="+mn-lt"/>
        <a:ea typeface="+mn-ea"/>
        <a:cs typeface="+mn-cs"/>
      </a:defRPr>
    </a:lvl7pPr>
    <a:lvl8pPr marL="3681310" algn="l" defTabSz="1051802" rtl="0" eaLnBrk="1" latinLnBrk="0" hangingPunct="1">
      <a:defRPr sz="2100" kern="1200">
        <a:solidFill>
          <a:schemeClr val="tx1"/>
        </a:solidFill>
        <a:latin typeface="+mn-lt"/>
        <a:ea typeface="+mn-ea"/>
        <a:cs typeface="+mn-cs"/>
      </a:defRPr>
    </a:lvl8pPr>
    <a:lvl9pPr marL="4207211" algn="l" defTabSz="10518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p15:clr>
            <a:srgbClr val="A4A3A4"/>
          </p15:clr>
        </p15:guide>
        <p15:guide id="2" orient="horz" pos="113">
          <p15:clr>
            <a:srgbClr val="A4A3A4"/>
          </p15:clr>
        </p15:guide>
        <p15:guide id="3" orient="horz" pos="4649">
          <p15:clr>
            <a:srgbClr val="A4A3A4"/>
          </p15:clr>
        </p15:guide>
        <p15:guide id="4" orient="horz" pos="3787">
          <p15:clr>
            <a:srgbClr val="A4A3A4"/>
          </p15:clr>
        </p15:guide>
        <p15:guide id="5" orient="horz" pos="4422">
          <p15:clr>
            <a:srgbClr val="A4A3A4"/>
          </p15:clr>
        </p15:guide>
        <p15:guide id="6" orient="horz" pos="4299">
          <p15:clr>
            <a:srgbClr val="A4A3A4"/>
          </p15:clr>
        </p15:guide>
        <p15:guide id="7" orient="horz" pos="1111">
          <p15:clr>
            <a:srgbClr val="A4A3A4"/>
          </p15:clr>
        </p15:guide>
        <p15:guide id="8" orient="horz" pos="975">
          <p15:clr>
            <a:srgbClr val="A4A3A4"/>
          </p15:clr>
        </p15:guide>
        <p15:guide id="9" orient="horz" pos="229">
          <p15:clr>
            <a:srgbClr val="A4A3A4"/>
          </p15:clr>
        </p15:guide>
        <p15:guide id="10" orient="horz" pos="4537">
          <p15:clr>
            <a:srgbClr val="A4A3A4"/>
          </p15:clr>
        </p15:guide>
        <p15:guide id="11" orient="horz" pos="346">
          <p15:clr>
            <a:srgbClr val="A4A3A4"/>
          </p15:clr>
        </p15:guide>
        <p15:guide id="12" orient="horz" pos="460">
          <p15:clr>
            <a:srgbClr val="A4A3A4"/>
          </p15:clr>
        </p15:guide>
        <p15:guide id="13" orient="horz" pos="4184">
          <p15:clr>
            <a:srgbClr val="A4A3A4"/>
          </p15:clr>
        </p15:guide>
        <p15:guide id="14" orient="horz" pos="4071">
          <p15:clr>
            <a:srgbClr val="A4A3A4"/>
          </p15:clr>
        </p15:guide>
        <p15:guide id="15" orient="horz" pos="839">
          <p15:clr>
            <a:srgbClr val="A4A3A4"/>
          </p15:clr>
        </p15:guide>
        <p15:guide id="16" orient="horz" pos="4597">
          <p15:clr>
            <a:srgbClr val="A4A3A4"/>
          </p15:clr>
        </p15:guide>
        <p15:guide id="17" pos="4233">
          <p15:clr>
            <a:srgbClr val="A4A3A4"/>
          </p15:clr>
        </p15:guide>
        <p15:guide id="18" pos="113">
          <p15:clr>
            <a:srgbClr val="A4A3A4"/>
          </p15:clr>
        </p15:guide>
        <p15:guide id="19" pos="8360">
          <p15:clr>
            <a:srgbClr val="A4A3A4"/>
          </p15:clr>
        </p15:guide>
        <p15:guide id="20" pos="8244">
          <p15:clr>
            <a:srgbClr val="A4A3A4"/>
          </p15:clr>
        </p15:guide>
        <p15:guide id="21" pos="5737">
          <p15:clr>
            <a:srgbClr val="A4A3A4"/>
          </p15:clr>
        </p15:guide>
        <p15:guide id="22" pos="3046">
          <p15:clr>
            <a:srgbClr val="A4A3A4"/>
          </p15:clr>
        </p15:guide>
        <p15:guide id="23" pos="5447">
          <p15:clr>
            <a:srgbClr val="A4A3A4"/>
          </p15:clr>
        </p15:guide>
        <p15:guide id="24" pos="8134">
          <p15:clr>
            <a:srgbClr val="A4A3A4"/>
          </p15:clr>
        </p15:guide>
        <p15:guide id="25" pos="4109">
          <p15:clr>
            <a:srgbClr val="A4A3A4"/>
          </p15:clr>
        </p15:guide>
        <p15:guide id="26" pos="4369">
          <p15:clr>
            <a:srgbClr val="A4A3A4"/>
          </p15:clr>
        </p15:guide>
        <p15:guide id="27" pos="2752">
          <p15:clr>
            <a:srgbClr val="A4A3A4"/>
          </p15:clr>
        </p15:guide>
        <p15:guide id="28" pos="345">
          <p15:clr>
            <a:srgbClr val="A4A3A4"/>
          </p15:clr>
        </p15:guide>
        <p15:guide id="29" pos="233">
          <p15:clr>
            <a:srgbClr val="A4A3A4"/>
          </p15:clr>
        </p15:guide>
      </p15:sldGuideLst>
    </p:ext>
    <p:ext uri="{2D200454-40CA-4A62-9FC3-DE9A4176ACB9}">
      <p15:notesGuideLst xmlns:p15="http://schemas.microsoft.com/office/powerpoint/2012/main">
        <p15:guide id="1" orient="horz" pos="3110" userDrawn="1">
          <p15:clr>
            <a:srgbClr val="A4A3A4"/>
          </p15:clr>
        </p15:guide>
        <p15:guide id="2" orient="horz" pos="122" userDrawn="1">
          <p15:clr>
            <a:srgbClr val="A4A3A4"/>
          </p15:clr>
        </p15:guide>
        <p15:guide id="3" orient="horz" pos="6097" userDrawn="1">
          <p15:clr>
            <a:srgbClr val="A4A3A4"/>
          </p15:clr>
        </p15:guide>
        <p15:guide id="4" orient="horz" pos="5852" userDrawn="1">
          <p15:clr>
            <a:srgbClr val="A4A3A4"/>
          </p15:clr>
        </p15:guide>
        <p15:guide id="5" orient="horz" pos="2717" userDrawn="1">
          <p15:clr>
            <a:srgbClr val="A4A3A4"/>
          </p15:clr>
        </p15:guide>
        <p15:guide id="6" orient="horz" pos="2620" userDrawn="1">
          <p15:clr>
            <a:srgbClr val="A4A3A4"/>
          </p15:clr>
        </p15:guide>
        <p15:guide id="7" orient="horz" pos="514" userDrawn="1">
          <p15:clr>
            <a:srgbClr val="A4A3A4"/>
          </p15:clr>
        </p15:guide>
        <p15:guide id="8" pos="2141" userDrawn="1">
          <p15:clr>
            <a:srgbClr val="A4A3A4"/>
          </p15:clr>
        </p15:guide>
        <p15:guide id="9" pos="118" userDrawn="1">
          <p15:clr>
            <a:srgbClr val="A4A3A4"/>
          </p15:clr>
        </p15:guide>
        <p15:guide id="10" pos="4164" userDrawn="1">
          <p15:clr>
            <a:srgbClr val="A4A3A4"/>
          </p15:clr>
        </p15:guide>
        <p15:guide id="11" pos="289" userDrawn="1">
          <p15:clr>
            <a:srgbClr val="A4A3A4"/>
          </p15:clr>
        </p15:guide>
        <p15:guide id="12" pos="400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5C09"/>
    <a:srgbClr val="FFFFFF"/>
    <a:srgbClr val="FF6600"/>
    <a:srgbClr val="FF0000"/>
    <a:srgbClr val="7030A0"/>
    <a:srgbClr val="00B050"/>
    <a:srgbClr val="92D050"/>
    <a:srgbClr val="000000"/>
    <a:srgbClr val="00B0F0"/>
    <a:srgbClr val="9E45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6370" autoAdjust="0"/>
  </p:normalViewPr>
  <p:slideViewPr>
    <p:cSldViewPr snapToObjects="1" showGuides="1">
      <p:cViewPr varScale="1">
        <p:scale>
          <a:sx n="144" d="100"/>
          <a:sy n="144" d="100"/>
        </p:scale>
        <p:origin x="378" y="102"/>
      </p:cViewPr>
      <p:guideLst>
        <p:guide orient="horz" pos="2381"/>
        <p:guide orient="horz" pos="113"/>
        <p:guide orient="horz" pos="4649"/>
        <p:guide orient="horz" pos="3787"/>
        <p:guide orient="horz" pos="4422"/>
        <p:guide orient="horz" pos="4299"/>
        <p:guide orient="horz" pos="1111"/>
        <p:guide orient="horz" pos="975"/>
        <p:guide orient="horz" pos="229"/>
        <p:guide orient="horz" pos="4537"/>
        <p:guide orient="horz" pos="346"/>
        <p:guide orient="horz" pos="460"/>
        <p:guide orient="horz" pos="4184"/>
        <p:guide orient="horz" pos="4071"/>
        <p:guide orient="horz" pos="839"/>
        <p:guide orient="horz" pos="4597"/>
        <p:guide pos="4233"/>
        <p:guide pos="113"/>
        <p:guide pos="8360"/>
        <p:guide pos="8244"/>
        <p:guide pos="5737"/>
        <p:guide pos="3046"/>
        <p:guide pos="5447"/>
        <p:guide pos="8134"/>
        <p:guide pos="4109"/>
        <p:guide pos="4369"/>
        <p:guide pos="2752"/>
        <p:guide pos="345"/>
        <p:guide pos="233"/>
      </p:guideLst>
    </p:cSldViewPr>
  </p:slideViewPr>
  <p:notesTextViewPr>
    <p:cViewPr>
      <p:scale>
        <a:sx n="1" d="1"/>
        <a:sy n="1" d="1"/>
      </p:scale>
      <p:origin x="0" y="0"/>
    </p:cViewPr>
  </p:notesTextViewPr>
  <p:sorterViewPr>
    <p:cViewPr>
      <p:scale>
        <a:sx n="120" d="100"/>
        <a:sy n="120" d="100"/>
      </p:scale>
      <p:origin x="0" y="-49092"/>
    </p:cViewPr>
  </p:sorterViewPr>
  <p:notesViewPr>
    <p:cSldViewPr snapToObjects="1" showGuides="1">
      <p:cViewPr>
        <p:scale>
          <a:sx n="69" d="100"/>
          <a:sy n="69" d="100"/>
        </p:scale>
        <p:origin x="2496" y="-570"/>
      </p:cViewPr>
      <p:guideLst>
        <p:guide orient="horz" pos="3110"/>
        <p:guide orient="horz" pos="122"/>
        <p:guide orient="horz" pos="6097"/>
        <p:guide orient="horz" pos="5852"/>
        <p:guide orient="horz" pos="2717"/>
        <p:guide orient="horz" pos="2620"/>
        <p:guide orient="horz" pos="514"/>
        <p:guide pos="2141"/>
        <p:guide pos="118"/>
        <p:guide pos="4164"/>
        <p:guide pos="289"/>
        <p:guide pos="4003"/>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ags" Target="tags/tag1.xml"/><Relationship Id="rId125"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6.xml"/><Relationship Id="rId1" Type="http://schemas.microsoft.com/office/2011/relationships/chartStyle" Target="style6.xml"/></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76.xml"/><Relationship Id="rId1" Type="http://schemas.microsoft.com/office/2011/relationships/chartStyle" Target="style76.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77.xml"/><Relationship Id="rId1" Type="http://schemas.microsoft.com/office/2011/relationships/chartStyle" Target="style77.xml"/></Relationships>
</file>

<file path=ppt/charts/_rels/chart102.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78.xml"/><Relationship Id="rId1" Type="http://schemas.microsoft.com/office/2011/relationships/chartStyle" Target="style78.xml"/></Relationships>
</file>

<file path=ppt/charts/_rels/chart103.xml.rels><?xml version="1.0" encoding="UTF-8" standalone="yes"?>
<Relationships xmlns="http://schemas.openxmlformats.org/package/2006/relationships"><Relationship Id="rId3" Type="http://schemas.openxmlformats.org/officeDocument/2006/relationships/package" Target="../embeddings/Microsoft_Excel_Worksheet101.xlsx"/><Relationship Id="rId2" Type="http://schemas.microsoft.com/office/2011/relationships/chartColorStyle" Target="colors79.xml"/><Relationship Id="rId1" Type="http://schemas.microsoft.com/office/2011/relationships/chartStyle" Target="style79.xml"/></Relationships>
</file>

<file path=ppt/charts/_rels/chart104.xml.rels><?xml version="1.0" encoding="UTF-8" standalone="yes"?>
<Relationships xmlns="http://schemas.openxmlformats.org/package/2006/relationships"><Relationship Id="rId3" Type="http://schemas.openxmlformats.org/officeDocument/2006/relationships/package" Target="../embeddings/Microsoft_Excel_Worksheet102.xlsx"/><Relationship Id="rId2" Type="http://schemas.microsoft.com/office/2011/relationships/chartColorStyle" Target="colors80.xml"/><Relationship Id="rId1" Type="http://schemas.microsoft.com/office/2011/relationships/chartStyle" Target="style80.xml"/></Relationships>
</file>

<file path=ppt/charts/_rels/chart105.xml.rels><?xml version="1.0" encoding="UTF-8" standalone="yes"?>
<Relationships xmlns="http://schemas.openxmlformats.org/package/2006/relationships"><Relationship Id="rId3" Type="http://schemas.openxmlformats.org/officeDocument/2006/relationships/package" Target="../embeddings/Microsoft_Excel_Worksheet103.xlsx"/><Relationship Id="rId2" Type="http://schemas.microsoft.com/office/2011/relationships/chartColorStyle" Target="colors81.xml"/><Relationship Id="rId1" Type="http://schemas.microsoft.com/office/2011/relationships/chartStyle" Target="style81.xml"/></Relationships>
</file>

<file path=ppt/charts/_rels/chart106.xml.rels><?xml version="1.0" encoding="UTF-8" standalone="yes"?>
<Relationships xmlns="http://schemas.openxmlformats.org/package/2006/relationships"><Relationship Id="rId3" Type="http://schemas.openxmlformats.org/officeDocument/2006/relationships/package" Target="../embeddings/Microsoft_Excel_Worksheet104.xlsx"/><Relationship Id="rId2" Type="http://schemas.microsoft.com/office/2011/relationships/chartColorStyle" Target="colors82.xml"/><Relationship Id="rId1" Type="http://schemas.microsoft.com/office/2011/relationships/chartStyle" Target="style82.xml"/></Relationships>
</file>

<file path=ppt/charts/_rels/chart107.xml.rels><?xml version="1.0" encoding="UTF-8" standalone="yes"?>
<Relationships xmlns="http://schemas.openxmlformats.org/package/2006/relationships"><Relationship Id="rId3" Type="http://schemas.openxmlformats.org/officeDocument/2006/relationships/package" Target="../embeddings/Microsoft_Excel_Worksheet105.xlsx"/><Relationship Id="rId2" Type="http://schemas.microsoft.com/office/2011/relationships/chartColorStyle" Target="colors83.xml"/><Relationship Id="rId1" Type="http://schemas.microsoft.com/office/2011/relationships/chartStyle" Target="style83.xml"/></Relationships>
</file>

<file path=ppt/charts/_rels/chart108.xml.rels><?xml version="1.0" encoding="UTF-8" standalone="yes"?>
<Relationships xmlns="http://schemas.openxmlformats.org/package/2006/relationships"><Relationship Id="rId3" Type="http://schemas.openxmlformats.org/officeDocument/2006/relationships/package" Target="../embeddings/Microsoft_Excel_Worksheet106.xlsx"/><Relationship Id="rId2" Type="http://schemas.microsoft.com/office/2011/relationships/chartColorStyle" Target="colors84.xml"/><Relationship Id="rId1" Type="http://schemas.microsoft.com/office/2011/relationships/chartStyle" Target="style84.xml"/></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7.xml"/><Relationship Id="rId1" Type="http://schemas.microsoft.com/office/2011/relationships/chartStyle" Target="style7.xml"/></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3.xml.rels><?xml version="1.0" encoding="UTF-8" standalone="yes"?>
<Relationships xmlns="http://schemas.openxmlformats.org/package/2006/relationships"><Relationship Id="rId3" Type="http://schemas.openxmlformats.org/officeDocument/2006/relationships/package" Target="../embeddings/Microsoft_Excel_Worksheet111.xlsx"/><Relationship Id="rId2" Type="http://schemas.microsoft.com/office/2011/relationships/chartColorStyle" Target="colors85.xml"/><Relationship Id="rId1" Type="http://schemas.microsoft.com/office/2011/relationships/chartStyle" Target="style85.xml"/></Relationships>
</file>

<file path=ppt/charts/_rels/chart114.xml.rels><?xml version="1.0" encoding="UTF-8" standalone="yes"?>
<Relationships xmlns="http://schemas.openxmlformats.org/package/2006/relationships"><Relationship Id="rId3" Type="http://schemas.openxmlformats.org/officeDocument/2006/relationships/package" Target="../embeddings/Microsoft_Excel_Worksheet112.xlsx"/><Relationship Id="rId2" Type="http://schemas.microsoft.com/office/2011/relationships/chartColorStyle" Target="colors86.xml"/><Relationship Id="rId1" Type="http://schemas.microsoft.com/office/2011/relationships/chartStyle" Target="style86.xml"/></Relationships>
</file>

<file path=ppt/charts/_rels/chart115.xml.rels><?xml version="1.0" encoding="UTF-8" standalone="yes"?>
<Relationships xmlns="http://schemas.openxmlformats.org/package/2006/relationships"><Relationship Id="rId3" Type="http://schemas.openxmlformats.org/officeDocument/2006/relationships/package" Target="../embeddings/Microsoft_Excel_Worksheet113.xlsx"/><Relationship Id="rId2" Type="http://schemas.microsoft.com/office/2011/relationships/chartColorStyle" Target="colors87.xml"/><Relationship Id="rId1" Type="http://schemas.microsoft.com/office/2011/relationships/chartStyle" Target="style87.xml"/></Relationships>
</file>

<file path=ppt/charts/_rels/chart116.xml.rels><?xml version="1.0" encoding="UTF-8" standalone="yes"?>
<Relationships xmlns="http://schemas.openxmlformats.org/package/2006/relationships"><Relationship Id="rId3" Type="http://schemas.openxmlformats.org/officeDocument/2006/relationships/package" Target="../embeddings/Microsoft_Excel_Worksheet114.xlsx"/><Relationship Id="rId2" Type="http://schemas.microsoft.com/office/2011/relationships/chartColorStyle" Target="colors88.xml"/><Relationship Id="rId1" Type="http://schemas.microsoft.com/office/2011/relationships/chartStyle" Target="style88.xml"/></Relationships>
</file>

<file path=ppt/charts/_rels/chart117.xml.rels><?xml version="1.0" encoding="UTF-8" standalone="yes"?>
<Relationships xmlns="http://schemas.openxmlformats.org/package/2006/relationships"><Relationship Id="rId3" Type="http://schemas.openxmlformats.org/officeDocument/2006/relationships/package" Target="../embeddings/Microsoft_Excel_Worksheet115.xlsx"/><Relationship Id="rId2" Type="http://schemas.microsoft.com/office/2011/relationships/chartColorStyle" Target="colors89.xml"/><Relationship Id="rId1" Type="http://schemas.microsoft.com/office/2011/relationships/chartStyle" Target="style89.xml"/></Relationships>
</file>

<file path=ppt/charts/_rels/chart118.xml.rels><?xml version="1.0" encoding="UTF-8" standalone="yes"?>
<Relationships xmlns="http://schemas.openxmlformats.org/package/2006/relationships"><Relationship Id="rId3" Type="http://schemas.openxmlformats.org/officeDocument/2006/relationships/package" Target="../embeddings/Microsoft_Excel_Worksheet116.xlsx"/><Relationship Id="rId2" Type="http://schemas.microsoft.com/office/2011/relationships/chartColorStyle" Target="colors90.xml"/><Relationship Id="rId1" Type="http://schemas.microsoft.com/office/2011/relationships/chartStyle" Target="style90.xml"/></Relationships>
</file>

<file path=ppt/charts/_rels/chart119.xml.rels><?xml version="1.0" encoding="UTF-8" standalone="yes"?>
<Relationships xmlns="http://schemas.openxmlformats.org/package/2006/relationships"><Relationship Id="rId3" Type="http://schemas.openxmlformats.org/officeDocument/2006/relationships/package" Target="../embeddings/Microsoft_Excel_Worksheet117.xlsx"/><Relationship Id="rId2" Type="http://schemas.microsoft.com/office/2011/relationships/chartColorStyle" Target="colors91.xml"/><Relationship Id="rId1" Type="http://schemas.microsoft.com/office/2011/relationships/chartStyle" Target="style9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8.xml"/><Relationship Id="rId1" Type="http://schemas.microsoft.com/office/2011/relationships/chartStyle" Target="style8.xml"/></Relationships>
</file>

<file path=ppt/charts/_rels/chart120.xml.rels><?xml version="1.0" encoding="UTF-8" standalone="yes"?>
<Relationships xmlns="http://schemas.openxmlformats.org/package/2006/relationships"><Relationship Id="rId3" Type="http://schemas.openxmlformats.org/officeDocument/2006/relationships/package" Target="../embeddings/Microsoft_Excel_Worksheet118.xlsx"/><Relationship Id="rId2" Type="http://schemas.microsoft.com/office/2011/relationships/chartColorStyle" Target="colors92.xml"/><Relationship Id="rId1" Type="http://schemas.microsoft.com/office/2011/relationships/chartStyle" Target="style92.xml"/></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19.xlsx"/><Relationship Id="rId2" Type="http://schemas.microsoft.com/office/2011/relationships/chartColorStyle" Target="colors93.xml"/><Relationship Id="rId1" Type="http://schemas.microsoft.com/office/2011/relationships/chartStyle" Target="style93.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94.xml"/><Relationship Id="rId1" Type="http://schemas.microsoft.com/office/2011/relationships/chartStyle" Target="style94.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95.xml"/><Relationship Id="rId1" Type="http://schemas.microsoft.com/office/2011/relationships/chartStyle" Target="style95.xml"/></Relationships>
</file>

<file path=ppt/charts/_rels/chart124.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96.xml"/><Relationship Id="rId1" Type="http://schemas.microsoft.com/office/2011/relationships/chartStyle" Target="style96.xml"/></Relationships>
</file>

<file path=ppt/charts/_rels/chart125.xml.rels><?xml version="1.0" encoding="UTF-8" standalone="yes"?>
<Relationships xmlns="http://schemas.openxmlformats.org/package/2006/relationships"><Relationship Id="rId3" Type="http://schemas.openxmlformats.org/officeDocument/2006/relationships/package" Target="../embeddings/Microsoft_Excel_Worksheet123.xlsx"/><Relationship Id="rId2" Type="http://schemas.microsoft.com/office/2011/relationships/chartColorStyle" Target="colors97.xml"/><Relationship Id="rId1" Type="http://schemas.microsoft.com/office/2011/relationships/chartStyle" Target="style97.xml"/></Relationships>
</file>

<file path=ppt/charts/_rels/chart126.xml.rels><?xml version="1.0" encoding="UTF-8" standalone="yes"?>
<Relationships xmlns="http://schemas.openxmlformats.org/package/2006/relationships"><Relationship Id="rId3" Type="http://schemas.openxmlformats.org/officeDocument/2006/relationships/package" Target="../embeddings/Microsoft_Excel_Worksheet124.xlsx"/><Relationship Id="rId2" Type="http://schemas.microsoft.com/office/2011/relationships/chartColorStyle" Target="colors98.xml"/><Relationship Id="rId1" Type="http://schemas.microsoft.com/office/2011/relationships/chartStyle" Target="style98.xml"/></Relationships>
</file>

<file path=ppt/charts/_rels/chart127.xml.rels><?xml version="1.0" encoding="UTF-8" standalone="yes"?>
<Relationships xmlns="http://schemas.openxmlformats.org/package/2006/relationships"><Relationship Id="rId3" Type="http://schemas.openxmlformats.org/officeDocument/2006/relationships/package" Target="../embeddings/Microsoft_Excel_Worksheet125.xlsx"/><Relationship Id="rId2" Type="http://schemas.microsoft.com/office/2011/relationships/chartColorStyle" Target="colors99.xml"/><Relationship Id="rId1" Type="http://schemas.microsoft.com/office/2011/relationships/chartStyle" Target="style99.xml"/></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9.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9.xml"/><Relationship Id="rId1" Type="http://schemas.microsoft.com/office/2011/relationships/chartStyle" Target="style9.xml"/></Relationships>
</file>

<file path=ppt/charts/_rels/chart130.xml.rels><?xml version="1.0" encoding="UTF-8" standalone="yes"?>
<Relationships xmlns="http://schemas.openxmlformats.org/package/2006/relationships"><Relationship Id="rId1" Type="http://schemas.openxmlformats.org/officeDocument/2006/relationships/package" Target="../embeddings/Microsoft_Excel_Worksheet128.xlsx"/></Relationships>
</file>

<file path=ppt/charts/_rels/chart131.xml.rels><?xml version="1.0" encoding="UTF-8" standalone="yes"?>
<Relationships xmlns="http://schemas.openxmlformats.org/package/2006/relationships"><Relationship Id="rId1" Type="http://schemas.openxmlformats.org/officeDocument/2006/relationships/package" Target="../embeddings/Microsoft_Excel_Worksheet129.xlsx"/></Relationships>
</file>

<file path=ppt/charts/_rels/chart132.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100.xml"/><Relationship Id="rId1" Type="http://schemas.microsoft.com/office/2011/relationships/chartStyle" Target="style100.xml"/></Relationships>
</file>

<file path=ppt/charts/_rels/chart133.xml.rels><?xml version="1.0" encoding="UTF-8" standalone="yes"?>
<Relationships xmlns="http://schemas.openxmlformats.org/package/2006/relationships"><Relationship Id="rId3" Type="http://schemas.openxmlformats.org/officeDocument/2006/relationships/package" Target="../embeddings/Microsoft_Excel_Worksheet131.xlsx"/><Relationship Id="rId2" Type="http://schemas.microsoft.com/office/2011/relationships/chartColorStyle" Target="colors101.xml"/><Relationship Id="rId1" Type="http://schemas.microsoft.com/office/2011/relationships/chartStyle" Target="style101.xml"/></Relationships>
</file>

<file path=ppt/charts/_rels/chart134.xml.rels><?xml version="1.0" encoding="UTF-8" standalone="yes"?>
<Relationships xmlns="http://schemas.openxmlformats.org/package/2006/relationships"><Relationship Id="rId3" Type="http://schemas.openxmlformats.org/officeDocument/2006/relationships/package" Target="../embeddings/Microsoft_Excel_Worksheet132.xlsx"/><Relationship Id="rId2" Type="http://schemas.microsoft.com/office/2011/relationships/chartColorStyle" Target="colors102.xml"/><Relationship Id="rId1" Type="http://schemas.microsoft.com/office/2011/relationships/chartStyle" Target="style102.xml"/></Relationships>
</file>

<file path=ppt/charts/_rels/chart135.xml.rels><?xml version="1.0" encoding="UTF-8" standalone="yes"?>
<Relationships xmlns="http://schemas.openxmlformats.org/package/2006/relationships"><Relationship Id="rId3" Type="http://schemas.openxmlformats.org/officeDocument/2006/relationships/package" Target="../embeddings/Microsoft_Excel_Worksheet133.xlsx"/><Relationship Id="rId2" Type="http://schemas.microsoft.com/office/2011/relationships/chartColorStyle" Target="colors103.xml"/><Relationship Id="rId1" Type="http://schemas.microsoft.com/office/2011/relationships/chartStyle" Target="style103.xml"/></Relationships>
</file>

<file path=ppt/charts/_rels/chart136.xml.rels><?xml version="1.0" encoding="UTF-8" standalone="yes"?>
<Relationships xmlns="http://schemas.openxmlformats.org/package/2006/relationships"><Relationship Id="rId3" Type="http://schemas.openxmlformats.org/officeDocument/2006/relationships/package" Target="../embeddings/Microsoft_Excel_Worksheet134.xlsx"/><Relationship Id="rId2" Type="http://schemas.microsoft.com/office/2011/relationships/chartColorStyle" Target="colors104.xml"/><Relationship Id="rId1" Type="http://schemas.microsoft.com/office/2011/relationships/chartStyle" Target="style104.xml"/></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5.xlsx"/><Relationship Id="rId2" Type="http://schemas.microsoft.com/office/2011/relationships/chartColorStyle" Target="colors105.xml"/><Relationship Id="rId1" Type="http://schemas.microsoft.com/office/2011/relationships/chartStyle" Target="style105.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106.xml"/><Relationship Id="rId1" Type="http://schemas.microsoft.com/office/2011/relationships/chartStyle" Target="style106.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107.xml"/><Relationship Id="rId1" Type="http://schemas.microsoft.com/office/2011/relationships/chartStyle" Target="style107.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0.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108.xml"/><Relationship Id="rId1" Type="http://schemas.microsoft.com/office/2011/relationships/chartStyle" Target="style108.xml"/></Relationships>
</file>

<file path=ppt/charts/_rels/chart141.xml.rels><?xml version="1.0" encoding="UTF-8" standalone="yes"?>
<Relationships xmlns="http://schemas.openxmlformats.org/package/2006/relationships"><Relationship Id="rId3" Type="http://schemas.openxmlformats.org/officeDocument/2006/relationships/package" Target="../embeddings/Microsoft_Excel_Worksheet139.xlsx"/><Relationship Id="rId2" Type="http://schemas.microsoft.com/office/2011/relationships/chartColorStyle" Target="colors109.xml"/><Relationship Id="rId1" Type="http://schemas.microsoft.com/office/2011/relationships/chartStyle" Target="style109.xml"/></Relationships>
</file>

<file path=ppt/charts/_rels/chart142.xml.rels><?xml version="1.0" encoding="UTF-8" standalone="yes"?>
<Relationships xmlns="http://schemas.openxmlformats.org/package/2006/relationships"><Relationship Id="rId3" Type="http://schemas.openxmlformats.org/officeDocument/2006/relationships/package" Target="../embeddings/Microsoft_Excel_Worksheet140.xlsx"/><Relationship Id="rId2" Type="http://schemas.microsoft.com/office/2011/relationships/chartColorStyle" Target="colors110.xml"/><Relationship Id="rId1" Type="http://schemas.microsoft.com/office/2011/relationships/chartStyle" Target="style110.xml"/></Relationships>
</file>

<file path=ppt/charts/_rels/chart143.xml.rels><?xml version="1.0" encoding="UTF-8" standalone="yes"?>
<Relationships xmlns="http://schemas.openxmlformats.org/package/2006/relationships"><Relationship Id="rId3" Type="http://schemas.openxmlformats.org/officeDocument/2006/relationships/package" Target="../embeddings/Microsoft_Excel_Worksheet141.xlsx"/><Relationship Id="rId2" Type="http://schemas.microsoft.com/office/2011/relationships/chartColorStyle" Target="colors111.xml"/><Relationship Id="rId1" Type="http://schemas.microsoft.com/office/2011/relationships/chartStyle" Target="style111.xml"/></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2.xlsx"/><Relationship Id="rId2" Type="http://schemas.microsoft.com/office/2011/relationships/chartColorStyle" Target="colors112.xml"/><Relationship Id="rId1" Type="http://schemas.microsoft.com/office/2011/relationships/chartStyle" Target="style112.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113.xml"/><Relationship Id="rId1" Type="http://schemas.microsoft.com/office/2011/relationships/chartStyle" Target="style113.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114.xml"/><Relationship Id="rId1" Type="http://schemas.microsoft.com/office/2011/relationships/chartStyle" Target="style114.xml"/></Relationships>
</file>

<file path=ppt/charts/_rels/chart147.xml.rels><?xml version="1.0" encoding="UTF-8" standalone="yes"?>
<Relationships xmlns="http://schemas.openxmlformats.org/package/2006/relationships"><Relationship Id="rId1" Type="http://schemas.openxmlformats.org/officeDocument/2006/relationships/package" Target="../embeddings/Microsoft_Excel_Worksheet145.xlsx"/></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6.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49.xlsx"/><Relationship Id="rId2" Type="http://schemas.microsoft.com/office/2011/relationships/chartColorStyle" Target="colors115.xml"/><Relationship Id="rId1" Type="http://schemas.microsoft.com/office/2011/relationships/chartStyle" Target="style115.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116.xml"/><Relationship Id="rId1" Type="http://schemas.microsoft.com/office/2011/relationships/chartStyle" Target="style116.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117.xml"/><Relationship Id="rId1" Type="http://schemas.microsoft.com/office/2011/relationships/chartStyle" Target="style117.xml"/></Relationships>
</file>

<file path=ppt/charts/_rels/chart154.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118.xml"/><Relationship Id="rId1" Type="http://schemas.microsoft.com/office/2011/relationships/chartStyle" Target="style118.xml"/></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3.xlsx"/><Relationship Id="rId2" Type="http://schemas.microsoft.com/office/2011/relationships/chartColorStyle" Target="colors119.xml"/><Relationship Id="rId1" Type="http://schemas.microsoft.com/office/2011/relationships/chartStyle" Target="style119.xml"/></Relationships>
</file>

<file path=ppt/charts/_rels/chart156.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120.xml"/><Relationship Id="rId1" Type="http://schemas.microsoft.com/office/2011/relationships/chartStyle" Target="style120.xml"/></Relationships>
</file>

<file path=ppt/charts/_rels/chart157.xml.rels><?xml version="1.0" encoding="UTF-8" standalone="yes"?>
<Relationships xmlns="http://schemas.openxmlformats.org/package/2006/relationships"><Relationship Id="rId3" Type="http://schemas.openxmlformats.org/officeDocument/2006/relationships/package" Target="../embeddings/Microsoft_Excel_Worksheet155.xlsx"/><Relationship Id="rId2" Type="http://schemas.microsoft.com/office/2011/relationships/chartColorStyle" Target="colors121.xml"/><Relationship Id="rId1" Type="http://schemas.microsoft.com/office/2011/relationships/chartStyle" Target="style121.xml"/></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6.xlsx"/><Relationship Id="rId2" Type="http://schemas.microsoft.com/office/2011/relationships/chartColorStyle" Target="colors122.xml"/><Relationship Id="rId1" Type="http://schemas.microsoft.com/office/2011/relationships/chartStyle" Target="style122.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123.xml"/><Relationship Id="rId1" Type="http://schemas.microsoft.com/office/2011/relationships/chartStyle" Target="style123.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124.xml"/><Relationship Id="rId1" Type="http://schemas.microsoft.com/office/2011/relationships/chartStyle" Target="style124.xml"/></Relationships>
</file>

<file path=ppt/charts/_rels/chart161.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125.xml"/><Relationship Id="rId1" Type="http://schemas.microsoft.com/office/2011/relationships/chartStyle" Target="style125.xml"/></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0.xlsx"/><Relationship Id="rId2" Type="http://schemas.microsoft.com/office/2011/relationships/chartColorStyle" Target="colors126.xml"/><Relationship Id="rId1" Type="http://schemas.microsoft.com/office/2011/relationships/chartStyle" Target="style126.xml"/></Relationships>
</file>

<file path=ppt/charts/_rels/chart163.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127.xml"/><Relationship Id="rId1" Type="http://schemas.microsoft.com/office/2011/relationships/chartStyle" Target="style127.xml"/></Relationships>
</file>

<file path=ppt/charts/_rels/chart164.xml.rels><?xml version="1.0" encoding="UTF-8" standalone="yes"?>
<Relationships xmlns="http://schemas.openxmlformats.org/package/2006/relationships"><Relationship Id="rId3" Type="http://schemas.openxmlformats.org/officeDocument/2006/relationships/package" Target="../embeddings/Microsoft_Excel_Worksheet162.xlsx"/><Relationship Id="rId2" Type="http://schemas.microsoft.com/office/2011/relationships/chartColorStyle" Target="colors128.xml"/><Relationship Id="rId1" Type="http://schemas.microsoft.com/office/2011/relationships/chartStyle" Target="style128.xml"/></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3.xlsx"/><Relationship Id="rId2" Type="http://schemas.microsoft.com/office/2011/relationships/chartColorStyle" Target="colors129.xml"/><Relationship Id="rId1" Type="http://schemas.microsoft.com/office/2011/relationships/chartStyle" Target="style129.xml"/></Relationships>
</file>

<file path=ppt/charts/_rels/chart166.xml.rels><?xml version="1.0" encoding="UTF-8" standalone="yes"?>
<Relationships xmlns="http://schemas.openxmlformats.org/package/2006/relationships"><Relationship Id="rId1" Type="http://schemas.openxmlformats.org/officeDocument/2006/relationships/package" Target="../embeddings/Microsoft_Excel_Worksheet164.xlsx"/></Relationships>
</file>

<file path=ppt/charts/_rels/chart167.xml.rels><?xml version="1.0" encoding="UTF-8" standalone="yes"?>
<Relationships xmlns="http://schemas.openxmlformats.org/package/2006/relationships"><Relationship Id="rId1" Type="http://schemas.openxmlformats.org/officeDocument/2006/relationships/package" Target="../embeddings/Microsoft_Excel_Worksheet165.xlsx"/></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6.xlsx"/></Relationships>
</file>

<file path=ppt/charts/_rels/chart169.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0.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130.xml"/><Relationship Id="rId1" Type="http://schemas.microsoft.com/office/2011/relationships/chartStyle" Target="style130.xml"/></Relationships>
</file>

<file path=ppt/charts/_rels/chart171.xml.rels><?xml version="1.0" encoding="UTF-8" standalone="yes"?>
<Relationships xmlns="http://schemas.openxmlformats.org/package/2006/relationships"><Relationship Id="rId3" Type="http://schemas.openxmlformats.org/officeDocument/2006/relationships/package" Target="../embeddings/Microsoft_Excel_Worksheet169.xlsx"/><Relationship Id="rId2" Type="http://schemas.microsoft.com/office/2011/relationships/chartColorStyle" Target="colors131.xml"/><Relationship Id="rId1" Type="http://schemas.microsoft.com/office/2011/relationships/chartStyle" Target="style131.xml"/></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0.xlsx"/><Relationship Id="rId2" Type="http://schemas.microsoft.com/office/2011/relationships/chartColorStyle" Target="colors132.xml"/><Relationship Id="rId1" Type="http://schemas.microsoft.com/office/2011/relationships/chartStyle" Target="style13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133.xml"/><Relationship Id="rId1" Type="http://schemas.microsoft.com/office/2011/relationships/chartStyle" Target="style13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134.xml"/><Relationship Id="rId1" Type="http://schemas.microsoft.com/office/2011/relationships/chartStyle" Target="style134.xml"/></Relationships>
</file>

<file path=ppt/charts/_rels/chart175.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135.xml"/><Relationship Id="rId1" Type="http://schemas.microsoft.com/office/2011/relationships/chartStyle" Target="style135.xml"/></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4.xlsx"/><Relationship Id="rId2" Type="http://schemas.microsoft.com/office/2011/relationships/chartColorStyle" Target="colors136.xml"/><Relationship Id="rId1" Type="http://schemas.microsoft.com/office/2011/relationships/chartStyle" Target="style136.xml"/></Relationships>
</file>

<file path=ppt/charts/_rels/chart177.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137.xml"/><Relationship Id="rId1" Type="http://schemas.microsoft.com/office/2011/relationships/chartStyle" Target="style137.xml"/></Relationships>
</file>

<file path=ppt/charts/_rels/chart178.xml.rels><?xml version="1.0" encoding="UTF-8" standalone="yes"?>
<Relationships xmlns="http://schemas.openxmlformats.org/package/2006/relationships"><Relationship Id="rId3" Type="http://schemas.openxmlformats.org/officeDocument/2006/relationships/package" Target="../embeddings/Microsoft_Excel_Worksheet176.xlsx"/><Relationship Id="rId2" Type="http://schemas.microsoft.com/office/2011/relationships/chartColorStyle" Target="colors138.xml"/><Relationship Id="rId1" Type="http://schemas.microsoft.com/office/2011/relationships/chartStyle" Target="style138.xml"/></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7.xlsx"/><Relationship Id="rId2" Type="http://schemas.microsoft.com/office/2011/relationships/chartColorStyle" Target="colors139.xml"/><Relationship Id="rId1" Type="http://schemas.microsoft.com/office/2011/relationships/chartStyle" Target="style139.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0.xml"/><Relationship Id="rId1" Type="http://schemas.microsoft.com/office/2011/relationships/chartStyle" Target="style10.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140.xml"/><Relationship Id="rId1" Type="http://schemas.microsoft.com/office/2011/relationships/chartStyle" Target="style140.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141.xml"/><Relationship Id="rId1" Type="http://schemas.microsoft.com/office/2011/relationships/chartStyle" Target="style141.xml"/></Relationships>
</file>

<file path=ppt/charts/_rels/chart182.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142.xml"/><Relationship Id="rId1" Type="http://schemas.microsoft.com/office/2011/relationships/chartStyle" Target="style142.xml"/></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1.xlsx"/><Relationship Id="rId2" Type="http://schemas.microsoft.com/office/2011/relationships/chartColorStyle" Target="colors143.xml"/><Relationship Id="rId1" Type="http://schemas.microsoft.com/office/2011/relationships/chartStyle" Target="style143.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2.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8.xml.rels><?xml version="1.0" encoding="UTF-8" standalone="yes"?>
<Relationships xmlns="http://schemas.openxmlformats.org/package/2006/relationships"><Relationship Id="rId3" Type="http://schemas.openxmlformats.org/officeDocument/2006/relationships/oleObject" Target="file:///C:\Users\snaert01\Documents\1-CLIENT\innovation%20norway\2017\pyramid.xlsx" TargetMode="External"/><Relationship Id="rId2" Type="http://schemas.microsoft.com/office/2011/relationships/chartColorStyle" Target="colors144.xml"/><Relationship Id="rId1" Type="http://schemas.microsoft.com/office/2011/relationships/chartStyle" Target="style144.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6.xlsx"/><Relationship Id="rId2" Type="http://schemas.microsoft.com/office/2011/relationships/chartColorStyle" Target="colors145.xml"/><Relationship Id="rId1" Type="http://schemas.microsoft.com/office/2011/relationships/chartStyle" Target="style145.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1.xml"/><Relationship Id="rId1" Type="http://schemas.microsoft.com/office/2011/relationships/chartStyle" Target="style11.xml"/></Relationships>
</file>

<file path=ppt/charts/_rels/chart190.xml.rels><?xml version="1.0" encoding="UTF-8" standalone="yes"?>
<Relationships xmlns="http://schemas.openxmlformats.org/package/2006/relationships"><Relationship Id="rId1" Type="http://schemas.openxmlformats.org/officeDocument/2006/relationships/package" Target="../embeddings/Microsoft_Excel_Worksheet187.xlsx"/></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146.xml"/><Relationship Id="rId1" Type="http://schemas.microsoft.com/office/2011/relationships/chartStyle" Target="style14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2.xml"/><Relationship Id="rId1" Type="http://schemas.microsoft.com/office/2011/relationships/chartStyle" Target="style12.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3.xml"/><Relationship Id="rId1" Type="http://schemas.microsoft.com/office/2011/relationships/chartStyle" Target="style13.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4.xml"/><Relationship Id="rId1" Type="http://schemas.microsoft.com/office/2011/relationships/chartStyle" Target="style14.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5.xml"/><Relationship Id="rId1" Type="http://schemas.microsoft.com/office/2011/relationships/chartStyle" Target="style15.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6.xml"/><Relationship Id="rId1" Type="http://schemas.microsoft.com/office/2011/relationships/chartStyle" Target="style16.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7.xml"/><Relationship Id="rId1" Type="http://schemas.microsoft.com/office/2011/relationships/chartStyle" Target="style17.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8.xml"/><Relationship Id="rId1" Type="http://schemas.microsoft.com/office/2011/relationships/chartStyle" Target="style18.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9.xml"/><Relationship Id="rId1" Type="http://schemas.microsoft.com/office/2011/relationships/chartStyle" Target="style19.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0.xml"/><Relationship Id="rId1" Type="http://schemas.microsoft.com/office/2011/relationships/chartStyle" Target="style20.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2.xml"/><Relationship Id="rId1" Type="http://schemas.microsoft.com/office/2011/relationships/chartStyle" Target="style22.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3.xml"/><Relationship Id="rId1" Type="http://schemas.microsoft.com/office/2011/relationships/chartStyle" Target="style23.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4.xml"/><Relationship Id="rId1" Type="http://schemas.microsoft.com/office/2011/relationships/chartStyle" Target="style24.xml"/></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25.xml"/><Relationship Id="rId1" Type="http://schemas.microsoft.com/office/2011/relationships/chartStyle" Target="style25.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26.xml"/><Relationship Id="rId1" Type="http://schemas.microsoft.com/office/2011/relationships/chartStyle" Target="style26.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27.xml"/><Relationship Id="rId1" Type="http://schemas.microsoft.com/office/2011/relationships/chartStyle" Target="style27.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28.xml"/><Relationship Id="rId1" Type="http://schemas.microsoft.com/office/2011/relationships/chartStyle" Target="style28.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29.xml"/><Relationship Id="rId1" Type="http://schemas.microsoft.com/office/2011/relationships/chartStyle" Target="style29.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0.xml"/><Relationship Id="rId1" Type="http://schemas.microsoft.com/office/2011/relationships/chartStyle" Target="style30.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31.xml"/><Relationship Id="rId1" Type="http://schemas.microsoft.com/office/2011/relationships/chartStyle" Target="style31.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32.xml"/><Relationship Id="rId1" Type="http://schemas.microsoft.com/office/2011/relationships/chartStyle" Target="style32.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33.xml"/><Relationship Id="rId1" Type="http://schemas.microsoft.com/office/2011/relationships/chartStyle" Target="style33.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34.xml"/><Relationship Id="rId1" Type="http://schemas.microsoft.com/office/2011/relationships/chartStyle" Target="style34.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35.xml"/><Relationship Id="rId1" Type="http://schemas.microsoft.com/office/2011/relationships/chartStyle" Target="style35.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36.xml"/><Relationship Id="rId1" Type="http://schemas.microsoft.com/office/2011/relationships/chartStyle" Target="style36.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37.xml"/><Relationship Id="rId1" Type="http://schemas.microsoft.com/office/2011/relationships/chartStyle" Target="style37.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38.xml"/><Relationship Id="rId1" Type="http://schemas.microsoft.com/office/2011/relationships/chartStyle" Target="style38.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39.xml"/><Relationship Id="rId1" Type="http://schemas.microsoft.com/office/2011/relationships/chartStyle" Target="style39.xml"/></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40.xml"/><Relationship Id="rId1" Type="http://schemas.microsoft.com/office/2011/relationships/chartStyle" Target="style40.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41.xml"/><Relationship Id="rId1" Type="http://schemas.microsoft.com/office/2011/relationships/chartStyle" Target="style41.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42.xml"/><Relationship Id="rId1" Type="http://schemas.microsoft.com/office/2011/relationships/chartStyle" Target="style42.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43.xml"/><Relationship Id="rId1" Type="http://schemas.microsoft.com/office/2011/relationships/chartStyle" Target="style4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44.xml"/><Relationship Id="rId1" Type="http://schemas.microsoft.com/office/2011/relationships/chartStyle" Target="style44.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45.xml"/><Relationship Id="rId1" Type="http://schemas.microsoft.com/office/2011/relationships/chartStyle" Target="style4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46.xml"/><Relationship Id="rId1" Type="http://schemas.microsoft.com/office/2011/relationships/chartStyle" Target="style4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47.xml"/><Relationship Id="rId1" Type="http://schemas.microsoft.com/office/2011/relationships/chartStyle" Target="style47.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48.xml"/><Relationship Id="rId1" Type="http://schemas.microsoft.com/office/2011/relationships/chartStyle" Target="style48.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49.xml"/><Relationship Id="rId1" Type="http://schemas.microsoft.com/office/2011/relationships/chartStyle" Target="style49.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50.xml"/><Relationship Id="rId1" Type="http://schemas.microsoft.com/office/2011/relationships/chartStyle" Target="style50.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51.xml"/><Relationship Id="rId1" Type="http://schemas.microsoft.com/office/2011/relationships/chartStyle" Target="style51.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52.xml"/><Relationship Id="rId1" Type="http://schemas.microsoft.com/office/2011/relationships/chartStyle" Target="style52.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53.xml"/><Relationship Id="rId1" Type="http://schemas.microsoft.com/office/2011/relationships/chartStyle" Target="style5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54.xml"/><Relationship Id="rId1" Type="http://schemas.microsoft.com/office/2011/relationships/chartStyle" Target="style54.xml"/></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55.xml"/><Relationship Id="rId1" Type="http://schemas.microsoft.com/office/2011/relationships/chartStyle" Target="style5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56.xml"/><Relationship Id="rId1" Type="http://schemas.microsoft.com/office/2011/relationships/chartStyle" Target="style5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57.xml"/><Relationship Id="rId1" Type="http://schemas.microsoft.com/office/2011/relationships/chartStyle" Target="style5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58.xml"/><Relationship Id="rId1" Type="http://schemas.microsoft.com/office/2011/relationships/chartStyle" Target="style5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59.xml"/><Relationship Id="rId1" Type="http://schemas.microsoft.com/office/2011/relationships/chartStyle" Target="style5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60.xml"/><Relationship Id="rId1" Type="http://schemas.microsoft.com/office/2011/relationships/chartStyle" Target="style6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61.xml"/><Relationship Id="rId1" Type="http://schemas.microsoft.com/office/2011/relationships/chartStyle" Target="style6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62.xml"/><Relationship Id="rId1" Type="http://schemas.microsoft.com/office/2011/relationships/chartStyle" Target="style6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63.xml"/><Relationship Id="rId1" Type="http://schemas.microsoft.com/office/2011/relationships/chartStyle" Target="style6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64.xml"/><Relationship Id="rId1" Type="http://schemas.microsoft.com/office/2011/relationships/chartStyle" Target="style6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65.xml"/><Relationship Id="rId1" Type="http://schemas.microsoft.com/office/2011/relationships/chartStyle" Target="style6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66.xml"/><Relationship Id="rId1" Type="http://schemas.microsoft.com/office/2011/relationships/chartStyle" Target="style6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67.xml"/><Relationship Id="rId1" Type="http://schemas.microsoft.com/office/2011/relationships/chartStyle" Target="style6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68.xml"/><Relationship Id="rId1" Type="http://schemas.microsoft.com/office/2011/relationships/chartStyle" Target="style6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69.xml"/><Relationship Id="rId1" Type="http://schemas.microsoft.com/office/2011/relationships/chartStyle" Target="style69.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NULL" TargetMode="External"/></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4.xml.rels><?xml version="1.0" encoding="UTF-8" standalone="yes"?>
<Relationships xmlns="http://schemas.openxmlformats.org/package/2006/relationships"><Relationship Id="rId3" Type="http://schemas.openxmlformats.org/officeDocument/2006/relationships/package" Target="../embeddings/Microsoft_Excel_Worksheet92.xlsx"/><Relationship Id="rId2" Type="http://schemas.microsoft.com/office/2011/relationships/chartColorStyle" Target="colors70.xml"/><Relationship Id="rId1" Type="http://schemas.microsoft.com/office/2011/relationships/chartStyle" Target="style70.xml"/></Relationships>
</file>

<file path=ppt/charts/_rels/chart95.xml.rels><?xml version="1.0" encoding="UTF-8" standalone="yes"?>
<Relationships xmlns="http://schemas.openxmlformats.org/package/2006/relationships"><Relationship Id="rId3" Type="http://schemas.openxmlformats.org/officeDocument/2006/relationships/package" Target="../embeddings/Microsoft_Excel_Worksheet93.xlsx"/><Relationship Id="rId2" Type="http://schemas.microsoft.com/office/2011/relationships/chartColorStyle" Target="colors71.xml"/><Relationship Id="rId1" Type="http://schemas.microsoft.com/office/2011/relationships/chartStyle" Target="style71.xml"/></Relationships>
</file>

<file path=ppt/charts/_rels/chart96.xml.rels><?xml version="1.0" encoding="UTF-8" standalone="yes"?>
<Relationships xmlns="http://schemas.openxmlformats.org/package/2006/relationships"><Relationship Id="rId3" Type="http://schemas.openxmlformats.org/officeDocument/2006/relationships/package" Target="../embeddings/Microsoft_Excel_Worksheet94.xlsx"/><Relationship Id="rId2" Type="http://schemas.microsoft.com/office/2011/relationships/chartColorStyle" Target="colors72.xml"/><Relationship Id="rId1" Type="http://schemas.microsoft.com/office/2011/relationships/chartStyle" Target="style72.xml"/></Relationships>
</file>

<file path=ppt/charts/_rels/chart97.xml.rels><?xml version="1.0" encoding="UTF-8" standalone="yes"?>
<Relationships xmlns="http://schemas.openxmlformats.org/package/2006/relationships"><Relationship Id="rId3" Type="http://schemas.openxmlformats.org/officeDocument/2006/relationships/package" Target="../embeddings/Microsoft_Excel_Worksheet95.xlsx"/><Relationship Id="rId2" Type="http://schemas.microsoft.com/office/2011/relationships/chartColorStyle" Target="colors73.xml"/><Relationship Id="rId1" Type="http://schemas.microsoft.com/office/2011/relationships/chartStyle" Target="style73.xml"/></Relationships>
</file>

<file path=ppt/charts/_rels/chart98.xml.rels><?xml version="1.0" encoding="UTF-8" standalone="yes"?>
<Relationships xmlns="http://schemas.openxmlformats.org/package/2006/relationships"><Relationship Id="rId3" Type="http://schemas.openxmlformats.org/officeDocument/2006/relationships/package" Target="../embeddings/Microsoft_Excel_Worksheet96.xlsx"/><Relationship Id="rId2" Type="http://schemas.microsoft.com/office/2011/relationships/chartColorStyle" Target="colors74.xml"/><Relationship Id="rId1" Type="http://schemas.microsoft.com/office/2011/relationships/chartStyle" Target="style74.xml"/></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7.xlsx"/><Relationship Id="rId2" Type="http://schemas.microsoft.com/office/2011/relationships/chartColorStyle" Target="colors75.xml"/><Relationship Id="rId1" Type="http://schemas.microsoft.com/office/2011/relationships/chartStyle" Target="style7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tx1">
                <a:lumMod val="75000"/>
                <a:lumOff val="25000"/>
              </a:schemeClr>
            </a:solidFill>
            <a:ln>
              <a:noFill/>
            </a:ln>
            <a:effectLst/>
          </c:spPr>
          <c:invertIfNegative val="0"/>
          <c:dPt>
            <c:idx val="0"/>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1-8B84-475B-9A82-98668F5E53AA}"/>
              </c:ext>
            </c:extLst>
          </c:dPt>
          <c:dPt>
            <c:idx val="1"/>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3-8B84-475B-9A82-98668F5E53AA}"/>
              </c:ext>
            </c:extLst>
          </c:dPt>
          <c:dPt>
            <c:idx val="2"/>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5-8B84-475B-9A82-98668F5E53AA}"/>
              </c:ext>
            </c:extLst>
          </c:dPt>
          <c:dPt>
            <c:idx val="4"/>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7-8B84-475B-9A82-98668F5E53AA}"/>
              </c:ext>
            </c:extLst>
          </c:dPt>
          <c:dPt>
            <c:idx val="5"/>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9-8B84-475B-9A82-98668F5E53AA}"/>
              </c:ext>
            </c:extLst>
          </c:dPt>
          <c:dPt>
            <c:idx val="6"/>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B-8B84-475B-9A82-98668F5E53AA}"/>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6.7804428044280399E-2</c:v>
                </c:pt>
                <c:pt idx="1">
                  <c:v>6.9649446494464903E-2</c:v>
                </c:pt>
                <c:pt idx="2">
                  <c:v>0.147140221402214</c:v>
                </c:pt>
                <c:pt idx="3">
                  <c:v>0.18726937269372701</c:v>
                </c:pt>
                <c:pt idx="4">
                  <c:v>0.199261992619926</c:v>
                </c:pt>
                <c:pt idx="5">
                  <c:v>0.118542435424354</c:v>
                </c:pt>
                <c:pt idx="6">
                  <c:v>0.21033210332103303</c:v>
                </c:pt>
              </c:numCache>
            </c:numRef>
          </c:val>
          <c:extLst>
            <c:ext xmlns:c16="http://schemas.microsoft.com/office/drawing/2014/chart" uri="{C3380CC4-5D6E-409C-BE32-E72D297353CC}">
              <c16:uniqueId val="{0000000C-8B84-475B-9A82-98668F5E53A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677528977001522"/>
          <c:w val="0.97396849461127344"/>
          <c:h val="0.83224710229984777"/>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0.21586715867158698</c:v>
                </c:pt>
                <c:pt idx="1">
                  <c:v>0.220018450184502</c:v>
                </c:pt>
                <c:pt idx="2">
                  <c:v>0.20618081180811798</c:v>
                </c:pt>
                <c:pt idx="3">
                  <c:v>0.13837638376383801</c:v>
                </c:pt>
                <c:pt idx="4">
                  <c:v>9.5479704797047996E-2</c:v>
                </c:pt>
                <c:pt idx="5">
                  <c:v>4.7047970479704798E-2</c:v>
                </c:pt>
                <c:pt idx="6">
                  <c:v>8.3025830258302603E-3</c:v>
                </c:pt>
                <c:pt idx="7">
                  <c:v>2.3062730627306299E-3</c:v>
                </c:pt>
              </c:numCache>
            </c:numRef>
          </c:val>
          <c:smooth val="1"/>
          <c:extLst>
            <c:ext xmlns:c16="http://schemas.microsoft.com/office/drawing/2014/chart" uri="{C3380CC4-5D6E-409C-BE32-E72D297353CC}">
              <c16:uniqueId val="{00000000-9CE6-4739-937A-39F4CD57AB65}"/>
            </c:ext>
          </c:extLst>
        </c:ser>
        <c:dLbls>
          <c:showLegendKey val="0"/>
          <c:showVal val="0"/>
          <c:showCatName val="0"/>
          <c:showSerName val="0"/>
          <c:showPercent val="0"/>
          <c:showBubbleSize val="0"/>
        </c:dLbls>
        <c:smooth val="0"/>
        <c:axId val="788832472"/>
        <c:axId val="788834768"/>
      </c:lineChart>
      <c:catAx>
        <c:axId val="788832472"/>
        <c:scaling>
          <c:orientation val="maxMin"/>
        </c:scaling>
        <c:delete val="1"/>
        <c:axPos val="b"/>
        <c:numFmt formatCode="General" sourceLinked="1"/>
        <c:majorTickMark val="out"/>
        <c:minorTickMark val="none"/>
        <c:tickLblPos val="nextTo"/>
        <c:crossAx val="788834768"/>
        <c:crosses val="autoZero"/>
        <c:auto val="1"/>
        <c:lblAlgn val="ctr"/>
        <c:lblOffset val="100"/>
        <c:noMultiLvlLbl val="0"/>
      </c:catAx>
      <c:valAx>
        <c:axId val="788834768"/>
        <c:scaling>
          <c:orientation val="minMax"/>
        </c:scaling>
        <c:delete val="1"/>
        <c:axPos val="r"/>
        <c:numFmt formatCode="0%" sourceLinked="1"/>
        <c:majorTickMark val="none"/>
        <c:minorTickMark val="none"/>
        <c:tickLblPos val="nextTo"/>
        <c:crossAx val="788832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1A-0F0F-404E-943F-7F15391B695D}"/>
              </c:ext>
            </c:extLst>
          </c:dPt>
          <c:dPt>
            <c:idx val="3"/>
            <c:invertIfNegative val="0"/>
            <c:bubble3D val="0"/>
            <c:spPr>
              <a:solidFill>
                <a:srgbClr val="FF0000"/>
              </a:solidFill>
              <a:ln>
                <a:noFill/>
              </a:ln>
              <a:effectLst/>
            </c:spPr>
            <c:extLst>
              <c:ext xmlns:c16="http://schemas.microsoft.com/office/drawing/2014/chart" uri="{C3380CC4-5D6E-409C-BE32-E72D297353CC}">
                <c16:uniqueId val="{0000001B-0F0F-404E-943F-7F15391B695D}"/>
              </c:ext>
            </c:extLst>
          </c:dPt>
          <c:dPt>
            <c:idx val="4"/>
            <c:invertIfNegative val="0"/>
            <c:bubble3D val="0"/>
            <c:spPr>
              <a:solidFill>
                <a:srgbClr val="FF0000"/>
              </a:solidFill>
              <a:ln>
                <a:noFill/>
              </a:ln>
              <a:effectLst/>
            </c:spPr>
            <c:extLst>
              <c:ext xmlns:c16="http://schemas.microsoft.com/office/drawing/2014/chart" uri="{C3380CC4-5D6E-409C-BE32-E72D297353CC}">
                <c16:uniqueId val="{0000001C-0F0F-404E-943F-7F15391B695D}"/>
              </c:ext>
            </c:extLst>
          </c:dPt>
          <c:dPt>
            <c:idx val="5"/>
            <c:invertIfNegative val="0"/>
            <c:bubble3D val="0"/>
            <c:spPr>
              <a:solidFill>
                <a:srgbClr val="FF0000"/>
              </a:solidFill>
              <a:ln>
                <a:noFill/>
              </a:ln>
              <a:effectLst/>
            </c:spPr>
            <c:extLst>
              <c:ext xmlns:c16="http://schemas.microsoft.com/office/drawing/2014/chart" uri="{C3380CC4-5D6E-409C-BE32-E72D297353CC}">
                <c16:uniqueId val="{0000001D-0F0F-404E-943F-7F15391B695D}"/>
              </c:ext>
            </c:extLst>
          </c:dPt>
          <c:dPt>
            <c:idx val="8"/>
            <c:invertIfNegative val="0"/>
            <c:bubble3D val="0"/>
            <c:spPr>
              <a:solidFill>
                <a:srgbClr val="FF0000"/>
              </a:solidFill>
              <a:ln>
                <a:noFill/>
              </a:ln>
              <a:effectLst/>
            </c:spPr>
            <c:extLst>
              <c:ext xmlns:c16="http://schemas.microsoft.com/office/drawing/2014/chart" uri="{C3380CC4-5D6E-409C-BE32-E72D297353CC}">
                <c16:uniqueId val="{00000001-CCE9-4ECF-99A3-9BD5D56C44B9}"/>
              </c:ext>
            </c:extLst>
          </c:dPt>
          <c:dPt>
            <c:idx val="9"/>
            <c:invertIfNegative val="0"/>
            <c:bubble3D val="0"/>
            <c:spPr>
              <a:solidFill>
                <a:srgbClr val="FF0000"/>
              </a:solidFill>
              <a:ln>
                <a:noFill/>
              </a:ln>
              <a:effectLst/>
            </c:spPr>
            <c:extLst>
              <c:ext xmlns:c16="http://schemas.microsoft.com/office/drawing/2014/chart" uri="{C3380CC4-5D6E-409C-BE32-E72D297353CC}">
                <c16:uniqueId val="{00000003-CCE9-4ECF-99A3-9BD5D56C44B9}"/>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CCE9-4ECF-99A3-9BD5D56C44B9}"/>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CCE9-4ECF-99A3-9BD5D56C44B9}"/>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CCE9-4ECF-99A3-9BD5D56C44B9}"/>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CCE9-4ECF-99A3-9BD5D56C44B9}"/>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CCE9-4ECF-99A3-9BD5D56C44B9}"/>
              </c:ext>
            </c:extLst>
          </c:dPt>
          <c:dPt>
            <c:idx val="19"/>
            <c:invertIfNegative val="0"/>
            <c:bubble3D val="0"/>
            <c:spPr>
              <a:solidFill>
                <a:srgbClr val="FF0000"/>
              </a:solidFill>
              <a:ln>
                <a:noFill/>
              </a:ln>
              <a:effectLst/>
            </c:spPr>
            <c:extLst>
              <c:ext xmlns:c16="http://schemas.microsoft.com/office/drawing/2014/chart" uri="{C3380CC4-5D6E-409C-BE32-E72D297353CC}">
                <c16:uniqueId val="{0000000F-CCE9-4ECF-99A3-9BD5D56C44B9}"/>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CCE9-4ECF-99A3-9BD5D56C44B9}"/>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CCE9-4ECF-99A3-9BD5D56C44B9}"/>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CCE9-4ECF-99A3-9BD5D56C44B9}"/>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CCE9-4ECF-99A3-9BD5D56C44B9}"/>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CCE9-4ECF-99A3-9BD5D56C44B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Visit cities</c:v>
                </c:pt>
                <c:pt idx="1">
                  <c:v>Visit historical buildings/sites</c:v>
                </c:pt>
                <c:pt idx="2">
                  <c:v>Relaxation</c:v>
                </c:pt>
                <c:pt idx="3">
                  <c:v>Discover local culture and lifestyle</c:v>
                </c:pt>
                <c:pt idx="4">
                  <c:v>Taste local food and drink</c:v>
                </c:pt>
                <c:pt idx="5">
                  <c:v>Observe beauty of nature</c:v>
                </c:pt>
                <c:pt idx="6">
                  <c:v>Discover local history and legends</c:v>
                </c:pt>
                <c:pt idx="7">
                  <c:v>Shopping</c:v>
                </c:pt>
                <c:pt idx="8">
                  <c:v>Visit parks and gardens</c:v>
                </c:pt>
                <c:pt idx="9">
                  <c:v>Visit museums</c:v>
                </c:pt>
                <c:pt idx="10">
                  <c:v>Experience local architecture</c:v>
                </c:pt>
                <c:pt idx="11">
                  <c:v>Visit restaurants</c:v>
                </c:pt>
                <c:pt idx="12">
                  <c:v>Experience city nightlife</c:v>
                </c:pt>
                <c:pt idx="13">
                  <c:v>Attend sightseeing tours</c:v>
                </c:pt>
                <c:pt idx="14">
                  <c:v>Visit art exhibitions</c:v>
                </c:pt>
                <c:pt idx="15">
                  <c:v>Attend concerts/festivals</c:v>
                </c:pt>
                <c:pt idx="16">
                  <c:v>Hiking (less than two hours)</c:v>
                </c:pt>
                <c:pt idx="17">
                  <c:v>Visit the countryside</c:v>
                </c:pt>
                <c:pt idx="18">
                  <c:v>Experience national festivals and traditional celebrations</c:v>
                </c:pt>
                <c:pt idx="19">
                  <c:v>Sunbathing and swimming</c:v>
                </c:pt>
                <c:pt idx="20">
                  <c:v>Get pampered</c:v>
                </c:pt>
                <c:pt idx="21">
                  <c:v>Observe natural phenomenon (i.e. volcanoes, northern lights, midnight sun, breaking waves, sand dune)</c:v>
                </c:pt>
                <c:pt idx="22">
                  <c:v>Experience mountains,  the wilderness or the wildlife</c:v>
                </c:pt>
                <c:pt idx="23">
                  <c:v>Visit spa resorts</c:v>
                </c:pt>
                <c:pt idx="24">
                  <c:v>Visit amusement parks</c:v>
                </c:pt>
                <c:pt idx="25">
                  <c:v>Hiking (more than two hours)</c:v>
                </c:pt>
                <c:pt idx="26">
                  <c:v>Do winter activities (Alpine skiing/snowboarding, cross country skiing, dog-sleigh, snowmobile etc)</c:v>
                </c:pt>
                <c:pt idx="27">
                  <c:v>Fresh or salt water fishing</c:v>
                </c:pt>
              </c:strCache>
            </c:strRef>
          </c:cat>
          <c:val>
            <c:numRef>
              <c:f>Sheet1!$B$2:$B$29</c:f>
              <c:numCache>
                <c:formatCode>0%</c:formatCode>
                <c:ptCount val="28"/>
                <c:pt idx="0">
                  <c:v>0.55514705882352899</c:v>
                </c:pt>
                <c:pt idx="1">
                  <c:v>0.34191176470588203</c:v>
                </c:pt>
                <c:pt idx="2">
                  <c:v>0.28308823529411797</c:v>
                </c:pt>
                <c:pt idx="3">
                  <c:v>0.27205882352941196</c:v>
                </c:pt>
                <c:pt idx="4">
                  <c:v>0.26470588235294101</c:v>
                </c:pt>
                <c:pt idx="5">
                  <c:v>0.25735294117647101</c:v>
                </c:pt>
                <c:pt idx="6">
                  <c:v>0.20955882352941199</c:v>
                </c:pt>
                <c:pt idx="7">
                  <c:v>0.19852941176470601</c:v>
                </c:pt>
                <c:pt idx="8">
                  <c:v>0.19852941176470601</c:v>
                </c:pt>
                <c:pt idx="9">
                  <c:v>0.19852941176470601</c:v>
                </c:pt>
                <c:pt idx="10">
                  <c:v>0.1875</c:v>
                </c:pt>
                <c:pt idx="11">
                  <c:v>0.183823529411765</c:v>
                </c:pt>
                <c:pt idx="12">
                  <c:v>0.183823529411765</c:v>
                </c:pt>
                <c:pt idx="13">
                  <c:v>0.18014705882352899</c:v>
                </c:pt>
                <c:pt idx="14">
                  <c:v>0.128676470588235</c:v>
                </c:pt>
                <c:pt idx="15">
                  <c:v>9.9264705882352894E-2</c:v>
                </c:pt>
                <c:pt idx="16">
                  <c:v>8.4558823529411797E-2</c:v>
                </c:pt>
                <c:pt idx="17">
                  <c:v>7.7205882352941207E-2</c:v>
                </c:pt>
                <c:pt idx="18">
                  <c:v>7.3529411764705899E-2</c:v>
                </c:pt>
                <c:pt idx="19">
                  <c:v>6.25E-2</c:v>
                </c:pt>
                <c:pt idx="20">
                  <c:v>5.8823529411764698E-2</c:v>
                </c:pt>
                <c:pt idx="21">
                  <c:v>5.8823529411764698E-2</c:v>
                </c:pt>
                <c:pt idx="22">
                  <c:v>4.7794117647058793E-2</c:v>
                </c:pt>
                <c:pt idx="23">
                  <c:v>3.6764705882352901E-2</c:v>
                </c:pt>
                <c:pt idx="24">
                  <c:v>3.3088235294117599E-2</c:v>
                </c:pt>
                <c:pt idx="25">
                  <c:v>2.9411764705882401E-2</c:v>
                </c:pt>
                <c:pt idx="26">
                  <c:v>1.4705882352941201E-2</c:v>
                </c:pt>
                <c:pt idx="27">
                  <c:v>7.3529411764705899E-3</c:v>
                </c:pt>
              </c:numCache>
            </c:numRef>
          </c:val>
          <c:extLst>
            <c:ext xmlns:c16="http://schemas.microsoft.com/office/drawing/2014/chart" uri="{C3380CC4-5D6E-409C-BE32-E72D297353CC}">
              <c16:uniqueId val="{0000001A-CCE9-4ECF-99A3-9BD5D56C44B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0.20220588235294101</c:v>
                </c:pt>
                <c:pt idx="1">
                  <c:v>0.19485294117647101</c:v>
                </c:pt>
                <c:pt idx="2">
                  <c:v>0.19852941176470601</c:v>
                </c:pt>
                <c:pt idx="3">
                  <c:v>0.14338235294117602</c:v>
                </c:pt>
                <c:pt idx="4">
                  <c:v>0.11764705882352899</c:v>
                </c:pt>
                <c:pt idx="5">
                  <c:v>5.1470588235294101E-2</c:v>
                </c:pt>
                <c:pt idx="6">
                  <c:v>1.4705882352941201E-2</c:v>
                </c:pt>
                <c:pt idx="7">
                  <c:v>7.3529411764705899E-3</c:v>
                </c:pt>
              </c:numCache>
            </c:numRef>
          </c:val>
          <c:extLst>
            <c:ext xmlns:c16="http://schemas.microsoft.com/office/drawing/2014/chart" uri="{C3380CC4-5D6E-409C-BE32-E72D297353CC}">
              <c16:uniqueId val="{00000000-10E6-4D90-9D60-3DA014C718B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5940-4136-BB6E-D2F6DC95027A}"/>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5940-4136-BB6E-D2F6DC95027A}"/>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5940-4136-BB6E-D2F6DC95027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0.47426470588235298</c:v>
                </c:pt>
                <c:pt idx="1">
                  <c:v>1.8382352941176502E-2</c:v>
                </c:pt>
                <c:pt idx="2">
                  <c:v>4.0441176470588196E-2</c:v>
                </c:pt>
                <c:pt idx="3">
                  <c:v>5.1470588235294101E-2</c:v>
                </c:pt>
                <c:pt idx="4">
                  <c:v>9.9264705882352894E-2</c:v>
                </c:pt>
                <c:pt idx="5">
                  <c:v>0.17647058823529399</c:v>
                </c:pt>
                <c:pt idx="6">
                  <c:v>2.5735294117647099E-2</c:v>
                </c:pt>
                <c:pt idx="7">
                  <c:v>0.213235294117647</c:v>
                </c:pt>
              </c:numCache>
            </c:numRef>
          </c:val>
          <c:extLst>
            <c:ext xmlns:c16="http://schemas.microsoft.com/office/drawing/2014/chart" uri="{C3380CC4-5D6E-409C-BE32-E72D297353CC}">
              <c16:uniqueId val="{00000006-5940-4136-BB6E-D2F6DC95027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69F6-4490-BDA2-C13BED1E19EE}"/>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69F6-4490-BDA2-C13BED1E19EE}"/>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69F6-4490-BDA2-C13BED1E19E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8.4558823529411797E-2</c:v>
                </c:pt>
                <c:pt idx="1">
                  <c:v>6.9852941176470604E-2</c:v>
                </c:pt>
                <c:pt idx="2">
                  <c:v>0.128676470588235</c:v>
                </c:pt>
                <c:pt idx="3">
                  <c:v>9.9264705882352894E-2</c:v>
                </c:pt>
                <c:pt idx="4">
                  <c:v>0.66544117647058798</c:v>
                </c:pt>
                <c:pt idx="5">
                  <c:v>0.128676470588235</c:v>
                </c:pt>
                <c:pt idx="6">
                  <c:v>0.213235294117647</c:v>
                </c:pt>
                <c:pt idx="7">
                  <c:v>4.0441176470588196E-2</c:v>
                </c:pt>
              </c:numCache>
            </c:numRef>
          </c:val>
          <c:extLst>
            <c:ext xmlns:c16="http://schemas.microsoft.com/office/drawing/2014/chart" uri="{C3380CC4-5D6E-409C-BE32-E72D297353CC}">
              <c16:uniqueId val="{00000006-69F6-4490-BDA2-C13BED1E19E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4F83-4671-B966-451EF12AD81B}"/>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4F83-4671-B966-451EF12AD81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3.6764705882352897E-3</c:v>
                </c:pt>
                <c:pt idx="1">
                  <c:v>7.3529411764705899E-2</c:v>
                </c:pt>
                <c:pt idx="2">
                  <c:v>0.41176470588235298</c:v>
                </c:pt>
                <c:pt idx="3">
                  <c:v>0.158088235294118</c:v>
                </c:pt>
                <c:pt idx="4">
                  <c:v>0.14705882352941202</c:v>
                </c:pt>
                <c:pt idx="5">
                  <c:v>0.20588235294117599</c:v>
                </c:pt>
              </c:numCache>
            </c:numRef>
          </c:val>
          <c:extLst>
            <c:ext xmlns:c16="http://schemas.microsoft.com/office/drawing/2014/chart" uri="{C3380CC4-5D6E-409C-BE32-E72D297353CC}">
              <c16:uniqueId val="{00000004-4F83-4671-B966-451EF12AD81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0-99A0-41B3-A90D-38A5A9814A3D}"/>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0.23161764705882401</c:v>
                </c:pt>
                <c:pt idx="1">
                  <c:v>0.113970588235294</c:v>
                </c:pt>
                <c:pt idx="2">
                  <c:v>0.63970588235294101</c:v>
                </c:pt>
                <c:pt idx="3">
                  <c:v>1.4705882352941201E-2</c:v>
                </c:pt>
              </c:numCache>
            </c:numRef>
          </c:val>
          <c:extLst>
            <c:ext xmlns:c16="http://schemas.microsoft.com/office/drawing/2014/chart" uri="{C3380CC4-5D6E-409C-BE32-E72D297353CC}">
              <c16:uniqueId val="{00000000-FECF-4235-AEFD-70BF12E0E77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8-9815-4549-BFE0-E963780EB5DB}"/>
              </c:ext>
            </c:extLst>
          </c:dPt>
          <c:dPt>
            <c:idx val="2"/>
            <c:invertIfNegative val="0"/>
            <c:bubble3D val="0"/>
            <c:spPr>
              <a:solidFill>
                <a:srgbClr val="FF0000"/>
              </a:solidFill>
              <a:ln>
                <a:noFill/>
              </a:ln>
              <a:effectLst/>
            </c:spPr>
            <c:extLst>
              <c:ext xmlns:c16="http://schemas.microsoft.com/office/drawing/2014/chart" uri="{C3380CC4-5D6E-409C-BE32-E72D297353CC}">
                <c16:uniqueId val="{00000009-9815-4549-BFE0-E963780EB5DB}"/>
              </c:ext>
            </c:extLst>
          </c:dPt>
          <c:dPt>
            <c:idx val="3"/>
            <c:invertIfNegative val="0"/>
            <c:bubble3D val="0"/>
            <c:spPr>
              <a:solidFill>
                <a:srgbClr val="FF0000"/>
              </a:solidFill>
              <a:ln>
                <a:noFill/>
              </a:ln>
              <a:effectLst/>
            </c:spPr>
            <c:extLst>
              <c:ext xmlns:c16="http://schemas.microsoft.com/office/drawing/2014/chart" uri="{C3380CC4-5D6E-409C-BE32-E72D297353CC}">
                <c16:uniqueId val="{0000000A-9815-4549-BFE0-E963780EB5DB}"/>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1-9A5A-47D6-A917-6471E3637828}"/>
              </c:ext>
            </c:extLst>
          </c:dPt>
          <c:dPt>
            <c:idx val="6"/>
            <c:invertIfNegative val="0"/>
            <c:bubble3D val="0"/>
            <c:spPr>
              <a:solidFill>
                <a:srgbClr val="FF0000"/>
              </a:solidFill>
              <a:ln>
                <a:noFill/>
              </a:ln>
              <a:effectLst/>
            </c:spPr>
            <c:extLst>
              <c:ext xmlns:c16="http://schemas.microsoft.com/office/drawing/2014/chart" uri="{C3380CC4-5D6E-409C-BE32-E72D297353CC}">
                <c16:uniqueId val="{0000000B-9815-4549-BFE0-E963780EB5DB}"/>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9A5A-47D6-A917-6471E3637828}"/>
              </c:ext>
            </c:extLst>
          </c:dPt>
          <c:dPt>
            <c:idx val="9"/>
            <c:invertIfNegative val="0"/>
            <c:bubble3D val="0"/>
            <c:spPr>
              <a:solidFill>
                <a:srgbClr val="FF0000"/>
              </a:solidFill>
              <a:ln>
                <a:noFill/>
              </a:ln>
              <a:effectLst/>
            </c:spPr>
            <c:extLst>
              <c:ext xmlns:c16="http://schemas.microsoft.com/office/drawing/2014/chart" uri="{C3380CC4-5D6E-409C-BE32-E72D297353CC}">
                <c16:uniqueId val="{0000000C-9815-4549-BFE0-E963780EB5DB}"/>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9A5A-47D6-A917-6471E3637828}"/>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9A5A-47D6-A917-6471E363782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attractions and sights</c:v>
                </c:pt>
                <c:pt idx="3">
                  <c:v>Homepages for hotels/ other accommodations</c:v>
                </c:pt>
                <c:pt idx="4">
                  <c:v>Booking sites such as Expedia and Lastminute</c:v>
                </c:pt>
                <c:pt idx="5">
                  <c:v>Homepages of carriers, including airlines etc.</c:v>
                </c:pt>
                <c:pt idx="6">
                  <c:v>Reviews from other travelers online</c:v>
                </c:pt>
                <c:pt idx="7">
                  <c:v>Advice from friends / family</c:v>
                </c:pt>
                <c:pt idx="8">
                  <c:v>Travel apps/portals like Tripadvisor etc</c:v>
                </c:pt>
                <c:pt idx="9">
                  <c:v>Guidebooks</c:v>
                </c:pt>
                <c:pt idx="10">
                  <c:v>Catalogs or brochures</c:v>
                </c:pt>
                <c:pt idx="11">
                  <c:v>Travel agent in homeland</c:v>
                </c:pt>
                <c:pt idx="12">
                  <c:v>Newspapers or magazines</c:v>
                </c:pt>
                <c:pt idx="13">
                  <c:v>Social media such as Facebook or blogs</c:v>
                </c:pt>
                <c:pt idx="14">
                  <c:v>TV or radio</c:v>
                </c:pt>
                <c:pt idx="15">
                  <c:v>Travel fairs</c:v>
                </c:pt>
                <c:pt idx="16">
                  <c:v>Other</c:v>
                </c:pt>
              </c:strCache>
            </c:strRef>
          </c:cat>
          <c:val>
            <c:numRef>
              <c:f>Sheet1!$B$2:$B$18</c:f>
              <c:numCache>
                <c:formatCode>0%</c:formatCode>
                <c:ptCount val="17"/>
                <c:pt idx="0">
                  <c:v>0.54411764705882293</c:v>
                </c:pt>
                <c:pt idx="1">
                  <c:v>0.27941176470588203</c:v>
                </c:pt>
                <c:pt idx="2">
                  <c:v>0.183823529411765</c:v>
                </c:pt>
                <c:pt idx="3">
                  <c:v>0.18014705882352899</c:v>
                </c:pt>
                <c:pt idx="4">
                  <c:v>0.17647058823529399</c:v>
                </c:pt>
                <c:pt idx="5">
                  <c:v>0.161764705882353</c:v>
                </c:pt>
                <c:pt idx="6">
                  <c:v>0.128676470588235</c:v>
                </c:pt>
                <c:pt idx="7">
                  <c:v>0.128676470588235</c:v>
                </c:pt>
                <c:pt idx="8">
                  <c:v>0.121323529411765</c:v>
                </c:pt>
                <c:pt idx="9">
                  <c:v>0.113970588235294</c:v>
                </c:pt>
                <c:pt idx="10">
                  <c:v>0.110294117647059</c:v>
                </c:pt>
                <c:pt idx="11">
                  <c:v>0.110294117647059</c:v>
                </c:pt>
                <c:pt idx="12">
                  <c:v>6.6176470588235295E-2</c:v>
                </c:pt>
                <c:pt idx="13">
                  <c:v>6.25E-2</c:v>
                </c:pt>
                <c:pt idx="14">
                  <c:v>1.8382352941176502E-2</c:v>
                </c:pt>
                <c:pt idx="15">
                  <c:v>1.4705882352941201E-2</c:v>
                </c:pt>
                <c:pt idx="16">
                  <c:v>2.5735294117647099E-2</c:v>
                </c:pt>
              </c:numCache>
            </c:numRef>
          </c:val>
          <c:extLst>
            <c:ext xmlns:c16="http://schemas.microsoft.com/office/drawing/2014/chart" uri="{C3380CC4-5D6E-409C-BE32-E72D297353CC}">
              <c16:uniqueId val="{00000008-9A5A-47D6-A917-6471E363782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CF73-4B03-AE59-F5410D7C62EC}"/>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0.11764705882352899</c:v>
                </c:pt>
                <c:pt idx="1">
                  <c:v>0.45955882352941202</c:v>
                </c:pt>
                <c:pt idx="2">
                  <c:v>0.224264705882353</c:v>
                </c:pt>
                <c:pt idx="3">
                  <c:v>0.19852941176470601</c:v>
                </c:pt>
              </c:numCache>
            </c:numRef>
          </c:val>
          <c:extLst>
            <c:ext xmlns:c16="http://schemas.microsoft.com/office/drawing/2014/chart" uri="{C3380CC4-5D6E-409C-BE32-E72D297353CC}">
              <c16:uniqueId val="{00000002-CF73-4B03-AE59-F5410D7C62E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9120-42D8-844E-EF66A1808BDE}"/>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9120-42D8-844E-EF66A1808BDE}"/>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9120-42D8-844E-EF66A1808BDE}"/>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9120-42D8-844E-EF66A1808BDE}"/>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9120-42D8-844E-EF66A1808BDE}"/>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9120-42D8-844E-EF66A1808BDE}"/>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D-9120-42D8-844E-EF66A1808BDE}"/>
              </c:ext>
            </c:extLst>
          </c:dPt>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3.6496350364963501E-2</c:v>
                </c:pt>
                <c:pt idx="1">
                  <c:v>7.2992700729927001E-2</c:v>
                </c:pt>
                <c:pt idx="2">
                  <c:v>0.113138686131387</c:v>
                </c:pt>
                <c:pt idx="3">
                  <c:v>0.16423357664233598</c:v>
                </c:pt>
                <c:pt idx="4">
                  <c:v>0.240875912408759</c:v>
                </c:pt>
                <c:pt idx="5">
                  <c:v>0.14233576642335799</c:v>
                </c:pt>
                <c:pt idx="6">
                  <c:v>0.22992700729927001</c:v>
                </c:pt>
              </c:numCache>
            </c:numRef>
          </c:val>
          <c:extLst>
            <c:ext xmlns:c16="http://schemas.microsoft.com/office/drawing/2014/chart" uri="{C3380CC4-5D6E-409C-BE32-E72D297353CC}">
              <c16:uniqueId val="{0000000E-9120-42D8-844E-EF66A1808BD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People who are interested to learn more</c:v>
                </c:pt>
                <c:pt idx="1">
                  <c:v>People who like to explore and have new experiences</c:v>
                </c:pt>
                <c:pt idx="2">
                  <c:v>People who are always looking to connect with others</c:v>
                </c:pt>
                <c:pt idx="3">
                  <c:v>People who make rational choices</c:v>
                </c:pt>
                <c:pt idx="4">
                  <c:v>People who like to have the best things, value high quality</c:v>
                </c:pt>
              </c:strCache>
            </c:strRef>
          </c:cat>
          <c:val>
            <c:numRef>
              <c:f>Sheet1!$B$2:$B$6</c:f>
              <c:numCache>
                <c:formatCode>0</c:formatCode>
                <c:ptCount val="5"/>
                <c:pt idx="0">
                  <c:v>224</c:v>
                </c:pt>
                <c:pt idx="1">
                  <c:v>165</c:v>
                </c:pt>
                <c:pt idx="2">
                  <c:v>127</c:v>
                </c:pt>
                <c:pt idx="3">
                  <c:v>121</c:v>
                </c:pt>
                <c:pt idx="4">
                  <c:v>121</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59259920645993"/>
          <c:y val="1.5385320089031988E-2"/>
          <c:w val="0.83682483523719708"/>
          <c:h val="0.98461467991096796"/>
        </c:manualLayout>
      </c:layout>
      <c:barChart>
        <c:barDir val="bar"/>
        <c:grouping val="clustered"/>
        <c:varyColors val="0"/>
        <c:ser>
          <c:idx val="0"/>
          <c:order val="0"/>
          <c:tx>
            <c:strRef>
              <c:f>Sheet1!$B$1</c:f>
              <c:strCache>
                <c:ptCount val="1"/>
                <c:pt idx="0">
                  <c:v>Ever visited</c:v>
                </c:pt>
              </c:strCache>
            </c:strRef>
          </c:tx>
          <c:spPr>
            <a:solidFill>
              <a:srgbClr val="FF6600"/>
            </a:solidFill>
            <a:ln>
              <a:noFill/>
            </a:ln>
            <a:effectLst/>
          </c:spPr>
          <c:invertIfNegative val="0"/>
          <c:dLbls>
            <c:dLbl>
              <c:idx val="1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0000"/>
                      </a:solidFill>
                      <a:latin typeface="+mn-lt"/>
                      <a:ea typeface="+mn-ea"/>
                      <a:cs typeface="+mn-cs"/>
                    </a:defRPr>
                  </a:pPr>
                  <a:endParaRPr lang="nb-NO"/>
                </a:p>
              </c:txPr>
              <c:showLegendKey val="0"/>
              <c:showVal val="1"/>
              <c:showCatName val="0"/>
              <c:showSerName val="0"/>
              <c:showPercent val="0"/>
              <c:showBubbleSize val="0"/>
              <c:extLst>
                <c:ext xmlns:c16="http://schemas.microsoft.com/office/drawing/2014/chart" uri="{C3380CC4-5D6E-409C-BE32-E72D297353CC}">
                  <c16:uniqueId val="{00000003-8687-4E28-83B5-CFC79E34AC8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France</c:v>
                </c:pt>
                <c:pt idx="1">
                  <c:v>Spain</c:v>
                </c:pt>
                <c:pt idx="2">
                  <c:v>Germany</c:v>
                </c:pt>
                <c:pt idx="3">
                  <c:v>Switzerland</c:v>
                </c:pt>
                <c:pt idx="4">
                  <c:v>Austria</c:v>
                </c:pt>
                <c:pt idx="5">
                  <c:v>Netherlands</c:v>
                </c:pt>
                <c:pt idx="6">
                  <c:v>USA</c:v>
                </c:pt>
                <c:pt idx="7">
                  <c:v>Denmark</c:v>
                </c:pt>
                <c:pt idx="8">
                  <c:v>Scotland</c:v>
                </c:pt>
                <c:pt idx="9">
                  <c:v>Sweden</c:v>
                </c:pt>
                <c:pt idx="10">
                  <c:v>Norway</c:v>
                </c:pt>
                <c:pt idx="11">
                  <c:v>Canada</c:v>
                </c:pt>
                <c:pt idx="12">
                  <c:v>Finland</c:v>
                </c:pt>
                <c:pt idx="13">
                  <c:v>Iceland</c:v>
                </c:pt>
                <c:pt idx="14">
                  <c:v>New Zealand</c:v>
                </c:pt>
              </c:strCache>
            </c:strRef>
          </c:cat>
          <c:val>
            <c:numRef>
              <c:f>Sheet1!$B$2:$B$16</c:f>
              <c:numCache>
                <c:formatCode>0%</c:formatCode>
                <c:ptCount val="15"/>
                <c:pt idx="0">
                  <c:v>0.88394584139265009</c:v>
                </c:pt>
                <c:pt idx="1">
                  <c:v>0.847235693501455</c:v>
                </c:pt>
                <c:pt idx="2">
                  <c:v>0.66210268948655293</c:v>
                </c:pt>
                <c:pt idx="3">
                  <c:v>0.64457535591556192</c:v>
                </c:pt>
                <c:pt idx="4">
                  <c:v>0.64217891054472798</c:v>
                </c:pt>
                <c:pt idx="5">
                  <c:v>0.41904276985743399</c:v>
                </c:pt>
                <c:pt idx="6">
                  <c:v>0.40428713858424703</c:v>
                </c:pt>
                <c:pt idx="7">
                  <c:v>0.25826131164209498</c:v>
                </c:pt>
                <c:pt idx="8">
                  <c:v>0.24263959390862902</c:v>
                </c:pt>
                <c:pt idx="9">
                  <c:v>0.224634023220596</c:v>
                </c:pt>
                <c:pt idx="10">
                  <c:v>0.16751527494908403</c:v>
                </c:pt>
                <c:pt idx="11">
                  <c:v>0.15447570332480798</c:v>
                </c:pt>
                <c:pt idx="12">
                  <c:v>0.14050437467833199</c:v>
                </c:pt>
                <c:pt idx="13">
                  <c:v>6.7981318111053499E-2</c:v>
                </c:pt>
                <c:pt idx="14">
                  <c:v>4.66701625589932E-2</c:v>
                </c:pt>
              </c:numCache>
            </c:numRef>
          </c:val>
          <c:extLst>
            <c:ext xmlns:c16="http://schemas.microsoft.com/office/drawing/2014/chart" uri="{C3380CC4-5D6E-409C-BE32-E72D297353CC}">
              <c16:uniqueId val="{00000000-8687-4E28-83B5-CFC79E34AC88}"/>
            </c:ext>
          </c:extLst>
        </c:ser>
        <c:ser>
          <c:idx val="1"/>
          <c:order val="1"/>
          <c:tx>
            <c:strRef>
              <c:f>Sheet1!$C$1</c:f>
              <c:strCache>
                <c:ptCount val="1"/>
                <c:pt idx="0">
                  <c:v>Repeat visit</c:v>
                </c:pt>
              </c:strCache>
            </c:strRef>
          </c:tx>
          <c:spPr>
            <a:solidFill>
              <a:srgbClr val="FF99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France</c:v>
                </c:pt>
                <c:pt idx="1">
                  <c:v>Spain</c:v>
                </c:pt>
                <c:pt idx="2">
                  <c:v>Germany</c:v>
                </c:pt>
                <c:pt idx="3">
                  <c:v>Switzerland</c:v>
                </c:pt>
                <c:pt idx="4">
                  <c:v>Austria</c:v>
                </c:pt>
                <c:pt idx="5">
                  <c:v>Netherlands</c:v>
                </c:pt>
                <c:pt idx="6">
                  <c:v>USA</c:v>
                </c:pt>
                <c:pt idx="7">
                  <c:v>Denmark</c:v>
                </c:pt>
                <c:pt idx="8">
                  <c:v>Scotland</c:v>
                </c:pt>
                <c:pt idx="9">
                  <c:v>Sweden</c:v>
                </c:pt>
                <c:pt idx="10">
                  <c:v>Norway</c:v>
                </c:pt>
                <c:pt idx="11">
                  <c:v>Canada</c:v>
                </c:pt>
                <c:pt idx="12">
                  <c:v>Finland</c:v>
                </c:pt>
                <c:pt idx="13">
                  <c:v>Iceland</c:v>
                </c:pt>
                <c:pt idx="14">
                  <c:v>New Zealand</c:v>
                </c:pt>
              </c:strCache>
            </c:strRef>
          </c:cat>
          <c:val>
            <c:numRef>
              <c:f>Sheet1!$C$2:$C$16</c:f>
              <c:numCache>
                <c:formatCode>0%</c:formatCode>
                <c:ptCount val="15"/>
                <c:pt idx="0">
                  <c:v>0.59381044487427503</c:v>
                </c:pt>
                <c:pt idx="1">
                  <c:v>0.54801163918525697</c:v>
                </c:pt>
                <c:pt idx="2">
                  <c:v>0.34376528117359401</c:v>
                </c:pt>
                <c:pt idx="3">
                  <c:v>0.32449680903289102</c:v>
                </c:pt>
                <c:pt idx="4">
                  <c:v>0.27736131934032998</c:v>
                </c:pt>
                <c:pt idx="5">
                  <c:v>0.13747454175152801</c:v>
                </c:pt>
                <c:pt idx="6">
                  <c:v>0.18145563310069801</c:v>
                </c:pt>
                <c:pt idx="7">
                  <c:v>5.69395017793594E-2</c:v>
                </c:pt>
                <c:pt idx="8">
                  <c:v>4.5685279187817306E-2</c:v>
                </c:pt>
                <c:pt idx="9">
                  <c:v>5.14891468955073E-2</c:v>
                </c:pt>
                <c:pt idx="10">
                  <c:v>4.1242362525458195E-2</c:v>
                </c:pt>
                <c:pt idx="11">
                  <c:v>3.5294117647058802E-2</c:v>
                </c:pt>
                <c:pt idx="12">
                  <c:v>3.1909418425115799E-2</c:v>
                </c:pt>
                <c:pt idx="13">
                  <c:v>1.6606123508043601E-2</c:v>
                </c:pt>
                <c:pt idx="14">
                  <c:v>2.0450970110120599E-2</c:v>
                </c:pt>
              </c:numCache>
            </c:numRef>
          </c:val>
          <c:extLst>
            <c:ext xmlns:c16="http://schemas.microsoft.com/office/drawing/2014/chart" uri="{C3380CC4-5D6E-409C-BE32-E72D297353CC}">
              <c16:uniqueId val="{00000001-8687-4E28-83B5-CFC79E34AC88}"/>
            </c:ext>
          </c:extLst>
        </c:ser>
        <c:dLbls>
          <c:showLegendKey val="0"/>
          <c:showVal val="0"/>
          <c:showCatName val="0"/>
          <c:showSerName val="0"/>
          <c:showPercent val="0"/>
          <c:showBubbleSize val="0"/>
        </c:dLbls>
        <c:gapWidth val="182"/>
        <c:overlap val="-50"/>
        <c:axId val="1029672696"/>
        <c:axId val="1029686144"/>
      </c:barChart>
      <c:catAx>
        <c:axId val="10296726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029686144"/>
        <c:crosses val="autoZero"/>
        <c:auto val="1"/>
        <c:lblAlgn val="ctr"/>
        <c:lblOffset val="100"/>
        <c:noMultiLvlLbl val="0"/>
      </c:catAx>
      <c:valAx>
        <c:axId val="1029686144"/>
        <c:scaling>
          <c:orientation val="minMax"/>
          <c:max val="1"/>
        </c:scaling>
        <c:delete val="1"/>
        <c:axPos val="t"/>
        <c:numFmt formatCode="0%" sourceLinked="1"/>
        <c:majorTickMark val="none"/>
        <c:minorTickMark val="none"/>
        <c:tickLblPos val="nextTo"/>
        <c:crossAx val="1029672696"/>
        <c:crosses val="autoZero"/>
        <c:crossBetween val="between"/>
      </c:valAx>
      <c:spPr>
        <a:noFill/>
        <a:ln>
          <a:noFill/>
        </a:ln>
        <a:effectLst/>
      </c:spPr>
    </c:plotArea>
    <c:legend>
      <c:legendPos val="b"/>
      <c:layout>
        <c:manualLayout>
          <c:xMode val="edge"/>
          <c:yMode val="edge"/>
          <c:x val="0.44704208217771502"/>
          <c:y val="0.82654892324804474"/>
          <c:w val="0.14418656562330845"/>
          <c:h val="0.1231103944170630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Allows me to broaden my knowledge</c:v>
                </c:pt>
                <c:pt idx="1">
                  <c:v>Allows me to broaden my horizon</c:v>
                </c:pt>
                <c:pt idx="2">
                  <c:v>Enriches my view on the world</c:v>
                </c:pt>
                <c:pt idx="3">
                  <c:v>Gives me rich experiences</c:v>
                </c:pt>
                <c:pt idx="4">
                  <c:v>Allows me to discover new and interesting places</c:v>
                </c:pt>
              </c:strCache>
            </c:strRef>
          </c:cat>
          <c:val>
            <c:numRef>
              <c:f>Sheet1!$B$2:$B$6</c:f>
              <c:numCache>
                <c:formatCode>0</c:formatCode>
                <c:ptCount val="5"/>
                <c:pt idx="0">
                  <c:v>191</c:v>
                </c:pt>
                <c:pt idx="1">
                  <c:v>177</c:v>
                </c:pt>
                <c:pt idx="2">
                  <c:v>177</c:v>
                </c:pt>
                <c:pt idx="3">
                  <c:v>159</c:v>
                </c:pt>
                <c:pt idx="4">
                  <c:v>154</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Cultivated</c:v>
                </c:pt>
                <c:pt idx="1">
                  <c:v>Explorative</c:v>
                </c:pt>
                <c:pt idx="2">
                  <c:v>Structured</c:v>
                </c:pt>
                <c:pt idx="3">
                  <c:v>Active</c:v>
                </c:pt>
                <c:pt idx="4">
                  <c:v>Unique</c:v>
                </c:pt>
                <c:pt idx="5">
                  <c:v>Authentic</c:v>
                </c:pt>
              </c:strCache>
            </c:strRef>
          </c:cat>
          <c:val>
            <c:numRef>
              <c:f>Sheet1!$B$2:$B$7</c:f>
              <c:numCache>
                <c:formatCode>0</c:formatCode>
                <c:ptCount val="6"/>
                <c:pt idx="0">
                  <c:v>211</c:v>
                </c:pt>
                <c:pt idx="1">
                  <c:v>179</c:v>
                </c:pt>
                <c:pt idx="2">
                  <c:v>135</c:v>
                </c:pt>
                <c:pt idx="3">
                  <c:v>135</c:v>
                </c:pt>
                <c:pt idx="4">
                  <c:v>133</c:v>
                </c:pt>
                <c:pt idx="5">
                  <c:v>125</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Has interesting culture &amp; art</c:v>
                </c:pt>
                <c:pt idx="1">
                  <c:v>Has interesting sights</c:v>
                </c:pt>
                <c:pt idx="2">
                  <c:v>Has rich cultural heritage</c:v>
                </c:pt>
                <c:pt idx="3">
                  <c:v>Is easy to travel to</c:v>
                </c:pt>
                <c:pt idx="4">
                  <c:v>Is easy to travel around</c:v>
                </c:pt>
                <c:pt idx="5">
                  <c:v>Is well organized</c:v>
                </c:pt>
              </c:strCache>
            </c:strRef>
          </c:cat>
          <c:val>
            <c:numRef>
              <c:f>Sheet1!$B$2:$B$7</c:f>
              <c:numCache>
                <c:formatCode>0</c:formatCode>
                <c:ptCount val="6"/>
                <c:pt idx="0">
                  <c:v>224</c:v>
                </c:pt>
                <c:pt idx="1">
                  <c:v>213</c:v>
                </c:pt>
                <c:pt idx="2">
                  <c:v>204</c:v>
                </c:pt>
                <c:pt idx="3">
                  <c:v>158</c:v>
                </c:pt>
                <c:pt idx="4" formatCode="General">
                  <c:v>132</c:v>
                </c:pt>
                <c:pt idx="5">
                  <c:v>132</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6.93430656934306E-2</c:v>
                </c:pt>
                <c:pt idx="1">
                  <c:v>4.0145985401459895E-2</c:v>
                </c:pt>
                <c:pt idx="2">
                  <c:v>9.8540145985401395E-2</c:v>
                </c:pt>
                <c:pt idx="3">
                  <c:v>8.7591240875912413E-2</c:v>
                </c:pt>
                <c:pt idx="4">
                  <c:v>0.10218978102189799</c:v>
                </c:pt>
                <c:pt idx="5">
                  <c:v>0.10583941605839399</c:v>
                </c:pt>
                <c:pt idx="6">
                  <c:v>0.10583941605839399</c:v>
                </c:pt>
                <c:pt idx="7">
                  <c:v>0.15693430656934301</c:v>
                </c:pt>
                <c:pt idx="8">
                  <c:v>0.10583941605839399</c:v>
                </c:pt>
                <c:pt idx="9">
                  <c:v>5.8394160583941597E-2</c:v>
                </c:pt>
                <c:pt idx="10">
                  <c:v>2.1897810218978103E-2</c:v>
                </c:pt>
                <c:pt idx="11">
                  <c:v>4.7445255474452504E-2</c:v>
                </c:pt>
              </c:numCache>
            </c:numRef>
          </c:val>
          <c:smooth val="1"/>
          <c:extLst>
            <c:ext xmlns:c16="http://schemas.microsoft.com/office/drawing/2014/chart" uri="{C3380CC4-5D6E-409C-BE32-E72D297353CC}">
              <c16:uniqueId val="{00000000-BB57-4796-86E1-64BC928F389D}"/>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8-9BF4-4D10-8B7D-EFC607AC08FE}"/>
              </c:ext>
            </c:extLst>
          </c:dPt>
          <c:dPt>
            <c:idx val="1"/>
            <c:invertIfNegative val="0"/>
            <c:bubble3D val="0"/>
            <c:spPr>
              <a:solidFill>
                <a:srgbClr val="92D050"/>
              </a:solidFill>
              <a:ln>
                <a:noFill/>
              </a:ln>
              <a:effectLst/>
            </c:spPr>
            <c:extLst>
              <c:ext xmlns:c16="http://schemas.microsoft.com/office/drawing/2014/chart" uri="{C3380CC4-5D6E-409C-BE32-E72D297353CC}">
                <c16:uniqueId val="{00000009-9BF4-4D10-8B7D-EFC607AC08FE}"/>
              </c:ext>
            </c:extLst>
          </c:dPt>
          <c:dPt>
            <c:idx val="2"/>
            <c:invertIfNegative val="0"/>
            <c:bubble3D val="0"/>
            <c:spPr>
              <a:solidFill>
                <a:srgbClr val="FF0000"/>
              </a:solidFill>
              <a:ln>
                <a:noFill/>
              </a:ln>
              <a:effectLst/>
            </c:spPr>
            <c:extLst>
              <c:ext xmlns:c16="http://schemas.microsoft.com/office/drawing/2014/chart" uri="{C3380CC4-5D6E-409C-BE32-E72D297353CC}">
                <c16:uniqueId val="{0000000A-9BF4-4D10-8B7D-EFC607AC08FE}"/>
              </c:ext>
            </c:extLst>
          </c:dPt>
          <c:dPt>
            <c:idx val="4"/>
            <c:invertIfNegative val="0"/>
            <c:bubble3D val="0"/>
            <c:spPr>
              <a:solidFill>
                <a:srgbClr val="FF0000"/>
              </a:solidFill>
              <a:ln>
                <a:noFill/>
              </a:ln>
              <a:effectLst/>
            </c:spPr>
            <c:extLst>
              <c:ext xmlns:c16="http://schemas.microsoft.com/office/drawing/2014/chart" uri="{C3380CC4-5D6E-409C-BE32-E72D297353CC}">
                <c16:uniqueId val="{0000000B-9BF4-4D10-8B7D-EFC607AC08FE}"/>
              </c:ext>
            </c:extLst>
          </c:dPt>
          <c:dPt>
            <c:idx val="5"/>
            <c:invertIfNegative val="0"/>
            <c:bubble3D val="0"/>
            <c:spPr>
              <a:solidFill>
                <a:srgbClr val="FF0000"/>
              </a:solidFill>
              <a:ln>
                <a:noFill/>
              </a:ln>
              <a:effectLst/>
            </c:spPr>
            <c:extLst>
              <c:ext xmlns:c16="http://schemas.microsoft.com/office/drawing/2014/chart" uri="{C3380CC4-5D6E-409C-BE32-E72D297353CC}">
                <c16:uniqueId val="{0000000C-9BF4-4D10-8B7D-EFC607AC08FE}"/>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1-C263-41E5-B9BD-4D6442A745A0}"/>
              </c:ext>
            </c:extLst>
          </c:dPt>
          <c:dPt>
            <c:idx val="7"/>
            <c:invertIfNegative val="0"/>
            <c:bubble3D val="0"/>
            <c:spPr>
              <a:solidFill>
                <a:srgbClr val="FF0000"/>
              </a:solidFill>
              <a:ln>
                <a:noFill/>
              </a:ln>
              <a:effectLst/>
            </c:spPr>
            <c:extLst>
              <c:ext xmlns:c16="http://schemas.microsoft.com/office/drawing/2014/chart" uri="{C3380CC4-5D6E-409C-BE32-E72D297353CC}">
                <c16:uniqueId val="{0000000D-9BF4-4D10-8B7D-EFC607AC08FE}"/>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C263-41E5-B9BD-4D6442A745A0}"/>
              </c:ext>
            </c:extLst>
          </c:dPt>
          <c:dPt>
            <c:idx val="9"/>
            <c:invertIfNegative val="0"/>
            <c:bubble3D val="0"/>
            <c:spPr>
              <a:solidFill>
                <a:srgbClr val="FF0000"/>
              </a:solidFill>
              <a:ln>
                <a:noFill/>
              </a:ln>
              <a:effectLst/>
            </c:spPr>
            <c:extLst>
              <c:ext xmlns:c16="http://schemas.microsoft.com/office/drawing/2014/chart" uri="{C3380CC4-5D6E-409C-BE32-E72D297353CC}">
                <c16:uniqueId val="{0000000E-9BF4-4D10-8B7D-EFC607AC08FE}"/>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C263-41E5-B9BD-4D6442A745A0}"/>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C263-41E5-B9BD-4D6442A745A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Cultural experience (focus on art, theatre etc)</c:v>
                </c:pt>
                <c:pt idx="1">
                  <c:v>Visits to historic sites</c:v>
                </c:pt>
                <c:pt idx="2">
                  <c:v>Sun and beach holiday</c:v>
                </c:pt>
                <c:pt idx="3">
                  <c:v>Sightseeing/round trip</c:v>
                </c:pt>
                <c:pt idx="4">
                  <c:v>Party&amp; fun</c:v>
                </c:pt>
                <c:pt idx="5">
                  <c:v>Holiday to experience nature, scenery and wildlife</c:v>
                </c:pt>
                <c:pt idx="6">
                  <c:v>City break (focusing on cultural, shopping, Club, restaurant visits etc.)</c:v>
                </c:pt>
                <c:pt idx="7">
                  <c:v>Visiting friends and relatives</c:v>
                </c:pt>
                <c:pt idx="8">
                  <c:v>Culinary trip</c:v>
                </c:pt>
                <c:pt idx="9">
                  <c:v>Health travel</c:v>
                </c:pt>
                <c:pt idx="10">
                  <c:v>Travel to cottage/holiday home (hired/own/borrowed cottage/holiday home)</c:v>
                </c:pt>
                <c:pt idx="11">
                  <c:v>Cruise</c:v>
                </c:pt>
                <c:pt idx="12">
                  <c:v>Event holiday (festivals, sports etc)</c:v>
                </c:pt>
                <c:pt idx="13">
                  <c:v>Sports/active holiday</c:v>
                </c:pt>
                <c:pt idx="14">
                  <c:v>Ski holiday</c:v>
                </c:pt>
                <c:pt idx="15">
                  <c:v>Countryside holiday</c:v>
                </c:pt>
                <c:pt idx="16">
                  <c:v>Other type of winterholiday with snow</c:v>
                </c:pt>
              </c:strCache>
            </c:strRef>
          </c:cat>
          <c:val>
            <c:numRef>
              <c:f>Sheet1!$B$2:$B$18</c:f>
              <c:numCache>
                <c:formatCode>0%</c:formatCode>
                <c:ptCount val="17"/>
                <c:pt idx="0">
                  <c:v>0.60583941605839398</c:v>
                </c:pt>
                <c:pt idx="1">
                  <c:v>0.56934306569343096</c:v>
                </c:pt>
                <c:pt idx="2">
                  <c:v>0.41240875912408798</c:v>
                </c:pt>
                <c:pt idx="3">
                  <c:v>0.39781021897810198</c:v>
                </c:pt>
                <c:pt idx="4">
                  <c:v>0.226277372262774</c:v>
                </c:pt>
                <c:pt idx="5">
                  <c:v>0.20802919708029199</c:v>
                </c:pt>
                <c:pt idx="6">
                  <c:v>0.20802919708029199</c:v>
                </c:pt>
                <c:pt idx="7">
                  <c:v>0.14233576642335799</c:v>
                </c:pt>
                <c:pt idx="8">
                  <c:v>8.0291970802919707E-2</c:v>
                </c:pt>
                <c:pt idx="9">
                  <c:v>7.6642335766423403E-2</c:v>
                </c:pt>
                <c:pt idx="10">
                  <c:v>6.93430656934306E-2</c:v>
                </c:pt>
                <c:pt idx="11">
                  <c:v>6.2043795620437894E-2</c:v>
                </c:pt>
                <c:pt idx="12">
                  <c:v>3.6496350364963501E-2</c:v>
                </c:pt>
                <c:pt idx="13">
                  <c:v>2.9197080291970798E-2</c:v>
                </c:pt>
                <c:pt idx="14">
                  <c:v>1.4598540145985399E-2</c:v>
                </c:pt>
                <c:pt idx="15">
                  <c:v>1.4598540145985399E-2</c:v>
                </c:pt>
                <c:pt idx="16">
                  <c:v>1.0948905109489E-2</c:v>
                </c:pt>
              </c:numCache>
            </c:numRef>
          </c:val>
          <c:extLst>
            <c:ext xmlns:c16="http://schemas.microsoft.com/office/drawing/2014/chart" uri="{C3380CC4-5D6E-409C-BE32-E72D297353CC}">
              <c16:uniqueId val="{00000008-C263-41E5-B9BD-4D6442A745A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1-77DD-4A54-86DE-8FB4F640B957}"/>
              </c:ext>
            </c:extLst>
          </c:dPt>
          <c:dPt>
            <c:idx val="4"/>
            <c:invertIfNegative val="0"/>
            <c:bubble3D val="0"/>
            <c:spPr>
              <a:solidFill>
                <a:srgbClr val="FF0000"/>
              </a:solidFill>
              <a:ln>
                <a:noFill/>
              </a:ln>
              <a:effectLst/>
            </c:spPr>
            <c:extLst>
              <c:ext xmlns:c16="http://schemas.microsoft.com/office/drawing/2014/chart" uri="{C3380CC4-5D6E-409C-BE32-E72D297353CC}">
                <c16:uniqueId val="{00000000-77DD-4A54-86DE-8FB4F640B95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0.30291970802919699</c:v>
                </c:pt>
                <c:pt idx="1">
                  <c:v>0.25547445255474499</c:v>
                </c:pt>
                <c:pt idx="2">
                  <c:v>0.178832116788321</c:v>
                </c:pt>
                <c:pt idx="3">
                  <c:v>0.145985401459854</c:v>
                </c:pt>
                <c:pt idx="4">
                  <c:v>0.116788321167883</c:v>
                </c:pt>
              </c:numCache>
            </c:numRef>
          </c:val>
          <c:extLst>
            <c:ext xmlns:c16="http://schemas.microsoft.com/office/drawing/2014/chart" uri="{C3380CC4-5D6E-409C-BE32-E72D297353CC}">
              <c16:uniqueId val="{00000000-DB1D-4534-917E-3BA107AA77C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1D64-4F58-ABAE-F756D6143B35}"/>
              </c:ext>
            </c:extLst>
          </c:dPt>
          <c:dPt>
            <c:idx val="1"/>
            <c:invertIfNegative val="0"/>
            <c:bubble3D val="0"/>
            <c:spPr>
              <a:solidFill>
                <a:srgbClr val="FF0000"/>
              </a:solidFill>
              <a:ln>
                <a:noFill/>
              </a:ln>
              <a:effectLst/>
            </c:spPr>
            <c:extLst>
              <c:ext xmlns:c16="http://schemas.microsoft.com/office/drawing/2014/chart" uri="{C3380CC4-5D6E-409C-BE32-E72D297353CC}">
                <c16:uniqueId val="{00000001-1D64-4F58-ABAE-F756D6143B3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Train</c:v>
                </c:pt>
                <c:pt idx="4">
                  <c:v>Ferry / boat / cruise</c:v>
                </c:pt>
                <c:pt idx="5">
                  <c:v>Charter plane</c:v>
                </c:pt>
                <c:pt idx="6">
                  <c:v>Camper van</c:v>
                </c:pt>
                <c:pt idx="7">
                  <c:v>Car w/ caravan</c:v>
                </c:pt>
                <c:pt idx="8">
                  <c:v>Motorbike</c:v>
                </c:pt>
                <c:pt idx="9">
                  <c:v>Scheduled plane</c:v>
                </c:pt>
              </c:strCache>
            </c:strRef>
          </c:cat>
          <c:val>
            <c:numRef>
              <c:f>Sheet1!$B$2:$B$11</c:f>
              <c:numCache>
                <c:formatCode>0%</c:formatCode>
                <c:ptCount val="10"/>
                <c:pt idx="0">
                  <c:v>0.78467153284671498</c:v>
                </c:pt>
                <c:pt idx="1">
                  <c:v>0.18248175182481699</c:v>
                </c:pt>
                <c:pt idx="2">
                  <c:v>6.5693430656934296E-2</c:v>
                </c:pt>
                <c:pt idx="3">
                  <c:v>5.4744525547445202E-2</c:v>
                </c:pt>
                <c:pt idx="4">
                  <c:v>4.0145985401459895E-2</c:v>
                </c:pt>
                <c:pt idx="5">
                  <c:v>1.4598540145985399E-2</c:v>
                </c:pt>
                <c:pt idx="6">
                  <c:v>3.6496350364963498E-3</c:v>
                </c:pt>
                <c:pt idx="7">
                  <c:v>3.6496350364963498E-3</c:v>
                </c:pt>
                <c:pt idx="8">
                  <c:v>3.6496350364963498E-3</c:v>
                </c:pt>
                <c:pt idx="9">
                  <c:v>0</c:v>
                </c:pt>
              </c:numCache>
            </c:numRef>
          </c:val>
          <c:extLst>
            <c:ext xmlns:c16="http://schemas.microsoft.com/office/drawing/2014/chart" uri="{C3380CC4-5D6E-409C-BE32-E72D297353CC}">
              <c16:uniqueId val="{00000000-5066-4AF8-AAA7-1FBC3FF9E58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6701-49A8-B8B0-4B2EC91FA93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Hotel (budget)</c:v>
                </c:pt>
                <c:pt idx="3">
                  <c:v>Guest house / Bed &amp; Breakfast</c:v>
                </c:pt>
                <c:pt idx="4">
                  <c:v>Rented cabin / holiday home / flat</c:v>
                </c:pt>
                <c:pt idx="5">
                  <c:v>Stayed with friends / acquaintances</c:v>
                </c:pt>
                <c:pt idx="6">
                  <c:v>In a private person's home through AirBnb or other types of sharing services</c:v>
                </c:pt>
                <c:pt idx="7">
                  <c:v>Stayed with family</c:v>
                </c:pt>
                <c:pt idx="8">
                  <c:v>Owned cabin / holiday home / flat</c:v>
                </c:pt>
                <c:pt idx="9">
                  <c:v>Borrowed cabin / holiday home / flat</c:v>
                </c:pt>
                <c:pt idx="10">
                  <c:v>Camping cabin</c:v>
                </c:pt>
                <c:pt idx="11">
                  <c:v>Caravan / camper van</c:v>
                </c:pt>
                <c:pt idx="12">
                  <c:v>Tent</c:v>
                </c:pt>
              </c:strCache>
            </c:strRef>
          </c:cat>
          <c:val>
            <c:numRef>
              <c:f>Sheet1!$B$2:$B$14</c:f>
              <c:numCache>
                <c:formatCode>0%</c:formatCode>
                <c:ptCount val="13"/>
                <c:pt idx="0">
                  <c:v>0.48905109489051102</c:v>
                </c:pt>
                <c:pt idx="1">
                  <c:v>0.145985401459854</c:v>
                </c:pt>
                <c:pt idx="2">
                  <c:v>0.127737226277372</c:v>
                </c:pt>
                <c:pt idx="3">
                  <c:v>9.1240875912408703E-2</c:v>
                </c:pt>
                <c:pt idx="4">
                  <c:v>8.7591240875912413E-2</c:v>
                </c:pt>
                <c:pt idx="5">
                  <c:v>4.0145985401459895E-2</c:v>
                </c:pt>
                <c:pt idx="6">
                  <c:v>3.2846715328467099E-2</c:v>
                </c:pt>
                <c:pt idx="7">
                  <c:v>1.4598540145985399E-2</c:v>
                </c:pt>
                <c:pt idx="8">
                  <c:v>1.0948905109489E-2</c:v>
                </c:pt>
                <c:pt idx="9">
                  <c:v>7.2992700729926996E-3</c:v>
                </c:pt>
                <c:pt idx="10">
                  <c:v>7.2992700729926996E-3</c:v>
                </c:pt>
                <c:pt idx="11">
                  <c:v>3.6496350364963498E-3</c:v>
                </c:pt>
                <c:pt idx="12">
                  <c:v>0</c:v>
                </c:pt>
              </c:numCache>
            </c:numRef>
          </c:val>
          <c:extLst>
            <c:ext xmlns:c16="http://schemas.microsoft.com/office/drawing/2014/chart" uri="{C3380CC4-5D6E-409C-BE32-E72D297353CC}">
              <c16:uniqueId val="{00000000-5ABD-436A-A129-5B874622868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91C0-4A65-B1B6-E46977056242}"/>
              </c:ext>
            </c:extLst>
          </c:dPt>
          <c:dPt>
            <c:idx val="1"/>
            <c:invertIfNegative val="0"/>
            <c:bubble3D val="0"/>
            <c:spPr>
              <a:solidFill>
                <a:srgbClr val="92D050"/>
              </a:solidFill>
              <a:ln>
                <a:noFill/>
              </a:ln>
              <a:effectLst/>
            </c:spPr>
            <c:extLst>
              <c:ext xmlns:c16="http://schemas.microsoft.com/office/drawing/2014/chart" uri="{C3380CC4-5D6E-409C-BE32-E72D297353CC}">
                <c16:uniqueId val="{00000001-91C0-4A65-B1B6-E46977056242}"/>
              </c:ext>
            </c:extLst>
          </c:dPt>
          <c:dPt>
            <c:idx val="2"/>
            <c:invertIfNegative val="0"/>
            <c:bubble3D val="0"/>
            <c:spPr>
              <a:solidFill>
                <a:srgbClr val="FF0000"/>
              </a:solidFill>
              <a:ln>
                <a:noFill/>
              </a:ln>
              <a:effectLst/>
            </c:spPr>
            <c:extLst>
              <c:ext xmlns:c16="http://schemas.microsoft.com/office/drawing/2014/chart" uri="{C3380CC4-5D6E-409C-BE32-E72D297353CC}">
                <c16:uniqueId val="{00000002-91C0-4A65-B1B6-E46977056242}"/>
              </c:ext>
            </c:extLst>
          </c:dPt>
          <c:dPt>
            <c:idx val="3"/>
            <c:invertIfNegative val="0"/>
            <c:bubble3D val="0"/>
            <c:spPr>
              <a:solidFill>
                <a:srgbClr val="FF0000"/>
              </a:solidFill>
              <a:ln>
                <a:noFill/>
              </a:ln>
              <a:effectLst/>
            </c:spPr>
            <c:extLst>
              <c:ext xmlns:c16="http://schemas.microsoft.com/office/drawing/2014/chart" uri="{C3380CC4-5D6E-409C-BE32-E72D297353CC}">
                <c16:uniqueId val="{00000003-91C0-4A65-B1B6-E46977056242}"/>
              </c:ext>
            </c:extLst>
          </c:dPt>
          <c:dPt>
            <c:idx val="6"/>
            <c:invertIfNegative val="0"/>
            <c:bubble3D val="0"/>
            <c:spPr>
              <a:solidFill>
                <a:srgbClr val="FF0000"/>
              </a:solidFill>
              <a:ln>
                <a:noFill/>
              </a:ln>
              <a:effectLst/>
            </c:spPr>
            <c:extLst>
              <c:ext xmlns:c16="http://schemas.microsoft.com/office/drawing/2014/chart" uri="{C3380CC4-5D6E-409C-BE32-E72D297353CC}">
                <c16:uniqueId val="{00000004-91C0-4A65-B1B6-E4697705624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Train</c:v>
                </c:pt>
                <c:pt idx="2">
                  <c:v>Own car</c:v>
                </c:pt>
                <c:pt idx="3">
                  <c:v>Rented car</c:v>
                </c:pt>
                <c:pt idx="4">
                  <c:v>No transportation</c:v>
                </c:pt>
                <c:pt idx="5">
                  <c:v>Ferry / boat / cruise</c:v>
                </c:pt>
                <c:pt idx="6">
                  <c:v>Plane</c:v>
                </c:pt>
                <c:pt idx="7">
                  <c:v>Bicycle</c:v>
                </c:pt>
                <c:pt idx="8">
                  <c:v>Motorbike</c:v>
                </c:pt>
                <c:pt idx="9">
                  <c:v>Camper van</c:v>
                </c:pt>
                <c:pt idx="10">
                  <c:v>Car w/ caravan</c:v>
                </c:pt>
              </c:strCache>
            </c:strRef>
          </c:cat>
          <c:val>
            <c:numRef>
              <c:f>Sheet1!$B$2:$B$12</c:f>
              <c:numCache>
                <c:formatCode>0%</c:formatCode>
                <c:ptCount val="11"/>
                <c:pt idx="0">
                  <c:v>0.41970802919708</c:v>
                </c:pt>
                <c:pt idx="1">
                  <c:v>0.19708029197080301</c:v>
                </c:pt>
                <c:pt idx="2">
                  <c:v>0.18978102189781001</c:v>
                </c:pt>
                <c:pt idx="3">
                  <c:v>0.116788321167883</c:v>
                </c:pt>
                <c:pt idx="4">
                  <c:v>9.4890510948905091E-2</c:v>
                </c:pt>
                <c:pt idx="5">
                  <c:v>7.2992700729927001E-2</c:v>
                </c:pt>
                <c:pt idx="6">
                  <c:v>6.2043795620437894E-2</c:v>
                </c:pt>
                <c:pt idx="7">
                  <c:v>2.5547445255474498E-2</c:v>
                </c:pt>
                <c:pt idx="8">
                  <c:v>7.2992700729926996E-3</c:v>
                </c:pt>
                <c:pt idx="9">
                  <c:v>3.6496350364963498E-3</c:v>
                </c:pt>
                <c:pt idx="10">
                  <c:v>0</c:v>
                </c:pt>
              </c:numCache>
            </c:numRef>
          </c:val>
          <c:extLst>
            <c:ext xmlns:c16="http://schemas.microsoft.com/office/drawing/2014/chart" uri="{C3380CC4-5D6E-409C-BE32-E72D297353CC}">
              <c16:uniqueId val="{00000000-D3AF-46B3-9DA2-7E18B78C7A0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A-F7ED-4E00-BE17-DF65DDB55A4E}"/>
              </c:ext>
            </c:extLst>
          </c:dPt>
          <c:dPt>
            <c:idx val="1"/>
            <c:invertIfNegative val="0"/>
            <c:bubble3D val="0"/>
            <c:spPr>
              <a:solidFill>
                <a:srgbClr val="92D050"/>
              </a:solidFill>
              <a:ln>
                <a:noFill/>
              </a:ln>
              <a:effectLst/>
            </c:spPr>
            <c:extLst>
              <c:ext xmlns:c16="http://schemas.microsoft.com/office/drawing/2014/chart" uri="{C3380CC4-5D6E-409C-BE32-E72D297353CC}">
                <c16:uniqueId val="{0000001B-F7ED-4E00-BE17-DF65DDB55A4E}"/>
              </c:ext>
            </c:extLst>
          </c:dPt>
          <c:dPt>
            <c:idx val="2"/>
            <c:invertIfNegative val="0"/>
            <c:bubble3D val="0"/>
            <c:spPr>
              <a:solidFill>
                <a:srgbClr val="92D050"/>
              </a:solidFill>
              <a:ln>
                <a:noFill/>
              </a:ln>
              <a:effectLst/>
            </c:spPr>
            <c:extLst>
              <c:ext xmlns:c16="http://schemas.microsoft.com/office/drawing/2014/chart" uri="{C3380CC4-5D6E-409C-BE32-E72D297353CC}">
                <c16:uniqueId val="{0000001C-F7ED-4E00-BE17-DF65DDB55A4E}"/>
              </c:ext>
            </c:extLst>
          </c:dPt>
          <c:dPt>
            <c:idx val="3"/>
            <c:invertIfNegative val="0"/>
            <c:bubble3D val="0"/>
            <c:spPr>
              <a:solidFill>
                <a:srgbClr val="92D050"/>
              </a:solidFill>
              <a:ln>
                <a:noFill/>
              </a:ln>
              <a:effectLst/>
            </c:spPr>
            <c:extLst>
              <c:ext xmlns:c16="http://schemas.microsoft.com/office/drawing/2014/chart" uri="{C3380CC4-5D6E-409C-BE32-E72D297353CC}">
                <c16:uniqueId val="{0000001D-F7ED-4E00-BE17-DF65DDB55A4E}"/>
              </c:ext>
            </c:extLst>
          </c:dPt>
          <c:dPt>
            <c:idx val="5"/>
            <c:invertIfNegative val="0"/>
            <c:bubble3D val="0"/>
            <c:spPr>
              <a:solidFill>
                <a:srgbClr val="92D050"/>
              </a:solidFill>
              <a:ln>
                <a:noFill/>
              </a:ln>
              <a:effectLst/>
            </c:spPr>
            <c:extLst>
              <c:ext xmlns:c16="http://schemas.microsoft.com/office/drawing/2014/chart" uri="{C3380CC4-5D6E-409C-BE32-E72D297353CC}">
                <c16:uniqueId val="{0000001E-F7ED-4E00-BE17-DF65DDB55A4E}"/>
              </c:ext>
            </c:extLst>
          </c:dPt>
          <c:dPt>
            <c:idx val="7"/>
            <c:invertIfNegative val="0"/>
            <c:bubble3D val="0"/>
            <c:spPr>
              <a:solidFill>
                <a:srgbClr val="92D050"/>
              </a:solidFill>
              <a:ln>
                <a:noFill/>
              </a:ln>
              <a:effectLst/>
            </c:spPr>
            <c:extLst>
              <c:ext xmlns:c16="http://schemas.microsoft.com/office/drawing/2014/chart" uri="{C3380CC4-5D6E-409C-BE32-E72D297353CC}">
                <c16:uniqueId val="{0000001F-F7ED-4E00-BE17-DF65DDB55A4E}"/>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D52E-4A08-9FD4-52AB9E3561E1}"/>
              </c:ext>
            </c:extLst>
          </c:dPt>
          <c:dPt>
            <c:idx val="9"/>
            <c:invertIfNegative val="0"/>
            <c:bubble3D val="0"/>
            <c:spPr>
              <a:solidFill>
                <a:srgbClr val="92D050"/>
              </a:solidFill>
              <a:ln>
                <a:noFill/>
              </a:ln>
              <a:effectLst/>
            </c:spPr>
            <c:extLst>
              <c:ext xmlns:c16="http://schemas.microsoft.com/office/drawing/2014/chart" uri="{C3380CC4-5D6E-409C-BE32-E72D297353CC}">
                <c16:uniqueId val="{00000003-D52E-4A08-9FD4-52AB9E3561E1}"/>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D52E-4A08-9FD4-52AB9E3561E1}"/>
              </c:ext>
            </c:extLst>
          </c:dPt>
          <c:dPt>
            <c:idx val="12"/>
            <c:invertIfNegative val="0"/>
            <c:bubble3D val="0"/>
            <c:spPr>
              <a:solidFill>
                <a:srgbClr val="92D050"/>
              </a:solidFill>
              <a:ln>
                <a:noFill/>
              </a:ln>
              <a:effectLst/>
            </c:spPr>
            <c:extLst>
              <c:ext xmlns:c16="http://schemas.microsoft.com/office/drawing/2014/chart" uri="{C3380CC4-5D6E-409C-BE32-E72D297353CC}">
                <c16:uniqueId val="{00000007-D52E-4A08-9FD4-52AB9E3561E1}"/>
              </c:ext>
            </c:extLst>
          </c:dPt>
          <c:dPt>
            <c:idx val="14"/>
            <c:invertIfNegative val="0"/>
            <c:bubble3D val="0"/>
            <c:spPr>
              <a:solidFill>
                <a:srgbClr val="FF0000"/>
              </a:solidFill>
              <a:ln>
                <a:noFill/>
              </a:ln>
              <a:effectLst/>
            </c:spPr>
            <c:extLst>
              <c:ext xmlns:c16="http://schemas.microsoft.com/office/drawing/2014/chart" uri="{C3380CC4-5D6E-409C-BE32-E72D297353CC}">
                <c16:uniqueId val="{00000020-F7ED-4E00-BE17-DF65DDB55A4E}"/>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D52E-4A08-9FD4-52AB9E3561E1}"/>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D52E-4A08-9FD4-52AB9E3561E1}"/>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D52E-4A08-9FD4-52AB9E3561E1}"/>
              </c:ext>
            </c:extLst>
          </c:dPt>
          <c:dPt>
            <c:idx val="18"/>
            <c:invertIfNegative val="0"/>
            <c:bubble3D val="0"/>
            <c:spPr>
              <a:solidFill>
                <a:srgbClr val="FF0000"/>
              </a:solidFill>
              <a:ln>
                <a:noFill/>
              </a:ln>
              <a:effectLst/>
            </c:spPr>
            <c:extLst>
              <c:ext xmlns:c16="http://schemas.microsoft.com/office/drawing/2014/chart" uri="{C3380CC4-5D6E-409C-BE32-E72D297353CC}">
                <c16:uniqueId val="{00000021-F7ED-4E00-BE17-DF65DDB55A4E}"/>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F-D52E-4A08-9FD4-52AB9E3561E1}"/>
              </c:ext>
            </c:extLst>
          </c:dPt>
          <c:dPt>
            <c:idx val="20"/>
            <c:invertIfNegative val="0"/>
            <c:bubble3D val="0"/>
            <c:spPr>
              <a:solidFill>
                <a:srgbClr val="FF0000"/>
              </a:solidFill>
              <a:ln>
                <a:noFill/>
              </a:ln>
              <a:effectLst/>
            </c:spPr>
            <c:extLst>
              <c:ext xmlns:c16="http://schemas.microsoft.com/office/drawing/2014/chart" uri="{C3380CC4-5D6E-409C-BE32-E72D297353CC}">
                <c16:uniqueId val="{00000011-D52E-4A08-9FD4-52AB9E3561E1}"/>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D52E-4A08-9FD4-52AB9E3561E1}"/>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D52E-4A08-9FD4-52AB9E3561E1}"/>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D52E-4A08-9FD4-52AB9E3561E1}"/>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D52E-4A08-9FD4-52AB9E3561E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Visit cities</c:v>
                </c:pt>
                <c:pt idx="1">
                  <c:v>Visit historical buildings/sites</c:v>
                </c:pt>
                <c:pt idx="2">
                  <c:v>Discover local culture and lifestyle</c:v>
                </c:pt>
                <c:pt idx="3">
                  <c:v>Visit museums</c:v>
                </c:pt>
                <c:pt idx="4">
                  <c:v>Taste local food and drink</c:v>
                </c:pt>
                <c:pt idx="5">
                  <c:v>Experience local architecture</c:v>
                </c:pt>
                <c:pt idx="6">
                  <c:v>Observe beauty of nature</c:v>
                </c:pt>
                <c:pt idx="7">
                  <c:v>Discover local history and legends</c:v>
                </c:pt>
                <c:pt idx="8">
                  <c:v>Visit parks and gardens</c:v>
                </c:pt>
                <c:pt idx="9">
                  <c:v>Attend sightseeing tours</c:v>
                </c:pt>
                <c:pt idx="10">
                  <c:v>Shopping</c:v>
                </c:pt>
                <c:pt idx="11">
                  <c:v>Experience city nightlife</c:v>
                </c:pt>
                <c:pt idx="12">
                  <c:v>Visit art exhibitions</c:v>
                </c:pt>
                <c:pt idx="13">
                  <c:v>Visit restaurants</c:v>
                </c:pt>
                <c:pt idx="14">
                  <c:v>Relaxation</c:v>
                </c:pt>
                <c:pt idx="15">
                  <c:v>Experience national festivals and traditional celebrations</c:v>
                </c:pt>
                <c:pt idx="16">
                  <c:v>Visit the countryside</c:v>
                </c:pt>
                <c:pt idx="17">
                  <c:v>Observe natural phenomenon (i.e. volcanoes, northern lights, midnight sun, breaking waves, sand dune)</c:v>
                </c:pt>
                <c:pt idx="18">
                  <c:v>Sunbathing and swimming</c:v>
                </c:pt>
                <c:pt idx="19">
                  <c:v>Attend concerts/festivals</c:v>
                </c:pt>
                <c:pt idx="20">
                  <c:v>Hiking (less than two hours)</c:v>
                </c:pt>
                <c:pt idx="21">
                  <c:v>Get pampered</c:v>
                </c:pt>
                <c:pt idx="22">
                  <c:v>Visit spa resorts</c:v>
                </c:pt>
                <c:pt idx="23">
                  <c:v>Experience mountains,  the wilderness or the wildlife</c:v>
                </c:pt>
                <c:pt idx="24">
                  <c:v>Hiking (more than two hours)</c:v>
                </c:pt>
                <c:pt idx="25">
                  <c:v>Visit amusement parks</c:v>
                </c:pt>
                <c:pt idx="26">
                  <c:v>Fresh or salt water fishing</c:v>
                </c:pt>
                <c:pt idx="27">
                  <c:v>Do winter activities (Alpine skiing/snowboarding, cross country skiing, dog-sleigh, snowmobile etc)</c:v>
                </c:pt>
              </c:strCache>
            </c:strRef>
          </c:cat>
          <c:val>
            <c:numRef>
              <c:f>Sheet1!$B$2:$B$29</c:f>
              <c:numCache>
                <c:formatCode>0%</c:formatCode>
                <c:ptCount val="28"/>
                <c:pt idx="0">
                  <c:v>0.821167883211679</c:v>
                </c:pt>
                <c:pt idx="1">
                  <c:v>0.66423357664233607</c:v>
                </c:pt>
                <c:pt idx="2">
                  <c:v>0.60583941605839398</c:v>
                </c:pt>
                <c:pt idx="3">
                  <c:v>0.5</c:v>
                </c:pt>
                <c:pt idx="4">
                  <c:v>0.37591240875912396</c:v>
                </c:pt>
                <c:pt idx="5">
                  <c:v>0.36496350364963498</c:v>
                </c:pt>
                <c:pt idx="6">
                  <c:v>0.35036496350364998</c:v>
                </c:pt>
                <c:pt idx="7">
                  <c:v>0.31751824817518204</c:v>
                </c:pt>
                <c:pt idx="8">
                  <c:v>0.28832116788321199</c:v>
                </c:pt>
                <c:pt idx="9">
                  <c:v>0.28102189781021897</c:v>
                </c:pt>
                <c:pt idx="10">
                  <c:v>0.27737226277372301</c:v>
                </c:pt>
                <c:pt idx="11">
                  <c:v>0.226277372262774</c:v>
                </c:pt>
                <c:pt idx="12">
                  <c:v>0.218978102189781</c:v>
                </c:pt>
                <c:pt idx="13">
                  <c:v>0.20072992700729897</c:v>
                </c:pt>
                <c:pt idx="14">
                  <c:v>0.145985401459854</c:v>
                </c:pt>
                <c:pt idx="15">
                  <c:v>9.1240875912408703E-2</c:v>
                </c:pt>
                <c:pt idx="16">
                  <c:v>8.0291970802919707E-2</c:v>
                </c:pt>
                <c:pt idx="17">
                  <c:v>7.6642335766423403E-2</c:v>
                </c:pt>
                <c:pt idx="18">
                  <c:v>6.93430656934306E-2</c:v>
                </c:pt>
                <c:pt idx="19">
                  <c:v>6.5693430656934296E-2</c:v>
                </c:pt>
                <c:pt idx="20">
                  <c:v>4.7445255474452504E-2</c:v>
                </c:pt>
                <c:pt idx="21">
                  <c:v>4.3795620437956206E-2</c:v>
                </c:pt>
                <c:pt idx="22">
                  <c:v>3.6496350364963501E-2</c:v>
                </c:pt>
                <c:pt idx="23">
                  <c:v>3.2846715328467099E-2</c:v>
                </c:pt>
                <c:pt idx="24">
                  <c:v>1.8248175182481799E-2</c:v>
                </c:pt>
                <c:pt idx="25">
                  <c:v>1.8248175182481799E-2</c:v>
                </c:pt>
                <c:pt idx="26">
                  <c:v>3.6496350364963498E-3</c:v>
                </c:pt>
                <c:pt idx="27">
                  <c:v>3.6496350364963498E-3</c:v>
                </c:pt>
              </c:numCache>
            </c:numRef>
          </c:val>
          <c:extLst>
            <c:ext xmlns:c16="http://schemas.microsoft.com/office/drawing/2014/chart" uri="{C3380CC4-5D6E-409C-BE32-E72D297353CC}">
              <c16:uniqueId val="{0000001A-D52E-4A08-9FD4-52AB9E3561E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943056770106666E-2"/>
          <c:y val="2.4250777691367627E-2"/>
          <c:w val="0.89815472105008098"/>
          <c:h val="0.78768678480168874"/>
        </c:manualLayout>
      </c:layout>
      <c:barChart>
        <c:barDir val="bar"/>
        <c:grouping val="percentStacked"/>
        <c:varyColors val="0"/>
        <c:ser>
          <c:idx val="0"/>
          <c:order val="0"/>
          <c:tx>
            <c:strRef>
              <c:f>Sheet1!$B$1</c:f>
              <c:strCache>
                <c:ptCount val="1"/>
                <c:pt idx="0">
                  <c:v>PLAYFUL LIBERATON</c:v>
                </c:pt>
              </c:strCache>
            </c:strRef>
          </c:tx>
          <c:spPr>
            <a:solidFill>
              <a:srgbClr val="FF6600"/>
            </a:solidFill>
            <a:ln>
              <a:noFill/>
            </a:ln>
            <a:effectLst/>
          </c:spPr>
          <c:invertIfNegative val="0"/>
          <c:dPt>
            <c:idx val="4"/>
            <c:invertIfNegative val="0"/>
            <c:bubble3D val="0"/>
            <c:spPr>
              <a:solidFill>
                <a:srgbClr val="FF6600"/>
              </a:solidFill>
              <a:ln w="28575">
                <a:noFill/>
                <a:prstDash val="sysDash"/>
              </a:ln>
              <a:effectLst/>
            </c:spPr>
            <c:extLst>
              <c:ext xmlns:c16="http://schemas.microsoft.com/office/drawing/2014/chart" uri="{C3380CC4-5D6E-409C-BE32-E72D297353CC}">
                <c16:uniqueId val="{0000000E-08C2-4E35-92CE-5759F3B32AB3}"/>
              </c:ext>
            </c:extLst>
          </c:dPt>
          <c:dPt>
            <c:idx val="6"/>
            <c:invertIfNegative val="0"/>
            <c:bubble3D val="0"/>
            <c:spPr>
              <a:solidFill>
                <a:srgbClr val="FF6600"/>
              </a:solidFill>
              <a:ln w="28575">
                <a:noFill/>
                <a:prstDash val="sysDash"/>
              </a:ln>
              <a:effectLst/>
            </c:spPr>
            <c:extLst>
              <c:ext xmlns:c16="http://schemas.microsoft.com/office/drawing/2014/chart" uri="{C3380CC4-5D6E-409C-BE32-E72D297353CC}">
                <c16:uniqueId val="{0000000C-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Sheet1!$B$2:$B$12</c:f>
              <c:numCache>
                <c:formatCode>0%</c:formatCode>
                <c:ptCount val="11"/>
                <c:pt idx="0">
                  <c:v>8.9948927860603101E-2</c:v>
                </c:pt>
                <c:pt idx="1">
                  <c:v>0.1166936790923825</c:v>
                </c:pt>
                <c:pt idx="2">
                  <c:v>7.6592043217506747E-2</c:v>
                </c:pt>
                <c:pt idx="3">
                  <c:v>7.0885836990891501E-2</c:v>
                </c:pt>
                <c:pt idx="4">
                  <c:v>7.7224547964727885E-2</c:v>
                </c:pt>
                <c:pt idx="5">
                  <c:v>0.2587222187044893</c:v>
                </c:pt>
                <c:pt idx="6">
                  <c:v>7.2752344180915612E-2</c:v>
                </c:pt>
                <c:pt idx="7">
                  <c:v>0.18503323639385127</c:v>
                </c:pt>
                <c:pt idx="8">
                  <c:v>3.3580559800231079E-2</c:v>
                </c:pt>
                <c:pt idx="9">
                  <c:v>3.3366003323816423E-2</c:v>
                </c:pt>
                <c:pt idx="10">
                  <c:v>5.1670322254091447E-2</c:v>
                </c:pt>
              </c:numCache>
            </c:numRef>
          </c:val>
          <c:extLst>
            <c:ext xmlns:c16="http://schemas.microsoft.com/office/drawing/2014/chart" uri="{C3380CC4-5D6E-409C-BE32-E72D297353CC}">
              <c16:uniqueId val="{00000000-08C2-4E35-92CE-5759F3B32AB3}"/>
            </c:ext>
          </c:extLst>
        </c:ser>
        <c:ser>
          <c:idx val="1"/>
          <c:order val="1"/>
          <c:tx>
            <c:strRef>
              <c:f>Sheet1!$C$1</c:f>
              <c:strCache>
                <c:ptCount val="1"/>
                <c:pt idx="0">
                  <c:v>SOCIAL IMMERSION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Sheet1!$C$2:$C$12</c:f>
              <c:numCache>
                <c:formatCode>0%</c:formatCode>
                <c:ptCount val="11"/>
                <c:pt idx="0">
                  <c:v>0.10957039318036726</c:v>
                </c:pt>
                <c:pt idx="1">
                  <c:v>7.863071558371397E-2</c:v>
                </c:pt>
                <c:pt idx="2">
                  <c:v>0.12978986402966625</c:v>
                </c:pt>
                <c:pt idx="3">
                  <c:v>0.10854688753598565</c:v>
                </c:pt>
                <c:pt idx="4">
                  <c:v>0.1231851785873341</c:v>
                </c:pt>
                <c:pt idx="5">
                  <c:v>7.5603115304248722E-2</c:v>
                </c:pt>
                <c:pt idx="6">
                  <c:v>0.1029784886927744</c:v>
                </c:pt>
                <c:pt idx="7">
                  <c:v>8.3142916493560454E-2</c:v>
                </c:pt>
                <c:pt idx="8">
                  <c:v>0.10297789869926577</c:v>
                </c:pt>
                <c:pt idx="9">
                  <c:v>0.13026803596539821</c:v>
                </c:pt>
                <c:pt idx="10">
                  <c:v>0.1416399527585625</c:v>
                </c:pt>
              </c:numCache>
            </c:numRef>
          </c:val>
          <c:extLst>
            <c:ext xmlns:c16="http://schemas.microsoft.com/office/drawing/2014/chart" uri="{C3380CC4-5D6E-409C-BE32-E72D297353CC}">
              <c16:uniqueId val="{00000001-08C2-4E35-92CE-5759F3B32AB3}"/>
            </c:ext>
          </c:extLst>
        </c:ser>
        <c:ser>
          <c:idx val="2"/>
          <c:order val="2"/>
          <c:tx>
            <c:strRef>
              <c:f>Sheet1!$D$1</c:f>
              <c:strCache>
                <c:ptCount val="1"/>
                <c:pt idx="0">
                  <c:v>SHARING &amp; CARING</c:v>
                </c:pt>
              </c:strCache>
            </c:strRef>
          </c:tx>
          <c:spPr>
            <a:solidFill>
              <a:schemeClr val="accent3">
                <a:lumMod val="75000"/>
              </a:schemeClr>
            </a:solidFill>
            <a:ln>
              <a:noFill/>
            </a:ln>
            <a:effectLst/>
          </c:spPr>
          <c:invertIfNegative val="0"/>
          <c:dPt>
            <c:idx val="7"/>
            <c:invertIfNegative val="0"/>
            <c:bubble3D val="0"/>
            <c:spPr>
              <a:solidFill>
                <a:schemeClr val="accent3">
                  <a:lumMod val="75000"/>
                </a:schemeClr>
              </a:solidFill>
              <a:ln w="28575">
                <a:noFill/>
                <a:prstDash val="sysDash"/>
              </a:ln>
              <a:effectLst/>
            </c:spPr>
            <c:extLst>
              <c:ext xmlns:c16="http://schemas.microsoft.com/office/drawing/2014/chart" uri="{C3380CC4-5D6E-409C-BE32-E72D297353CC}">
                <c16:uniqueId val="{0000000B-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Sheet1!$D$2:$D$12</c:f>
              <c:numCache>
                <c:formatCode>0%</c:formatCode>
                <c:ptCount val="11"/>
                <c:pt idx="0">
                  <c:v>0.10266532727477562</c:v>
                </c:pt>
                <c:pt idx="1">
                  <c:v>3.2709591866804187E-2</c:v>
                </c:pt>
                <c:pt idx="2">
                  <c:v>0.14311220986128279</c:v>
                </c:pt>
                <c:pt idx="3">
                  <c:v>0.11472934069564397</c:v>
                </c:pt>
                <c:pt idx="4">
                  <c:v>0.12153736528012826</c:v>
                </c:pt>
                <c:pt idx="5">
                  <c:v>2.8746913189387702E-2</c:v>
                </c:pt>
                <c:pt idx="6">
                  <c:v>8.1908439051296189E-2</c:v>
                </c:pt>
                <c:pt idx="7">
                  <c:v>5.8579144162858331E-2</c:v>
                </c:pt>
                <c:pt idx="8">
                  <c:v>0.19436472736759719</c:v>
                </c:pt>
                <c:pt idx="9">
                  <c:v>0.10372011761196574</c:v>
                </c:pt>
                <c:pt idx="10">
                  <c:v>9.2922220347562007E-2</c:v>
                </c:pt>
              </c:numCache>
            </c:numRef>
          </c:val>
          <c:extLst>
            <c:ext xmlns:c16="http://schemas.microsoft.com/office/drawing/2014/chart" uri="{C3380CC4-5D6E-409C-BE32-E72D297353CC}">
              <c16:uniqueId val="{00000002-08C2-4E35-92CE-5759F3B32AB3}"/>
            </c:ext>
          </c:extLst>
        </c:ser>
        <c:ser>
          <c:idx val="3"/>
          <c:order val="3"/>
          <c:tx>
            <c:strRef>
              <c:f>Sheet1!$E$1</c:f>
              <c:strCache>
                <c:ptCount val="1"/>
                <c:pt idx="0">
                  <c:v>ESCAPE</c:v>
                </c:pt>
              </c:strCache>
            </c:strRef>
          </c:tx>
          <c:spPr>
            <a:solidFill>
              <a:srgbClr val="00B0F0"/>
            </a:solidFill>
            <a:ln>
              <a:noFill/>
            </a:ln>
            <a:effectLst/>
          </c:spPr>
          <c:invertIfNegative val="0"/>
          <c:dPt>
            <c:idx val="2"/>
            <c:invertIfNegative val="0"/>
            <c:bubble3D val="0"/>
            <c:spPr>
              <a:solidFill>
                <a:srgbClr val="00B0F0"/>
              </a:solidFill>
              <a:ln w="28575">
                <a:noFill/>
                <a:prstDash val="sysDash"/>
              </a:ln>
              <a:effectLst/>
            </c:spPr>
            <c:extLst>
              <c:ext xmlns:c16="http://schemas.microsoft.com/office/drawing/2014/chart" uri="{C3380CC4-5D6E-409C-BE32-E72D297353CC}">
                <c16:uniqueId val="{00000010-08C2-4E35-92CE-5759F3B32AB3}"/>
              </c:ext>
            </c:extLst>
          </c:dPt>
          <c:dPt>
            <c:idx val="9"/>
            <c:invertIfNegative val="0"/>
            <c:bubble3D val="0"/>
            <c:spPr>
              <a:solidFill>
                <a:srgbClr val="00B0F0"/>
              </a:solidFill>
              <a:ln w="28575">
                <a:noFill/>
                <a:prstDash val="sysDash"/>
              </a:ln>
              <a:effectLst/>
            </c:spPr>
            <c:extLst>
              <c:ext xmlns:c16="http://schemas.microsoft.com/office/drawing/2014/chart" uri="{C3380CC4-5D6E-409C-BE32-E72D297353CC}">
                <c16:uniqueId val="{00000009-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Sheet1!$E$2:$E$12</c:f>
              <c:numCache>
                <c:formatCode>0%</c:formatCode>
                <c:ptCount val="11"/>
                <c:pt idx="0">
                  <c:v>0.12141837845957415</c:v>
                </c:pt>
                <c:pt idx="1">
                  <c:v>2.6030155689799127E-2</c:v>
                </c:pt>
                <c:pt idx="2">
                  <c:v>0.12608158220024721</c:v>
                </c:pt>
                <c:pt idx="3">
                  <c:v>0.16730378970220397</c:v>
                </c:pt>
                <c:pt idx="4">
                  <c:v>0.1186425581188207</c:v>
                </c:pt>
                <c:pt idx="5">
                  <c:v>8.339137592604319E-2</c:v>
                </c:pt>
                <c:pt idx="6">
                  <c:v>7.892995035852178E-2</c:v>
                </c:pt>
                <c:pt idx="7">
                  <c:v>0.12245533859576235</c:v>
                </c:pt>
                <c:pt idx="8">
                  <c:v>0.11855689314598784</c:v>
                </c:pt>
                <c:pt idx="9">
                  <c:v>0.12924532321984064</c:v>
                </c:pt>
                <c:pt idx="10">
                  <c:v>0.21313480681626457</c:v>
                </c:pt>
              </c:numCache>
            </c:numRef>
          </c:val>
          <c:extLst>
            <c:ext xmlns:c16="http://schemas.microsoft.com/office/drawing/2014/chart" uri="{C3380CC4-5D6E-409C-BE32-E72D297353CC}">
              <c16:uniqueId val="{00000003-08C2-4E35-92CE-5759F3B32AB3}"/>
            </c:ext>
          </c:extLst>
        </c:ser>
        <c:ser>
          <c:idx val="4"/>
          <c:order val="4"/>
          <c:tx>
            <c:strRef>
              <c:f>Sheet1!$F$1</c:f>
              <c:strCache>
                <c:ptCount val="1"/>
                <c:pt idx="0">
                  <c:v>CONTROL</c:v>
                </c:pt>
              </c:strCache>
            </c:strRef>
          </c:tx>
          <c:spPr>
            <a:solidFill>
              <a:schemeClr val="accent5"/>
            </a:solidFill>
            <a:ln w="28575">
              <a:noFill/>
            </a:ln>
            <a:effectLst/>
          </c:spPr>
          <c:invertIfNegative val="0"/>
          <c:dPt>
            <c:idx val="5"/>
            <c:invertIfNegative val="0"/>
            <c:bubble3D val="0"/>
            <c:spPr>
              <a:solidFill>
                <a:schemeClr val="accent5"/>
              </a:solidFill>
              <a:ln w="28575">
                <a:noFill/>
                <a:prstDash val="sysDash"/>
              </a:ln>
              <a:effectLst/>
            </c:spPr>
            <c:extLst>
              <c:ext xmlns:c16="http://schemas.microsoft.com/office/drawing/2014/chart" uri="{C3380CC4-5D6E-409C-BE32-E72D297353CC}">
                <c16:uniqueId val="{0000000D-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Sheet1!$F$2:$F$12</c:f>
              <c:numCache>
                <c:formatCode>0%</c:formatCode>
                <c:ptCount val="11"/>
                <c:pt idx="0">
                  <c:v>0.10219591422884824</c:v>
                </c:pt>
                <c:pt idx="1">
                  <c:v>0.17454938362555866</c:v>
                </c:pt>
                <c:pt idx="2">
                  <c:v>9.0555326649269782E-2</c:v>
                </c:pt>
                <c:pt idx="3">
                  <c:v>8.0513473972344138E-2</c:v>
                </c:pt>
                <c:pt idx="4">
                  <c:v>7.3973456845105548E-2</c:v>
                </c:pt>
                <c:pt idx="5">
                  <c:v>0.16494649528272018</c:v>
                </c:pt>
                <c:pt idx="6">
                  <c:v>0.14611141753998896</c:v>
                </c:pt>
                <c:pt idx="7">
                  <c:v>0.10931657665143332</c:v>
                </c:pt>
                <c:pt idx="8">
                  <c:v>7.3795236852894047E-2</c:v>
                </c:pt>
                <c:pt idx="9">
                  <c:v>7.4231900115055177E-2</c:v>
                </c:pt>
                <c:pt idx="10">
                  <c:v>7.5544120128226755E-2</c:v>
                </c:pt>
              </c:numCache>
            </c:numRef>
          </c:val>
          <c:extLst>
            <c:ext xmlns:c16="http://schemas.microsoft.com/office/drawing/2014/chart" uri="{C3380CC4-5D6E-409C-BE32-E72D297353CC}">
              <c16:uniqueId val="{00000004-08C2-4E35-92CE-5759F3B32AB3}"/>
            </c:ext>
          </c:extLst>
        </c:ser>
        <c:ser>
          <c:idx val="5"/>
          <c:order val="5"/>
          <c:tx>
            <c:strRef>
              <c:f>Sheet1!$G$1</c:f>
              <c:strCache>
                <c:ptCount val="1"/>
                <c:pt idx="0">
                  <c:v>BROADENING MY CULTURAL HORIZON</c:v>
                </c:pt>
              </c:strCache>
            </c:strRef>
          </c:tx>
          <c:spPr>
            <a:solidFill>
              <a:srgbClr val="92D050"/>
            </a:solidFill>
            <a:ln>
              <a:noFill/>
              <a:prstDash val="sysDash"/>
            </a:ln>
            <a:effectLst/>
          </c:spPr>
          <c:invertIfNegative val="0"/>
          <c:dPt>
            <c:idx val="1"/>
            <c:invertIfNegative val="0"/>
            <c:bubble3D val="0"/>
            <c:spPr>
              <a:solidFill>
                <a:srgbClr val="92D050"/>
              </a:solidFill>
              <a:ln w="28575">
                <a:noFill/>
                <a:prstDash val="sysDash"/>
              </a:ln>
              <a:effectLst/>
            </c:spPr>
            <c:extLst>
              <c:ext xmlns:c16="http://schemas.microsoft.com/office/drawing/2014/chart" uri="{C3380CC4-5D6E-409C-BE32-E72D297353CC}">
                <c16:uniqueId val="{00000011-08C2-4E35-92CE-5759F3B32AB3}"/>
              </c:ext>
            </c:extLst>
          </c:dPt>
          <c:dPt>
            <c:idx val="3"/>
            <c:invertIfNegative val="0"/>
            <c:bubble3D val="0"/>
            <c:spPr>
              <a:solidFill>
                <a:srgbClr val="92D050"/>
              </a:solidFill>
              <a:ln w="28575">
                <a:noFill/>
                <a:prstDash val="sysDash"/>
              </a:ln>
              <a:effectLst/>
            </c:spPr>
            <c:extLst>
              <c:ext xmlns:c16="http://schemas.microsoft.com/office/drawing/2014/chart" uri="{C3380CC4-5D6E-409C-BE32-E72D297353CC}">
                <c16:uniqueId val="{0000000F-08C2-4E35-92CE-5759F3B32AB3}"/>
              </c:ext>
            </c:extLst>
          </c:dPt>
          <c:dPt>
            <c:idx val="8"/>
            <c:invertIfNegative val="0"/>
            <c:bubble3D val="0"/>
            <c:spPr>
              <a:solidFill>
                <a:srgbClr val="92D050"/>
              </a:solidFill>
              <a:ln w="28575">
                <a:noFill/>
                <a:prstDash val="sysDash"/>
              </a:ln>
              <a:effectLst/>
            </c:spPr>
            <c:extLst>
              <c:ext xmlns:c16="http://schemas.microsoft.com/office/drawing/2014/chart" uri="{C3380CC4-5D6E-409C-BE32-E72D297353CC}">
                <c16:uniqueId val="{0000000A-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Sheet1!$G$2:$G$12</c:f>
              <c:numCache>
                <c:formatCode>0%</c:formatCode>
                <c:ptCount val="11"/>
                <c:pt idx="0">
                  <c:v>0.11631116451988434</c:v>
                </c:pt>
                <c:pt idx="1">
                  <c:v>0.11050537792839252</c:v>
                </c:pt>
                <c:pt idx="2">
                  <c:v>0.11848189351279587</c:v>
                </c:pt>
                <c:pt idx="3">
                  <c:v>0.13478691774033696</c:v>
                </c:pt>
                <c:pt idx="4">
                  <c:v>0.13654582702413823</c:v>
                </c:pt>
                <c:pt idx="5">
                  <c:v>3.6281897042993734E-2</c:v>
                </c:pt>
                <c:pt idx="6">
                  <c:v>0.11599558742415886</c:v>
                </c:pt>
                <c:pt idx="7">
                  <c:v>0.11087453261321147</c:v>
                </c:pt>
                <c:pt idx="8">
                  <c:v>7.8304945771682011E-2</c:v>
                </c:pt>
                <c:pt idx="9">
                  <c:v>0.21119018195764264</c:v>
                </c:pt>
                <c:pt idx="10">
                  <c:v>9.0686688037793145E-2</c:v>
                </c:pt>
              </c:numCache>
            </c:numRef>
          </c:val>
          <c:extLst>
            <c:ext xmlns:c16="http://schemas.microsoft.com/office/drawing/2014/chart" uri="{C3380CC4-5D6E-409C-BE32-E72D297353CC}">
              <c16:uniqueId val="{00000005-08C2-4E35-92CE-5759F3B32AB3}"/>
            </c:ext>
          </c:extLst>
        </c:ser>
        <c:ser>
          <c:idx val="6"/>
          <c:order val="6"/>
          <c:tx>
            <c:strRef>
              <c:f>Sheet1!$H$1</c:f>
              <c:strCache>
                <c:ptCount val="1"/>
                <c:pt idx="0">
                  <c:v>ADVENTURES IN THE WORLD OF NATURAL BEAUTY</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Sheet1!$H$2:$H$12</c:f>
              <c:numCache>
                <c:formatCode>0%</c:formatCode>
                <c:ptCount val="11"/>
                <c:pt idx="0">
                  <c:v>0.15376563145442937</c:v>
                </c:pt>
                <c:pt idx="1">
                  <c:v>0.13216443200235745</c:v>
                </c:pt>
                <c:pt idx="2">
                  <c:v>0.1138579865403104</c:v>
                </c:pt>
                <c:pt idx="3">
                  <c:v>0.1832082684411723</c:v>
                </c:pt>
                <c:pt idx="4">
                  <c:v>0.18005700543333036</c:v>
                </c:pt>
                <c:pt idx="5">
                  <c:v>3.8941303108972328E-2</c:v>
                </c:pt>
                <c:pt idx="6">
                  <c:v>0.14396028681742967</c:v>
                </c:pt>
                <c:pt idx="7">
                  <c:v>0.13896967179061073</c:v>
                </c:pt>
                <c:pt idx="8">
                  <c:v>0.22105027766389623</c:v>
                </c:pt>
                <c:pt idx="9">
                  <c:v>0.18698598031277966</c:v>
                </c:pt>
                <c:pt idx="10">
                  <c:v>0.14484562173106125</c:v>
                </c:pt>
              </c:numCache>
            </c:numRef>
          </c:val>
          <c:extLst>
            <c:ext xmlns:c16="http://schemas.microsoft.com/office/drawing/2014/chart" uri="{C3380CC4-5D6E-409C-BE32-E72D297353CC}">
              <c16:uniqueId val="{00000006-08C2-4E35-92CE-5759F3B32AB3}"/>
            </c:ext>
          </c:extLst>
        </c:ser>
        <c:ser>
          <c:idx val="7"/>
          <c:order val="7"/>
          <c:tx>
            <c:strRef>
              <c:f>Sheet1!$I$1</c:f>
              <c:strCache>
                <c:ptCount val="1"/>
                <c:pt idx="0">
                  <c:v>EXTRAVAGANT INDULGENCE</c:v>
                </c:pt>
              </c:strCache>
            </c:strRef>
          </c:tx>
          <c:spPr>
            <a:solidFill>
              <a:srgbClr val="7030A0"/>
            </a:solidFill>
            <a:ln>
              <a:noFill/>
            </a:ln>
            <a:effectLst/>
          </c:spPr>
          <c:invertIfNegative val="0"/>
          <c:dPt>
            <c:idx val="0"/>
            <c:invertIfNegative val="0"/>
            <c:bubble3D val="0"/>
            <c:spPr>
              <a:solidFill>
                <a:srgbClr val="7030A0"/>
              </a:solidFill>
              <a:ln w="28575">
                <a:noFill/>
                <a:prstDash val="sysDash"/>
              </a:ln>
              <a:effectLst/>
            </c:spPr>
            <c:extLst>
              <c:ext xmlns:c16="http://schemas.microsoft.com/office/drawing/2014/chart" uri="{C3380CC4-5D6E-409C-BE32-E72D297353CC}">
                <c16:uniqueId val="{00000012-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Sheet1!$I$2:$I$12</c:f>
              <c:numCache>
                <c:formatCode>0%</c:formatCode>
                <c:ptCount val="11"/>
                <c:pt idx="0">
                  <c:v>0.11575725712569004</c:v>
                </c:pt>
                <c:pt idx="1">
                  <c:v>0.24311183144246354</c:v>
                </c:pt>
                <c:pt idx="2">
                  <c:v>0.106395641624319</c:v>
                </c:pt>
                <c:pt idx="3">
                  <c:v>4.8562933597621406E-2</c:v>
                </c:pt>
                <c:pt idx="4">
                  <c:v>6.8940945933909328E-2</c:v>
                </c:pt>
                <c:pt idx="5">
                  <c:v>0.22858228329006522</c:v>
                </c:pt>
                <c:pt idx="6">
                  <c:v>0.15521235521235521</c:v>
                </c:pt>
                <c:pt idx="7">
                  <c:v>0.12577897798088908</c:v>
                </c:pt>
                <c:pt idx="8">
                  <c:v>6.3620439044388952E-2</c:v>
                </c:pt>
                <c:pt idx="9">
                  <c:v>7.7939233817701459E-2</c:v>
                </c:pt>
                <c:pt idx="10">
                  <c:v>0.10237050784545301</c:v>
                </c:pt>
              </c:numCache>
            </c:numRef>
          </c:val>
          <c:extLst>
            <c:ext xmlns:c16="http://schemas.microsoft.com/office/drawing/2014/chart" uri="{C3380CC4-5D6E-409C-BE32-E72D297353CC}">
              <c16:uniqueId val="{00000007-08C2-4E35-92CE-5759F3B32AB3}"/>
            </c:ext>
          </c:extLst>
        </c:ser>
        <c:ser>
          <c:idx val="8"/>
          <c:order val="8"/>
          <c:tx>
            <c:strRef>
              <c:f>Sheet1!$J$1</c:f>
              <c:strCache>
                <c:ptCount val="1"/>
                <c:pt idx="0">
                  <c:v>ENERGY</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Sheet1!$J$2:$J$12</c:f>
              <c:numCache>
                <c:formatCode>0%</c:formatCode>
                <c:ptCount val="11"/>
                <c:pt idx="0">
                  <c:v>8.8367005895827855E-2</c:v>
                </c:pt>
                <c:pt idx="1">
                  <c:v>8.5604832768528066E-2</c:v>
                </c:pt>
                <c:pt idx="2">
                  <c:v>9.5133452364601925E-2</c:v>
                </c:pt>
                <c:pt idx="3">
                  <c:v>9.1462551323800087E-2</c:v>
                </c:pt>
                <c:pt idx="4">
                  <c:v>9.9893114812505568E-2</c:v>
                </c:pt>
                <c:pt idx="5">
                  <c:v>8.478439815107959E-2</c:v>
                </c:pt>
                <c:pt idx="6">
                  <c:v>0.1021511307225593</c:v>
                </c:pt>
                <c:pt idx="7">
                  <c:v>6.584960531782301E-2</c:v>
                </c:pt>
                <c:pt idx="8">
                  <c:v>0.11374902165405687</c:v>
                </c:pt>
                <c:pt idx="9">
                  <c:v>5.3053223675800058E-2</c:v>
                </c:pt>
                <c:pt idx="10">
                  <c:v>8.7185760080985317E-2</c:v>
                </c:pt>
              </c:numCache>
            </c:numRef>
          </c:val>
          <c:extLst>
            <c:ext xmlns:c16="http://schemas.microsoft.com/office/drawing/2014/chart" uri="{C3380CC4-5D6E-409C-BE32-E72D297353CC}">
              <c16:uniqueId val="{00000008-08C2-4E35-92CE-5759F3B32AB3}"/>
            </c:ext>
          </c:extLst>
        </c:ser>
        <c:dLbls>
          <c:showLegendKey val="0"/>
          <c:showVal val="0"/>
          <c:showCatName val="0"/>
          <c:showSerName val="0"/>
          <c:showPercent val="0"/>
          <c:showBubbleSize val="0"/>
        </c:dLbls>
        <c:gapWidth val="150"/>
        <c:overlap val="100"/>
        <c:axId val="578716640"/>
        <c:axId val="187387936"/>
      </c:barChart>
      <c:catAx>
        <c:axId val="5787166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87387936"/>
        <c:crosses val="autoZero"/>
        <c:auto val="1"/>
        <c:lblAlgn val="ctr"/>
        <c:lblOffset val="100"/>
        <c:noMultiLvlLbl val="0"/>
      </c:catAx>
      <c:valAx>
        <c:axId val="187387936"/>
        <c:scaling>
          <c:orientation val="minMax"/>
        </c:scaling>
        <c:delete val="1"/>
        <c:axPos val="t"/>
        <c:numFmt formatCode="0%" sourceLinked="1"/>
        <c:majorTickMark val="none"/>
        <c:minorTickMark val="none"/>
        <c:tickLblPos val="nextTo"/>
        <c:crossAx val="578716640"/>
        <c:crosses val="autoZero"/>
        <c:crossBetween val="between"/>
      </c:valAx>
      <c:spPr>
        <a:noFill/>
        <a:ln>
          <a:noFill/>
        </a:ln>
        <a:effectLst/>
      </c:spPr>
    </c:plotArea>
    <c:legend>
      <c:legendPos val="b"/>
      <c:layout>
        <c:manualLayout>
          <c:xMode val="edge"/>
          <c:yMode val="edge"/>
          <c:x val="3.5939939870348409E-2"/>
          <c:y val="0.82631513165203863"/>
          <c:w val="0.94976052422259827"/>
          <c:h val="0.1406156260415509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0.240875912408759</c:v>
                </c:pt>
                <c:pt idx="1">
                  <c:v>0.25182481751824798</c:v>
                </c:pt>
                <c:pt idx="2">
                  <c:v>0.193430656934307</c:v>
                </c:pt>
                <c:pt idx="3">
                  <c:v>0.13138686131386901</c:v>
                </c:pt>
                <c:pt idx="4">
                  <c:v>6.5693430656934296E-2</c:v>
                </c:pt>
                <c:pt idx="5">
                  <c:v>4.3795620437956206E-2</c:v>
                </c:pt>
                <c:pt idx="6">
                  <c:v>7.2992700729926996E-3</c:v>
                </c:pt>
                <c:pt idx="7">
                  <c:v>0</c:v>
                </c:pt>
              </c:numCache>
            </c:numRef>
          </c:val>
          <c:extLst>
            <c:ext xmlns:c16="http://schemas.microsoft.com/office/drawing/2014/chart" uri="{C3380CC4-5D6E-409C-BE32-E72D297353CC}">
              <c16:uniqueId val="{00000000-91A0-4C29-B70D-25877FA7514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8D5A-421E-A7E6-21B543DE3361}"/>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8D5A-421E-A7E6-21B543DE3361}"/>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8D5A-421E-A7E6-21B543DE336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0.46350364963503599</c:v>
                </c:pt>
                <c:pt idx="1">
                  <c:v>0</c:v>
                </c:pt>
                <c:pt idx="2">
                  <c:v>1.4598540145985399E-2</c:v>
                </c:pt>
                <c:pt idx="3">
                  <c:v>2.1897810218978103E-2</c:v>
                </c:pt>
                <c:pt idx="4">
                  <c:v>0.10583941605839399</c:v>
                </c:pt>
                <c:pt idx="5">
                  <c:v>0.21167883211678798</c:v>
                </c:pt>
                <c:pt idx="6">
                  <c:v>2.9197080291970798E-2</c:v>
                </c:pt>
                <c:pt idx="7">
                  <c:v>0.233576642335766</c:v>
                </c:pt>
              </c:numCache>
            </c:numRef>
          </c:val>
          <c:extLst>
            <c:ext xmlns:c16="http://schemas.microsoft.com/office/drawing/2014/chart" uri="{C3380CC4-5D6E-409C-BE32-E72D297353CC}">
              <c16:uniqueId val="{00000006-8D5A-421E-A7E6-21B543DE336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00FC-42DA-BF1A-1515D7A67476}"/>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00FC-42DA-BF1A-1515D7A67476}"/>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00FC-42DA-BF1A-1515D7A6747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1.4598540145985399E-2</c:v>
                </c:pt>
                <c:pt idx="1">
                  <c:v>3.2846715328467099E-2</c:v>
                </c:pt>
                <c:pt idx="2">
                  <c:v>8.3941605839415998E-2</c:v>
                </c:pt>
                <c:pt idx="3">
                  <c:v>7.6642335766423403E-2</c:v>
                </c:pt>
                <c:pt idx="4">
                  <c:v>0.71897810218978098</c:v>
                </c:pt>
                <c:pt idx="5">
                  <c:v>0.145985401459854</c:v>
                </c:pt>
                <c:pt idx="6">
                  <c:v>0.27737226277372301</c:v>
                </c:pt>
                <c:pt idx="7">
                  <c:v>3.6496350364963501E-2</c:v>
                </c:pt>
              </c:numCache>
            </c:numRef>
          </c:val>
          <c:extLst>
            <c:ext xmlns:c16="http://schemas.microsoft.com/office/drawing/2014/chart" uri="{C3380CC4-5D6E-409C-BE32-E72D297353CC}">
              <c16:uniqueId val="{00000006-00FC-42DA-BF1A-1515D7A6747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CE65-409E-898F-4E987D1BA9A0}"/>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CE65-409E-898F-4E987D1BA9A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0</c:v>
                </c:pt>
                <c:pt idx="1">
                  <c:v>1.4598540145985399E-2</c:v>
                </c:pt>
                <c:pt idx="2">
                  <c:v>0.52189781021897796</c:v>
                </c:pt>
                <c:pt idx="3">
                  <c:v>0.113138686131387</c:v>
                </c:pt>
                <c:pt idx="4">
                  <c:v>0.167883211678832</c:v>
                </c:pt>
                <c:pt idx="5">
                  <c:v>0.18248175182481699</c:v>
                </c:pt>
              </c:numCache>
            </c:numRef>
          </c:val>
          <c:extLst>
            <c:ext xmlns:c16="http://schemas.microsoft.com/office/drawing/2014/chart" uri="{C3380CC4-5D6E-409C-BE32-E72D297353CC}">
              <c16:uniqueId val="{00000004-CE65-409E-898F-4E987D1BA9A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0-AC77-4BFF-A018-DE89D6EA081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0.17518248175182499</c:v>
                </c:pt>
                <c:pt idx="1">
                  <c:v>5.4744525547445202E-2</c:v>
                </c:pt>
                <c:pt idx="2">
                  <c:v>0.76642335766423397</c:v>
                </c:pt>
                <c:pt idx="3">
                  <c:v>3.6496350364963498E-3</c:v>
                </c:pt>
              </c:numCache>
            </c:numRef>
          </c:val>
          <c:extLst>
            <c:ext xmlns:c16="http://schemas.microsoft.com/office/drawing/2014/chart" uri="{C3380CC4-5D6E-409C-BE32-E72D297353CC}">
              <c16:uniqueId val="{00000000-5F2F-4A07-B900-B59014326E5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8-9F17-4B35-85DB-C949300D6766}"/>
              </c:ext>
            </c:extLst>
          </c:dPt>
          <c:dPt>
            <c:idx val="2"/>
            <c:invertIfNegative val="0"/>
            <c:bubble3D val="0"/>
            <c:spPr>
              <a:solidFill>
                <a:srgbClr val="92D050"/>
              </a:solidFill>
              <a:ln>
                <a:noFill/>
              </a:ln>
              <a:effectLst/>
            </c:spPr>
            <c:extLst>
              <c:ext xmlns:c16="http://schemas.microsoft.com/office/drawing/2014/chart" uri="{C3380CC4-5D6E-409C-BE32-E72D297353CC}">
                <c16:uniqueId val="{00000009-9F17-4B35-85DB-C949300D6766}"/>
              </c:ext>
            </c:extLst>
          </c:dPt>
          <c:dPt>
            <c:idx val="3"/>
            <c:invertIfNegative val="0"/>
            <c:bubble3D val="0"/>
            <c:spPr>
              <a:solidFill>
                <a:srgbClr val="92D050"/>
              </a:solidFill>
              <a:ln>
                <a:noFill/>
              </a:ln>
              <a:effectLst/>
            </c:spPr>
            <c:extLst>
              <c:ext xmlns:c16="http://schemas.microsoft.com/office/drawing/2014/chart" uri="{C3380CC4-5D6E-409C-BE32-E72D297353CC}">
                <c16:uniqueId val="{0000000A-9F17-4B35-85DB-C949300D6766}"/>
              </c:ext>
            </c:extLst>
          </c:dPt>
          <c:dPt>
            <c:idx val="4"/>
            <c:invertIfNegative val="0"/>
            <c:bubble3D val="0"/>
            <c:spPr>
              <a:solidFill>
                <a:srgbClr val="92D050"/>
              </a:solidFill>
              <a:ln>
                <a:noFill/>
              </a:ln>
              <a:effectLst/>
            </c:spPr>
            <c:extLst>
              <c:ext xmlns:c16="http://schemas.microsoft.com/office/drawing/2014/chart" uri="{C3380CC4-5D6E-409C-BE32-E72D297353CC}">
                <c16:uniqueId val="{0000000B-9F17-4B35-85DB-C949300D6766}"/>
              </c:ext>
            </c:extLst>
          </c:dPt>
          <c:dPt>
            <c:idx val="5"/>
            <c:invertIfNegative val="0"/>
            <c:bubble3D val="0"/>
            <c:spPr>
              <a:solidFill>
                <a:srgbClr val="92D050"/>
              </a:solidFill>
              <a:ln>
                <a:noFill/>
              </a:ln>
              <a:effectLst/>
            </c:spPr>
            <c:extLst>
              <c:ext xmlns:c16="http://schemas.microsoft.com/office/drawing/2014/chart" uri="{C3380CC4-5D6E-409C-BE32-E72D297353CC}">
                <c16:uniqueId val="{00000001-BB0D-4828-A919-0B2C3AB0336A}"/>
              </c:ext>
            </c:extLst>
          </c:dPt>
          <c:dPt>
            <c:idx val="6"/>
            <c:invertIfNegative val="0"/>
            <c:bubble3D val="0"/>
            <c:spPr>
              <a:solidFill>
                <a:srgbClr val="92D050"/>
              </a:solidFill>
              <a:ln>
                <a:noFill/>
              </a:ln>
              <a:effectLst/>
            </c:spPr>
            <c:extLst>
              <c:ext xmlns:c16="http://schemas.microsoft.com/office/drawing/2014/chart" uri="{C3380CC4-5D6E-409C-BE32-E72D297353CC}">
                <c16:uniqueId val="{0000000C-9F17-4B35-85DB-C949300D6766}"/>
              </c:ext>
            </c:extLst>
          </c:dPt>
          <c:dPt>
            <c:idx val="7"/>
            <c:invertIfNegative val="0"/>
            <c:bubble3D val="0"/>
            <c:spPr>
              <a:solidFill>
                <a:srgbClr val="92D050"/>
              </a:solidFill>
              <a:ln>
                <a:noFill/>
              </a:ln>
              <a:effectLst/>
            </c:spPr>
            <c:extLst>
              <c:ext xmlns:c16="http://schemas.microsoft.com/office/drawing/2014/chart" uri="{C3380CC4-5D6E-409C-BE32-E72D297353CC}">
                <c16:uniqueId val="{0000000D-9F17-4B35-85DB-C949300D6766}"/>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BB0D-4828-A919-0B2C3AB0336A}"/>
              </c:ext>
            </c:extLst>
          </c:dPt>
          <c:dPt>
            <c:idx val="9"/>
            <c:invertIfNegative val="0"/>
            <c:bubble3D val="0"/>
            <c:spPr>
              <a:solidFill>
                <a:srgbClr val="92D050"/>
              </a:solidFill>
              <a:ln>
                <a:noFill/>
              </a:ln>
              <a:effectLst/>
            </c:spPr>
            <c:extLst>
              <c:ext xmlns:c16="http://schemas.microsoft.com/office/drawing/2014/chart" uri="{C3380CC4-5D6E-409C-BE32-E72D297353CC}">
                <c16:uniqueId val="{0000000E-9F17-4B35-85DB-C949300D6766}"/>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BB0D-4828-A919-0B2C3AB0336A}"/>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BB0D-4828-A919-0B2C3AB0336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attractions and sights</c:v>
                </c:pt>
                <c:pt idx="3">
                  <c:v>Homepages for hotels/ other accommodations</c:v>
                </c:pt>
                <c:pt idx="4">
                  <c:v>Homepages of carriers, including airlines etc.</c:v>
                </c:pt>
                <c:pt idx="5">
                  <c:v>Reviews from other travelers online</c:v>
                </c:pt>
                <c:pt idx="6">
                  <c:v>Booking sites such as Expedia and Lastminute</c:v>
                </c:pt>
                <c:pt idx="7">
                  <c:v>Guidebooks</c:v>
                </c:pt>
                <c:pt idx="8">
                  <c:v>Travel apps/portals like Tripadvisor etc</c:v>
                </c:pt>
                <c:pt idx="9">
                  <c:v>Catalogs or brochures</c:v>
                </c:pt>
                <c:pt idx="10">
                  <c:v>Advice from friends / family</c:v>
                </c:pt>
                <c:pt idx="11">
                  <c:v>Travel agent in homeland</c:v>
                </c:pt>
                <c:pt idx="12">
                  <c:v>Social media such as Facebook or blogs</c:v>
                </c:pt>
                <c:pt idx="13">
                  <c:v>Newspapers or magazines</c:v>
                </c:pt>
                <c:pt idx="14">
                  <c:v>Other</c:v>
                </c:pt>
                <c:pt idx="15">
                  <c:v>TV or radio</c:v>
                </c:pt>
                <c:pt idx="16">
                  <c:v>Travel fairs</c:v>
                </c:pt>
              </c:strCache>
            </c:strRef>
          </c:cat>
          <c:val>
            <c:numRef>
              <c:f>Sheet1!$B$2:$B$18</c:f>
              <c:numCache>
                <c:formatCode>0%</c:formatCode>
                <c:ptCount val="17"/>
                <c:pt idx="0">
                  <c:v>0.63503649635036508</c:v>
                </c:pt>
                <c:pt idx="1">
                  <c:v>0.48905109489051102</c:v>
                </c:pt>
                <c:pt idx="2">
                  <c:v>0.37591240875912396</c:v>
                </c:pt>
                <c:pt idx="3">
                  <c:v>0.36861313868613105</c:v>
                </c:pt>
                <c:pt idx="4">
                  <c:v>0.28832116788321199</c:v>
                </c:pt>
                <c:pt idx="5">
                  <c:v>0.240875912408759</c:v>
                </c:pt>
                <c:pt idx="6">
                  <c:v>0.22992700729927001</c:v>
                </c:pt>
                <c:pt idx="7">
                  <c:v>0.22992700729927001</c:v>
                </c:pt>
                <c:pt idx="8">
                  <c:v>0.18248175182481699</c:v>
                </c:pt>
                <c:pt idx="9">
                  <c:v>0.16423357664233598</c:v>
                </c:pt>
                <c:pt idx="10">
                  <c:v>0.16058394160583903</c:v>
                </c:pt>
                <c:pt idx="11">
                  <c:v>0.12408759124087601</c:v>
                </c:pt>
                <c:pt idx="12">
                  <c:v>5.1094890510948898E-2</c:v>
                </c:pt>
                <c:pt idx="13">
                  <c:v>4.3795620437956206E-2</c:v>
                </c:pt>
                <c:pt idx="14">
                  <c:v>1.4598540145985399E-2</c:v>
                </c:pt>
                <c:pt idx="15">
                  <c:v>1.0948905109489E-2</c:v>
                </c:pt>
                <c:pt idx="16">
                  <c:v>3.6496350364963498E-3</c:v>
                </c:pt>
              </c:numCache>
            </c:numRef>
          </c:val>
          <c:extLst>
            <c:ext xmlns:c16="http://schemas.microsoft.com/office/drawing/2014/chart" uri="{C3380CC4-5D6E-409C-BE32-E72D297353CC}">
              <c16:uniqueId val="{00000008-BB0D-4828-A919-0B2C3AB0336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A501-4AB8-BB17-B5A36F001CE4}"/>
              </c:ext>
            </c:extLst>
          </c:dPt>
          <c:dPt>
            <c:idx val="1"/>
            <c:invertIfNegative val="0"/>
            <c:bubble3D val="0"/>
            <c:spPr>
              <a:solidFill>
                <a:srgbClr val="92D050"/>
              </a:solidFill>
              <a:ln>
                <a:noFill/>
              </a:ln>
              <a:effectLst/>
            </c:spPr>
            <c:extLst>
              <c:ext xmlns:c16="http://schemas.microsoft.com/office/drawing/2014/chart" uri="{C3380CC4-5D6E-409C-BE32-E72D297353CC}">
                <c16:uniqueId val="{00000003-A501-4AB8-BB17-B5A36F001CE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0.10948905109489</c:v>
                </c:pt>
                <c:pt idx="1">
                  <c:v>0.57664233576642299</c:v>
                </c:pt>
                <c:pt idx="2">
                  <c:v>0.167883211678832</c:v>
                </c:pt>
                <c:pt idx="3">
                  <c:v>0.145985401459854</c:v>
                </c:pt>
              </c:numCache>
            </c:numRef>
          </c:val>
          <c:extLst>
            <c:ext xmlns:c16="http://schemas.microsoft.com/office/drawing/2014/chart" uri="{C3380CC4-5D6E-409C-BE32-E72D297353CC}">
              <c16:uniqueId val="{00000002-A501-4AB8-BB17-B5A36F001CE4}"/>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F4DD-419E-B0D6-E0E03CA22EC8}"/>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F4DD-419E-B0D6-E0E03CA22EC8}"/>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F4DD-419E-B0D6-E0E03CA22EC8}"/>
              </c:ext>
            </c:extLst>
          </c:dPt>
          <c:dPt>
            <c:idx val="3"/>
            <c:invertIfNegative val="0"/>
            <c:bubble3D val="0"/>
            <c:spPr>
              <a:solidFill>
                <a:srgbClr val="008000"/>
              </a:solidFill>
              <a:ln>
                <a:noFill/>
              </a:ln>
              <a:effectLst/>
            </c:spPr>
            <c:extLst>
              <c:ext xmlns:c16="http://schemas.microsoft.com/office/drawing/2014/chart" uri="{C3380CC4-5D6E-409C-BE32-E72D297353CC}">
                <c16:uniqueId val="{00000007-F4DD-419E-B0D6-E0E03CA22EC8}"/>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F4DD-419E-B0D6-E0E03CA22EC8}"/>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F4DD-419E-B0D6-E0E03CA22EC8}"/>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D-F4DD-419E-B0D6-E0E03CA22EC8}"/>
              </c:ext>
            </c:extLst>
          </c:dPt>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3.7037037037037E-2</c:v>
                </c:pt>
                <c:pt idx="1">
                  <c:v>0.10648148148148101</c:v>
                </c:pt>
                <c:pt idx="2">
                  <c:v>0.148148148148148</c:v>
                </c:pt>
                <c:pt idx="3">
                  <c:v>0.24537037037036999</c:v>
                </c:pt>
                <c:pt idx="4">
                  <c:v>0.16666666666666699</c:v>
                </c:pt>
                <c:pt idx="5">
                  <c:v>0.12962962962962998</c:v>
                </c:pt>
                <c:pt idx="6">
                  <c:v>0.16666666666666699</c:v>
                </c:pt>
              </c:numCache>
            </c:numRef>
          </c:val>
          <c:extLst>
            <c:ext xmlns:c16="http://schemas.microsoft.com/office/drawing/2014/chart" uri="{C3380CC4-5D6E-409C-BE32-E72D297353CC}">
              <c16:uniqueId val="{0000000E-F4DD-419E-B0D6-E0E03CA22EC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People who like adventure</c:v>
                </c:pt>
                <c:pt idx="1">
                  <c:v>People that like to do things the unconventional way</c:v>
                </c:pt>
                <c:pt idx="2">
                  <c:v>People who want to make a different choice</c:v>
                </c:pt>
                <c:pt idx="3">
                  <c:v>People who like to explore and have new experiences</c:v>
                </c:pt>
                <c:pt idx="4">
                  <c:v>People who are interested to learn more</c:v>
                </c:pt>
              </c:strCache>
            </c:strRef>
          </c:cat>
          <c:val>
            <c:numRef>
              <c:f>Sheet1!$B$2:$B$6</c:f>
              <c:numCache>
                <c:formatCode>0</c:formatCode>
                <c:ptCount val="5"/>
                <c:pt idx="0">
                  <c:v>363</c:v>
                </c:pt>
                <c:pt idx="1">
                  <c:v>210</c:v>
                </c:pt>
                <c:pt idx="2">
                  <c:v>192</c:v>
                </c:pt>
                <c:pt idx="3" formatCode="General">
                  <c:v>170</c:v>
                </c:pt>
                <c:pt idx="4" formatCode="General">
                  <c:v>150</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400"/>
          <c:min val="0"/>
        </c:scaling>
        <c:delete val="1"/>
        <c:axPos val="t"/>
        <c:numFmt formatCode="0" sourceLinked="1"/>
        <c:majorTickMark val="out"/>
        <c:minorTickMark val="none"/>
        <c:tickLblPos val="nextTo"/>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Enriches my view on the world</c:v>
                </c:pt>
                <c:pt idx="1">
                  <c:v>Allows me to broaden my horizon</c:v>
                </c:pt>
                <c:pt idx="2">
                  <c:v>Gives me new inspiration</c:v>
                </c:pt>
                <c:pt idx="3">
                  <c:v>Restores my sense of harmony and balance</c:v>
                </c:pt>
                <c:pt idx="4">
                  <c:v>Gives me rich experiences</c:v>
                </c:pt>
                <c:pt idx="5">
                  <c:v>Helps me to enjoy life to the fullest</c:v>
                </c:pt>
                <c:pt idx="6">
                  <c:v>Allows me to discover new and interesting places</c:v>
                </c:pt>
                <c:pt idx="7">
                  <c:v>Allows me to immerse myself in the local life</c:v>
                </c:pt>
                <c:pt idx="8">
                  <c:v>Allows me to broaden my knowledge</c:v>
                </c:pt>
              </c:strCache>
            </c:strRef>
          </c:cat>
          <c:val>
            <c:numRef>
              <c:f>Sheet1!$B$2:$B$10</c:f>
              <c:numCache>
                <c:formatCode>General</c:formatCode>
                <c:ptCount val="9"/>
                <c:pt idx="0">
                  <c:v>158</c:v>
                </c:pt>
                <c:pt idx="1">
                  <c:v>154</c:v>
                </c:pt>
                <c:pt idx="2">
                  <c:v>146</c:v>
                </c:pt>
                <c:pt idx="3">
                  <c:v>145</c:v>
                </c:pt>
                <c:pt idx="4">
                  <c:v>145</c:v>
                </c:pt>
                <c:pt idx="5" formatCode="0">
                  <c:v>127</c:v>
                </c:pt>
                <c:pt idx="6">
                  <c:v>127</c:v>
                </c:pt>
                <c:pt idx="7">
                  <c:v>124</c:v>
                </c:pt>
                <c:pt idx="8">
                  <c:v>122</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General"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D105-44EA-A01F-4E1733539AEA}"/>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D105-44EA-A01F-4E1733539AEA}"/>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D105-44EA-A01F-4E1733539AEA}"/>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7-D105-44EA-A01F-4E1733539AEA}"/>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9-D105-44EA-A01F-4E1733539AEA}"/>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B-D105-44EA-A01F-4E1733539AEA}"/>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9.7186700767263406E-2</c:v>
                </c:pt>
                <c:pt idx="1">
                  <c:v>8.1841432225063904E-2</c:v>
                </c:pt>
                <c:pt idx="2">
                  <c:v>0.168797953964194</c:v>
                </c:pt>
                <c:pt idx="3">
                  <c:v>0.15089514066496201</c:v>
                </c:pt>
                <c:pt idx="4">
                  <c:v>0.20204603580562699</c:v>
                </c:pt>
                <c:pt idx="5">
                  <c:v>0.11253196930946301</c:v>
                </c:pt>
                <c:pt idx="6">
                  <c:v>0.18670076726342699</c:v>
                </c:pt>
              </c:numCache>
            </c:numRef>
          </c:val>
          <c:extLst>
            <c:ext xmlns:c16="http://schemas.microsoft.com/office/drawing/2014/chart" uri="{C3380CC4-5D6E-409C-BE32-E72D297353CC}">
              <c16:uniqueId val="{0000000C-D105-44EA-A01F-4E1733539AE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Daring</c:v>
                </c:pt>
                <c:pt idx="1">
                  <c:v>Adventurous</c:v>
                </c:pt>
                <c:pt idx="2">
                  <c:v>Unique</c:v>
                </c:pt>
                <c:pt idx="3">
                  <c:v>Authentic</c:v>
                </c:pt>
                <c:pt idx="4">
                  <c:v>Active</c:v>
                </c:pt>
                <c:pt idx="5">
                  <c:v>Explorative</c:v>
                </c:pt>
              </c:strCache>
            </c:strRef>
          </c:cat>
          <c:val>
            <c:numRef>
              <c:f>Sheet1!$B$2:$B$7</c:f>
              <c:numCache>
                <c:formatCode>0</c:formatCode>
                <c:ptCount val="6"/>
                <c:pt idx="0">
                  <c:v>408</c:v>
                </c:pt>
                <c:pt idx="1">
                  <c:v>391</c:v>
                </c:pt>
                <c:pt idx="2">
                  <c:v>200</c:v>
                </c:pt>
                <c:pt idx="3" formatCode="General">
                  <c:v>194</c:v>
                </c:pt>
                <c:pt idx="4" formatCode="General">
                  <c:v>162</c:v>
                </c:pt>
                <c:pt idx="5" formatCode="General">
                  <c:v>140</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480"/>
          <c:min val="0"/>
        </c:scaling>
        <c:delete val="1"/>
        <c:axPos val="t"/>
        <c:numFmt formatCode="0"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Is not ruined by tourism</c:v>
                </c:pt>
                <c:pt idx="1">
                  <c:v>Allows me to live close to nature</c:v>
                </c:pt>
                <c:pt idx="2">
                  <c:v>Has unspoiled nature</c:v>
                </c:pt>
                <c:pt idx="3">
                  <c:v>Has beautiful nature</c:v>
                </c:pt>
                <c:pt idx="4">
                  <c:v>Has quiet environments</c:v>
                </c:pt>
                <c:pt idx="5">
                  <c:v>Has environmentally friendly offers</c:v>
                </c:pt>
                <c:pt idx="6">
                  <c:v>Has good opportunities to meet local people</c:v>
                </c:pt>
                <c:pt idx="7">
                  <c:v>Has friendly people</c:v>
                </c:pt>
              </c:strCache>
            </c:strRef>
          </c:cat>
          <c:val>
            <c:numRef>
              <c:f>Sheet1!$B$2:$B$9</c:f>
              <c:numCache>
                <c:formatCode>0</c:formatCode>
                <c:ptCount val="8"/>
                <c:pt idx="0">
                  <c:v>248</c:v>
                </c:pt>
                <c:pt idx="1">
                  <c:v>246</c:v>
                </c:pt>
                <c:pt idx="2">
                  <c:v>221</c:v>
                </c:pt>
                <c:pt idx="3" formatCode="General">
                  <c:v>190</c:v>
                </c:pt>
                <c:pt idx="4">
                  <c:v>184</c:v>
                </c:pt>
                <c:pt idx="5">
                  <c:v>169</c:v>
                </c:pt>
                <c:pt idx="6" formatCode="General">
                  <c:v>151</c:v>
                </c:pt>
                <c:pt idx="7">
                  <c:v>127</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4.1666666666666699E-2</c:v>
                </c:pt>
                <c:pt idx="1">
                  <c:v>4.6296296296296301E-2</c:v>
                </c:pt>
                <c:pt idx="2">
                  <c:v>6.0185185185185203E-2</c:v>
                </c:pt>
                <c:pt idx="3">
                  <c:v>7.8703703703703706E-2</c:v>
                </c:pt>
                <c:pt idx="4">
                  <c:v>9.7222222222222196E-2</c:v>
                </c:pt>
                <c:pt idx="5">
                  <c:v>7.4074074074074098E-2</c:v>
                </c:pt>
                <c:pt idx="6">
                  <c:v>0.11574074074074099</c:v>
                </c:pt>
                <c:pt idx="7">
                  <c:v>0.21296296296296302</c:v>
                </c:pt>
                <c:pt idx="8">
                  <c:v>0.11111111111111099</c:v>
                </c:pt>
                <c:pt idx="9">
                  <c:v>7.4074074074074098E-2</c:v>
                </c:pt>
                <c:pt idx="10">
                  <c:v>2.7777777777777801E-2</c:v>
                </c:pt>
                <c:pt idx="11">
                  <c:v>6.0185185185185203E-2</c:v>
                </c:pt>
              </c:numCache>
            </c:numRef>
          </c:val>
          <c:smooth val="1"/>
          <c:extLst>
            <c:ext xmlns:c16="http://schemas.microsoft.com/office/drawing/2014/chart" uri="{C3380CC4-5D6E-409C-BE32-E72D297353CC}">
              <c16:uniqueId val="{00000000-2EE4-4472-AE8A-D2E185EBF82A}"/>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8-E1D7-4BBD-90E0-8DDC8AFA83A3}"/>
              </c:ext>
            </c:extLst>
          </c:dPt>
          <c:dPt>
            <c:idx val="3"/>
            <c:invertIfNegative val="0"/>
            <c:bubble3D val="0"/>
            <c:spPr>
              <a:solidFill>
                <a:srgbClr val="92D050"/>
              </a:solidFill>
              <a:ln>
                <a:noFill/>
              </a:ln>
              <a:effectLst/>
            </c:spPr>
            <c:extLst>
              <c:ext xmlns:c16="http://schemas.microsoft.com/office/drawing/2014/chart" uri="{C3380CC4-5D6E-409C-BE32-E72D297353CC}">
                <c16:uniqueId val="{00000009-E1D7-4BBD-90E0-8DDC8AFA83A3}"/>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1-C3F2-49B7-8A65-0DB3EFA87AFB}"/>
              </c:ext>
            </c:extLst>
          </c:dPt>
          <c:dPt>
            <c:idx val="8"/>
            <c:invertIfNegative val="0"/>
            <c:bubble3D val="0"/>
            <c:spPr>
              <a:solidFill>
                <a:srgbClr val="92D050"/>
              </a:solidFill>
              <a:ln>
                <a:noFill/>
              </a:ln>
              <a:effectLst/>
            </c:spPr>
            <c:extLst>
              <c:ext xmlns:c16="http://schemas.microsoft.com/office/drawing/2014/chart" uri="{C3380CC4-5D6E-409C-BE32-E72D297353CC}">
                <c16:uniqueId val="{00000003-C3F2-49B7-8A65-0DB3EFA87AFB}"/>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C3F2-49B7-8A65-0DB3EFA87AFB}"/>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C3F2-49B7-8A65-0DB3EFA87AF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Visits to historic sites</c:v>
                </c:pt>
                <c:pt idx="1">
                  <c:v>Sun and beach holiday</c:v>
                </c:pt>
                <c:pt idx="2">
                  <c:v>Cultural experience (focus on art, theatre etc)</c:v>
                </c:pt>
                <c:pt idx="3">
                  <c:v>Holiday to experience nature, scenery and wildlife</c:v>
                </c:pt>
                <c:pt idx="4">
                  <c:v>Sightseeing/round trip</c:v>
                </c:pt>
                <c:pt idx="5">
                  <c:v>Party&amp; fun</c:v>
                </c:pt>
                <c:pt idx="6">
                  <c:v>Visiting friends and relatives</c:v>
                </c:pt>
                <c:pt idx="7">
                  <c:v>City break (focusing on cultural, shopping, Club, restaurant visits etc.)</c:v>
                </c:pt>
                <c:pt idx="8">
                  <c:v>Sports/active holiday</c:v>
                </c:pt>
                <c:pt idx="9">
                  <c:v>Health travel</c:v>
                </c:pt>
                <c:pt idx="10">
                  <c:v>Culinary trip</c:v>
                </c:pt>
                <c:pt idx="11">
                  <c:v>Event holiday (festivals, sports etc)</c:v>
                </c:pt>
                <c:pt idx="12">
                  <c:v>Travel to cottage/holiday home (hired/own/borrowed cottage/holiday home)</c:v>
                </c:pt>
                <c:pt idx="13">
                  <c:v>Cruise</c:v>
                </c:pt>
                <c:pt idx="14">
                  <c:v>Countryside holiday</c:v>
                </c:pt>
                <c:pt idx="15">
                  <c:v>Ski holiday</c:v>
                </c:pt>
                <c:pt idx="16">
                  <c:v>Other type of winterholiday with snow</c:v>
                </c:pt>
              </c:strCache>
            </c:strRef>
          </c:cat>
          <c:val>
            <c:numRef>
              <c:f>Sheet1!$B$2:$B$18</c:f>
              <c:numCache>
                <c:formatCode>0%</c:formatCode>
                <c:ptCount val="17"/>
                <c:pt idx="0">
                  <c:v>0.56944444444444398</c:v>
                </c:pt>
                <c:pt idx="1">
                  <c:v>0.52777777777777801</c:v>
                </c:pt>
                <c:pt idx="2">
                  <c:v>0.52314814814814803</c:v>
                </c:pt>
                <c:pt idx="3">
                  <c:v>0.51851851851851893</c:v>
                </c:pt>
                <c:pt idx="4">
                  <c:v>0.39814814814814803</c:v>
                </c:pt>
                <c:pt idx="5">
                  <c:v>0.30555555555555602</c:v>
                </c:pt>
                <c:pt idx="6">
                  <c:v>0.203703703703704</c:v>
                </c:pt>
                <c:pt idx="7">
                  <c:v>0.194444444444444</c:v>
                </c:pt>
                <c:pt idx="8">
                  <c:v>0.13888888888888901</c:v>
                </c:pt>
                <c:pt idx="9">
                  <c:v>0.134259259259259</c:v>
                </c:pt>
                <c:pt idx="10">
                  <c:v>0.125</c:v>
                </c:pt>
                <c:pt idx="11">
                  <c:v>0.11111111111111099</c:v>
                </c:pt>
                <c:pt idx="12">
                  <c:v>8.3333333333333301E-2</c:v>
                </c:pt>
                <c:pt idx="13">
                  <c:v>6.9444444444444406E-2</c:v>
                </c:pt>
                <c:pt idx="14">
                  <c:v>5.0925925925925902E-2</c:v>
                </c:pt>
                <c:pt idx="15">
                  <c:v>2.3148148148148098E-2</c:v>
                </c:pt>
                <c:pt idx="16">
                  <c:v>1.38888888888889E-2</c:v>
                </c:pt>
              </c:numCache>
            </c:numRef>
          </c:val>
          <c:extLst>
            <c:ext xmlns:c16="http://schemas.microsoft.com/office/drawing/2014/chart" uri="{C3380CC4-5D6E-409C-BE32-E72D297353CC}">
              <c16:uniqueId val="{00000008-C3F2-49B7-8A65-0DB3EFA87AF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DE18-4BEE-8E5F-A1ABC412EB41}"/>
              </c:ext>
            </c:extLst>
          </c:dPt>
          <c:dPt>
            <c:idx val="1"/>
            <c:invertIfNegative val="0"/>
            <c:bubble3D val="0"/>
            <c:spPr>
              <a:solidFill>
                <a:srgbClr val="FF0000"/>
              </a:solidFill>
              <a:ln>
                <a:noFill/>
              </a:ln>
              <a:effectLst/>
            </c:spPr>
            <c:extLst>
              <c:ext xmlns:c16="http://schemas.microsoft.com/office/drawing/2014/chart" uri="{C3380CC4-5D6E-409C-BE32-E72D297353CC}">
                <c16:uniqueId val="{00000002-DE18-4BEE-8E5F-A1ABC412EB41}"/>
              </c:ext>
            </c:extLst>
          </c:dPt>
          <c:dPt>
            <c:idx val="4"/>
            <c:invertIfNegative val="0"/>
            <c:bubble3D val="0"/>
            <c:spPr>
              <a:solidFill>
                <a:srgbClr val="92D050"/>
              </a:solidFill>
              <a:ln>
                <a:noFill/>
              </a:ln>
              <a:effectLst/>
            </c:spPr>
            <c:extLst>
              <c:ext xmlns:c16="http://schemas.microsoft.com/office/drawing/2014/chart" uri="{C3380CC4-5D6E-409C-BE32-E72D297353CC}">
                <c16:uniqueId val="{00000000-DE18-4BEE-8E5F-A1ABC412EB4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0.148148148148148</c:v>
                </c:pt>
                <c:pt idx="1">
                  <c:v>0.101851851851852</c:v>
                </c:pt>
                <c:pt idx="2">
                  <c:v>0.16666666666666699</c:v>
                </c:pt>
                <c:pt idx="3">
                  <c:v>0.194444444444444</c:v>
                </c:pt>
                <c:pt idx="4">
                  <c:v>0.38888888888888901</c:v>
                </c:pt>
              </c:numCache>
            </c:numRef>
          </c:val>
          <c:extLst>
            <c:ext xmlns:c16="http://schemas.microsoft.com/office/drawing/2014/chart" uri="{C3380CC4-5D6E-409C-BE32-E72D297353CC}">
              <c16:uniqueId val="{00000000-78CD-4331-90CA-444000EC076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Ferry / boat / cruise</c:v>
                </c:pt>
                <c:pt idx="4">
                  <c:v>Train</c:v>
                </c:pt>
                <c:pt idx="5">
                  <c:v>Camper van</c:v>
                </c:pt>
                <c:pt idx="6">
                  <c:v>Car w/ caravan</c:v>
                </c:pt>
                <c:pt idx="7">
                  <c:v>Motorbike</c:v>
                </c:pt>
                <c:pt idx="8">
                  <c:v>Charter plane</c:v>
                </c:pt>
                <c:pt idx="9">
                  <c:v>Scheduled plane</c:v>
                </c:pt>
              </c:strCache>
            </c:strRef>
          </c:cat>
          <c:val>
            <c:numRef>
              <c:f>Sheet1!$B$2:$B$11</c:f>
              <c:numCache>
                <c:formatCode>0%</c:formatCode>
                <c:ptCount val="10"/>
                <c:pt idx="0">
                  <c:v>0.79166666666666696</c:v>
                </c:pt>
                <c:pt idx="1">
                  <c:v>0.19907407407407401</c:v>
                </c:pt>
                <c:pt idx="2">
                  <c:v>7.8703703703703706E-2</c:v>
                </c:pt>
                <c:pt idx="3">
                  <c:v>5.0925925925925902E-2</c:v>
                </c:pt>
                <c:pt idx="4">
                  <c:v>4.6296296296296301E-2</c:v>
                </c:pt>
                <c:pt idx="5">
                  <c:v>9.2592592592592605E-3</c:v>
                </c:pt>
                <c:pt idx="6">
                  <c:v>4.6296296296296302E-3</c:v>
                </c:pt>
                <c:pt idx="7">
                  <c:v>4.6296296296296302E-3</c:v>
                </c:pt>
                <c:pt idx="8">
                  <c:v>0</c:v>
                </c:pt>
                <c:pt idx="9">
                  <c:v>0</c:v>
                </c:pt>
              </c:numCache>
            </c:numRef>
          </c:val>
          <c:extLst>
            <c:ext xmlns:c16="http://schemas.microsoft.com/office/drawing/2014/chart" uri="{C3380CC4-5D6E-409C-BE32-E72D297353CC}">
              <c16:uniqueId val="{00000000-B5D5-4481-B4E9-4679B893034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6"/>
            <c:invertIfNegative val="0"/>
            <c:bubble3D val="0"/>
            <c:spPr>
              <a:solidFill>
                <a:srgbClr val="92D050"/>
              </a:solidFill>
              <a:ln>
                <a:noFill/>
              </a:ln>
              <a:effectLst/>
            </c:spPr>
            <c:extLst>
              <c:ext xmlns:c16="http://schemas.microsoft.com/office/drawing/2014/chart" uri="{C3380CC4-5D6E-409C-BE32-E72D297353CC}">
                <c16:uniqueId val="{00000000-0603-4AA3-97EB-7D5D5BAEA4C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Guest house / Bed &amp; Breakfast</c:v>
                </c:pt>
                <c:pt idx="3">
                  <c:v>Hotel (budget)</c:v>
                </c:pt>
                <c:pt idx="4">
                  <c:v>Rented cabin / holiday home / flat</c:v>
                </c:pt>
                <c:pt idx="5">
                  <c:v>In a private person's home through AirBnb or other types of sharing services</c:v>
                </c:pt>
                <c:pt idx="6">
                  <c:v>Tent</c:v>
                </c:pt>
                <c:pt idx="7">
                  <c:v>Stayed with friends / acquaintances</c:v>
                </c:pt>
                <c:pt idx="8">
                  <c:v>Camping cabin</c:v>
                </c:pt>
                <c:pt idx="9">
                  <c:v>Stayed with family</c:v>
                </c:pt>
                <c:pt idx="10">
                  <c:v>Owned cabin / holiday home / flat</c:v>
                </c:pt>
                <c:pt idx="11">
                  <c:v>Caravan / camper van</c:v>
                </c:pt>
                <c:pt idx="12">
                  <c:v>Borrowed cabin / holiday home / flat</c:v>
                </c:pt>
              </c:strCache>
            </c:strRef>
          </c:cat>
          <c:val>
            <c:numRef>
              <c:f>Sheet1!$B$2:$B$14</c:f>
              <c:numCache>
                <c:formatCode>0%</c:formatCode>
                <c:ptCount val="13"/>
                <c:pt idx="0">
                  <c:v>0.407407407407407</c:v>
                </c:pt>
                <c:pt idx="1">
                  <c:v>0.14351851851851899</c:v>
                </c:pt>
                <c:pt idx="2">
                  <c:v>0.14351851851851899</c:v>
                </c:pt>
                <c:pt idx="3">
                  <c:v>0.12962962962962998</c:v>
                </c:pt>
                <c:pt idx="4">
                  <c:v>0.12962962962962998</c:v>
                </c:pt>
                <c:pt idx="5">
                  <c:v>5.5555555555555497E-2</c:v>
                </c:pt>
                <c:pt idx="6">
                  <c:v>4.6296296296296301E-2</c:v>
                </c:pt>
                <c:pt idx="7">
                  <c:v>4.6296296296296301E-2</c:v>
                </c:pt>
                <c:pt idx="8">
                  <c:v>2.3148148148148098E-2</c:v>
                </c:pt>
                <c:pt idx="9">
                  <c:v>2.3148148148148098E-2</c:v>
                </c:pt>
                <c:pt idx="10">
                  <c:v>1.85185185185185E-2</c:v>
                </c:pt>
                <c:pt idx="11">
                  <c:v>1.85185185185185E-2</c:v>
                </c:pt>
                <c:pt idx="12">
                  <c:v>1.38888888888889E-2</c:v>
                </c:pt>
              </c:numCache>
            </c:numRef>
          </c:val>
          <c:extLst>
            <c:ext xmlns:c16="http://schemas.microsoft.com/office/drawing/2014/chart" uri="{C3380CC4-5D6E-409C-BE32-E72D297353CC}">
              <c16:uniqueId val="{00000000-4E25-4B3B-AE66-88B8717DA50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F67D-42CB-BC8B-D7C5ED57C18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Rented car</c:v>
                </c:pt>
                <c:pt idx="2">
                  <c:v>Own car</c:v>
                </c:pt>
                <c:pt idx="3">
                  <c:v>Plane</c:v>
                </c:pt>
                <c:pt idx="4">
                  <c:v>Train</c:v>
                </c:pt>
                <c:pt idx="5">
                  <c:v>Ferry / boat / cruise</c:v>
                </c:pt>
                <c:pt idx="6">
                  <c:v>Bicycle</c:v>
                </c:pt>
                <c:pt idx="7">
                  <c:v>No transportation</c:v>
                </c:pt>
                <c:pt idx="8">
                  <c:v>Car w/ caravan</c:v>
                </c:pt>
                <c:pt idx="9">
                  <c:v>Motorbike</c:v>
                </c:pt>
                <c:pt idx="10">
                  <c:v>Camper van</c:v>
                </c:pt>
              </c:strCache>
            </c:strRef>
          </c:cat>
          <c:val>
            <c:numRef>
              <c:f>Sheet1!$B$2:$B$12</c:f>
              <c:numCache>
                <c:formatCode>0%</c:formatCode>
                <c:ptCount val="11"/>
                <c:pt idx="0">
                  <c:v>0.34722222222222199</c:v>
                </c:pt>
                <c:pt idx="1">
                  <c:v>0.31944444444444398</c:v>
                </c:pt>
                <c:pt idx="2">
                  <c:v>0.23148148148148098</c:v>
                </c:pt>
                <c:pt idx="3">
                  <c:v>0.125</c:v>
                </c:pt>
                <c:pt idx="4">
                  <c:v>0.12037037037037</c:v>
                </c:pt>
                <c:pt idx="5">
                  <c:v>8.3333333333333301E-2</c:v>
                </c:pt>
                <c:pt idx="6">
                  <c:v>4.6296296296296301E-2</c:v>
                </c:pt>
                <c:pt idx="7">
                  <c:v>2.3148148148148098E-2</c:v>
                </c:pt>
                <c:pt idx="8">
                  <c:v>1.85185185185185E-2</c:v>
                </c:pt>
                <c:pt idx="9">
                  <c:v>1.85185185185185E-2</c:v>
                </c:pt>
                <c:pt idx="10">
                  <c:v>9.2592592592592605E-3</c:v>
                </c:pt>
              </c:numCache>
            </c:numRef>
          </c:val>
          <c:extLst>
            <c:ext xmlns:c16="http://schemas.microsoft.com/office/drawing/2014/chart" uri="{C3380CC4-5D6E-409C-BE32-E72D297353CC}">
              <c16:uniqueId val="{00000000-8D07-46D3-A063-0C59ACA1E68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A-911B-4955-9CBA-77E90B4D709E}"/>
              </c:ext>
            </c:extLst>
          </c:dPt>
          <c:dPt>
            <c:idx val="2"/>
            <c:invertIfNegative val="0"/>
            <c:bubble3D val="0"/>
            <c:spPr>
              <a:solidFill>
                <a:srgbClr val="92D050"/>
              </a:solidFill>
              <a:ln>
                <a:noFill/>
              </a:ln>
              <a:effectLst/>
            </c:spPr>
            <c:extLst>
              <c:ext xmlns:c16="http://schemas.microsoft.com/office/drawing/2014/chart" uri="{C3380CC4-5D6E-409C-BE32-E72D297353CC}">
                <c16:uniqueId val="{0000001B-911B-4955-9CBA-77E90B4D709E}"/>
              </c:ext>
            </c:extLst>
          </c:dPt>
          <c:dPt>
            <c:idx val="5"/>
            <c:invertIfNegative val="0"/>
            <c:bubble3D val="0"/>
            <c:spPr>
              <a:solidFill>
                <a:srgbClr val="92D050"/>
              </a:solidFill>
              <a:ln>
                <a:noFill/>
              </a:ln>
              <a:effectLst/>
            </c:spPr>
            <c:extLst>
              <c:ext xmlns:c16="http://schemas.microsoft.com/office/drawing/2014/chart" uri="{C3380CC4-5D6E-409C-BE32-E72D297353CC}">
                <c16:uniqueId val="{0000001C-911B-4955-9CBA-77E90B4D709E}"/>
              </c:ext>
            </c:extLst>
          </c:dPt>
          <c:dPt>
            <c:idx val="7"/>
            <c:invertIfNegative val="0"/>
            <c:bubble3D val="0"/>
            <c:spPr>
              <a:solidFill>
                <a:srgbClr val="92D050"/>
              </a:solidFill>
              <a:ln>
                <a:noFill/>
              </a:ln>
              <a:effectLst/>
            </c:spPr>
            <c:extLst>
              <c:ext xmlns:c16="http://schemas.microsoft.com/office/drawing/2014/chart" uri="{C3380CC4-5D6E-409C-BE32-E72D297353CC}">
                <c16:uniqueId val="{0000001D-911B-4955-9CBA-77E90B4D709E}"/>
              </c:ext>
            </c:extLst>
          </c:dPt>
          <c:dPt>
            <c:idx val="8"/>
            <c:invertIfNegative val="0"/>
            <c:bubble3D val="0"/>
            <c:spPr>
              <a:solidFill>
                <a:srgbClr val="92D050"/>
              </a:solidFill>
              <a:ln>
                <a:noFill/>
              </a:ln>
              <a:effectLst/>
            </c:spPr>
            <c:extLst>
              <c:ext xmlns:c16="http://schemas.microsoft.com/office/drawing/2014/chart" uri="{C3380CC4-5D6E-409C-BE32-E72D297353CC}">
                <c16:uniqueId val="{00000001-D54F-4D27-9520-55EB6E380D05}"/>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D54F-4D27-9520-55EB6E380D05}"/>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D54F-4D27-9520-55EB6E380D05}"/>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D54F-4D27-9520-55EB6E380D05}"/>
              </c:ext>
            </c:extLst>
          </c:dPt>
          <c:dPt>
            <c:idx val="13"/>
            <c:invertIfNegative val="0"/>
            <c:bubble3D val="0"/>
            <c:spPr>
              <a:solidFill>
                <a:srgbClr val="92D050"/>
              </a:solidFill>
              <a:ln>
                <a:noFill/>
              </a:ln>
              <a:effectLst/>
            </c:spPr>
            <c:extLst>
              <c:ext xmlns:c16="http://schemas.microsoft.com/office/drawing/2014/chart" uri="{C3380CC4-5D6E-409C-BE32-E72D297353CC}">
                <c16:uniqueId val="{0000001E-911B-4955-9CBA-77E90B4D709E}"/>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D54F-4D27-9520-55EB6E380D05}"/>
              </c:ext>
            </c:extLst>
          </c:dPt>
          <c:dPt>
            <c:idx val="16"/>
            <c:invertIfNegative val="0"/>
            <c:bubble3D val="0"/>
            <c:spPr>
              <a:solidFill>
                <a:srgbClr val="92D050"/>
              </a:solidFill>
              <a:ln>
                <a:noFill/>
              </a:ln>
              <a:effectLst/>
            </c:spPr>
            <c:extLst>
              <c:ext xmlns:c16="http://schemas.microsoft.com/office/drawing/2014/chart" uri="{C3380CC4-5D6E-409C-BE32-E72D297353CC}">
                <c16:uniqueId val="{0000000B-D54F-4D27-9520-55EB6E380D05}"/>
              </c:ext>
            </c:extLst>
          </c:dPt>
          <c:dPt>
            <c:idx val="17"/>
            <c:invertIfNegative val="0"/>
            <c:bubble3D val="0"/>
            <c:spPr>
              <a:solidFill>
                <a:srgbClr val="92D050"/>
              </a:solidFill>
              <a:ln>
                <a:noFill/>
              </a:ln>
              <a:effectLst/>
            </c:spPr>
            <c:extLst>
              <c:ext xmlns:c16="http://schemas.microsoft.com/office/drawing/2014/chart" uri="{C3380CC4-5D6E-409C-BE32-E72D297353CC}">
                <c16:uniqueId val="{0000000D-D54F-4D27-9520-55EB6E380D05}"/>
              </c:ext>
            </c:extLst>
          </c:dPt>
          <c:dPt>
            <c:idx val="19"/>
            <c:invertIfNegative val="0"/>
            <c:bubble3D val="0"/>
            <c:spPr>
              <a:solidFill>
                <a:srgbClr val="92D050"/>
              </a:solidFill>
              <a:ln>
                <a:noFill/>
              </a:ln>
              <a:effectLst/>
            </c:spPr>
            <c:extLst>
              <c:ext xmlns:c16="http://schemas.microsoft.com/office/drawing/2014/chart" uri="{C3380CC4-5D6E-409C-BE32-E72D297353CC}">
                <c16:uniqueId val="{0000000F-D54F-4D27-9520-55EB6E380D05}"/>
              </c:ext>
            </c:extLst>
          </c:dPt>
          <c:dPt>
            <c:idx val="20"/>
            <c:invertIfNegative val="0"/>
            <c:bubble3D val="0"/>
            <c:spPr>
              <a:solidFill>
                <a:srgbClr val="92D050"/>
              </a:solidFill>
              <a:ln>
                <a:noFill/>
              </a:ln>
              <a:effectLst/>
            </c:spPr>
            <c:extLst>
              <c:ext xmlns:c16="http://schemas.microsoft.com/office/drawing/2014/chart" uri="{C3380CC4-5D6E-409C-BE32-E72D297353CC}">
                <c16:uniqueId val="{00000011-D54F-4D27-9520-55EB6E380D05}"/>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D54F-4D27-9520-55EB6E380D05}"/>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D54F-4D27-9520-55EB6E380D05}"/>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D54F-4D27-9520-55EB6E380D05}"/>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D54F-4D27-9520-55EB6E380D0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Observe beauty of nature</c:v>
                </c:pt>
                <c:pt idx="1">
                  <c:v>Visit cities</c:v>
                </c:pt>
                <c:pt idx="2">
                  <c:v>Discover local culture and lifestyle</c:v>
                </c:pt>
                <c:pt idx="3">
                  <c:v>Discover local history and legends</c:v>
                </c:pt>
                <c:pt idx="4">
                  <c:v>Taste local food and drink</c:v>
                </c:pt>
                <c:pt idx="5">
                  <c:v>Visit parks and gardens</c:v>
                </c:pt>
                <c:pt idx="6">
                  <c:v>Visit historical buildings/sites</c:v>
                </c:pt>
                <c:pt idx="7">
                  <c:v>Sunbathing and swimming</c:v>
                </c:pt>
                <c:pt idx="8">
                  <c:v>Observe natural phenomenon (i.e. volcanoes, northern lights, midnight sun, breaking waves, sand dune)</c:v>
                </c:pt>
                <c:pt idx="9">
                  <c:v>Relaxation</c:v>
                </c:pt>
                <c:pt idx="10">
                  <c:v>Visit museums</c:v>
                </c:pt>
                <c:pt idx="11">
                  <c:v>Experience local architecture</c:v>
                </c:pt>
                <c:pt idx="12">
                  <c:v>Visit restaurants</c:v>
                </c:pt>
                <c:pt idx="13">
                  <c:v>Hiking (less than two hours)</c:v>
                </c:pt>
                <c:pt idx="14">
                  <c:v>Attend sightseeing tours</c:v>
                </c:pt>
                <c:pt idx="15">
                  <c:v>Shopping</c:v>
                </c:pt>
                <c:pt idx="16">
                  <c:v>Experience national festivals and traditional celebrations</c:v>
                </c:pt>
                <c:pt idx="17">
                  <c:v>Visit the countryside</c:v>
                </c:pt>
                <c:pt idx="18">
                  <c:v>Experience city nightlife</c:v>
                </c:pt>
                <c:pt idx="19">
                  <c:v>Experience mountains,  the wilderness or the wildlife</c:v>
                </c:pt>
                <c:pt idx="20">
                  <c:v>Hiking (more than two hours)</c:v>
                </c:pt>
                <c:pt idx="21">
                  <c:v>Visit art exhibitions</c:v>
                </c:pt>
                <c:pt idx="22">
                  <c:v>Attend concerts/festivals</c:v>
                </c:pt>
                <c:pt idx="23">
                  <c:v>Get pampered</c:v>
                </c:pt>
                <c:pt idx="24">
                  <c:v>Visit spa resorts</c:v>
                </c:pt>
                <c:pt idx="25">
                  <c:v>Fresh or salt water fishing</c:v>
                </c:pt>
                <c:pt idx="26">
                  <c:v>Do winter activities (Alpine skiing/snowboarding, cross country skiing, dog-sleigh, snowmobile etc)</c:v>
                </c:pt>
                <c:pt idx="27">
                  <c:v>Visit amusement parks</c:v>
                </c:pt>
              </c:strCache>
            </c:strRef>
          </c:cat>
          <c:val>
            <c:numRef>
              <c:f>Sheet1!$B$2:$B$29</c:f>
              <c:numCache>
                <c:formatCode>0%</c:formatCode>
                <c:ptCount val="28"/>
                <c:pt idx="0">
                  <c:v>0.62962962962962998</c:v>
                </c:pt>
                <c:pt idx="1">
                  <c:v>0.56944444444444398</c:v>
                </c:pt>
                <c:pt idx="2">
                  <c:v>0.56944444444444398</c:v>
                </c:pt>
                <c:pt idx="3">
                  <c:v>0.39814814814814803</c:v>
                </c:pt>
                <c:pt idx="4">
                  <c:v>0.39351851851851799</c:v>
                </c:pt>
                <c:pt idx="5">
                  <c:v>0.375</c:v>
                </c:pt>
                <c:pt idx="6">
                  <c:v>0.37037037037037002</c:v>
                </c:pt>
                <c:pt idx="7">
                  <c:v>0.31481481481481499</c:v>
                </c:pt>
                <c:pt idx="8">
                  <c:v>0.30092592592592599</c:v>
                </c:pt>
                <c:pt idx="9">
                  <c:v>0.26851851851851899</c:v>
                </c:pt>
                <c:pt idx="10">
                  <c:v>0.26851851851851899</c:v>
                </c:pt>
                <c:pt idx="11">
                  <c:v>0.25925925925925897</c:v>
                </c:pt>
                <c:pt idx="12">
                  <c:v>0.226851851851852</c:v>
                </c:pt>
                <c:pt idx="13">
                  <c:v>0.226851851851852</c:v>
                </c:pt>
                <c:pt idx="14">
                  <c:v>0.20833333333333301</c:v>
                </c:pt>
                <c:pt idx="15">
                  <c:v>0.18981481481481499</c:v>
                </c:pt>
                <c:pt idx="16">
                  <c:v>0.18981481481481499</c:v>
                </c:pt>
                <c:pt idx="17">
                  <c:v>0.18518518518518501</c:v>
                </c:pt>
                <c:pt idx="18">
                  <c:v>0.18518518518518501</c:v>
                </c:pt>
                <c:pt idx="19">
                  <c:v>0.180555555555556</c:v>
                </c:pt>
                <c:pt idx="20">
                  <c:v>0.157407407407407</c:v>
                </c:pt>
                <c:pt idx="21">
                  <c:v>0.125</c:v>
                </c:pt>
                <c:pt idx="22">
                  <c:v>0.11574074074074099</c:v>
                </c:pt>
                <c:pt idx="23">
                  <c:v>7.4074074074074098E-2</c:v>
                </c:pt>
                <c:pt idx="24">
                  <c:v>3.7037037037037E-2</c:v>
                </c:pt>
                <c:pt idx="25">
                  <c:v>3.7037037037037E-2</c:v>
                </c:pt>
                <c:pt idx="26">
                  <c:v>2.7777777777777801E-2</c:v>
                </c:pt>
                <c:pt idx="27">
                  <c:v>2.3148148148148098E-2</c:v>
                </c:pt>
              </c:numCache>
            </c:numRef>
          </c:val>
          <c:extLst>
            <c:ext xmlns:c16="http://schemas.microsoft.com/office/drawing/2014/chart" uri="{C3380CC4-5D6E-409C-BE32-E72D297353CC}">
              <c16:uniqueId val="{0000001A-D54F-4D27-9520-55EB6E380D0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0.23148148148148098</c:v>
                </c:pt>
                <c:pt idx="1">
                  <c:v>0.21759259259259298</c:v>
                </c:pt>
                <c:pt idx="2">
                  <c:v>0.194444444444444</c:v>
                </c:pt>
                <c:pt idx="3">
                  <c:v>9.7222222222222196E-2</c:v>
                </c:pt>
                <c:pt idx="4">
                  <c:v>0.12037037037037</c:v>
                </c:pt>
                <c:pt idx="5">
                  <c:v>4.6296296296296301E-2</c:v>
                </c:pt>
                <c:pt idx="6">
                  <c:v>9.2592592592592605E-3</c:v>
                </c:pt>
                <c:pt idx="7">
                  <c:v>0</c:v>
                </c:pt>
              </c:numCache>
            </c:numRef>
          </c:val>
          <c:extLst>
            <c:ext xmlns:c16="http://schemas.microsoft.com/office/drawing/2014/chart" uri="{C3380CC4-5D6E-409C-BE32-E72D297353CC}">
              <c16:uniqueId val="{00000000-8DA4-41AA-9CCC-34ACB89D831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People who want to have as much fun as possible in life</c:v>
                </c:pt>
                <c:pt idx="1">
                  <c:v>People who likes to party</c:v>
                </c:pt>
                <c:pt idx="2">
                  <c:v>People that like to do things spontaneously, impulsively</c:v>
                </c:pt>
                <c:pt idx="3">
                  <c:v>People who enjoy spending time with friends</c:v>
                </c:pt>
              </c:strCache>
            </c:strRef>
          </c:cat>
          <c:val>
            <c:numRef>
              <c:f>Sheet1!$B$2:$B$5</c:f>
              <c:numCache>
                <c:formatCode>0</c:formatCode>
                <c:ptCount val="4"/>
                <c:pt idx="0">
                  <c:v>194</c:v>
                </c:pt>
                <c:pt idx="1">
                  <c:v>184</c:v>
                </c:pt>
                <c:pt idx="2">
                  <c:v>156</c:v>
                </c:pt>
                <c:pt idx="3">
                  <c:v>132</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6-1436-4D2A-9BF3-9433D3144648}"/>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B344-4FE5-94C2-4C1CE8E7DC7E}"/>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B344-4FE5-94C2-4C1CE8E7DC7E}"/>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B344-4FE5-94C2-4C1CE8E7DC7E}"/>
              </c:ext>
            </c:extLst>
          </c:dPt>
          <c:dPt>
            <c:idx val="6"/>
            <c:invertIfNegative val="0"/>
            <c:bubble3D val="0"/>
            <c:spPr>
              <a:solidFill>
                <a:srgbClr val="92D050"/>
              </a:solidFill>
              <a:ln>
                <a:noFill/>
              </a:ln>
              <a:effectLst/>
            </c:spPr>
            <c:extLst>
              <c:ext xmlns:c16="http://schemas.microsoft.com/office/drawing/2014/chart" uri="{C3380CC4-5D6E-409C-BE32-E72D297353CC}">
                <c16:uniqueId val="{00000007-1436-4D2A-9BF3-9433D3144648}"/>
              </c:ext>
            </c:extLst>
          </c:dPt>
          <c:dPt>
            <c:idx val="7"/>
            <c:invertIfNegative val="0"/>
            <c:bubble3D val="0"/>
            <c:spPr>
              <a:solidFill>
                <a:srgbClr val="92D050"/>
              </a:solidFill>
              <a:ln>
                <a:noFill/>
              </a:ln>
              <a:effectLst/>
            </c:spPr>
            <c:extLst>
              <c:ext xmlns:c16="http://schemas.microsoft.com/office/drawing/2014/chart" uri="{C3380CC4-5D6E-409C-BE32-E72D297353CC}">
                <c16:uniqueId val="{00000008-1436-4D2A-9BF3-9433D314464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0.35648148148148201</c:v>
                </c:pt>
                <c:pt idx="1">
                  <c:v>4.6296296296296302E-3</c:v>
                </c:pt>
                <c:pt idx="2">
                  <c:v>2.3148148148148098E-2</c:v>
                </c:pt>
                <c:pt idx="3">
                  <c:v>3.7037037037037E-2</c:v>
                </c:pt>
                <c:pt idx="4">
                  <c:v>9.7222222222222196E-2</c:v>
                </c:pt>
                <c:pt idx="5">
                  <c:v>0.23148148148148098</c:v>
                </c:pt>
                <c:pt idx="6">
                  <c:v>5.5555555555555497E-2</c:v>
                </c:pt>
                <c:pt idx="7">
                  <c:v>0.29166666666666702</c:v>
                </c:pt>
              </c:numCache>
            </c:numRef>
          </c:val>
          <c:extLst>
            <c:ext xmlns:c16="http://schemas.microsoft.com/office/drawing/2014/chart" uri="{C3380CC4-5D6E-409C-BE32-E72D297353CC}">
              <c16:uniqueId val="{00000006-B344-4FE5-94C2-4C1CE8E7DC7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6-78F7-4843-9044-6948CA91294B}"/>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B116-4DA6-B6FB-84A32CBE655F}"/>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B116-4DA6-B6FB-84A32CBE655F}"/>
              </c:ext>
            </c:extLst>
          </c:dPt>
          <c:dPt>
            <c:idx val="4"/>
            <c:invertIfNegative val="0"/>
            <c:bubble3D val="0"/>
            <c:spPr>
              <a:solidFill>
                <a:srgbClr val="FF0000"/>
              </a:solidFill>
              <a:ln>
                <a:noFill/>
              </a:ln>
              <a:effectLst/>
            </c:spPr>
            <c:extLst>
              <c:ext xmlns:c16="http://schemas.microsoft.com/office/drawing/2014/chart" uri="{C3380CC4-5D6E-409C-BE32-E72D297353CC}">
                <c16:uniqueId val="{00000005-B116-4DA6-B6FB-84A32CBE655F}"/>
              </c:ext>
            </c:extLst>
          </c:dPt>
          <c:dPt>
            <c:idx val="7"/>
            <c:invertIfNegative val="0"/>
            <c:bubble3D val="0"/>
            <c:spPr>
              <a:solidFill>
                <a:srgbClr val="92D050"/>
              </a:solidFill>
              <a:ln>
                <a:noFill/>
              </a:ln>
              <a:effectLst/>
            </c:spPr>
            <c:extLst>
              <c:ext xmlns:c16="http://schemas.microsoft.com/office/drawing/2014/chart" uri="{C3380CC4-5D6E-409C-BE32-E72D297353CC}">
                <c16:uniqueId val="{00000007-78F7-4843-9044-6948CA91294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9.7222222222222196E-2</c:v>
                </c:pt>
                <c:pt idx="1">
                  <c:v>2.3148148148148098E-2</c:v>
                </c:pt>
                <c:pt idx="2">
                  <c:v>8.3333333333333301E-2</c:v>
                </c:pt>
                <c:pt idx="3">
                  <c:v>6.9444444444444406E-2</c:v>
                </c:pt>
                <c:pt idx="4">
                  <c:v>0.60185185185185197</c:v>
                </c:pt>
                <c:pt idx="5">
                  <c:v>0.134259259259259</c:v>
                </c:pt>
                <c:pt idx="6">
                  <c:v>0.296296296296296</c:v>
                </c:pt>
                <c:pt idx="7">
                  <c:v>6.9444444444444406E-2</c:v>
                </c:pt>
              </c:numCache>
            </c:numRef>
          </c:val>
          <c:extLst>
            <c:ext xmlns:c16="http://schemas.microsoft.com/office/drawing/2014/chart" uri="{C3380CC4-5D6E-409C-BE32-E72D297353CC}">
              <c16:uniqueId val="{00000006-B116-4DA6-B6FB-84A32CBE655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A860-4359-85FE-B2C453EE79E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A860-4359-85FE-B2C453EE79E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0</c:v>
                </c:pt>
                <c:pt idx="1">
                  <c:v>7.8703703703703706E-2</c:v>
                </c:pt>
                <c:pt idx="2">
                  <c:v>0.421296296296296</c:v>
                </c:pt>
                <c:pt idx="3">
                  <c:v>0.11574074074074099</c:v>
                </c:pt>
                <c:pt idx="4">
                  <c:v>0.15277777777777801</c:v>
                </c:pt>
                <c:pt idx="5">
                  <c:v>0.23148148148148098</c:v>
                </c:pt>
              </c:numCache>
            </c:numRef>
          </c:val>
          <c:extLst>
            <c:ext xmlns:c16="http://schemas.microsoft.com/office/drawing/2014/chart" uri="{C3380CC4-5D6E-409C-BE32-E72D297353CC}">
              <c16:uniqueId val="{00000004-A860-4359-85FE-B2C453EE79E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0.21296296296296302</c:v>
                </c:pt>
                <c:pt idx="1">
                  <c:v>6.0185185185185203E-2</c:v>
                </c:pt>
                <c:pt idx="2">
                  <c:v>0.72222222222222199</c:v>
                </c:pt>
                <c:pt idx="3">
                  <c:v>4.6296296296296302E-3</c:v>
                </c:pt>
              </c:numCache>
            </c:numRef>
          </c:val>
          <c:extLst>
            <c:ext xmlns:c16="http://schemas.microsoft.com/office/drawing/2014/chart" uri="{C3380CC4-5D6E-409C-BE32-E72D297353CC}">
              <c16:uniqueId val="{00000000-649F-4B9B-AACD-7DF5CF2607C4}"/>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8-9B4D-4B4A-BE1F-31000D2CC667}"/>
              </c:ext>
            </c:extLst>
          </c:dPt>
          <c:dPt>
            <c:idx val="2"/>
            <c:invertIfNegative val="0"/>
            <c:bubble3D val="0"/>
            <c:spPr>
              <a:solidFill>
                <a:srgbClr val="92D050"/>
              </a:solidFill>
              <a:ln>
                <a:noFill/>
              </a:ln>
              <a:effectLst/>
            </c:spPr>
            <c:extLst>
              <c:ext xmlns:c16="http://schemas.microsoft.com/office/drawing/2014/chart" uri="{C3380CC4-5D6E-409C-BE32-E72D297353CC}">
                <c16:uniqueId val="{00000009-9B4D-4B4A-BE1F-31000D2CC667}"/>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1-9C7B-4068-9BCE-6E8EBD0EC2CF}"/>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9C7B-4068-9BCE-6E8EBD0EC2CF}"/>
              </c:ext>
            </c:extLst>
          </c:dPt>
          <c:dPt>
            <c:idx val="9"/>
            <c:invertIfNegative val="0"/>
            <c:bubble3D val="0"/>
            <c:spPr>
              <a:solidFill>
                <a:srgbClr val="92D050"/>
              </a:solidFill>
              <a:ln>
                <a:noFill/>
              </a:ln>
              <a:effectLst/>
            </c:spPr>
            <c:extLst>
              <c:ext xmlns:c16="http://schemas.microsoft.com/office/drawing/2014/chart" uri="{C3380CC4-5D6E-409C-BE32-E72D297353CC}">
                <c16:uniqueId val="{0000000A-9B4D-4B4A-BE1F-31000D2CC667}"/>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9C7B-4068-9BCE-6E8EBD0EC2CF}"/>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9C7B-4068-9BCE-6E8EBD0EC2C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Guidebooks</c:v>
                </c:pt>
                <c:pt idx="3">
                  <c:v>Homepages for hotels/ other accommodations</c:v>
                </c:pt>
                <c:pt idx="4">
                  <c:v>Homepages for attractions and sights</c:v>
                </c:pt>
                <c:pt idx="5">
                  <c:v>Homepages of carriers, including airlines etc.</c:v>
                </c:pt>
                <c:pt idx="6">
                  <c:v>Reviews from other travelers online</c:v>
                </c:pt>
                <c:pt idx="7">
                  <c:v>Travel apps/portals like Tripadvisor etc</c:v>
                </c:pt>
                <c:pt idx="8">
                  <c:v>Advice from friends / family</c:v>
                </c:pt>
                <c:pt idx="9">
                  <c:v>Travel agent in homeland</c:v>
                </c:pt>
                <c:pt idx="10">
                  <c:v>Catalogs or brochures</c:v>
                </c:pt>
                <c:pt idx="11">
                  <c:v>Booking sites such as Expedia and Lastminute</c:v>
                </c:pt>
                <c:pt idx="12">
                  <c:v>Social media such as Facebook or blogs</c:v>
                </c:pt>
                <c:pt idx="13">
                  <c:v>Newspapers or magazines</c:v>
                </c:pt>
                <c:pt idx="14">
                  <c:v>Travel fairs</c:v>
                </c:pt>
                <c:pt idx="15">
                  <c:v>TV or radio</c:v>
                </c:pt>
                <c:pt idx="16">
                  <c:v>Other</c:v>
                </c:pt>
              </c:strCache>
            </c:strRef>
          </c:cat>
          <c:val>
            <c:numRef>
              <c:f>Sheet1!$B$2:$B$18</c:f>
              <c:numCache>
                <c:formatCode>0%</c:formatCode>
                <c:ptCount val="17"/>
                <c:pt idx="0">
                  <c:v>0.60185185185185197</c:v>
                </c:pt>
                <c:pt idx="1">
                  <c:v>0.467592592592593</c:v>
                </c:pt>
                <c:pt idx="2">
                  <c:v>0.30092592592592599</c:v>
                </c:pt>
                <c:pt idx="3">
                  <c:v>0.29166666666666702</c:v>
                </c:pt>
                <c:pt idx="4">
                  <c:v>0.27314814814814797</c:v>
                </c:pt>
                <c:pt idx="5">
                  <c:v>0.24537037037036999</c:v>
                </c:pt>
                <c:pt idx="6">
                  <c:v>0.22222222222222199</c:v>
                </c:pt>
                <c:pt idx="7">
                  <c:v>0.18981481481481499</c:v>
                </c:pt>
                <c:pt idx="8">
                  <c:v>0.180555555555556</c:v>
                </c:pt>
                <c:pt idx="9">
                  <c:v>0.17592592592592599</c:v>
                </c:pt>
                <c:pt idx="10">
                  <c:v>0.15277777777777801</c:v>
                </c:pt>
                <c:pt idx="11">
                  <c:v>0.11574074074074099</c:v>
                </c:pt>
                <c:pt idx="12">
                  <c:v>7.4074074074074098E-2</c:v>
                </c:pt>
                <c:pt idx="13">
                  <c:v>3.7037037037037E-2</c:v>
                </c:pt>
                <c:pt idx="14">
                  <c:v>9.2592592592592605E-3</c:v>
                </c:pt>
                <c:pt idx="15">
                  <c:v>4.6296296296296302E-3</c:v>
                </c:pt>
                <c:pt idx="16">
                  <c:v>4.6296296296296301E-2</c:v>
                </c:pt>
              </c:numCache>
            </c:numRef>
          </c:val>
          <c:extLst>
            <c:ext xmlns:c16="http://schemas.microsoft.com/office/drawing/2014/chart" uri="{C3380CC4-5D6E-409C-BE32-E72D297353CC}">
              <c16:uniqueId val="{00000008-9C7B-4068-9BCE-6E8EBD0EC2C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F16C-4CB7-A32F-BA3BCFAC1EF2}"/>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F16C-4CB7-A32F-BA3BCFAC1EF2}"/>
              </c:ext>
            </c:extLst>
          </c:dPt>
          <c:dPt>
            <c:idx val="3"/>
            <c:invertIfNegative val="0"/>
            <c:bubble3D val="0"/>
            <c:spPr>
              <a:solidFill>
                <a:srgbClr val="92D050"/>
              </a:solidFill>
              <a:ln>
                <a:noFill/>
              </a:ln>
              <a:effectLst/>
            </c:spPr>
            <c:extLst>
              <c:ext xmlns:c16="http://schemas.microsoft.com/office/drawing/2014/chart" uri="{C3380CC4-5D6E-409C-BE32-E72D297353CC}">
                <c16:uniqueId val="{00000005-F16C-4CB7-A32F-BA3BCFAC1EF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7.8703703703703706E-2</c:v>
                </c:pt>
                <c:pt idx="1">
                  <c:v>0.44907407407407396</c:v>
                </c:pt>
                <c:pt idx="2">
                  <c:v>0.21296296296296302</c:v>
                </c:pt>
                <c:pt idx="3">
                  <c:v>0.25925925925925897</c:v>
                </c:pt>
              </c:numCache>
            </c:numRef>
          </c:val>
          <c:extLst>
            <c:ext xmlns:c16="http://schemas.microsoft.com/office/drawing/2014/chart" uri="{C3380CC4-5D6E-409C-BE32-E72D297353CC}">
              <c16:uniqueId val="{00000004-F16C-4CB7-A32F-BA3BCFAC1EF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5C1B-4778-942A-B93F603EF452}"/>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5C1B-4778-942A-B93F603EF452}"/>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5C1B-4778-942A-B93F603EF452}"/>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5C1B-4778-942A-B93F603EF452}"/>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5C1B-4778-942A-B93F603EF452}"/>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5C1B-4778-942A-B93F603EF452}"/>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D-5C1B-4778-942A-B93F603EF452}"/>
              </c:ext>
            </c:extLst>
          </c:dPt>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8.5245901639344299E-2</c:v>
                </c:pt>
                <c:pt idx="1">
                  <c:v>8.1967213114754092E-2</c:v>
                </c:pt>
                <c:pt idx="2">
                  <c:v>0.150819672131148</c:v>
                </c:pt>
                <c:pt idx="3">
                  <c:v>0.18032786885245902</c:v>
                </c:pt>
                <c:pt idx="4">
                  <c:v>0.17377049180327903</c:v>
                </c:pt>
                <c:pt idx="5">
                  <c:v>0.121311475409836</c:v>
                </c:pt>
                <c:pt idx="6">
                  <c:v>0.20655737704918001</c:v>
                </c:pt>
              </c:numCache>
            </c:numRef>
          </c:val>
          <c:extLst>
            <c:ext xmlns:c16="http://schemas.microsoft.com/office/drawing/2014/chart" uri="{C3380CC4-5D6E-409C-BE32-E72D297353CC}">
              <c16:uniqueId val="{0000000E-5C1B-4778-942A-B93F603EF45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People who is sophisticated and classy</c:v>
                </c:pt>
                <c:pt idx="1">
                  <c:v>People who want the best and are willing to pay for it</c:v>
                </c:pt>
                <c:pt idx="2">
                  <c:v>People who like to have the best things, value high quality</c:v>
                </c:pt>
              </c:strCache>
            </c:strRef>
          </c:cat>
          <c:val>
            <c:numRef>
              <c:f>Sheet1!$B$2:$B$4</c:f>
              <c:numCache>
                <c:formatCode>0</c:formatCode>
                <c:ptCount val="3"/>
                <c:pt idx="0">
                  <c:v>362</c:v>
                </c:pt>
                <c:pt idx="1">
                  <c:v>297</c:v>
                </c:pt>
                <c:pt idx="2">
                  <c:v>193</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450"/>
          <c:min val="0"/>
        </c:scaling>
        <c:delete val="1"/>
        <c:axPos val="t"/>
        <c:numFmt formatCode="0" sourceLinked="1"/>
        <c:majorTickMark val="out"/>
        <c:minorTickMark val="none"/>
        <c:tickLblPos val="nextTo"/>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Allows me to indulge myself with a bit of luxury</c:v>
                </c:pt>
                <c:pt idx="1">
                  <c:v>Makes me feel on top of the world</c:v>
                </c:pt>
              </c:strCache>
            </c:strRef>
          </c:cat>
          <c:val>
            <c:numRef>
              <c:f>Sheet1!$B$2:$B$3</c:f>
              <c:numCache>
                <c:formatCode>0</c:formatCode>
                <c:ptCount val="2"/>
                <c:pt idx="0">
                  <c:v>253</c:v>
                </c:pt>
                <c:pt idx="1">
                  <c:v>236</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Superior</c:v>
                </c:pt>
                <c:pt idx="1">
                  <c:v>Classy</c:v>
                </c:pt>
                <c:pt idx="2">
                  <c:v>Extravagant</c:v>
                </c:pt>
                <c:pt idx="3">
                  <c:v>Cultivated</c:v>
                </c:pt>
              </c:strCache>
            </c:strRef>
          </c:cat>
          <c:val>
            <c:numRef>
              <c:f>Sheet1!$B$2:$B$5</c:f>
              <c:numCache>
                <c:formatCode>0</c:formatCode>
                <c:ptCount val="4"/>
                <c:pt idx="0" formatCode="General">
                  <c:v>400</c:v>
                </c:pt>
                <c:pt idx="1">
                  <c:v>367</c:v>
                </c:pt>
                <c:pt idx="2">
                  <c:v>354</c:v>
                </c:pt>
                <c:pt idx="3">
                  <c:v>200</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600"/>
          <c:min val="0"/>
        </c:scaling>
        <c:delete val="1"/>
        <c:axPos val="t"/>
        <c:numFmt formatCode="General"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Makes me feel full of energy</c:v>
                </c:pt>
                <c:pt idx="1">
                  <c:v>Helps me to enjoy life to the fullest</c:v>
                </c:pt>
              </c:strCache>
            </c:strRef>
          </c:cat>
          <c:val>
            <c:numRef>
              <c:f>Sheet1!$B$2:$B$3</c:f>
              <c:numCache>
                <c:formatCode>0</c:formatCode>
                <c:ptCount val="2"/>
                <c:pt idx="0">
                  <c:v>149</c:v>
                </c:pt>
                <c:pt idx="1">
                  <c:v>125</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Has places to go out partying</c:v>
                </c:pt>
                <c:pt idx="1">
                  <c:v>Has romantic spots</c:v>
                </c:pt>
                <c:pt idx="2">
                  <c:v>Has a variety of different restaurant offers</c:v>
                </c:pt>
                <c:pt idx="3">
                  <c:v>Has good shopping</c:v>
                </c:pt>
              </c:strCache>
            </c:strRef>
          </c:cat>
          <c:val>
            <c:numRef>
              <c:f>Sheet1!$B$2:$B$5</c:f>
              <c:numCache>
                <c:formatCode>0</c:formatCode>
                <c:ptCount val="4"/>
                <c:pt idx="0">
                  <c:v>184</c:v>
                </c:pt>
                <c:pt idx="1">
                  <c:v>149</c:v>
                </c:pt>
                <c:pt idx="2">
                  <c:v>141</c:v>
                </c:pt>
                <c:pt idx="3">
                  <c:v>139</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6.2295081967213103E-2</c:v>
                </c:pt>
                <c:pt idx="1">
                  <c:v>5.5737704918032802E-2</c:v>
                </c:pt>
                <c:pt idx="2">
                  <c:v>8.5245901639344299E-2</c:v>
                </c:pt>
                <c:pt idx="3">
                  <c:v>7.86885245901639E-2</c:v>
                </c:pt>
                <c:pt idx="4">
                  <c:v>0.118032786885246</c:v>
                </c:pt>
                <c:pt idx="5">
                  <c:v>9.5081967213114793E-2</c:v>
                </c:pt>
                <c:pt idx="6">
                  <c:v>9.8360655737704902E-2</c:v>
                </c:pt>
                <c:pt idx="7">
                  <c:v>0.17704918032786898</c:v>
                </c:pt>
                <c:pt idx="8">
                  <c:v>9.5081967213114793E-2</c:v>
                </c:pt>
                <c:pt idx="9">
                  <c:v>4.9180327868852493E-2</c:v>
                </c:pt>
                <c:pt idx="10">
                  <c:v>2.6229508196721301E-2</c:v>
                </c:pt>
                <c:pt idx="11">
                  <c:v>5.9016393442622904E-2</c:v>
                </c:pt>
              </c:numCache>
            </c:numRef>
          </c:val>
          <c:smooth val="1"/>
          <c:extLst>
            <c:ext xmlns:c16="http://schemas.microsoft.com/office/drawing/2014/chart" uri="{C3380CC4-5D6E-409C-BE32-E72D297353CC}">
              <c16:uniqueId val="{00000000-145E-4A92-8375-C6B4B016BDCF}"/>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6"/>
            <c:invertIfNegative val="0"/>
            <c:bubble3D val="0"/>
            <c:spPr>
              <a:solidFill>
                <a:schemeClr val="accent2"/>
              </a:solidFill>
              <a:ln>
                <a:noFill/>
              </a:ln>
              <a:effectLst/>
            </c:spPr>
            <c:extLst>
              <c:ext xmlns:c16="http://schemas.microsoft.com/office/drawing/2014/chart" uri="{C3380CC4-5D6E-409C-BE32-E72D297353CC}">
                <c16:uniqueId val="{00000001-5FAD-4E1D-B760-775E3B37A84B}"/>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5FAD-4E1D-B760-775E3B37A84B}"/>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5FAD-4E1D-B760-775E3B37A84B}"/>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5FAD-4E1D-B760-775E3B37A84B}"/>
              </c:ext>
            </c:extLst>
          </c:dPt>
          <c:dPt>
            <c:idx val="13"/>
            <c:invertIfNegative val="0"/>
            <c:bubble3D val="0"/>
            <c:spPr>
              <a:solidFill>
                <a:srgbClr val="92D050"/>
              </a:solidFill>
              <a:ln>
                <a:noFill/>
              </a:ln>
              <a:effectLst/>
            </c:spPr>
            <c:extLst>
              <c:ext xmlns:c16="http://schemas.microsoft.com/office/drawing/2014/chart" uri="{C3380CC4-5D6E-409C-BE32-E72D297353CC}">
                <c16:uniqueId val="{00000008-A0A0-4137-8E9D-E728402DAD33}"/>
              </c:ext>
            </c:extLst>
          </c:dPt>
          <c:dPt>
            <c:idx val="14"/>
            <c:invertIfNegative val="0"/>
            <c:bubble3D val="0"/>
            <c:spPr>
              <a:solidFill>
                <a:srgbClr val="92D050"/>
              </a:solidFill>
              <a:ln>
                <a:noFill/>
              </a:ln>
              <a:effectLst/>
            </c:spPr>
            <c:extLst>
              <c:ext xmlns:c16="http://schemas.microsoft.com/office/drawing/2014/chart" uri="{C3380CC4-5D6E-409C-BE32-E72D297353CC}">
                <c16:uniqueId val="{00000009-A0A0-4137-8E9D-E728402DAD3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Sightseeing/round trip</c:v>
                </c:pt>
                <c:pt idx="2">
                  <c:v>Cultural experience (focus on art, theatre etc)</c:v>
                </c:pt>
                <c:pt idx="3">
                  <c:v>Visits to historic sites</c:v>
                </c:pt>
                <c:pt idx="4">
                  <c:v>Party&amp; fun</c:v>
                </c:pt>
                <c:pt idx="5">
                  <c:v>Visiting friends and relatives</c:v>
                </c:pt>
                <c:pt idx="6">
                  <c:v>Holiday to experience nature, scenery and wildlife</c:v>
                </c:pt>
                <c:pt idx="7">
                  <c:v>City break (focusing on cultural, shopping, Club, restaurant visits etc.)</c:v>
                </c:pt>
                <c:pt idx="8">
                  <c:v>Health travel</c:v>
                </c:pt>
                <c:pt idx="9">
                  <c:v>Culinary trip</c:v>
                </c:pt>
                <c:pt idx="10">
                  <c:v>Travel to cottage/holiday home (hired/own/borrowed cottage/holiday home)</c:v>
                </c:pt>
                <c:pt idx="11">
                  <c:v>Event holiday (festivals, sports etc)</c:v>
                </c:pt>
                <c:pt idx="12">
                  <c:v>Sports/active holiday</c:v>
                </c:pt>
                <c:pt idx="13">
                  <c:v>Ski holiday</c:v>
                </c:pt>
                <c:pt idx="14">
                  <c:v>Other type of winterholiday with snow</c:v>
                </c:pt>
                <c:pt idx="15">
                  <c:v>Cruise</c:v>
                </c:pt>
                <c:pt idx="16">
                  <c:v>Countryside holiday</c:v>
                </c:pt>
              </c:strCache>
            </c:strRef>
          </c:cat>
          <c:val>
            <c:numRef>
              <c:f>Sheet1!$B$2:$B$18</c:f>
              <c:numCache>
                <c:formatCode>0%</c:formatCode>
                <c:ptCount val="17"/>
                <c:pt idx="0">
                  <c:v>0.53114754098360695</c:v>
                </c:pt>
                <c:pt idx="1">
                  <c:v>0.47540983606557397</c:v>
                </c:pt>
                <c:pt idx="2">
                  <c:v>0.45901639344262302</c:v>
                </c:pt>
                <c:pt idx="3">
                  <c:v>0.45901639344262302</c:v>
                </c:pt>
                <c:pt idx="4">
                  <c:v>0.32459016393442602</c:v>
                </c:pt>
                <c:pt idx="5">
                  <c:v>0.24590163934426201</c:v>
                </c:pt>
                <c:pt idx="6">
                  <c:v>0.242622950819672</c:v>
                </c:pt>
                <c:pt idx="7">
                  <c:v>0.20983606557377002</c:v>
                </c:pt>
                <c:pt idx="8">
                  <c:v>0.15409836065573798</c:v>
                </c:pt>
                <c:pt idx="9">
                  <c:v>0.10819672131147501</c:v>
                </c:pt>
                <c:pt idx="10">
                  <c:v>9.8360655737704902E-2</c:v>
                </c:pt>
                <c:pt idx="11">
                  <c:v>9.5081967213114793E-2</c:v>
                </c:pt>
                <c:pt idx="12">
                  <c:v>9.18032786885246E-2</c:v>
                </c:pt>
                <c:pt idx="13">
                  <c:v>7.5409836065573804E-2</c:v>
                </c:pt>
                <c:pt idx="14">
                  <c:v>5.9016393442622904E-2</c:v>
                </c:pt>
                <c:pt idx="15">
                  <c:v>4.2622950819672101E-2</c:v>
                </c:pt>
                <c:pt idx="16">
                  <c:v>2.9508196721311501E-2</c:v>
                </c:pt>
              </c:numCache>
            </c:numRef>
          </c:val>
          <c:extLst>
            <c:ext xmlns:c16="http://schemas.microsoft.com/office/drawing/2014/chart" uri="{C3380CC4-5D6E-409C-BE32-E72D297353CC}">
              <c16:uniqueId val="{00000008-5FAD-4E1D-B760-775E3B37A84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0.29508196721311497</c:v>
                </c:pt>
                <c:pt idx="1">
                  <c:v>0.19016393442622997</c:v>
                </c:pt>
                <c:pt idx="2">
                  <c:v>0.213114754098361</c:v>
                </c:pt>
                <c:pt idx="3">
                  <c:v>0.16065573770491798</c:v>
                </c:pt>
                <c:pt idx="4">
                  <c:v>0.14098360655737699</c:v>
                </c:pt>
              </c:numCache>
            </c:numRef>
          </c:val>
          <c:extLst>
            <c:ext xmlns:c16="http://schemas.microsoft.com/office/drawing/2014/chart" uri="{C3380CC4-5D6E-409C-BE32-E72D297353CC}">
              <c16:uniqueId val="{00000000-4EAE-497C-963F-2E8F8E1C89B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Ferry / boat / cruise</c:v>
                </c:pt>
                <c:pt idx="4">
                  <c:v>Car w/ caravan</c:v>
                </c:pt>
                <c:pt idx="5">
                  <c:v>Train</c:v>
                </c:pt>
                <c:pt idx="6">
                  <c:v>Charter plane</c:v>
                </c:pt>
                <c:pt idx="7">
                  <c:v>Camper van</c:v>
                </c:pt>
                <c:pt idx="8">
                  <c:v>Scheduled plane</c:v>
                </c:pt>
                <c:pt idx="9">
                  <c:v>Motorbike</c:v>
                </c:pt>
              </c:strCache>
            </c:strRef>
          </c:cat>
          <c:val>
            <c:numRef>
              <c:f>Sheet1!$B$2:$B$11</c:f>
              <c:numCache>
                <c:formatCode>0%</c:formatCode>
                <c:ptCount val="10"/>
                <c:pt idx="0">
                  <c:v>0.67540983606557403</c:v>
                </c:pt>
                <c:pt idx="1">
                  <c:v>0.25901639344262301</c:v>
                </c:pt>
                <c:pt idx="2">
                  <c:v>8.5245901639344299E-2</c:v>
                </c:pt>
                <c:pt idx="3">
                  <c:v>5.9016393442622904E-2</c:v>
                </c:pt>
                <c:pt idx="4">
                  <c:v>3.9344262295082005E-2</c:v>
                </c:pt>
                <c:pt idx="5">
                  <c:v>3.9344262295082005E-2</c:v>
                </c:pt>
                <c:pt idx="6">
                  <c:v>2.6229508196721301E-2</c:v>
                </c:pt>
                <c:pt idx="7">
                  <c:v>1.63934426229508E-2</c:v>
                </c:pt>
                <c:pt idx="8">
                  <c:v>9.8360655737704909E-3</c:v>
                </c:pt>
                <c:pt idx="9">
                  <c:v>9.8360655737704909E-3</c:v>
                </c:pt>
              </c:numCache>
            </c:numRef>
          </c:val>
          <c:extLst>
            <c:ext xmlns:c16="http://schemas.microsoft.com/office/drawing/2014/chart" uri="{C3380CC4-5D6E-409C-BE32-E72D297353CC}">
              <c16:uniqueId val="{00000000-4614-4914-A332-074A1C35C8B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BAAF-49FC-A38F-ED71C5E59D22}"/>
              </c:ext>
            </c:extLst>
          </c:dPt>
          <c:dPt>
            <c:idx val="5"/>
            <c:invertIfNegative val="0"/>
            <c:bubble3D val="0"/>
            <c:spPr>
              <a:solidFill>
                <a:srgbClr val="92D050"/>
              </a:solidFill>
              <a:ln>
                <a:noFill/>
              </a:ln>
              <a:effectLst/>
            </c:spPr>
            <c:extLst>
              <c:ext xmlns:c16="http://schemas.microsoft.com/office/drawing/2014/chart" uri="{C3380CC4-5D6E-409C-BE32-E72D297353CC}">
                <c16:uniqueId val="{00000001-BAAF-49FC-A38F-ED71C5E59D22}"/>
              </c:ext>
            </c:extLst>
          </c:dPt>
          <c:dPt>
            <c:idx val="7"/>
            <c:invertIfNegative val="0"/>
            <c:bubble3D val="0"/>
            <c:spPr>
              <a:solidFill>
                <a:srgbClr val="92D050"/>
              </a:solidFill>
              <a:ln>
                <a:noFill/>
              </a:ln>
              <a:effectLst/>
            </c:spPr>
            <c:extLst>
              <c:ext xmlns:c16="http://schemas.microsoft.com/office/drawing/2014/chart" uri="{C3380CC4-5D6E-409C-BE32-E72D297353CC}">
                <c16:uniqueId val="{00000002-BAAF-49FC-A38F-ED71C5E59D2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Guest house / Bed &amp; Breakfast</c:v>
                </c:pt>
                <c:pt idx="3">
                  <c:v>Hotel (budget)</c:v>
                </c:pt>
                <c:pt idx="4">
                  <c:v>Rented cabin / holiday home / flat</c:v>
                </c:pt>
                <c:pt idx="5">
                  <c:v>Owned cabin / holiday home / flat</c:v>
                </c:pt>
                <c:pt idx="6">
                  <c:v>In a private person's home through AirBnb or other types of sharing services</c:v>
                </c:pt>
                <c:pt idx="7">
                  <c:v>Borrowed cabin / holiday home / flat</c:v>
                </c:pt>
                <c:pt idx="8">
                  <c:v>Stayed with friends / acquaintances</c:v>
                </c:pt>
                <c:pt idx="9">
                  <c:v>Camping cabin</c:v>
                </c:pt>
                <c:pt idx="10">
                  <c:v>Stayed with family</c:v>
                </c:pt>
                <c:pt idx="11">
                  <c:v>Tent</c:v>
                </c:pt>
                <c:pt idx="12">
                  <c:v>Caravan / camper van</c:v>
                </c:pt>
              </c:strCache>
            </c:strRef>
          </c:cat>
          <c:val>
            <c:numRef>
              <c:f>Sheet1!$B$2:$B$14</c:f>
              <c:numCache>
                <c:formatCode>0%</c:formatCode>
                <c:ptCount val="13"/>
                <c:pt idx="0">
                  <c:v>0.36721311475409801</c:v>
                </c:pt>
                <c:pt idx="1">
                  <c:v>0.19672131147540997</c:v>
                </c:pt>
                <c:pt idx="2">
                  <c:v>0.121311475409836</c:v>
                </c:pt>
                <c:pt idx="3">
                  <c:v>0.10491803278688501</c:v>
                </c:pt>
                <c:pt idx="4">
                  <c:v>8.8524590163934394E-2</c:v>
                </c:pt>
                <c:pt idx="5">
                  <c:v>5.9016393442622904E-2</c:v>
                </c:pt>
                <c:pt idx="6">
                  <c:v>5.5737704918032802E-2</c:v>
                </c:pt>
                <c:pt idx="7">
                  <c:v>4.9180327868852493E-2</c:v>
                </c:pt>
                <c:pt idx="8">
                  <c:v>4.2622950819672101E-2</c:v>
                </c:pt>
                <c:pt idx="9">
                  <c:v>2.2950819672131199E-2</c:v>
                </c:pt>
                <c:pt idx="10">
                  <c:v>1.9672131147541003E-2</c:v>
                </c:pt>
                <c:pt idx="11">
                  <c:v>6.5573770491803296E-3</c:v>
                </c:pt>
                <c:pt idx="12">
                  <c:v>0</c:v>
                </c:pt>
              </c:numCache>
            </c:numRef>
          </c:val>
          <c:extLst>
            <c:ext xmlns:c16="http://schemas.microsoft.com/office/drawing/2014/chart" uri="{C3380CC4-5D6E-409C-BE32-E72D297353CC}">
              <c16:uniqueId val="{00000000-F2CD-45AE-97AF-5601F99878C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92D050"/>
              </a:solidFill>
              <a:ln>
                <a:noFill/>
              </a:ln>
              <a:effectLst/>
            </c:spPr>
            <c:extLst>
              <c:ext xmlns:c16="http://schemas.microsoft.com/office/drawing/2014/chart" uri="{C3380CC4-5D6E-409C-BE32-E72D297353CC}">
                <c16:uniqueId val="{00000000-D5E8-40EF-B978-6D9DF1CB29F3}"/>
              </c:ext>
            </c:extLst>
          </c:dPt>
          <c:dPt>
            <c:idx val="5"/>
            <c:invertIfNegative val="0"/>
            <c:bubble3D val="0"/>
            <c:spPr>
              <a:solidFill>
                <a:srgbClr val="FF0000"/>
              </a:solidFill>
              <a:ln>
                <a:noFill/>
              </a:ln>
              <a:effectLst/>
            </c:spPr>
            <c:extLst>
              <c:ext xmlns:c16="http://schemas.microsoft.com/office/drawing/2014/chart" uri="{C3380CC4-5D6E-409C-BE32-E72D297353CC}">
                <c16:uniqueId val="{00000001-D5E8-40EF-B978-6D9DF1CB29F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Own car</c:v>
                </c:pt>
                <c:pt idx="2">
                  <c:v>Rented car</c:v>
                </c:pt>
                <c:pt idx="3">
                  <c:v>Plane</c:v>
                </c:pt>
                <c:pt idx="4">
                  <c:v>No transportation</c:v>
                </c:pt>
                <c:pt idx="5">
                  <c:v>Train</c:v>
                </c:pt>
                <c:pt idx="6">
                  <c:v>Bicycle</c:v>
                </c:pt>
                <c:pt idx="7">
                  <c:v>Ferry / boat / cruise</c:v>
                </c:pt>
                <c:pt idx="8">
                  <c:v>Car w/ caravan</c:v>
                </c:pt>
                <c:pt idx="9">
                  <c:v>Motorbike</c:v>
                </c:pt>
                <c:pt idx="10">
                  <c:v>Camper van</c:v>
                </c:pt>
              </c:strCache>
            </c:strRef>
          </c:cat>
          <c:val>
            <c:numRef>
              <c:f>Sheet1!$B$2:$B$12</c:f>
              <c:numCache>
                <c:formatCode>0%</c:formatCode>
                <c:ptCount val="11"/>
                <c:pt idx="0">
                  <c:v>0.272131147540984</c:v>
                </c:pt>
                <c:pt idx="1">
                  <c:v>0.25573770491803299</c:v>
                </c:pt>
                <c:pt idx="2">
                  <c:v>0.18688524590163902</c:v>
                </c:pt>
                <c:pt idx="3">
                  <c:v>0.15737704918032802</c:v>
                </c:pt>
                <c:pt idx="4">
                  <c:v>6.8852459016393405E-2</c:v>
                </c:pt>
                <c:pt idx="5">
                  <c:v>6.5573770491803296E-2</c:v>
                </c:pt>
                <c:pt idx="6">
                  <c:v>4.2622950819672101E-2</c:v>
                </c:pt>
                <c:pt idx="7">
                  <c:v>3.9344262295082005E-2</c:v>
                </c:pt>
                <c:pt idx="8">
                  <c:v>2.6229508196721301E-2</c:v>
                </c:pt>
                <c:pt idx="9">
                  <c:v>2.2950819672131199E-2</c:v>
                </c:pt>
                <c:pt idx="10">
                  <c:v>1.9672131147541003E-2</c:v>
                </c:pt>
              </c:numCache>
            </c:numRef>
          </c:val>
          <c:extLst>
            <c:ext xmlns:c16="http://schemas.microsoft.com/office/drawing/2014/chart" uri="{C3380CC4-5D6E-409C-BE32-E72D297353CC}">
              <c16:uniqueId val="{00000000-6C65-4248-80E4-B00195DCD97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1A-03A1-4F13-816B-9C611BD60289}"/>
              </c:ext>
            </c:extLst>
          </c:dPt>
          <c:dPt>
            <c:idx val="1"/>
            <c:invertIfNegative val="0"/>
            <c:bubble3D val="0"/>
            <c:spPr>
              <a:solidFill>
                <a:srgbClr val="FF0000"/>
              </a:solidFill>
              <a:ln>
                <a:noFill/>
              </a:ln>
              <a:effectLst/>
            </c:spPr>
            <c:extLst>
              <c:ext xmlns:c16="http://schemas.microsoft.com/office/drawing/2014/chart" uri="{C3380CC4-5D6E-409C-BE32-E72D297353CC}">
                <c16:uniqueId val="{0000001B-03A1-4F13-816B-9C611BD60289}"/>
              </c:ext>
            </c:extLst>
          </c:dPt>
          <c:dPt>
            <c:idx val="3"/>
            <c:invertIfNegative val="0"/>
            <c:bubble3D val="0"/>
            <c:spPr>
              <a:solidFill>
                <a:srgbClr val="FF0000"/>
              </a:solidFill>
              <a:ln>
                <a:noFill/>
              </a:ln>
              <a:effectLst/>
            </c:spPr>
            <c:extLst>
              <c:ext xmlns:c16="http://schemas.microsoft.com/office/drawing/2014/chart" uri="{C3380CC4-5D6E-409C-BE32-E72D297353CC}">
                <c16:uniqueId val="{0000001C-03A1-4F13-816B-9C611BD60289}"/>
              </c:ext>
            </c:extLst>
          </c:dPt>
          <c:dPt>
            <c:idx val="4"/>
            <c:invertIfNegative val="0"/>
            <c:bubble3D val="0"/>
            <c:spPr>
              <a:solidFill>
                <a:srgbClr val="FF0000"/>
              </a:solidFill>
              <a:ln>
                <a:noFill/>
              </a:ln>
              <a:effectLst/>
            </c:spPr>
            <c:extLst>
              <c:ext xmlns:c16="http://schemas.microsoft.com/office/drawing/2014/chart" uri="{C3380CC4-5D6E-409C-BE32-E72D297353CC}">
                <c16:uniqueId val="{0000001D-03A1-4F13-816B-9C611BD60289}"/>
              </c:ext>
            </c:extLst>
          </c:dPt>
          <c:dPt>
            <c:idx val="5"/>
            <c:invertIfNegative val="0"/>
            <c:bubble3D val="0"/>
            <c:spPr>
              <a:solidFill>
                <a:srgbClr val="FF0000"/>
              </a:solidFill>
              <a:ln>
                <a:noFill/>
              </a:ln>
              <a:effectLst/>
            </c:spPr>
            <c:extLst>
              <c:ext xmlns:c16="http://schemas.microsoft.com/office/drawing/2014/chart" uri="{C3380CC4-5D6E-409C-BE32-E72D297353CC}">
                <c16:uniqueId val="{0000001E-03A1-4F13-816B-9C611BD60289}"/>
              </c:ext>
            </c:extLst>
          </c:dPt>
          <c:dPt>
            <c:idx val="8"/>
            <c:invertIfNegative val="0"/>
            <c:bubble3D val="0"/>
            <c:spPr>
              <a:solidFill>
                <a:srgbClr val="FF0000"/>
              </a:solidFill>
              <a:ln>
                <a:noFill/>
              </a:ln>
              <a:effectLst/>
            </c:spPr>
            <c:extLst>
              <c:ext xmlns:c16="http://schemas.microsoft.com/office/drawing/2014/chart" uri="{C3380CC4-5D6E-409C-BE32-E72D297353CC}">
                <c16:uniqueId val="{00000001-6483-4F66-BCA0-12D583E3C7DF}"/>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6483-4F66-BCA0-12D583E3C7DF}"/>
              </c:ext>
            </c:extLst>
          </c:dPt>
          <c:dPt>
            <c:idx val="10"/>
            <c:invertIfNegative val="0"/>
            <c:bubble3D val="0"/>
            <c:spPr>
              <a:solidFill>
                <a:srgbClr val="FF0000"/>
              </a:solidFill>
              <a:ln>
                <a:noFill/>
              </a:ln>
              <a:effectLst/>
            </c:spPr>
            <c:extLst>
              <c:ext xmlns:c16="http://schemas.microsoft.com/office/drawing/2014/chart" uri="{C3380CC4-5D6E-409C-BE32-E72D297353CC}">
                <c16:uniqueId val="{0000001F-03A1-4F13-816B-9C611BD60289}"/>
              </c:ext>
            </c:extLst>
          </c:dPt>
          <c:dPt>
            <c:idx val="11"/>
            <c:invertIfNegative val="0"/>
            <c:bubble3D val="0"/>
            <c:spPr>
              <a:solidFill>
                <a:srgbClr val="FF0000"/>
              </a:solidFill>
              <a:ln>
                <a:noFill/>
              </a:ln>
              <a:effectLst/>
            </c:spPr>
            <c:extLst>
              <c:ext xmlns:c16="http://schemas.microsoft.com/office/drawing/2014/chart" uri="{C3380CC4-5D6E-409C-BE32-E72D297353CC}">
                <c16:uniqueId val="{00000005-6483-4F66-BCA0-12D583E3C7DF}"/>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6483-4F66-BCA0-12D583E3C7DF}"/>
              </c:ext>
            </c:extLst>
          </c:dPt>
          <c:dPt>
            <c:idx val="13"/>
            <c:invertIfNegative val="0"/>
            <c:bubble3D val="0"/>
            <c:spPr>
              <a:solidFill>
                <a:srgbClr val="FF0000"/>
              </a:solidFill>
              <a:ln>
                <a:noFill/>
              </a:ln>
              <a:effectLst/>
            </c:spPr>
            <c:extLst>
              <c:ext xmlns:c16="http://schemas.microsoft.com/office/drawing/2014/chart" uri="{C3380CC4-5D6E-409C-BE32-E72D297353CC}">
                <c16:uniqueId val="{00000020-03A1-4F13-816B-9C611BD60289}"/>
              </c:ext>
            </c:extLst>
          </c:dPt>
          <c:dPt>
            <c:idx val="14"/>
            <c:invertIfNegative val="0"/>
            <c:bubble3D val="0"/>
            <c:spPr>
              <a:solidFill>
                <a:srgbClr val="FF0000"/>
              </a:solidFill>
              <a:ln>
                <a:noFill/>
              </a:ln>
              <a:effectLst/>
            </c:spPr>
            <c:extLst>
              <c:ext xmlns:c16="http://schemas.microsoft.com/office/drawing/2014/chart" uri="{C3380CC4-5D6E-409C-BE32-E72D297353CC}">
                <c16:uniqueId val="{00000021-03A1-4F13-816B-9C611BD60289}"/>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6483-4F66-BCA0-12D583E3C7DF}"/>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6483-4F66-BCA0-12D583E3C7DF}"/>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6483-4F66-BCA0-12D583E3C7DF}"/>
              </c:ext>
            </c:extLst>
          </c:dPt>
          <c:dPt>
            <c:idx val="18"/>
            <c:invertIfNegative val="0"/>
            <c:bubble3D val="0"/>
            <c:spPr>
              <a:solidFill>
                <a:srgbClr val="FF0000"/>
              </a:solidFill>
              <a:ln>
                <a:noFill/>
              </a:ln>
              <a:effectLst/>
            </c:spPr>
            <c:extLst>
              <c:ext xmlns:c16="http://schemas.microsoft.com/office/drawing/2014/chart" uri="{C3380CC4-5D6E-409C-BE32-E72D297353CC}">
                <c16:uniqueId val="{00000022-03A1-4F13-816B-9C611BD60289}"/>
              </c:ext>
            </c:extLst>
          </c:dPt>
          <c:dPt>
            <c:idx val="19"/>
            <c:invertIfNegative val="0"/>
            <c:bubble3D val="0"/>
            <c:spPr>
              <a:solidFill>
                <a:srgbClr val="92D050"/>
              </a:solidFill>
              <a:ln>
                <a:noFill/>
              </a:ln>
              <a:effectLst/>
            </c:spPr>
            <c:extLst>
              <c:ext xmlns:c16="http://schemas.microsoft.com/office/drawing/2014/chart" uri="{C3380CC4-5D6E-409C-BE32-E72D297353CC}">
                <c16:uniqueId val="{0000000F-6483-4F66-BCA0-12D583E3C7DF}"/>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6483-4F66-BCA0-12D583E3C7DF}"/>
              </c:ext>
            </c:extLst>
          </c:dPt>
          <c:dPt>
            <c:idx val="21"/>
            <c:invertIfNegative val="0"/>
            <c:bubble3D val="0"/>
            <c:spPr>
              <a:solidFill>
                <a:srgbClr val="FF0000"/>
              </a:solidFill>
              <a:ln>
                <a:noFill/>
              </a:ln>
              <a:effectLst/>
            </c:spPr>
            <c:extLst>
              <c:ext xmlns:c16="http://schemas.microsoft.com/office/drawing/2014/chart" uri="{C3380CC4-5D6E-409C-BE32-E72D297353CC}">
                <c16:uniqueId val="{00000013-6483-4F66-BCA0-12D583E3C7DF}"/>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6483-4F66-BCA0-12D583E3C7DF}"/>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6483-4F66-BCA0-12D583E3C7DF}"/>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6483-4F66-BCA0-12D583E3C7D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Visit cities</c:v>
                </c:pt>
                <c:pt idx="1">
                  <c:v>Visit historical buildings/sites</c:v>
                </c:pt>
                <c:pt idx="2">
                  <c:v>Relaxation</c:v>
                </c:pt>
                <c:pt idx="3">
                  <c:v>Taste local food and drink</c:v>
                </c:pt>
                <c:pt idx="4">
                  <c:v>Observe beauty of nature</c:v>
                </c:pt>
                <c:pt idx="5">
                  <c:v>Discover local culture and lifestyle</c:v>
                </c:pt>
                <c:pt idx="6">
                  <c:v>Shopping</c:v>
                </c:pt>
                <c:pt idx="7">
                  <c:v>Visit restaurants</c:v>
                </c:pt>
                <c:pt idx="8">
                  <c:v>Visit museums</c:v>
                </c:pt>
                <c:pt idx="9">
                  <c:v>Experience city nightlife</c:v>
                </c:pt>
                <c:pt idx="10">
                  <c:v>Discover local history and legends</c:v>
                </c:pt>
                <c:pt idx="11">
                  <c:v>Visit parks and gardens</c:v>
                </c:pt>
                <c:pt idx="12">
                  <c:v>Attend sightseeing tours</c:v>
                </c:pt>
                <c:pt idx="13">
                  <c:v>Experience local architecture</c:v>
                </c:pt>
                <c:pt idx="14">
                  <c:v>Sunbathing and swimming</c:v>
                </c:pt>
                <c:pt idx="15">
                  <c:v>Visit art exhibitions</c:v>
                </c:pt>
                <c:pt idx="16">
                  <c:v>Visit the countryside</c:v>
                </c:pt>
                <c:pt idx="17">
                  <c:v>Get pampered</c:v>
                </c:pt>
                <c:pt idx="18">
                  <c:v>Hiking (less than two hours)</c:v>
                </c:pt>
                <c:pt idx="19">
                  <c:v>Visit amusement parks</c:v>
                </c:pt>
                <c:pt idx="20">
                  <c:v>Attend concerts/festivals</c:v>
                </c:pt>
                <c:pt idx="21">
                  <c:v>Experience mountains,  the wilderness or the wildlife</c:v>
                </c:pt>
                <c:pt idx="22">
                  <c:v>Experience national festivals and traditional celebrations</c:v>
                </c:pt>
                <c:pt idx="23">
                  <c:v>Visit spa resorts</c:v>
                </c:pt>
                <c:pt idx="24">
                  <c:v>Observe natural phenomenon (i.e. volcanoes, northern lights, midnight sun, breaking waves, sand dune)</c:v>
                </c:pt>
                <c:pt idx="25">
                  <c:v>Hiking (more than two hours)</c:v>
                </c:pt>
                <c:pt idx="26">
                  <c:v>Do winter activities (Alpine skiing/snowboarding, cross country skiing, dog-sleigh, snowmobile etc)</c:v>
                </c:pt>
                <c:pt idx="27">
                  <c:v>Fresh or salt water fishing</c:v>
                </c:pt>
              </c:strCache>
            </c:strRef>
          </c:cat>
          <c:val>
            <c:numRef>
              <c:f>Sheet1!$B$2:$B$29</c:f>
              <c:numCache>
                <c:formatCode>0%</c:formatCode>
                <c:ptCount val="28"/>
                <c:pt idx="0">
                  <c:v>0.50163934426229506</c:v>
                </c:pt>
                <c:pt idx="1">
                  <c:v>0.32459016393442602</c:v>
                </c:pt>
                <c:pt idx="2">
                  <c:v>0.29836065573770498</c:v>
                </c:pt>
                <c:pt idx="3">
                  <c:v>0.27868852459016397</c:v>
                </c:pt>
                <c:pt idx="4">
                  <c:v>0.272131147540984</c:v>
                </c:pt>
                <c:pt idx="5">
                  <c:v>0.26229508196721302</c:v>
                </c:pt>
                <c:pt idx="6">
                  <c:v>0.226229508196721</c:v>
                </c:pt>
                <c:pt idx="7">
                  <c:v>0.219672131147541</c:v>
                </c:pt>
                <c:pt idx="8">
                  <c:v>0.21639344262295102</c:v>
                </c:pt>
                <c:pt idx="9">
                  <c:v>0.213114754098361</c:v>
                </c:pt>
                <c:pt idx="10">
                  <c:v>0.19672131147540997</c:v>
                </c:pt>
                <c:pt idx="11">
                  <c:v>0.19344262295082001</c:v>
                </c:pt>
                <c:pt idx="12">
                  <c:v>0.16393442622950802</c:v>
                </c:pt>
                <c:pt idx="13">
                  <c:v>0.15409836065573798</c:v>
                </c:pt>
                <c:pt idx="14">
                  <c:v>0.10491803278688501</c:v>
                </c:pt>
                <c:pt idx="15">
                  <c:v>0.10491803278688501</c:v>
                </c:pt>
                <c:pt idx="16">
                  <c:v>7.86885245901639E-2</c:v>
                </c:pt>
                <c:pt idx="17">
                  <c:v>7.86885245901639E-2</c:v>
                </c:pt>
                <c:pt idx="18">
                  <c:v>5.9016393442622904E-2</c:v>
                </c:pt>
                <c:pt idx="19">
                  <c:v>5.9016393442622904E-2</c:v>
                </c:pt>
                <c:pt idx="20">
                  <c:v>5.5737704918032802E-2</c:v>
                </c:pt>
                <c:pt idx="21">
                  <c:v>4.9180327868852493E-2</c:v>
                </c:pt>
                <c:pt idx="22">
                  <c:v>4.59016393442623E-2</c:v>
                </c:pt>
                <c:pt idx="23">
                  <c:v>4.59016393442623E-2</c:v>
                </c:pt>
                <c:pt idx="24">
                  <c:v>3.6065573770491799E-2</c:v>
                </c:pt>
                <c:pt idx="25">
                  <c:v>1.9672131147541003E-2</c:v>
                </c:pt>
                <c:pt idx="26">
                  <c:v>1.63934426229508E-2</c:v>
                </c:pt>
                <c:pt idx="27">
                  <c:v>1.3114754098360699E-2</c:v>
                </c:pt>
              </c:numCache>
            </c:numRef>
          </c:val>
          <c:extLst>
            <c:ext xmlns:c16="http://schemas.microsoft.com/office/drawing/2014/chart" uri="{C3380CC4-5D6E-409C-BE32-E72D297353CC}">
              <c16:uniqueId val="{0000001A-6483-4F66-BCA0-12D583E3C7D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0.17377049180327903</c:v>
                </c:pt>
                <c:pt idx="1">
                  <c:v>0.19344262295082001</c:v>
                </c:pt>
                <c:pt idx="2">
                  <c:v>0.236065573770492</c:v>
                </c:pt>
                <c:pt idx="3">
                  <c:v>0.15409836065573798</c:v>
                </c:pt>
                <c:pt idx="4">
                  <c:v>0.10163934426229501</c:v>
                </c:pt>
                <c:pt idx="5">
                  <c:v>4.59016393442623E-2</c:v>
                </c:pt>
                <c:pt idx="6">
                  <c:v>9.8360655737704909E-3</c:v>
                </c:pt>
                <c:pt idx="7">
                  <c:v>6.5573770491803296E-3</c:v>
                </c:pt>
              </c:numCache>
            </c:numRef>
          </c:val>
          <c:extLst>
            <c:ext xmlns:c16="http://schemas.microsoft.com/office/drawing/2014/chart" uri="{C3380CC4-5D6E-409C-BE32-E72D297353CC}">
              <c16:uniqueId val="{00000000-AAE0-4645-927D-2603F8742DE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320C-455A-9965-345D88883B4E}"/>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320C-455A-9965-345D88883B4E}"/>
              </c:ext>
            </c:extLst>
          </c:dPt>
          <c:dPt>
            <c:idx val="5"/>
            <c:invertIfNegative val="0"/>
            <c:bubble3D val="0"/>
            <c:spPr>
              <a:solidFill>
                <a:srgbClr val="FF0000"/>
              </a:solidFill>
              <a:ln>
                <a:noFill/>
              </a:ln>
              <a:effectLst/>
            </c:spPr>
            <c:extLst>
              <c:ext xmlns:c16="http://schemas.microsoft.com/office/drawing/2014/chart" uri="{C3380CC4-5D6E-409C-BE32-E72D297353CC}">
                <c16:uniqueId val="{00000005-320C-455A-9965-345D88883B4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0.50163934426229506</c:v>
                </c:pt>
                <c:pt idx="1">
                  <c:v>2.9508196721311501E-2</c:v>
                </c:pt>
                <c:pt idx="2">
                  <c:v>2.6229508196721301E-2</c:v>
                </c:pt>
                <c:pt idx="3">
                  <c:v>3.9344262295082005E-2</c:v>
                </c:pt>
                <c:pt idx="4">
                  <c:v>0.144262295081967</c:v>
                </c:pt>
                <c:pt idx="5">
                  <c:v>0.137704918032787</c:v>
                </c:pt>
                <c:pt idx="6">
                  <c:v>1.9672131147541003E-2</c:v>
                </c:pt>
                <c:pt idx="7">
                  <c:v>0.17049180327868899</c:v>
                </c:pt>
              </c:numCache>
            </c:numRef>
          </c:val>
          <c:extLst>
            <c:ext xmlns:c16="http://schemas.microsoft.com/office/drawing/2014/chart" uri="{C3380CC4-5D6E-409C-BE32-E72D297353CC}">
              <c16:uniqueId val="{00000006-320C-455A-9965-345D88883B4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Fresh</c:v>
                </c:pt>
                <c:pt idx="1">
                  <c:v>Playful</c:v>
                </c:pt>
              </c:strCache>
            </c:strRef>
          </c:cat>
          <c:val>
            <c:numRef>
              <c:f>Sheet1!$B$2:$B$3</c:f>
              <c:numCache>
                <c:formatCode>0</c:formatCode>
                <c:ptCount val="2"/>
                <c:pt idx="0">
                  <c:v>245</c:v>
                </c:pt>
                <c:pt idx="1">
                  <c:v>207</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500"/>
          <c:min val="0"/>
        </c:scaling>
        <c:delete val="1"/>
        <c:axPos val="t"/>
        <c:numFmt formatCode="0"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6-E908-4F36-B40F-ED896F113ACE}"/>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312F-443E-9F33-013A9DC052AF}"/>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312F-443E-9F33-013A9DC052AF}"/>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312F-443E-9F33-013A9DC052AF}"/>
              </c:ext>
            </c:extLst>
          </c:dPt>
          <c:dPt>
            <c:idx val="6"/>
            <c:invertIfNegative val="0"/>
            <c:bubble3D val="0"/>
            <c:spPr>
              <a:solidFill>
                <a:srgbClr val="FF0000"/>
              </a:solidFill>
              <a:ln>
                <a:noFill/>
              </a:ln>
              <a:effectLst/>
            </c:spPr>
            <c:extLst>
              <c:ext xmlns:c16="http://schemas.microsoft.com/office/drawing/2014/chart" uri="{C3380CC4-5D6E-409C-BE32-E72D297353CC}">
                <c16:uniqueId val="{00000007-E908-4F36-B40F-ED896F113AC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9.18032786885246E-2</c:v>
                </c:pt>
                <c:pt idx="1">
                  <c:v>9.18032786885246E-2</c:v>
                </c:pt>
                <c:pt idx="2">
                  <c:v>9.8360655737704902E-2</c:v>
                </c:pt>
                <c:pt idx="3">
                  <c:v>8.5245901639344299E-2</c:v>
                </c:pt>
                <c:pt idx="4">
                  <c:v>0.61967213114754105</c:v>
                </c:pt>
                <c:pt idx="5">
                  <c:v>0.14098360655737699</c:v>
                </c:pt>
                <c:pt idx="6">
                  <c:v>0.17049180327868899</c:v>
                </c:pt>
                <c:pt idx="7">
                  <c:v>1.63934426229508E-2</c:v>
                </c:pt>
              </c:numCache>
            </c:numRef>
          </c:val>
          <c:extLst>
            <c:ext xmlns:c16="http://schemas.microsoft.com/office/drawing/2014/chart" uri="{C3380CC4-5D6E-409C-BE32-E72D297353CC}">
              <c16:uniqueId val="{00000006-312F-443E-9F33-013A9DC052A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9DB8-468A-B612-C94EED99977E}"/>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9DB8-468A-B612-C94EED99977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0</c:v>
                </c:pt>
                <c:pt idx="1">
                  <c:v>5.9016393442622904E-2</c:v>
                </c:pt>
                <c:pt idx="2">
                  <c:v>0.468852459016394</c:v>
                </c:pt>
                <c:pt idx="3">
                  <c:v>0.121311475409836</c:v>
                </c:pt>
                <c:pt idx="4">
                  <c:v>0.18360655737704901</c:v>
                </c:pt>
                <c:pt idx="5">
                  <c:v>0.16721311475409797</c:v>
                </c:pt>
              </c:numCache>
            </c:numRef>
          </c:val>
          <c:extLst>
            <c:ext xmlns:c16="http://schemas.microsoft.com/office/drawing/2014/chart" uri="{C3380CC4-5D6E-409C-BE32-E72D297353CC}">
              <c16:uniqueId val="{00000004-9DB8-468A-B612-C94EED99977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1-BF77-409B-A69B-7C201385B38B}"/>
              </c:ext>
            </c:extLst>
          </c:dPt>
          <c:dPt>
            <c:idx val="2"/>
            <c:invertIfNegative val="0"/>
            <c:bubble3D val="0"/>
            <c:spPr>
              <a:solidFill>
                <a:srgbClr val="FF0000"/>
              </a:solidFill>
              <a:ln>
                <a:noFill/>
              </a:ln>
              <a:effectLst/>
            </c:spPr>
            <c:extLst>
              <c:ext xmlns:c16="http://schemas.microsoft.com/office/drawing/2014/chart" uri="{C3380CC4-5D6E-409C-BE32-E72D297353CC}">
                <c16:uniqueId val="{00000000-BF77-409B-A69B-7C201385B38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0.236065573770492</c:v>
                </c:pt>
                <c:pt idx="1">
                  <c:v>0.144262295081967</c:v>
                </c:pt>
                <c:pt idx="2">
                  <c:v>0.6</c:v>
                </c:pt>
                <c:pt idx="3">
                  <c:v>1.9672131147541003E-2</c:v>
                </c:pt>
              </c:numCache>
            </c:numRef>
          </c:val>
          <c:extLst>
            <c:ext xmlns:c16="http://schemas.microsoft.com/office/drawing/2014/chart" uri="{C3380CC4-5D6E-409C-BE32-E72D297353CC}">
              <c16:uniqueId val="{00000000-9731-414A-8646-51C0E41FA90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8-672F-45D0-9828-7CF5365AAB6D}"/>
              </c:ext>
            </c:extLst>
          </c:dPt>
          <c:dPt>
            <c:idx val="5"/>
            <c:invertIfNegative val="0"/>
            <c:bubble3D val="0"/>
            <c:spPr>
              <a:solidFill>
                <a:srgbClr val="FF0000"/>
              </a:solidFill>
              <a:ln>
                <a:noFill/>
              </a:ln>
              <a:effectLst/>
            </c:spPr>
            <c:extLst>
              <c:ext xmlns:c16="http://schemas.microsoft.com/office/drawing/2014/chart" uri="{C3380CC4-5D6E-409C-BE32-E72D297353CC}">
                <c16:uniqueId val="{00000001-B057-4643-84D6-193785103599}"/>
              </c:ext>
            </c:extLst>
          </c:dPt>
          <c:dPt>
            <c:idx val="6"/>
            <c:invertIfNegative val="0"/>
            <c:bubble3D val="0"/>
            <c:spPr>
              <a:solidFill>
                <a:srgbClr val="FF0000"/>
              </a:solidFill>
              <a:ln>
                <a:noFill/>
              </a:ln>
              <a:effectLst/>
            </c:spPr>
            <c:extLst>
              <c:ext xmlns:c16="http://schemas.microsoft.com/office/drawing/2014/chart" uri="{C3380CC4-5D6E-409C-BE32-E72D297353CC}">
                <c16:uniqueId val="{00000009-672F-45D0-9828-7CF5365AAB6D}"/>
              </c:ext>
            </c:extLst>
          </c:dPt>
          <c:dPt>
            <c:idx val="7"/>
            <c:invertIfNegative val="0"/>
            <c:bubble3D val="0"/>
            <c:spPr>
              <a:solidFill>
                <a:srgbClr val="FF0000"/>
              </a:solidFill>
              <a:ln>
                <a:noFill/>
              </a:ln>
              <a:effectLst/>
            </c:spPr>
            <c:extLst>
              <c:ext xmlns:c16="http://schemas.microsoft.com/office/drawing/2014/chart" uri="{C3380CC4-5D6E-409C-BE32-E72D297353CC}">
                <c16:uniqueId val="{0000000A-672F-45D0-9828-7CF5365AAB6D}"/>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B057-4643-84D6-193785103599}"/>
              </c:ext>
            </c:extLst>
          </c:dPt>
          <c:dPt>
            <c:idx val="11"/>
            <c:invertIfNegative val="0"/>
            <c:bubble3D val="0"/>
            <c:spPr>
              <a:solidFill>
                <a:srgbClr val="FF0000"/>
              </a:solidFill>
              <a:ln>
                <a:noFill/>
              </a:ln>
              <a:effectLst/>
            </c:spPr>
            <c:extLst>
              <c:ext xmlns:c16="http://schemas.microsoft.com/office/drawing/2014/chart" uri="{C3380CC4-5D6E-409C-BE32-E72D297353CC}">
                <c16:uniqueId val="{0000000B-672F-45D0-9828-7CF5365AAB6D}"/>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B057-4643-84D6-193785103599}"/>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B057-4643-84D6-19378510359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Homepages for attractions and sights</c:v>
                </c:pt>
                <c:pt idx="4">
                  <c:v>Booking sites such as Expedia and Lastminute</c:v>
                </c:pt>
                <c:pt idx="5">
                  <c:v>Homepages of carriers, including airlines etc.</c:v>
                </c:pt>
                <c:pt idx="6">
                  <c:v>Guidebooks</c:v>
                </c:pt>
                <c:pt idx="7">
                  <c:v>Reviews from other travelers online</c:v>
                </c:pt>
                <c:pt idx="8">
                  <c:v>Travel apps/portals like Tripadvisor etc</c:v>
                </c:pt>
                <c:pt idx="9">
                  <c:v>Catalogs or brochures</c:v>
                </c:pt>
                <c:pt idx="10">
                  <c:v>Travel agent in homeland</c:v>
                </c:pt>
                <c:pt idx="11">
                  <c:v>Advice from friends / family</c:v>
                </c:pt>
                <c:pt idx="12">
                  <c:v>Social media such as Facebook or blogs</c:v>
                </c:pt>
                <c:pt idx="13">
                  <c:v>Newspapers or magazines</c:v>
                </c:pt>
                <c:pt idx="14">
                  <c:v>TV or radio</c:v>
                </c:pt>
                <c:pt idx="15">
                  <c:v>Travel fairs</c:v>
                </c:pt>
                <c:pt idx="16">
                  <c:v>Other</c:v>
                </c:pt>
              </c:strCache>
            </c:strRef>
          </c:cat>
          <c:val>
            <c:numRef>
              <c:f>Sheet1!$B$2:$B$18</c:f>
              <c:numCache>
                <c:formatCode>0%</c:formatCode>
                <c:ptCount val="17"/>
                <c:pt idx="0">
                  <c:v>0.55737704918032793</c:v>
                </c:pt>
                <c:pt idx="1">
                  <c:v>0.288524590163934</c:v>
                </c:pt>
                <c:pt idx="2">
                  <c:v>0.23278688524590202</c:v>
                </c:pt>
                <c:pt idx="3">
                  <c:v>0.20983606557377002</c:v>
                </c:pt>
                <c:pt idx="4">
                  <c:v>0.16065573770491798</c:v>
                </c:pt>
                <c:pt idx="5">
                  <c:v>0.14098360655737699</c:v>
                </c:pt>
                <c:pt idx="6">
                  <c:v>0.124590163934426</c:v>
                </c:pt>
                <c:pt idx="7">
                  <c:v>0.11147540983606601</c:v>
                </c:pt>
                <c:pt idx="8">
                  <c:v>0.11147540983606601</c:v>
                </c:pt>
                <c:pt idx="9">
                  <c:v>0.10819672131147501</c:v>
                </c:pt>
                <c:pt idx="10">
                  <c:v>8.8524590163934394E-2</c:v>
                </c:pt>
                <c:pt idx="11">
                  <c:v>7.2131147540983598E-2</c:v>
                </c:pt>
                <c:pt idx="12">
                  <c:v>6.5573770491803296E-2</c:v>
                </c:pt>
                <c:pt idx="13">
                  <c:v>5.9016393442622904E-2</c:v>
                </c:pt>
                <c:pt idx="14">
                  <c:v>2.6229508196721301E-2</c:v>
                </c:pt>
                <c:pt idx="15">
                  <c:v>6.5573770491803296E-3</c:v>
                </c:pt>
                <c:pt idx="16">
                  <c:v>9.8360655737704909E-3</c:v>
                </c:pt>
              </c:numCache>
            </c:numRef>
          </c:val>
          <c:extLst>
            <c:ext xmlns:c16="http://schemas.microsoft.com/office/drawing/2014/chart" uri="{C3380CC4-5D6E-409C-BE32-E72D297353CC}">
              <c16:uniqueId val="{00000008-B057-4643-84D6-19378510359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A45D-4A9B-B166-FF49AD138275}"/>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A45D-4A9B-B166-FF49AD138275}"/>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5-A45D-4A9B-B166-FF49AD13827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0.114754098360656</c:v>
                </c:pt>
                <c:pt idx="1">
                  <c:v>0.46229508196721297</c:v>
                </c:pt>
                <c:pt idx="2">
                  <c:v>0.18360655737704901</c:v>
                </c:pt>
                <c:pt idx="3">
                  <c:v>0.23934426229508202</c:v>
                </c:pt>
              </c:numCache>
            </c:numRef>
          </c:val>
          <c:extLst>
            <c:ext xmlns:c16="http://schemas.microsoft.com/office/drawing/2014/chart" uri="{C3380CC4-5D6E-409C-BE32-E72D297353CC}">
              <c16:uniqueId val="{00000006-A45D-4A9B-B166-FF49AD13827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EB05-4DF2-8739-4AE532C2F63C}"/>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EB05-4DF2-8739-4AE532C2F63C}"/>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EB05-4DF2-8739-4AE532C2F63C}"/>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EB05-4DF2-8739-4AE532C2F63C}"/>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EB05-4DF2-8739-4AE532C2F63C}"/>
              </c:ext>
            </c:extLst>
          </c:dPt>
          <c:dPt>
            <c:idx val="5"/>
            <c:invertIfNegative val="0"/>
            <c:bubble3D val="0"/>
            <c:spPr>
              <a:solidFill>
                <a:srgbClr val="C00000"/>
              </a:solidFill>
              <a:ln>
                <a:noFill/>
              </a:ln>
              <a:effectLst/>
            </c:spPr>
            <c:extLst>
              <c:ext xmlns:c16="http://schemas.microsoft.com/office/drawing/2014/chart" uri="{C3380CC4-5D6E-409C-BE32-E72D297353CC}">
                <c16:uniqueId val="{0000000B-EB05-4DF2-8739-4AE532C2F63C}"/>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D-EB05-4DF2-8739-4AE532C2F63C}"/>
              </c:ext>
            </c:extLst>
          </c:dPt>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9.5890410958904104E-2</c:v>
                </c:pt>
                <c:pt idx="1">
                  <c:v>7.5342465753424695E-2</c:v>
                </c:pt>
                <c:pt idx="2">
                  <c:v>0.20547945205479501</c:v>
                </c:pt>
                <c:pt idx="3">
                  <c:v>0.22602739726027402</c:v>
                </c:pt>
                <c:pt idx="4">
                  <c:v>0.184931506849315</c:v>
                </c:pt>
                <c:pt idx="5">
                  <c:v>5.4794520547945202E-2</c:v>
                </c:pt>
                <c:pt idx="6">
                  <c:v>0.15753424657534201</c:v>
                </c:pt>
              </c:numCache>
            </c:numRef>
          </c:val>
          <c:extLst>
            <c:ext xmlns:c16="http://schemas.microsoft.com/office/drawing/2014/chart" uri="{C3380CC4-5D6E-409C-BE32-E72D297353CC}">
              <c16:uniqueId val="{0000000E-EB05-4DF2-8739-4AE532C2F63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People that like to do things spontaneously, impulsively</c:v>
                </c:pt>
                <c:pt idx="1">
                  <c:v>People for whom family comes first above all</c:v>
                </c:pt>
                <c:pt idx="2">
                  <c:v>People who want to revitalize themselves</c:v>
                </c:pt>
              </c:strCache>
            </c:strRef>
          </c:cat>
          <c:val>
            <c:numRef>
              <c:f>Sheet1!$B$2:$B$4</c:f>
              <c:numCache>
                <c:formatCode>General</c:formatCode>
                <c:ptCount val="3"/>
                <c:pt idx="0" formatCode="0">
                  <c:v>145</c:v>
                </c:pt>
                <c:pt idx="1">
                  <c:v>128</c:v>
                </c:pt>
                <c:pt idx="2" formatCode="0">
                  <c:v>124</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Allows me to intensify the relationship with my loved one(s)</c:v>
                </c:pt>
                <c:pt idx="1">
                  <c:v>Gives me new inspiration</c:v>
                </c:pt>
                <c:pt idx="2">
                  <c:v>Makes me feel full of energy</c:v>
                </c:pt>
              </c:strCache>
            </c:strRef>
          </c:cat>
          <c:val>
            <c:numRef>
              <c:f>Sheet1!$B$2:$B$4</c:f>
              <c:numCache>
                <c:formatCode>0</c:formatCode>
                <c:ptCount val="3"/>
                <c:pt idx="0">
                  <c:v>143</c:v>
                </c:pt>
                <c:pt idx="1">
                  <c:v>140</c:v>
                </c:pt>
                <c:pt idx="2" formatCode="General">
                  <c:v>120</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Active</c:v>
                </c:pt>
                <c:pt idx="1">
                  <c:v>Explorative</c:v>
                </c:pt>
                <c:pt idx="2">
                  <c:v>Adventurous</c:v>
                </c:pt>
              </c:strCache>
            </c:strRef>
          </c:cat>
          <c:val>
            <c:numRef>
              <c:f>Sheet1!$B$2:$B$4</c:f>
              <c:numCache>
                <c:formatCode>0</c:formatCode>
                <c:ptCount val="3"/>
                <c:pt idx="0">
                  <c:v>170</c:v>
                </c:pt>
                <c:pt idx="1">
                  <c:v>157</c:v>
                </c:pt>
                <c:pt idx="2" formatCode="General">
                  <c:v>152</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Offers a wide range of possible activities</c:v>
                </c:pt>
                <c:pt idx="1">
                  <c:v>Has activities for kids</c:v>
                </c:pt>
                <c:pt idx="2">
                  <c:v>Allows me to be physical active</c:v>
                </c:pt>
              </c:strCache>
            </c:strRef>
          </c:cat>
          <c:val>
            <c:numRef>
              <c:f>Sheet1!$B$2:$B$4</c:f>
              <c:numCache>
                <c:formatCode>0</c:formatCode>
                <c:ptCount val="3"/>
                <c:pt idx="0">
                  <c:v>440</c:v>
                </c:pt>
                <c:pt idx="1">
                  <c:v>337</c:v>
                </c:pt>
                <c:pt idx="2">
                  <c:v>319</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500"/>
          <c:min val="0"/>
        </c:scaling>
        <c:delete val="1"/>
        <c:axPos val="t"/>
        <c:numFmt formatCode="0" sourceLinked="1"/>
        <c:majorTickMark val="out"/>
        <c:minorTickMark val="none"/>
        <c:tickLblPos val="nextTo"/>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Has a variety of accommodation offers</c:v>
                </c:pt>
                <c:pt idx="1">
                  <c:v>Has good shopping</c:v>
                </c:pt>
                <c:pt idx="2">
                  <c:v>Has good beaches</c:v>
                </c:pt>
                <c:pt idx="3">
                  <c:v>Is not too warm</c:v>
                </c:pt>
                <c:pt idx="4">
                  <c:v>Has good service</c:v>
                </c:pt>
              </c:strCache>
            </c:strRef>
          </c:cat>
          <c:val>
            <c:numRef>
              <c:f>Sheet1!$B$2:$B$6</c:f>
              <c:numCache>
                <c:formatCode>0</c:formatCode>
                <c:ptCount val="5"/>
                <c:pt idx="0">
                  <c:v>149</c:v>
                </c:pt>
                <c:pt idx="1">
                  <c:v>147</c:v>
                </c:pt>
                <c:pt idx="2">
                  <c:v>135</c:v>
                </c:pt>
                <c:pt idx="3">
                  <c:v>121</c:v>
                </c:pt>
                <c:pt idx="4">
                  <c:v>121</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3.42465753424658E-2</c:v>
                </c:pt>
                <c:pt idx="1">
                  <c:v>6.8493150684931503E-2</c:v>
                </c:pt>
                <c:pt idx="2">
                  <c:v>8.9041095890411009E-2</c:v>
                </c:pt>
                <c:pt idx="3">
                  <c:v>0.116438356164384</c:v>
                </c:pt>
                <c:pt idx="4">
                  <c:v>8.9041095890411009E-2</c:v>
                </c:pt>
                <c:pt idx="5">
                  <c:v>9.5890410958904104E-2</c:v>
                </c:pt>
                <c:pt idx="6">
                  <c:v>0.123287671232877</c:v>
                </c:pt>
                <c:pt idx="7">
                  <c:v>0.19178082191780799</c:v>
                </c:pt>
                <c:pt idx="8">
                  <c:v>7.5342465753424695E-2</c:v>
                </c:pt>
                <c:pt idx="9">
                  <c:v>5.4794520547945202E-2</c:v>
                </c:pt>
                <c:pt idx="10">
                  <c:v>1.3698630136986301E-2</c:v>
                </c:pt>
                <c:pt idx="11">
                  <c:v>4.7945205479452108E-2</c:v>
                </c:pt>
              </c:numCache>
            </c:numRef>
          </c:val>
          <c:smooth val="1"/>
          <c:extLst>
            <c:ext xmlns:c16="http://schemas.microsoft.com/office/drawing/2014/chart" uri="{C3380CC4-5D6E-409C-BE32-E72D297353CC}">
              <c16:uniqueId val="{00000000-A99A-4FF5-9476-E71F0B7E12E2}"/>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6"/>
            <c:invertIfNegative val="0"/>
            <c:bubble3D val="0"/>
            <c:spPr>
              <a:solidFill>
                <a:srgbClr val="FF0000"/>
              </a:solidFill>
              <a:ln>
                <a:noFill/>
              </a:ln>
              <a:effectLst/>
            </c:spPr>
            <c:extLst>
              <c:ext xmlns:c16="http://schemas.microsoft.com/office/drawing/2014/chart" uri="{C3380CC4-5D6E-409C-BE32-E72D297353CC}">
                <c16:uniqueId val="{00000001-2465-40B6-9388-B07EAC9887E7}"/>
              </c:ext>
            </c:extLst>
          </c:dPt>
          <c:dPt>
            <c:idx val="7"/>
            <c:invertIfNegative val="0"/>
            <c:bubble3D val="0"/>
            <c:spPr>
              <a:solidFill>
                <a:srgbClr val="FF0000"/>
              </a:solidFill>
              <a:ln>
                <a:noFill/>
              </a:ln>
              <a:effectLst/>
            </c:spPr>
            <c:extLst>
              <c:ext xmlns:c16="http://schemas.microsoft.com/office/drawing/2014/chart" uri="{C3380CC4-5D6E-409C-BE32-E72D297353CC}">
                <c16:uniqueId val="{00000008-B934-49DB-B3A4-AF9AA8A794D6}"/>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2465-40B6-9388-B07EAC9887E7}"/>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2465-40B6-9388-B07EAC9887E7}"/>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2465-40B6-9388-B07EAC9887E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Sightseeing/round trip</c:v>
                </c:pt>
                <c:pt idx="2">
                  <c:v>Cultural experience (focus on art, theatre etc)</c:v>
                </c:pt>
                <c:pt idx="3">
                  <c:v>Visits to historic sites</c:v>
                </c:pt>
                <c:pt idx="4">
                  <c:v>Party&amp; fun</c:v>
                </c:pt>
                <c:pt idx="5">
                  <c:v>City break (focusing on cultural, shopping, Club, restaurant visits etc.)</c:v>
                </c:pt>
                <c:pt idx="6">
                  <c:v>Holiday to experience nature, scenery and wildlife</c:v>
                </c:pt>
                <c:pt idx="7">
                  <c:v>Visiting friends and relatives</c:v>
                </c:pt>
                <c:pt idx="8">
                  <c:v>Event holiday (festivals, sports etc)</c:v>
                </c:pt>
                <c:pt idx="9">
                  <c:v>Sports/active holiday</c:v>
                </c:pt>
                <c:pt idx="10">
                  <c:v>Health travel</c:v>
                </c:pt>
                <c:pt idx="11">
                  <c:v>Culinary trip</c:v>
                </c:pt>
                <c:pt idx="12">
                  <c:v>Other type of winterholiday with snow</c:v>
                </c:pt>
                <c:pt idx="13">
                  <c:v>Travel to cottage/holiday home (hired/own/borrowed cottage/holiday home)</c:v>
                </c:pt>
                <c:pt idx="14">
                  <c:v>Countryside holiday</c:v>
                </c:pt>
                <c:pt idx="15">
                  <c:v>Ski holiday</c:v>
                </c:pt>
                <c:pt idx="16">
                  <c:v>Cruise</c:v>
                </c:pt>
              </c:strCache>
            </c:strRef>
          </c:cat>
          <c:val>
            <c:numRef>
              <c:f>Sheet1!$B$2:$B$18</c:f>
              <c:numCache>
                <c:formatCode>0%</c:formatCode>
                <c:ptCount val="17"/>
                <c:pt idx="0">
                  <c:v>0.51369863013698602</c:v>
                </c:pt>
                <c:pt idx="1">
                  <c:v>0.47260273972602695</c:v>
                </c:pt>
                <c:pt idx="2">
                  <c:v>0.44520547945205502</c:v>
                </c:pt>
                <c:pt idx="3">
                  <c:v>0.41095890410958902</c:v>
                </c:pt>
                <c:pt idx="4">
                  <c:v>0.34246575342465801</c:v>
                </c:pt>
                <c:pt idx="5">
                  <c:v>0.19863013698630097</c:v>
                </c:pt>
                <c:pt idx="6">
                  <c:v>0.17123287671232901</c:v>
                </c:pt>
                <c:pt idx="7">
                  <c:v>0.15753424657534201</c:v>
                </c:pt>
                <c:pt idx="8">
                  <c:v>0.10958904109589</c:v>
                </c:pt>
                <c:pt idx="9">
                  <c:v>8.9041095890411009E-2</c:v>
                </c:pt>
                <c:pt idx="10">
                  <c:v>8.2191780821917804E-2</c:v>
                </c:pt>
                <c:pt idx="11">
                  <c:v>6.1643835616438401E-2</c:v>
                </c:pt>
                <c:pt idx="12">
                  <c:v>4.7945205479452108E-2</c:v>
                </c:pt>
                <c:pt idx="13">
                  <c:v>4.1095890410958902E-2</c:v>
                </c:pt>
                <c:pt idx="14">
                  <c:v>2.7397260273972601E-2</c:v>
                </c:pt>
                <c:pt idx="15">
                  <c:v>2.0547945205479499E-2</c:v>
                </c:pt>
                <c:pt idx="16">
                  <c:v>1.3698630136986301E-2</c:v>
                </c:pt>
              </c:numCache>
            </c:numRef>
          </c:val>
          <c:extLst>
            <c:ext xmlns:c16="http://schemas.microsoft.com/office/drawing/2014/chart" uri="{C3380CC4-5D6E-409C-BE32-E72D297353CC}">
              <c16:uniqueId val="{00000008-2465-40B6-9388-B07EAC9887E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0.301369863013699</c:v>
                </c:pt>
                <c:pt idx="1">
                  <c:v>0.19863013698630097</c:v>
                </c:pt>
                <c:pt idx="2">
                  <c:v>0.19863013698630097</c:v>
                </c:pt>
                <c:pt idx="3">
                  <c:v>0.13013698630136999</c:v>
                </c:pt>
                <c:pt idx="4">
                  <c:v>0.17123287671232901</c:v>
                </c:pt>
              </c:numCache>
            </c:numRef>
          </c:val>
          <c:extLst>
            <c:ext xmlns:c16="http://schemas.microsoft.com/office/drawing/2014/chart" uri="{C3380CC4-5D6E-409C-BE32-E72D297353CC}">
              <c16:uniqueId val="{00000000-BE62-4456-9ABD-E9CCAD16EBE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Ferry / boat / cruise</c:v>
                </c:pt>
                <c:pt idx="4">
                  <c:v>Camper van</c:v>
                </c:pt>
                <c:pt idx="5">
                  <c:v>Train</c:v>
                </c:pt>
                <c:pt idx="6">
                  <c:v>Car w/ caravan</c:v>
                </c:pt>
                <c:pt idx="7">
                  <c:v>Charter plane</c:v>
                </c:pt>
                <c:pt idx="8">
                  <c:v>Scheduled plane</c:v>
                </c:pt>
                <c:pt idx="9">
                  <c:v>Motorbike</c:v>
                </c:pt>
              </c:strCache>
            </c:strRef>
          </c:cat>
          <c:val>
            <c:numRef>
              <c:f>Sheet1!$B$2:$B$11</c:f>
              <c:numCache>
                <c:formatCode>0%</c:formatCode>
                <c:ptCount val="10"/>
                <c:pt idx="0">
                  <c:v>0.69863013698630094</c:v>
                </c:pt>
                <c:pt idx="1">
                  <c:v>0.21917808219178098</c:v>
                </c:pt>
                <c:pt idx="2">
                  <c:v>8.9041095890411009E-2</c:v>
                </c:pt>
                <c:pt idx="3">
                  <c:v>4.1095890410958902E-2</c:v>
                </c:pt>
                <c:pt idx="4">
                  <c:v>2.0547945205479499E-2</c:v>
                </c:pt>
                <c:pt idx="5">
                  <c:v>2.0547945205479499E-2</c:v>
                </c:pt>
                <c:pt idx="6">
                  <c:v>6.8493150684931503E-3</c:v>
                </c:pt>
                <c:pt idx="7">
                  <c:v>6.8493150684931503E-3</c:v>
                </c:pt>
                <c:pt idx="8">
                  <c:v>6.8493150684931503E-3</c:v>
                </c:pt>
                <c:pt idx="9">
                  <c:v>6.8493150684931503E-3</c:v>
                </c:pt>
              </c:numCache>
            </c:numRef>
          </c:val>
          <c:extLst>
            <c:ext xmlns:c16="http://schemas.microsoft.com/office/drawing/2014/chart" uri="{C3380CC4-5D6E-409C-BE32-E72D297353CC}">
              <c16:uniqueId val="{00000000-21CB-41A1-84D3-239CF877C3E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(budget)</c:v>
                </c:pt>
                <c:pt idx="2">
                  <c:v>Hotel (high standard)</c:v>
                </c:pt>
                <c:pt idx="3">
                  <c:v>Rented cabin / holiday home / flat</c:v>
                </c:pt>
                <c:pt idx="4">
                  <c:v>Guest house / Bed &amp; Breakfast</c:v>
                </c:pt>
                <c:pt idx="5">
                  <c:v>In a private person's home through AirBnb or other types of sharing services</c:v>
                </c:pt>
                <c:pt idx="6">
                  <c:v>Stayed with friends / acquaintances</c:v>
                </c:pt>
                <c:pt idx="7">
                  <c:v>Stayed with family</c:v>
                </c:pt>
                <c:pt idx="8">
                  <c:v>Tent</c:v>
                </c:pt>
                <c:pt idx="9">
                  <c:v>Borrowed cabin / holiday home / flat</c:v>
                </c:pt>
                <c:pt idx="10">
                  <c:v>Camping cabin</c:v>
                </c:pt>
                <c:pt idx="11">
                  <c:v>Owned cabin / holiday home / flat</c:v>
                </c:pt>
                <c:pt idx="12">
                  <c:v>Caravan / camper van</c:v>
                </c:pt>
              </c:strCache>
            </c:strRef>
          </c:cat>
          <c:val>
            <c:numRef>
              <c:f>Sheet1!$B$2:$B$14</c:f>
              <c:numCache>
                <c:formatCode>0%</c:formatCode>
                <c:ptCount val="13"/>
                <c:pt idx="0">
                  <c:v>0.40410958904109601</c:v>
                </c:pt>
                <c:pt idx="1">
                  <c:v>0.17123287671232901</c:v>
                </c:pt>
                <c:pt idx="2">
                  <c:v>0.14383561643835599</c:v>
                </c:pt>
                <c:pt idx="3">
                  <c:v>0.116438356164384</c:v>
                </c:pt>
                <c:pt idx="4">
                  <c:v>7.5342465753424695E-2</c:v>
                </c:pt>
                <c:pt idx="5">
                  <c:v>4.7945205479452108E-2</c:v>
                </c:pt>
                <c:pt idx="6">
                  <c:v>4.1095890410958902E-2</c:v>
                </c:pt>
                <c:pt idx="7">
                  <c:v>3.42465753424658E-2</c:v>
                </c:pt>
                <c:pt idx="8">
                  <c:v>2.7397260273972601E-2</c:v>
                </c:pt>
                <c:pt idx="9">
                  <c:v>2.0547945205479499E-2</c:v>
                </c:pt>
                <c:pt idx="10">
                  <c:v>1.3698630136986301E-2</c:v>
                </c:pt>
                <c:pt idx="11">
                  <c:v>6.8493150684931503E-3</c:v>
                </c:pt>
                <c:pt idx="12">
                  <c:v>6.8493150684931503E-3</c:v>
                </c:pt>
              </c:numCache>
            </c:numRef>
          </c:val>
          <c:extLst>
            <c:ext xmlns:c16="http://schemas.microsoft.com/office/drawing/2014/chart" uri="{C3380CC4-5D6E-409C-BE32-E72D297353CC}">
              <c16:uniqueId val="{00000000-D95D-48F6-81F3-763544B5F90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Own car</c:v>
                </c:pt>
                <c:pt idx="2">
                  <c:v>Rented car</c:v>
                </c:pt>
                <c:pt idx="3">
                  <c:v>Plane</c:v>
                </c:pt>
                <c:pt idx="4">
                  <c:v>No transportation</c:v>
                </c:pt>
                <c:pt idx="5">
                  <c:v>Train</c:v>
                </c:pt>
                <c:pt idx="6">
                  <c:v>Ferry / boat / cruise</c:v>
                </c:pt>
                <c:pt idx="7">
                  <c:v>Bicycle</c:v>
                </c:pt>
                <c:pt idx="8">
                  <c:v>Camper van</c:v>
                </c:pt>
                <c:pt idx="9">
                  <c:v>Car w/ caravan</c:v>
                </c:pt>
                <c:pt idx="10">
                  <c:v>Motorbike</c:v>
                </c:pt>
              </c:strCache>
            </c:strRef>
          </c:cat>
          <c:val>
            <c:numRef>
              <c:f>Sheet1!$B$2:$B$12</c:f>
              <c:numCache>
                <c:formatCode>0%</c:formatCode>
                <c:ptCount val="11"/>
                <c:pt idx="0">
                  <c:v>0.32191780821917804</c:v>
                </c:pt>
                <c:pt idx="1">
                  <c:v>0.20547945205479501</c:v>
                </c:pt>
                <c:pt idx="2">
                  <c:v>0.19178082191780799</c:v>
                </c:pt>
                <c:pt idx="3">
                  <c:v>0.116438356164384</c:v>
                </c:pt>
                <c:pt idx="4">
                  <c:v>0.102739726027397</c:v>
                </c:pt>
                <c:pt idx="5">
                  <c:v>8.9041095890411009E-2</c:v>
                </c:pt>
                <c:pt idx="6">
                  <c:v>6.8493150684931503E-2</c:v>
                </c:pt>
                <c:pt idx="7">
                  <c:v>3.42465753424658E-2</c:v>
                </c:pt>
                <c:pt idx="8">
                  <c:v>2.0547945205479499E-2</c:v>
                </c:pt>
                <c:pt idx="9">
                  <c:v>1.3698630136986301E-2</c:v>
                </c:pt>
                <c:pt idx="10">
                  <c:v>1.3698630136986301E-2</c:v>
                </c:pt>
              </c:numCache>
            </c:numRef>
          </c:val>
          <c:extLst>
            <c:ext xmlns:c16="http://schemas.microsoft.com/office/drawing/2014/chart" uri="{C3380CC4-5D6E-409C-BE32-E72D297353CC}">
              <c16:uniqueId val="{00000000-176A-45CC-A844-F528B237394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1A-0E4D-4FBB-A52C-A695121B7C4C}"/>
              </c:ext>
            </c:extLst>
          </c:dPt>
          <c:dPt>
            <c:idx val="5"/>
            <c:invertIfNegative val="0"/>
            <c:bubble3D val="0"/>
            <c:spPr>
              <a:solidFill>
                <a:srgbClr val="FF0000"/>
              </a:solidFill>
              <a:ln>
                <a:noFill/>
              </a:ln>
              <a:effectLst/>
            </c:spPr>
            <c:extLst>
              <c:ext xmlns:c16="http://schemas.microsoft.com/office/drawing/2014/chart" uri="{C3380CC4-5D6E-409C-BE32-E72D297353CC}">
                <c16:uniqueId val="{0000001B-0E4D-4FBB-A52C-A695121B7C4C}"/>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56A1-4D49-9DF1-3705AF75F9B8}"/>
              </c:ext>
            </c:extLst>
          </c:dPt>
          <c:dPt>
            <c:idx val="9"/>
            <c:invertIfNegative val="0"/>
            <c:bubble3D val="0"/>
            <c:spPr>
              <a:solidFill>
                <a:srgbClr val="FF0000"/>
              </a:solidFill>
              <a:ln>
                <a:noFill/>
              </a:ln>
              <a:effectLst/>
            </c:spPr>
            <c:extLst>
              <c:ext xmlns:c16="http://schemas.microsoft.com/office/drawing/2014/chart" uri="{C3380CC4-5D6E-409C-BE32-E72D297353CC}">
                <c16:uniqueId val="{00000003-56A1-4D49-9DF1-3705AF75F9B8}"/>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56A1-4D49-9DF1-3705AF75F9B8}"/>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56A1-4D49-9DF1-3705AF75F9B8}"/>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56A1-4D49-9DF1-3705AF75F9B8}"/>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56A1-4D49-9DF1-3705AF75F9B8}"/>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56A1-4D49-9DF1-3705AF75F9B8}"/>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F-56A1-4D49-9DF1-3705AF75F9B8}"/>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56A1-4D49-9DF1-3705AF75F9B8}"/>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56A1-4D49-9DF1-3705AF75F9B8}"/>
              </c:ext>
            </c:extLst>
          </c:dPt>
          <c:dPt>
            <c:idx val="22"/>
            <c:invertIfNegative val="0"/>
            <c:bubble3D val="0"/>
            <c:spPr>
              <a:solidFill>
                <a:srgbClr val="FF0000"/>
              </a:solidFill>
              <a:ln>
                <a:noFill/>
              </a:ln>
              <a:effectLst/>
            </c:spPr>
            <c:extLst>
              <c:ext xmlns:c16="http://schemas.microsoft.com/office/drawing/2014/chart" uri="{C3380CC4-5D6E-409C-BE32-E72D297353CC}">
                <c16:uniqueId val="{00000015-56A1-4D49-9DF1-3705AF75F9B8}"/>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56A1-4D49-9DF1-3705AF75F9B8}"/>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56A1-4D49-9DF1-3705AF75F9B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Visit cities</c:v>
                </c:pt>
                <c:pt idx="1">
                  <c:v>Observe beauty of nature</c:v>
                </c:pt>
                <c:pt idx="2">
                  <c:v>Visit historical buildings/sites</c:v>
                </c:pt>
                <c:pt idx="3">
                  <c:v>Relaxation</c:v>
                </c:pt>
                <c:pt idx="4">
                  <c:v>Taste local food and drink</c:v>
                </c:pt>
                <c:pt idx="5">
                  <c:v>Discover local culture and lifestyle</c:v>
                </c:pt>
                <c:pt idx="6">
                  <c:v>Visit parks and gardens</c:v>
                </c:pt>
                <c:pt idx="7">
                  <c:v>Visit museums</c:v>
                </c:pt>
                <c:pt idx="8">
                  <c:v>Shopping</c:v>
                </c:pt>
                <c:pt idx="9">
                  <c:v>Discover local history and legends</c:v>
                </c:pt>
                <c:pt idx="10">
                  <c:v>Visit restaurants</c:v>
                </c:pt>
                <c:pt idx="11">
                  <c:v>Experience city nightlife</c:v>
                </c:pt>
                <c:pt idx="12">
                  <c:v>Attend sightseeing tours</c:v>
                </c:pt>
                <c:pt idx="13">
                  <c:v>Experience local architecture</c:v>
                </c:pt>
                <c:pt idx="14">
                  <c:v>Sunbathing and swimming</c:v>
                </c:pt>
                <c:pt idx="15">
                  <c:v>Visit art exhibitions</c:v>
                </c:pt>
                <c:pt idx="16">
                  <c:v>Hiking (less than two hours)</c:v>
                </c:pt>
                <c:pt idx="17">
                  <c:v>Attend concerts/festivals</c:v>
                </c:pt>
                <c:pt idx="18">
                  <c:v>Get pampered</c:v>
                </c:pt>
                <c:pt idx="19">
                  <c:v>Hiking (more than two hours)</c:v>
                </c:pt>
                <c:pt idx="20">
                  <c:v>Experience national festivals and traditional celebrations</c:v>
                </c:pt>
                <c:pt idx="21">
                  <c:v>Experience mountains,  the wilderness or the wildlife</c:v>
                </c:pt>
                <c:pt idx="22">
                  <c:v>Visit the countryside</c:v>
                </c:pt>
                <c:pt idx="23">
                  <c:v>Observe natural phenomenon (i.e. volcanoes, northern lights, midnight sun, breaking waves, sand dune)</c:v>
                </c:pt>
                <c:pt idx="24">
                  <c:v>Visit spa resorts</c:v>
                </c:pt>
                <c:pt idx="25">
                  <c:v>Visit amusement parks</c:v>
                </c:pt>
                <c:pt idx="26">
                  <c:v>Fresh or salt water fishing</c:v>
                </c:pt>
                <c:pt idx="27">
                  <c:v>Do winter activities (Alpine skiing/snowboarding, cross country skiing, dog-sleigh, snowmobile etc)</c:v>
                </c:pt>
              </c:strCache>
            </c:strRef>
          </c:cat>
          <c:val>
            <c:numRef>
              <c:f>Sheet1!$B$2:$B$29</c:f>
              <c:numCache>
                <c:formatCode>0%</c:formatCode>
                <c:ptCount val="28"/>
                <c:pt idx="0">
                  <c:v>0.45205479452054803</c:v>
                </c:pt>
                <c:pt idx="1">
                  <c:v>0.32191780821917804</c:v>
                </c:pt>
                <c:pt idx="2">
                  <c:v>0.32191780821917804</c:v>
                </c:pt>
                <c:pt idx="3">
                  <c:v>0.301369863013699</c:v>
                </c:pt>
                <c:pt idx="4">
                  <c:v>0.29452054794520499</c:v>
                </c:pt>
                <c:pt idx="5">
                  <c:v>0.28767123287671198</c:v>
                </c:pt>
                <c:pt idx="6">
                  <c:v>0.24657534246575299</c:v>
                </c:pt>
                <c:pt idx="7">
                  <c:v>0.24657534246575299</c:v>
                </c:pt>
                <c:pt idx="8">
                  <c:v>0.21232876712328799</c:v>
                </c:pt>
                <c:pt idx="9">
                  <c:v>0.17123287671232901</c:v>
                </c:pt>
                <c:pt idx="10">
                  <c:v>0.164383561643836</c:v>
                </c:pt>
                <c:pt idx="11">
                  <c:v>0.15753424657534201</c:v>
                </c:pt>
                <c:pt idx="12">
                  <c:v>0.150684931506849</c:v>
                </c:pt>
                <c:pt idx="13">
                  <c:v>0.150684931506849</c:v>
                </c:pt>
                <c:pt idx="14">
                  <c:v>0.150684931506849</c:v>
                </c:pt>
                <c:pt idx="15">
                  <c:v>0.123287671232877</c:v>
                </c:pt>
                <c:pt idx="16">
                  <c:v>8.9041095890411009E-2</c:v>
                </c:pt>
                <c:pt idx="17">
                  <c:v>8.9041095890411009E-2</c:v>
                </c:pt>
                <c:pt idx="18">
                  <c:v>6.8493150684931503E-2</c:v>
                </c:pt>
                <c:pt idx="19">
                  <c:v>6.1643835616438401E-2</c:v>
                </c:pt>
                <c:pt idx="20">
                  <c:v>6.1643835616438401E-2</c:v>
                </c:pt>
                <c:pt idx="21">
                  <c:v>5.4794520547945202E-2</c:v>
                </c:pt>
                <c:pt idx="22">
                  <c:v>4.7945205479452108E-2</c:v>
                </c:pt>
                <c:pt idx="23">
                  <c:v>4.1095890410958902E-2</c:v>
                </c:pt>
                <c:pt idx="24">
                  <c:v>4.1095890410958902E-2</c:v>
                </c:pt>
                <c:pt idx="25">
                  <c:v>2.7397260273972601E-2</c:v>
                </c:pt>
                <c:pt idx="26">
                  <c:v>1.3698630136986301E-2</c:v>
                </c:pt>
                <c:pt idx="27">
                  <c:v>1.3698630136986301E-2</c:v>
                </c:pt>
              </c:numCache>
            </c:numRef>
          </c:val>
          <c:extLst>
            <c:ext xmlns:c16="http://schemas.microsoft.com/office/drawing/2014/chart" uri="{C3380CC4-5D6E-409C-BE32-E72D297353CC}">
              <c16:uniqueId val="{0000001A-56A1-4D49-9DF1-3705AF75F9B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0.19178082191780799</c:v>
                </c:pt>
                <c:pt idx="1">
                  <c:v>0.22602739726027402</c:v>
                </c:pt>
                <c:pt idx="2">
                  <c:v>0.20547945205479501</c:v>
                </c:pt>
                <c:pt idx="3">
                  <c:v>0.164383561643836</c:v>
                </c:pt>
                <c:pt idx="4">
                  <c:v>0.123287671232877</c:v>
                </c:pt>
                <c:pt idx="5">
                  <c:v>4.7945205479452108E-2</c:v>
                </c:pt>
                <c:pt idx="6">
                  <c:v>1.3698630136986301E-2</c:v>
                </c:pt>
                <c:pt idx="7">
                  <c:v>6.8493150684931503E-3</c:v>
                </c:pt>
              </c:numCache>
            </c:numRef>
          </c:val>
          <c:extLst>
            <c:ext xmlns:c16="http://schemas.microsoft.com/office/drawing/2014/chart" uri="{C3380CC4-5D6E-409C-BE32-E72D297353CC}">
              <c16:uniqueId val="{00000000-D03A-4403-BEF9-7AFF511D002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1-CEB3-4C26-905A-30C2A0A24F06}"/>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CEB3-4C26-905A-30C2A0A24F06}"/>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CEB3-4C26-905A-30C2A0A24F0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0.52739726027397305</c:v>
                </c:pt>
                <c:pt idx="1">
                  <c:v>4.7945205479452108E-2</c:v>
                </c:pt>
                <c:pt idx="2">
                  <c:v>3.42465753424658E-2</c:v>
                </c:pt>
                <c:pt idx="3">
                  <c:v>2.7397260273972601E-2</c:v>
                </c:pt>
                <c:pt idx="4">
                  <c:v>6.8493150684931503E-2</c:v>
                </c:pt>
                <c:pt idx="5">
                  <c:v>0.232876712328767</c:v>
                </c:pt>
                <c:pt idx="6">
                  <c:v>1.3698630136986301E-2</c:v>
                </c:pt>
                <c:pt idx="7">
                  <c:v>0.15753424657534201</c:v>
                </c:pt>
              </c:numCache>
            </c:numRef>
          </c:val>
          <c:extLst>
            <c:ext xmlns:c16="http://schemas.microsoft.com/office/drawing/2014/chart" uri="{C3380CC4-5D6E-409C-BE32-E72D297353CC}">
              <c16:uniqueId val="{00000006-CEB3-4C26-905A-30C2A0A24F0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1-2887-4384-9C10-883DF5F86DB1}"/>
              </c:ext>
            </c:extLst>
          </c:dPt>
          <c:dPt>
            <c:idx val="2"/>
            <c:invertIfNegative val="0"/>
            <c:bubble3D val="0"/>
            <c:spPr>
              <a:solidFill>
                <a:srgbClr val="92D050"/>
              </a:solidFill>
              <a:ln>
                <a:noFill/>
              </a:ln>
              <a:effectLst/>
            </c:spPr>
            <c:extLst>
              <c:ext xmlns:c16="http://schemas.microsoft.com/office/drawing/2014/chart" uri="{C3380CC4-5D6E-409C-BE32-E72D297353CC}">
                <c16:uniqueId val="{00000003-2887-4384-9C10-883DF5F86DB1}"/>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2887-4384-9C10-883DF5F86DB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6.8493150684931503E-2</c:v>
                </c:pt>
                <c:pt idx="1">
                  <c:v>0.17123287671232901</c:v>
                </c:pt>
                <c:pt idx="2">
                  <c:v>0.184931506849315</c:v>
                </c:pt>
                <c:pt idx="3">
                  <c:v>6.8493150684931503E-2</c:v>
                </c:pt>
                <c:pt idx="4">
                  <c:v>0.68493150684931503</c:v>
                </c:pt>
                <c:pt idx="5">
                  <c:v>0.13698630136986301</c:v>
                </c:pt>
                <c:pt idx="6">
                  <c:v>0.22602739726027402</c:v>
                </c:pt>
                <c:pt idx="7">
                  <c:v>4.1095890410958902E-2</c:v>
                </c:pt>
              </c:numCache>
            </c:numRef>
          </c:val>
          <c:extLst>
            <c:ext xmlns:c16="http://schemas.microsoft.com/office/drawing/2014/chart" uri="{C3380CC4-5D6E-409C-BE32-E72D297353CC}">
              <c16:uniqueId val="{00000006-2887-4384-9C10-883DF5F86DB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5.6265984654731503E-2</c:v>
                </c:pt>
                <c:pt idx="1">
                  <c:v>5.6265984654731503E-2</c:v>
                </c:pt>
                <c:pt idx="2">
                  <c:v>5.8823529411764698E-2</c:v>
                </c:pt>
                <c:pt idx="3">
                  <c:v>9.4629156010230198E-2</c:v>
                </c:pt>
                <c:pt idx="4">
                  <c:v>8.9514066496163697E-2</c:v>
                </c:pt>
                <c:pt idx="5">
                  <c:v>8.4398976982097196E-2</c:v>
                </c:pt>
                <c:pt idx="6">
                  <c:v>0.11764705882352899</c:v>
                </c:pt>
                <c:pt idx="7">
                  <c:v>0.237851662404092</c:v>
                </c:pt>
                <c:pt idx="8">
                  <c:v>8.6956521739130391E-2</c:v>
                </c:pt>
                <c:pt idx="9">
                  <c:v>3.5805626598465499E-2</c:v>
                </c:pt>
                <c:pt idx="10">
                  <c:v>3.32480818414322E-2</c:v>
                </c:pt>
                <c:pt idx="11">
                  <c:v>4.8593350383631703E-2</c:v>
                </c:pt>
              </c:numCache>
            </c:numRef>
          </c:val>
          <c:smooth val="1"/>
          <c:extLst>
            <c:ext xmlns:c16="http://schemas.microsoft.com/office/drawing/2014/chart" uri="{C3380CC4-5D6E-409C-BE32-E72D297353CC}">
              <c16:uniqueId val="{00000000-8B0F-43BE-A5F8-192073FCE737}"/>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324F-4E7D-82F3-515D76C01FF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324F-4E7D-82F3-515D76C01FF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0</c:v>
                </c:pt>
                <c:pt idx="1">
                  <c:v>6.8493150684931503E-2</c:v>
                </c:pt>
                <c:pt idx="2">
                  <c:v>0.34931506849315097</c:v>
                </c:pt>
                <c:pt idx="3">
                  <c:v>0.116438356164384</c:v>
                </c:pt>
                <c:pt idx="4">
                  <c:v>0.22602739726027402</c:v>
                </c:pt>
                <c:pt idx="5">
                  <c:v>0.23972602739726001</c:v>
                </c:pt>
              </c:numCache>
            </c:numRef>
          </c:val>
          <c:extLst>
            <c:ext xmlns:c16="http://schemas.microsoft.com/office/drawing/2014/chart" uri="{C3380CC4-5D6E-409C-BE32-E72D297353CC}">
              <c16:uniqueId val="{00000004-324F-4E7D-82F3-515D76C01FF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0.19863013698630097</c:v>
                </c:pt>
                <c:pt idx="1">
                  <c:v>0.123287671232877</c:v>
                </c:pt>
                <c:pt idx="2">
                  <c:v>0.67808219178082196</c:v>
                </c:pt>
                <c:pt idx="3">
                  <c:v>0</c:v>
                </c:pt>
              </c:numCache>
            </c:numRef>
          </c:val>
          <c:extLst>
            <c:ext xmlns:c16="http://schemas.microsoft.com/office/drawing/2014/chart" uri="{C3380CC4-5D6E-409C-BE32-E72D297353CC}">
              <c16:uniqueId val="{00000000-3E09-4656-B257-0D08817D6E6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5"/>
            <c:invertIfNegative val="0"/>
            <c:bubble3D val="0"/>
            <c:spPr>
              <a:solidFill>
                <a:schemeClr val="accent2"/>
              </a:solidFill>
              <a:ln>
                <a:noFill/>
              </a:ln>
              <a:effectLst/>
            </c:spPr>
            <c:extLst>
              <c:ext xmlns:c16="http://schemas.microsoft.com/office/drawing/2014/chart" uri="{C3380CC4-5D6E-409C-BE32-E72D297353CC}">
                <c16:uniqueId val="{00000001-F889-4B80-A813-19930A65F13E}"/>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F889-4B80-A813-19930A65F13E}"/>
              </c:ext>
            </c:extLst>
          </c:dPt>
          <c:dPt>
            <c:idx val="12"/>
            <c:invertIfNegative val="0"/>
            <c:bubble3D val="0"/>
            <c:spPr>
              <a:solidFill>
                <a:srgbClr val="FF0000"/>
              </a:solidFill>
              <a:ln>
                <a:noFill/>
              </a:ln>
              <a:effectLst/>
            </c:spPr>
            <c:extLst>
              <c:ext xmlns:c16="http://schemas.microsoft.com/office/drawing/2014/chart" uri="{C3380CC4-5D6E-409C-BE32-E72D297353CC}">
                <c16:uniqueId val="{00000008-F20D-49B9-8191-A1DC5696B80F}"/>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F889-4B80-A813-19930A65F13E}"/>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F889-4B80-A813-19930A65F13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attractions and sights</c:v>
                </c:pt>
                <c:pt idx="3">
                  <c:v>Homepages for hotels/ other accommodations</c:v>
                </c:pt>
                <c:pt idx="4">
                  <c:v>Reviews from other travelers online</c:v>
                </c:pt>
                <c:pt idx="5">
                  <c:v>Homepages of carriers, including airlines etc.</c:v>
                </c:pt>
                <c:pt idx="6">
                  <c:v>Travel apps/portals like Tripadvisor etc</c:v>
                </c:pt>
                <c:pt idx="7">
                  <c:v>Guidebooks</c:v>
                </c:pt>
                <c:pt idx="8">
                  <c:v>Booking sites such as Expedia and Lastminute</c:v>
                </c:pt>
                <c:pt idx="9">
                  <c:v>Catalogs or brochures</c:v>
                </c:pt>
                <c:pt idx="10">
                  <c:v>Advice from friends / family</c:v>
                </c:pt>
                <c:pt idx="11">
                  <c:v>Social media such as Facebook or blogs</c:v>
                </c:pt>
                <c:pt idx="12">
                  <c:v>Travel agent in homeland</c:v>
                </c:pt>
                <c:pt idx="13">
                  <c:v>Newspapers or magazines</c:v>
                </c:pt>
                <c:pt idx="14">
                  <c:v>Other</c:v>
                </c:pt>
                <c:pt idx="15">
                  <c:v>Travel fairs</c:v>
                </c:pt>
                <c:pt idx="16">
                  <c:v>TV or radio</c:v>
                </c:pt>
              </c:strCache>
            </c:strRef>
          </c:cat>
          <c:val>
            <c:numRef>
              <c:f>Sheet1!$B$2:$B$18</c:f>
              <c:numCache>
                <c:formatCode>0%</c:formatCode>
                <c:ptCount val="17"/>
                <c:pt idx="0">
                  <c:v>0.61643835616438403</c:v>
                </c:pt>
                <c:pt idx="1">
                  <c:v>0.35616438356164404</c:v>
                </c:pt>
                <c:pt idx="2">
                  <c:v>0.27397260273972601</c:v>
                </c:pt>
                <c:pt idx="3">
                  <c:v>0.22602739726027402</c:v>
                </c:pt>
                <c:pt idx="4">
                  <c:v>0.21232876712328799</c:v>
                </c:pt>
                <c:pt idx="5">
                  <c:v>0.19863013698630097</c:v>
                </c:pt>
                <c:pt idx="6">
                  <c:v>0.17808219178082202</c:v>
                </c:pt>
                <c:pt idx="7">
                  <c:v>0.15753424657534201</c:v>
                </c:pt>
                <c:pt idx="8">
                  <c:v>0.13698630136986301</c:v>
                </c:pt>
                <c:pt idx="9">
                  <c:v>0.13698630136986301</c:v>
                </c:pt>
                <c:pt idx="10">
                  <c:v>0.116438356164384</c:v>
                </c:pt>
                <c:pt idx="11">
                  <c:v>6.8493150684931503E-2</c:v>
                </c:pt>
                <c:pt idx="12">
                  <c:v>5.4794520547945202E-2</c:v>
                </c:pt>
                <c:pt idx="13">
                  <c:v>4.1095890410958902E-2</c:v>
                </c:pt>
                <c:pt idx="14">
                  <c:v>2.7397260273972601E-2</c:v>
                </c:pt>
                <c:pt idx="15">
                  <c:v>6.8493150684931503E-3</c:v>
                </c:pt>
                <c:pt idx="16">
                  <c:v>0</c:v>
                </c:pt>
              </c:numCache>
            </c:numRef>
          </c:val>
          <c:extLst>
            <c:ext xmlns:c16="http://schemas.microsoft.com/office/drawing/2014/chart" uri="{C3380CC4-5D6E-409C-BE32-E72D297353CC}">
              <c16:uniqueId val="{00000008-F889-4B80-A813-19930A65F13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B9D8-4730-A17B-3324AD549829}"/>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B9D8-4730-A17B-3324AD549829}"/>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5-B9D8-4730-A17B-3324AD54982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0.116438356164384</c:v>
                </c:pt>
                <c:pt idx="1">
                  <c:v>0.47945205479452097</c:v>
                </c:pt>
                <c:pt idx="2">
                  <c:v>0.267123287671233</c:v>
                </c:pt>
                <c:pt idx="3">
                  <c:v>0.13698630136986301</c:v>
                </c:pt>
              </c:numCache>
            </c:numRef>
          </c:val>
          <c:extLst>
            <c:ext xmlns:c16="http://schemas.microsoft.com/office/drawing/2014/chart" uri="{C3380CC4-5D6E-409C-BE32-E72D297353CC}">
              <c16:uniqueId val="{00000006-B9D8-4730-A17B-3324AD54982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502716699311484"/>
          <c:y val="7.4844102268629115E-2"/>
          <c:w val="0.41180005029602462"/>
          <c:h val="0.91802449877941494"/>
        </c:manualLayout>
      </c:layout>
      <c:barChart>
        <c:barDir val="bar"/>
        <c:grouping val="clustered"/>
        <c:varyColors val="0"/>
        <c:ser>
          <c:idx val="0"/>
          <c:order val="0"/>
          <c:tx>
            <c:strRef>
              <c:f>Sheet1!$B$1</c:f>
              <c:strCache>
                <c:ptCount val="1"/>
                <c:pt idx="0">
                  <c:v>Column1</c:v>
                </c:pt>
              </c:strCache>
            </c:strRef>
          </c:tx>
          <c:spPr>
            <a:solidFill>
              <a:srgbClr val="C00000"/>
            </a:solidFill>
          </c:spPr>
          <c:invertIfNegative val="0"/>
          <c:dPt>
            <c:idx val="0"/>
            <c:invertIfNegative val="0"/>
            <c:bubble3D val="0"/>
            <c:extLst>
              <c:ext xmlns:c16="http://schemas.microsoft.com/office/drawing/2014/chart" uri="{C3380CC4-5D6E-409C-BE32-E72D297353CC}">
                <c16:uniqueId val="{00000001-35B5-4FEB-A812-36865EC5B9AC}"/>
              </c:ext>
            </c:extLst>
          </c:dPt>
          <c:dPt>
            <c:idx val="1"/>
            <c:invertIfNegative val="0"/>
            <c:bubble3D val="0"/>
            <c:extLst>
              <c:ext xmlns:c16="http://schemas.microsoft.com/office/drawing/2014/chart" uri="{C3380CC4-5D6E-409C-BE32-E72D297353CC}">
                <c16:uniqueId val="{00000003-35B5-4FEB-A812-36865EC5B9AC}"/>
              </c:ext>
            </c:extLst>
          </c:dPt>
          <c:dPt>
            <c:idx val="2"/>
            <c:invertIfNegative val="0"/>
            <c:bubble3D val="0"/>
            <c:extLst>
              <c:ext xmlns:c16="http://schemas.microsoft.com/office/drawing/2014/chart" uri="{C3380CC4-5D6E-409C-BE32-E72D297353CC}">
                <c16:uniqueId val="{00000005-35B5-4FEB-A812-36865EC5B9AC}"/>
              </c:ext>
            </c:extLst>
          </c:dPt>
          <c:dPt>
            <c:idx val="3"/>
            <c:invertIfNegative val="0"/>
            <c:bubble3D val="0"/>
            <c:extLst>
              <c:ext xmlns:c16="http://schemas.microsoft.com/office/drawing/2014/chart" uri="{C3380CC4-5D6E-409C-BE32-E72D297353CC}">
                <c16:uniqueId val="{00000007-35B5-4FEB-A812-36865EC5B9AC}"/>
              </c:ext>
            </c:extLst>
          </c:dPt>
          <c:dPt>
            <c:idx val="4"/>
            <c:invertIfNegative val="0"/>
            <c:bubble3D val="0"/>
            <c:extLst>
              <c:ext xmlns:c16="http://schemas.microsoft.com/office/drawing/2014/chart" uri="{C3380CC4-5D6E-409C-BE32-E72D297353CC}">
                <c16:uniqueId val="{00000009-35B5-4FEB-A812-36865EC5B9AC}"/>
              </c:ext>
            </c:extLst>
          </c:dPt>
          <c:dPt>
            <c:idx val="5"/>
            <c:invertIfNegative val="0"/>
            <c:bubble3D val="0"/>
            <c:extLst>
              <c:ext xmlns:c16="http://schemas.microsoft.com/office/drawing/2014/chart" uri="{C3380CC4-5D6E-409C-BE32-E72D297353CC}">
                <c16:uniqueId val="{0000000B-35B5-4FEB-A812-36865EC5B9AC}"/>
              </c:ext>
            </c:extLst>
          </c:dPt>
          <c:dPt>
            <c:idx val="6"/>
            <c:invertIfNegative val="0"/>
            <c:bubble3D val="0"/>
            <c:extLst>
              <c:ext xmlns:c16="http://schemas.microsoft.com/office/drawing/2014/chart" uri="{C3380CC4-5D6E-409C-BE32-E72D297353CC}">
                <c16:uniqueId val="{0000000D-35B5-4FEB-A812-36865EC5B9AC}"/>
              </c:ext>
            </c:extLst>
          </c:dPt>
          <c:dPt>
            <c:idx val="7"/>
            <c:invertIfNegative val="0"/>
            <c:bubble3D val="0"/>
            <c:extLst>
              <c:ext xmlns:c16="http://schemas.microsoft.com/office/drawing/2014/chart" uri="{C3380CC4-5D6E-409C-BE32-E72D297353CC}">
                <c16:uniqueId val="{0000000F-35B5-4FEB-A812-36865EC5B9AC}"/>
              </c:ext>
            </c:extLst>
          </c:dPt>
          <c:dPt>
            <c:idx val="8"/>
            <c:invertIfNegative val="0"/>
            <c:bubble3D val="0"/>
            <c:extLst>
              <c:ext xmlns:c16="http://schemas.microsoft.com/office/drawing/2014/chart" uri="{C3380CC4-5D6E-409C-BE32-E72D297353CC}">
                <c16:uniqueId val="{00000011-35B5-4FEB-A812-36865EC5B9AC}"/>
              </c:ext>
            </c:extLst>
          </c:dPt>
          <c:dPt>
            <c:idx val="9"/>
            <c:invertIfNegative val="0"/>
            <c:bubble3D val="0"/>
            <c:extLst>
              <c:ext xmlns:c16="http://schemas.microsoft.com/office/drawing/2014/chart" uri="{C3380CC4-5D6E-409C-BE32-E72D297353CC}">
                <c16:uniqueId val="{00000013-35B5-4FEB-A812-36865EC5B9AC}"/>
              </c:ext>
            </c:extLst>
          </c:dPt>
          <c:dPt>
            <c:idx val="10"/>
            <c:invertIfNegative val="0"/>
            <c:bubble3D val="0"/>
            <c:extLst>
              <c:ext xmlns:c16="http://schemas.microsoft.com/office/drawing/2014/chart" uri="{C3380CC4-5D6E-409C-BE32-E72D297353CC}">
                <c16:uniqueId val="{00000000-F407-45C1-B422-E88CD3941E66}"/>
              </c:ext>
            </c:extLst>
          </c:dPt>
          <c:dPt>
            <c:idx val="11"/>
            <c:invertIfNegative val="0"/>
            <c:bubble3D val="0"/>
            <c:extLst>
              <c:ext xmlns:c16="http://schemas.microsoft.com/office/drawing/2014/chart" uri="{C3380CC4-5D6E-409C-BE32-E72D297353CC}">
                <c16:uniqueId val="{00000001-F407-45C1-B422-E88CD3941E66}"/>
              </c:ext>
            </c:extLst>
          </c:dPt>
          <c:dPt>
            <c:idx val="12"/>
            <c:invertIfNegative val="0"/>
            <c:bubble3D val="0"/>
            <c:extLst>
              <c:ext xmlns:c16="http://schemas.microsoft.com/office/drawing/2014/chart" uri="{C3380CC4-5D6E-409C-BE32-E72D297353CC}">
                <c16:uniqueId val="{00000002-F407-45C1-B422-E88CD3941E66}"/>
              </c:ext>
            </c:extLst>
          </c:dPt>
          <c:dPt>
            <c:idx val="13"/>
            <c:invertIfNegative val="0"/>
            <c:bubble3D val="0"/>
            <c:extLst>
              <c:ext xmlns:c16="http://schemas.microsoft.com/office/drawing/2014/chart" uri="{C3380CC4-5D6E-409C-BE32-E72D297353CC}">
                <c16:uniqueId val="{00000003-F407-45C1-B422-E88CD3941E66}"/>
              </c:ext>
            </c:extLst>
          </c:dPt>
          <c:dPt>
            <c:idx val="14"/>
            <c:invertIfNegative val="0"/>
            <c:bubble3D val="0"/>
            <c:extLst>
              <c:ext xmlns:c16="http://schemas.microsoft.com/office/drawing/2014/chart" uri="{C3380CC4-5D6E-409C-BE32-E72D297353CC}">
                <c16:uniqueId val="{00000004-F407-45C1-B422-E88CD3941E66}"/>
              </c:ext>
            </c:extLst>
          </c:dPt>
          <c:dPt>
            <c:idx val="15"/>
            <c:invertIfNegative val="0"/>
            <c:bubble3D val="0"/>
            <c:extLst>
              <c:ext xmlns:c16="http://schemas.microsoft.com/office/drawing/2014/chart" uri="{C3380CC4-5D6E-409C-BE32-E72D297353CC}">
                <c16:uniqueId val="{00000005-F407-45C1-B422-E88CD3941E66}"/>
              </c:ext>
            </c:extLst>
          </c:dPt>
          <c:dPt>
            <c:idx val="16"/>
            <c:invertIfNegative val="0"/>
            <c:bubble3D val="0"/>
            <c:extLst>
              <c:ext xmlns:c16="http://schemas.microsoft.com/office/drawing/2014/chart" uri="{C3380CC4-5D6E-409C-BE32-E72D297353CC}">
                <c16:uniqueId val="{00000006-F407-45C1-B422-E88CD3941E66}"/>
              </c:ext>
            </c:extLst>
          </c:dPt>
          <c:dPt>
            <c:idx val="17"/>
            <c:invertIfNegative val="0"/>
            <c:bubble3D val="0"/>
            <c:extLst>
              <c:ext xmlns:c16="http://schemas.microsoft.com/office/drawing/2014/chart" uri="{C3380CC4-5D6E-409C-BE32-E72D297353CC}">
                <c16:uniqueId val="{00000007-F407-45C1-B422-E88CD3941E66}"/>
              </c:ext>
            </c:extLst>
          </c:dPt>
          <c:dPt>
            <c:idx val="18"/>
            <c:invertIfNegative val="0"/>
            <c:bubble3D val="0"/>
            <c:extLst>
              <c:ext xmlns:c16="http://schemas.microsoft.com/office/drawing/2014/chart" uri="{C3380CC4-5D6E-409C-BE32-E72D297353CC}">
                <c16:uniqueId val="{00000008-F407-45C1-B422-E88CD3941E66}"/>
              </c:ext>
            </c:extLst>
          </c:dPt>
          <c:dPt>
            <c:idx val="19"/>
            <c:invertIfNegative val="0"/>
            <c:bubble3D val="0"/>
            <c:extLst>
              <c:ext xmlns:c16="http://schemas.microsoft.com/office/drawing/2014/chart" uri="{C3380CC4-5D6E-409C-BE32-E72D297353CC}">
                <c16:uniqueId val="{00000009-F407-45C1-B422-E88CD3941E66}"/>
              </c:ext>
            </c:extLst>
          </c:dPt>
          <c:dPt>
            <c:idx val="20"/>
            <c:invertIfNegative val="0"/>
            <c:bubble3D val="0"/>
            <c:extLst>
              <c:ext xmlns:c16="http://schemas.microsoft.com/office/drawing/2014/chart" uri="{C3380CC4-5D6E-409C-BE32-E72D297353CC}">
                <c16:uniqueId val="{0000000A-F407-45C1-B422-E88CD3941E66}"/>
              </c:ext>
            </c:extLst>
          </c:dPt>
          <c:dPt>
            <c:idx val="21"/>
            <c:invertIfNegative val="0"/>
            <c:bubble3D val="0"/>
            <c:extLst>
              <c:ext xmlns:c16="http://schemas.microsoft.com/office/drawing/2014/chart" uri="{C3380CC4-5D6E-409C-BE32-E72D297353CC}">
                <c16:uniqueId val="{0000000B-F407-45C1-B422-E88CD3941E66}"/>
              </c:ext>
            </c:extLst>
          </c:dPt>
          <c:dPt>
            <c:idx val="22"/>
            <c:invertIfNegative val="0"/>
            <c:bubble3D val="0"/>
            <c:extLst>
              <c:ext xmlns:c16="http://schemas.microsoft.com/office/drawing/2014/chart" uri="{C3380CC4-5D6E-409C-BE32-E72D297353CC}">
                <c16:uniqueId val="{0000000C-F407-45C1-B422-E88CD3941E66}"/>
              </c:ext>
            </c:extLst>
          </c:dPt>
          <c:dPt>
            <c:idx val="23"/>
            <c:invertIfNegative val="0"/>
            <c:bubble3D val="0"/>
            <c:extLst>
              <c:ext xmlns:c16="http://schemas.microsoft.com/office/drawing/2014/chart" uri="{C3380CC4-5D6E-409C-BE32-E72D297353CC}">
                <c16:uniqueId val="{0000000D-F407-45C1-B422-E88CD3941E66}"/>
              </c:ext>
            </c:extLst>
          </c:dPt>
          <c:dLbls>
            <c:spPr>
              <a:noFill/>
              <a:ln>
                <a:noFill/>
              </a:ln>
              <a:effectLst/>
            </c:spPr>
            <c:txPr>
              <a:bodyPr wrap="square" lIns="38100" tIns="19050" rIns="38100" bIns="19050" anchor="ctr">
                <a:spAutoFit/>
              </a:bodyPr>
              <a:lstStyle/>
              <a:p>
                <a:pPr>
                  <a:defRPr sz="800"/>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Allows me to discover new and interesting places</c:v>
                </c:pt>
                <c:pt idx="1">
                  <c:v>Enriches my view on the world</c:v>
                </c:pt>
                <c:pt idx="2">
                  <c:v>Gives me rich experiences</c:v>
                </c:pt>
                <c:pt idx="3">
                  <c:v>Allows me to broaden my knowledge</c:v>
                </c:pt>
                <c:pt idx="4">
                  <c:v>Allows me to broaden my horizon</c:v>
                </c:pt>
                <c:pt idx="5">
                  <c:v>Helps me to escape from my hectic daily life</c:v>
                </c:pt>
                <c:pt idx="6">
                  <c:v>Gives me new inspiration</c:v>
                </c:pt>
                <c:pt idx="7">
                  <c:v>Allows me to share good times with others</c:v>
                </c:pt>
              </c:strCache>
            </c:strRef>
          </c:cat>
          <c:val>
            <c:numRef>
              <c:f>Sheet1!$B$2:$B$9</c:f>
              <c:numCache>
                <c:formatCode>0%</c:formatCode>
                <c:ptCount val="8"/>
                <c:pt idx="0">
                  <c:v>0.52727272727272756</c:v>
                </c:pt>
                <c:pt idx="1">
                  <c:v>0.5111111111111114</c:v>
                </c:pt>
                <c:pt idx="2">
                  <c:v>0.48080808080808068</c:v>
                </c:pt>
                <c:pt idx="3">
                  <c:v>0.47272727272727283</c:v>
                </c:pt>
                <c:pt idx="4">
                  <c:v>0.47070707070707068</c:v>
                </c:pt>
                <c:pt idx="5">
                  <c:v>0.42424242424242448</c:v>
                </c:pt>
                <c:pt idx="6">
                  <c:v>0.41414141414141376</c:v>
                </c:pt>
                <c:pt idx="7">
                  <c:v>0.40404040404040398</c:v>
                </c:pt>
              </c:numCache>
            </c:numRef>
          </c:val>
          <c:extLst>
            <c:ext xmlns:c16="http://schemas.microsoft.com/office/drawing/2014/chart" uri="{C3380CC4-5D6E-409C-BE32-E72D297353CC}">
              <c16:uniqueId val="{00000014-35B5-4FEB-A812-36865EC5B9AC}"/>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900">
                <a:solidFill>
                  <a:schemeClr val="tx1">
                    <a:lumMod val="75000"/>
                    <a:lumOff val="25000"/>
                  </a:schemeClr>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502716699311484"/>
          <c:y val="7.4844102268629115E-2"/>
          <c:w val="0.41180005029602462"/>
          <c:h val="0.91802449877941494"/>
        </c:manualLayout>
      </c:layout>
      <c:barChart>
        <c:barDir val="bar"/>
        <c:grouping val="clustered"/>
        <c:varyColors val="0"/>
        <c:ser>
          <c:idx val="0"/>
          <c:order val="0"/>
          <c:tx>
            <c:strRef>
              <c:f>Sheet1!$B$1</c:f>
              <c:strCache>
                <c:ptCount val="1"/>
                <c:pt idx="0">
                  <c:v>Column1</c:v>
                </c:pt>
              </c:strCache>
            </c:strRef>
          </c:tx>
          <c:spPr>
            <a:solidFill>
              <a:srgbClr val="7030A0"/>
            </a:solidFill>
          </c:spPr>
          <c:invertIfNegative val="0"/>
          <c:dPt>
            <c:idx val="0"/>
            <c:invertIfNegative val="0"/>
            <c:bubble3D val="0"/>
            <c:extLst>
              <c:ext xmlns:c16="http://schemas.microsoft.com/office/drawing/2014/chart" uri="{C3380CC4-5D6E-409C-BE32-E72D297353CC}">
                <c16:uniqueId val="{00000000-9DBA-4196-ABA3-EFA07465E106}"/>
              </c:ext>
            </c:extLst>
          </c:dPt>
          <c:dPt>
            <c:idx val="1"/>
            <c:invertIfNegative val="0"/>
            <c:bubble3D val="0"/>
            <c:extLst>
              <c:ext xmlns:c16="http://schemas.microsoft.com/office/drawing/2014/chart" uri="{C3380CC4-5D6E-409C-BE32-E72D297353CC}">
                <c16:uniqueId val="{00000001-9DBA-4196-ABA3-EFA07465E106}"/>
              </c:ext>
            </c:extLst>
          </c:dPt>
          <c:dPt>
            <c:idx val="2"/>
            <c:invertIfNegative val="0"/>
            <c:bubble3D val="0"/>
            <c:extLst>
              <c:ext xmlns:c16="http://schemas.microsoft.com/office/drawing/2014/chart" uri="{C3380CC4-5D6E-409C-BE32-E72D297353CC}">
                <c16:uniqueId val="{00000002-9DBA-4196-ABA3-EFA07465E106}"/>
              </c:ext>
            </c:extLst>
          </c:dPt>
          <c:dPt>
            <c:idx val="3"/>
            <c:invertIfNegative val="0"/>
            <c:bubble3D val="0"/>
            <c:extLst>
              <c:ext xmlns:c16="http://schemas.microsoft.com/office/drawing/2014/chart" uri="{C3380CC4-5D6E-409C-BE32-E72D297353CC}">
                <c16:uniqueId val="{00000003-9DBA-4196-ABA3-EFA07465E106}"/>
              </c:ext>
            </c:extLst>
          </c:dPt>
          <c:dPt>
            <c:idx val="4"/>
            <c:invertIfNegative val="0"/>
            <c:bubble3D val="0"/>
            <c:extLst>
              <c:ext xmlns:c16="http://schemas.microsoft.com/office/drawing/2014/chart" uri="{C3380CC4-5D6E-409C-BE32-E72D297353CC}">
                <c16:uniqueId val="{00000004-9DBA-4196-ABA3-EFA07465E106}"/>
              </c:ext>
            </c:extLst>
          </c:dPt>
          <c:dPt>
            <c:idx val="5"/>
            <c:invertIfNegative val="0"/>
            <c:bubble3D val="0"/>
            <c:extLst>
              <c:ext xmlns:c16="http://schemas.microsoft.com/office/drawing/2014/chart" uri="{C3380CC4-5D6E-409C-BE32-E72D297353CC}">
                <c16:uniqueId val="{00000005-9DBA-4196-ABA3-EFA07465E106}"/>
              </c:ext>
            </c:extLst>
          </c:dPt>
          <c:dPt>
            <c:idx val="6"/>
            <c:invertIfNegative val="0"/>
            <c:bubble3D val="0"/>
            <c:extLst>
              <c:ext xmlns:c16="http://schemas.microsoft.com/office/drawing/2014/chart" uri="{C3380CC4-5D6E-409C-BE32-E72D297353CC}">
                <c16:uniqueId val="{00000006-9DBA-4196-ABA3-EFA07465E106}"/>
              </c:ext>
            </c:extLst>
          </c:dPt>
          <c:dPt>
            <c:idx val="7"/>
            <c:invertIfNegative val="0"/>
            <c:bubble3D val="0"/>
            <c:extLst>
              <c:ext xmlns:c16="http://schemas.microsoft.com/office/drawing/2014/chart" uri="{C3380CC4-5D6E-409C-BE32-E72D297353CC}">
                <c16:uniqueId val="{00000007-9DBA-4196-ABA3-EFA07465E106}"/>
              </c:ext>
            </c:extLst>
          </c:dPt>
          <c:dPt>
            <c:idx val="8"/>
            <c:invertIfNegative val="0"/>
            <c:bubble3D val="0"/>
            <c:extLst>
              <c:ext xmlns:c16="http://schemas.microsoft.com/office/drawing/2014/chart" uri="{C3380CC4-5D6E-409C-BE32-E72D297353CC}">
                <c16:uniqueId val="{00000008-9DBA-4196-ABA3-EFA07465E106}"/>
              </c:ext>
            </c:extLst>
          </c:dPt>
          <c:dPt>
            <c:idx val="9"/>
            <c:invertIfNegative val="0"/>
            <c:bubble3D val="0"/>
            <c:extLst>
              <c:ext xmlns:c16="http://schemas.microsoft.com/office/drawing/2014/chart" uri="{C3380CC4-5D6E-409C-BE32-E72D297353CC}">
                <c16:uniqueId val="{00000009-9DBA-4196-ABA3-EFA07465E106}"/>
              </c:ext>
            </c:extLst>
          </c:dPt>
          <c:dPt>
            <c:idx val="10"/>
            <c:invertIfNegative val="0"/>
            <c:bubble3D val="0"/>
            <c:extLst>
              <c:ext xmlns:c16="http://schemas.microsoft.com/office/drawing/2014/chart" uri="{C3380CC4-5D6E-409C-BE32-E72D297353CC}">
                <c16:uniqueId val="{0000000A-9DBA-4196-ABA3-EFA07465E106}"/>
              </c:ext>
            </c:extLst>
          </c:dPt>
          <c:dPt>
            <c:idx val="11"/>
            <c:invertIfNegative val="0"/>
            <c:bubble3D val="0"/>
            <c:extLst>
              <c:ext xmlns:c16="http://schemas.microsoft.com/office/drawing/2014/chart" uri="{C3380CC4-5D6E-409C-BE32-E72D297353CC}">
                <c16:uniqueId val="{0000000B-9DBA-4196-ABA3-EFA07465E106}"/>
              </c:ext>
            </c:extLst>
          </c:dPt>
          <c:dPt>
            <c:idx val="12"/>
            <c:invertIfNegative val="0"/>
            <c:bubble3D val="0"/>
            <c:extLst>
              <c:ext xmlns:c16="http://schemas.microsoft.com/office/drawing/2014/chart" uri="{C3380CC4-5D6E-409C-BE32-E72D297353CC}">
                <c16:uniqueId val="{0000000C-9DBA-4196-ABA3-EFA07465E106}"/>
              </c:ext>
            </c:extLst>
          </c:dPt>
          <c:dPt>
            <c:idx val="13"/>
            <c:invertIfNegative val="0"/>
            <c:bubble3D val="0"/>
            <c:extLst>
              <c:ext xmlns:c16="http://schemas.microsoft.com/office/drawing/2014/chart" uri="{C3380CC4-5D6E-409C-BE32-E72D297353CC}">
                <c16:uniqueId val="{0000000D-9DBA-4196-ABA3-EFA07465E106}"/>
              </c:ext>
            </c:extLst>
          </c:dPt>
          <c:dPt>
            <c:idx val="14"/>
            <c:invertIfNegative val="0"/>
            <c:bubble3D val="0"/>
            <c:extLst>
              <c:ext xmlns:c16="http://schemas.microsoft.com/office/drawing/2014/chart" uri="{C3380CC4-5D6E-409C-BE32-E72D297353CC}">
                <c16:uniqueId val="{0000000E-9DBA-4196-ABA3-EFA07465E106}"/>
              </c:ext>
            </c:extLst>
          </c:dPt>
          <c:dPt>
            <c:idx val="15"/>
            <c:invertIfNegative val="0"/>
            <c:bubble3D val="0"/>
            <c:extLst>
              <c:ext xmlns:c16="http://schemas.microsoft.com/office/drawing/2014/chart" uri="{C3380CC4-5D6E-409C-BE32-E72D297353CC}">
                <c16:uniqueId val="{0000000F-9DBA-4196-ABA3-EFA07465E106}"/>
              </c:ext>
            </c:extLst>
          </c:dPt>
          <c:dPt>
            <c:idx val="16"/>
            <c:invertIfNegative val="0"/>
            <c:bubble3D val="0"/>
            <c:extLst>
              <c:ext xmlns:c16="http://schemas.microsoft.com/office/drawing/2014/chart" uri="{C3380CC4-5D6E-409C-BE32-E72D297353CC}">
                <c16:uniqueId val="{00000010-9DBA-4196-ABA3-EFA07465E106}"/>
              </c:ext>
            </c:extLst>
          </c:dPt>
          <c:dPt>
            <c:idx val="17"/>
            <c:invertIfNegative val="0"/>
            <c:bubble3D val="0"/>
            <c:extLst>
              <c:ext xmlns:c16="http://schemas.microsoft.com/office/drawing/2014/chart" uri="{C3380CC4-5D6E-409C-BE32-E72D297353CC}">
                <c16:uniqueId val="{00000011-9DBA-4196-ABA3-EFA07465E106}"/>
              </c:ext>
            </c:extLst>
          </c:dPt>
          <c:dPt>
            <c:idx val="18"/>
            <c:invertIfNegative val="0"/>
            <c:bubble3D val="0"/>
            <c:extLst>
              <c:ext xmlns:c16="http://schemas.microsoft.com/office/drawing/2014/chart" uri="{C3380CC4-5D6E-409C-BE32-E72D297353CC}">
                <c16:uniqueId val="{00000012-9DBA-4196-ABA3-EFA07465E106}"/>
              </c:ext>
            </c:extLst>
          </c:dPt>
          <c:dPt>
            <c:idx val="19"/>
            <c:invertIfNegative val="0"/>
            <c:bubble3D val="0"/>
            <c:extLst>
              <c:ext xmlns:c16="http://schemas.microsoft.com/office/drawing/2014/chart" uri="{C3380CC4-5D6E-409C-BE32-E72D297353CC}">
                <c16:uniqueId val="{00000013-9DBA-4196-ABA3-EFA07465E106}"/>
              </c:ext>
            </c:extLst>
          </c:dPt>
          <c:dPt>
            <c:idx val="20"/>
            <c:invertIfNegative val="0"/>
            <c:bubble3D val="0"/>
            <c:extLst>
              <c:ext xmlns:c16="http://schemas.microsoft.com/office/drawing/2014/chart" uri="{C3380CC4-5D6E-409C-BE32-E72D297353CC}">
                <c16:uniqueId val="{00000014-9DBA-4196-ABA3-EFA07465E106}"/>
              </c:ext>
            </c:extLst>
          </c:dPt>
          <c:dPt>
            <c:idx val="21"/>
            <c:invertIfNegative val="0"/>
            <c:bubble3D val="0"/>
            <c:extLst>
              <c:ext xmlns:c16="http://schemas.microsoft.com/office/drawing/2014/chart" uri="{C3380CC4-5D6E-409C-BE32-E72D297353CC}">
                <c16:uniqueId val="{00000015-9DBA-4196-ABA3-EFA07465E106}"/>
              </c:ext>
            </c:extLst>
          </c:dPt>
          <c:dPt>
            <c:idx val="22"/>
            <c:invertIfNegative val="0"/>
            <c:bubble3D val="0"/>
            <c:extLst>
              <c:ext xmlns:c16="http://schemas.microsoft.com/office/drawing/2014/chart" uri="{C3380CC4-5D6E-409C-BE32-E72D297353CC}">
                <c16:uniqueId val="{00000016-9DBA-4196-ABA3-EFA07465E106}"/>
              </c:ext>
            </c:extLst>
          </c:dPt>
          <c:dPt>
            <c:idx val="23"/>
            <c:invertIfNegative val="0"/>
            <c:bubble3D val="0"/>
            <c:extLst>
              <c:ext xmlns:c16="http://schemas.microsoft.com/office/drawing/2014/chart" uri="{C3380CC4-5D6E-409C-BE32-E72D297353CC}">
                <c16:uniqueId val="{00000017-9DBA-4196-ABA3-EFA07465E106}"/>
              </c:ext>
            </c:extLst>
          </c:dPt>
          <c:dLbls>
            <c:spPr>
              <a:noFill/>
              <a:ln>
                <a:noFill/>
              </a:ln>
              <a:effectLst/>
            </c:spPr>
            <c:txPr>
              <a:bodyPr wrap="square" lIns="38100" tIns="19050" rIns="38100" bIns="19050" anchor="ctr">
                <a:spAutoFit/>
              </a:bodyPr>
              <a:lstStyle/>
              <a:p>
                <a:pPr>
                  <a:defRPr sz="800"/>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Is not too warm </c:v>
                </c:pt>
                <c:pt idx="1">
                  <c:v>Has beautiful nature</c:v>
                </c:pt>
                <c:pt idx="2">
                  <c:v>Has quiet environments</c:v>
                </c:pt>
                <c:pt idx="3">
                  <c:v>Allows me to live close to nature</c:v>
                </c:pt>
                <c:pt idx="4">
                  <c:v>Has environmentally friendly offers</c:v>
                </c:pt>
                <c:pt idx="5">
                  <c:v>Has unspoiled nature</c:v>
                </c:pt>
                <c:pt idx="6">
                  <c:v>Has good service</c:v>
                </c:pt>
              </c:strCache>
            </c:strRef>
          </c:cat>
          <c:val>
            <c:numRef>
              <c:f>Sheet1!$B$2:$B$8</c:f>
              <c:numCache>
                <c:formatCode>0%</c:formatCode>
                <c:ptCount val="7"/>
                <c:pt idx="0">
                  <c:v>0.58383838383838416</c:v>
                </c:pt>
                <c:pt idx="1">
                  <c:v>0.57373737373737366</c:v>
                </c:pt>
                <c:pt idx="2">
                  <c:v>0.5636363636363636</c:v>
                </c:pt>
                <c:pt idx="3">
                  <c:v>0.54949494949494904</c:v>
                </c:pt>
                <c:pt idx="4">
                  <c:v>0.51111111111111074</c:v>
                </c:pt>
                <c:pt idx="5">
                  <c:v>0.49898989898989876</c:v>
                </c:pt>
                <c:pt idx="6">
                  <c:v>0.46666666666666679</c:v>
                </c:pt>
              </c:numCache>
            </c:numRef>
          </c:val>
          <c:extLst>
            <c:ext xmlns:c16="http://schemas.microsoft.com/office/drawing/2014/chart" uri="{C3380CC4-5D6E-409C-BE32-E72D297353CC}">
              <c16:uniqueId val="{00000018-9DBA-4196-ABA3-EFA07465E106}"/>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900">
                <a:solidFill>
                  <a:schemeClr val="tx1">
                    <a:lumMod val="75000"/>
                    <a:lumOff val="25000"/>
                  </a:schemeClr>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502716699311484"/>
          <c:y val="7.4844102268629115E-2"/>
          <c:w val="0.41180005029602462"/>
          <c:h val="0.91802449877941494"/>
        </c:manualLayout>
      </c:layout>
      <c:barChart>
        <c:barDir val="bar"/>
        <c:grouping val="clustered"/>
        <c:varyColors val="0"/>
        <c:ser>
          <c:idx val="0"/>
          <c:order val="0"/>
          <c:tx>
            <c:strRef>
              <c:f>Sheet1!$B$1</c:f>
              <c:strCache>
                <c:ptCount val="1"/>
                <c:pt idx="0">
                  <c:v>Column1</c:v>
                </c:pt>
              </c:strCache>
            </c:strRef>
          </c:tx>
          <c:spPr>
            <a:solidFill>
              <a:srgbClr val="00B0F0"/>
            </a:solidFill>
          </c:spPr>
          <c:invertIfNegative val="0"/>
          <c:dPt>
            <c:idx val="0"/>
            <c:invertIfNegative val="0"/>
            <c:bubble3D val="0"/>
            <c:extLst>
              <c:ext xmlns:c16="http://schemas.microsoft.com/office/drawing/2014/chart" uri="{C3380CC4-5D6E-409C-BE32-E72D297353CC}">
                <c16:uniqueId val="{00000000-1E70-4E50-A100-6798C77510FB}"/>
              </c:ext>
            </c:extLst>
          </c:dPt>
          <c:dPt>
            <c:idx val="1"/>
            <c:invertIfNegative val="0"/>
            <c:bubble3D val="0"/>
            <c:extLst>
              <c:ext xmlns:c16="http://schemas.microsoft.com/office/drawing/2014/chart" uri="{C3380CC4-5D6E-409C-BE32-E72D297353CC}">
                <c16:uniqueId val="{00000001-1E70-4E50-A100-6798C77510FB}"/>
              </c:ext>
            </c:extLst>
          </c:dPt>
          <c:dPt>
            <c:idx val="2"/>
            <c:invertIfNegative val="0"/>
            <c:bubble3D val="0"/>
            <c:extLst>
              <c:ext xmlns:c16="http://schemas.microsoft.com/office/drawing/2014/chart" uri="{C3380CC4-5D6E-409C-BE32-E72D297353CC}">
                <c16:uniqueId val="{00000002-1E70-4E50-A100-6798C77510FB}"/>
              </c:ext>
            </c:extLst>
          </c:dPt>
          <c:dPt>
            <c:idx val="3"/>
            <c:invertIfNegative val="0"/>
            <c:bubble3D val="0"/>
            <c:extLst>
              <c:ext xmlns:c16="http://schemas.microsoft.com/office/drawing/2014/chart" uri="{C3380CC4-5D6E-409C-BE32-E72D297353CC}">
                <c16:uniqueId val="{00000003-1E70-4E50-A100-6798C77510FB}"/>
              </c:ext>
            </c:extLst>
          </c:dPt>
          <c:dPt>
            <c:idx val="4"/>
            <c:invertIfNegative val="0"/>
            <c:bubble3D val="0"/>
            <c:extLst>
              <c:ext xmlns:c16="http://schemas.microsoft.com/office/drawing/2014/chart" uri="{C3380CC4-5D6E-409C-BE32-E72D297353CC}">
                <c16:uniqueId val="{00000004-1E70-4E50-A100-6798C77510FB}"/>
              </c:ext>
            </c:extLst>
          </c:dPt>
          <c:dPt>
            <c:idx val="5"/>
            <c:invertIfNegative val="0"/>
            <c:bubble3D val="0"/>
            <c:extLst>
              <c:ext xmlns:c16="http://schemas.microsoft.com/office/drawing/2014/chart" uri="{C3380CC4-5D6E-409C-BE32-E72D297353CC}">
                <c16:uniqueId val="{00000005-1E70-4E50-A100-6798C77510FB}"/>
              </c:ext>
            </c:extLst>
          </c:dPt>
          <c:dPt>
            <c:idx val="6"/>
            <c:invertIfNegative val="0"/>
            <c:bubble3D val="0"/>
            <c:extLst>
              <c:ext xmlns:c16="http://schemas.microsoft.com/office/drawing/2014/chart" uri="{C3380CC4-5D6E-409C-BE32-E72D297353CC}">
                <c16:uniqueId val="{00000006-1E70-4E50-A100-6798C77510FB}"/>
              </c:ext>
            </c:extLst>
          </c:dPt>
          <c:dPt>
            <c:idx val="7"/>
            <c:invertIfNegative val="0"/>
            <c:bubble3D val="0"/>
            <c:extLst>
              <c:ext xmlns:c16="http://schemas.microsoft.com/office/drawing/2014/chart" uri="{C3380CC4-5D6E-409C-BE32-E72D297353CC}">
                <c16:uniqueId val="{00000007-1E70-4E50-A100-6798C77510FB}"/>
              </c:ext>
            </c:extLst>
          </c:dPt>
          <c:dPt>
            <c:idx val="8"/>
            <c:invertIfNegative val="0"/>
            <c:bubble3D val="0"/>
            <c:extLst>
              <c:ext xmlns:c16="http://schemas.microsoft.com/office/drawing/2014/chart" uri="{C3380CC4-5D6E-409C-BE32-E72D297353CC}">
                <c16:uniqueId val="{00000008-1E70-4E50-A100-6798C77510FB}"/>
              </c:ext>
            </c:extLst>
          </c:dPt>
          <c:dPt>
            <c:idx val="9"/>
            <c:invertIfNegative val="0"/>
            <c:bubble3D val="0"/>
            <c:extLst>
              <c:ext xmlns:c16="http://schemas.microsoft.com/office/drawing/2014/chart" uri="{C3380CC4-5D6E-409C-BE32-E72D297353CC}">
                <c16:uniqueId val="{00000009-1E70-4E50-A100-6798C77510FB}"/>
              </c:ext>
            </c:extLst>
          </c:dPt>
          <c:dPt>
            <c:idx val="10"/>
            <c:invertIfNegative val="0"/>
            <c:bubble3D val="0"/>
            <c:extLst>
              <c:ext xmlns:c16="http://schemas.microsoft.com/office/drawing/2014/chart" uri="{C3380CC4-5D6E-409C-BE32-E72D297353CC}">
                <c16:uniqueId val="{0000000A-1E70-4E50-A100-6798C77510FB}"/>
              </c:ext>
            </c:extLst>
          </c:dPt>
          <c:dPt>
            <c:idx val="11"/>
            <c:invertIfNegative val="0"/>
            <c:bubble3D val="0"/>
            <c:extLst>
              <c:ext xmlns:c16="http://schemas.microsoft.com/office/drawing/2014/chart" uri="{C3380CC4-5D6E-409C-BE32-E72D297353CC}">
                <c16:uniqueId val="{0000000B-1E70-4E50-A100-6798C77510FB}"/>
              </c:ext>
            </c:extLst>
          </c:dPt>
          <c:dPt>
            <c:idx val="12"/>
            <c:invertIfNegative val="0"/>
            <c:bubble3D val="0"/>
            <c:extLst>
              <c:ext xmlns:c16="http://schemas.microsoft.com/office/drawing/2014/chart" uri="{C3380CC4-5D6E-409C-BE32-E72D297353CC}">
                <c16:uniqueId val="{0000000C-1E70-4E50-A100-6798C77510FB}"/>
              </c:ext>
            </c:extLst>
          </c:dPt>
          <c:dPt>
            <c:idx val="13"/>
            <c:invertIfNegative val="0"/>
            <c:bubble3D val="0"/>
            <c:extLst>
              <c:ext xmlns:c16="http://schemas.microsoft.com/office/drawing/2014/chart" uri="{C3380CC4-5D6E-409C-BE32-E72D297353CC}">
                <c16:uniqueId val="{0000000D-1E70-4E50-A100-6798C77510FB}"/>
              </c:ext>
            </c:extLst>
          </c:dPt>
          <c:dPt>
            <c:idx val="14"/>
            <c:invertIfNegative val="0"/>
            <c:bubble3D val="0"/>
            <c:extLst>
              <c:ext xmlns:c16="http://schemas.microsoft.com/office/drawing/2014/chart" uri="{C3380CC4-5D6E-409C-BE32-E72D297353CC}">
                <c16:uniqueId val="{0000000E-1E70-4E50-A100-6798C77510FB}"/>
              </c:ext>
            </c:extLst>
          </c:dPt>
          <c:dPt>
            <c:idx val="15"/>
            <c:invertIfNegative val="0"/>
            <c:bubble3D val="0"/>
            <c:extLst>
              <c:ext xmlns:c16="http://schemas.microsoft.com/office/drawing/2014/chart" uri="{C3380CC4-5D6E-409C-BE32-E72D297353CC}">
                <c16:uniqueId val="{0000000F-1E70-4E50-A100-6798C77510FB}"/>
              </c:ext>
            </c:extLst>
          </c:dPt>
          <c:dPt>
            <c:idx val="16"/>
            <c:invertIfNegative val="0"/>
            <c:bubble3D val="0"/>
            <c:extLst>
              <c:ext xmlns:c16="http://schemas.microsoft.com/office/drawing/2014/chart" uri="{C3380CC4-5D6E-409C-BE32-E72D297353CC}">
                <c16:uniqueId val="{00000010-1E70-4E50-A100-6798C77510FB}"/>
              </c:ext>
            </c:extLst>
          </c:dPt>
          <c:dPt>
            <c:idx val="17"/>
            <c:invertIfNegative val="0"/>
            <c:bubble3D val="0"/>
            <c:extLst>
              <c:ext xmlns:c16="http://schemas.microsoft.com/office/drawing/2014/chart" uri="{C3380CC4-5D6E-409C-BE32-E72D297353CC}">
                <c16:uniqueId val="{00000011-1E70-4E50-A100-6798C77510FB}"/>
              </c:ext>
            </c:extLst>
          </c:dPt>
          <c:dPt>
            <c:idx val="18"/>
            <c:invertIfNegative val="0"/>
            <c:bubble3D val="0"/>
            <c:extLst>
              <c:ext xmlns:c16="http://schemas.microsoft.com/office/drawing/2014/chart" uri="{C3380CC4-5D6E-409C-BE32-E72D297353CC}">
                <c16:uniqueId val="{00000012-1E70-4E50-A100-6798C77510FB}"/>
              </c:ext>
            </c:extLst>
          </c:dPt>
          <c:dPt>
            <c:idx val="19"/>
            <c:invertIfNegative val="0"/>
            <c:bubble3D val="0"/>
            <c:extLst>
              <c:ext xmlns:c16="http://schemas.microsoft.com/office/drawing/2014/chart" uri="{C3380CC4-5D6E-409C-BE32-E72D297353CC}">
                <c16:uniqueId val="{00000013-1E70-4E50-A100-6798C77510FB}"/>
              </c:ext>
            </c:extLst>
          </c:dPt>
          <c:dPt>
            <c:idx val="20"/>
            <c:invertIfNegative val="0"/>
            <c:bubble3D val="0"/>
            <c:extLst>
              <c:ext xmlns:c16="http://schemas.microsoft.com/office/drawing/2014/chart" uri="{C3380CC4-5D6E-409C-BE32-E72D297353CC}">
                <c16:uniqueId val="{00000014-1E70-4E50-A100-6798C77510FB}"/>
              </c:ext>
            </c:extLst>
          </c:dPt>
          <c:dPt>
            <c:idx val="21"/>
            <c:invertIfNegative val="0"/>
            <c:bubble3D val="0"/>
            <c:extLst>
              <c:ext xmlns:c16="http://schemas.microsoft.com/office/drawing/2014/chart" uri="{C3380CC4-5D6E-409C-BE32-E72D297353CC}">
                <c16:uniqueId val="{00000015-1E70-4E50-A100-6798C77510FB}"/>
              </c:ext>
            </c:extLst>
          </c:dPt>
          <c:dPt>
            <c:idx val="22"/>
            <c:invertIfNegative val="0"/>
            <c:bubble3D val="0"/>
            <c:extLst>
              <c:ext xmlns:c16="http://schemas.microsoft.com/office/drawing/2014/chart" uri="{C3380CC4-5D6E-409C-BE32-E72D297353CC}">
                <c16:uniqueId val="{00000016-1E70-4E50-A100-6798C77510FB}"/>
              </c:ext>
            </c:extLst>
          </c:dPt>
          <c:dPt>
            <c:idx val="23"/>
            <c:invertIfNegative val="0"/>
            <c:bubble3D val="0"/>
            <c:extLst>
              <c:ext xmlns:c16="http://schemas.microsoft.com/office/drawing/2014/chart" uri="{C3380CC4-5D6E-409C-BE32-E72D297353CC}">
                <c16:uniqueId val="{00000017-1E70-4E50-A100-6798C77510FB}"/>
              </c:ext>
            </c:extLst>
          </c:dPt>
          <c:dLbls>
            <c:spPr>
              <a:noFill/>
              <a:ln>
                <a:noFill/>
              </a:ln>
              <a:effectLst/>
            </c:spPr>
            <c:txPr>
              <a:bodyPr wrap="square" lIns="38100" tIns="19050" rIns="38100" bIns="19050" anchor="ctr">
                <a:spAutoFit/>
              </a:bodyPr>
              <a:lstStyle/>
              <a:p>
                <a:pPr>
                  <a:defRPr sz="800"/>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Fresh</c:v>
                </c:pt>
                <c:pt idx="1">
                  <c:v>Peaceful</c:v>
                </c:pt>
                <c:pt idx="2">
                  <c:v>Active</c:v>
                </c:pt>
                <c:pt idx="3">
                  <c:v>Explorative</c:v>
                </c:pt>
                <c:pt idx="4">
                  <c:v>Cozy</c:v>
                </c:pt>
              </c:strCache>
            </c:strRef>
          </c:cat>
          <c:val>
            <c:numRef>
              <c:f>Sheet1!$B$2:$B$6</c:f>
              <c:numCache>
                <c:formatCode>0%</c:formatCode>
                <c:ptCount val="5"/>
                <c:pt idx="0">
                  <c:v>0.44848484848484854</c:v>
                </c:pt>
                <c:pt idx="1">
                  <c:v>0.38383838383838365</c:v>
                </c:pt>
                <c:pt idx="2">
                  <c:v>0.33535353535353535</c:v>
                </c:pt>
                <c:pt idx="3">
                  <c:v>0.30909090909090897</c:v>
                </c:pt>
                <c:pt idx="4">
                  <c:v>0.30707070707070683</c:v>
                </c:pt>
              </c:numCache>
            </c:numRef>
          </c:val>
          <c:extLst>
            <c:ext xmlns:c16="http://schemas.microsoft.com/office/drawing/2014/chart" uri="{C3380CC4-5D6E-409C-BE32-E72D297353CC}">
              <c16:uniqueId val="{00000018-1E70-4E50-A100-6798C77510FB}"/>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900">
                <a:solidFill>
                  <a:schemeClr val="tx1">
                    <a:lumMod val="75000"/>
                    <a:lumOff val="25000"/>
                  </a:schemeClr>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64099084781390259"/>
          <c:y val="7.4844102268629115E-2"/>
          <c:w val="0.48022284129558995"/>
          <c:h val="0.91802449877941494"/>
        </c:manualLayout>
      </c:layout>
      <c:barChart>
        <c:barDir val="bar"/>
        <c:grouping val="clustered"/>
        <c:varyColors val="0"/>
        <c:ser>
          <c:idx val="0"/>
          <c:order val="0"/>
          <c:tx>
            <c:strRef>
              <c:f>Sheet1!$B$1</c:f>
              <c:strCache>
                <c:ptCount val="1"/>
                <c:pt idx="0">
                  <c:v>Column1</c:v>
                </c:pt>
              </c:strCache>
            </c:strRef>
          </c:tx>
          <c:spPr>
            <a:solidFill>
              <a:srgbClr val="92D050"/>
            </a:solidFill>
          </c:spPr>
          <c:invertIfNegative val="0"/>
          <c:dPt>
            <c:idx val="0"/>
            <c:invertIfNegative val="0"/>
            <c:bubble3D val="0"/>
            <c:extLst>
              <c:ext xmlns:c16="http://schemas.microsoft.com/office/drawing/2014/chart" uri="{C3380CC4-5D6E-409C-BE32-E72D297353CC}">
                <c16:uniqueId val="{00000000-DC70-4A9A-B9CE-A09293B35EAF}"/>
              </c:ext>
            </c:extLst>
          </c:dPt>
          <c:dPt>
            <c:idx val="1"/>
            <c:invertIfNegative val="0"/>
            <c:bubble3D val="0"/>
            <c:extLst>
              <c:ext xmlns:c16="http://schemas.microsoft.com/office/drawing/2014/chart" uri="{C3380CC4-5D6E-409C-BE32-E72D297353CC}">
                <c16:uniqueId val="{00000001-DC70-4A9A-B9CE-A09293B35EAF}"/>
              </c:ext>
            </c:extLst>
          </c:dPt>
          <c:dPt>
            <c:idx val="2"/>
            <c:invertIfNegative val="0"/>
            <c:bubble3D val="0"/>
            <c:extLst>
              <c:ext xmlns:c16="http://schemas.microsoft.com/office/drawing/2014/chart" uri="{C3380CC4-5D6E-409C-BE32-E72D297353CC}">
                <c16:uniqueId val="{00000002-DC70-4A9A-B9CE-A09293B35EAF}"/>
              </c:ext>
            </c:extLst>
          </c:dPt>
          <c:dPt>
            <c:idx val="3"/>
            <c:invertIfNegative val="0"/>
            <c:bubble3D val="0"/>
            <c:extLst>
              <c:ext xmlns:c16="http://schemas.microsoft.com/office/drawing/2014/chart" uri="{C3380CC4-5D6E-409C-BE32-E72D297353CC}">
                <c16:uniqueId val="{00000003-DC70-4A9A-B9CE-A09293B35EAF}"/>
              </c:ext>
            </c:extLst>
          </c:dPt>
          <c:dPt>
            <c:idx val="4"/>
            <c:invertIfNegative val="0"/>
            <c:bubble3D val="0"/>
            <c:extLst>
              <c:ext xmlns:c16="http://schemas.microsoft.com/office/drawing/2014/chart" uri="{C3380CC4-5D6E-409C-BE32-E72D297353CC}">
                <c16:uniqueId val="{00000004-DC70-4A9A-B9CE-A09293B35EAF}"/>
              </c:ext>
            </c:extLst>
          </c:dPt>
          <c:dPt>
            <c:idx val="5"/>
            <c:invertIfNegative val="0"/>
            <c:bubble3D val="0"/>
            <c:extLst>
              <c:ext xmlns:c16="http://schemas.microsoft.com/office/drawing/2014/chart" uri="{C3380CC4-5D6E-409C-BE32-E72D297353CC}">
                <c16:uniqueId val="{00000005-DC70-4A9A-B9CE-A09293B35EAF}"/>
              </c:ext>
            </c:extLst>
          </c:dPt>
          <c:dPt>
            <c:idx val="6"/>
            <c:invertIfNegative val="0"/>
            <c:bubble3D val="0"/>
            <c:extLst>
              <c:ext xmlns:c16="http://schemas.microsoft.com/office/drawing/2014/chart" uri="{C3380CC4-5D6E-409C-BE32-E72D297353CC}">
                <c16:uniqueId val="{00000006-DC70-4A9A-B9CE-A09293B35EAF}"/>
              </c:ext>
            </c:extLst>
          </c:dPt>
          <c:dPt>
            <c:idx val="7"/>
            <c:invertIfNegative val="0"/>
            <c:bubble3D val="0"/>
            <c:extLst>
              <c:ext xmlns:c16="http://schemas.microsoft.com/office/drawing/2014/chart" uri="{C3380CC4-5D6E-409C-BE32-E72D297353CC}">
                <c16:uniqueId val="{00000007-DC70-4A9A-B9CE-A09293B35EAF}"/>
              </c:ext>
            </c:extLst>
          </c:dPt>
          <c:dPt>
            <c:idx val="8"/>
            <c:invertIfNegative val="0"/>
            <c:bubble3D val="0"/>
            <c:extLst>
              <c:ext xmlns:c16="http://schemas.microsoft.com/office/drawing/2014/chart" uri="{C3380CC4-5D6E-409C-BE32-E72D297353CC}">
                <c16:uniqueId val="{00000008-DC70-4A9A-B9CE-A09293B35EAF}"/>
              </c:ext>
            </c:extLst>
          </c:dPt>
          <c:dPt>
            <c:idx val="9"/>
            <c:invertIfNegative val="0"/>
            <c:bubble3D val="0"/>
            <c:extLst>
              <c:ext xmlns:c16="http://schemas.microsoft.com/office/drawing/2014/chart" uri="{C3380CC4-5D6E-409C-BE32-E72D297353CC}">
                <c16:uniqueId val="{00000009-DC70-4A9A-B9CE-A09293B35EAF}"/>
              </c:ext>
            </c:extLst>
          </c:dPt>
          <c:dPt>
            <c:idx val="10"/>
            <c:invertIfNegative val="0"/>
            <c:bubble3D val="0"/>
            <c:extLst>
              <c:ext xmlns:c16="http://schemas.microsoft.com/office/drawing/2014/chart" uri="{C3380CC4-5D6E-409C-BE32-E72D297353CC}">
                <c16:uniqueId val="{0000000A-DC70-4A9A-B9CE-A09293B35EAF}"/>
              </c:ext>
            </c:extLst>
          </c:dPt>
          <c:dPt>
            <c:idx val="11"/>
            <c:invertIfNegative val="0"/>
            <c:bubble3D val="0"/>
            <c:extLst>
              <c:ext xmlns:c16="http://schemas.microsoft.com/office/drawing/2014/chart" uri="{C3380CC4-5D6E-409C-BE32-E72D297353CC}">
                <c16:uniqueId val="{0000000B-DC70-4A9A-B9CE-A09293B35EAF}"/>
              </c:ext>
            </c:extLst>
          </c:dPt>
          <c:dPt>
            <c:idx val="12"/>
            <c:invertIfNegative val="0"/>
            <c:bubble3D val="0"/>
            <c:extLst>
              <c:ext xmlns:c16="http://schemas.microsoft.com/office/drawing/2014/chart" uri="{C3380CC4-5D6E-409C-BE32-E72D297353CC}">
                <c16:uniqueId val="{0000000C-DC70-4A9A-B9CE-A09293B35EAF}"/>
              </c:ext>
            </c:extLst>
          </c:dPt>
          <c:dPt>
            <c:idx val="13"/>
            <c:invertIfNegative val="0"/>
            <c:bubble3D val="0"/>
            <c:extLst>
              <c:ext xmlns:c16="http://schemas.microsoft.com/office/drawing/2014/chart" uri="{C3380CC4-5D6E-409C-BE32-E72D297353CC}">
                <c16:uniqueId val="{0000000D-DC70-4A9A-B9CE-A09293B35EAF}"/>
              </c:ext>
            </c:extLst>
          </c:dPt>
          <c:dPt>
            <c:idx val="14"/>
            <c:invertIfNegative val="0"/>
            <c:bubble3D val="0"/>
            <c:extLst>
              <c:ext xmlns:c16="http://schemas.microsoft.com/office/drawing/2014/chart" uri="{C3380CC4-5D6E-409C-BE32-E72D297353CC}">
                <c16:uniqueId val="{0000000E-DC70-4A9A-B9CE-A09293B35EAF}"/>
              </c:ext>
            </c:extLst>
          </c:dPt>
          <c:dPt>
            <c:idx val="15"/>
            <c:invertIfNegative val="0"/>
            <c:bubble3D val="0"/>
            <c:extLst>
              <c:ext xmlns:c16="http://schemas.microsoft.com/office/drawing/2014/chart" uri="{C3380CC4-5D6E-409C-BE32-E72D297353CC}">
                <c16:uniqueId val="{0000000F-DC70-4A9A-B9CE-A09293B35EAF}"/>
              </c:ext>
            </c:extLst>
          </c:dPt>
          <c:dPt>
            <c:idx val="16"/>
            <c:invertIfNegative val="0"/>
            <c:bubble3D val="0"/>
            <c:extLst>
              <c:ext xmlns:c16="http://schemas.microsoft.com/office/drawing/2014/chart" uri="{C3380CC4-5D6E-409C-BE32-E72D297353CC}">
                <c16:uniqueId val="{00000010-DC70-4A9A-B9CE-A09293B35EAF}"/>
              </c:ext>
            </c:extLst>
          </c:dPt>
          <c:dPt>
            <c:idx val="17"/>
            <c:invertIfNegative val="0"/>
            <c:bubble3D val="0"/>
            <c:extLst>
              <c:ext xmlns:c16="http://schemas.microsoft.com/office/drawing/2014/chart" uri="{C3380CC4-5D6E-409C-BE32-E72D297353CC}">
                <c16:uniqueId val="{00000011-DC70-4A9A-B9CE-A09293B35EAF}"/>
              </c:ext>
            </c:extLst>
          </c:dPt>
          <c:dPt>
            <c:idx val="18"/>
            <c:invertIfNegative val="0"/>
            <c:bubble3D val="0"/>
            <c:extLst>
              <c:ext xmlns:c16="http://schemas.microsoft.com/office/drawing/2014/chart" uri="{C3380CC4-5D6E-409C-BE32-E72D297353CC}">
                <c16:uniqueId val="{00000012-DC70-4A9A-B9CE-A09293B35EAF}"/>
              </c:ext>
            </c:extLst>
          </c:dPt>
          <c:dPt>
            <c:idx val="19"/>
            <c:invertIfNegative val="0"/>
            <c:bubble3D val="0"/>
            <c:extLst>
              <c:ext xmlns:c16="http://schemas.microsoft.com/office/drawing/2014/chart" uri="{C3380CC4-5D6E-409C-BE32-E72D297353CC}">
                <c16:uniqueId val="{00000013-DC70-4A9A-B9CE-A09293B35EAF}"/>
              </c:ext>
            </c:extLst>
          </c:dPt>
          <c:dPt>
            <c:idx val="20"/>
            <c:invertIfNegative val="0"/>
            <c:bubble3D val="0"/>
            <c:extLst>
              <c:ext xmlns:c16="http://schemas.microsoft.com/office/drawing/2014/chart" uri="{C3380CC4-5D6E-409C-BE32-E72D297353CC}">
                <c16:uniqueId val="{00000014-DC70-4A9A-B9CE-A09293B35EAF}"/>
              </c:ext>
            </c:extLst>
          </c:dPt>
          <c:dPt>
            <c:idx val="21"/>
            <c:invertIfNegative val="0"/>
            <c:bubble3D val="0"/>
            <c:extLst>
              <c:ext xmlns:c16="http://schemas.microsoft.com/office/drawing/2014/chart" uri="{C3380CC4-5D6E-409C-BE32-E72D297353CC}">
                <c16:uniqueId val="{00000015-DC70-4A9A-B9CE-A09293B35EAF}"/>
              </c:ext>
            </c:extLst>
          </c:dPt>
          <c:dPt>
            <c:idx val="22"/>
            <c:invertIfNegative val="0"/>
            <c:bubble3D val="0"/>
            <c:extLst>
              <c:ext xmlns:c16="http://schemas.microsoft.com/office/drawing/2014/chart" uri="{C3380CC4-5D6E-409C-BE32-E72D297353CC}">
                <c16:uniqueId val="{00000016-DC70-4A9A-B9CE-A09293B35EAF}"/>
              </c:ext>
            </c:extLst>
          </c:dPt>
          <c:dPt>
            <c:idx val="23"/>
            <c:invertIfNegative val="0"/>
            <c:bubble3D val="0"/>
            <c:extLst>
              <c:ext xmlns:c16="http://schemas.microsoft.com/office/drawing/2014/chart" uri="{C3380CC4-5D6E-409C-BE32-E72D297353CC}">
                <c16:uniqueId val="{00000017-DC70-4A9A-B9CE-A09293B35EAF}"/>
              </c:ext>
            </c:extLst>
          </c:dPt>
          <c:dLbls>
            <c:spPr>
              <a:noFill/>
              <a:ln>
                <a:noFill/>
              </a:ln>
              <a:effectLst/>
            </c:spPr>
            <c:txPr>
              <a:bodyPr wrap="square" lIns="38100" tIns="19050" rIns="38100" bIns="19050" anchor="ctr">
                <a:spAutoFit/>
              </a:bodyPr>
              <a:lstStyle/>
              <a:p>
                <a:pPr>
                  <a:defRPr sz="800"/>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9"/>
                <c:pt idx="0">
                  <c:v>People who like to explore and have new experiences</c:v>
                </c:pt>
                <c:pt idx="1">
                  <c:v>People who are interested to learn more</c:v>
                </c:pt>
                <c:pt idx="2">
                  <c:v>People who like adventure</c:v>
                </c:pt>
                <c:pt idx="3">
                  <c:v>People who want to escape from the demands of life and relax and unwind</c:v>
                </c:pt>
                <c:pt idx="4">
                  <c:v>People who needs time for themselves</c:v>
                </c:pt>
                <c:pt idx="5">
                  <c:v>People who like to have the best things, value high quality</c:v>
                </c:pt>
                <c:pt idx="6">
                  <c:v>People who want to make a different choice </c:v>
                </c:pt>
                <c:pt idx="7">
                  <c:v>People who are always looking to connect with others</c:v>
                </c:pt>
                <c:pt idx="8">
                  <c:v> People who want to revitalize themselves </c:v>
                </c:pt>
              </c:strCache>
            </c:strRef>
          </c:cat>
          <c:val>
            <c:numRef>
              <c:f>Sheet1!$B$2:$B$10</c:f>
              <c:numCache>
                <c:formatCode>0%</c:formatCode>
                <c:ptCount val="9"/>
                <c:pt idx="0">
                  <c:v>0.41616161616161601</c:v>
                </c:pt>
                <c:pt idx="1">
                  <c:v>0.40808080808080832</c:v>
                </c:pt>
                <c:pt idx="2">
                  <c:v>0.36969696969696969</c:v>
                </c:pt>
                <c:pt idx="3">
                  <c:v>0.35353535353535348</c:v>
                </c:pt>
                <c:pt idx="4">
                  <c:v>0.34949494949494953</c:v>
                </c:pt>
                <c:pt idx="5">
                  <c:v>0.32525252525252535</c:v>
                </c:pt>
                <c:pt idx="6">
                  <c:v>0.31919191919191919</c:v>
                </c:pt>
                <c:pt idx="7">
                  <c:v>0.3171717171717171</c:v>
                </c:pt>
                <c:pt idx="8">
                  <c:v>0.30707070707070733</c:v>
                </c:pt>
              </c:numCache>
            </c:numRef>
          </c:val>
          <c:extLst>
            <c:ext xmlns:c16="http://schemas.microsoft.com/office/drawing/2014/chart" uri="{C3380CC4-5D6E-409C-BE32-E72D297353CC}">
              <c16:uniqueId val="{00000018-DC70-4A9A-B9CE-A09293B35EAF}"/>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900">
                <a:solidFill>
                  <a:schemeClr val="tx1">
                    <a:lumMod val="75000"/>
                    <a:lumOff val="25000"/>
                  </a:schemeClr>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Sheet2!$E$10</c:f>
              <c:strCache>
                <c:ptCount val="1"/>
                <c:pt idx="0">
                  <c:v>Norway</c:v>
                </c:pt>
              </c:strCache>
            </c:strRef>
          </c:tx>
          <c:spPr>
            <a:solidFill>
              <a:schemeClr val="accent1"/>
            </a:solidFill>
            <a:ln>
              <a:noFill/>
            </a:ln>
            <a:effectLst/>
          </c:spPr>
          <c:invertIfNegative val="0"/>
          <c:dPt>
            <c:idx val="0"/>
            <c:invertIfNegative val="0"/>
            <c:bubble3D val="0"/>
            <c:spPr>
              <a:solidFill>
                <a:srgbClr val="FFFF99"/>
              </a:solidFill>
              <a:ln>
                <a:noFill/>
              </a:ln>
              <a:effectLst/>
            </c:spPr>
            <c:extLst>
              <c:ext xmlns:c16="http://schemas.microsoft.com/office/drawing/2014/chart" uri="{C3380CC4-5D6E-409C-BE32-E72D297353CC}">
                <c16:uniqueId val="{00000003-DBB5-47BE-9D6F-E4CCC694B609}"/>
              </c:ext>
            </c:extLst>
          </c:dPt>
          <c:dPt>
            <c:idx val="1"/>
            <c:invertIfNegative val="0"/>
            <c:bubble3D val="0"/>
            <c:spPr>
              <a:solidFill>
                <a:srgbClr val="FF9966"/>
              </a:solidFill>
              <a:ln>
                <a:noFill/>
              </a:ln>
              <a:effectLst/>
            </c:spPr>
            <c:extLst>
              <c:ext xmlns:c16="http://schemas.microsoft.com/office/drawing/2014/chart" uri="{C3380CC4-5D6E-409C-BE32-E72D297353CC}">
                <c16:uniqueId val="{00000008-DBB5-47BE-9D6F-E4CCC694B609}"/>
              </c:ext>
            </c:extLst>
          </c:dPt>
          <c:dPt>
            <c:idx val="2"/>
            <c:invertIfNegative val="0"/>
            <c:bubble3D val="0"/>
            <c:spPr>
              <a:solidFill>
                <a:srgbClr val="91D04F"/>
              </a:solidFill>
              <a:ln>
                <a:noFill/>
              </a:ln>
              <a:effectLst/>
            </c:spPr>
            <c:extLst>
              <c:ext xmlns:c16="http://schemas.microsoft.com/office/drawing/2014/chart" uri="{C3380CC4-5D6E-409C-BE32-E72D297353CC}">
                <c16:uniqueId val="{00000002-DBB5-47BE-9D6F-E4CCC694B609}"/>
              </c:ext>
            </c:extLst>
          </c:dPt>
          <c:dPt>
            <c:idx val="3"/>
            <c:invertIfNegative val="0"/>
            <c:bubble3D val="0"/>
            <c:spPr>
              <a:solidFill>
                <a:srgbClr val="91D04F"/>
              </a:solidFill>
              <a:ln>
                <a:noFill/>
              </a:ln>
              <a:effectLst/>
            </c:spPr>
            <c:extLst>
              <c:ext xmlns:c16="http://schemas.microsoft.com/office/drawing/2014/chart" uri="{C3380CC4-5D6E-409C-BE32-E72D297353CC}">
                <c16:uniqueId val="{00000001-DBB5-47BE-9D6F-E4CCC694B609}"/>
              </c:ext>
            </c:extLst>
          </c:dPt>
          <c:dPt>
            <c:idx val="4"/>
            <c:invertIfNegative val="0"/>
            <c:bubble3D val="0"/>
            <c:spPr>
              <a:solidFill>
                <a:srgbClr val="FF0000"/>
              </a:solidFill>
              <a:ln>
                <a:noFill/>
              </a:ln>
              <a:effectLst/>
            </c:spPr>
            <c:extLst>
              <c:ext xmlns:c16="http://schemas.microsoft.com/office/drawing/2014/chart" uri="{C3380CC4-5D6E-409C-BE32-E72D297353CC}">
                <c16:uniqueId val="{00000007-DBB5-47BE-9D6F-E4CCC694B609}"/>
              </c:ext>
            </c:extLst>
          </c:dPt>
          <c:dPt>
            <c:idx val="5"/>
            <c:invertIfNegative val="0"/>
            <c:bubble3D val="0"/>
            <c:spPr>
              <a:solidFill>
                <a:srgbClr val="FFFF99"/>
              </a:solidFill>
              <a:ln>
                <a:noFill/>
              </a:ln>
              <a:effectLst/>
            </c:spPr>
            <c:extLst>
              <c:ext xmlns:c16="http://schemas.microsoft.com/office/drawing/2014/chart" uri="{C3380CC4-5D6E-409C-BE32-E72D297353CC}">
                <c16:uniqueId val="{00000004-DBB5-47BE-9D6F-E4CCC694B609}"/>
              </c:ext>
            </c:extLst>
          </c:dPt>
          <c:dPt>
            <c:idx val="6"/>
            <c:invertIfNegative val="0"/>
            <c:bubble3D val="0"/>
            <c:spPr>
              <a:solidFill>
                <a:srgbClr val="FFFF99"/>
              </a:solidFill>
              <a:ln>
                <a:noFill/>
              </a:ln>
              <a:effectLst/>
            </c:spPr>
            <c:extLst>
              <c:ext xmlns:c16="http://schemas.microsoft.com/office/drawing/2014/chart" uri="{C3380CC4-5D6E-409C-BE32-E72D297353CC}">
                <c16:uniqueId val="{00000005-DBB5-47BE-9D6F-E4CCC694B609}"/>
              </c:ext>
            </c:extLst>
          </c:dPt>
          <c:dPt>
            <c:idx val="7"/>
            <c:invertIfNegative val="0"/>
            <c:bubble3D val="0"/>
            <c:spPr>
              <a:solidFill>
                <a:srgbClr val="FFFF99"/>
              </a:solidFill>
              <a:ln>
                <a:noFill/>
              </a:ln>
              <a:effectLst/>
            </c:spPr>
            <c:extLst>
              <c:ext xmlns:c16="http://schemas.microsoft.com/office/drawing/2014/chart" uri="{C3380CC4-5D6E-409C-BE32-E72D297353CC}">
                <c16:uniqueId val="{00000006-DBB5-47BE-9D6F-E4CCC694B609}"/>
              </c:ext>
            </c:extLst>
          </c:dPt>
          <c:dPt>
            <c:idx val="8"/>
            <c:invertIfNegative val="0"/>
            <c:bubble3D val="0"/>
            <c:spPr>
              <a:solidFill>
                <a:srgbClr val="FF9966"/>
              </a:solidFill>
              <a:ln>
                <a:noFill/>
              </a:ln>
              <a:effectLst/>
            </c:spPr>
            <c:extLst>
              <c:ext xmlns:c16="http://schemas.microsoft.com/office/drawing/2014/chart" uri="{C3380CC4-5D6E-409C-BE32-E72D297353CC}">
                <c16:uniqueId val="{00000009-DBB5-47BE-9D6F-E4CCC694B609}"/>
              </c:ext>
            </c:extLst>
          </c:dPt>
          <c:dLbls>
            <c:spPr>
              <a:noFill/>
              <a:ln>
                <a:no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tx1">
                        <a:lumMod val="50000"/>
                        <a:lumOff val="50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Sheet2!$F$9:$N$9</c:f>
              <c:strCache>
                <c:ptCount val="9"/>
                <c:pt idx="0">
                  <c:v>Broadening My Cultural Horizon</c:v>
                </c:pt>
                <c:pt idx="1">
                  <c:v>Romantic Luxury</c:v>
                </c:pt>
                <c:pt idx="2">
                  <c:v>Escape</c:v>
                </c:pt>
                <c:pt idx="3">
                  <c:v>Exploring the World of Natural Beauty</c:v>
                </c:pt>
                <c:pt idx="4">
                  <c:v>Sharing &amp; Caring</c:v>
                </c:pt>
                <c:pt idx="5">
                  <c:v>Control</c:v>
                </c:pt>
                <c:pt idx="6">
                  <c:v>Energy</c:v>
                </c:pt>
                <c:pt idx="7">
                  <c:v>Playful Liberation</c:v>
                </c:pt>
                <c:pt idx="8">
                  <c:v>Social Immersion</c:v>
                </c:pt>
              </c:strCache>
            </c:strRef>
          </c:cat>
          <c:val>
            <c:numRef>
              <c:f>Sheet2!$F$10:$N$10</c:f>
              <c:numCache>
                <c:formatCode>General</c:formatCode>
                <c:ptCount val="9"/>
                <c:pt idx="0">
                  <c:v>0.06</c:v>
                </c:pt>
                <c:pt idx="1">
                  <c:v>-0.13</c:v>
                </c:pt>
                <c:pt idx="2">
                  <c:v>0.22</c:v>
                </c:pt>
                <c:pt idx="3">
                  <c:v>0.28000000000000003</c:v>
                </c:pt>
                <c:pt idx="4">
                  <c:v>-0.22</c:v>
                </c:pt>
                <c:pt idx="5">
                  <c:v>0.03</c:v>
                </c:pt>
                <c:pt idx="6">
                  <c:v>-0.03</c:v>
                </c:pt>
                <c:pt idx="7">
                  <c:v>-0.06</c:v>
                </c:pt>
                <c:pt idx="8">
                  <c:v>-0.16</c:v>
                </c:pt>
              </c:numCache>
            </c:numRef>
          </c:val>
          <c:extLst>
            <c:ext xmlns:c16="http://schemas.microsoft.com/office/drawing/2014/chart" uri="{C3380CC4-5D6E-409C-BE32-E72D297353CC}">
              <c16:uniqueId val="{00000000-DBB5-47BE-9D6F-E4CCC694B609}"/>
            </c:ext>
          </c:extLst>
        </c:ser>
        <c:dLbls>
          <c:dLblPos val="outEnd"/>
          <c:showLegendKey val="0"/>
          <c:showVal val="1"/>
          <c:showCatName val="0"/>
          <c:showSerName val="0"/>
          <c:showPercent val="0"/>
          <c:showBubbleSize val="0"/>
        </c:dLbls>
        <c:gapWidth val="90"/>
        <c:overlap val="-44"/>
        <c:axId val="239196672"/>
        <c:axId val="239195688"/>
      </c:barChart>
      <c:catAx>
        <c:axId val="2391966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cap="all" spc="120" normalizeH="0" baseline="0">
                <a:solidFill>
                  <a:schemeClr val="tx1">
                    <a:lumMod val="65000"/>
                    <a:lumOff val="35000"/>
                  </a:schemeClr>
                </a:solidFill>
                <a:latin typeface="+mn-lt"/>
                <a:ea typeface="+mn-ea"/>
                <a:cs typeface="+mn-cs"/>
              </a:defRPr>
            </a:pPr>
            <a:endParaRPr lang="nb-NO"/>
          </a:p>
        </c:txPr>
        <c:crossAx val="239195688"/>
        <c:crosses val="autoZero"/>
        <c:auto val="1"/>
        <c:lblAlgn val="ctr"/>
        <c:lblOffset val="100"/>
        <c:noMultiLvlLbl val="0"/>
      </c:catAx>
      <c:valAx>
        <c:axId val="239195688"/>
        <c:scaling>
          <c:orientation val="minMax"/>
        </c:scaling>
        <c:delete val="1"/>
        <c:axPos val="l"/>
        <c:numFmt formatCode="General" sourceLinked="1"/>
        <c:majorTickMark val="none"/>
        <c:minorTickMark val="none"/>
        <c:tickLblPos val="nextTo"/>
        <c:crossAx val="239196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00B050"/>
            </a:solidFill>
            <a:ln>
              <a:noFill/>
            </a:ln>
            <a:effectLst/>
          </c:spPr>
          <c:invertIfNegative val="0"/>
          <c:dPt>
            <c:idx val="5"/>
            <c:invertIfNegative val="0"/>
            <c:bubble3D val="0"/>
            <c:spPr>
              <a:solidFill>
                <a:srgbClr val="EF2B2D"/>
              </a:solidFill>
              <a:ln>
                <a:noFill/>
              </a:ln>
              <a:effectLst/>
            </c:spPr>
            <c:extLst>
              <c:ext xmlns:c16="http://schemas.microsoft.com/office/drawing/2014/chart" uri="{C3380CC4-5D6E-409C-BE32-E72D297353CC}">
                <c16:uniqueId val="{0000000F-499B-4F28-8EB4-25618624A8AD}"/>
              </c:ext>
            </c:extLst>
          </c:dPt>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New Zealand</c:v>
                </c:pt>
                <c:pt idx="1">
                  <c:v>Iceland</c:v>
                </c:pt>
                <c:pt idx="2">
                  <c:v>South Africa</c:v>
                </c:pt>
                <c:pt idx="3">
                  <c:v>Canada</c:v>
                </c:pt>
                <c:pt idx="4">
                  <c:v>Scotland</c:v>
                </c:pt>
                <c:pt idx="5">
                  <c:v>Norway</c:v>
                </c:pt>
                <c:pt idx="6">
                  <c:v>Finland</c:v>
                </c:pt>
                <c:pt idx="7">
                  <c:v>Sweden</c:v>
                </c:pt>
              </c:strCache>
            </c:strRef>
          </c:cat>
          <c:val>
            <c:numRef>
              <c:f>Sheet1!$B$2:$B$9</c:f>
              <c:numCache>
                <c:formatCode>0.00</c:formatCode>
                <c:ptCount val="8"/>
                <c:pt idx="0">
                  <c:v>0.62964040435618984</c:v>
                </c:pt>
                <c:pt idx="1">
                  <c:v>0.60709863890919169</c:v>
                </c:pt>
                <c:pt idx="2">
                  <c:v>0.56625868857015427</c:v>
                </c:pt>
                <c:pt idx="3">
                  <c:v>0.34117560633349558</c:v>
                </c:pt>
                <c:pt idx="4">
                  <c:v>0.30538991025255252</c:v>
                </c:pt>
                <c:pt idx="5">
                  <c:v>0.27934538695547845</c:v>
                </c:pt>
                <c:pt idx="6">
                  <c:v>0.22336265559587823</c:v>
                </c:pt>
                <c:pt idx="7">
                  <c:v>5.6219703749714162E-2</c:v>
                </c:pt>
              </c:numCache>
            </c:numRef>
          </c:val>
          <c:extLst>
            <c:ext xmlns:c16="http://schemas.microsoft.com/office/drawing/2014/chart" uri="{C3380CC4-5D6E-409C-BE32-E72D297353CC}">
              <c16:uniqueId val="{00000000-499B-4F28-8EB4-25618624A8AD}"/>
            </c:ext>
          </c:extLst>
        </c:ser>
        <c:dLbls>
          <c:showLegendKey val="0"/>
          <c:showVal val="0"/>
          <c:showCatName val="0"/>
          <c:showSerName val="0"/>
          <c:showPercent val="0"/>
          <c:showBubbleSize val="0"/>
        </c:dLbls>
        <c:gapWidth val="54"/>
        <c:axId val="800475608"/>
        <c:axId val="800474624"/>
      </c:barChart>
      <c:catAx>
        <c:axId val="8004756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nb-NO"/>
          </a:p>
        </c:txPr>
        <c:crossAx val="800474624"/>
        <c:crosses val="autoZero"/>
        <c:auto val="1"/>
        <c:lblAlgn val="ctr"/>
        <c:lblOffset val="100"/>
        <c:noMultiLvlLbl val="0"/>
      </c:catAx>
      <c:valAx>
        <c:axId val="800474624"/>
        <c:scaling>
          <c:orientation val="minMax"/>
        </c:scaling>
        <c:delete val="1"/>
        <c:axPos val="t"/>
        <c:numFmt formatCode="0.00" sourceLinked="1"/>
        <c:majorTickMark val="none"/>
        <c:minorTickMark val="none"/>
        <c:tickLblPos val="nextTo"/>
        <c:crossAx val="800475608"/>
        <c:crosses val="autoZero"/>
        <c:crossBetween val="between"/>
      </c:valAx>
      <c:spPr>
        <a:noFill/>
        <a:ln>
          <a:noFill/>
        </a:ln>
        <a:effectLst/>
      </c:spPr>
    </c:plotArea>
    <c:plotVisOnly val="1"/>
    <c:dispBlanksAs val="gap"/>
    <c:showDLblsOverMax val="0"/>
  </c:chart>
  <c:spPr>
    <a:noFill/>
    <a:ln>
      <a:noFill/>
    </a:ln>
    <a:effectLst/>
  </c:spPr>
  <c:txPr>
    <a:bodyPr/>
    <a:lstStyle/>
    <a:p>
      <a:pPr>
        <a:defRPr sz="2400"/>
      </a:pPr>
      <a:endParaRPr lang="nb-NO"/>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4"/>
            <c:invertIfNegative val="0"/>
            <c:bubble3D val="0"/>
            <c:spPr>
              <a:solidFill>
                <a:srgbClr val="92D050"/>
              </a:solidFill>
              <a:ln>
                <a:noFill/>
              </a:ln>
              <a:effectLst/>
            </c:spPr>
            <c:extLst>
              <c:ext xmlns:c16="http://schemas.microsoft.com/office/drawing/2014/chart" uri="{C3380CC4-5D6E-409C-BE32-E72D297353CC}">
                <c16:uniqueId val="{00000008-5951-4F12-886C-778639D41150}"/>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0-B773-411E-BB2D-BC7A6BE29186}"/>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B773-411E-BB2D-BC7A6BE29186}"/>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2-B773-411E-BB2D-BC7A6BE29186}"/>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3-B773-411E-BB2D-BC7A6BE2918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Visits to historic sites</c:v>
                </c:pt>
                <c:pt idx="2">
                  <c:v>Cultural experience (focus on art, theatre etc)</c:v>
                </c:pt>
                <c:pt idx="3">
                  <c:v>Sightseeing/round trip</c:v>
                </c:pt>
                <c:pt idx="4">
                  <c:v>Party&amp; fun</c:v>
                </c:pt>
                <c:pt idx="5">
                  <c:v>City break (focusing on cultural, shopping, Club, restaurant visits etc.)</c:v>
                </c:pt>
                <c:pt idx="6">
                  <c:v>Holiday to experience nature, scenery and wildlife</c:v>
                </c:pt>
                <c:pt idx="7">
                  <c:v>Visiting friends and relatives</c:v>
                </c:pt>
                <c:pt idx="8">
                  <c:v>Health travel</c:v>
                </c:pt>
                <c:pt idx="9">
                  <c:v>Culinary trip</c:v>
                </c:pt>
                <c:pt idx="10">
                  <c:v>Event holiday (festivals, sports etc)</c:v>
                </c:pt>
                <c:pt idx="11">
                  <c:v>Travel to cottage/holiday home (hired/own/borrowed cottage/holiday home)</c:v>
                </c:pt>
                <c:pt idx="12">
                  <c:v>Sports/active holiday</c:v>
                </c:pt>
                <c:pt idx="13">
                  <c:v>Cruise</c:v>
                </c:pt>
                <c:pt idx="14">
                  <c:v>Countryside holiday</c:v>
                </c:pt>
                <c:pt idx="15">
                  <c:v>Ski holiday</c:v>
                </c:pt>
                <c:pt idx="16">
                  <c:v>Other type of winterholiday with snow</c:v>
                </c:pt>
              </c:strCache>
            </c:strRef>
          </c:cat>
          <c:val>
            <c:numRef>
              <c:f>Sheet1!$B$2:$B$18</c:f>
              <c:numCache>
                <c:formatCode>0%</c:formatCode>
                <c:ptCount val="17"/>
                <c:pt idx="0">
                  <c:v>0.56265984654731493</c:v>
                </c:pt>
                <c:pt idx="1">
                  <c:v>0.52173913043478304</c:v>
                </c:pt>
                <c:pt idx="2">
                  <c:v>0.485933503836317</c:v>
                </c:pt>
                <c:pt idx="3">
                  <c:v>0.39386189258311999</c:v>
                </c:pt>
                <c:pt idx="4">
                  <c:v>0.36572890025575494</c:v>
                </c:pt>
                <c:pt idx="5">
                  <c:v>0.237851662404092</c:v>
                </c:pt>
                <c:pt idx="6">
                  <c:v>0.23017902813299201</c:v>
                </c:pt>
                <c:pt idx="7">
                  <c:v>0.21994884910485901</c:v>
                </c:pt>
                <c:pt idx="8">
                  <c:v>0.11764705882352899</c:v>
                </c:pt>
                <c:pt idx="9">
                  <c:v>0.10741687979539601</c:v>
                </c:pt>
                <c:pt idx="10">
                  <c:v>8.9514066496163697E-2</c:v>
                </c:pt>
                <c:pt idx="11">
                  <c:v>7.6726342710997403E-2</c:v>
                </c:pt>
                <c:pt idx="12">
                  <c:v>5.8823529411764698E-2</c:v>
                </c:pt>
                <c:pt idx="13">
                  <c:v>5.8823529411764698E-2</c:v>
                </c:pt>
                <c:pt idx="14">
                  <c:v>4.3478260869565195E-2</c:v>
                </c:pt>
                <c:pt idx="15">
                  <c:v>4.0920716112532E-2</c:v>
                </c:pt>
                <c:pt idx="16">
                  <c:v>2.0460358056266E-2</c:v>
                </c:pt>
              </c:numCache>
            </c:numRef>
          </c:val>
          <c:extLst>
            <c:ext xmlns:c16="http://schemas.microsoft.com/office/drawing/2014/chart" uri="{C3380CC4-5D6E-409C-BE32-E72D297353CC}">
              <c16:uniqueId val="{00000000-6136-4504-83F6-B3FCEA17F97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3389609707130037"/>
          <c:y val="2.6836113609692028E-2"/>
          <c:w val="0.46610390292869969"/>
          <c:h val="0.9660326140885438"/>
        </c:manualLayout>
      </c:layout>
      <c:barChart>
        <c:barDir val="bar"/>
        <c:grouping val="clustered"/>
        <c:varyColors val="0"/>
        <c:ser>
          <c:idx val="0"/>
          <c:order val="0"/>
          <c:tx>
            <c:strRef>
              <c:f>Sheet1!$B$1</c:f>
              <c:strCache>
                <c:ptCount val="1"/>
                <c:pt idx="0">
                  <c:v>Column1</c:v>
                </c:pt>
              </c:strCache>
            </c:strRef>
          </c:tx>
          <c:spPr>
            <a:solidFill>
              <a:srgbClr val="FFC000"/>
            </a:solidFill>
          </c:spPr>
          <c:invertIfNegative val="0"/>
          <c:dPt>
            <c:idx val="0"/>
            <c:invertIfNegative val="0"/>
            <c:bubble3D val="0"/>
            <c:extLst>
              <c:ext xmlns:c16="http://schemas.microsoft.com/office/drawing/2014/chart" uri="{C3380CC4-5D6E-409C-BE32-E72D297353CC}">
                <c16:uniqueId val="{00000000-0C32-4BBE-AB1E-4EB81BB28413}"/>
              </c:ext>
            </c:extLst>
          </c:dPt>
          <c:dPt>
            <c:idx val="1"/>
            <c:invertIfNegative val="0"/>
            <c:bubble3D val="0"/>
            <c:extLst>
              <c:ext xmlns:c16="http://schemas.microsoft.com/office/drawing/2014/chart" uri="{C3380CC4-5D6E-409C-BE32-E72D297353CC}">
                <c16:uniqueId val="{00000001-0C32-4BBE-AB1E-4EB81BB28413}"/>
              </c:ext>
            </c:extLst>
          </c:dPt>
          <c:dPt>
            <c:idx val="2"/>
            <c:invertIfNegative val="0"/>
            <c:bubble3D val="0"/>
            <c:extLst>
              <c:ext xmlns:c16="http://schemas.microsoft.com/office/drawing/2014/chart" uri="{C3380CC4-5D6E-409C-BE32-E72D297353CC}">
                <c16:uniqueId val="{00000002-0C32-4BBE-AB1E-4EB81BB28413}"/>
              </c:ext>
            </c:extLst>
          </c:dPt>
          <c:dPt>
            <c:idx val="3"/>
            <c:invertIfNegative val="0"/>
            <c:bubble3D val="0"/>
            <c:extLst>
              <c:ext xmlns:c16="http://schemas.microsoft.com/office/drawing/2014/chart" uri="{C3380CC4-5D6E-409C-BE32-E72D297353CC}">
                <c16:uniqueId val="{00000003-0C32-4BBE-AB1E-4EB81BB28413}"/>
              </c:ext>
            </c:extLst>
          </c:dPt>
          <c:dPt>
            <c:idx val="4"/>
            <c:invertIfNegative val="0"/>
            <c:bubble3D val="0"/>
            <c:extLst>
              <c:ext xmlns:c16="http://schemas.microsoft.com/office/drawing/2014/chart" uri="{C3380CC4-5D6E-409C-BE32-E72D297353CC}">
                <c16:uniqueId val="{00000004-0C32-4BBE-AB1E-4EB81BB28413}"/>
              </c:ext>
            </c:extLst>
          </c:dPt>
          <c:dPt>
            <c:idx val="5"/>
            <c:invertIfNegative val="0"/>
            <c:bubble3D val="0"/>
            <c:extLst>
              <c:ext xmlns:c16="http://schemas.microsoft.com/office/drawing/2014/chart" uri="{C3380CC4-5D6E-409C-BE32-E72D297353CC}">
                <c16:uniqueId val="{00000005-0C32-4BBE-AB1E-4EB81BB28413}"/>
              </c:ext>
            </c:extLst>
          </c:dPt>
          <c:dPt>
            <c:idx val="6"/>
            <c:invertIfNegative val="0"/>
            <c:bubble3D val="0"/>
            <c:extLst>
              <c:ext xmlns:c16="http://schemas.microsoft.com/office/drawing/2014/chart" uri="{C3380CC4-5D6E-409C-BE32-E72D297353CC}">
                <c16:uniqueId val="{00000006-0C32-4BBE-AB1E-4EB81BB28413}"/>
              </c:ext>
            </c:extLst>
          </c:dPt>
          <c:dPt>
            <c:idx val="7"/>
            <c:invertIfNegative val="0"/>
            <c:bubble3D val="0"/>
            <c:extLst>
              <c:ext xmlns:c16="http://schemas.microsoft.com/office/drawing/2014/chart" uri="{C3380CC4-5D6E-409C-BE32-E72D297353CC}">
                <c16:uniqueId val="{00000007-0C32-4BBE-AB1E-4EB81BB28413}"/>
              </c:ext>
            </c:extLst>
          </c:dPt>
          <c:dPt>
            <c:idx val="8"/>
            <c:invertIfNegative val="0"/>
            <c:bubble3D val="0"/>
            <c:extLst>
              <c:ext xmlns:c16="http://schemas.microsoft.com/office/drawing/2014/chart" uri="{C3380CC4-5D6E-409C-BE32-E72D297353CC}">
                <c16:uniqueId val="{00000008-0C32-4BBE-AB1E-4EB81BB28413}"/>
              </c:ext>
            </c:extLst>
          </c:dPt>
          <c:dPt>
            <c:idx val="9"/>
            <c:invertIfNegative val="0"/>
            <c:bubble3D val="0"/>
            <c:extLst>
              <c:ext xmlns:c16="http://schemas.microsoft.com/office/drawing/2014/chart" uri="{C3380CC4-5D6E-409C-BE32-E72D297353CC}">
                <c16:uniqueId val="{00000009-0C32-4BBE-AB1E-4EB81BB28413}"/>
              </c:ext>
            </c:extLst>
          </c:dPt>
          <c:dPt>
            <c:idx val="10"/>
            <c:invertIfNegative val="0"/>
            <c:bubble3D val="0"/>
            <c:extLst>
              <c:ext xmlns:c16="http://schemas.microsoft.com/office/drawing/2014/chart" uri="{C3380CC4-5D6E-409C-BE32-E72D297353CC}">
                <c16:uniqueId val="{0000000A-0C32-4BBE-AB1E-4EB81BB28413}"/>
              </c:ext>
            </c:extLst>
          </c:dPt>
          <c:dPt>
            <c:idx val="11"/>
            <c:invertIfNegative val="0"/>
            <c:bubble3D val="0"/>
            <c:extLst>
              <c:ext xmlns:c16="http://schemas.microsoft.com/office/drawing/2014/chart" uri="{C3380CC4-5D6E-409C-BE32-E72D297353CC}">
                <c16:uniqueId val="{0000000B-0C32-4BBE-AB1E-4EB81BB28413}"/>
              </c:ext>
            </c:extLst>
          </c:dPt>
          <c:dPt>
            <c:idx val="12"/>
            <c:invertIfNegative val="0"/>
            <c:bubble3D val="0"/>
            <c:extLst>
              <c:ext xmlns:c16="http://schemas.microsoft.com/office/drawing/2014/chart" uri="{C3380CC4-5D6E-409C-BE32-E72D297353CC}">
                <c16:uniqueId val="{0000000C-0C32-4BBE-AB1E-4EB81BB28413}"/>
              </c:ext>
            </c:extLst>
          </c:dPt>
          <c:dPt>
            <c:idx val="13"/>
            <c:invertIfNegative val="0"/>
            <c:bubble3D val="0"/>
            <c:extLst>
              <c:ext xmlns:c16="http://schemas.microsoft.com/office/drawing/2014/chart" uri="{C3380CC4-5D6E-409C-BE32-E72D297353CC}">
                <c16:uniqueId val="{0000000D-0C32-4BBE-AB1E-4EB81BB28413}"/>
              </c:ext>
            </c:extLst>
          </c:dPt>
          <c:dPt>
            <c:idx val="14"/>
            <c:invertIfNegative val="0"/>
            <c:bubble3D val="0"/>
            <c:extLst>
              <c:ext xmlns:c16="http://schemas.microsoft.com/office/drawing/2014/chart" uri="{C3380CC4-5D6E-409C-BE32-E72D297353CC}">
                <c16:uniqueId val="{0000000E-0C32-4BBE-AB1E-4EB81BB28413}"/>
              </c:ext>
            </c:extLst>
          </c:dPt>
          <c:dPt>
            <c:idx val="15"/>
            <c:invertIfNegative val="0"/>
            <c:bubble3D val="0"/>
            <c:extLst>
              <c:ext xmlns:c16="http://schemas.microsoft.com/office/drawing/2014/chart" uri="{C3380CC4-5D6E-409C-BE32-E72D297353CC}">
                <c16:uniqueId val="{0000000F-0C32-4BBE-AB1E-4EB81BB28413}"/>
              </c:ext>
            </c:extLst>
          </c:dPt>
          <c:dPt>
            <c:idx val="16"/>
            <c:invertIfNegative val="0"/>
            <c:bubble3D val="0"/>
            <c:extLst>
              <c:ext xmlns:c16="http://schemas.microsoft.com/office/drawing/2014/chart" uri="{C3380CC4-5D6E-409C-BE32-E72D297353CC}">
                <c16:uniqueId val="{00000010-0C32-4BBE-AB1E-4EB81BB28413}"/>
              </c:ext>
            </c:extLst>
          </c:dPt>
          <c:dPt>
            <c:idx val="17"/>
            <c:invertIfNegative val="0"/>
            <c:bubble3D val="0"/>
            <c:extLst>
              <c:ext xmlns:c16="http://schemas.microsoft.com/office/drawing/2014/chart" uri="{C3380CC4-5D6E-409C-BE32-E72D297353CC}">
                <c16:uniqueId val="{00000011-0C32-4BBE-AB1E-4EB81BB28413}"/>
              </c:ext>
            </c:extLst>
          </c:dPt>
          <c:dPt>
            <c:idx val="18"/>
            <c:invertIfNegative val="0"/>
            <c:bubble3D val="0"/>
            <c:extLst>
              <c:ext xmlns:c16="http://schemas.microsoft.com/office/drawing/2014/chart" uri="{C3380CC4-5D6E-409C-BE32-E72D297353CC}">
                <c16:uniqueId val="{00000012-0C32-4BBE-AB1E-4EB81BB28413}"/>
              </c:ext>
            </c:extLst>
          </c:dPt>
          <c:dPt>
            <c:idx val="19"/>
            <c:invertIfNegative val="0"/>
            <c:bubble3D val="0"/>
            <c:extLst>
              <c:ext xmlns:c16="http://schemas.microsoft.com/office/drawing/2014/chart" uri="{C3380CC4-5D6E-409C-BE32-E72D297353CC}">
                <c16:uniqueId val="{00000013-0C32-4BBE-AB1E-4EB81BB28413}"/>
              </c:ext>
            </c:extLst>
          </c:dPt>
          <c:dPt>
            <c:idx val="20"/>
            <c:invertIfNegative val="0"/>
            <c:bubble3D val="0"/>
            <c:extLst>
              <c:ext xmlns:c16="http://schemas.microsoft.com/office/drawing/2014/chart" uri="{C3380CC4-5D6E-409C-BE32-E72D297353CC}">
                <c16:uniqueId val="{00000014-0C32-4BBE-AB1E-4EB81BB28413}"/>
              </c:ext>
            </c:extLst>
          </c:dPt>
          <c:dPt>
            <c:idx val="21"/>
            <c:invertIfNegative val="0"/>
            <c:bubble3D val="0"/>
            <c:extLst>
              <c:ext xmlns:c16="http://schemas.microsoft.com/office/drawing/2014/chart" uri="{C3380CC4-5D6E-409C-BE32-E72D297353CC}">
                <c16:uniqueId val="{00000015-0C32-4BBE-AB1E-4EB81BB28413}"/>
              </c:ext>
            </c:extLst>
          </c:dPt>
          <c:dPt>
            <c:idx val="22"/>
            <c:invertIfNegative val="0"/>
            <c:bubble3D val="0"/>
            <c:extLst>
              <c:ext xmlns:c16="http://schemas.microsoft.com/office/drawing/2014/chart" uri="{C3380CC4-5D6E-409C-BE32-E72D297353CC}">
                <c16:uniqueId val="{00000016-0C32-4BBE-AB1E-4EB81BB28413}"/>
              </c:ext>
            </c:extLst>
          </c:dPt>
          <c:dPt>
            <c:idx val="23"/>
            <c:invertIfNegative val="0"/>
            <c:bubble3D val="0"/>
            <c:extLst>
              <c:ext xmlns:c16="http://schemas.microsoft.com/office/drawing/2014/chart" uri="{C3380CC4-5D6E-409C-BE32-E72D297353CC}">
                <c16:uniqueId val="{00000017-0C32-4BBE-AB1E-4EB81BB28413}"/>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Observe beauty of nature</c:v>
                </c:pt>
                <c:pt idx="1">
                  <c:v>Relaxation</c:v>
                </c:pt>
                <c:pt idx="2">
                  <c:v>Visit historical buildings/sites</c:v>
                </c:pt>
                <c:pt idx="3">
                  <c:v>Discover local culture and lifestyle</c:v>
                </c:pt>
                <c:pt idx="4">
                  <c:v>Visit cities</c:v>
                </c:pt>
                <c:pt idx="5">
                  <c:v>Taste local food and drink</c:v>
                </c:pt>
                <c:pt idx="6">
                  <c:v>Experience mountains,  the wilderness or the wildlife</c:v>
                </c:pt>
                <c:pt idx="7">
                  <c:v>Observe natural phenomenon (i.e. volcanoes, northern lights, midnight sun, breaking waves, sand dune)</c:v>
                </c:pt>
                <c:pt idx="8">
                  <c:v>Visit the countryside</c:v>
                </c:pt>
                <c:pt idx="9">
                  <c:v>Hiking (less than two hours)</c:v>
                </c:pt>
                <c:pt idx="10">
                  <c:v>Attend sightseeing tours</c:v>
                </c:pt>
                <c:pt idx="11">
                  <c:v>Visit museums</c:v>
                </c:pt>
                <c:pt idx="12">
                  <c:v>Visit restaurants</c:v>
                </c:pt>
              </c:strCache>
            </c:strRef>
          </c:cat>
          <c:val>
            <c:numRef>
              <c:f>Sheet1!$B$2:$B$14</c:f>
              <c:numCache>
                <c:formatCode>0%</c:formatCode>
                <c:ptCount val="13"/>
                <c:pt idx="0">
                  <c:v>0.63</c:v>
                </c:pt>
                <c:pt idx="1">
                  <c:v>0.52</c:v>
                </c:pt>
                <c:pt idx="2">
                  <c:v>0.38</c:v>
                </c:pt>
                <c:pt idx="3">
                  <c:v>0.38</c:v>
                </c:pt>
                <c:pt idx="4">
                  <c:v>0.36</c:v>
                </c:pt>
                <c:pt idx="5">
                  <c:v>0.35</c:v>
                </c:pt>
                <c:pt idx="6">
                  <c:v>0.31</c:v>
                </c:pt>
                <c:pt idx="7">
                  <c:v>0.28999999999999998</c:v>
                </c:pt>
                <c:pt idx="8">
                  <c:v>0.27</c:v>
                </c:pt>
                <c:pt idx="9">
                  <c:v>0.26</c:v>
                </c:pt>
                <c:pt idx="10">
                  <c:v>0.24</c:v>
                </c:pt>
                <c:pt idx="11">
                  <c:v>0.24</c:v>
                </c:pt>
                <c:pt idx="12">
                  <c:v>0.22</c:v>
                </c:pt>
              </c:numCache>
            </c:numRef>
          </c:val>
          <c:extLst>
            <c:ext xmlns:c16="http://schemas.microsoft.com/office/drawing/2014/chart" uri="{C3380CC4-5D6E-409C-BE32-E72D297353CC}">
              <c16:uniqueId val="{00000018-0C32-4BBE-AB1E-4EB81BB28413}"/>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600"/>
      </a:pPr>
      <a:endParaRPr lang="nb-NO"/>
    </a:p>
  </c:txPr>
  <c:externalData r:id="rId1">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col"/>
        <c:grouping val="clustered"/>
        <c:varyColors val="0"/>
        <c:ser>
          <c:idx val="0"/>
          <c:order val="0"/>
          <c:tx>
            <c:strRef>
              <c:f>Sheet1!$B$1</c:f>
              <c:strCache>
                <c:ptCount val="1"/>
                <c:pt idx="0">
                  <c:v>Playful Liberation</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0.00</c:formatCode>
                <c:ptCount val="1"/>
                <c:pt idx="0">
                  <c:v>0.1</c:v>
                </c:pt>
              </c:numCache>
            </c:numRef>
          </c:val>
          <c:extLst>
            <c:ext xmlns:c16="http://schemas.microsoft.com/office/drawing/2014/chart" uri="{C3380CC4-5D6E-409C-BE32-E72D297353CC}">
              <c16:uniqueId val="{00000000-F461-4223-8D7D-51096E8A22AC}"/>
            </c:ext>
          </c:extLst>
        </c:ser>
        <c:ser>
          <c:idx val="1"/>
          <c:order val="1"/>
          <c:tx>
            <c:strRef>
              <c:f>Sheet1!$C$1</c:f>
              <c:strCache>
                <c:ptCount val="1"/>
                <c:pt idx="0">
                  <c:v>Social Immersion</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0.00</c:formatCode>
                <c:ptCount val="1"/>
                <c:pt idx="0">
                  <c:v>-0.19</c:v>
                </c:pt>
              </c:numCache>
            </c:numRef>
          </c:val>
          <c:extLst>
            <c:ext xmlns:c16="http://schemas.microsoft.com/office/drawing/2014/chart" uri="{C3380CC4-5D6E-409C-BE32-E72D297353CC}">
              <c16:uniqueId val="{00000001-F461-4223-8D7D-51096E8A22AC}"/>
            </c:ext>
          </c:extLst>
        </c:ser>
        <c:ser>
          <c:idx val="2"/>
          <c:order val="2"/>
          <c:tx>
            <c:strRef>
              <c:f>Sheet1!$D$1</c:f>
              <c:strCache>
                <c:ptCount val="1"/>
                <c:pt idx="0">
                  <c:v>Sharing &amp; Caring</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0.00</c:formatCode>
                <c:ptCount val="1"/>
                <c:pt idx="0">
                  <c:v>-0.38</c:v>
                </c:pt>
              </c:numCache>
            </c:numRef>
          </c:val>
          <c:extLst>
            <c:ext xmlns:c16="http://schemas.microsoft.com/office/drawing/2014/chart" uri="{C3380CC4-5D6E-409C-BE32-E72D297353CC}">
              <c16:uniqueId val="{00000002-F461-4223-8D7D-51096E8A22AC}"/>
            </c:ext>
          </c:extLst>
        </c:ser>
        <c:ser>
          <c:idx val="3"/>
          <c:order val="3"/>
          <c:tx>
            <c:strRef>
              <c:f>Sheet1!$E$1</c:f>
              <c:strCache>
                <c:ptCount val="1"/>
                <c:pt idx="0">
                  <c:v>Escape</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0.00</c:formatCode>
                <c:ptCount val="1"/>
                <c:pt idx="0">
                  <c:v>0.21</c:v>
                </c:pt>
              </c:numCache>
            </c:numRef>
          </c:val>
          <c:extLst>
            <c:ext xmlns:c16="http://schemas.microsoft.com/office/drawing/2014/chart" uri="{C3380CC4-5D6E-409C-BE32-E72D297353CC}">
              <c16:uniqueId val="{00000003-F461-4223-8D7D-51096E8A22AC}"/>
            </c:ext>
          </c:extLst>
        </c:ser>
        <c:ser>
          <c:idx val="4"/>
          <c:order val="4"/>
          <c:tx>
            <c:strRef>
              <c:f>Sheet1!$F$1</c:f>
              <c:strCache>
                <c:ptCount val="1"/>
                <c:pt idx="0">
                  <c:v>Control</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Sheet1!$F$2</c:f>
              <c:numCache>
                <c:formatCode>0.00</c:formatCode>
                <c:ptCount val="1"/>
                <c:pt idx="0">
                  <c:v>-0.06</c:v>
                </c:pt>
              </c:numCache>
            </c:numRef>
          </c:val>
          <c:extLst>
            <c:ext xmlns:c16="http://schemas.microsoft.com/office/drawing/2014/chart" uri="{C3380CC4-5D6E-409C-BE32-E72D297353CC}">
              <c16:uniqueId val="{00000004-F461-4223-8D7D-51096E8A22AC}"/>
            </c:ext>
          </c:extLst>
        </c:ser>
        <c:ser>
          <c:idx val="5"/>
          <c:order val="5"/>
          <c:tx>
            <c:strRef>
              <c:f>Sheet1!$G$1</c:f>
              <c:strCache>
                <c:ptCount val="1"/>
                <c:pt idx="0">
                  <c:v>Broadening My Cultural Horizon</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Sheet1!$G$2</c:f>
              <c:numCache>
                <c:formatCode>0.00</c:formatCode>
                <c:ptCount val="1"/>
                <c:pt idx="0">
                  <c:v>0.08</c:v>
                </c:pt>
              </c:numCache>
            </c:numRef>
          </c:val>
          <c:extLst>
            <c:ext xmlns:c16="http://schemas.microsoft.com/office/drawing/2014/chart" uri="{C3380CC4-5D6E-409C-BE32-E72D297353CC}">
              <c16:uniqueId val="{00000005-F461-4223-8D7D-51096E8A22AC}"/>
            </c:ext>
          </c:extLst>
        </c:ser>
        <c:ser>
          <c:idx val="6"/>
          <c:order val="6"/>
          <c:tx>
            <c:strRef>
              <c:f>Sheet1!$H$1</c:f>
              <c:strCache>
                <c:ptCount val="1"/>
                <c:pt idx="0">
                  <c:v>Exploring the World of Natural Beauty</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Sheet1!$H$2</c:f>
              <c:numCache>
                <c:formatCode>0.00</c:formatCode>
                <c:ptCount val="1"/>
                <c:pt idx="0">
                  <c:v>0.37</c:v>
                </c:pt>
              </c:numCache>
            </c:numRef>
          </c:val>
          <c:extLst>
            <c:ext xmlns:c16="http://schemas.microsoft.com/office/drawing/2014/chart" uri="{C3380CC4-5D6E-409C-BE32-E72D297353CC}">
              <c16:uniqueId val="{00000006-F461-4223-8D7D-51096E8A22AC}"/>
            </c:ext>
          </c:extLst>
        </c:ser>
        <c:ser>
          <c:idx val="7"/>
          <c:order val="7"/>
          <c:tx>
            <c:strRef>
              <c:f>Sheet1!$I$1</c:f>
              <c:strCache>
                <c:ptCount val="1"/>
                <c:pt idx="0">
                  <c:v>Romantic Luxury</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Sheet1!$I$2</c:f>
              <c:numCache>
                <c:formatCode>0.00</c:formatCode>
                <c:ptCount val="1"/>
                <c:pt idx="0">
                  <c:v>-0.03</c:v>
                </c:pt>
              </c:numCache>
            </c:numRef>
          </c:val>
          <c:extLst>
            <c:ext xmlns:c16="http://schemas.microsoft.com/office/drawing/2014/chart" uri="{C3380CC4-5D6E-409C-BE32-E72D297353CC}">
              <c16:uniqueId val="{00000007-F461-4223-8D7D-51096E8A22AC}"/>
            </c:ext>
          </c:extLst>
        </c:ser>
        <c:ser>
          <c:idx val="8"/>
          <c:order val="8"/>
          <c:tx>
            <c:strRef>
              <c:f>Sheet1!$J$1</c:f>
              <c:strCache>
                <c:ptCount val="1"/>
                <c:pt idx="0">
                  <c:v>Energy</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Sheet1!$J$2</c:f>
              <c:numCache>
                <c:formatCode>0.00</c:formatCode>
                <c:ptCount val="1"/>
                <c:pt idx="0">
                  <c:v>-0.05</c:v>
                </c:pt>
              </c:numCache>
            </c:numRef>
          </c:val>
          <c:extLst>
            <c:ext xmlns:c16="http://schemas.microsoft.com/office/drawing/2014/chart" uri="{C3380CC4-5D6E-409C-BE32-E72D297353CC}">
              <c16:uniqueId val="{00000008-F461-4223-8D7D-51096E8A22AC}"/>
            </c:ext>
          </c:extLst>
        </c:ser>
        <c:dLbls>
          <c:showLegendKey val="0"/>
          <c:showVal val="0"/>
          <c:showCatName val="0"/>
          <c:showSerName val="0"/>
          <c:showPercent val="0"/>
          <c:showBubbleSize val="0"/>
        </c:dLbls>
        <c:gapWidth val="219"/>
        <c:overlap val="-27"/>
        <c:axId val="585691712"/>
        <c:axId val="595875808"/>
      </c:barChart>
      <c:catAx>
        <c:axId val="585691712"/>
        <c:scaling>
          <c:orientation val="minMax"/>
        </c:scaling>
        <c:delete val="1"/>
        <c:axPos val="b"/>
        <c:numFmt formatCode="General" sourceLinked="1"/>
        <c:majorTickMark val="none"/>
        <c:minorTickMark val="none"/>
        <c:tickLblPos val="nextTo"/>
        <c:crossAx val="595875808"/>
        <c:crosses val="autoZero"/>
        <c:auto val="1"/>
        <c:lblAlgn val="ctr"/>
        <c:lblOffset val="100"/>
        <c:noMultiLvlLbl val="0"/>
      </c:catAx>
      <c:valAx>
        <c:axId val="595875808"/>
        <c:scaling>
          <c:orientation val="minMax"/>
          <c:max val="1"/>
          <c:min val="-1"/>
        </c:scaling>
        <c:delete val="1"/>
        <c:axPos val="l"/>
        <c:numFmt formatCode="0.00" sourceLinked="1"/>
        <c:majorTickMark val="none"/>
        <c:minorTickMark val="none"/>
        <c:tickLblPos val="nextTo"/>
        <c:crossAx val="585691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tx1">
                <a:lumMod val="75000"/>
                <a:lumOff val="25000"/>
              </a:schemeClr>
            </a:solidFill>
            <a:ln>
              <a:noFill/>
            </a:ln>
            <a:effectLst/>
          </c:spPr>
          <c:invertIfNegative val="0"/>
          <c:dPt>
            <c:idx val="0"/>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1-8FF9-4BBC-A355-90FDFAF13AEB}"/>
              </c:ext>
            </c:extLst>
          </c:dPt>
          <c:dPt>
            <c:idx val="1"/>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3-8FF9-4BBC-A355-90FDFAF13AEB}"/>
              </c:ext>
            </c:extLst>
          </c:dPt>
          <c:dPt>
            <c:idx val="2"/>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5-8FF9-4BBC-A355-90FDFAF13AEB}"/>
              </c:ext>
            </c:extLst>
          </c:dPt>
          <c:dPt>
            <c:idx val="4"/>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7-8FF9-4BBC-A355-90FDFAF13AEB}"/>
              </c:ext>
            </c:extLst>
          </c:dPt>
          <c:dPt>
            <c:idx val="5"/>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9-8FF9-4BBC-A355-90FDFAF13AEB}"/>
              </c:ext>
            </c:extLst>
          </c:dPt>
          <c:dPt>
            <c:idx val="6"/>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B-8FF9-4BBC-A355-90FDFAF13AEB}"/>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NORD-OVEST</c:v>
                </c:pt>
                <c:pt idx="1">
                  <c:v>NORD-EST</c:v>
                </c:pt>
                <c:pt idx="2">
                  <c:v>CENTRO(I)</c:v>
                </c:pt>
                <c:pt idx="3">
                  <c:v>SUD</c:v>
                </c:pt>
                <c:pt idx="4">
                  <c:v>ISOLE</c:v>
                </c:pt>
              </c:strCache>
            </c:strRef>
          </c:cat>
          <c:val>
            <c:numRef>
              <c:f>Sheet1!$B$2:$B$6</c:f>
              <c:numCache>
                <c:formatCode>0%</c:formatCode>
                <c:ptCount val="5"/>
                <c:pt idx="0">
                  <c:v>0.28920664206642099</c:v>
                </c:pt>
                <c:pt idx="1">
                  <c:v>0.19557195571955699</c:v>
                </c:pt>
                <c:pt idx="2">
                  <c:v>0.21863468634686301</c:v>
                </c:pt>
                <c:pt idx="3">
                  <c:v>0.21494464944649402</c:v>
                </c:pt>
                <c:pt idx="4">
                  <c:v>8.1642066420664197E-2</c:v>
                </c:pt>
              </c:numCache>
            </c:numRef>
          </c:val>
          <c:extLst>
            <c:ext xmlns:c16="http://schemas.microsoft.com/office/drawing/2014/chart" uri="{C3380CC4-5D6E-409C-BE32-E72D297353CC}">
              <c16:uniqueId val="{0000000C-8FF9-4BBC-A355-90FDFAF13AE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0.23017902813299201</c:v>
                </c:pt>
                <c:pt idx="1">
                  <c:v>0.19437340153452698</c:v>
                </c:pt>
                <c:pt idx="2">
                  <c:v>0.227621483375959</c:v>
                </c:pt>
                <c:pt idx="3">
                  <c:v>0.19437340153452698</c:v>
                </c:pt>
                <c:pt idx="4">
                  <c:v>0.153452685421995</c:v>
                </c:pt>
              </c:numCache>
            </c:numRef>
          </c:val>
          <c:extLst>
            <c:ext xmlns:c16="http://schemas.microsoft.com/office/drawing/2014/chart" uri="{C3380CC4-5D6E-409C-BE32-E72D297353CC}">
              <c16:uniqueId val="{00000000-7424-419A-91D4-576EDB7219B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Ferry / boat / cruise</c:v>
                </c:pt>
                <c:pt idx="4">
                  <c:v>Train</c:v>
                </c:pt>
                <c:pt idx="5">
                  <c:v>Scheduled plane</c:v>
                </c:pt>
                <c:pt idx="6">
                  <c:v>Camper van</c:v>
                </c:pt>
                <c:pt idx="7">
                  <c:v>Charter plane</c:v>
                </c:pt>
                <c:pt idx="8">
                  <c:v>Car w/ caravan</c:v>
                </c:pt>
                <c:pt idx="9">
                  <c:v>Motorbike</c:v>
                </c:pt>
              </c:strCache>
            </c:strRef>
          </c:cat>
          <c:val>
            <c:numRef>
              <c:f>Sheet1!$B$2:$B$11</c:f>
              <c:numCache>
                <c:formatCode>0%</c:formatCode>
                <c:ptCount val="10"/>
                <c:pt idx="0">
                  <c:v>0.69309462915601006</c:v>
                </c:pt>
                <c:pt idx="1">
                  <c:v>0.227621483375959</c:v>
                </c:pt>
                <c:pt idx="2">
                  <c:v>7.4168797953964194E-2</c:v>
                </c:pt>
                <c:pt idx="3">
                  <c:v>5.6265984654731503E-2</c:v>
                </c:pt>
                <c:pt idx="4">
                  <c:v>3.0690537084398999E-2</c:v>
                </c:pt>
                <c:pt idx="5">
                  <c:v>1.27877237851662E-2</c:v>
                </c:pt>
                <c:pt idx="6">
                  <c:v>1.0230179028133E-2</c:v>
                </c:pt>
                <c:pt idx="7">
                  <c:v>1.0230179028133E-2</c:v>
                </c:pt>
                <c:pt idx="8">
                  <c:v>5.1150895140665001E-3</c:v>
                </c:pt>
                <c:pt idx="9">
                  <c:v>2.55754475703325E-3</c:v>
                </c:pt>
              </c:numCache>
            </c:numRef>
          </c:val>
          <c:extLst>
            <c:ext xmlns:c16="http://schemas.microsoft.com/office/drawing/2014/chart" uri="{C3380CC4-5D6E-409C-BE32-E72D297353CC}">
              <c16:uniqueId val="{00000000-93E9-4664-930D-A947489BE74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(budget)</c:v>
                </c:pt>
                <c:pt idx="2">
                  <c:v>Hotel (high standard)</c:v>
                </c:pt>
                <c:pt idx="3">
                  <c:v>Rented cabin / holiday home / flat</c:v>
                </c:pt>
                <c:pt idx="4">
                  <c:v>Guest house / Bed &amp; Breakfast</c:v>
                </c:pt>
                <c:pt idx="5">
                  <c:v>In a private person's home through AirBnb or other types of sharing services</c:v>
                </c:pt>
                <c:pt idx="6">
                  <c:v>Stayed with friends / acquaintances</c:v>
                </c:pt>
                <c:pt idx="7">
                  <c:v>Stayed with family</c:v>
                </c:pt>
                <c:pt idx="8">
                  <c:v>Owned cabin / holiday home / flat</c:v>
                </c:pt>
                <c:pt idx="9">
                  <c:v>Caravan / camper van</c:v>
                </c:pt>
                <c:pt idx="10">
                  <c:v>Borrowed cabin / holiday home / flat</c:v>
                </c:pt>
                <c:pt idx="11">
                  <c:v>Tent</c:v>
                </c:pt>
                <c:pt idx="12">
                  <c:v>Camping cabin</c:v>
                </c:pt>
              </c:strCache>
            </c:strRef>
          </c:cat>
          <c:val>
            <c:numRef>
              <c:f>Sheet1!$B$2:$B$14</c:f>
              <c:numCache>
                <c:formatCode>0%</c:formatCode>
                <c:ptCount val="13"/>
                <c:pt idx="0">
                  <c:v>0.41432225063938605</c:v>
                </c:pt>
                <c:pt idx="1">
                  <c:v>0.12020460358056299</c:v>
                </c:pt>
                <c:pt idx="2">
                  <c:v>0.11764705882352899</c:v>
                </c:pt>
                <c:pt idx="3">
                  <c:v>0.11764705882352899</c:v>
                </c:pt>
                <c:pt idx="4">
                  <c:v>9.4629156010230198E-2</c:v>
                </c:pt>
                <c:pt idx="5">
                  <c:v>4.8593350383631703E-2</c:v>
                </c:pt>
                <c:pt idx="6">
                  <c:v>4.6035805626598501E-2</c:v>
                </c:pt>
                <c:pt idx="7">
                  <c:v>4.3478260869565195E-2</c:v>
                </c:pt>
                <c:pt idx="8">
                  <c:v>2.81329923273657E-2</c:v>
                </c:pt>
                <c:pt idx="9">
                  <c:v>1.0230179028133E-2</c:v>
                </c:pt>
                <c:pt idx="10">
                  <c:v>7.6726342710997401E-3</c:v>
                </c:pt>
                <c:pt idx="11">
                  <c:v>7.6726342710997401E-3</c:v>
                </c:pt>
                <c:pt idx="12">
                  <c:v>5.1150895140665001E-3</c:v>
                </c:pt>
              </c:numCache>
            </c:numRef>
          </c:val>
          <c:extLst>
            <c:ext xmlns:c16="http://schemas.microsoft.com/office/drawing/2014/chart" uri="{C3380CC4-5D6E-409C-BE32-E72D297353CC}">
              <c16:uniqueId val="{00000000-CD58-4765-A1DD-A32FB1115F0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Own car</c:v>
                </c:pt>
                <c:pt idx="2">
                  <c:v>Rented car</c:v>
                </c:pt>
                <c:pt idx="3">
                  <c:v>Train</c:v>
                </c:pt>
                <c:pt idx="4">
                  <c:v>Plane</c:v>
                </c:pt>
                <c:pt idx="5">
                  <c:v>No transportation</c:v>
                </c:pt>
                <c:pt idx="6">
                  <c:v>Ferry / boat / cruise</c:v>
                </c:pt>
                <c:pt idx="7">
                  <c:v>Motorbike</c:v>
                </c:pt>
                <c:pt idx="8">
                  <c:v>Bicycle</c:v>
                </c:pt>
                <c:pt idx="9">
                  <c:v>Camper van</c:v>
                </c:pt>
                <c:pt idx="10">
                  <c:v>Car w/ caravan</c:v>
                </c:pt>
              </c:strCache>
            </c:strRef>
          </c:cat>
          <c:val>
            <c:numRef>
              <c:f>Sheet1!$B$2:$B$12</c:f>
              <c:numCache>
                <c:formatCode>0%</c:formatCode>
                <c:ptCount val="11"/>
                <c:pt idx="0">
                  <c:v>0.28900255754475701</c:v>
                </c:pt>
                <c:pt idx="1">
                  <c:v>0.23529411764705899</c:v>
                </c:pt>
                <c:pt idx="2">
                  <c:v>0.21483375959079301</c:v>
                </c:pt>
                <c:pt idx="3">
                  <c:v>0.10741687979539601</c:v>
                </c:pt>
                <c:pt idx="4">
                  <c:v>0.10230179028132999</c:v>
                </c:pt>
                <c:pt idx="5">
                  <c:v>8.1841432225063904E-2</c:v>
                </c:pt>
                <c:pt idx="6">
                  <c:v>7.6726342710997403E-2</c:v>
                </c:pt>
                <c:pt idx="7">
                  <c:v>1.7902813299232701E-2</c:v>
                </c:pt>
                <c:pt idx="8">
                  <c:v>1.0230179028133E-2</c:v>
                </c:pt>
                <c:pt idx="9">
                  <c:v>7.6726342710997401E-3</c:v>
                </c:pt>
                <c:pt idx="10">
                  <c:v>7.6726342710997401E-3</c:v>
                </c:pt>
              </c:numCache>
            </c:numRef>
          </c:val>
          <c:extLst>
            <c:ext xmlns:c16="http://schemas.microsoft.com/office/drawing/2014/chart" uri="{C3380CC4-5D6E-409C-BE32-E72D297353CC}">
              <c16:uniqueId val="{00000000-F5C0-4C60-ACAE-BF61570415C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1A-1E72-4169-B427-1FC0B625C3EB}"/>
              </c:ext>
            </c:extLst>
          </c:dPt>
          <c:dPt>
            <c:idx val="7"/>
            <c:invertIfNegative val="0"/>
            <c:bubble3D val="0"/>
            <c:spPr>
              <a:solidFill>
                <a:srgbClr val="92D050"/>
              </a:solidFill>
              <a:ln>
                <a:noFill/>
              </a:ln>
              <a:effectLst/>
            </c:spPr>
            <c:extLst>
              <c:ext xmlns:c16="http://schemas.microsoft.com/office/drawing/2014/chart" uri="{C3380CC4-5D6E-409C-BE32-E72D297353CC}">
                <c16:uniqueId val="{0000001B-1E72-4169-B427-1FC0B625C3EB}"/>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D1FC-4E48-89DA-A502A0914445}"/>
              </c:ext>
            </c:extLst>
          </c:dPt>
          <c:dPt>
            <c:idx val="9"/>
            <c:invertIfNegative val="0"/>
            <c:bubble3D val="0"/>
            <c:spPr>
              <a:solidFill>
                <a:srgbClr val="92D050"/>
              </a:solidFill>
              <a:ln>
                <a:noFill/>
              </a:ln>
              <a:effectLst/>
            </c:spPr>
            <c:extLst>
              <c:ext xmlns:c16="http://schemas.microsoft.com/office/drawing/2014/chart" uri="{C3380CC4-5D6E-409C-BE32-E72D297353CC}">
                <c16:uniqueId val="{00000003-D1FC-4E48-89DA-A502A0914445}"/>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D1FC-4E48-89DA-A502A0914445}"/>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D1FC-4E48-89DA-A502A0914445}"/>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D1FC-4E48-89DA-A502A0914445}"/>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D1FC-4E48-89DA-A502A0914445}"/>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D1FC-4E48-89DA-A502A0914445}"/>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F-D1FC-4E48-89DA-A502A0914445}"/>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D1FC-4E48-89DA-A502A0914445}"/>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D1FC-4E48-89DA-A502A0914445}"/>
              </c:ext>
            </c:extLst>
          </c:dPt>
          <c:dPt>
            <c:idx val="22"/>
            <c:invertIfNegative val="0"/>
            <c:bubble3D val="0"/>
            <c:spPr>
              <a:solidFill>
                <a:srgbClr val="FF0000"/>
              </a:solidFill>
              <a:ln>
                <a:noFill/>
              </a:ln>
              <a:effectLst/>
            </c:spPr>
            <c:extLst>
              <c:ext xmlns:c16="http://schemas.microsoft.com/office/drawing/2014/chart" uri="{C3380CC4-5D6E-409C-BE32-E72D297353CC}">
                <c16:uniqueId val="{00000015-D1FC-4E48-89DA-A502A0914445}"/>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D1FC-4E48-89DA-A502A0914445}"/>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D1FC-4E48-89DA-A502A091444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Visit cities</c:v>
                </c:pt>
                <c:pt idx="1">
                  <c:v>Taste local food and drink</c:v>
                </c:pt>
                <c:pt idx="2">
                  <c:v>Discover local culture and lifestyle</c:v>
                </c:pt>
                <c:pt idx="3">
                  <c:v>Observe beauty of nature</c:v>
                </c:pt>
                <c:pt idx="4">
                  <c:v>Visit historical buildings/sites</c:v>
                </c:pt>
                <c:pt idx="5">
                  <c:v>Relaxation</c:v>
                </c:pt>
                <c:pt idx="6">
                  <c:v>Visit parks and gardens</c:v>
                </c:pt>
                <c:pt idx="7">
                  <c:v>Shopping</c:v>
                </c:pt>
                <c:pt idx="8">
                  <c:v>Visit museums</c:v>
                </c:pt>
                <c:pt idx="9">
                  <c:v>Visit restaurants</c:v>
                </c:pt>
                <c:pt idx="10">
                  <c:v>Discover local history and legends</c:v>
                </c:pt>
                <c:pt idx="11">
                  <c:v>Sunbathing and swimming</c:v>
                </c:pt>
                <c:pt idx="12">
                  <c:v>Experience city nightlife</c:v>
                </c:pt>
                <c:pt idx="13">
                  <c:v>Attend sightseeing tours</c:v>
                </c:pt>
                <c:pt idx="14">
                  <c:v>Experience local architecture</c:v>
                </c:pt>
                <c:pt idx="15">
                  <c:v>Visit art exhibitions</c:v>
                </c:pt>
                <c:pt idx="16">
                  <c:v>Visit the countryside</c:v>
                </c:pt>
                <c:pt idx="17">
                  <c:v>Experience national festivals and traditional celebrations</c:v>
                </c:pt>
                <c:pt idx="18">
                  <c:v>Observe natural phenomenon (i.e. volcanoes, northern lights, midnight sun, breaking waves, sand dune)</c:v>
                </c:pt>
                <c:pt idx="19">
                  <c:v>Attend concerts/festivals</c:v>
                </c:pt>
                <c:pt idx="20">
                  <c:v>Get pampered</c:v>
                </c:pt>
                <c:pt idx="21">
                  <c:v>Visit spa resorts</c:v>
                </c:pt>
                <c:pt idx="22">
                  <c:v>Hiking (less than two hours)</c:v>
                </c:pt>
                <c:pt idx="23">
                  <c:v>Experience mountains,  the wilderness or the wildlife</c:v>
                </c:pt>
                <c:pt idx="24">
                  <c:v>Hiking (more than two hours)</c:v>
                </c:pt>
                <c:pt idx="25">
                  <c:v>Visit amusement parks</c:v>
                </c:pt>
                <c:pt idx="26">
                  <c:v>Fresh or salt water fishing</c:v>
                </c:pt>
                <c:pt idx="27">
                  <c:v>Do winter activities (Alpine skiing/snowboarding, cross country skiing, dog-sleigh, snowmobile etc)</c:v>
                </c:pt>
              </c:strCache>
            </c:strRef>
          </c:cat>
          <c:val>
            <c:numRef>
              <c:f>Sheet1!$B$2:$B$29</c:f>
              <c:numCache>
                <c:formatCode>0%</c:formatCode>
                <c:ptCount val="28"/>
                <c:pt idx="0">
                  <c:v>0.6419437340153451</c:v>
                </c:pt>
                <c:pt idx="1">
                  <c:v>0.42966751918158602</c:v>
                </c:pt>
                <c:pt idx="2">
                  <c:v>0.41943734015345302</c:v>
                </c:pt>
                <c:pt idx="3">
                  <c:v>0.40153452685422003</c:v>
                </c:pt>
                <c:pt idx="4">
                  <c:v>0.38874680306905396</c:v>
                </c:pt>
                <c:pt idx="5">
                  <c:v>0.31457800511508999</c:v>
                </c:pt>
                <c:pt idx="6">
                  <c:v>0.30179028132992303</c:v>
                </c:pt>
                <c:pt idx="7">
                  <c:v>0.28900255754475701</c:v>
                </c:pt>
                <c:pt idx="8">
                  <c:v>0.27877237851662401</c:v>
                </c:pt>
                <c:pt idx="9">
                  <c:v>0.26598465473145799</c:v>
                </c:pt>
                <c:pt idx="10">
                  <c:v>0.248081841432225</c:v>
                </c:pt>
                <c:pt idx="11">
                  <c:v>0.22506393861892601</c:v>
                </c:pt>
                <c:pt idx="12">
                  <c:v>0.222506393861893</c:v>
                </c:pt>
                <c:pt idx="13">
                  <c:v>0.21227621483376002</c:v>
                </c:pt>
                <c:pt idx="14">
                  <c:v>0.21227621483376002</c:v>
                </c:pt>
                <c:pt idx="15">
                  <c:v>0.12276214833759599</c:v>
                </c:pt>
                <c:pt idx="16">
                  <c:v>0.10485933503836301</c:v>
                </c:pt>
                <c:pt idx="17">
                  <c:v>9.4629156010230198E-2</c:v>
                </c:pt>
                <c:pt idx="18">
                  <c:v>9.2071611253196906E-2</c:v>
                </c:pt>
                <c:pt idx="19">
                  <c:v>8.6956521739130391E-2</c:v>
                </c:pt>
                <c:pt idx="20">
                  <c:v>6.9053708439897707E-2</c:v>
                </c:pt>
                <c:pt idx="21">
                  <c:v>6.9053708439897707E-2</c:v>
                </c:pt>
                <c:pt idx="22">
                  <c:v>5.6265984654731503E-2</c:v>
                </c:pt>
                <c:pt idx="23">
                  <c:v>5.6265984654731503E-2</c:v>
                </c:pt>
                <c:pt idx="24">
                  <c:v>4.8593350383631703E-2</c:v>
                </c:pt>
                <c:pt idx="25">
                  <c:v>4.3478260869565195E-2</c:v>
                </c:pt>
                <c:pt idx="26">
                  <c:v>2.5575447570332498E-2</c:v>
                </c:pt>
                <c:pt idx="27">
                  <c:v>1.5345268542199499E-2</c:v>
                </c:pt>
              </c:numCache>
            </c:numRef>
          </c:val>
          <c:extLst>
            <c:ext xmlns:c16="http://schemas.microsoft.com/office/drawing/2014/chart" uri="{C3380CC4-5D6E-409C-BE32-E72D297353CC}">
              <c16:uniqueId val="{0000001A-D1FC-4E48-89DA-A502A091444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0.18670076726342699</c:v>
                </c:pt>
                <c:pt idx="1">
                  <c:v>0.22506393861892601</c:v>
                </c:pt>
                <c:pt idx="2">
                  <c:v>0.20716112531969302</c:v>
                </c:pt>
                <c:pt idx="3">
                  <c:v>0.16624040920716102</c:v>
                </c:pt>
                <c:pt idx="4">
                  <c:v>0.10230179028132999</c:v>
                </c:pt>
                <c:pt idx="5">
                  <c:v>5.8823529411764698E-2</c:v>
                </c:pt>
                <c:pt idx="6">
                  <c:v>0</c:v>
                </c:pt>
                <c:pt idx="7">
                  <c:v>0</c:v>
                </c:pt>
              </c:numCache>
            </c:numRef>
          </c:val>
          <c:extLst>
            <c:ext xmlns:c16="http://schemas.microsoft.com/office/drawing/2014/chart" uri="{C3380CC4-5D6E-409C-BE32-E72D297353CC}">
              <c16:uniqueId val="{00000000-A298-48CE-845F-23D3C35FD36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0-9690-4BE4-9890-BC0A344A95B7}"/>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1-9690-4BE4-9890-BC0A344A95B7}"/>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2-9690-4BE4-9890-BC0A344A95B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0.434782608695652</c:v>
                </c:pt>
                <c:pt idx="1">
                  <c:v>1.27877237851662E-2</c:v>
                </c:pt>
                <c:pt idx="2">
                  <c:v>1.5345268542199499E-2</c:v>
                </c:pt>
                <c:pt idx="3">
                  <c:v>6.1381074168797997E-2</c:v>
                </c:pt>
                <c:pt idx="4">
                  <c:v>0.11253196930946301</c:v>
                </c:pt>
                <c:pt idx="5">
                  <c:v>0.23529411764705899</c:v>
                </c:pt>
                <c:pt idx="6">
                  <c:v>2.0460358056266E-2</c:v>
                </c:pt>
                <c:pt idx="7">
                  <c:v>0.222506393861893</c:v>
                </c:pt>
              </c:numCache>
            </c:numRef>
          </c:val>
          <c:extLst>
            <c:ext xmlns:c16="http://schemas.microsoft.com/office/drawing/2014/chart" uri="{C3380CC4-5D6E-409C-BE32-E72D297353CC}">
              <c16:uniqueId val="{00000000-DF84-4C69-981E-08883F76650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0-82C5-4F96-A714-8F9C99E8E9DA}"/>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1-82C5-4F96-A714-8F9C99E8E9DA}"/>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2-82C5-4F96-A714-8F9C99E8E9D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5.1150895140664995E-2</c:v>
                </c:pt>
                <c:pt idx="1">
                  <c:v>7.1611253196930999E-2</c:v>
                </c:pt>
                <c:pt idx="2">
                  <c:v>7.9283887468030695E-2</c:v>
                </c:pt>
                <c:pt idx="3">
                  <c:v>0.10997442455243001</c:v>
                </c:pt>
                <c:pt idx="4">
                  <c:v>0.67007672634271098</c:v>
                </c:pt>
                <c:pt idx="5">
                  <c:v>0.14578005115089498</c:v>
                </c:pt>
                <c:pt idx="6">
                  <c:v>0.286445012787724</c:v>
                </c:pt>
                <c:pt idx="7">
                  <c:v>1.27877237851662E-2</c:v>
                </c:pt>
              </c:numCache>
            </c:numRef>
          </c:val>
          <c:extLst>
            <c:ext xmlns:c16="http://schemas.microsoft.com/office/drawing/2014/chart" uri="{C3380CC4-5D6E-409C-BE32-E72D297353CC}">
              <c16:uniqueId val="{00000000-0B13-4487-944F-3176A209DEC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0-2681-414C-8E97-D9C920900742}"/>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1-2681-414C-8E97-D9C92090074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0</c:v>
                </c:pt>
                <c:pt idx="1">
                  <c:v>5.3708439897698197E-2</c:v>
                </c:pt>
                <c:pt idx="2">
                  <c:v>0.434782608695652</c:v>
                </c:pt>
                <c:pt idx="3">
                  <c:v>0.11508951406649601</c:v>
                </c:pt>
                <c:pt idx="4">
                  <c:v>0.19693094629155999</c:v>
                </c:pt>
                <c:pt idx="5">
                  <c:v>0.19948849104859298</c:v>
                </c:pt>
              </c:numCache>
            </c:numRef>
          </c:val>
          <c:extLst>
            <c:ext xmlns:c16="http://schemas.microsoft.com/office/drawing/2014/chart" uri="{C3380CC4-5D6E-409C-BE32-E72D297353CC}">
              <c16:uniqueId val="{00000000-0A51-408D-BF39-E2A4FF8A31C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0.168797953964194</c:v>
                </c:pt>
                <c:pt idx="1">
                  <c:v>0.10485933503836301</c:v>
                </c:pt>
                <c:pt idx="2">
                  <c:v>0.71867007672634298</c:v>
                </c:pt>
                <c:pt idx="3">
                  <c:v>7.6726342710997401E-3</c:v>
                </c:pt>
              </c:numCache>
            </c:numRef>
          </c:val>
          <c:extLst>
            <c:ext xmlns:c16="http://schemas.microsoft.com/office/drawing/2014/chart" uri="{C3380CC4-5D6E-409C-BE32-E72D297353CC}">
              <c16:uniqueId val="{00000000-219A-4D1A-90D0-95C5571D2F7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2028424838591147"/>
          <c:y val="2.1146547442441037E-2"/>
          <c:w val="0.42016761168525513"/>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noFill/>
            </a:ln>
            <a:effectLst/>
          </c:spPr>
          <c:invertIfNegative val="0"/>
          <c:dLbls>
            <c:numFmt formatCode="#,##0" sourceLinked="0"/>
            <c:spPr>
              <a:noFill/>
              <a:ln>
                <a:noFill/>
              </a:ln>
              <a:effectLst/>
            </c:spPr>
            <c:txPr>
              <a:bodyPr/>
              <a:lstStyle/>
              <a:p>
                <a:pPr>
                  <a:defRPr sz="2800" b="1">
                    <a:solidFill>
                      <a:srgbClr val="C0000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Allows me to discover new and interesting places</c:v>
                </c:pt>
                <c:pt idx="1">
                  <c:v>Enriches my view on the world</c:v>
                </c:pt>
              </c:strCache>
            </c:strRef>
          </c:cat>
          <c:val>
            <c:numRef>
              <c:f>Sheet1!$B$2:$B$3</c:f>
              <c:numCache>
                <c:formatCode>0</c:formatCode>
                <c:ptCount val="2"/>
                <c:pt idx="0">
                  <c:v>201.52499548817931</c:v>
                </c:pt>
                <c:pt idx="1">
                  <c:v>177.0348312578956</c:v>
                </c:pt>
              </c:numCache>
            </c:numRef>
          </c:val>
          <c:extLst>
            <c:ext xmlns:c16="http://schemas.microsoft.com/office/drawing/2014/chart" uri="{C3380CC4-5D6E-409C-BE32-E72D297353CC}">
              <c16:uniqueId val="{00000000-5449-4746-A212-671B2DAEE2DA}"/>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2800" b="1">
                <a:solidFill>
                  <a:srgbClr val="C00000"/>
                </a:solidFill>
              </a:defRPr>
            </a:pPr>
            <a:endParaRPr lang="nb-NO"/>
          </a:p>
        </c:txPr>
        <c:crossAx val="210141952"/>
        <c:crosses val="autoZero"/>
        <c:auto val="1"/>
        <c:lblAlgn val="ctr"/>
        <c:lblOffset val="100"/>
        <c:noMultiLvlLbl val="0"/>
      </c:catAx>
      <c:valAx>
        <c:axId val="210141952"/>
        <c:scaling>
          <c:orientation val="minMax"/>
          <c:max val="28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5"/>
            <c:invertIfNegative val="0"/>
            <c:bubble3D val="0"/>
            <c:spPr>
              <a:solidFill>
                <a:schemeClr val="accent2"/>
              </a:solidFill>
              <a:ln>
                <a:noFill/>
              </a:ln>
              <a:effectLst/>
            </c:spPr>
            <c:extLst>
              <c:ext xmlns:c16="http://schemas.microsoft.com/office/drawing/2014/chart" uri="{C3380CC4-5D6E-409C-BE32-E72D297353CC}">
                <c16:uniqueId val="{00000000-ABE3-4A9D-B695-15A1453C925B}"/>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ABE3-4A9D-B695-15A1453C925B}"/>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2-ABE3-4A9D-B695-15A1453C925B}"/>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3-ABE3-4A9D-B695-15A1453C925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Homepages for attractions and sights</c:v>
                </c:pt>
                <c:pt idx="4">
                  <c:v>Reviews from other travelers online</c:v>
                </c:pt>
                <c:pt idx="5">
                  <c:v>Booking sites such as Expedia and Lastminute</c:v>
                </c:pt>
                <c:pt idx="6">
                  <c:v>Homepages of carriers, including airlines etc.</c:v>
                </c:pt>
                <c:pt idx="7">
                  <c:v>Guidebooks</c:v>
                </c:pt>
                <c:pt idx="8">
                  <c:v>Advice from friends / family</c:v>
                </c:pt>
                <c:pt idx="9">
                  <c:v>Travel apps/portals like Tripadvisor etc</c:v>
                </c:pt>
                <c:pt idx="10">
                  <c:v>Travel agent in homeland</c:v>
                </c:pt>
                <c:pt idx="11">
                  <c:v>Catalogs or brochures</c:v>
                </c:pt>
                <c:pt idx="12">
                  <c:v>Social media such as Facebook or blogs</c:v>
                </c:pt>
                <c:pt idx="13">
                  <c:v>Newspapers or magazines</c:v>
                </c:pt>
                <c:pt idx="14">
                  <c:v>Other</c:v>
                </c:pt>
                <c:pt idx="15">
                  <c:v>Travel fairs</c:v>
                </c:pt>
                <c:pt idx="16">
                  <c:v>TV or radio</c:v>
                </c:pt>
              </c:strCache>
            </c:strRef>
          </c:cat>
          <c:val>
            <c:numRef>
              <c:f>Sheet1!$B$2:$B$18</c:f>
              <c:numCache>
                <c:formatCode>0%</c:formatCode>
                <c:ptCount val="17"/>
                <c:pt idx="0">
                  <c:v>0.61892583120204603</c:v>
                </c:pt>
                <c:pt idx="1">
                  <c:v>0.39130434782608703</c:v>
                </c:pt>
                <c:pt idx="2">
                  <c:v>0.25575447570332499</c:v>
                </c:pt>
                <c:pt idx="3">
                  <c:v>0.20204603580562699</c:v>
                </c:pt>
                <c:pt idx="4">
                  <c:v>0.179028132992327</c:v>
                </c:pt>
                <c:pt idx="5">
                  <c:v>0.168797953964194</c:v>
                </c:pt>
                <c:pt idx="6">
                  <c:v>0.16624040920716102</c:v>
                </c:pt>
                <c:pt idx="7">
                  <c:v>0.16112531969309501</c:v>
                </c:pt>
                <c:pt idx="8">
                  <c:v>0.148337595907928</c:v>
                </c:pt>
                <c:pt idx="9">
                  <c:v>0.13554987212276201</c:v>
                </c:pt>
                <c:pt idx="10">
                  <c:v>0.13554987212276201</c:v>
                </c:pt>
                <c:pt idx="11">
                  <c:v>0.10997442455243001</c:v>
                </c:pt>
                <c:pt idx="12">
                  <c:v>6.1381074168797997E-2</c:v>
                </c:pt>
                <c:pt idx="13">
                  <c:v>4.8593350383631703E-2</c:v>
                </c:pt>
                <c:pt idx="14">
                  <c:v>2.81329923273657E-2</c:v>
                </c:pt>
                <c:pt idx="15">
                  <c:v>1.5345268542199499E-2</c:v>
                </c:pt>
                <c:pt idx="16">
                  <c:v>5.1150895140665001E-3</c:v>
                </c:pt>
              </c:numCache>
            </c:numRef>
          </c:val>
          <c:extLst>
            <c:ext xmlns:c16="http://schemas.microsoft.com/office/drawing/2014/chart" uri="{C3380CC4-5D6E-409C-BE32-E72D297353CC}">
              <c16:uniqueId val="{00000000-80CC-4146-A350-871EB1A4F81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0.132992327365729</c:v>
                </c:pt>
                <c:pt idx="1">
                  <c:v>0.475703324808184</c:v>
                </c:pt>
                <c:pt idx="2">
                  <c:v>0.20716112531969302</c:v>
                </c:pt>
                <c:pt idx="3">
                  <c:v>0.18414322250639401</c:v>
                </c:pt>
              </c:numCache>
            </c:numRef>
          </c:val>
          <c:extLst>
            <c:ext xmlns:c16="http://schemas.microsoft.com/office/drawing/2014/chart" uri="{C3380CC4-5D6E-409C-BE32-E72D297353CC}">
              <c16:uniqueId val="{00000000-6E10-41C2-9630-0E9B3EDBD34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451E-4B2D-B357-639E82264BFF}"/>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451E-4B2D-B357-639E82264BFF}"/>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451E-4B2D-B357-639E82264BFF}"/>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7-451E-4B2D-B357-639E82264BFF}"/>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9-451E-4B2D-B357-639E82264BFF}"/>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B-451E-4B2D-B357-639E82264BFF}"/>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8.1081081081081099E-2</c:v>
                </c:pt>
                <c:pt idx="1">
                  <c:v>4.3243243243243204E-2</c:v>
                </c:pt>
                <c:pt idx="2">
                  <c:v>0.11351351351351401</c:v>
                </c:pt>
                <c:pt idx="3">
                  <c:v>0.178378378378378</c:v>
                </c:pt>
                <c:pt idx="4">
                  <c:v>0.205405405405405</c:v>
                </c:pt>
                <c:pt idx="5">
                  <c:v>0.108108108108108</c:v>
                </c:pt>
                <c:pt idx="6">
                  <c:v>0.27027027027027001</c:v>
                </c:pt>
              </c:numCache>
            </c:numRef>
          </c:val>
          <c:extLst>
            <c:ext xmlns:c16="http://schemas.microsoft.com/office/drawing/2014/chart" uri="{C3380CC4-5D6E-409C-BE32-E72D297353CC}">
              <c16:uniqueId val="{0000000C-451E-4B2D-B357-639E82264BF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People who are always looking to connect with others</c:v>
                </c:pt>
                <c:pt idx="1">
                  <c:v>People who have an active and busy social life</c:v>
                </c:pt>
                <c:pt idx="2">
                  <c:v>People who enjoy spending time with friends</c:v>
                </c:pt>
                <c:pt idx="3">
                  <c:v>People who like to explore and have new experiences</c:v>
                </c:pt>
                <c:pt idx="4">
                  <c:v>People who are interested to learn more</c:v>
                </c:pt>
              </c:strCache>
            </c:strRef>
          </c:cat>
          <c:val>
            <c:numRef>
              <c:f>Sheet1!$B$2:$B$6</c:f>
              <c:numCache>
                <c:formatCode>0</c:formatCode>
                <c:ptCount val="5"/>
                <c:pt idx="0">
                  <c:v>225</c:v>
                </c:pt>
                <c:pt idx="1">
                  <c:v>191</c:v>
                </c:pt>
                <c:pt idx="2">
                  <c:v>169</c:v>
                </c:pt>
                <c:pt idx="3">
                  <c:v>131</c:v>
                </c:pt>
                <c:pt idx="4">
                  <c:v>128</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Sociable</c:v>
                </c:pt>
                <c:pt idx="1">
                  <c:v>Friendly</c:v>
                </c:pt>
              </c:strCache>
            </c:strRef>
          </c:cat>
          <c:val>
            <c:numRef>
              <c:f>Sheet1!$B$2:$B$3</c:f>
              <c:numCache>
                <c:formatCode>0</c:formatCode>
                <c:ptCount val="2"/>
                <c:pt idx="0">
                  <c:v>237</c:v>
                </c:pt>
                <c:pt idx="1">
                  <c:v>211</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Has good opportunities to meet local people</c:v>
                </c:pt>
                <c:pt idx="1">
                  <c:v>Has friendly people</c:v>
                </c:pt>
                <c:pt idx="2">
                  <c:v>Has good local cuisine</c:v>
                </c:pt>
                <c:pt idx="3">
                  <c:v>Has interesting sights</c:v>
                </c:pt>
                <c:pt idx="4">
                  <c:v>Has interesting culture &amp; art</c:v>
                </c:pt>
                <c:pt idx="5">
                  <c:v>Has rich cultural heritage</c:v>
                </c:pt>
                <c:pt idx="6">
                  <c:v>Good value for money</c:v>
                </c:pt>
              </c:strCache>
            </c:strRef>
          </c:cat>
          <c:val>
            <c:numRef>
              <c:f>Sheet1!$B$2:$B$8</c:f>
              <c:numCache>
                <c:formatCode>0</c:formatCode>
                <c:ptCount val="7"/>
                <c:pt idx="0">
                  <c:v>243</c:v>
                </c:pt>
                <c:pt idx="1">
                  <c:v>218</c:v>
                </c:pt>
                <c:pt idx="2">
                  <c:v>176</c:v>
                </c:pt>
                <c:pt idx="3">
                  <c:v>138</c:v>
                </c:pt>
                <c:pt idx="4">
                  <c:v>133</c:v>
                </c:pt>
                <c:pt idx="5">
                  <c:v>128</c:v>
                </c:pt>
                <c:pt idx="6">
                  <c:v>122</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Helps me to meet new people</c:v>
                </c:pt>
                <c:pt idx="1">
                  <c:v>Allows me to immerse myself in the local life</c:v>
                </c:pt>
                <c:pt idx="2">
                  <c:v>Allows me to broaden my knowledge</c:v>
                </c:pt>
                <c:pt idx="3">
                  <c:v>Creates precious moments of togetherness</c:v>
                </c:pt>
                <c:pt idx="4">
                  <c:v>Allows me to discover new and interesting places</c:v>
                </c:pt>
                <c:pt idx="5">
                  <c:v>Enriches my view on the world</c:v>
                </c:pt>
                <c:pt idx="6">
                  <c:v>Allows me to broaden my horizon</c:v>
                </c:pt>
                <c:pt idx="7">
                  <c:v>Allows me to intensify the relationship with my loved one(s)</c:v>
                </c:pt>
                <c:pt idx="8">
                  <c:v>Gives me rich experiences</c:v>
                </c:pt>
              </c:strCache>
            </c:strRef>
          </c:cat>
          <c:val>
            <c:numRef>
              <c:f>Sheet1!$B$2:$B$10</c:f>
              <c:numCache>
                <c:formatCode>0</c:formatCode>
                <c:ptCount val="9"/>
                <c:pt idx="0">
                  <c:v>226</c:v>
                </c:pt>
                <c:pt idx="1">
                  <c:v>214</c:v>
                </c:pt>
                <c:pt idx="2">
                  <c:v>148</c:v>
                </c:pt>
                <c:pt idx="3">
                  <c:v>137</c:v>
                </c:pt>
                <c:pt idx="4">
                  <c:v>136</c:v>
                </c:pt>
                <c:pt idx="5">
                  <c:v>132</c:v>
                </c:pt>
                <c:pt idx="6">
                  <c:v>130</c:v>
                </c:pt>
                <c:pt idx="7">
                  <c:v>123</c:v>
                </c:pt>
                <c:pt idx="8">
                  <c:v>122</c:v>
                </c:pt>
              </c:numCache>
            </c:numRef>
          </c:val>
          <c:extLst>
            <c:ext xmlns:c16="http://schemas.microsoft.com/office/drawing/2014/chart" uri="{C3380CC4-5D6E-409C-BE32-E72D297353CC}">
              <c16:uniqueId val="{00000000-653E-4182-9B83-5E4FFA344092}"/>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2.1621621621621602E-2</c:v>
                </c:pt>
                <c:pt idx="1">
                  <c:v>4.3243243243243204E-2</c:v>
                </c:pt>
                <c:pt idx="2">
                  <c:v>7.0270270270270302E-2</c:v>
                </c:pt>
                <c:pt idx="3">
                  <c:v>0.102702702702703</c:v>
                </c:pt>
                <c:pt idx="4">
                  <c:v>8.1081081081081099E-2</c:v>
                </c:pt>
                <c:pt idx="5">
                  <c:v>0.135135135135135</c:v>
                </c:pt>
                <c:pt idx="6">
                  <c:v>0.14054054054054099</c:v>
                </c:pt>
                <c:pt idx="7">
                  <c:v>0.14594594594594601</c:v>
                </c:pt>
                <c:pt idx="8">
                  <c:v>0.124324324324324</c:v>
                </c:pt>
                <c:pt idx="9">
                  <c:v>4.3243243243243204E-2</c:v>
                </c:pt>
                <c:pt idx="10">
                  <c:v>3.24324324324324E-2</c:v>
                </c:pt>
                <c:pt idx="11">
                  <c:v>5.9459459459459497E-2</c:v>
                </c:pt>
              </c:numCache>
            </c:numRef>
          </c:val>
          <c:smooth val="1"/>
          <c:extLst>
            <c:ext xmlns:c16="http://schemas.microsoft.com/office/drawing/2014/chart" uri="{C3380CC4-5D6E-409C-BE32-E72D297353CC}">
              <c16:uniqueId val="{00000000-8DC3-4321-BAC8-C4B18AD0CE5D}"/>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4"/>
            <c:invertIfNegative val="0"/>
            <c:bubble3D val="0"/>
            <c:spPr>
              <a:solidFill>
                <a:srgbClr val="92D050"/>
              </a:solidFill>
              <a:ln>
                <a:noFill/>
              </a:ln>
              <a:effectLst/>
            </c:spPr>
            <c:extLst>
              <c:ext xmlns:c16="http://schemas.microsoft.com/office/drawing/2014/chart" uri="{C3380CC4-5D6E-409C-BE32-E72D297353CC}">
                <c16:uniqueId val="{00000008-D408-4DC6-B493-6C25495789F2}"/>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1-D3A6-4081-B980-85D0FE29246E}"/>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D3A6-4081-B980-85D0FE29246E}"/>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D3A6-4081-B980-85D0FE29246E}"/>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D3A6-4081-B980-85D0FE29246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Cultural experience (focus on art, theatre etc)</c:v>
                </c:pt>
                <c:pt idx="1">
                  <c:v>Sun and beach holiday</c:v>
                </c:pt>
                <c:pt idx="2">
                  <c:v>Visits to historic sites</c:v>
                </c:pt>
                <c:pt idx="3">
                  <c:v>Sightseeing/round trip</c:v>
                </c:pt>
                <c:pt idx="4">
                  <c:v>Visiting friends and relatives</c:v>
                </c:pt>
                <c:pt idx="5">
                  <c:v>Party&amp; fun</c:v>
                </c:pt>
                <c:pt idx="6">
                  <c:v>Holiday to experience nature, scenery and wildlife</c:v>
                </c:pt>
                <c:pt idx="7">
                  <c:v>City break (focusing on cultural, shopping, Club, restaurant visits etc.)</c:v>
                </c:pt>
                <c:pt idx="8">
                  <c:v>Culinary trip</c:v>
                </c:pt>
                <c:pt idx="9">
                  <c:v>Health travel</c:v>
                </c:pt>
                <c:pt idx="10">
                  <c:v>Travel to cottage/holiday home (hired/own/borrowed cottage/holiday home)</c:v>
                </c:pt>
                <c:pt idx="11">
                  <c:v>Event holiday (festivals, sports etc)</c:v>
                </c:pt>
                <c:pt idx="12">
                  <c:v>Cruise</c:v>
                </c:pt>
                <c:pt idx="13">
                  <c:v>Other type of winterholiday with snow</c:v>
                </c:pt>
                <c:pt idx="14">
                  <c:v>Sports/active holiday</c:v>
                </c:pt>
                <c:pt idx="15">
                  <c:v>Countryside holiday</c:v>
                </c:pt>
                <c:pt idx="16">
                  <c:v>Ski holiday</c:v>
                </c:pt>
              </c:strCache>
            </c:strRef>
          </c:cat>
          <c:val>
            <c:numRef>
              <c:f>Sheet1!$B$2:$B$18</c:f>
              <c:numCache>
                <c:formatCode>0%</c:formatCode>
                <c:ptCount val="17"/>
                <c:pt idx="0">
                  <c:v>0.56756756756756799</c:v>
                </c:pt>
                <c:pt idx="1">
                  <c:v>0.54594594594594592</c:v>
                </c:pt>
                <c:pt idx="2">
                  <c:v>0.52432432432432396</c:v>
                </c:pt>
                <c:pt idx="3">
                  <c:v>0.464864864864865</c:v>
                </c:pt>
                <c:pt idx="4">
                  <c:v>0.32432432432432401</c:v>
                </c:pt>
                <c:pt idx="5">
                  <c:v>0.27027027027027001</c:v>
                </c:pt>
                <c:pt idx="6">
                  <c:v>0.232432432432432</c:v>
                </c:pt>
                <c:pt idx="7">
                  <c:v>0.178378378378378</c:v>
                </c:pt>
                <c:pt idx="8">
                  <c:v>0.135135135135135</c:v>
                </c:pt>
                <c:pt idx="9">
                  <c:v>0.11891891891891899</c:v>
                </c:pt>
                <c:pt idx="10">
                  <c:v>8.1081081081081099E-2</c:v>
                </c:pt>
                <c:pt idx="11">
                  <c:v>6.486486486486491E-2</c:v>
                </c:pt>
                <c:pt idx="12">
                  <c:v>5.4054054054054099E-2</c:v>
                </c:pt>
                <c:pt idx="13">
                  <c:v>3.7837837837837805E-2</c:v>
                </c:pt>
                <c:pt idx="14">
                  <c:v>3.24324324324324E-2</c:v>
                </c:pt>
                <c:pt idx="15">
                  <c:v>3.24324324324324E-2</c:v>
                </c:pt>
                <c:pt idx="16">
                  <c:v>2.1621621621621602E-2</c:v>
                </c:pt>
              </c:numCache>
            </c:numRef>
          </c:val>
          <c:extLst>
            <c:ext xmlns:c16="http://schemas.microsoft.com/office/drawing/2014/chart" uri="{C3380CC4-5D6E-409C-BE32-E72D297353CC}">
              <c16:uniqueId val="{00000008-D3A6-4081-B980-85D0FE29246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0.22702702702702701</c:v>
                </c:pt>
                <c:pt idx="1">
                  <c:v>0.25405405405405401</c:v>
                </c:pt>
                <c:pt idx="2">
                  <c:v>0.2</c:v>
                </c:pt>
                <c:pt idx="3">
                  <c:v>0.205405405405405</c:v>
                </c:pt>
                <c:pt idx="4">
                  <c:v>0.11351351351351401</c:v>
                </c:pt>
              </c:numCache>
            </c:numRef>
          </c:val>
          <c:extLst>
            <c:ext xmlns:c16="http://schemas.microsoft.com/office/drawing/2014/chart" uri="{C3380CC4-5D6E-409C-BE32-E72D297353CC}">
              <c16:uniqueId val="{00000000-1067-4D15-8A6A-4F9053FE06A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noFill/>
            </a:ln>
            <a:effectLst/>
          </c:spPr>
          <c:invertIfNegative val="0"/>
          <c:dLbls>
            <c:spPr>
              <a:noFill/>
              <a:ln>
                <a:noFill/>
              </a:ln>
              <a:effectLst/>
            </c:spPr>
            <c:txPr>
              <a:bodyPr/>
              <a:lstStyle/>
              <a:p>
                <a:pPr>
                  <a:defRPr sz="2000" b="1">
                    <a:solidFill>
                      <a:srgbClr val="7030A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Has interesting sights</c:v>
                </c:pt>
                <c:pt idx="1">
                  <c:v>Good value for money</c:v>
                </c:pt>
                <c:pt idx="2">
                  <c:v>Has interesting culture &amp; art</c:v>
                </c:pt>
                <c:pt idx="3">
                  <c:v>Has rich cultural heritage</c:v>
                </c:pt>
                <c:pt idx="4">
                  <c:v>Is easy to travel around</c:v>
                </c:pt>
              </c:strCache>
            </c:strRef>
          </c:cat>
          <c:val>
            <c:numRef>
              <c:f>Sheet1!$B$2:$B$6</c:f>
              <c:numCache>
                <c:formatCode>0</c:formatCode>
                <c:ptCount val="5"/>
                <c:pt idx="0">
                  <c:v>195.11542321846784</c:v>
                </c:pt>
                <c:pt idx="1">
                  <c:v>190.56540649046522</c:v>
                </c:pt>
                <c:pt idx="2">
                  <c:v>173.97122783539643</c:v>
                </c:pt>
                <c:pt idx="3">
                  <c:v>156.84175309468046</c:v>
                </c:pt>
                <c:pt idx="4">
                  <c:v>148.81231180997003</c:v>
                </c:pt>
              </c:numCache>
            </c:numRef>
          </c:val>
          <c:extLst>
            <c:ext xmlns:c16="http://schemas.microsoft.com/office/drawing/2014/chart" uri="{C3380CC4-5D6E-409C-BE32-E72D297353CC}">
              <c16:uniqueId val="{00000000-7DF6-4115-9DDA-CA962A2FBD2A}"/>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2000" b="1">
                <a:solidFill>
                  <a:srgbClr val="7030A0"/>
                </a:solidFill>
              </a:defRPr>
            </a:pPr>
            <a:endParaRPr lang="nb-NO"/>
          </a:p>
        </c:txPr>
        <c:crossAx val="211374848"/>
        <c:crosses val="autoZero"/>
        <c:auto val="1"/>
        <c:lblAlgn val="ctr"/>
        <c:lblOffset val="100"/>
        <c:noMultiLvlLbl val="0"/>
      </c:catAx>
      <c:valAx>
        <c:axId val="211374848"/>
        <c:scaling>
          <c:orientation val="minMax"/>
          <c:max val="28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Ferry / boat / cruise</c:v>
                </c:pt>
                <c:pt idx="4">
                  <c:v>Train</c:v>
                </c:pt>
                <c:pt idx="5">
                  <c:v>Charter plane</c:v>
                </c:pt>
                <c:pt idx="6">
                  <c:v>Camper van</c:v>
                </c:pt>
                <c:pt idx="7">
                  <c:v>Motorbike</c:v>
                </c:pt>
                <c:pt idx="8">
                  <c:v>Car w/ caravan</c:v>
                </c:pt>
                <c:pt idx="9">
                  <c:v>Scheduled plane</c:v>
                </c:pt>
              </c:strCache>
            </c:strRef>
          </c:cat>
          <c:val>
            <c:numRef>
              <c:f>Sheet1!$B$2:$B$11</c:f>
              <c:numCache>
                <c:formatCode>0%</c:formatCode>
                <c:ptCount val="10"/>
                <c:pt idx="0">
                  <c:v>0.62702702702702706</c:v>
                </c:pt>
                <c:pt idx="1">
                  <c:v>0.29189189189189202</c:v>
                </c:pt>
                <c:pt idx="2">
                  <c:v>9.7297297297297303E-2</c:v>
                </c:pt>
                <c:pt idx="3">
                  <c:v>3.7837837837837805E-2</c:v>
                </c:pt>
                <c:pt idx="4">
                  <c:v>3.24324324324324E-2</c:v>
                </c:pt>
                <c:pt idx="5">
                  <c:v>1.62162162162162E-2</c:v>
                </c:pt>
                <c:pt idx="6">
                  <c:v>5.40540540540541E-3</c:v>
                </c:pt>
                <c:pt idx="7">
                  <c:v>5.40540540540541E-3</c:v>
                </c:pt>
                <c:pt idx="8">
                  <c:v>0</c:v>
                </c:pt>
                <c:pt idx="9">
                  <c:v>0</c:v>
                </c:pt>
              </c:numCache>
            </c:numRef>
          </c:val>
          <c:extLst>
            <c:ext xmlns:c16="http://schemas.microsoft.com/office/drawing/2014/chart" uri="{C3380CC4-5D6E-409C-BE32-E72D297353CC}">
              <c16:uniqueId val="{00000000-B98E-4B2B-A2F2-84CE5ED1B2F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849D-467B-9AB0-DD0E0C54D3C0}"/>
              </c:ext>
            </c:extLst>
          </c:dPt>
          <c:dPt>
            <c:idx val="6"/>
            <c:invertIfNegative val="0"/>
            <c:bubble3D val="0"/>
            <c:spPr>
              <a:solidFill>
                <a:srgbClr val="FF0000"/>
              </a:solidFill>
              <a:ln>
                <a:noFill/>
              </a:ln>
              <a:effectLst/>
            </c:spPr>
            <c:extLst>
              <c:ext xmlns:c16="http://schemas.microsoft.com/office/drawing/2014/chart" uri="{C3380CC4-5D6E-409C-BE32-E72D297353CC}">
                <c16:uniqueId val="{00000001-849D-467B-9AB0-DD0E0C54D3C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Hotel (budget)</c:v>
                </c:pt>
                <c:pt idx="3">
                  <c:v>Guest house / Bed &amp; Breakfast</c:v>
                </c:pt>
                <c:pt idx="4">
                  <c:v>Stayed with friends / acquaintances</c:v>
                </c:pt>
                <c:pt idx="5">
                  <c:v>In a private person's home through AirBnb or other types of sharing services</c:v>
                </c:pt>
                <c:pt idx="6">
                  <c:v>Rented cabin / holiday home / flat</c:v>
                </c:pt>
                <c:pt idx="7">
                  <c:v>Stayed with family</c:v>
                </c:pt>
                <c:pt idx="8">
                  <c:v>Owned cabin / holiday home / flat</c:v>
                </c:pt>
                <c:pt idx="9">
                  <c:v>Borrowed cabin / holiday home / flat</c:v>
                </c:pt>
                <c:pt idx="10">
                  <c:v>Camping cabin</c:v>
                </c:pt>
                <c:pt idx="11">
                  <c:v>Tent</c:v>
                </c:pt>
                <c:pt idx="12">
                  <c:v>Caravan / camper van</c:v>
                </c:pt>
              </c:strCache>
            </c:strRef>
          </c:cat>
          <c:val>
            <c:numRef>
              <c:f>Sheet1!$B$2:$B$14</c:f>
              <c:numCache>
                <c:formatCode>0%</c:formatCode>
                <c:ptCount val="13"/>
                <c:pt idx="0">
                  <c:v>0.48648648648648701</c:v>
                </c:pt>
                <c:pt idx="1">
                  <c:v>0.108108108108108</c:v>
                </c:pt>
                <c:pt idx="2">
                  <c:v>9.1891891891891897E-2</c:v>
                </c:pt>
                <c:pt idx="3">
                  <c:v>8.6486486486486491E-2</c:v>
                </c:pt>
                <c:pt idx="4">
                  <c:v>8.1081081081081099E-2</c:v>
                </c:pt>
                <c:pt idx="5">
                  <c:v>7.5675675675675708E-2</c:v>
                </c:pt>
                <c:pt idx="6">
                  <c:v>5.9459459459459497E-2</c:v>
                </c:pt>
                <c:pt idx="7">
                  <c:v>3.24324324324324E-2</c:v>
                </c:pt>
                <c:pt idx="8">
                  <c:v>2.1621621621621602E-2</c:v>
                </c:pt>
                <c:pt idx="9">
                  <c:v>1.0810810810810801E-2</c:v>
                </c:pt>
                <c:pt idx="10">
                  <c:v>1.0810810810810801E-2</c:v>
                </c:pt>
                <c:pt idx="11">
                  <c:v>5.40540540540541E-3</c:v>
                </c:pt>
                <c:pt idx="12">
                  <c:v>5.40540540540541E-3</c:v>
                </c:pt>
              </c:numCache>
            </c:numRef>
          </c:val>
          <c:extLst>
            <c:ext xmlns:c16="http://schemas.microsoft.com/office/drawing/2014/chart" uri="{C3380CC4-5D6E-409C-BE32-E72D297353CC}">
              <c16:uniqueId val="{00000000-3193-4773-B581-99C8F41BCA8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Own car</c:v>
                </c:pt>
                <c:pt idx="2">
                  <c:v>Rented car</c:v>
                </c:pt>
                <c:pt idx="3">
                  <c:v>Plane</c:v>
                </c:pt>
                <c:pt idx="4">
                  <c:v>Train</c:v>
                </c:pt>
                <c:pt idx="5">
                  <c:v>No transportation</c:v>
                </c:pt>
                <c:pt idx="6">
                  <c:v>Ferry / boat / cruise</c:v>
                </c:pt>
                <c:pt idx="7">
                  <c:v>Bicycle</c:v>
                </c:pt>
                <c:pt idx="8">
                  <c:v>Camper van</c:v>
                </c:pt>
                <c:pt idx="9">
                  <c:v>Motorbike</c:v>
                </c:pt>
                <c:pt idx="10">
                  <c:v>Car w/ caravan</c:v>
                </c:pt>
              </c:strCache>
            </c:strRef>
          </c:cat>
          <c:val>
            <c:numRef>
              <c:f>Sheet1!$B$2:$B$12</c:f>
              <c:numCache>
                <c:formatCode>0%</c:formatCode>
                <c:ptCount val="11"/>
                <c:pt idx="0">
                  <c:v>0.33513513513513504</c:v>
                </c:pt>
                <c:pt idx="1">
                  <c:v>0.27567567567567602</c:v>
                </c:pt>
                <c:pt idx="2">
                  <c:v>0.178378378378378</c:v>
                </c:pt>
                <c:pt idx="3">
                  <c:v>9.7297297297297303E-2</c:v>
                </c:pt>
                <c:pt idx="4">
                  <c:v>8.6486486486486491E-2</c:v>
                </c:pt>
                <c:pt idx="5">
                  <c:v>7.0270270270270302E-2</c:v>
                </c:pt>
                <c:pt idx="6">
                  <c:v>4.8648648648648596E-2</c:v>
                </c:pt>
                <c:pt idx="7">
                  <c:v>4.3243243243243204E-2</c:v>
                </c:pt>
                <c:pt idx="8">
                  <c:v>1.62162162162162E-2</c:v>
                </c:pt>
                <c:pt idx="9">
                  <c:v>1.62162162162162E-2</c:v>
                </c:pt>
                <c:pt idx="10">
                  <c:v>5.40540540540541E-3</c:v>
                </c:pt>
              </c:numCache>
            </c:numRef>
          </c:val>
          <c:extLst>
            <c:ext xmlns:c16="http://schemas.microsoft.com/office/drawing/2014/chart" uri="{C3380CC4-5D6E-409C-BE32-E72D297353CC}">
              <c16:uniqueId val="{00000000-4415-4426-9FA4-08F06619771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A-7EBC-49E2-9690-7CCAA8AC37F8}"/>
              </c:ext>
            </c:extLst>
          </c:dPt>
          <c:dPt>
            <c:idx val="1"/>
            <c:invertIfNegative val="0"/>
            <c:bubble3D val="0"/>
            <c:spPr>
              <a:solidFill>
                <a:srgbClr val="92D050"/>
              </a:solidFill>
              <a:ln>
                <a:noFill/>
              </a:ln>
              <a:effectLst/>
            </c:spPr>
            <c:extLst>
              <c:ext xmlns:c16="http://schemas.microsoft.com/office/drawing/2014/chart" uri="{C3380CC4-5D6E-409C-BE32-E72D297353CC}">
                <c16:uniqueId val="{0000001B-7EBC-49E2-9690-7CCAA8AC37F8}"/>
              </c:ext>
            </c:extLst>
          </c:dPt>
          <c:dPt>
            <c:idx val="2"/>
            <c:invertIfNegative val="0"/>
            <c:bubble3D val="0"/>
            <c:spPr>
              <a:solidFill>
                <a:srgbClr val="92D050"/>
              </a:solidFill>
              <a:ln>
                <a:noFill/>
              </a:ln>
              <a:effectLst/>
            </c:spPr>
            <c:extLst>
              <c:ext xmlns:c16="http://schemas.microsoft.com/office/drawing/2014/chart" uri="{C3380CC4-5D6E-409C-BE32-E72D297353CC}">
                <c16:uniqueId val="{0000001C-7EBC-49E2-9690-7CCAA8AC37F8}"/>
              </c:ext>
            </c:extLst>
          </c:dPt>
          <c:dPt>
            <c:idx val="3"/>
            <c:invertIfNegative val="0"/>
            <c:bubble3D val="0"/>
            <c:spPr>
              <a:solidFill>
                <a:srgbClr val="92D050"/>
              </a:solidFill>
              <a:ln>
                <a:noFill/>
              </a:ln>
              <a:effectLst/>
            </c:spPr>
            <c:extLst>
              <c:ext xmlns:c16="http://schemas.microsoft.com/office/drawing/2014/chart" uri="{C3380CC4-5D6E-409C-BE32-E72D297353CC}">
                <c16:uniqueId val="{0000001D-7EBC-49E2-9690-7CCAA8AC37F8}"/>
              </c:ext>
            </c:extLst>
          </c:dPt>
          <c:dPt>
            <c:idx val="5"/>
            <c:invertIfNegative val="0"/>
            <c:bubble3D val="0"/>
            <c:spPr>
              <a:solidFill>
                <a:srgbClr val="92D050"/>
              </a:solidFill>
              <a:ln>
                <a:noFill/>
              </a:ln>
              <a:effectLst/>
            </c:spPr>
            <c:extLst>
              <c:ext xmlns:c16="http://schemas.microsoft.com/office/drawing/2014/chart" uri="{C3380CC4-5D6E-409C-BE32-E72D297353CC}">
                <c16:uniqueId val="{0000001E-7EBC-49E2-9690-7CCAA8AC37F8}"/>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5ADB-4D3E-80BC-F8383FCEE883}"/>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5ADB-4D3E-80BC-F8383FCEE883}"/>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5ADB-4D3E-80BC-F8383FCEE883}"/>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5ADB-4D3E-80BC-F8383FCEE883}"/>
              </c:ext>
            </c:extLst>
          </c:dPt>
          <c:dPt>
            <c:idx val="13"/>
            <c:invertIfNegative val="0"/>
            <c:bubble3D val="0"/>
            <c:spPr>
              <a:solidFill>
                <a:srgbClr val="FF0000"/>
              </a:solidFill>
              <a:ln>
                <a:noFill/>
              </a:ln>
              <a:effectLst/>
            </c:spPr>
            <c:extLst>
              <c:ext xmlns:c16="http://schemas.microsoft.com/office/drawing/2014/chart" uri="{C3380CC4-5D6E-409C-BE32-E72D297353CC}">
                <c16:uniqueId val="{0000001F-7EBC-49E2-9690-7CCAA8AC37F8}"/>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5ADB-4D3E-80BC-F8383FCEE883}"/>
              </c:ext>
            </c:extLst>
          </c:dPt>
          <c:dPt>
            <c:idx val="16"/>
            <c:invertIfNegative val="0"/>
            <c:bubble3D val="0"/>
            <c:spPr>
              <a:solidFill>
                <a:srgbClr val="92D050"/>
              </a:solidFill>
              <a:ln>
                <a:noFill/>
              </a:ln>
              <a:effectLst/>
            </c:spPr>
            <c:extLst>
              <c:ext xmlns:c16="http://schemas.microsoft.com/office/drawing/2014/chart" uri="{C3380CC4-5D6E-409C-BE32-E72D297353CC}">
                <c16:uniqueId val="{0000000B-5ADB-4D3E-80BC-F8383FCEE883}"/>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5ADB-4D3E-80BC-F8383FCEE883}"/>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F-5ADB-4D3E-80BC-F8383FCEE883}"/>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5ADB-4D3E-80BC-F8383FCEE883}"/>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5ADB-4D3E-80BC-F8383FCEE883}"/>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5ADB-4D3E-80BC-F8383FCEE883}"/>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5ADB-4D3E-80BC-F8383FCEE883}"/>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5ADB-4D3E-80BC-F8383FCEE88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Visit cities</c:v>
                </c:pt>
                <c:pt idx="1">
                  <c:v>Discover local culture and lifestyle</c:v>
                </c:pt>
                <c:pt idx="2">
                  <c:v>Visit historical buildings/sites</c:v>
                </c:pt>
                <c:pt idx="3">
                  <c:v>Taste local food and drink</c:v>
                </c:pt>
                <c:pt idx="4">
                  <c:v>Observe beauty of nature</c:v>
                </c:pt>
                <c:pt idx="5">
                  <c:v>Visit museums</c:v>
                </c:pt>
                <c:pt idx="6">
                  <c:v>Discover local history and legends</c:v>
                </c:pt>
                <c:pt idx="7">
                  <c:v>Visit parks and gardens</c:v>
                </c:pt>
                <c:pt idx="8">
                  <c:v>Experience local architecture</c:v>
                </c:pt>
                <c:pt idx="9">
                  <c:v>Shopping</c:v>
                </c:pt>
                <c:pt idx="10">
                  <c:v>Visit restaurants</c:v>
                </c:pt>
                <c:pt idx="11">
                  <c:v>Attend sightseeing tours</c:v>
                </c:pt>
                <c:pt idx="12">
                  <c:v>Experience city nightlife</c:v>
                </c:pt>
                <c:pt idx="13">
                  <c:v>Relaxation</c:v>
                </c:pt>
                <c:pt idx="14">
                  <c:v>Sunbathing and swimming</c:v>
                </c:pt>
                <c:pt idx="15">
                  <c:v>Visit art exhibitions</c:v>
                </c:pt>
                <c:pt idx="16">
                  <c:v>Experience national festivals and traditional celebrations</c:v>
                </c:pt>
                <c:pt idx="17">
                  <c:v>Visit the countryside</c:v>
                </c:pt>
                <c:pt idx="18">
                  <c:v>Attend concerts/festivals</c:v>
                </c:pt>
                <c:pt idx="19">
                  <c:v>Observe natural phenomenon (i.e. volcanoes, northern lights, midnight sun, breaking waves, sand dune)</c:v>
                </c:pt>
                <c:pt idx="20">
                  <c:v>Hiking (less than two hours)</c:v>
                </c:pt>
                <c:pt idx="21">
                  <c:v>Get pampered</c:v>
                </c:pt>
                <c:pt idx="22">
                  <c:v>Experience mountains,  the wilderness or the wildlife</c:v>
                </c:pt>
                <c:pt idx="23">
                  <c:v>Visit spa resorts</c:v>
                </c:pt>
                <c:pt idx="24">
                  <c:v>Visit amusement parks</c:v>
                </c:pt>
                <c:pt idx="25">
                  <c:v>Fresh or salt water fishing</c:v>
                </c:pt>
                <c:pt idx="26">
                  <c:v>Hiking (more than two hours)</c:v>
                </c:pt>
                <c:pt idx="27">
                  <c:v>Do winter activities (Alpine skiing/snowboarding, cross country skiing, dog-sleigh, snowmobile etc)</c:v>
                </c:pt>
              </c:strCache>
            </c:strRef>
          </c:cat>
          <c:val>
            <c:numRef>
              <c:f>Sheet1!$B$2:$B$29</c:f>
              <c:numCache>
                <c:formatCode>0%</c:formatCode>
                <c:ptCount val="28"/>
                <c:pt idx="0">
                  <c:v>0.70270270270270307</c:v>
                </c:pt>
                <c:pt idx="1">
                  <c:v>0.52432432432432396</c:v>
                </c:pt>
                <c:pt idx="2">
                  <c:v>0.50810810810810803</c:v>
                </c:pt>
                <c:pt idx="3">
                  <c:v>0.44864864864864901</c:v>
                </c:pt>
                <c:pt idx="4">
                  <c:v>0.427027027027027</c:v>
                </c:pt>
                <c:pt idx="5">
                  <c:v>0.36216216216216202</c:v>
                </c:pt>
                <c:pt idx="6">
                  <c:v>0.302702702702703</c:v>
                </c:pt>
                <c:pt idx="7">
                  <c:v>0.28108108108108104</c:v>
                </c:pt>
                <c:pt idx="8">
                  <c:v>0.27567567567567602</c:v>
                </c:pt>
                <c:pt idx="9">
                  <c:v>0.25405405405405401</c:v>
                </c:pt>
                <c:pt idx="10">
                  <c:v>0.24324324324324301</c:v>
                </c:pt>
                <c:pt idx="11">
                  <c:v>0.23783783783783799</c:v>
                </c:pt>
                <c:pt idx="12">
                  <c:v>0.232432432432432</c:v>
                </c:pt>
                <c:pt idx="13">
                  <c:v>0.22702702702702701</c:v>
                </c:pt>
                <c:pt idx="14">
                  <c:v>0.19459459459459499</c:v>
                </c:pt>
                <c:pt idx="15">
                  <c:v>0.18918918918918901</c:v>
                </c:pt>
                <c:pt idx="16">
                  <c:v>0.151351351351351</c:v>
                </c:pt>
                <c:pt idx="17">
                  <c:v>0.124324324324324</c:v>
                </c:pt>
                <c:pt idx="18">
                  <c:v>8.1081081081081099E-2</c:v>
                </c:pt>
                <c:pt idx="19">
                  <c:v>7.5675675675675708E-2</c:v>
                </c:pt>
                <c:pt idx="20">
                  <c:v>7.0270270270270302E-2</c:v>
                </c:pt>
                <c:pt idx="21">
                  <c:v>7.0270270270270302E-2</c:v>
                </c:pt>
                <c:pt idx="22">
                  <c:v>5.9459459459459497E-2</c:v>
                </c:pt>
                <c:pt idx="23">
                  <c:v>4.8648648648648596E-2</c:v>
                </c:pt>
                <c:pt idx="24">
                  <c:v>2.7027027027027001E-2</c:v>
                </c:pt>
                <c:pt idx="25">
                  <c:v>1.62162162162162E-2</c:v>
                </c:pt>
                <c:pt idx="26">
                  <c:v>1.0810810810810801E-2</c:v>
                </c:pt>
                <c:pt idx="27">
                  <c:v>1.0810810810810801E-2</c:v>
                </c:pt>
              </c:numCache>
            </c:numRef>
          </c:val>
          <c:extLst>
            <c:ext xmlns:c16="http://schemas.microsoft.com/office/drawing/2014/chart" uri="{C3380CC4-5D6E-409C-BE32-E72D297353CC}">
              <c16:uniqueId val="{0000001A-5ADB-4D3E-80BC-F8383FCEE88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D295-4416-A6BA-2C6C2BE8DA4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0.28108108108108104</c:v>
                </c:pt>
                <c:pt idx="1">
                  <c:v>0.18378378378378402</c:v>
                </c:pt>
                <c:pt idx="2">
                  <c:v>0.232432432432432</c:v>
                </c:pt>
                <c:pt idx="3">
                  <c:v>0.12972972972973001</c:v>
                </c:pt>
                <c:pt idx="4">
                  <c:v>5.9459459459459497E-2</c:v>
                </c:pt>
                <c:pt idx="5">
                  <c:v>4.3243243243243204E-2</c:v>
                </c:pt>
                <c:pt idx="6">
                  <c:v>0</c:v>
                </c:pt>
                <c:pt idx="7">
                  <c:v>0</c:v>
                </c:pt>
              </c:numCache>
            </c:numRef>
          </c:val>
          <c:extLst>
            <c:ext xmlns:c16="http://schemas.microsoft.com/office/drawing/2014/chart" uri="{C3380CC4-5D6E-409C-BE32-E72D297353CC}">
              <c16:uniqueId val="{00000000-24CF-49BD-A942-875140FED1A4}"/>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4A14-4C7E-85D6-8283C073A859}"/>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4A14-4C7E-85D6-8283C073A859}"/>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4A14-4C7E-85D6-8283C073A85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0.43243243243243201</c:v>
                </c:pt>
                <c:pt idx="1">
                  <c:v>5.40540540540541E-3</c:v>
                </c:pt>
                <c:pt idx="2">
                  <c:v>1.0810810810810801E-2</c:v>
                </c:pt>
                <c:pt idx="3">
                  <c:v>4.8648648648648596E-2</c:v>
                </c:pt>
                <c:pt idx="4">
                  <c:v>0.11351351351351401</c:v>
                </c:pt>
                <c:pt idx="5">
                  <c:v>0.25405405405405401</c:v>
                </c:pt>
                <c:pt idx="6">
                  <c:v>3.7837837837837805E-2</c:v>
                </c:pt>
                <c:pt idx="7">
                  <c:v>0.24324324324324301</c:v>
                </c:pt>
              </c:numCache>
            </c:numRef>
          </c:val>
          <c:extLst>
            <c:ext xmlns:c16="http://schemas.microsoft.com/office/drawing/2014/chart" uri="{C3380CC4-5D6E-409C-BE32-E72D297353CC}">
              <c16:uniqueId val="{00000006-4A14-4C7E-85D6-8283C073A85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D1D8-4706-A159-6255091CA0B9}"/>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D1D8-4706-A159-6255091CA0B9}"/>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D1D8-4706-A159-6255091CA0B9}"/>
              </c:ext>
            </c:extLst>
          </c:dPt>
          <c:dPt>
            <c:idx val="6"/>
            <c:invertIfNegative val="0"/>
            <c:bubble3D val="0"/>
            <c:spPr>
              <a:solidFill>
                <a:srgbClr val="92D050"/>
              </a:solidFill>
              <a:ln>
                <a:noFill/>
              </a:ln>
              <a:effectLst/>
            </c:spPr>
            <c:extLst>
              <c:ext xmlns:c16="http://schemas.microsoft.com/office/drawing/2014/chart" uri="{C3380CC4-5D6E-409C-BE32-E72D297353CC}">
                <c16:uniqueId val="{00000006-CE03-4EE2-8FFA-90375045145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7.5675675675675708E-2</c:v>
                </c:pt>
                <c:pt idx="1">
                  <c:v>3.24324324324324E-2</c:v>
                </c:pt>
                <c:pt idx="2">
                  <c:v>8.1081081081081099E-2</c:v>
                </c:pt>
                <c:pt idx="3">
                  <c:v>8.6486486486486491E-2</c:v>
                </c:pt>
                <c:pt idx="4">
                  <c:v>0.63783783783783798</c:v>
                </c:pt>
                <c:pt idx="5">
                  <c:v>0.11891891891891899</c:v>
                </c:pt>
                <c:pt idx="6">
                  <c:v>0.34594594594594597</c:v>
                </c:pt>
                <c:pt idx="7">
                  <c:v>4.8648648648648596E-2</c:v>
                </c:pt>
              </c:numCache>
            </c:numRef>
          </c:val>
          <c:extLst>
            <c:ext xmlns:c16="http://schemas.microsoft.com/office/drawing/2014/chart" uri="{C3380CC4-5D6E-409C-BE32-E72D297353CC}">
              <c16:uniqueId val="{00000006-D1D8-4706-A159-6255091CA0B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3DE3-465C-AFDD-CD5054EFB951}"/>
              </c:ext>
            </c:extLst>
          </c:dPt>
          <c:dPt>
            <c:idx val="2"/>
            <c:invertIfNegative val="0"/>
            <c:bubble3D val="0"/>
            <c:spPr>
              <a:solidFill>
                <a:srgbClr val="FF0000"/>
              </a:solidFill>
              <a:ln>
                <a:noFill/>
              </a:ln>
              <a:effectLst/>
            </c:spPr>
            <c:extLst>
              <c:ext xmlns:c16="http://schemas.microsoft.com/office/drawing/2014/chart" uri="{C3380CC4-5D6E-409C-BE32-E72D297353CC}">
                <c16:uniqueId val="{00000004-6931-43C4-A0F2-7ABCB9CCF87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3DE3-465C-AFDD-CD5054EFB95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0</c:v>
                </c:pt>
                <c:pt idx="1">
                  <c:v>4.8648648648648596E-2</c:v>
                </c:pt>
                <c:pt idx="2">
                  <c:v>0.31891891891891899</c:v>
                </c:pt>
                <c:pt idx="3">
                  <c:v>0.15675675675675702</c:v>
                </c:pt>
                <c:pt idx="4">
                  <c:v>0.21081081081081099</c:v>
                </c:pt>
                <c:pt idx="5">
                  <c:v>0.26486486486486499</c:v>
                </c:pt>
              </c:numCache>
            </c:numRef>
          </c:val>
          <c:extLst>
            <c:ext xmlns:c16="http://schemas.microsoft.com/office/drawing/2014/chart" uri="{C3380CC4-5D6E-409C-BE32-E72D297353CC}">
              <c16:uniqueId val="{00000004-3DE3-465C-AFDD-CD5054EFB95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0.205405405405405</c:v>
                </c:pt>
                <c:pt idx="1">
                  <c:v>5.4054054054054099E-2</c:v>
                </c:pt>
                <c:pt idx="2">
                  <c:v>0.73513513513513506</c:v>
                </c:pt>
                <c:pt idx="3">
                  <c:v>5.40540540540541E-3</c:v>
                </c:pt>
              </c:numCache>
            </c:numRef>
          </c:val>
          <c:extLst>
            <c:ext xmlns:c16="http://schemas.microsoft.com/office/drawing/2014/chart" uri="{C3380CC4-5D6E-409C-BE32-E72D297353CC}">
              <c16:uniqueId val="{00000000-FFC6-4552-B532-1E44FBA217B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92D050"/>
              </a:solidFill>
              <a:ln>
                <a:noFill/>
              </a:ln>
              <a:effectLst/>
            </c:spPr>
            <c:extLst>
              <c:ext xmlns:c16="http://schemas.microsoft.com/office/drawing/2014/chart" uri="{C3380CC4-5D6E-409C-BE32-E72D297353CC}">
                <c16:uniqueId val="{00000008-E1E6-4740-9F9E-A736B10B3EA3}"/>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1-08C2-4BA0-89F1-490E55C912DA}"/>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08C2-4BA0-89F1-490E55C912DA}"/>
              </c:ext>
            </c:extLst>
          </c:dPt>
          <c:dPt>
            <c:idx val="12"/>
            <c:invertIfNegative val="0"/>
            <c:bubble3D val="0"/>
            <c:spPr>
              <a:solidFill>
                <a:schemeClr val="bg1">
                  <a:lumMod val="85000"/>
                </a:schemeClr>
              </a:solidFill>
              <a:ln>
                <a:noFill/>
              </a:ln>
              <a:effectLst/>
            </c:spPr>
            <c:extLst>
              <c:ext xmlns:c16="http://schemas.microsoft.com/office/drawing/2014/chart" uri="{C3380CC4-5D6E-409C-BE32-E72D297353CC}">
                <c16:uniqueId val="{00000009-E1E6-4740-9F9E-A736B10B3EA3}"/>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08C2-4BA0-89F1-490E55C912DA}"/>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08C2-4BA0-89F1-490E55C912D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Reviews from other travelers online</c:v>
                </c:pt>
                <c:pt idx="4">
                  <c:v>Homepages of carriers, including airlines etc.</c:v>
                </c:pt>
                <c:pt idx="5">
                  <c:v>Homepages for attractions and sights</c:v>
                </c:pt>
                <c:pt idx="6">
                  <c:v>Booking sites such as Expedia and Lastminute</c:v>
                </c:pt>
                <c:pt idx="7">
                  <c:v>Guidebooks</c:v>
                </c:pt>
                <c:pt idx="8">
                  <c:v>Advice from friends / family</c:v>
                </c:pt>
                <c:pt idx="9">
                  <c:v>Travel apps/portals like Tripadvisor etc</c:v>
                </c:pt>
                <c:pt idx="10">
                  <c:v>Travel agent in homeland</c:v>
                </c:pt>
                <c:pt idx="11">
                  <c:v>Catalogs or brochures</c:v>
                </c:pt>
                <c:pt idx="12">
                  <c:v>Social media such as Facebook or blogs</c:v>
                </c:pt>
                <c:pt idx="13">
                  <c:v>Newspapers or magazines</c:v>
                </c:pt>
                <c:pt idx="14">
                  <c:v>TV or radio</c:v>
                </c:pt>
                <c:pt idx="15">
                  <c:v>Travel fairs</c:v>
                </c:pt>
                <c:pt idx="16">
                  <c:v>Other</c:v>
                </c:pt>
              </c:strCache>
            </c:strRef>
          </c:cat>
          <c:val>
            <c:numRef>
              <c:f>Sheet1!$B$2:$B$18</c:f>
              <c:numCache>
                <c:formatCode>0%</c:formatCode>
                <c:ptCount val="17"/>
                <c:pt idx="0">
                  <c:v>0.56756756756756799</c:v>
                </c:pt>
                <c:pt idx="1">
                  <c:v>0.36216216216216202</c:v>
                </c:pt>
                <c:pt idx="2">
                  <c:v>0.32432432432432401</c:v>
                </c:pt>
                <c:pt idx="3">
                  <c:v>0.25945945945945903</c:v>
                </c:pt>
                <c:pt idx="4">
                  <c:v>0.24324324324324301</c:v>
                </c:pt>
                <c:pt idx="5">
                  <c:v>0.23783783783783799</c:v>
                </c:pt>
                <c:pt idx="6">
                  <c:v>0.2</c:v>
                </c:pt>
                <c:pt idx="7">
                  <c:v>0.18918918918918901</c:v>
                </c:pt>
                <c:pt idx="8">
                  <c:v>0.18378378378378402</c:v>
                </c:pt>
                <c:pt idx="9">
                  <c:v>0.151351351351351</c:v>
                </c:pt>
                <c:pt idx="10">
                  <c:v>0.12972972972973001</c:v>
                </c:pt>
                <c:pt idx="11">
                  <c:v>0.11891891891891899</c:v>
                </c:pt>
                <c:pt idx="12">
                  <c:v>7.0270270270270302E-2</c:v>
                </c:pt>
                <c:pt idx="13">
                  <c:v>3.24324324324324E-2</c:v>
                </c:pt>
                <c:pt idx="14">
                  <c:v>1.0810810810810801E-2</c:v>
                </c:pt>
                <c:pt idx="15">
                  <c:v>1.0810810810810801E-2</c:v>
                </c:pt>
                <c:pt idx="16">
                  <c:v>7.5675675675675708E-2</c:v>
                </c:pt>
              </c:numCache>
            </c:numRef>
          </c:val>
          <c:extLst>
            <c:ext xmlns:c16="http://schemas.microsoft.com/office/drawing/2014/chart" uri="{C3380CC4-5D6E-409C-BE32-E72D297353CC}">
              <c16:uniqueId val="{00000008-08C2-4BA0-89F1-490E55C912D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noFill/>
            </a:ln>
            <a:effectLst/>
          </c:spPr>
          <c:invertIfNegative val="0"/>
          <c:dLbls>
            <c:spPr>
              <a:noFill/>
              <a:ln>
                <a:noFill/>
              </a:ln>
              <a:effectLst/>
            </c:spPr>
            <c:txPr>
              <a:bodyPr/>
              <a:lstStyle/>
              <a:p>
                <a:pPr>
                  <a:defRPr sz="2400" b="1">
                    <a:solidFill>
                      <a:srgbClr val="00B0F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Relaxed</c:v>
                </c:pt>
                <c:pt idx="1">
                  <c:v>Playful</c:v>
                </c:pt>
                <c:pt idx="2">
                  <c:v>Peaceful</c:v>
                </c:pt>
                <c:pt idx="3">
                  <c:v>Cozy</c:v>
                </c:pt>
              </c:strCache>
            </c:strRef>
          </c:cat>
          <c:val>
            <c:numRef>
              <c:f>Sheet1!$B$2:$B$5</c:f>
              <c:numCache>
                <c:formatCode>0</c:formatCode>
                <c:ptCount val="4"/>
                <c:pt idx="0">
                  <c:v>187.89289871944109</c:v>
                </c:pt>
                <c:pt idx="1">
                  <c:v>186.72875436554114</c:v>
                </c:pt>
                <c:pt idx="2">
                  <c:v>182.53783469150179</c:v>
                </c:pt>
                <c:pt idx="3">
                  <c:v>177.18277066356259</c:v>
                </c:pt>
              </c:numCache>
            </c:numRef>
          </c:val>
          <c:extLst>
            <c:ext xmlns:c16="http://schemas.microsoft.com/office/drawing/2014/chart" uri="{C3380CC4-5D6E-409C-BE32-E72D297353CC}">
              <c16:uniqueId val="{00000000-B5FD-4973-AB1A-B9B131DAECB3}"/>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2400" b="1">
                <a:solidFill>
                  <a:srgbClr val="00B0F0"/>
                </a:solidFill>
              </a:defRPr>
            </a:pPr>
            <a:endParaRPr lang="nb-NO"/>
          </a:p>
        </c:txPr>
        <c:crossAx val="630774400"/>
        <c:crosses val="autoZero"/>
        <c:auto val="1"/>
        <c:lblAlgn val="ctr"/>
        <c:lblOffset val="100"/>
        <c:noMultiLvlLbl val="0"/>
      </c:catAx>
      <c:valAx>
        <c:axId val="630774400"/>
        <c:scaling>
          <c:orientation val="minMax"/>
          <c:max val="28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8.1081081081081099E-2</c:v>
                </c:pt>
                <c:pt idx="1">
                  <c:v>0.50810810810810803</c:v>
                </c:pt>
                <c:pt idx="2">
                  <c:v>0.232432432432432</c:v>
                </c:pt>
                <c:pt idx="3">
                  <c:v>0.178378378378378</c:v>
                </c:pt>
              </c:numCache>
            </c:numRef>
          </c:val>
          <c:extLst>
            <c:ext xmlns:c16="http://schemas.microsoft.com/office/drawing/2014/chart" uri="{C3380CC4-5D6E-409C-BE32-E72D297353CC}">
              <c16:uniqueId val="{00000000-4765-4188-ADAA-BC5AD807485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68AC-4FEE-955E-070ABF2801B5}"/>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68AC-4FEE-955E-070ABF2801B5}"/>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68AC-4FEE-955E-070ABF2801B5}"/>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68AC-4FEE-955E-070ABF2801B5}"/>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68AC-4FEE-955E-070ABF2801B5}"/>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68AC-4FEE-955E-070ABF2801B5}"/>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D-68AC-4FEE-955E-070ABF2801B5}"/>
              </c:ext>
            </c:extLst>
          </c:dPt>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5.3030303030303004E-2</c:v>
                </c:pt>
                <c:pt idx="1">
                  <c:v>1.5151515151515201E-2</c:v>
                </c:pt>
                <c:pt idx="2">
                  <c:v>0.12878787878787901</c:v>
                </c:pt>
                <c:pt idx="3">
                  <c:v>0.174242424242424</c:v>
                </c:pt>
                <c:pt idx="4">
                  <c:v>0.24242424242424199</c:v>
                </c:pt>
                <c:pt idx="5">
                  <c:v>0.12878787878787901</c:v>
                </c:pt>
                <c:pt idx="6">
                  <c:v>0.25757575757575801</c:v>
                </c:pt>
              </c:numCache>
            </c:numRef>
          </c:val>
          <c:extLst>
            <c:ext xmlns:c16="http://schemas.microsoft.com/office/drawing/2014/chart" uri="{C3380CC4-5D6E-409C-BE32-E72D297353CC}">
              <c16:uniqueId val="{0000000E-68AC-4FEE-955E-070ABF2801B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People who have strong family values</c:v>
                </c:pt>
                <c:pt idx="1">
                  <c:v>People for whom family comes first above all</c:v>
                </c:pt>
                <c:pt idx="2">
                  <c:v>People who enjoy spending time with friends</c:v>
                </c:pt>
                <c:pt idx="3">
                  <c:v>People who enjoy taking care of others</c:v>
                </c:pt>
                <c:pt idx="4">
                  <c:v>People who want to escape from the demands of life and relax and unwind</c:v>
                </c:pt>
              </c:strCache>
            </c:strRef>
          </c:cat>
          <c:val>
            <c:numRef>
              <c:f>Sheet1!$B$2:$B$6</c:f>
              <c:numCache>
                <c:formatCode>0</c:formatCode>
                <c:ptCount val="5"/>
                <c:pt idx="0">
                  <c:v>294</c:v>
                </c:pt>
                <c:pt idx="1">
                  <c:v>279</c:v>
                </c:pt>
                <c:pt idx="2">
                  <c:v>239</c:v>
                </c:pt>
                <c:pt idx="3">
                  <c:v>205</c:v>
                </c:pt>
                <c:pt idx="4">
                  <c:v>143</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Creates precious moments of togetherness</c:v>
                </c:pt>
                <c:pt idx="1">
                  <c:v>Allows me to share good times with others</c:v>
                </c:pt>
                <c:pt idx="2">
                  <c:v>Allows me to intensify the relationship with my loved one(s)</c:v>
                </c:pt>
                <c:pt idx="3">
                  <c:v>Helps me to escape from my hectic daily life</c:v>
                </c:pt>
              </c:strCache>
            </c:strRef>
          </c:cat>
          <c:val>
            <c:numRef>
              <c:f>Sheet1!$B$2:$B$5</c:f>
              <c:numCache>
                <c:formatCode>General</c:formatCode>
                <c:ptCount val="4"/>
                <c:pt idx="0" formatCode="0">
                  <c:v>251</c:v>
                </c:pt>
                <c:pt idx="1">
                  <c:v>224</c:v>
                </c:pt>
                <c:pt idx="2" formatCode="0">
                  <c:v>207</c:v>
                </c:pt>
                <c:pt idx="3" formatCode="0">
                  <c:v>154</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Sociable</c:v>
                </c:pt>
                <c:pt idx="1">
                  <c:v>Friendly</c:v>
                </c:pt>
                <c:pt idx="2">
                  <c:v>Harmonious</c:v>
                </c:pt>
                <c:pt idx="3">
                  <c:v>Relaxed</c:v>
                </c:pt>
                <c:pt idx="4">
                  <c:v>Peaceful</c:v>
                </c:pt>
                <c:pt idx="5">
                  <c:v>Cozy</c:v>
                </c:pt>
              </c:strCache>
            </c:strRef>
          </c:cat>
          <c:val>
            <c:numRef>
              <c:f>Sheet1!$B$2:$B$7</c:f>
              <c:numCache>
                <c:formatCode>0</c:formatCode>
                <c:ptCount val="6"/>
                <c:pt idx="0">
                  <c:v>259</c:v>
                </c:pt>
                <c:pt idx="1">
                  <c:v>236</c:v>
                </c:pt>
                <c:pt idx="2">
                  <c:v>168</c:v>
                </c:pt>
                <c:pt idx="3">
                  <c:v>161</c:v>
                </c:pt>
                <c:pt idx="4">
                  <c:v>159</c:v>
                </c:pt>
                <c:pt idx="5" formatCode="General">
                  <c:v>155</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Has friendly people</c:v>
                </c:pt>
                <c:pt idx="1">
                  <c:v>Has good local cuisine</c:v>
                </c:pt>
                <c:pt idx="2">
                  <c:v>Is easy to travel to</c:v>
                </c:pt>
                <c:pt idx="3">
                  <c:v>Has guaranteed sunshine</c:v>
                </c:pt>
                <c:pt idx="4">
                  <c:v>Good value for money</c:v>
                </c:pt>
                <c:pt idx="5">
                  <c:v>Has good beaches</c:v>
                </c:pt>
                <c:pt idx="6">
                  <c:v>Is easy to travel around</c:v>
                </c:pt>
              </c:strCache>
            </c:strRef>
          </c:cat>
          <c:val>
            <c:numRef>
              <c:f>Sheet1!$B$2:$B$8</c:f>
              <c:numCache>
                <c:formatCode>0</c:formatCode>
                <c:ptCount val="7"/>
                <c:pt idx="0" formatCode="General">
                  <c:v>189</c:v>
                </c:pt>
                <c:pt idx="1">
                  <c:v>170</c:v>
                </c:pt>
                <c:pt idx="2">
                  <c:v>160</c:v>
                </c:pt>
                <c:pt idx="3" formatCode="General">
                  <c:v>157</c:v>
                </c:pt>
                <c:pt idx="4">
                  <c:v>138</c:v>
                </c:pt>
                <c:pt idx="5" formatCode="General">
                  <c:v>137</c:v>
                </c:pt>
                <c:pt idx="6">
                  <c:v>136</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General"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5.3030303030303004E-2</c:v>
                </c:pt>
                <c:pt idx="1">
                  <c:v>5.3030303030303004E-2</c:v>
                </c:pt>
                <c:pt idx="2">
                  <c:v>9.0909090909090898E-2</c:v>
                </c:pt>
                <c:pt idx="3">
                  <c:v>6.8181818181818205E-2</c:v>
                </c:pt>
                <c:pt idx="4">
                  <c:v>7.5757575757575801E-2</c:v>
                </c:pt>
                <c:pt idx="5">
                  <c:v>8.3333333333333301E-2</c:v>
                </c:pt>
                <c:pt idx="6">
                  <c:v>9.8484848484848495E-2</c:v>
                </c:pt>
                <c:pt idx="7">
                  <c:v>0.18939393939393898</c:v>
                </c:pt>
                <c:pt idx="8">
                  <c:v>0.11363636363636401</c:v>
                </c:pt>
                <c:pt idx="9">
                  <c:v>1.5151515151515201E-2</c:v>
                </c:pt>
                <c:pt idx="10">
                  <c:v>4.5454545454545504E-2</c:v>
                </c:pt>
                <c:pt idx="11">
                  <c:v>0.11363636363636401</c:v>
                </c:pt>
              </c:numCache>
            </c:numRef>
          </c:val>
          <c:smooth val="1"/>
          <c:extLst>
            <c:ext xmlns:c16="http://schemas.microsoft.com/office/drawing/2014/chart" uri="{C3380CC4-5D6E-409C-BE32-E72D297353CC}">
              <c16:uniqueId val="{00000000-66D1-4D8F-8745-3A56AB52BC78}"/>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8-20C4-4FDA-A417-A886A36A435B}"/>
              </c:ext>
            </c:extLst>
          </c:dPt>
          <c:dPt>
            <c:idx val="4"/>
            <c:invertIfNegative val="0"/>
            <c:bubble3D val="0"/>
            <c:spPr>
              <a:solidFill>
                <a:srgbClr val="FF0000"/>
              </a:solidFill>
              <a:ln>
                <a:noFill/>
              </a:ln>
              <a:effectLst/>
            </c:spPr>
            <c:extLst>
              <c:ext xmlns:c16="http://schemas.microsoft.com/office/drawing/2014/chart" uri="{C3380CC4-5D6E-409C-BE32-E72D297353CC}">
                <c16:uniqueId val="{00000009-20C4-4FDA-A417-A886A36A435B}"/>
              </c:ext>
            </c:extLst>
          </c:dPt>
          <c:dPt>
            <c:idx val="5"/>
            <c:invertIfNegative val="0"/>
            <c:bubble3D val="0"/>
            <c:spPr>
              <a:solidFill>
                <a:srgbClr val="FF0000"/>
              </a:solidFill>
              <a:ln>
                <a:noFill/>
              </a:ln>
              <a:effectLst/>
            </c:spPr>
            <c:extLst>
              <c:ext xmlns:c16="http://schemas.microsoft.com/office/drawing/2014/chart" uri="{C3380CC4-5D6E-409C-BE32-E72D297353CC}">
                <c16:uniqueId val="{0000000A-20C4-4FDA-A417-A886A36A435B}"/>
              </c:ext>
            </c:extLst>
          </c:dPt>
          <c:dPt>
            <c:idx val="6"/>
            <c:invertIfNegative val="0"/>
            <c:bubble3D val="0"/>
            <c:spPr>
              <a:solidFill>
                <a:srgbClr val="92D050"/>
              </a:solidFill>
              <a:ln>
                <a:noFill/>
              </a:ln>
              <a:effectLst/>
            </c:spPr>
            <c:extLst>
              <c:ext xmlns:c16="http://schemas.microsoft.com/office/drawing/2014/chart" uri="{C3380CC4-5D6E-409C-BE32-E72D297353CC}">
                <c16:uniqueId val="{00000001-904D-4561-86D6-03FB8F536143}"/>
              </c:ext>
            </c:extLst>
          </c:dPt>
          <c:dPt>
            <c:idx val="8"/>
            <c:invertIfNegative val="0"/>
            <c:bubble3D val="0"/>
            <c:spPr>
              <a:solidFill>
                <a:srgbClr val="92D050"/>
              </a:solidFill>
              <a:ln>
                <a:noFill/>
              </a:ln>
              <a:effectLst/>
            </c:spPr>
            <c:extLst>
              <c:ext xmlns:c16="http://schemas.microsoft.com/office/drawing/2014/chart" uri="{C3380CC4-5D6E-409C-BE32-E72D297353CC}">
                <c16:uniqueId val="{00000003-904D-4561-86D6-03FB8F536143}"/>
              </c:ext>
            </c:extLst>
          </c:dPt>
          <c:dPt>
            <c:idx val="9"/>
            <c:invertIfNegative val="0"/>
            <c:bubble3D val="0"/>
            <c:spPr>
              <a:solidFill>
                <a:srgbClr val="FF0000"/>
              </a:solidFill>
              <a:ln>
                <a:noFill/>
              </a:ln>
              <a:effectLst/>
            </c:spPr>
            <c:extLst>
              <c:ext xmlns:c16="http://schemas.microsoft.com/office/drawing/2014/chart" uri="{C3380CC4-5D6E-409C-BE32-E72D297353CC}">
                <c16:uniqueId val="{0000000B-20C4-4FDA-A417-A886A36A435B}"/>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904D-4561-86D6-03FB8F536143}"/>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904D-4561-86D6-03FB8F53614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Visiting friends and relatives</c:v>
                </c:pt>
                <c:pt idx="2">
                  <c:v>Sightseeing/round trip</c:v>
                </c:pt>
                <c:pt idx="3">
                  <c:v>Party&amp; fun</c:v>
                </c:pt>
                <c:pt idx="4">
                  <c:v>Cultural experience (focus on art, theatre etc)</c:v>
                </c:pt>
                <c:pt idx="5">
                  <c:v>Visits to historic sites</c:v>
                </c:pt>
                <c:pt idx="6">
                  <c:v>Health travel</c:v>
                </c:pt>
                <c:pt idx="7">
                  <c:v>Holiday to experience nature, scenery and wildlife</c:v>
                </c:pt>
                <c:pt idx="8">
                  <c:v>Travel to cottage/holiday home (hired/own/borrowed cottage/holiday home)</c:v>
                </c:pt>
                <c:pt idx="9">
                  <c:v>City break (focusing on cultural, shopping, Club, restaurant visits etc.)</c:v>
                </c:pt>
                <c:pt idx="10">
                  <c:v>Culinary trip</c:v>
                </c:pt>
                <c:pt idx="11">
                  <c:v>Sports/active holiday</c:v>
                </c:pt>
                <c:pt idx="12">
                  <c:v>Event holiday (festivals, sports etc)</c:v>
                </c:pt>
                <c:pt idx="13">
                  <c:v>Ski holiday</c:v>
                </c:pt>
                <c:pt idx="14">
                  <c:v>Other type of winterholiday with snow</c:v>
                </c:pt>
                <c:pt idx="15">
                  <c:v>Countryside holiday</c:v>
                </c:pt>
                <c:pt idx="16">
                  <c:v>Cruise</c:v>
                </c:pt>
              </c:strCache>
            </c:strRef>
          </c:cat>
          <c:val>
            <c:numRef>
              <c:f>Sheet1!$B$2:$B$18</c:f>
              <c:numCache>
                <c:formatCode>0%</c:formatCode>
                <c:ptCount val="17"/>
                <c:pt idx="0">
                  <c:v>0.57575757575757602</c:v>
                </c:pt>
                <c:pt idx="1">
                  <c:v>0.41666666666666702</c:v>
                </c:pt>
                <c:pt idx="2">
                  <c:v>0.40151515151515099</c:v>
                </c:pt>
                <c:pt idx="3">
                  <c:v>0.38636363636363596</c:v>
                </c:pt>
                <c:pt idx="4">
                  <c:v>0.37121212121212105</c:v>
                </c:pt>
                <c:pt idx="5">
                  <c:v>0.35606060606060602</c:v>
                </c:pt>
                <c:pt idx="6">
                  <c:v>0.21969696969697</c:v>
                </c:pt>
                <c:pt idx="7">
                  <c:v>0.18939393939393898</c:v>
                </c:pt>
                <c:pt idx="8">
                  <c:v>0.15151515151515199</c:v>
                </c:pt>
                <c:pt idx="9">
                  <c:v>0.11363636363636401</c:v>
                </c:pt>
                <c:pt idx="10">
                  <c:v>0.10606060606060601</c:v>
                </c:pt>
                <c:pt idx="11">
                  <c:v>8.3333333333333301E-2</c:v>
                </c:pt>
                <c:pt idx="12">
                  <c:v>6.8181818181818205E-2</c:v>
                </c:pt>
                <c:pt idx="13">
                  <c:v>6.0606060606060594E-2</c:v>
                </c:pt>
                <c:pt idx="14">
                  <c:v>5.3030303030303004E-2</c:v>
                </c:pt>
                <c:pt idx="15">
                  <c:v>5.3030303030303004E-2</c:v>
                </c:pt>
                <c:pt idx="16">
                  <c:v>4.5454545454545504E-2</c:v>
                </c:pt>
              </c:numCache>
            </c:numRef>
          </c:val>
          <c:extLst>
            <c:ext xmlns:c16="http://schemas.microsoft.com/office/drawing/2014/chart" uri="{C3380CC4-5D6E-409C-BE32-E72D297353CC}">
              <c16:uniqueId val="{00000008-904D-4561-86D6-03FB8F53614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0.19696969696969699</c:v>
                </c:pt>
                <c:pt idx="1">
                  <c:v>0.21969696969697</c:v>
                </c:pt>
                <c:pt idx="2">
                  <c:v>0.23484848484848497</c:v>
                </c:pt>
                <c:pt idx="3">
                  <c:v>0.18939393939393898</c:v>
                </c:pt>
                <c:pt idx="4">
                  <c:v>0.15909090909090901</c:v>
                </c:pt>
              </c:numCache>
            </c:numRef>
          </c:val>
          <c:extLst>
            <c:ext xmlns:c16="http://schemas.microsoft.com/office/drawing/2014/chart" uri="{C3380CC4-5D6E-409C-BE32-E72D297353CC}">
              <c16:uniqueId val="{00000000-B6F9-4E87-B333-49B9A64DE1F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E082-4068-96A3-255CA65F1522}"/>
              </c:ext>
            </c:extLst>
          </c:dPt>
          <c:dPt>
            <c:idx val="1"/>
            <c:invertIfNegative val="0"/>
            <c:bubble3D val="0"/>
            <c:spPr>
              <a:solidFill>
                <a:srgbClr val="92D050"/>
              </a:solidFill>
              <a:ln>
                <a:noFill/>
              </a:ln>
              <a:effectLst/>
            </c:spPr>
            <c:extLst>
              <c:ext xmlns:c16="http://schemas.microsoft.com/office/drawing/2014/chart" uri="{C3380CC4-5D6E-409C-BE32-E72D297353CC}">
                <c16:uniqueId val="{00000001-E082-4068-96A3-255CA65F152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Ferry / boat / cruise</c:v>
                </c:pt>
                <c:pt idx="4">
                  <c:v>Train</c:v>
                </c:pt>
                <c:pt idx="5">
                  <c:v>Camper van</c:v>
                </c:pt>
                <c:pt idx="6">
                  <c:v>Charter plane</c:v>
                </c:pt>
                <c:pt idx="7">
                  <c:v>Scheduled plane</c:v>
                </c:pt>
                <c:pt idx="8">
                  <c:v>Car w/ caravan</c:v>
                </c:pt>
                <c:pt idx="9">
                  <c:v>Motorbike</c:v>
                </c:pt>
              </c:strCache>
            </c:strRef>
          </c:cat>
          <c:val>
            <c:numRef>
              <c:f>Sheet1!$B$2:$B$11</c:f>
              <c:numCache>
                <c:formatCode>0%</c:formatCode>
                <c:ptCount val="10"/>
                <c:pt idx="0">
                  <c:v>0.54545454545454497</c:v>
                </c:pt>
                <c:pt idx="1">
                  <c:v>0.40151515151515099</c:v>
                </c:pt>
                <c:pt idx="2">
                  <c:v>5.3030303030303004E-2</c:v>
                </c:pt>
                <c:pt idx="3">
                  <c:v>5.3030303030303004E-2</c:v>
                </c:pt>
                <c:pt idx="4">
                  <c:v>2.2727272727272697E-2</c:v>
                </c:pt>
                <c:pt idx="5">
                  <c:v>7.5757575757575803E-3</c:v>
                </c:pt>
                <c:pt idx="6">
                  <c:v>7.5757575757575803E-3</c:v>
                </c:pt>
                <c:pt idx="7">
                  <c:v>7.5757575757575803E-3</c:v>
                </c:pt>
                <c:pt idx="8">
                  <c:v>0</c:v>
                </c:pt>
                <c:pt idx="9">
                  <c:v>0</c:v>
                </c:pt>
              </c:numCache>
            </c:numRef>
          </c:val>
          <c:extLst>
            <c:ext xmlns:c16="http://schemas.microsoft.com/office/drawing/2014/chart" uri="{C3380CC4-5D6E-409C-BE32-E72D297353CC}">
              <c16:uniqueId val="{00000000-AD77-48E3-ACAB-4B1D5A8B209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00B050"/>
            </a:solidFill>
            <a:ln>
              <a:noFill/>
            </a:ln>
            <a:effectLst/>
          </c:spPr>
          <c:invertIfNegative val="0"/>
          <c:dLbls>
            <c:spPr>
              <a:noFill/>
              <a:ln>
                <a:noFill/>
              </a:ln>
              <a:effectLst/>
            </c:spPr>
            <c:txPr>
              <a:bodyPr/>
              <a:lstStyle/>
              <a:p>
                <a:pPr>
                  <a:defRPr sz="2000" b="1">
                    <a:solidFill>
                      <a:srgbClr val="00B05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People who like to explore and have new experience...</c:v>
                </c:pt>
                <c:pt idx="1">
                  <c:v>People who are interested to learn more</c:v>
                </c:pt>
                <c:pt idx="2">
                  <c:v>People who needs time for themselves</c:v>
                </c:pt>
                <c:pt idx="3">
                  <c:v>People who want to escape from the demands of life...</c:v>
                </c:pt>
              </c:strCache>
            </c:strRef>
          </c:cat>
          <c:val>
            <c:numRef>
              <c:f>Sheet1!$B$2:$B$5</c:f>
              <c:numCache>
                <c:formatCode>0</c:formatCode>
                <c:ptCount val="4"/>
                <c:pt idx="0">
                  <c:v>197.87755102040796</c:v>
                </c:pt>
                <c:pt idx="1">
                  <c:v>183.18367346938803</c:v>
                </c:pt>
                <c:pt idx="2">
                  <c:v>153.06122448979602</c:v>
                </c:pt>
                <c:pt idx="3">
                  <c:v>152.32653061224462</c:v>
                </c:pt>
              </c:numCache>
            </c:numRef>
          </c:val>
          <c:extLst>
            <c:ext xmlns:c16="http://schemas.microsoft.com/office/drawing/2014/chart" uri="{C3380CC4-5D6E-409C-BE32-E72D297353CC}">
              <c16:uniqueId val="{00000000-67D4-414A-B505-7EEFDD3D6C40}"/>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2000" b="1">
                <a:solidFill>
                  <a:srgbClr val="00B050"/>
                </a:solidFill>
                <a:effectLst/>
              </a:defRPr>
            </a:pPr>
            <a:endParaRPr lang="nb-NO"/>
          </a:p>
        </c:txPr>
        <c:crossAx val="181324416"/>
        <c:crosses val="autoZero"/>
        <c:auto val="1"/>
        <c:lblAlgn val="ctr"/>
        <c:lblOffset val="100"/>
        <c:noMultiLvlLbl val="0"/>
      </c:catAx>
      <c:valAx>
        <c:axId val="181324416"/>
        <c:scaling>
          <c:orientation val="minMax"/>
          <c:max val="28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618A-4792-8AE5-B1C53700F26A}"/>
              </c:ext>
            </c:extLst>
          </c:dPt>
          <c:dPt>
            <c:idx val="2"/>
            <c:invertIfNegative val="0"/>
            <c:bubble3D val="0"/>
            <c:spPr>
              <a:solidFill>
                <a:srgbClr val="92D050"/>
              </a:solidFill>
              <a:ln>
                <a:noFill/>
              </a:ln>
              <a:effectLst/>
            </c:spPr>
            <c:extLst>
              <c:ext xmlns:c16="http://schemas.microsoft.com/office/drawing/2014/chart" uri="{C3380CC4-5D6E-409C-BE32-E72D297353CC}">
                <c16:uniqueId val="{00000001-618A-4792-8AE5-B1C53700F26A}"/>
              </c:ext>
            </c:extLst>
          </c:dPt>
          <c:dPt>
            <c:idx val="6"/>
            <c:invertIfNegative val="0"/>
            <c:bubble3D val="0"/>
            <c:spPr>
              <a:solidFill>
                <a:srgbClr val="FF0000"/>
              </a:solidFill>
              <a:ln>
                <a:noFill/>
              </a:ln>
              <a:effectLst/>
            </c:spPr>
            <c:extLst>
              <c:ext xmlns:c16="http://schemas.microsoft.com/office/drawing/2014/chart" uri="{C3380CC4-5D6E-409C-BE32-E72D297353CC}">
                <c16:uniqueId val="{00000002-618A-4792-8AE5-B1C53700F26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Rented cabin / holiday home / flat</c:v>
                </c:pt>
                <c:pt idx="2">
                  <c:v>Stayed with family</c:v>
                </c:pt>
                <c:pt idx="3">
                  <c:v>Stayed with friends / acquaintances</c:v>
                </c:pt>
                <c:pt idx="4">
                  <c:v>Hotel (budget)</c:v>
                </c:pt>
                <c:pt idx="5">
                  <c:v>Guest house / Bed &amp; Breakfast</c:v>
                </c:pt>
                <c:pt idx="6">
                  <c:v>Hotel (high standard)</c:v>
                </c:pt>
                <c:pt idx="7">
                  <c:v>Owned cabin / holiday home / flat</c:v>
                </c:pt>
                <c:pt idx="8">
                  <c:v>Borrowed cabin / holiday home / flat</c:v>
                </c:pt>
                <c:pt idx="9">
                  <c:v>In a private person's home through AirBnb or other types of sharing services</c:v>
                </c:pt>
                <c:pt idx="10">
                  <c:v>Tent</c:v>
                </c:pt>
                <c:pt idx="11">
                  <c:v>Camping cabin</c:v>
                </c:pt>
                <c:pt idx="12">
                  <c:v>Caravan / camper van</c:v>
                </c:pt>
              </c:strCache>
            </c:strRef>
          </c:cat>
          <c:val>
            <c:numRef>
              <c:f>Sheet1!$B$2:$B$14</c:f>
              <c:numCache>
                <c:formatCode>0%</c:formatCode>
                <c:ptCount val="13"/>
                <c:pt idx="0">
                  <c:v>0.31818181818181801</c:v>
                </c:pt>
                <c:pt idx="1">
                  <c:v>0.18181818181818202</c:v>
                </c:pt>
                <c:pt idx="2">
                  <c:v>0.10606060606060601</c:v>
                </c:pt>
                <c:pt idx="3">
                  <c:v>9.0909090909090898E-2</c:v>
                </c:pt>
                <c:pt idx="4">
                  <c:v>8.3333333333333301E-2</c:v>
                </c:pt>
                <c:pt idx="5">
                  <c:v>7.5757575757575801E-2</c:v>
                </c:pt>
                <c:pt idx="6">
                  <c:v>6.8181818181818205E-2</c:v>
                </c:pt>
                <c:pt idx="7">
                  <c:v>5.3030303030303004E-2</c:v>
                </c:pt>
                <c:pt idx="8">
                  <c:v>2.2727272727272697E-2</c:v>
                </c:pt>
                <c:pt idx="9">
                  <c:v>1.5151515151515201E-2</c:v>
                </c:pt>
                <c:pt idx="10">
                  <c:v>1.5151515151515201E-2</c:v>
                </c:pt>
                <c:pt idx="11">
                  <c:v>1.5151515151515201E-2</c:v>
                </c:pt>
                <c:pt idx="12">
                  <c:v>7.5757575757575803E-3</c:v>
                </c:pt>
              </c:numCache>
            </c:numRef>
          </c:val>
          <c:extLst>
            <c:ext xmlns:c16="http://schemas.microsoft.com/office/drawing/2014/chart" uri="{C3380CC4-5D6E-409C-BE32-E72D297353CC}">
              <c16:uniqueId val="{00000000-B4E9-4D88-B28E-CC142CD5E82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A2F7-4210-A342-0DA1A7F66D3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Own car</c:v>
                </c:pt>
                <c:pt idx="1">
                  <c:v>Bus</c:v>
                </c:pt>
                <c:pt idx="2">
                  <c:v>Rented car</c:v>
                </c:pt>
                <c:pt idx="3">
                  <c:v>Train</c:v>
                </c:pt>
                <c:pt idx="4">
                  <c:v>Plane</c:v>
                </c:pt>
                <c:pt idx="5">
                  <c:v>No transportation</c:v>
                </c:pt>
                <c:pt idx="6">
                  <c:v>Ferry / boat / cruise</c:v>
                </c:pt>
                <c:pt idx="7">
                  <c:v>Camper van</c:v>
                </c:pt>
                <c:pt idx="8">
                  <c:v>Car w/ caravan</c:v>
                </c:pt>
                <c:pt idx="9">
                  <c:v>Bicycle</c:v>
                </c:pt>
                <c:pt idx="10">
                  <c:v>Motorbike</c:v>
                </c:pt>
              </c:strCache>
            </c:strRef>
          </c:cat>
          <c:val>
            <c:numRef>
              <c:f>Sheet1!$B$2:$B$12</c:f>
              <c:numCache>
                <c:formatCode>0%</c:formatCode>
                <c:ptCount val="11"/>
                <c:pt idx="0">
                  <c:v>0.43181818181818199</c:v>
                </c:pt>
                <c:pt idx="1">
                  <c:v>0.25757575757575801</c:v>
                </c:pt>
                <c:pt idx="2">
                  <c:v>0.14393939393939401</c:v>
                </c:pt>
                <c:pt idx="3">
                  <c:v>0.11363636363636401</c:v>
                </c:pt>
                <c:pt idx="4">
                  <c:v>6.8181818181818205E-2</c:v>
                </c:pt>
                <c:pt idx="5">
                  <c:v>6.0606060606060594E-2</c:v>
                </c:pt>
                <c:pt idx="6">
                  <c:v>3.0303030303030297E-2</c:v>
                </c:pt>
                <c:pt idx="7">
                  <c:v>1.5151515151515201E-2</c:v>
                </c:pt>
                <c:pt idx="8">
                  <c:v>0</c:v>
                </c:pt>
                <c:pt idx="9">
                  <c:v>0</c:v>
                </c:pt>
                <c:pt idx="10">
                  <c:v>0</c:v>
                </c:pt>
              </c:numCache>
            </c:numRef>
          </c:val>
          <c:extLst>
            <c:ext xmlns:c16="http://schemas.microsoft.com/office/drawing/2014/chart" uri="{C3380CC4-5D6E-409C-BE32-E72D297353CC}">
              <c16:uniqueId val="{00000000-DCF6-4374-96D8-BADDC0421044}"/>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1A-2BFD-4833-A17A-572FBC965AC9}"/>
              </c:ext>
            </c:extLst>
          </c:dPt>
          <c:dPt>
            <c:idx val="6"/>
            <c:invertIfNegative val="0"/>
            <c:bubble3D val="0"/>
            <c:spPr>
              <a:solidFill>
                <a:srgbClr val="92D050"/>
              </a:solidFill>
              <a:ln>
                <a:noFill/>
              </a:ln>
              <a:effectLst/>
            </c:spPr>
            <c:extLst>
              <c:ext xmlns:c16="http://schemas.microsoft.com/office/drawing/2014/chart" uri="{C3380CC4-5D6E-409C-BE32-E72D297353CC}">
                <c16:uniqueId val="{0000001B-2BFD-4833-A17A-572FBC965AC9}"/>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D463-4984-8E96-E44C8DE0E2A8}"/>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D463-4984-8E96-E44C8DE0E2A8}"/>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D463-4984-8E96-E44C8DE0E2A8}"/>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D463-4984-8E96-E44C8DE0E2A8}"/>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D463-4984-8E96-E44C8DE0E2A8}"/>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D463-4984-8E96-E44C8DE0E2A8}"/>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D463-4984-8E96-E44C8DE0E2A8}"/>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F-D463-4984-8E96-E44C8DE0E2A8}"/>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D463-4984-8E96-E44C8DE0E2A8}"/>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D463-4984-8E96-E44C8DE0E2A8}"/>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D463-4984-8E96-E44C8DE0E2A8}"/>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D463-4984-8E96-E44C8DE0E2A8}"/>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D463-4984-8E96-E44C8DE0E2A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Visit cities</c:v>
                </c:pt>
                <c:pt idx="1">
                  <c:v>Relaxation</c:v>
                </c:pt>
                <c:pt idx="2">
                  <c:v>Taste local food and drink</c:v>
                </c:pt>
                <c:pt idx="3">
                  <c:v>Observe beauty of nature</c:v>
                </c:pt>
                <c:pt idx="4">
                  <c:v>Discover local culture and lifestyle</c:v>
                </c:pt>
                <c:pt idx="5">
                  <c:v>Visit historical buildings/sites</c:v>
                </c:pt>
                <c:pt idx="6">
                  <c:v>Sunbathing and swimming</c:v>
                </c:pt>
                <c:pt idx="7">
                  <c:v>Visit museums</c:v>
                </c:pt>
                <c:pt idx="8">
                  <c:v>Visit parks and gardens</c:v>
                </c:pt>
                <c:pt idx="9">
                  <c:v>Shopping</c:v>
                </c:pt>
                <c:pt idx="10">
                  <c:v>Visit restaurants</c:v>
                </c:pt>
                <c:pt idx="11">
                  <c:v>Discover local history and legends</c:v>
                </c:pt>
                <c:pt idx="12">
                  <c:v>Attend sightseeing tours</c:v>
                </c:pt>
                <c:pt idx="13">
                  <c:v>Experience local architecture</c:v>
                </c:pt>
                <c:pt idx="14">
                  <c:v>Experience city nightlife</c:v>
                </c:pt>
                <c:pt idx="15">
                  <c:v>Visit art exhibitions</c:v>
                </c:pt>
                <c:pt idx="16">
                  <c:v>Hiking (less than two hours)</c:v>
                </c:pt>
                <c:pt idx="17">
                  <c:v>Visit the countryside</c:v>
                </c:pt>
                <c:pt idx="18">
                  <c:v>Get pampered</c:v>
                </c:pt>
                <c:pt idx="19">
                  <c:v>Experience national festivals and traditional celebrations</c:v>
                </c:pt>
                <c:pt idx="20">
                  <c:v>Attend concerts/festivals</c:v>
                </c:pt>
                <c:pt idx="21">
                  <c:v>Visit spa resorts</c:v>
                </c:pt>
                <c:pt idx="22">
                  <c:v>Hiking (more than two hours)</c:v>
                </c:pt>
                <c:pt idx="23">
                  <c:v>Experience mountains,  the wilderness or the wildlife</c:v>
                </c:pt>
                <c:pt idx="24">
                  <c:v>Observe natural phenomenon (i.e. volcanoes, northern lights, midnight sun, breaking waves, sand dune)</c:v>
                </c:pt>
                <c:pt idx="25">
                  <c:v>Visit amusement parks</c:v>
                </c:pt>
                <c:pt idx="26">
                  <c:v>Fresh or salt water fishing</c:v>
                </c:pt>
                <c:pt idx="27">
                  <c:v>Do winter activities (Alpine skiing/snowboarding, cross country skiing, dog-sleigh, snowmobile etc)</c:v>
                </c:pt>
              </c:strCache>
            </c:strRef>
          </c:cat>
          <c:val>
            <c:numRef>
              <c:f>Sheet1!$B$2:$B$29</c:f>
              <c:numCache>
                <c:formatCode>0%</c:formatCode>
                <c:ptCount val="28"/>
                <c:pt idx="0">
                  <c:v>0.560606060606061</c:v>
                </c:pt>
                <c:pt idx="1">
                  <c:v>0.43181818181818199</c:v>
                </c:pt>
                <c:pt idx="2">
                  <c:v>0.41666666666666702</c:v>
                </c:pt>
                <c:pt idx="3">
                  <c:v>0.37878787878787895</c:v>
                </c:pt>
                <c:pt idx="4">
                  <c:v>0.35606060606060602</c:v>
                </c:pt>
                <c:pt idx="5">
                  <c:v>0.34848484848484801</c:v>
                </c:pt>
                <c:pt idx="6">
                  <c:v>0.32575757575757597</c:v>
                </c:pt>
                <c:pt idx="7">
                  <c:v>0.28787878787878801</c:v>
                </c:pt>
                <c:pt idx="8">
                  <c:v>0.28030303030303</c:v>
                </c:pt>
                <c:pt idx="9">
                  <c:v>0.25</c:v>
                </c:pt>
                <c:pt idx="10">
                  <c:v>0.23484848484848497</c:v>
                </c:pt>
                <c:pt idx="11">
                  <c:v>0.204545454545455</c:v>
                </c:pt>
                <c:pt idx="12">
                  <c:v>0.15909090909090901</c:v>
                </c:pt>
                <c:pt idx="13">
                  <c:v>0.15909090909090901</c:v>
                </c:pt>
                <c:pt idx="14">
                  <c:v>0.14393939393939401</c:v>
                </c:pt>
                <c:pt idx="15">
                  <c:v>0.10606060606060601</c:v>
                </c:pt>
                <c:pt idx="16">
                  <c:v>9.0909090909090898E-2</c:v>
                </c:pt>
                <c:pt idx="17">
                  <c:v>9.0909090909090898E-2</c:v>
                </c:pt>
                <c:pt idx="18">
                  <c:v>9.0909090909090898E-2</c:v>
                </c:pt>
                <c:pt idx="19">
                  <c:v>9.0909090909090898E-2</c:v>
                </c:pt>
                <c:pt idx="20">
                  <c:v>6.8181818181818205E-2</c:v>
                </c:pt>
                <c:pt idx="21">
                  <c:v>5.3030303030303004E-2</c:v>
                </c:pt>
                <c:pt idx="22">
                  <c:v>4.5454545454545504E-2</c:v>
                </c:pt>
                <c:pt idx="23">
                  <c:v>4.5454545454545504E-2</c:v>
                </c:pt>
                <c:pt idx="24">
                  <c:v>3.7878787878787901E-2</c:v>
                </c:pt>
                <c:pt idx="25">
                  <c:v>3.7878787878787901E-2</c:v>
                </c:pt>
                <c:pt idx="26">
                  <c:v>3.7878787878787901E-2</c:v>
                </c:pt>
                <c:pt idx="27">
                  <c:v>1.5151515151515201E-2</c:v>
                </c:pt>
              </c:numCache>
            </c:numRef>
          </c:val>
          <c:extLst>
            <c:ext xmlns:c16="http://schemas.microsoft.com/office/drawing/2014/chart" uri="{C3380CC4-5D6E-409C-BE32-E72D297353CC}">
              <c16:uniqueId val="{0000001A-D463-4984-8E96-E44C8DE0E2A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0.27272727272727298</c:v>
                </c:pt>
                <c:pt idx="1">
                  <c:v>0.26515151515151503</c:v>
                </c:pt>
                <c:pt idx="2">
                  <c:v>0.174242424242424</c:v>
                </c:pt>
                <c:pt idx="3">
                  <c:v>0.12878787878787901</c:v>
                </c:pt>
                <c:pt idx="4">
                  <c:v>6.0606060606060594E-2</c:v>
                </c:pt>
                <c:pt idx="5">
                  <c:v>3.7878787878787901E-2</c:v>
                </c:pt>
                <c:pt idx="6">
                  <c:v>0</c:v>
                </c:pt>
                <c:pt idx="7">
                  <c:v>0</c:v>
                </c:pt>
              </c:numCache>
            </c:numRef>
          </c:val>
          <c:extLst>
            <c:ext xmlns:c16="http://schemas.microsoft.com/office/drawing/2014/chart" uri="{C3380CC4-5D6E-409C-BE32-E72D297353CC}">
              <c16:uniqueId val="{00000000-B81F-4AE1-9672-AD8D18CD067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73F4-49F7-AB7F-5E5A5FC8D2E7}"/>
              </c:ext>
            </c:extLst>
          </c:dPt>
          <c:dPt>
            <c:idx val="4"/>
            <c:invertIfNegative val="0"/>
            <c:bubble3D val="0"/>
            <c:spPr>
              <a:solidFill>
                <a:srgbClr val="92D050"/>
              </a:solidFill>
              <a:ln>
                <a:noFill/>
              </a:ln>
              <a:effectLst/>
            </c:spPr>
            <c:extLst>
              <c:ext xmlns:c16="http://schemas.microsoft.com/office/drawing/2014/chart" uri="{C3380CC4-5D6E-409C-BE32-E72D297353CC}">
                <c16:uniqueId val="{00000003-73F4-49F7-AB7F-5E5A5FC8D2E7}"/>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73F4-49F7-AB7F-5E5A5FC8D2E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0.45454545454545503</c:v>
                </c:pt>
                <c:pt idx="1">
                  <c:v>2.2727272727272697E-2</c:v>
                </c:pt>
                <c:pt idx="2">
                  <c:v>3.7878787878787901E-2</c:v>
                </c:pt>
                <c:pt idx="3">
                  <c:v>6.8181818181818205E-2</c:v>
                </c:pt>
                <c:pt idx="4">
                  <c:v>0.174242424242424</c:v>
                </c:pt>
                <c:pt idx="5">
                  <c:v>0.21212121212121202</c:v>
                </c:pt>
                <c:pt idx="6">
                  <c:v>2.2727272727272697E-2</c:v>
                </c:pt>
                <c:pt idx="7">
                  <c:v>0.18181818181818202</c:v>
                </c:pt>
              </c:numCache>
            </c:numRef>
          </c:val>
          <c:extLst>
            <c:ext xmlns:c16="http://schemas.microsoft.com/office/drawing/2014/chart" uri="{C3380CC4-5D6E-409C-BE32-E72D297353CC}">
              <c16:uniqueId val="{00000006-73F4-49F7-AB7F-5E5A5FC8D2E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6454-4A37-A698-75A7B6AD79E2}"/>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6454-4A37-A698-75A7B6AD79E2}"/>
              </c:ext>
            </c:extLst>
          </c:dPt>
          <c:dPt>
            <c:idx val="3"/>
            <c:invertIfNegative val="0"/>
            <c:bubble3D val="0"/>
            <c:spPr>
              <a:solidFill>
                <a:srgbClr val="92D050"/>
              </a:solidFill>
              <a:ln>
                <a:noFill/>
              </a:ln>
              <a:effectLst/>
            </c:spPr>
            <c:extLst>
              <c:ext xmlns:c16="http://schemas.microsoft.com/office/drawing/2014/chart" uri="{C3380CC4-5D6E-409C-BE32-E72D297353CC}">
                <c16:uniqueId val="{00000006-01C2-44C5-B77F-22CC35C7BDB7}"/>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6454-4A37-A698-75A7B6AD79E2}"/>
              </c:ext>
            </c:extLst>
          </c:dPt>
          <c:dPt>
            <c:idx val="5"/>
            <c:invertIfNegative val="0"/>
            <c:bubble3D val="0"/>
            <c:spPr>
              <a:solidFill>
                <a:srgbClr val="92D050"/>
              </a:solidFill>
              <a:ln>
                <a:noFill/>
              </a:ln>
              <a:effectLst/>
            </c:spPr>
            <c:extLst>
              <c:ext xmlns:c16="http://schemas.microsoft.com/office/drawing/2014/chart" uri="{C3380CC4-5D6E-409C-BE32-E72D297353CC}">
                <c16:uniqueId val="{00000007-01C2-44C5-B77F-22CC35C7BDB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1.5151515151515201E-2</c:v>
                </c:pt>
                <c:pt idx="1">
                  <c:v>9.8484848484848495E-2</c:v>
                </c:pt>
                <c:pt idx="2">
                  <c:v>0.11363636363636401</c:v>
                </c:pt>
                <c:pt idx="3">
                  <c:v>0.15909090909090901</c:v>
                </c:pt>
                <c:pt idx="4">
                  <c:v>0.71969696969696995</c:v>
                </c:pt>
                <c:pt idx="5">
                  <c:v>0.25</c:v>
                </c:pt>
                <c:pt idx="6">
                  <c:v>0.21969696969697</c:v>
                </c:pt>
                <c:pt idx="7">
                  <c:v>1.5151515151515201E-2</c:v>
                </c:pt>
              </c:numCache>
            </c:numRef>
          </c:val>
          <c:extLst>
            <c:ext xmlns:c16="http://schemas.microsoft.com/office/drawing/2014/chart" uri="{C3380CC4-5D6E-409C-BE32-E72D297353CC}">
              <c16:uniqueId val="{00000006-6454-4A37-A698-75A7B6AD79E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A361-4986-8FB1-F89ADAA924D0}"/>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A361-4986-8FB1-F89ADAA924D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0</c:v>
                </c:pt>
                <c:pt idx="1">
                  <c:v>2.2727272727272697E-2</c:v>
                </c:pt>
                <c:pt idx="2">
                  <c:v>0.34848484848484801</c:v>
                </c:pt>
                <c:pt idx="3">
                  <c:v>0.16666666666666699</c:v>
                </c:pt>
                <c:pt idx="4">
                  <c:v>0.23484848484848497</c:v>
                </c:pt>
                <c:pt idx="5">
                  <c:v>0.22727272727272702</c:v>
                </c:pt>
              </c:numCache>
            </c:numRef>
          </c:val>
          <c:extLst>
            <c:ext xmlns:c16="http://schemas.microsoft.com/office/drawing/2014/chart" uri="{C3380CC4-5D6E-409C-BE32-E72D297353CC}">
              <c16:uniqueId val="{00000004-A361-4986-8FB1-F89ADAA924D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0.15151515151515199</c:v>
                </c:pt>
                <c:pt idx="1">
                  <c:v>6.0606060606060594E-2</c:v>
                </c:pt>
                <c:pt idx="2">
                  <c:v>0.78787878787878796</c:v>
                </c:pt>
                <c:pt idx="3">
                  <c:v>0</c:v>
                </c:pt>
              </c:numCache>
            </c:numRef>
          </c:val>
          <c:extLst>
            <c:ext xmlns:c16="http://schemas.microsoft.com/office/drawing/2014/chart" uri="{C3380CC4-5D6E-409C-BE32-E72D297353CC}">
              <c16:uniqueId val="{00000000-531E-4F6B-8DD0-1B8E2505C77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8-2849-4A3E-81C8-B11A541C69F4}"/>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1-E072-4843-8850-18EB55DED8E5}"/>
              </c:ext>
            </c:extLst>
          </c:dPt>
          <c:dPt>
            <c:idx val="6"/>
            <c:invertIfNegative val="0"/>
            <c:bubble3D val="0"/>
            <c:spPr>
              <a:solidFill>
                <a:srgbClr val="FF0000"/>
              </a:solidFill>
              <a:ln>
                <a:noFill/>
              </a:ln>
              <a:effectLst/>
            </c:spPr>
            <c:extLst>
              <c:ext xmlns:c16="http://schemas.microsoft.com/office/drawing/2014/chart" uri="{C3380CC4-5D6E-409C-BE32-E72D297353CC}">
                <c16:uniqueId val="{00000009-2849-4A3E-81C8-B11A541C69F4}"/>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E072-4843-8850-18EB55DED8E5}"/>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E072-4843-8850-18EB55DED8E5}"/>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E072-4843-8850-18EB55DED8E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Advice from friends / family</c:v>
                </c:pt>
                <c:pt idx="3">
                  <c:v>Homepages for hotels/ other accommodations</c:v>
                </c:pt>
                <c:pt idx="4">
                  <c:v>Homepages of carriers, including airlines etc.</c:v>
                </c:pt>
                <c:pt idx="5">
                  <c:v>Guidebooks</c:v>
                </c:pt>
                <c:pt idx="6">
                  <c:v>Homepages for attractions and sights</c:v>
                </c:pt>
                <c:pt idx="7">
                  <c:v>Booking sites such as Expedia and Lastminute</c:v>
                </c:pt>
                <c:pt idx="8">
                  <c:v>Reviews from other travelers online</c:v>
                </c:pt>
                <c:pt idx="9">
                  <c:v>Travel apps/portals like Tripadvisor etc</c:v>
                </c:pt>
                <c:pt idx="10">
                  <c:v>Travel agent in homeland</c:v>
                </c:pt>
                <c:pt idx="11">
                  <c:v>Catalogs or brochures</c:v>
                </c:pt>
                <c:pt idx="12">
                  <c:v>Other</c:v>
                </c:pt>
                <c:pt idx="13">
                  <c:v>Newspapers or magazines</c:v>
                </c:pt>
                <c:pt idx="14">
                  <c:v>Social media such as Facebook or blogs</c:v>
                </c:pt>
                <c:pt idx="15">
                  <c:v>TV or radio</c:v>
                </c:pt>
                <c:pt idx="16">
                  <c:v>Travel fairs</c:v>
                </c:pt>
              </c:strCache>
            </c:strRef>
          </c:cat>
          <c:val>
            <c:numRef>
              <c:f>Sheet1!$B$2:$B$18</c:f>
              <c:numCache>
                <c:formatCode>0%</c:formatCode>
                <c:ptCount val="17"/>
                <c:pt idx="0">
                  <c:v>0.5</c:v>
                </c:pt>
                <c:pt idx="1">
                  <c:v>0.36363636363636404</c:v>
                </c:pt>
                <c:pt idx="2">
                  <c:v>0.23484848484848497</c:v>
                </c:pt>
                <c:pt idx="3">
                  <c:v>0.204545454545455</c:v>
                </c:pt>
                <c:pt idx="4">
                  <c:v>0.18939393939393898</c:v>
                </c:pt>
                <c:pt idx="5">
                  <c:v>0.16666666666666699</c:v>
                </c:pt>
                <c:pt idx="6">
                  <c:v>0.15909090909090901</c:v>
                </c:pt>
                <c:pt idx="7">
                  <c:v>0.14393939393939401</c:v>
                </c:pt>
                <c:pt idx="8">
                  <c:v>0.14393939393939401</c:v>
                </c:pt>
                <c:pt idx="9">
                  <c:v>0.13636363636363599</c:v>
                </c:pt>
                <c:pt idx="10">
                  <c:v>0.12121212121212099</c:v>
                </c:pt>
                <c:pt idx="11">
                  <c:v>8.3333333333333301E-2</c:v>
                </c:pt>
                <c:pt idx="12">
                  <c:v>5.3030303030303004E-2</c:v>
                </c:pt>
                <c:pt idx="13">
                  <c:v>4.5454545454545504E-2</c:v>
                </c:pt>
                <c:pt idx="14">
                  <c:v>3.0303030303030297E-2</c:v>
                </c:pt>
                <c:pt idx="15">
                  <c:v>1.5151515151515201E-2</c:v>
                </c:pt>
                <c:pt idx="16">
                  <c:v>0</c:v>
                </c:pt>
              </c:numCache>
            </c:numRef>
          </c:val>
          <c:extLst>
            <c:ext xmlns:c16="http://schemas.microsoft.com/office/drawing/2014/chart" uri="{C3380CC4-5D6E-409C-BE32-E72D297353CC}">
              <c16:uniqueId val="{00000008-E072-4843-8850-18EB55DED8E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1CAB-4BE8-A1E2-C47B36067FCC}"/>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0.18181818181818202</c:v>
                </c:pt>
                <c:pt idx="1">
                  <c:v>0.44696969696969702</c:v>
                </c:pt>
                <c:pt idx="2">
                  <c:v>0.18181818181818202</c:v>
                </c:pt>
                <c:pt idx="3">
                  <c:v>0.18939393939393898</c:v>
                </c:pt>
              </c:numCache>
            </c:numRef>
          </c:val>
          <c:extLst>
            <c:ext xmlns:c16="http://schemas.microsoft.com/office/drawing/2014/chart" uri="{C3380CC4-5D6E-409C-BE32-E72D297353CC}">
              <c16:uniqueId val="{00000000-1CAB-4BE8-A1E2-C47B36067FC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tx1">
                  <a:lumMod val="90000"/>
                  <a:lumOff val="10000"/>
                </a:schemeClr>
              </a:solidFill>
              <a:round/>
            </a:ln>
            <a:effectLst/>
          </c:spPr>
          <c:marker>
            <c:symbol val="circle"/>
            <c:size val="5"/>
            <c:spPr>
              <a:solidFill>
                <a:schemeClr val="bg1"/>
              </a:solidFill>
              <a:ln w="9525">
                <a:solidFill>
                  <a:schemeClr val="tx1">
                    <a:lumMod val="90000"/>
                    <a:lumOff val="1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5.07380073800738E-2</c:v>
                </c:pt>
                <c:pt idx="1">
                  <c:v>5.07380073800738E-2</c:v>
                </c:pt>
                <c:pt idx="2">
                  <c:v>7.2416974169741702E-2</c:v>
                </c:pt>
                <c:pt idx="3">
                  <c:v>8.76383763837639E-2</c:v>
                </c:pt>
                <c:pt idx="4">
                  <c:v>8.9944649446494496E-2</c:v>
                </c:pt>
                <c:pt idx="5">
                  <c:v>9.5479704797047996E-2</c:v>
                </c:pt>
                <c:pt idx="6">
                  <c:v>0.118542435424354</c:v>
                </c:pt>
                <c:pt idx="7">
                  <c:v>0.194649446494465</c:v>
                </c:pt>
                <c:pt idx="8">
                  <c:v>9.8247232472324697E-2</c:v>
                </c:pt>
                <c:pt idx="9">
                  <c:v>4.7970479704797002E-2</c:v>
                </c:pt>
                <c:pt idx="10">
                  <c:v>3.1365313653136502E-2</c:v>
                </c:pt>
                <c:pt idx="11">
                  <c:v>6.2269372693726899E-2</c:v>
                </c:pt>
              </c:numCache>
            </c:numRef>
          </c:val>
          <c:smooth val="1"/>
          <c:extLst>
            <c:ext xmlns:c16="http://schemas.microsoft.com/office/drawing/2014/chart" uri="{C3380CC4-5D6E-409C-BE32-E72D297353CC}">
              <c16:uniqueId val="{00000002-3426-40FC-862B-2B2BFD77A906}"/>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8E74-4957-9F6C-2EF6A1CFC26F}"/>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8E74-4957-9F6C-2EF6A1CFC26F}"/>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8E74-4957-9F6C-2EF6A1CFC26F}"/>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8E74-4957-9F6C-2EF6A1CFC26F}"/>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8E74-4957-9F6C-2EF6A1CFC26F}"/>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8E74-4957-9F6C-2EF6A1CFC26F}"/>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D-8E74-4957-9F6C-2EF6A1CFC26F}"/>
              </c:ext>
            </c:extLst>
          </c:dPt>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4.4534412955465605E-2</c:v>
                </c:pt>
                <c:pt idx="1">
                  <c:v>4.4534412955465605E-2</c:v>
                </c:pt>
                <c:pt idx="2">
                  <c:v>0.14170040485830002</c:v>
                </c:pt>
                <c:pt idx="3">
                  <c:v>0.23481781376518199</c:v>
                </c:pt>
                <c:pt idx="4">
                  <c:v>0.19433198380566799</c:v>
                </c:pt>
                <c:pt idx="5">
                  <c:v>0.125506072874494</c:v>
                </c:pt>
                <c:pt idx="6">
                  <c:v>0.21457489878542499</c:v>
                </c:pt>
              </c:numCache>
            </c:numRef>
          </c:val>
          <c:extLst>
            <c:ext xmlns:c16="http://schemas.microsoft.com/office/drawing/2014/chart" uri="{C3380CC4-5D6E-409C-BE32-E72D297353CC}">
              <c16:uniqueId val="{0000000E-8E74-4957-9F6C-2EF6A1CFC26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People who want to escape from the demands of life and relax and unwind</c:v>
                </c:pt>
                <c:pt idx="1">
                  <c:v>People who needs time for themselves</c:v>
                </c:pt>
                <c:pt idx="2">
                  <c:v>People who want to revitalize themselves</c:v>
                </c:pt>
                <c:pt idx="3">
                  <c:v>People for whom family comes first above all</c:v>
                </c:pt>
              </c:strCache>
            </c:strRef>
          </c:cat>
          <c:val>
            <c:numRef>
              <c:f>Sheet1!$B$2:$B$5</c:f>
              <c:numCache>
                <c:formatCode>0</c:formatCode>
                <c:ptCount val="4"/>
                <c:pt idx="0">
                  <c:v>233</c:v>
                </c:pt>
                <c:pt idx="1">
                  <c:v>225</c:v>
                </c:pt>
                <c:pt idx="2">
                  <c:v>206</c:v>
                </c:pt>
                <c:pt idx="3">
                  <c:v>125</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Restores my sense of harmony and balance</c:v>
                </c:pt>
                <c:pt idx="1">
                  <c:v>Helps me to escape from my hectic daily life</c:v>
                </c:pt>
                <c:pt idx="2">
                  <c:v>Allows me to pamper myself</c:v>
                </c:pt>
                <c:pt idx="3">
                  <c:v>Makes me feel full of energy</c:v>
                </c:pt>
                <c:pt idx="4">
                  <c:v>Allows me to intensify the relationship with my loved one(s)</c:v>
                </c:pt>
              </c:strCache>
            </c:strRef>
          </c:cat>
          <c:val>
            <c:numRef>
              <c:f>Sheet1!$B$2:$B$6</c:f>
              <c:numCache>
                <c:formatCode>0</c:formatCode>
                <c:ptCount val="5"/>
                <c:pt idx="0">
                  <c:v>234</c:v>
                </c:pt>
                <c:pt idx="1">
                  <c:v>214</c:v>
                </c:pt>
                <c:pt idx="2">
                  <c:v>186</c:v>
                </c:pt>
                <c:pt idx="3">
                  <c:v>124</c:v>
                </c:pt>
                <c:pt idx="4" formatCode="General">
                  <c:v>123</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Harmonious</c:v>
                </c:pt>
                <c:pt idx="1">
                  <c:v>Relaxed</c:v>
                </c:pt>
                <c:pt idx="2">
                  <c:v>Peaceful</c:v>
                </c:pt>
                <c:pt idx="3">
                  <c:v>Cozy</c:v>
                </c:pt>
              </c:strCache>
            </c:strRef>
          </c:cat>
          <c:val>
            <c:numRef>
              <c:f>Sheet1!$B$2:$B$5</c:f>
              <c:numCache>
                <c:formatCode>0</c:formatCode>
                <c:ptCount val="4"/>
                <c:pt idx="0">
                  <c:v>236</c:v>
                </c:pt>
                <c:pt idx="1">
                  <c:v>212</c:v>
                </c:pt>
                <c:pt idx="2" formatCode="General">
                  <c:v>202</c:v>
                </c:pt>
                <c:pt idx="3">
                  <c:v>156</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Has quiet environments</c:v>
                </c:pt>
                <c:pt idx="1">
                  <c:v>Has good beaches</c:v>
                </c:pt>
                <c:pt idx="2">
                  <c:v>Has unspoiled nature</c:v>
                </c:pt>
                <c:pt idx="3">
                  <c:v>Allows me to live close to nature</c:v>
                </c:pt>
                <c:pt idx="4">
                  <c:v>Is not ruined by tourism</c:v>
                </c:pt>
                <c:pt idx="5">
                  <c:v>Has guaranteed sunshine</c:v>
                </c:pt>
                <c:pt idx="6">
                  <c:v>Has beautiful nature</c:v>
                </c:pt>
                <c:pt idx="7">
                  <c:v>Has environmentally friendly offers</c:v>
                </c:pt>
                <c:pt idx="8">
                  <c:v>Good value for money</c:v>
                </c:pt>
                <c:pt idx="9">
                  <c:v>Is not too warm</c:v>
                </c:pt>
              </c:strCache>
            </c:strRef>
          </c:cat>
          <c:val>
            <c:numRef>
              <c:f>Sheet1!$B$2:$B$11</c:f>
              <c:numCache>
                <c:formatCode>General</c:formatCode>
                <c:ptCount val="10"/>
                <c:pt idx="0">
                  <c:v>213</c:v>
                </c:pt>
                <c:pt idx="1">
                  <c:v>191</c:v>
                </c:pt>
                <c:pt idx="2" formatCode="0">
                  <c:v>177</c:v>
                </c:pt>
                <c:pt idx="3">
                  <c:v>177</c:v>
                </c:pt>
                <c:pt idx="4" formatCode="0">
                  <c:v>175</c:v>
                </c:pt>
                <c:pt idx="5">
                  <c:v>168</c:v>
                </c:pt>
                <c:pt idx="6" formatCode="0">
                  <c:v>164</c:v>
                </c:pt>
                <c:pt idx="7" formatCode="0">
                  <c:v>161</c:v>
                </c:pt>
                <c:pt idx="8">
                  <c:v>142</c:v>
                </c:pt>
                <c:pt idx="9" formatCode="0">
                  <c:v>123</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General"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5.2631578947368397E-2</c:v>
                </c:pt>
                <c:pt idx="1">
                  <c:v>2.8340080971659899E-2</c:v>
                </c:pt>
                <c:pt idx="2">
                  <c:v>4.4534412955465605E-2</c:v>
                </c:pt>
                <c:pt idx="3">
                  <c:v>6.88259109311741E-2</c:v>
                </c:pt>
                <c:pt idx="4">
                  <c:v>4.8582995951416998E-2</c:v>
                </c:pt>
                <c:pt idx="5">
                  <c:v>0.125506072874494</c:v>
                </c:pt>
                <c:pt idx="6">
                  <c:v>0.121457489878543</c:v>
                </c:pt>
                <c:pt idx="7">
                  <c:v>0.25506072874493901</c:v>
                </c:pt>
                <c:pt idx="8">
                  <c:v>9.7165991902833995E-2</c:v>
                </c:pt>
                <c:pt idx="9">
                  <c:v>2.8340080971659899E-2</c:v>
                </c:pt>
                <c:pt idx="10">
                  <c:v>2.4291497975708499E-2</c:v>
                </c:pt>
                <c:pt idx="11">
                  <c:v>0.10526315789473699</c:v>
                </c:pt>
              </c:numCache>
            </c:numRef>
          </c:val>
          <c:smooth val="1"/>
          <c:extLst>
            <c:ext xmlns:c16="http://schemas.microsoft.com/office/drawing/2014/chart" uri="{C3380CC4-5D6E-409C-BE32-E72D297353CC}">
              <c16:uniqueId val="{00000000-3D71-41C4-883A-11C70D9E015C}"/>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8-32F2-42C3-8C8B-46C88DA2BA8C}"/>
              </c:ext>
            </c:extLst>
          </c:dPt>
          <c:dPt>
            <c:idx val="1"/>
            <c:invertIfNegative val="0"/>
            <c:bubble3D val="0"/>
            <c:spPr>
              <a:solidFill>
                <a:srgbClr val="FF0000"/>
              </a:solidFill>
              <a:ln>
                <a:noFill/>
              </a:ln>
              <a:effectLst/>
            </c:spPr>
            <c:extLst>
              <c:ext xmlns:c16="http://schemas.microsoft.com/office/drawing/2014/chart" uri="{C3380CC4-5D6E-409C-BE32-E72D297353CC}">
                <c16:uniqueId val="{0000000B-32F2-42C3-8C8B-46C88DA2BA8C}"/>
              </c:ext>
            </c:extLst>
          </c:dPt>
          <c:dPt>
            <c:idx val="2"/>
            <c:invertIfNegative val="0"/>
            <c:bubble3D val="0"/>
            <c:spPr>
              <a:solidFill>
                <a:srgbClr val="FF0000"/>
              </a:solidFill>
              <a:ln>
                <a:noFill/>
              </a:ln>
              <a:effectLst/>
            </c:spPr>
            <c:extLst>
              <c:ext xmlns:c16="http://schemas.microsoft.com/office/drawing/2014/chart" uri="{C3380CC4-5D6E-409C-BE32-E72D297353CC}">
                <c16:uniqueId val="{0000000C-32F2-42C3-8C8B-46C88DA2BA8C}"/>
              </c:ext>
            </c:extLst>
          </c:dPt>
          <c:dPt>
            <c:idx val="3"/>
            <c:invertIfNegative val="0"/>
            <c:bubble3D val="0"/>
            <c:spPr>
              <a:solidFill>
                <a:srgbClr val="92D050"/>
              </a:solidFill>
              <a:ln>
                <a:noFill/>
              </a:ln>
              <a:effectLst/>
            </c:spPr>
            <c:extLst>
              <c:ext xmlns:c16="http://schemas.microsoft.com/office/drawing/2014/chart" uri="{C3380CC4-5D6E-409C-BE32-E72D297353CC}">
                <c16:uniqueId val="{00000009-32F2-42C3-8C8B-46C88DA2BA8C}"/>
              </c:ext>
            </c:extLst>
          </c:dPt>
          <c:dPt>
            <c:idx val="4"/>
            <c:invertIfNegative val="0"/>
            <c:bubble3D val="0"/>
            <c:spPr>
              <a:solidFill>
                <a:srgbClr val="FF0000"/>
              </a:solidFill>
              <a:ln>
                <a:noFill/>
              </a:ln>
              <a:effectLst/>
            </c:spPr>
            <c:extLst>
              <c:ext xmlns:c16="http://schemas.microsoft.com/office/drawing/2014/chart" uri="{C3380CC4-5D6E-409C-BE32-E72D297353CC}">
                <c16:uniqueId val="{0000000D-32F2-42C3-8C8B-46C88DA2BA8C}"/>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1-70E3-4807-BCDE-23FF4A42F809}"/>
              </c:ext>
            </c:extLst>
          </c:dPt>
          <c:dPt>
            <c:idx val="8"/>
            <c:invertIfNegative val="0"/>
            <c:bubble3D val="0"/>
            <c:spPr>
              <a:solidFill>
                <a:srgbClr val="92D050"/>
              </a:solidFill>
              <a:ln>
                <a:noFill/>
              </a:ln>
              <a:effectLst/>
            </c:spPr>
            <c:extLst>
              <c:ext xmlns:c16="http://schemas.microsoft.com/office/drawing/2014/chart" uri="{C3380CC4-5D6E-409C-BE32-E72D297353CC}">
                <c16:uniqueId val="{00000003-70E3-4807-BCDE-23FF4A42F809}"/>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70E3-4807-BCDE-23FF4A42F809}"/>
              </c:ext>
            </c:extLst>
          </c:dPt>
          <c:dPt>
            <c:idx val="11"/>
            <c:invertIfNegative val="0"/>
            <c:bubble3D val="0"/>
            <c:spPr>
              <a:solidFill>
                <a:srgbClr val="92D050"/>
              </a:solidFill>
              <a:ln>
                <a:noFill/>
              </a:ln>
              <a:effectLst/>
            </c:spPr>
            <c:extLst>
              <c:ext xmlns:c16="http://schemas.microsoft.com/office/drawing/2014/chart" uri="{C3380CC4-5D6E-409C-BE32-E72D297353CC}">
                <c16:uniqueId val="{0000000A-32F2-42C3-8C8B-46C88DA2BA8C}"/>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70E3-4807-BCDE-23FF4A42F80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Cultural experience (focus on art, theatre etc)</c:v>
                </c:pt>
                <c:pt idx="2">
                  <c:v>Visits to historic sites</c:v>
                </c:pt>
                <c:pt idx="3">
                  <c:v>Holiday to experience nature, scenery and wildlife</c:v>
                </c:pt>
                <c:pt idx="4">
                  <c:v>Sightseeing/round trip</c:v>
                </c:pt>
                <c:pt idx="5">
                  <c:v>Visiting friends and relatives</c:v>
                </c:pt>
                <c:pt idx="6">
                  <c:v>Party&amp; fun</c:v>
                </c:pt>
                <c:pt idx="7">
                  <c:v>City break (focusing on cultural, shopping, Club, restaurant visits etc.)</c:v>
                </c:pt>
                <c:pt idx="8">
                  <c:v>Health travel</c:v>
                </c:pt>
                <c:pt idx="9">
                  <c:v>Travel to cottage/holiday home (hired/own/borrowed cottage/holiday home)</c:v>
                </c:pt>
                <c:pt idx="10">
                  <c:v>Culinary trip</c:v>
                </c:pt>
                <c:pt idx="11">
                  <c:v>Countryside holiday</c:v>
                </c:pt>
                <c:pt idx="12">
                  <c:v>Sports/active holiday</c:v>
                </c:pt>
                <c:pt idx="13">
                  <c:v>Event holiday (festivals, sports etc)</c:v>
                </c:pt>
                <c:pt idx="14">
                  <c:v>Other type of winterholiday with snow</c:v>
                </c:pt>
                <c:pt idx="15">
                  <c:v>Ski holiday</c:v>
                </c:pt>
                <c:pt idx="16">
                  <c:v>Cruise</c:v>
                </c:pt>
              </c:strCache>
            </c:strRef>
          </c:cat>
          <c:val>
            <c:numRef>
              <c:f>Sheet1!$B$2:$B$18</c:f>
              <c:numCache>
                <c:formatCode>0%</c:formatCode>
                <c:ptCount val="17"/>
                <c:pt idx="0">
                  <c:v>0.64777327935222706</c:v>
                </c:pt>
                <c:pt idx="1">
                  <c:v>0.41295546558704499</c:v>
                </c:pt>
                <c:pt idx="2">
                  <c:v>0.39271255060728699</c:v>
                </c:pt>
                <c:pt idx="3">
                  <c:v>0.36437246963562797</c:v>
                </c:pt>
                <c:pt idx="4">
                  <c:v>0.33198380566801605</c:v>
                </c:pt>
                <c:pt idx="5">
                  <c:v>0.25910931174089102</c:v>
                </c:pt>
                <c:pt idx="6">
                  <c:v>0.251012145748988</c:v>
                </c:pt>
                <c:pt idx="7">
                  <c:v>0.19838056680161897</c:v>
                </c:pt>
                <c:pt idx="8">
                  <c:v>0.18218623481781399</c:v>
                </c:pt>
                <c:pt idx="9">
                  <c:v>0.12955465587044501</c:v>
                </c:pt>
                <c:pt idx="10">
                  <c:v>8.906882591093121E-2</c:v>
                </c:pt>
                <c:pt idx="11">
                  <c:v>6.47773279352227E-2</c:v>
                </c:pt>
                <c:pt idx="12">
                  <c:v>4.4534412955465605E-2</c:v>
                </c:pt>
                <c:pt idx="13">
                  <c:v>4.4534412955465605E-2</c:v>
                </c:pt>
                <c:pt idx="14">
                  <c:v>4.0485829959514198E-2</c:v>
                </c:pt>
                <c:pt idx="15">
                  <c:v>3.2388663967611302E-2</c:v>
                </c:pt>
                <c:pt idx="16">
                  <c:v>2.8340080971659899E-2</c:v>
                </c:pt>
              </c:numCache>
            </c:numRef>
          </c:val>
          <c:extLst>
            <c:ext xmlns:c16="http://schemas.microsoft.com/office/drawing/2014/chart" uri="{C3380CC4-5D6E-409C-BE32-E72D297353CC}">
              <c16:uniqueId val="{00000008-70E3-4807-BCDE-23FF4A42F80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0-B62C-43C2-9BE2-55BC05D6F97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0.22267206477732798</c:v>
                </c:pt>
                <c:pt idx="1">
                  <c:v>0.13765182186234801</c:v>
                </c:pt>
                <c:pt idx="2">
                  <c:v>0.24696356275303599</c:v>
                </c:pt>
                <c:pt idx="3">
                  <c:v>0.218623481781377</c:v>
                </c:pt>
                <c:pt idx="4">
                  <c:v>0.17408906882591102</c:v>
                </c:pt>
              </c:numCache>
            </c:numRef>
          </c:val>
          <c:extLst>
            <c:ext xmlns:c16="http://schemas.microsoft.com/office/drawing/2014/chart" uri="{C3380CC4-5D6E-409C-BE32-E72D297353CC}">
              <c16:uniqueId val="{00000000-6098-4FC8-B8D2-67B4945DE08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E965-4279-A1A7-9090ED546230}"/>
              </c:ext>
            </c:extLst>
          </c:dPt>
          <c:dPt>
            <c:idx val="1"/>
            <c:invertIfNegative val="0"/>
            <c:bubble3D val="0"/>
            <c:spPr>
              <a:solidFill>
                <a:srgbClr val="92D050"/>
              </a:solidFill>
              <a:ln>
                <a:noFill/>
              </a:ln>
              <a:effectLst/>
            </c:spPr>
            <c:extLst>
              <c:ext xmlns:c16="http://schemas.microsoft.com/office/drawing/2014/chart" uri="{C3380CC4-5D6E-409C-BE32-E72D297353CC}">
                <c16:uniqueId val="{00000001-E965-4279-A1A7-9090ED54623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Ferry / boat / cruise</c:v>
                </c:pt>
                <c:pt idx="3">
                  <c:v>Bus</c:v>
                </c:pt>
                <c:pt idx="4">
                  <c:v>Train</c:v>
                </c:pt>
                <c:pt idx="5">
                  <c:v>Camper van</c:v>
                </c:pt>
                <c:pt idx="6">
                  <c:v>Charter plane</c:v>
                </c:pt>
                <c:pt idx="7">
                  <c:v>Motorbike</c:v>
                </c:pt>
                <c:pt idx="8">
                  <c:v>Car w/ caravan</c:v>
                </c:pt>
                <c:pt idx="9">
                  <c:v>Scheduled plane</c:v>
                </c:pt>
              </c:strCache>
            </c:strRef>
          </c:cat>
          <c:val>
            <c:numRef>
              <c:f>Sheet1!$B$2:$B$11</c:f>
              <c:numCache>
                <c:formatCode>0%</c:formatCode>
                <c:ptCount val="10"/>
                <c:pt idx="0">
                  <c:v>0.59109311740890702</c:v>
                </c:pt>
                <c:pt idx="1">
                  <c:v>0.311740890688259</c:v>
                </c:pt>
                <c:pt idx="2">
                  <c:v>6.88259109311741E-2</c:v>
                </c:pt>
                <c:pt idx="3">
                  <c:v>6.47773279352227E-2</c:v>
                </c:pt>
                <c:pt idx="4">
                  <c:v>4.4534412955465605E-2</c:v>
                </c:pt>
                <c:pt idx="5">
                  <c:v>1.21457489878543E-2</c:v>
                </c:pt>
                <c:pt idx="6">
                  <c:v>8.0971659919028306E-3</c:v>
                </c:pt>
                <c:pt idx="7">
                  <c:v>8.0971659919028306E-3</c:v>
                </c:pt>
                <c:pt idx="8">
                  <c:v>4.0485829959514205E-3</c:v>
                </c:pt>
                <c:pt idx="9">
                  <c:v>0</c:v>
                </c:pt>
              </c:numCache>
            </c:numRef>
          </c:val>
          <c:extLst>
            <c:ext xmlns:c16="http://schemas.microsoft.com/office/drawing/2014/chart" uri="{C3380CC4-5D6E-409C-BE32-E72D297353CC}">
              <c16:uniqueId val="{00000000-CD3E-4404-82E7-E71DA9C3794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9A74-49F3-8754-3AC9053C6FBB}"/>
              </c:ext>
            </c:extLst>
          </c:dPt>
          <c:dPt>
            <c:idx val="1"/>
            <c:invertIfNegative val="0"/>
            <c:bubble3D val="0"/>
            <c:spPr>
              <a:solidFill>
                <a:srgbClr val="92D050"/>
              </a:solidFill>
              <a:ln>
                <a:noFill/>
              </a:ln>
              <a:effectLst/>
            </c:spPr>
            <c:extLst>
              <c:ext xmlns:c16="http://schemas.microsoft.com/office/drawing/2014/chart" uri="{C3380CC4-5D6E-409C-BE32-E72D297353CC}">
                <c16:uniqueId val="{00000001-9A74-49F3-8754-3AC9053C6FB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Rented cabin / holiday home / flat</c:v>
                </c:pt>
                <c:pt idx="2">
                  <c:v>Hotel (high standard)</c:v>
                </c:pt>
                <c:pt idx="3">
                  <c:v>Hotel (budget)</c:v>
                </c:pt>
                <c:pt idx="4">
                  <c:v>Guest house / Bed &amp; Breakfast</c:v>
                </c:pt>
                <c:pt idx="5">
                  <c:v>Stayed with friends / acquaintances</c:v>
                </c:pt>
                <c:pt idx="6">
                  <c:v>In a private person's home through AirBnb or other types of sharing services</c:v>
                </c:pt>
                <c:pt idx="7">
                  <c:v>Stayed with family</c:v>
                </c:pt>
                <c:pt idx="8">
                  <c:v>Owned cabin / holiday home / flat</c:v>
                </c:pt>
                <c:pt idx="9">
                  <c:v>Borrowed cabin / holiday home / flat</c:v>
                </c:pt>
                <c:pt idx="10">
                  <c:v>Tent</c:v>
                </c:pt>
                <c:pt idx="11">
                  <c:v>Caravan / camper van</c:v>
                </c:pt>
                <c:pt idx="12">
                  <c:v>Camping cabin</c:v>
                </c:pt>
              </c:strCache>
            </c:strRef>
          </c:cat>
          <c:val>
            <c:numRef>
              <c:f>Sheet1!$B$2:$B$14</c:f>
              <c:numCache>
                <c:formatCode>0%</c:formatCode>
                <c:ptCount val="13"/>
                <c:pt idx="0">
                  <c:v>0.33603238866396801</c:v>
                </c:pt>
                <c:pt idx="1">
                  <c:v>0.19433198380566799</c:v>
                </c:pt>
                <c:pt idx="2">
                  <c:v>0.145748987854251</c:v>
                </c:pt>
                <c:pt idx="3">
                  <c:v>0.13360323886639699</c:v>
                </c:pt>
                <c:pt idx="4">
                  <c:v>0.10931174089068801</c:v>
                </c:pt>
                <c:pt idx="5">
                  <c:v>6.0728744939271301E-2</c:v>
                </c:pt>
                <c:pt idx="6">
                  <c:v>4.0485829959514198E-2</c:v>
                </c:pt>
                <c:pt idx="7">
                  <c:v>2.8340080971659899E-2</c:v>
                </c:pt>
                <c:pt idx="8">
                  <c:v>2.4291497975708499E-2</c:v>
                </c:pt>
                <c:pt idx="9">
                  <c:v>1.21457489878543E-2</c:v>
                </c:pt>
                <c:pt idx="10">
                  <c:v>1.21457489878543E-2</c:v>
                </c:pt>
                <c:pt idx="11">
                  <c:v>1.21457489878543E-2</c:v>
                </c:pt>
                <c:pt idx="12">
                  <c:v>8.0971659919028306E-3</c:v>
                </c:pt>
              </c:numCache>
            </c:numRef>
          </c:val>
          <c:extLst>
            <c:ext xmlns:c16="http://schemas.microsoft.com/office/drawing/2014/chart" uri="{C3380CC4-5D6E-409C-BE32-E72D297353CC}">
              <c16:uniqueId val="{00000000-2743-4EC2-A665-3DFFF72FFCE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52952724017481"/>
          <c:y val="1.5385320089031988E-2"/>
          <c:w val="0.70088797556530169"/>
          <c:h val="0.98461467991096796"/>
        </c:manualLayout>
      </c:layout>
      <c:barChart>
        <c:barDir val="bar"/>
        <c:grouping val="clustered"/>
        <c:varyColors val="0"/>
        <c:ser>
          <c:idx val="0"/>
          <c:order val="0"/>
          <c:tx>
            <c:strRef>
              <c:f>Sheet1!$B$1</c:f>
              <c:strCache>
                <c:ptCount val="1"/>
                <c:pt idx="0">
                  <c:v>Column2</c:v>
                </c:pt>
              </c:strCache>
            </c:strRef>
          </c:tx>
          <c:spPr>
            <a:solidFill>
              <a:srgbClr val="FF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Bus</c:v>
                </c:pt>
                <c:pt idx="1">
                  <c:v>Own car</c:v>
                </c:pt>
                <c:pt idx="2">
                  <c:v>Rented car</c:v>
                </c:pt>
                <c:pt idx="3">
                  <c:v>Train</c:v>
                </c:pt>
                <c:pt idx="4">
                  <c:v>Plane</c:v>
                </c:pt>
                <c:pt idx="5">
                  <c:v>No transportation</c:v>
                </c:pt>
                <c:pt idx="6">
                  <c:v>Ferry / boat / cruise</c:v>
                </c:pt>
                <c:pt idx="7">
                  <c:v>Bicycle</c:v>
                </c:pt>
                <c:pt idx="8">
                  <c:v>Motorbike</c:v>
                </c:pt>
                <c:pt idx="9">
                  <c:v>Camper van</c:v>
                </c:pt>
                <c:pt idx="10">
                  <c:v>Car w/ caravan</c:v>
                </c:pt>
                <c:pt idx="11">
                  <c:v>Other</c:v>
                </c:pt>
              </c:strCache>
            </c:strRef>
          </c:cat>
          <c:val>
            <c:numRef>
              <c:f>Sheet1!$B$2:$B$13</c:f>
              <c:numCache>
                <c:formatCode>0%</c:formatCode>
                <c:ptCount val="12"/>
                <c:pt idx="0">
                  <c:v>0.30488929889298899</c:v>
                </c:pt>
                <c:pt idx="1">
                  <c:v>0.25922509225092299</c:v>
                </c:pt>
                <c:pt idx="2">
                  <c:v>0.19511070110701101</c:v>
                </c:pt>
                <c:pt idx="3">
                  <c:v>0.10747232472324701</c:v>
                </c:pt>
                <c:pt idx="4">
                  <c:v>0.10747232472324701</c:v>
                </c:pt>
                <c:pt idx="5">
                  <c:v>7.1955719557195597E-2</c:v>
                </c:pt>
                <c:pt idx="6">
                  <c:v>6.0424354243542401E-2</c:v>
                </c:pt>
                <c:pt idx="7">
                  <c:v>2.9520295202951997E-2</c:v>
                </c:pt>
                <c:pt idx="8">
                  <c:v>1.7066420664206602E-2</c:v>
                </c:pt>
                <c:pt idx="9">
                  <c:v>1.38376383763838E-2</c:v>
                </c:pt>
                <c:pt idx="10">
                  <c:v>1.1992619926199299E-2</c:v>
                </c:pt>
                <c:pt idx="11">
                  <c:v>8.2103321033210289E-2</c:v>
                </c:pt>
              </c:numCache>
            </c:numRef>
          </c:val>
          <c:extLst>
            <c:ext xmlns:c16="http://schemas.microsoft.com/office/drawing/2014/chart" uri="{C3380CC4-5D6E-409C-BE32-E72D297353CC}">
              <c16:uniqueId val="{00000000-FFD5-4248-BC20-6FF3AB7AB88F}"/>
            </c:ext>
          </c:extLst>
        </c:ser>
        <c:dLbls>
          <c:showLegendKey val="0"/>
          <c:showVal val="0"/>
          <c:showCatName val="0"/>
          <c:showSerName val="0"/>
          <c:showPercent val="0"/>
          <c:showBubbleSize val="0"/>
        </c:dLbls>
        <c:gapWidth val="76"/>
        <c:overlap val="-100"/>
        <c:axId val="1029672696"/>
        <c:axId val="1029686144"/>
      </c:barChart>
      <c:catAx>
        <c:axId val="10296726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029686144"/>
        <c:crosses val="autoZero"/>
        <c:auto val="1"/>
        <c:lblAlgn val="ctr"/>
        <c:lblOffset val="100"/>
        <c:noMultiLvlLbl val="0"/>
      </c:catAx>
      <c:valAx>
        <c:axId val="1029686144"/>
        <c:scaling>
          <c:orientation val="minMax"/>
          <c:max val="1"/>
        </c:scaling>
        <c:delete val="1"/>
        <c:axPos val="t"/>
        <c:numFmt formatCode="0%" sourceLinked="1"/>
        <c:majorTickMark val="none"/>
        <c:minorTickMark val="none"/>
        <c:tickLblPos val="nextTo"/>
        <c:crossAx val="1029672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0D83-4A8D-874F-5319A41094E5}"/>
              </c:ext>
            </c:extLst>
          </c:dPt>
          <c:dPt>
            <c:idx val="1"/>
            <c:invertIfNegative val="0"/>
            <c:bubble3D val="0"/>
            <c:spPr>
              <a:solidFill>
                <a:srgbClr val="FF0000"/>
              </a:solidFill>
              <a:ln>
                <a:noFill/>
              </a:ln>
              <a:effectLst/>
            </c:spPr>
            <c:extLst>
              <c:ext xmlns:c16="http://schemas.microsoft.com/office/drawing/2014/chart" uri="{C3380CC4-5D6E-409C-BE32-E72D297353CC}">
                <c16:uniqueId val="{00000001-0D83-4A8D-874F-5319A41094E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Own car</c:v>
                </c:pt>
                <c:pt idx="1">
                  <c:v>Bus</c:v>
                </c:pt>
                <c:pt idx="2">
                  <c:v>Rented car</c:v>
                </c:pt>
                <c:pt idx="3">
                  <c:v>No transportation</c:v>
                </c:pt>
                <c:pt idx="4">
                  <c:v>Train</c:v>
                </c:pt>
                <c:pt idx="5">
                  <c:v>Plane</c:v>
                </c:pt>
                <c:pt idx="6">
                  <c:v>Ferry / boat / cruise</c:v>
                </c:pt>
                <c:pt idx="7">
                  <c:v>Bicycle</c:v>
                </c:pt>
                <c:pt idx="8">
                  <c:v>Motorbike</c:v>
                </c:pt>
                <c:pt idx="9">
                  <c:v>Camper van</c:v>
                </c:pt>
                <c:pt idx="10">
                  <c:v>Car w/ caravan</c:v>
                </c:pt>
              </c:strCache>
            </c:strRef>
          </c:cat>
          <c:val>
            <c:numRef>
              <c:f>Sheet1!$B$2:$B$12</c:f>
              <c:numCache>
                <c:formatCode>0%</c:formatCode>
                <c:ptCount val="11"/>
                <c:pt idx="0">
                  <c:v>0.35627530364372495</c:v>
                </c:pt>
                <c:pt idx="1">
                  <c:v>0.230769230769231</c:v>
                </c:pt>
                <c:pt idx="2">
                  <c:v>0.206477732793522</c:v>
                </c:pt>
                <c:pt idx="3">
                  <c:v>9.7165991902833995E-2</c:v>
                </c:pt>
                <c:pt idx="4">
                  <c:v>8.0971659919028299E-2</c:v>
                </c:pt>
                <c:pt idx="5">
                  <c:v>6.88259109311741E-2</c:v>
                </c:pt>
                <c:pt idx="6">
                  <c:v>4.0485829959514198E-2</c:v>
                </c:pt>
                <c:pt idx="7">
                  <c:v>3.6437246963562799E-2</c:v>
                </c:pt>
                <c:pt idx="8">
                  <c:v>2.8340080971659899E-2</c:v>
                </c:pt>
                <c:pt idx="9">
                  <c:v>1.6194331983805699E-2</c:v>
                </c:pt>
                <c:pt idx="10">
                  <c:v>0</c:v>
                </c:pt>
              </c:numCache>
            </c:numRef>
          </c:val>
          <c:extLst>
            <c:ext xmlns:c16="http://schemas.microsoft.com/office/drawing/2014/chart" uri="{C3380CC4-5D6E-409C-BE32-E72D297353CC}">
              <c16:uniqueId val="{00000000-6047-440C-853D-CA0394DDAB2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A-228A-4580-AC30-63F8C606D9CE}"/>
              </c:ext>
            </c:extLst>
          </c:dPt>
          <c:dPt>
            <c:idx val="1"/>
            <c:invertIfNegative val="0"/>
            <c:bubble3D val="0"/>
            <c:spPr>
              <a:solidFill>
                <a:srgbClr val="92D050"/>
              </a:solidFill>
              <a:ln>
                <a:noFill/>
              </a:ln>
              <a:effectLst/>
            </c:spPr>
            <c:extLst>
              <c:ext xmlns:c16="http://schemas.microsoft.com/office/drawing/2014/chart" uri="{C3380CC4-5D6E-409C-BE32-E72D297353CC}">
                <c16:uniqueId val="{0000001B-228A-4580-AC30-63F8C606D9CE}"/>
              </c:ext>
            </c:extLst>
          </c:dPt>
          <c:dPt>
            <c:idx val="2"/>
            <c:invertIfNegative val="0"/>
            <c:bubble3D val="0"/>
            <c:spPr>
              <a:solidFill>
                <a:srgbClr val="FF0000"/>
              </a:solidFill>
              <a:ln>
                <a:noFill/>
              </a:ln>
              <a:effectLst/>
            </c:spPr>
            <c:extLst>
              <c:ext xmlns:c16="http://schemas.microsoft.com/office/drawing/2014/chart" uri="{C3380CC4-5D6E-409C-BE32-E72D297353CC}">
                <c16:uniqueId val="{0000001F-228A-4580-AC30-63F8C606D9CE}"/>
              </c:ext>
            </c:extLst>
          </c:dPt>
          <c:dPt>
            <c:idx val="3"/>
            <c:invertIfNegative val="0"/>
            <c:bubble3D val="0"/>
            <c:spPr>
              <a:solidFill>
                <a:srgbClr val="92D050"/>
              </a:solidFill>
              <a:ln>
                <a:noFill/>
              </a:ln>
              <a:effectLst/>
            </c:spPr>
            <c:extLst>
              <c:ext xmlns:c16="http://schemas.microsoft.com/office/drawing/2014/chart" uri="{C3380CC4-5D6E-409C-BE32-E72D297353CC}">
                <c16:uniqueId val="{0000001C-228A-4580-AC30-63F8C606D9CE}"/>
              </c:ext>
            </c:extLst>
          </c:dPt>
          <c:dPt>
            <c:idx val="6"/>
            <c:invertIfNegative val="0"/>
            <c:bubble3D val="0"/>
            <c:spPr>
              <a:solidFill>
                <a:srgbClr val="92D050"/>
              </a:solidFill>
              <a:ln>
                <a:noFill/>
              </a:ln>
              <a:effectLst/>
            </c:spPr>
            <c:extLst>
              <c:ext xmlns:c16="http://schemas.microsoft.com/office/drawing/2014/chart" uri="{C3380CC4-5D6E-409C-BE32-E72D297353CC}">
                <c16:uniqueId val="{0000001D-228A-4580-AC30-63F8C606D9CE}"/>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8596-4D40-B1A4-77D319A73CD9}"/>
              </c:ext>
            </c:extLst>
          </c:dPt>
          <c:dPt>
            <c:idx val="9"/>
            <c:invertIfNegative val="0"/>
            <c:bubble3D val="0"/>
            <c:spPr>
              <a:solidFill>
                <a:srgbClr val="FF0000"/>
              </a:solidFill>
              <a:ln>
                <a:noFill/>
              </a:ln>
              <a:effectLst/>
            </c:spPr>
            <c:extLst>
              <c:ext xmlns:c16="http://schemas.microsoft.com/office/drawing/2014/chart" uri="{C3380CC4-5D6E-409C-BE32-E72D297353CC}">
                <c16:uniqueId val="{00000003-8596-4D40-B1A4-77D319A73CD9}"/>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8596-4D40-B1A4-77D319A73CD9}"/>
              </c:ext>
            </c:extLst>
          </c:dPt>
          <c:dPt>
            <c:idx val="12"/>
            <c:invertIfNegative val="0"/>
            <c:bubble3D val="0"/>
            <c:spPr>
              <a:solidFill>
                <a:srgbClr val="92D050"/>
              </a:solidFill>
              <a:ln>
                <a:noFill/>
              </a:ln>
              <a:effectLst/>
            </c:spPr>
            <c:extLst>
              <c:ext xmlns:c16="http://schemas.microsoft.com/office/drawing/2014/chart" uri="{C3380CC4-5D6E-409C-BE32-E72D297353CC}">
                <c16:uniqueId val="{00000007-8596-4D40-B1A4-77D319A73CD9}"/>
              </c:ext>
            </c:extLst>
          </c:dPt>
          <c:dPt>
            <c:idx val="14"/>
            <c:invertIfNegative val="0"/>
            <c:bubble3D val="0"/>
            <c:spPr>
              <a:solidFill>
                <a:srgbClr val="92D050"/>
              </a:solidFill>
              <a:ln>
                <a:noFill/>
              </a:ln>
              <a:effectLst/>
            </c:spPr>
            <c:extLst>
              <c:ext xmlns:c16="http://schemas.microsoft.com/office/drawing/2014/chart" uri="{C3380CC4-5D6E-409C-BE32-E72D297353CC}">
                <c16:uniqueId val="{0000001E-228A-4580-AC30-63F8C606D9CE}"/>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8596-4D40-B1A4-77D319A73CD9}"/>
              </c:ext>
            </c:extLst>
          </c:dPt>
          <c:dPt>
            <c:idx val="16"/>
            <c:invertIfNegative val="0"/>
            <c:bubble3D val="0"/>
            <c:spPr>
              <a:solidFill>
                <a:srgbClr val="92D050"/>
              </a:solidFill>
              <a:ln>
                <a:noFill/>
              </a:ln>
              <a:effectLst/>
            </c:spPr>
            <c:extLst>
              <c:ext xmlns:c16="http://schemas.microsoft.com/office/drawing/2014/chart" uri="{C3380CC4-5D6E-409C-BE32-E72D297353CC}">
                <c16:uniqueId val="{0000000B-8596-4D40-B1A4-77D319A73CD9}"/>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8596-4D40-B1A4-77D319A73CD9}"/>
              </c:ext>
            </c:extLst>
          </c:dPt>
          <c:dPt>
            <c:idx val="18"/>
            <c:invertIfNegative val="0"/>
            <c:bubble3D val="0"/>
            <c:spPr>
              <a:solidFill>
                <a:srgbClr val="FF0000"/>
              </a:solidFill>
              <a:ln>
                <a:noFill/>
              </a:ln>
              <a:effectLst/>
            </c:spPr>
            <c:extLst>
              <c:ext xmlns:c16="http://schemas.microsoft.com/office/drawing/2014/chart" uri="{C3380CC4-5D6E-409C-BE32-E72D297353CC}">
                <c16:uniqueId val="{00000020-228A-4580-AC30-63F8C606D9CE}"/>
              </c:ext>
            </c:extLst>
          </c:dPt>
          <c:dPt>
            <c:idx val="19"/>
            <c:invertIfNegative val="0"/>
            <c:bubble3D val="0"/>
            <c:spPr>
              <a:solidFill>
                <a:srgbClr val="92D050"/>
              </a:solidFill>
              <a:ln>
                <a:noFill/>
              </a:ln>
              <a:effectLst/>
            </c:spPr>
            <c:extLst>
              <c:ext xmlns:c16="http://schemas.microsoft.com/office/drawing/2014/chart" uri="{C3380CC4-5D6E-409C-BE32-E72D297353CC}">
                <c16:uniqueId val="{0000000F-8596-4D40-B1A4-77D319A73CD9}"/>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8596-4D40-B1A4-77D319A73CD9}"/>
              </c:ext>
            </c:extLst>
          </c:dPt>
          <c:dPt>
            <c:idx val="21"/>
            <c:invertIfNegative val="0"/>
            <c:bubble3D val="0"/>
            <c:spPr>
              <a:solidFill>
                <a:srgbClr val="92D050"/>
              </a:solidFill>
              <a:ln>
                <a:noFill/>
              </a:ln>
              <a:effectLst/>
            </c:spPr>
            <c:extLst>
              <c:ext xmlns:c16="http://schemas.microsoft.com/office/drawing/2014/chart" uri="{C3380CC4-5D6E-409C-BE32-E72D297353CC}">
                <c16:uniqueId val="{00000013-8596-4D40-B1A4-77D319A73CD9}"/>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8596-4D40-B1A4-77D319A73CD9}"/>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8596-4D40-B1A4-77D319A73CD9}"/>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8596-4D40-B1A4-77D319A73CD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Observe beauty of nature</c:v>
                </c:pt>
                <c:pt idx="1">
                  <c:v>Relaxation</c:v>
                </c:pt>
                <c:pt idx="2">
                  <c:v>Visit cities</c:v>
                </c:pt>
                <c:pt idx="3">
                  <c:v>Taste local food and drink</c:v>
                </c:pt>
                <c:pt idx="4">
                  <c:v>Discover local culture and lifestyle</c:v>
                </c:pt>
                <c:pt idx="5">
                  <c:v>Visit historical buildings/sites</c:v>
                </c:pt>
                <c:pt idx="6">
                  <c:v>Sunbathing and swimming</c:v>
                </c:pt>
                <c:pt idx="7">
                  <c:v>Visit parks and gardens</c:v>
                </c:pt>
                <c:pt idx="8">
                  <c:v>Discover local history and legends</c:v>
                </c:pt>
                <c:pt idx="9">
                  <c:v>Visit museums</c:v>
                </c:pt>
                <c:pt idx="10">
                  <c:v>Shopping</c:v>
                </c:pt>
                <c:pt idx="11">
                  <c:v>Visit restaurants</c:v>
                </c:pt>
                <c:pt idx="12">
                  <c:v>Hiking (less than two hours)</c:v>
                </c:pt>
                <c:pt idx="13">
                  <c:v>Experience local architecture</c:v>
                </c:pt>
                <c:pt idx="14">
                  <c:v>Visit the countryside</c:v>
                </c:pt>
                <c:pt idx="15">
                  <c:v>Attend sightseeing tours</c:v>
                </c:pt>
                <c:pt idx="16">
                  <c:v>Experience mountains,  the wilderness or the wildlife</c:v>
                </c:pt>
                <c:pt idx="17">
                  <c:v>Observe natural phenomenon (i.e. volcanoes, northern lights, midnight sun, breaking waves, sand dune)</c:v>
                </c:pt>
                <c:pt idx="18">
                  <c:v>Experience city nightlife</c:v>
                </c:pt>
                <c:pt idx="19">
                  <c:v>Visit spa resorts</c:v>
                </c:pt>
                <c:pt idx="20">
                  <c:v>Visit art exhibitions</c:v>
                </c:pt>
                <c:pt idx="21">
                  <c:v>Get pampered</c:v>
                </c:pt>
                <c:pt idx="22">
                  <c:v>Experience national festivals and traditional celebrations</c:v>
                </c:pt>
                <c:pt idx="23">
                  <c:v>Attend concerts/festivals</c:v>
                </c:pt>
                <c:pt idx="24">
                  <c:v>Hiking (more than two hours)</c:v>
                </c:pt>
                <c:pt idx="25">
                  <c:v>Fresh or salt water fishing</c:v>
                </c:pt>
                <c:pt idx="26">
                  <c:v>Do winter activities (Alpine skiing/snowboarding, cross country skiing, dog-sleigh, snowmobile etc)</c:v>
                </c:pt>
                <c:pt idx="27">
                  <c:v>Visit amusement parks</c:v>
                </c:pt>
              </c:strCache>
            </c:strRef>
          </c:cat>
          <c:val>
            <c:numRef>
              <c:f>Sheet1!$B$2:$B$29</c:f>
              <c:numCache>
                <c:formatCode>0%</c:formatCode>
                <c:ptCount val="28"/>
                <c:pt idx="0">
                  <c:v>0.59919028340081004</c:v>
                </c:pt>
                <c:pt idx="1">
                  <c:v>0.58704453441295601</c:v>
                </c:pt>
                <c:pt idx="2">
                  <c:v>0.50202429149797601</c:v>
                </c:pt>
                <c:pt idx="3">
                  <c:v>0.44939271255060703</c:v>
                </c:pt>
                <c:pt idx="4">
                  <c:v>0.43319838056680199</c:v>
                </c:pt>
                <c:pt idx="5">
                  <c:v>0.34412955465586997</c:v>
                </c:pt>
                <c:pt idx="6">
                  <c:v>0.34412955465586997</c:v>
                </c:pt>
                <c:pt idx="7">
                  <c:v>0.25910931174089102</c:v>
                </c:pt>
                <c:pt idx="8">
                  <c:v>0.24291497975708498</c:v>
                </c:pt>
                <c:pt idx="9">
                  <c:v>0.21457489878542499</c:v>
                </c:pt>
                <c:pt idx="10">
                  <c:v>0.19433198380566799</c:v>
                </c:pt>
                <c:pt idx="11">
                  <c:v>0.19028340080971698</c:v>
                </c:pt>
                <c:pt idx="12">
                  <c:v>0.17408906882591102</c:v>
                </c:pt>
                <c:pt idx="13">
                  <c:v>0.17004048582995998</c:v>
                </c:pt>
                <c:pt idx="14">
                  <c:v>0.15384615384615399</c:v>
                </c:pt>
                <c:pt idx="15">
                  <c:v>0.14979757085020201</c:v>
                </c:pt>
                <c:pt idx="16">
                  <c:v>0.145748987854251</c:v>
                </c:pt>
                <c:pt idx="17">
                  <c:v>0.12955465587044501</c:v>
                </c:pt>
                <c:pt idx="18">
                  <c:v>0.121457489878543</c:v>
                </c:pt>
                <c:pt idx="19">
                  <c:v>0.121457489878543</c:v>
                </c:pt>
                <c:pt idx="20">
                  <c:v>0.11336032388664</c:v>
                </c:pt>
                <c:pt idx="21">
                  <c:v>0.10931174089068801</c:v>
                </c:pt>
                <c:pt idx="22">
                  <c:v>8.5020242914979796E-2</c:v>
                </c:pt>
                <c:pt idx="23">
                  <c:v>8.0971659919028299E-2</c:v>
                </c:pt>
                <c:pt idx="24">
                  <c:v>6.47773279352227E-2</c:v>
                </c:pt>
                <c:pt idx="25">
                  <c:v>3.6437246963562799E-2</c:v>
                </c:pt>
                <c:pt idx="26">
                  <c:v>2.4291497975708499E-2</c:v>
                </c:pt>
                <c:pt idx="27">
                  <c:v>2.0242914979757099E-2</c:v>
                </c:pt>
              </c:numCache>
            </c:numRef>
          </c:val>
          <c:extLst>
            <c:ext xmlns:c16="http://schemas.microsoft.com/office/drawing/2014/chart" uri="{C3380CC4-5D6E-409C-BE32-E72D297353CC}">
              <c16:uniqueId val="{0000001A-8596-4D40-B1A4-77D319A73CD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0.22267206477732798</c:v>
                </c:pt>
                <c:pt idx="1">
                  <c:v>0.238866396761134</c:v>
                </c:pt>
                <c:pt idx="2">
                  <c:v>0.19838056680161897</c:v>
                </c:pt>
                <c:pt idx="3">
                  <c:v>0.10931174089068801</c:v>
                </c:pt>
                <c:pt idx="4">
                  <c:v>9.3117408906882596E-2</c:v>
                </c:pt>
                <c:pt idx="5">
                  <c:v>3.6437246963562799E-2</c:v>
                </c:pt>
                <c:pt idx="6">
                  <c:v>2.0242914979757099E-2</c:v>
                </c:pt>
                <c:pt idx="7">
                  <c:v>0</c:v>
                </c:pt>
              </c:numCache>
            </c:numRef>
          </c:val>
          <c:extLst>
            <c:ext xmlns:c16="http://schemas.microsoft.com/office/drawing/2014/chart" uri="{C3380CC4-5D6E-409C-BE32-E72D297353CC}">
              <c16:uniqueId val="{00000000-F30A-4813-9076-23AEF9C7953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EF0A-43B2-9952-34CAFD38A0E9}"/>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EF0A-43B2-9952-34CAFD38A0E9}"/>
              </c:ext>
            </c:extLst>
          </c:dPt>
          <c:dPt>
            <c:idx val="5"/>
            <c:invertIfNegative val="0"/>
            <c:bubble3D val="0"/>
            <c:spPr>
              <a:solidFill>
                <a:srgbClr val="FF0000"/>
              </a:solidFill>
              <a:ln>
                <a:noFill/>
              </a:ln>
              <a:effectLst/>
            </c:spPr>
            <c:extLst>
              <c:ext xmlns:c16="http://schemas.microsoft.com/office/drawing/2014/chart" uri="{C3380CC4-5D6E-409C-BE32-E72D297353CC}">
                <c16:uniqueId val="{00000005-EF0A-43B2-9952-34CAFD38A0E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0.52226720647773295</c:v>
                </c:pt>
                <c:pt idx="1">
                  <c:v>1.21457489878543E-2</c:v>
                </c:pt>
                <c:pt idx="2">
                  <c:v>4.4534412955465605E-2</c:v>
                </c:pt>
                <c:pt idx="3">
                  <c:v>4.0485829959514198E-2</c:v>
                </c:pt>
                <c:pt idx="4">
                  <c:v>0.10931174089068801</c:v>
                </c:pt>
                <c:pt idx="5">
                  <c:v>0.13360323886639699</c:v>
                </c:pt>
                <c:pt idx="6">
                  <c:v>1.21457489878543E-2</c:v>
                </c:pt>
                <c:pt idx="7">
                  <c:v>0.23481781376518199</c:v>
                </c:pt>
              </c:numCache>
            </c:numRef>
          </c:val>
          <c:extLst>
            <c:ext xmlns:c16="http://schemas.microsoft.com/office/drawing/2014/chart" uri="{C3380CC4-5D6E-409C-BE32-E72D297353CC}">
              <c16:uniqueId val="{00000006-EF0A-43B2-9952-34CAFD38A0E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27CF-4686-A373-E5BC01EF012D}"/>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27CF-4686-A373-E5BC01EF012D}"/>
              </c:ext>
            </c:extLst>
          </c:dPt>
          <c:dPt>
            <c:idx val="4"/>
            <c:invertIfNegative val="0"/>
            <c:bubble3D val="0"/>
            <c:spPr>
              <a:solidFill>
                <a:srgbClr val="92D050"/>
              </a:solidFill>
              <a:ln>
                <a:noFill/>
              </a:ln>
              <a:effectLst/>
            </c:spPr>
            <c:extLst>
              <c:ext xmlns:c16="http://schemas.microsoft.com/office/drawing/2014/chart" uri="{C3380CC4-5D6E-409C-BE32-E72D297353CC}">
                <c16:uniqueId val="{00000005-27CF-4686-A373-E5BC01EF012D}"/>
              </c:ext>
            </c:extLst>
          </c:dPt>
          <c:dPt>
            <c:idx val="6"/>
            <c:invertIfNegative val="0"/>
            <c:bubble3D val="0"/>
            <c:spPr>
              <a:solidFill>
                <a:srgbClr val="FF0000"/>
              </a:solidFill>
              <a:ln>
                <a:noFill/>
              </a:ln>
              <a:effectLst/>
            </c:spPr>
            <c:extLst>
              <c:ext xmlns:c16="http://schemas.microsoft.com/office/drawing/2014/chart" uri="{C3380CC4-5D6E-409C-BE32-E72D297353CC}">
                <c16:uniqueId val="{00000006-1901-4396-BD85-76A54DC4BC1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4.0485829959514198E-2</c:v>
                </c:pt>
                <c:pt idx="1">
                  <c:v>7.69230769230769E-2</c:v>
                </c:pt>
                <c:pt idx="2">
                  <c:v>0.10526315789473699</c:v>
                </c:pt>
                <c:pt idx="3">
                  <c:v>0.10526315789473699</c:v>
                </c:pt>
                <c:pt idx="4">
                  <c:v>0.76518218623481804</c:v>
                </c:pt>
                <c:pt idx="5">
                  <c:v>0.16599190283400803</c:v>
                </c:pt>
                <c:pt idx="6">
                  <c:v>0.18218623481781399</c:v>
                </c:pt>
                <c:pt idx="7">
                  <c:v>1.6194331983805699E-2</c:v>
                </c:pt>
              </c:numCache>
            </c:numRef>
          </c:val>
          <c:extLst>
            <c:ext xmlns:c16="http://schemas.microsoft.com/office/drawing/2014/chart" uri="{C3380CC4-5D6E-409C-BE32-E72D297353CC}">
              <c16:uniqueId val="{00000006-27CF-4686-A373-E5BC01EF012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DA4A-4A18-8303-DD2ED0709574}"/>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DA4A-4A18-8303-DD2ED070957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0</c:v>
                </c:pt>
                <c:pt idx="1">
                  <c:v>3.6437246963562799E-2</c:v>
                </c:pt>
                <c:pt idx="2">
                  <c:v>0.46153846153846201</c:v>
                </c:pt>
                <c:pt idx="3">
                  <c:v>0.12955465587044501</c:v>
                </c:pt>
                <c:pt idx="4">
                  <c:v>0.21457489878542499</c:v>
                </c:pt>
                <c:pt idx="5">
                  <c:v>0.157894736842105</c:v>
                </c:pt>
              </c:numCache>
            </c:numRef>
          </c:val>
          <c:extLst>
            <c:ext xmlns:c16="http://schemas.microsoft.com/office/drawing/2014/chart" uri="{C3380CC4-5D6E-409C-BE32-E72D297353CC}">
              <c16:uniqueId val="{00000004-DA4A-4A18-8303-DD2ED0709574}"/>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0-D058-4EF5-A98B-0FC863A7F84C}"/>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0.157894736842105</c:v>
                </c:pt>
                <c:pt idx="1">
                  <c:v>6.47773279352227E-2</c:v>
                </c:pt>
                <c:pt idx="2">
                  <c:v>0.77732793522267196</c:v>
                </c:pt>
                <c:pt idx="3">
                  <c:v>0</c:v>
                </c:pt>
              </c:numCache>
            </c:numRef>
          </c:val>
          <c:extLst>
            <c:ext xmlns:c16="http://schemas.microsoft.com/office/drawing/2014/chart" uri="{C3380CC4-5D6E-409C-BE32-E72D297353CC}">
              <c16:uniqueId val="{00000000-AECB-4F62-AB37-1FA59445A90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8-9443-4D80-8EF1-CF34523802CE}"/>
              </c:ext>
            </c:extLst>
          </c:dPt>
          <c:dPt>
            <c:idx val="4"/>
            <c:invertIfNegative val="0"/>
            <c:bubble3D val="0"/>
            <c:spPr>
              <a:solidFill>
                <a:srgbClr val="92D050"/>
              </a:solidFill>
              <a:ln>
                <a:noFill/>
              </a:ln>
              <a:effectLst/>
            </c:spPr>
            <c:extLst>
              <c:ext xmlns:c16="http://schemas.microsoft.com/office/drawing/2014/chart" uri="{C3380CC4-5D6E-409C-BE32-E72D297353CC}">
                <c16:uniqueId val="{00000009-9443-4D80-8EF1-CF34523802CE}"/>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1-30B8-489E-BFB1-3ACB02DBA2B7}"/>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30B8-489E-BFB1-3ACB02DBA2B7}"/>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30B8-489E-BFB1-3ACB02DBA2B7}"/>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30B8-489E-BFB1-3ACB02DBA2B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Homepages for attractions and sights</c:v>
                </c:pt>
                <c:pt idx="4">
                  <c:v>Travel apps/portals like Tripadvisor etc</c:v>
                </c:pt>
                <c:pt idx="5">
                  <c:v>Reviews from other travelers online</c:v>
                </c:pt>
                <c:pt idx="6">
                  <c:v>Guidebooks</c:v>
                </c:pt>
                <c:pt idx="7">
                  <c:v>Homepages of carriers, including airlines etc.</c:v>
                </c:pt>
                <c:pt idx="8">
                  <c:v>Advice from friends / family</c:v>
                </c:pt>
                <c:pt idx="9">
                  <c:v>Booking sites such as Expedia and Lastminute</c:v>
                </c:pt>
                <c:pt idx="10">
                  <c:v>Travel agent in homeland</c:v>
                </c:pt>
                <c:pt idx="11">
                  <c:v>Catalogs or brochures</c:v>
                </c:pt>
                <c:pt idx="12">
                  <c:v>Newspapers or magazines</c:v>
                </c:pt>
                <c:pt idx="13">
                  <c:v>Other</c:v>
                </c:pt>
                <c:pt idx="14">
                  <c:v>Social media such as Facebook or blogs</c:v>
                </c:pt>
                <c:pt idx="15">
                  <c:v>TV or radio</c:v>
                </c:pt>
                <c:pt idx="16">
                  <c:v>Travel fairs</c:v>
                </c:pt>
              </c:strCache>
            </c:strRef>
          </c:cat>
          <c:val>
            <c:numRef>
              <c:f>Sheet1!$B$2:$B$18</c:f>
              <c:numCache>
                <c:formatCode>0%</c:formatCode>
                <c:ptCount val="17"/>
                <c:pt idx="0">
                  <c:v>0.59514170040485803</c:v>
                </c:pt>
                <c:pt idx="1">
                  <c:v>0.44939271255060703</c:v>
                </c:pt>
                <c:pt idx="2">
                  <c:v>0.28340080971659903</c:v>
                </c:pt>
                <c:pt idx="3">
                  <c:v>0.25910931174089102</c:v>
                </c:pt>
                <c:pt idx="4">
                  <c:v>0.20242914979757098</c:v>
                </c:pt>
                <c:pt idx="5">
                  <c:v>0.19838056680161897</c:v>
                </c:pt>
                <c:pt idx="6">
                  <c:v>0.19433198380566799</c:v>
                </c:pt>
                <c:pt idx="7">
                  <c:v>0.15384615384615399</c:v>
                </c:pt>
                <c:pt idx="8">
                  <c:v>0.15384615384615399</c:v>
                </c:pt>
                <c:pt idx="9">
                  <c:v>0.145748987854251</c:v>
                </c:pt>
                <c:pt idx="10">
                  <c:v>0.125506072874494</c:v>
                </c:pt>
                <c:pt idx="11">
                  <c:v>0.10931174089068801</c:v>
                </c:pt>
                <c:pt idx="12">
                  <c:v>3.6437246963562799E-2</c:v>
                </c:pt>
                <c:pt idx="13">
                  <c:v>3.6437246963562799E-2</c:v>
                </c:pt>
                <c:pt idx="14">
                  <c:v>2.4291497975708499E-2</c:v>
                </c:pt>
                <c:pt idx="15">
                  <c:v>1.21457489878543E-2</c:v>
                </c:pt>
                <c:pt idx="16">
                  <c:v>4.0485829959514205E-3</c:v>
                </c:pt>
              </c:numCache>
            </c:numRef>
          </c:val>
          <c:extLst>
            <c:ext xmlns:c16="http://schemas.microsoft.com/office/drawing/2014/chart" uri="{C3380CC4-5D6E-409C-BE32-E72D297353CC}">
              <c16:uniqueId val="{00000008-30B8-489E-BFB1-3ACB02DBA2B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9ABE-4316-8DCA-558AA281CEF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0.14170040485830002</c:v>
                </c:pt>
                <c:pt idx="1">
                  <c:v>0.50202429149797601</c:v>
                </c:pt>
                <c:pt idx="2">
                  <c:v>0.17004048582995998</c:v>
                </c:pt>
                <c:pt idx="3">
                  <c:v>0.18623481781376502</c:v>
                </c:pt>
              </c:numCache>
            </c:numRef>
          </c:val>
          <c:extLst>
            <c:ext xmlns:c16="http://schemas.microsoft.com/office/drawing/2014/chart" uri="{C3380CC4-5D6E-409C-BE32-E72D297353CC}">
              <c16:uniqueId val="{00000002-9ABE-4316-8DCA-558AA281CEF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5D2E-4E12-A783-D8AC4DABD9F9}"/>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5D2E-4E12-A783-D8AC4DABD9F9}"/>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5D2E-4E12-A783-D8AC4DABD9F9}"/>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5D2E-4E12-A783-D8AC4DABD9F9}"/>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5D2E-4E12-A783-D8AC4DABD9F9}"/>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5D2E-4E12-A783-D8AC4DABD9F9}"/>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D-5D2E-4E12-A783-D8AC4DABD9F9}"/>
              </c:ext>
            </c:extLst>
          </c:dPt>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6.6176470588235295E-2</c:v>
                </c:pt>
                <c:pt idx="1">
                  <c:v>6.9852941176470604E-2</c:v>
                </c:pt>
                <c:pt idx="2">
                  <c:v>0.150735294117647</c:v>
                </c:pt>
                <c:pt idx="3">
                  <c:v>0.17279411764705899</c:v>
                </c:pt>
                <c:pt idx="4">
                  <c:v>0.19485294117647101</c:v>
                </c:pt>
                <c:pt idx="5">
                  <c:v>0.121323529411765</c:v>
                </c:pt>
                <c:pt idx="6">
                  <c:v>0.224264705882353</c:v>
                </c:pt>
              </c:numCache>
            </c:numRef>
          </c:val>
          <c:extLst>
            <c:ext xmlns:c16="http://schemas.microsoft.com/office/drawing/2014/chart" uri="{C3380CC4-5D6E-409C-BE32-E72D297353CC}">
              <c16:uniqueId val="{0000000E-5D2E-4E12-A783-D8AC4DABD9F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669561942612639E-2"/>
          <c:y val="0.16004281861786443"/>
          <c:w val="0.95522471775065909"/>
          <c:h val="0.69564197047985676"/>
        </c:manualLayout>
      </c:layout>
      <c:lineChart>
        <c:grouping val="standard"/>
        <c:varyColors val="0"/>
        <c:dLbls>
          <c:showLegendKey val="0"/>
          <c:showVal val="0"/>
          <c:showCatName val="0"/>
          <c:showSerName val="0"/>
          <c:showPercent val="0"/>
          <c:showBubbleSize val="0"/>
        </c:dLbls>
        <c:marker val="1"/>
        <c:smooth val="0"/>
        <c:axId val="440650104"/>
        <c:axId val="440650760"/>
      </c:lineChart>
      <c:catAx>
        <c:axId val="440650104"/>
        <c:scaling>
          <c:orientation val="maxMin"/>
        </c:scaling>
        <c:delete val="1"/>
        <c:axPos val="b"/>
        <c:numFmt formatCode="General" sourceLinked="1"/>
        <c:majorTickMark val="out"/>
        <c:minorTickMark val="none"/>
        <c:tickLblPos val="nextTo"/>
        <c:crossAx val="440650760"/>
        <c:crosses val="autoZero"/>
        <c:auto val="1"/>
        <c:lblAlgn val="ctr"/>
        <c:lblOffset val="100"/>
        <c:noMultiLvlLbl val="0"/>
      </c:catAx>
      <c:valAx>
        <c:axId val="440650760"/>
        <c:scaling>
          <c:orientation val="minMax"/>
        </c:scaling>
        <c:delete val="1"/>
        <c:axPos val="r"/>
        <c:numFmt formatCode="0%" sourceLinked="1"/>
        <c:majorTickMark val="none"/>
        <c:minorTickMark val="none"/>
        <c:tickLblPos val="nextTo"/>
        <c:crossAx val="440650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4">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People who make rational choices</c:v>
                </c:pt>
                <c:pt idx="1">
                  <c:v>People who prefer the familiar over the unknown</c:v>
                </c:pt>
                <c:pt idx="2">
                  <c:v>People who avoid risk</c:v>
                </c:pt>
                <c:pt idx="3">
                  <c:v>People for whom family comes first above all</c:v>
                </c:pt>
              </c:strCache>
            </c:strRef>
          </c:cat>
          <c:val>
            <c:numRef>
              <c:f>Sheet1!$B$2:$B$5</c:f>
              <c:numCache>
                <c:formatCode>0</c:formatCode>
                <c:ptCount val="4"/>
                <c:pt idx="0">
                  <c:v>291</c:v>
                </c:pt>
                <c:pt idx="1">
                  <c:v>276</c:v>
                </c:pt>
                <c:pt idx="2">
                  <c:v>242</c:v>
                </c:pt>
                <c:pt idx="3">
                  <c:v>127</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Helps me avoid too much surprises</c:v>
                </c:pt>
                <c:pt idx="1">
                  <c:v>Gives me a safe feeling</c:v>
                </c:pt>
              </c:strCache>
            </c:strRef>
          </c:cat>
          <c:val>
            <c:numRef>
              <c:f>Sheet1!$B$2:$B$3</c:f>
              <c:numCache>
                <c:formatCode>0</c:formatCode>
                <c:ptCount val="2"/>
                <c:pt idx="0">
                  <c:v>247</c:v>
                </c:pt>
                <c:pt idx="1">
                  <c:v>216</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Structured</c:v>
                </c:pt>
                <c:pt idx="1">
                  <c:v>Practical</c:v>
                </c:pt>
              </c:strCache>
            </c:strRef>
          </c:cat>
          <c:val>
            <c:numRef>
              <c:f>Sheet1!$B$2:$B$3</c:f>
              <c:numCache>
                <c:formatCode>0</c:formatCode>
                <c:ptCount val="2"/>
                <c:pt idx="0">
                  <c:v>327</c:v>
                </c:pt>
                <c:pt idx="1">
                  <c:v>280</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Is easy to travel to</c:v>
                </c:pt>
                <c:pt idx="1">
                  <c:v>Has good service</c:v>
                </c:pt>
              </c:strCache>
            </c:strRef>
          </c:cat>
          <c:val>
            <c:numRef>
              <c:f>Sheet1!$B$2:$B$3</c:f>
              <c:numCache>
                <c:formatCode>0</c:formatCode>
                <c:ptCount val="2"/>
                <c:pt idx="0">
                  <c:v>140</c:v>
                </c:pt>
                <c:pt idx="1">
                  <c:v>128</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4.4117647058823498E-2</c:v>
                </c:pt>
                <c:pt idx="1">
                  <c:v>6.6176470588235295E-2</c:v>
                </c:pt>
                <c:pt idx="2">
                  <c:v>6.9852941176470604E-2</c:v>
                </c:pt>
                <c:pt idx="3">
                  <c:v>9.5588235294117585E-2</c:v>
                </c:pt>
                <c:pt idx="4">
                  <c:v>9.1911764705882304E-2</c:v>
                </c:pt>
                <c:pt idx="5">
                  <c:v>6.9852941176470604E-2</c:v>
                </c:pt>
                <c:pt idx="6">
                  <c:v>0.14705882352941202</c:v>
                </c:pt>
                <c:pt idx="7">
                  <c:v>0.158088235294118</c:v>
                </c:pt>
                <c:pt idx="8">
                  <c:v>8.8235294117646995E-2</c:v>
                </c:pt>
                <c:pt idx="9">
                  <c:v>6.6176470588235295E-2</c:v>
                </c:pt>
                <c:pt idx="10">
                  <c:v>5.5147058823529403E-2</c:v>
                </c:pt>
                <c:pt idx="11">
                  <c:v>4.7794117647058793E-2</c:v>
                </c:pt>
              </c:numCache>
            </c:numRef>
          </c:val>
          <c:smooth val="1"/>
          <c:extLst>
            <c:ext xmlns:c16="http://schemas.microsoft.com/office/drawing/2014/chart" uri="{C3380CC4-5D6E-409C-BE32-E72D297353CC}">
              <c16:uniqueId val="{00000000-4B40-4DFE-97DA-35D7AC8B1200}"/>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6"/>
            <c:invertIfNegative val="0"/>
            <c:bubble3D val="0"/>
            <c:spPr>
              <a:solidFill>
                <a:srgbClr val="FF0000"/>
              </a:solidFill>
              <a:ln>
                <a:noFill/>
              </a:ln>
              <a:effectLst/>
            </c:spPr>
            <c:extLst>
              <c:ext xmlns:c16="http://schemas.microsoft.com/office/drawing/2014/chart" uri="{C3380CC4-5D6E-409C-BE32-E72D297353CC}">
                <c16:uniqueId val="{00000001-9F82-4D2C-BB9A-2AC38D30FD92}"/>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9F82-4D2C-BB9A-2AC38D30FD92}"/>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9F82-4D2C-BB9A-2AC38D30FD92}"/>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9F82-4D2C-BB9A-2AC38D30FD9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Cultural experience (focus on art, theatre etc)</c:v>
                </c:pt>
                <c:pt idx="2">
                  <c:v>Visits to historic sites</c:v>
                </c:pt>
                <c:pt idx="3">
                  <c:v>Sightseeing/round trip</c:v>
                </c:pt>
                <c:pt idx="4">
                  <c:v>Party&amp; fun</c:v>
                </c:pt>
                <c:pt idx="5">
                  <c:v>Visiting friends and relatives</c:v>
                </c:pt>
                <c:pt idx="6">
                  <c:v>Holiday to experience nature, scenery and wildlife</c:v>
                </c:pt>
                <c:pt idx="7">
                  <c:v>City break (focusing on cultural, shopping, Club, restaurant visits etc.)</c:v>
                </c:pt>
                <c:pt idx="8">
                  <c:v>Health travel</c:v>
                </c:pt>
                <c:pt idx="9">
                  <c:v>Travel to cottage/holiday home (hired/own/borrowed cottage/holiday home)</c:v>
                </c:pt>
                <c:pt idx="10">
                  <c:v>Culinary trip</c:v>
                </c:pt>
                <c:pt idx="11">
                  <c:v>Sports/active holiday</c:v>
                </c:pt>
                <c:pt idx="12">
                  <c:v>Ski holiday</c:v>
                </c:pt>
                <c:pt idx="13">
                  <c:v>Event holiday (festivals, sports etc)</c:v>
                </c:pt>
                <c:pt idx="14">
                  <c:v>Other type of winterholiday with snow</c:v>
                </c:pt>
                <c:pt idx="15">
                  <c:v>Cruise</c:v>
                </c:pt>
                <c:pt idx="16">
                  <c:v>Countryside holiday</c:v>
                </c:pt>
              </c:strCache>
            </c:strRef>
          </c:cat>
          <c:val>
            <c:numRef>
              <c:f>Sheet1!$B$2:$B$18</c:f>
              <c:numCache>
                <c:formatCode>0%</c:formatCode>
                <c:ptCount val="17"/>
                <c:pt idx="0">
                  <c:v>0.51470588235294101</c:v>
                </c:pt>
                <c:pt idx="1">
                  <c:v>0.48897058823529399</c:v>
                </c:pt>
                <c:pt idx="2">
                  <c:v>0.48897058823529399</c:v>
                </c:pt>
                <c:pt idx="3">
                  <c:v>0.48161764705882398</c:v>
                </c:pt>
                <c:pt idx="4">
                  <c:v>0.246323529411765</c:v>
                </c:pt>
                <c:pt idx="5">
                  <c:v>0.24264705882352899</c:v>
                </c:pt>
                <c:pt idx="6">
                  <c:v>0.20588235294117599</c:v>
                </c:pt>
                <c:pt idx="7">
                  <c:v>0.16911764705882401</c:v>
                </c:pt>
                <c:pt idx="8">
                  <c:v>0.13970588235294101</c:v>
                </c:pt>
                <c:pt idx="9">
                  <c:v>0.110294117647059</c:v>
                </c:pt>
                <c:pt idx="10">
                  <c:v>0.10294117647058799</c:v>
                </c:pt>
                <c:pt idx="11">
                  <c:v>9.9264705882352894E-2</c:v>
                </c:pt>
                <c:pt idx="12">
                  <c:v>6.6176470588235295E-2</c:v>
                </c:pt>
                <c:pt idx="13">
                  <c:v>6.6176470588235295E-2</c:v>
                </c:pt>
                <c:pt idx="14">
                  <c:v>5.8823529411764698E-2</c:v>
                </c:pt>
                <c:pt idx="15">
                  <c:v>5.8823529411764698E-2</c:v>
                </c:pt>
                <c:pt idx="16">
                  <c:v>2.5735294117647099E-2</c:v>
                </c:pt>
              </c:numCache>
            </c:numRef>
          </c:val>
          <c:extLst>
            <c:ext xmlns:c16="http://schemas.microsoft.com/office/drawing/2014/chart" uri="{C3380CC4-5D6E-409C-BE32-E72D297353CC}">
              <c16:uniqueId val="{00000008-9F82-4D2C-BB9A-2AC38D30FD9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0.29779411764705899</c:v>
                </c:pt>
                <c:pt idx="1">
                  <c:v>0.191176470588235</c:v>
                </c:pt>
                <c:pt idx="2">
                  <c:v>0.213235294117647</c:v>
                </c:pt>
                <c:pt idx="3">
                  <c:v>0.17279411764705899</c:v>
                </c:pt>
                <c:pt idx="4">
                  <c:v>0.125</c:v>
                </c:pt>
              </c:numCache>
            </c:numRef>
          </c:val>
          <c:extLst>
            <c:ext xmlns:c16="http://schemas.microsoft.com/office/drawing/2014/chart" uri="{C3380CC4-5D6E-409C-BE32-E72D297353CC}">
              <c16:uniqueId val="{00000000-032C-4DB4-BC70-388A7459E5C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B4D4-4130-90DF-15DEA2429F9A}"/>
              </c:ext>
            </c:extLst>
          </c:dPt>
          <c:dPt>
            <c:idx val="3"/>
            <c:invertIfNegative val="0"/>
            <c:bubble3D val="0"/>
            <c:spPr>
              <a:solidFill>
                <a:srgbClr val="92D050"/>
              </a:solidFill>
              <a:ln>
                <a:noFill/>
              </a:ln>
              <a:effectLst/>
            </c:spPr>
            <c:extLst>
              <c:ext xmlns:c16="http://schemas.microsoft.com/office/drawing/2014/chart" uri="{C3380CC4-5D6E-409C-BE32-E72D297353CC}">
                <c16:uniqueId val="{00000001-B4D4-4130-90DF-15DEA2429F9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Train</c:v>
                </c:pt>
                <c:pt idx="4">
                  <c:v>Ferry / boat / cruise</c:v>
                </c:pt>
                <c:pt idx="5">
                  <c:v>Camper van</c:v>
                </c:pt>
                <c:pt idx="6">
                  <c:v>Car w/ caravan</c:v>
                </c:pt>
                <c:pt idx="7">
                  <c:v>Scheduled plane</c:v>
                </c:pt>
                <c:pt idx="8">
                  <c:v>Charter plane</c:v>
                </c:pt>
                <c:pt idx="9">
                  <c:v>Motorbike</c:v>
                </c:pt>
              </c:strCache>
            </c:strRef>
          </c:cat>
          <c:val>
            <c:numRef>
              <c:f>Sheet1!$B$2:$B$11</c:f>
              <c:numCache>
                <c:formatCode>0%</c:formatCode>
                <c:ptCount val="10"/>
                <c:pt idx="0">
                  <c:v>0.61397058823529393</c:v>
                </c:pt>
                <c:pt idx="1">
                  <c:v>0.216911764705882</c:v>
                </c:pt>
                <c:pt idx="2">
                  <c:v>8.0882352941176502E-2</c:v>
                </c:pt>
                <c:pt idx="3">
                  <c:v>7.7205882352941207E-2</c:v>
                </c:pt>
                <c:pt idx="4">
                  <c:v>4.7794117647058793E-2</c:v>
                </c:pt>
                <c:pt idx="5">
                  <c:v>2.2058823529411801E-2</c:v>
                </c:pt>
                <c:pt idx="6">
                  <c:v>2.2058823529411801E-2</c:v>
                </c:pt>
                <c:pt idx="7">
                  <c:v>1.4705882352941201E-2</c:v>
                </c:pt>
                <c:pt idx="8">
                  <c:v>1.10294117647059E-2</c:v>
                </c:pt>
                <c:pt idx="9">
                  <c:v>3.6764705882352897E-3</c:v>
                </c:pt>
              </c:numCache>
            </c:numRef>
          </c:val>
          <c:extLst>
            <c:ext xmlns:c16="http://schemas.microsoft.com/office/drawing/2014/chart" uri="{C3380CC4-5D6E-409C-BE32-E72D297353CC}">
              <c16:uniqueId val="{00000000-1100-42EA-9B4D-2E5E3152CA9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5"/>
            <c:invertIfNegative val="0"/>
            <c:bubble3D val="0"/>
            <c:spPr>
              <a:solidFill>
                <a:srgbClr val="92D050"/>
              </a:solidFill>
              <a:ln>
                <a:noFill/>
              </a:ln>
              <a:effectLst/>
            </c:spPr>
            <c:extLst>
              <c:ext xmlns:c16="http://schemas.microsoft.com/office/drawing/2014/chart" uri="{C3380CC4-5D6E-409C-BE32-E72D297353CC}">
                <c16:uniqueId val="{00000000-9560-4BAD-922F-E08A9477EC3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Guest house / Bed &amp; Breakfast</c:v>
                </c:pt>
                <c:pt idx="3">
                  <c:v>Rented cabin / holiday home / flat</c:v>
                </c:pt>
                <c:pt idx="4">
                  <c:v>Hotel (budget)</c:v>
                </c:pt>
                <c:pt idx="5">
                  <c:v>Borrowed cabin / holiday home / flat</c:v>
                </c:pt>
                <c:pt idx="6">
                  <c:v>Owned cabin / holiday home / flat</c:v>
                </c:pt>
                <c:pt idx="7">
                  <c:v>Stayed with friends / acquaintances</c:v>
                </c:pt>
                <c:pt idx="8">
                  <c:v>In a private person's home through AirBnb or other types of sharing services</c:v>
                </c:pt>
                <c:pt idx="9">
                  <c:v>Stayed with family</c:v>
                </c:pt>
                <c:pt idx="10">
                  <c:v>Camping cabin</c:v>
                </c:pt>
                <c:pt idx="11">
                  <c:v>Caravan / camper van</c:v>
                </c:pt>
                <c:pt idx="12">
                  <c:v>Tent</c:v>
                </c:pt>
              </c:strCache>
            </c:strRef>
          </c:cat>
          <c:val>
            <c:numRef>
              <c:f>Sheet1!$B$2:$B$14</c:f>
              <c:numCache>
                <c:formatCode>0%</c:formatCode>
                <c:ptCount val="13"/>
                <c:pt idx="0">
                  <c:v>0.378676470588235</c:v>
                </c:pt>
                <c:pt idx="1">
                  <c:v>0.14338235294117602</c:v>
                </c:pt>
                <c:pt idx="2">
                  <c:v>0.110294117647059</c:v>
                </c:pt>
                <c:pt idx="3">
                  <c:v>9.5588235294117585E-2</c:v>
                </c:pt>
                <c:pt idx="4">
                  <c:v>9.1911764705882304E-2</c:v>
                </c:pt>
                <c:pt idx="5">
                  <c:v>5.1470588235294101E-2</c:v>
                </c:pt>
                <c:pt idx="6">
                  <c:v>5.1470588235294101E-2</c:v>
                </c:pt>
                <c:pt idx="7">
                  <c:v>4.7794117647058793E-2</c:v>
                </c:pt>
                <c:pt idx="8">
                  <c:v>4.0441176470588196E-2</c:v>
                </c:pt>
                <c:pt idx="9">
                  <c:v>3.3088235294117599E-2</c:v>
                </c:pt>
                <c:pt idx="10">
                  <c:v>1.8382352941176502E-2</c:v>
                </c:pt>
                <c:pt idx="11">
                  <c:v>7.3529411764705899E-3</c:v>
                </c:pt>
                <c:pt idx="12">
                  <c:v>3.6764705882352897E-3</c:v>
                </c:pt>
              </c:numCache>
            </c:numRef>
          </c:val>
          <c:extLst>
            <c:ext xmlns:c16="http://schemas.microsoft.com/office/drawing/2014/chart" uri="{C3380CC4-5D6E-409C-BE32-E72D297353CC}">
              <c16:uniqueId val="{00000000-8A55-4983-BC4D-B448A535C03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92D050"/>
              </a:solidFill>
              <a:ln>
                <a:noFill/>
              </a:ln>
              <a:effectLst/>
            </c:spPr>
            <c:extLst>
              <c:ext xmlns:c16="http://schemas.microsoft.com/office/drawing/2014/chart" uri="{C3380CC4-5D6E-409C-BE32-E72D297353CC}">
                <c16:uniqueId val="{00000000-0647-4B3D-8D7F-84B8882875D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Own car</c:v>
                </c:pt>
                <c:pt idx="2">
                  <c:v>Rented car</c:v>
                </c:pt>
                <c:pt idx="3">
                  <c:v>Plane</c:v>
                </c:pt>
                <c:pt idx="4">
                  <c:v>Train</c:v>
                </c:pt>
                <c:pt idx="5">
                  <c:v>Ferry / boat / cruise</c:v>
                </c:pt>
                <c:pt idx="6">
                  <c:v>No transportation</c:v>
                </c:pt>
                <c:pt idx="7">
                  <c:v>Car w/ caravan</c:v>
                </c:pt>
                <c:pt idx="8">
                  <c:v>Bicycle</c:v>
                </c:pt>
                <c:pt idx="9">
                  <c:v>Camper van</c:v>
                </c:pt>
                <c:pt idx="10">
                  <c:v>Motorbike</c:v>
                </c:pt>
              </c:strCache>
            </c:strRef>
          </c:cat>
          <c:val>
            <c:numRef>
              <c:f>Sheet1!$B$2:$B$12</c:f>
              <c:numCache>
                <c:formatCode>0%</c:formatCode>
                <c:ptCount val="11"/>
                <c:pt idx="0">
                  <c:v>0.27573529411764697</c:v>
                </c:pt>
                <c:pt idx="1">
                  <c:v>0.23529411764705899</c:v>
                </c:pt>
                <c:pt idx="2">
                  <c:v>0.183823529411765</c:v>
                </c:pt>
                <c:pt idx="3">
                  <c:v>0.14705882352941202</c:v>
                </c:pt>
                <c:pt idx="4">
                  <c:v>9.9264705882352894E-2</c:v>
                </c:pt>
                <c:pt idx="5">
                  <c:v>6.6176470588235295E-2</c:v>
                </c:pt>
                <c:pt idx="6">
                  <c:v>4.4117647058823498E-2</c:v>
                </c:pt>
                <c:pt idx="7">
                  <c:v>2.9411764705882401E-2</c:v>
                </c:pt>
                <c:pt idx="8">
                  <c:v>2.9411764705882401E-2</c:v>
                </c:pt>
                <c:pt idx="9">
                  <c:v>2.2058823529411801E-2</c:v>
                </c:pt>
                <c:pt idx="10">
                  <c:v>1.8382352941176502E-2</c:v>
                </c:pt>
              </c:numCache>
            </c:numRef>
          </c:val>
          <c:extLst>
            <c:ext xmlns:c16="http://schemas.microsoft.com/office/drawing/2014/chart" uri="{C3380CC4-5D6E-409C-BE32-E72D297353CC}">
              <c16:uniqueId val="{00000000-575B-4841-9138-B4AFBEA18E7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ame 1"/>
          <p:cNvSpPr/>
          <p:nvPr/>
        </p:nvSpPr>
        <p:spPr>
          <a:xfrm>
            <a:off x="0" y="0"/>
            <a:ext cx="6797675" cy="9872663"/>
          </a:xfrm>
          <a:prstGeom prst="frame">
            <a:avLst>
              <a:gd name="adj1" fmla="val 26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TextBox 37"/>
          <p:cNvSpPr txBox="1"/>
          <p:nvPr/>
        </p:nvSpPr>
        <p:spPr bwMode="gray">
          <a:xfrm>
            <a:off x="175365" y="9678462"/>
            <a:ext cx="5720512" cy="195397"/>
          </a:xfrm>
          <a:prstGeom prst="rect">
            <a:avLst/>
          </a:prstGeom>
          <a:noFill/>
        </p:spPr>
        <p:txBody>
          <a:bodyPr wrap="none" lIns="0" tIns="0" rIns="0" bIns="0" rtlCol="0" anchor="ctr">
            <a:noAutofit/>
          </a:bodyPr>
          <a:lstStyle/>
          <a:p>
            <a:r>
              <a:rPr lang="en-GB" sz="700" dirty="0">
                <a:solidFill>
                  <a:schemeClr val="bg1"/>
                </a:solidFill>
              </a:rPr>
              <a:t>Document Name |  Month/Year  |  Version 1  |  Public  |  Internal Use Only  |  Confidential  |  Strictly  Confidential (DELETE CLASSIFICATION)</a:t>
            </a:r>
          </a:p>
        </p:txBody>
      </p:sp>
      <p:sp>
        <p:nvSpPr>
          <p:cNvPr id="6" name="Slide Number Placeholder 6"/>
          <p:cNvSpPr>
            <a:spLocks noGrp="1"/>
          </p:cNvSpPr>
          <p:nvPr>
            <p:ph type="sldNum" sz="quarter" idx="3"/>
          </p:nvPr>
        </p:nvSpPr>
        <p:spPr bwMode="gray">
          <a:xfrm>
            <a:off x="6135142" y="9663702"/>
            <a:ext cx="576494" cy="234408"/>
          </a:xfrm>
          <a:prstGeom prst="rect">
            <a:avLst/>
          </a:prstGeom>
        </p:spPr>
        <p:txBody>
          <a:bodyPr vert="horz" lIns="91440" tIns="45720" rIns="91440" bIns="45720" rtlCol="0" anchor="ctr"/>
          <a:lstStyle>
            <a:lvl1pPr algn="ctr">
              <a:defRPr sz="800">
                <a:latin typeface="Geomanist Light" pitchFamily="50" charset="0"/>
              </a:defRPr>
            </a:lvl1pPr>
          </a:lstStyle>
          <a:p>
            <a:pPr algn="r"/>
            <a:fld id="{2FB8B7E8-C405-4882-AAD0-1D72826C463D}" type="slidenum">
              <a:rPr lang="en-GB" smtClean="0">
                <a:solidFill>
                  <a:schemeClr val="bg1"/>
                </a:solidFill>
                <a:latin typeface="Segoe UI Light" panose="020B0502040204020203" pitchFamily="34" charset="0"/>
              </a:rPr>
              <a:pPr algn="r"/>
              <a:t>‹#›</a:t>
            </a:fld>
            <a:endParaRPr lang="en-GB" dirty="0">
              <a:solidFill>
                <a:schemeClr val="bg1"/>
              </a:solidFill>
              <a:latin typeface="Segoe UI Light" panose="020B0502040204020203" pitchFamily="34" charset="0"/>
            </a:endParaRPr>
          </a:p>
        </p:txBody>
      </p:sp>
      <p:pic>
        <p:nvPicPr>
          <p:cNvPr id="37" name="Picture 3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986" y="9273244"/>
            <a:ext cx="1121796" cy="276419"/>
          </a:xfrm>
          <a:prstGeom prst="rect">
            <a:avLst/>
          </a:prstGeom>
        </p:spPr>
      </p:pic>
    </p:spTree>
    <p:extLst>
      <p:ext uri="{BB962C8B-B14F-4D97-AF65-F5344CB8AC3E}">
        <p14:creationId xmlns:p14="http://schemas.microsoft.com/office/powerpoint/2010/main" val="337278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bwMode="gray">
          <a:xfrm>
            <a:off x="193675" y="190500"/>
            <a:ext cx="6388100" cy="3594100"/>
          </a:xfrm>
          <a:prstGeom prst="rect">
            <a:avLst/>
          </a:prstGeom>
          <a:noFill/>
          <a:ln w="6350">
            <a:solidFill>
              <a:srgbClr val="C8C9C7"/>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bwMode="gray">
          <a:xfrm>
            <a:off x="187325" y="4142951"/>
            <a:ext cx="6412008" cy="5018752"/>
          </a:xfrm>
          <a:prstGeom prst="rect">
            <a:avLst/>
          </a:prstGeom>
          <a:ln w="9525">
            <a:noFill/>
          </a:ln>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5"/>
          </p:nvPr>
        </p:nvSpPr>
        <p:spPr bwMode="gray">
          <a:xfrm>
            <a:off x="6369969" y="9684528"/>
            <a:ext cx="343561" cy="233213"/>
          </a:xfrm>
          <a:prstGeom prst="rect">
            <a:avLst/>
          </a:prstGeom>
        </p:spPr>
        <p:txBody>
          <a:bodyPr vert="horz" lIns="91440" tIns="45720" rIns="91440" bIns="45720" rtlCol="0" anchor="ctr"/>
          <a:lstStyle>
            <a:lvl1pPr algn="r">
              <a:defRPr sz="800" b="0">
                <a:latin typeface="Segoe UI Light" panose="020B0502040204020203" pitchFamily="34" charset="0"/>
              </a:defRPr>
            </a:lvl1pPr>
          </a:lstStyle>
          <a:p>
            <a:fld id="{2FB8B7E8-C405-4882-AAD0-1D72826C463D}" type="slidenum">
              <a:rPr lang="en-GB" smtClean="0"/>
              <a:pPr/>
              <a:t>‹#›</a:t>
            </a:fld>
            <a:endParaRPr lang="en-GB" dirty="0"/>
          </a:p>
        </p:txBody>
      </p:sp>
      <p:sp>
        <p:nvSpPr>
          <p:cNvPr id="28" name="TextBox 27"/>
          <p:cNvSpPr txBox="1"/>
          <p:nvPr/>
        </p:nvSpPr>
        <p:spPr bwMode="gray">
          <a:xfrm>
            <a:off x="176993" y="9713712"/>
            <a:ext cx="5720512" cy="195397"/>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Project name |  Month/Year</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Public  |  Internal Use Only  |  Confidential  |  Strictly  Confidential </a:t>
            </a:r>
            <a:r>
              <a:rPr lang="en-GB" sz="700" b="1" dirty="0">
                <a:solidFill>
                  <a:schemeClr val="tx1"/>
                </a:solidFill>
                <a:latin typeface="+mj-lt"/>
              </a:rPr>
              <a:t>(DELETE CLASSIFICATION)</a:t>
            </a:r>
          </a:p>
        </p:txBody>
      </p:sp>
      <p:cxnSp>
        <p:nvCxnSpPr>
          <p:cNvPr id="6" name="Straight Connector 5"/>
          <p:cNvCxnSpPr/>
          <p:nvPr/>
        </p:nvCxnSpPr>
        <p:spPr>
          <a:xfrm>
            <a:off x="187325" y="3956156"/>
            <a:ext cx="6412008" cy="0"/>
          </a:xfrm>
          <a:prstGeom prst="line">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538485"/>
      </p:ext>
    </p:extLst>
  </p:cSld>
  <p:clrMap bg1="lt1" tx1="dk1" bg2="lt2" tx2="dk2" accent1="accent1" accent2="accent2" accent3="accent3" accent4="accent4" accent5="accent5" accent6="accent6" hlink="hlink" folHlink="folHlink"/>
  <p:notesStyle>
    <a:lvl1pPr marL="0" algn="l" defTabSz="1051802" rtl="0" eaLnBrk="1" latinLnBrk="0" hangingPunct="1">
      <a:lnSpc>
        <a:spcPct val="110000"/>
      </a:lnSpc>
      <a:spcBef>
        <a:spcPts val="691"/>
      </a:spcBef>
      <a:defRPr sz="1200" kern="1200">
        <a:solidFill>
          <a:srgbClr val="222223"/>
        </a:solidFill>
        <a:latin typeface="+mn-lt"/>
        <a:ea typeface="+mn-ea"/>
        <a:cs typeface="+mn-cs"/>
      </a:defRPr>
    </a:lvl1pPr>
    <a:lvl2pPr marL="361950" indent="-198438" algn="l" defTabSz="1051802" rtl="0" eaLnBrk="1" latinLnBrk="0" hangingPunct="1">
      <a:lnSpc>
        <a:spcPct val="110000"/>
      </a:lnSpc>
      <a:spcBef>
        <a:spcPts val="691"/>
      </a:spcBef>
      <a:buFont typeface="Arial" panose="020B0604020202020204" pitchFamily="34" charset="0"/>
      <a:buChar char="•"/>
      <a:defRPr sz="1200" kern="1200">
        <a:solidFill>
          <a:srgbClr val="222223"/>
        </a:solidFill>
        <a:latin typeface="+mn-lt"/>
        <a:ea typeface="+mn-ea"/>
        <a:cs typeface="+mn-cs"/>
      </a:defRPr>
    </a:lvl2pPr>
    <a:lvl3pPr marL="541338" indent="-190500" algn="l" defTabSz="1051802" rtl="0" eaLnBrk="1" latinLnBrk="0" hangingPunct="1">
      <a:lnSpc>
        <a:spcPct val="110000"/>
      </a:lnSpc>
      <a:spcBef>
        <a:spcPts val="691"/>
      </a:spcBef>
      <a:buFont typeface="Arial" panose="020B0604020202020204" pitchFamily="34" charset="0"/>
      <a:buChar char="•"/>
      <a:tabLst/>
      <a:defRPr sz="1200" kern="1200">
        <a:solidFill>
          <a:srgbClr val="222223"/>
        </a:solidFill>
        <a:latin typeface="+mn-lt"/>
        <a:ea typeface="+mn-ea"/>
        <a:cs typeface="+mn-cs"/>
      </a:defRPr>
    </a:lvl3pPr>
    <a:lvl4pPr marL="722313" indent="-185738" algn="l" defTabSz="1051802" rtl="0" eaLnBrk="1" latinLnBrk="0" hangingPunct="1">
      <a:lnSpc>
        <a:spcPct val="110000"/>
      </a:lnSpc>
      <a:spcBef>
        <a:spcPts val="691"/>
      </a:spcBef>
      <a:buFont typeface="Arial" panose="020B0604020202020204" pitchFamily="34" charset="0"/>
      <a:buChar char="•"/>
      <a:defRPr sz="1200" kern="1200">
        <a:solidFill>
          <a:srgbClr val="222223"/>
        </a:solidFill>
        <a:latin typeface="+mn-lt"/>
        <a:ea typeface="+mn-ea"/>
        <a:cs typeface="+mn-cs"/>
      </a:defRPr>
    </a:lvl4pPr>
    <a:lvl5pPr marL="982663" indent="-200025" algn="l" defTabSz="1051802" rtl="0" eaLnBrk="1" latinLnBrk="0" hangingPunct="1">
      <a:lnSpc>
        <a:spcPct val="110000"/>
      </a:lnSpc>
      <a:spcBef>
        <a:spcPts val="691"/>
      </a:spcBef>
      <a:buFont typeface="Arial" panose="020B0604020202020204" pitchFamily="34" charset="0"/>
      <a:buChar char="•"/>
      <a:defRPr sz="1200" kern="1200">
        <a:solidFill>
          <a:srgbClr val="222223"/>
        </a:solidFill>
        <a:latin typeface="+mn-lt"/>
        <a:ea typeface="+mn-ea"/>
        <a:cs typeface="+mn-cs"/>
      </a:defRPr>
    </a:lvl5pPr>
    <a:lvl6pPr marL="2629507" algn="l" defTabSz="1051802" rtl="0" eaLnBrk="1" latinLnBrk="0" hangingPunct="1">
      <a:defRPr sz="1300" kern="1200">
        <a:solidFill>
          <a:schemeClr val="tx1"/>
        </a:solidFill>
        <a:latin typeface="+mn-lt"/>
        <a:ea typeface="+mn-ea"/>
        <a:cs typeface="+mn-cs"/>
      </a:defRPr>
    </a:lvl6pPr>
    <a:lvl7pPr marL="3155408" algn="l" defTabSz="1051802" rtl="0" eaLnBrk="1" latinLnBrk="0" hangingPunct="1">
      <a:defRPr sz="1300" kern="1200">
        <a:solidFill>
          <a:schemeClr val="tx1"/>
        </a:solidFill>
        <a:latin typeface="+mn-lt"/>
        <a:ea typeface="+mn-ea"/>
        <a:cs typeface="+mn-cs"/>
      </a:defRPr>
    </a:lvl7pPr>
    <a:lvl8pPr marL="3681310" algn="l" defTabSz="1051802" rtl="0" eaLnBrk="1" latinLnBrk="0" hangingPunct="1">
      <a:defRPr sz="1300" kern="1200">
        <a:solidFill>
          <a:schemeClr val="tx1"/>
        </a:solidFill>
        <a:latin typeface="+mn-lt"/>
        <a:ea typeface="+mn-ea"/>
        <a:cs typeface="+mn-cs"/>
      </a:defRPr>
    </a:lvl8pPr>
    <a:lvl9pPr marL="4207211" algn="l" defTabSz="105180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1963" y="809625"/>
            <a:ext cx="5878512" cy="33067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B8B7E8-C405-4882-AAD0-1D72826C463D}" type="slidenum">
              <a:rPr lang="en-GB" smtClean="0"/>
              <a:pPr/>
              <a:t>1</a:t>
            </a:fld>
            <a:endParaRPr lang="en-GB" dirty="0"/>
          </a:p>
        </p:txBody>
      </p:sp>
    </p:spTree>
    <p:extLst>
      <p:ext uri="{BB962C8B-B14F-4D97-AF65-F5344CB8AC3E}">
        <p14:creationId xmlns:p14="http://schemas.microsoft.com/office/powerpoint/2010/main" val="60284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FB8B7E8-C405-4882-AAD0-1D72826C463D}" type="slidenum">
              <a:rPr lang="en-GB" smtClean="0"/>
              <a:pPr/>
              <a:t>81</a:t>
            </a:fld>
            <a:endParaRPr lang="en-GB" dirty="0"/>
          </a:p>
        </p:txBody>
      </p:sp>
    </p:spTree>
    <p:extLst>
      <p:ext uri="{BB962C8B-B14F-4D97-AF65-F5344CB8AC3E}">
        <p14:creationId xmlns:p14="http://schemas.microsoft.com/office/powerpoint/2010/main" val="4222806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04447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FB8B7E8-C405-4882-AAD0-1D72826C463D}" type="slidenum">
              <a:rPr lang="en-GB" smtClean="0"/>
              <a:pPr/>
              <a:t>83</a:t>
            </a:fld>
            <a:endParaRPr lang="en-GB" dirty="0"/>
          </a:p>
        </p:txBody>
      </p:sp>
    </p:spTree>
    <p:extLst>
      <p:ext uri="{BB962C8B-B14F-4D97-AF65-F5344CB8AC3E}">
        <p14:creationId xmlns:p14="http://schemas.microsoft.com/office/powerpoint/2010/main" val="1547002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416631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Playing</a:t>
            </a:r>
            <a:r>
              <a:rPr lang="nl-BE" dirty="0"/>
              <a:t> on </a:t>
            </a:r>
            <a:r>
              <a:rPr lang="nl-BE" dirty="0" err="1"/>
              <a:t>many</a:t>
            </a:r>
            <a:r>
              <a:rPr lang="nl-BE" baseline="0" dirty="0"/>
              <a:t> different </a:t>
            </a:r>
            <a:r>
              <a:rPr lang="nl-BE" baseline="0" dirty="0" err="1"/>
              <a:t>segments</a:t>
            </a:r>
            <a:endParaRPr lang="nl-BE" baseline="0" dirty="0"/>
          </a:p>
          <a:p>
            <a:r>
              <a:rPr lang="nl-BE" baseline="0" dirty="0"/>
              <a:t>Eg </a:t>
            </a:r>
            <a:r>
              <a:rPr lang="nl-BE" baseline="0" dirty="0" err="1"/>
              <a:t>fika</a:t>
            </a:r>
            <a:r>
              <a:rPr lang="nl-BE" baseline="0" dirty="0"/>
              <a:t> = </a:t>
            </a:r>
            <a:r>
              <a:rPr lang="nl-BE" baseline="0" dirty="0" err="1"/>
              <a:t>social</a:t>
            </a:r>
            <a:r>
              <a:rPr lang="nl-BE" baseline="0" dirty="0"/>
              <a:t> </a:t>
            </a:r>
            <a:r>
              <a:rPr lang="nl-BE" baseline="0" dirty="0" err="1"/>
              <a:t>immersion</a:t>
            </a:r>
            <a:endParaRPr lang="nl-BE" baseline="0" dirty="0"/>
          </a:p>
          <a:p>
            <a:r>
              <a:rPr lang="nl-BE" baseline="0" dirty="0" err="1"/>
              <a:t>Relaxing</a:t>
            </a:r>
            <a:endParaRPr lang="nl-BE" baseline="0" dirty="0"/>
          </a:p>
          <a:p>
            <a:r>
              <a:rPr lang="nl-BE" baseline="0" dirty="0" err="1"/>
              <a:t>Exploring</a:t>
            </a:r>
            <a:r>
              <a:rPr lang="nl-BE" baseline="0" dirty="0"/>
              <a:t> nature</a:t>
            </a:r>
          </a:p>
          <a:p>
            <a:r>
              <a:rPr lang="nl-BE" baseline="0" dirty="0" err="1"/>
              <a:t>Broadening</a:t>
            </a:r>
            <a:r>
              <a:rPr lang="nl-BE" baseline="0" dirty="0"/>
              <a:t> </a:t>
            </a:r>
          </a:p>
          <a:p>
            <a:r>
              <a:rPr lang="nl-BE" baseline="0" dirty="0"/>
              <a:t>Energy</a:t>
            </a:r>
          </a:p>
          <a:p>
            <a:endParaRPr lang="nl-BE" dirty="0"/>
          </a:p>
        </p:txBody>
      </p:sp>
      <p:sp>
        <p:nvSpPr>
          <p:cNvPr id="4" name="Slide Number Placeholder 3"/>
          <p:cNvSpPr>
            <a:spLocks noGrp="1"/>
          </p:cNvSpPr>
          <p:nvPr>
            <p:ph type="sldNum" sz="quarter" idx="10"/>
          </p:nvPr>
        </p:nvSpPr>
        <p:spPr/>
        <p:txBody>
          <a:bodyPr/>
          <a:lstStyle/>
          <a:p>
            <a:pPr marL="0" marR="0" lvl="0" indent="0" algn="r" defTabSz="1051802" rtl="0" eaLnBrk="1" fontAlgn="auto" latinLnBrk="0" hangingPunct="1">
              <a:lnSpc>
                <a:spcPct val="100000"/>
              </a:lnSpc>
              <a:spcBef>
                <a:spcPts val="0"/>
              </a:spcBef>
              <a:spcAft>
                <a:spcPts val="0"/>
              </a:spcAft>
              <a:buClrTx/>
              <a:buSzTx/>
              <a:buFontTx/>
              <a:buNone/>
              <a:tabLst/>
              <a:defRPr/>
            </a:pPr>
            <a:fld id="{2FB8B7E8-C405-4882-AAD0-1D72826C463D}" type="slidenum">
              <a:rPr kumimoji="0" lang="en-GB" sz="800" b="0" i="0" u="none" strike="noStrike" kern="1200" cap="none" spc="0" normalizeH="0" baseline="0" noProof="0" smtClean="0">
                <a:ln>
                  <a:noFill/>
                </a:ln>
                <a:solidFill>
                  <a:srgbClr val="222223"/>
                </a:solidFill>
                <a:effectLst/>
                <a:uLnTx/>
                <a:uFillTx/>
                <a:latin typeface="Segoe UI Light" panose="020B0502040204020203" pitchFamily="34" charset="0"/>
                <a:ea typeface="+mn-ea"/>
                <a:cs typeface="+mn-cs"/>
              </a:rPr>
              <a:pPr marL="0" marR="0" lvl="0" indent="0" algn="r" defTabSz="1051802" rtl="0" eaLnBrk="1" fontAlgn="auto" latinLnBrk="0" hangingPunct="1">
                <a:lnSpc>
                  <a:spcPct val="100000"/>
                </a:lnSpc>
                <a:spcBef>
                  <a:spcPts val="0"/>
                </a:spcBef>
                <a:spcAft>
                  <a:spcPts val="0"/>
                </a:spcAft>
                <a:buClrTx/>
                <a:buSzTx/>
                <a:buFontTx/>
                <a:buNone/>
                <a:tabLst/>
                <a:defRPr/>
              </a:pPr>
              <a:t>108</a:t>
            </a:fld>
            <a:endParaRPr kumimoji="0" lang="en-GB" sz="800" b="0" i="0" u="none" strike="noStrike" kern="1200" cap="none" spc="0" normalizeH="0" baseline="0" noProof="0" dirty="0">
              <a:ln>
                <a:noFill/>
              </a:ln>
              <a:solidFill>
                <a:srgbClr val="222223"/>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197689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1051802" rtl="0" eaLnBrk="1" fontAlgn="auto" latinLnBrk="0" hangingPunct="1">
              <a:lnSpc>
                <a:spcPct val="100000"/>
              </a:lnSpc>
              <a:spcBef>
                <a:spcPts val="0"/>
              </a:spcBef>
              <a:spcAft>
                <a:spcPts val="0"/>
              </a:spcAft>
              <a:buClrTx/>
              <a:buSzTx/>
              <a:buFontTx/>
              <a:buNone/>
              <a:tabLst/>
              <a:defRPr/>
            </a:pPr>
            <a:fld id="{2FB8B7E8-C405-4882-AAD0-1D72826C463D}" type="slidenum">
              <a:rPr kumimoji="0" lang="en-GB" sz="800" b="0" i="0" u="none" strike="noStrike" kern="1200" cap="none" spc="0" normalizeH="0" baseline="0" noProof="0" smtClean="0">
                <a:ln>
                  <a:noFill/>
                </a:ln>
                <a:solidFill>
                  <a:srgbClr val="222223"/>
                </a:solidFill>
                <a:effectLst/>
                <a:uLnTx/>
                <a:uFillTx/>
                <a:latin typeface="Segoe UI Light" panose="020B0502040204020203" pitchFamily="34" charset="0"/>
                <a:ea typeface="+mn-ea"/>
                <a:cs typeface="+mn-cs"/>
              </a:rPr>
              <a:pPr marL="0" marR="0" lvl="0" indent="0" algn="r" defTabSz="1051802" rtl="0" eaLnBrk="1" fontAlgn="auto" latinLnBrk="0" hangingPunct="1">
                <a:lnSpc>
                  <a:spcPct val="100000"/>
                </a:lnSpc>
                <a:spcBef>
                  <a:spcPts val="0"/>
                </a:spcBef>
                <a:spcAft>
                  <a:spcPts val="0"/>
                </a:spcAft>
                <a:buClrTx/>
                <a:buSzTx/>
                <a:buFontTx/>
                <a:buNone/>
                <a:tabLst/>
                <a:defRPr/>
              </a:pPr>
              <a:t>109</a:t>
            </a:fld>
            <a:endParaRPr kumimoji="0" lang="en-GB" sz="800" b="0" i="0" u="none" strike="noStrike" kern="1200" cap="none" spc="0" normalizeH="0" baseline="0" noProof="0" dirty="0">
              <a:ln>
                <a:noFill/>
              </a:ln>
              <a:solidFill>
                <a:srgbClr val="222223"/>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725794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1051802" rtl="0" eaLnBrk="1" fontAlgn="auto" latinLnBrk="0" hangingPunct="1">
              <a:lnSpc>
                <a:spcPct val="100000"/>
              </a:lnSpc>
              <a:spcBef>
                <a:spcPts val="0"/>
              </a:spcBef>
              <a:spcAft>
                <a:spcPts val="0"/>
              </a:spcAft>
              <a:buClrTx/>
              <a:buSzTx/>
              <a:buFontTx/>
              <a:buNone/>
              <a:tabLst/>
              <a:defRPr/>
            </a:pPr>
            <a:fld id="{2FB8B7E8-C405-4882-AAD0-1D72826C463D}" type="slidenum">
              <a:rPr kumimoji="0" lang="en-GB" sz="800" b="0" i="0" u="none" strike="noStrike" kern="1200" cap="none" spc="0" normalizeH="0" baseline="0" noProof="0" smtClean="0">
                <a:ln>
                  <a:noFill/>
                </a:ln>
                <a:solidFill>
                  <a:srgbClr val="222223"/>
                </a:solidFill>
                <a:effectLst/>
                <a:uLnTx/>
                <a:uFillTx/>
                <a:latin typeface="Segoe UI Light" panose="020B0502040204020203" pitchFamily="34" charset="0"/>
                <a:ea typeface="+mn-ea"/>
                <a:cs typeface="+mn-cs"/>
              </a:rPr>
              <a:pPr marL="0" marR="0" lvl="0" indent="0" algn="r" defTabSz="1051802" rtl="0" eaLnBrk="1" fontAlgn="auto" latinLnBrk="0" hangingPunct="1">
                <a:lnSpc>
                  <a:spcPct val="100000"/>
                </a:lnSpc>
                <a:spcBef>
                  <a:spcPts val="0"/>
                </a:spcBef>
                <a:spcAft>
                  <a:spcPts val="0"/>
                </a:spcAft>
                <a:buClrTx/>
                <a:buSzTx/>
                <a:buFontTx/>
                <a:buNone/>
                <a:tabLst/>
                <a:defRPr/>
              </a:pPr>
              <a:t>111</a:t>
            </a:fld>
            <a:endParaRPr kumimoji="0" lang="en-GB" sz="800" b="0" i="0" u="none" strike="noStrike" kern="1200" cap="none" spc="0" normalizeH="0" baseline="0" noProof="0" dirty="0">
              <a:ln>
                <a:noFill/>
              </a:ln>
              <a:solidFill>
                <a:srgbClr val="222223"/>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1149006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2FB8B7E8-C405-4882-AAD0-1D72826C463D}" type="slidenum">
              <a:rPr lang="en-GB" smtClean="0"/>
              <a:pPr/>
              <a:t>20</a:t>
            </a:fld>
            <a:endParaRPr lang="en-GB" dirty="0"/>
          </a:p>
        </p:txBody>
      </p:sp>
    </p:spTree>
    <p:extLst>
      <p:ext uri="{BB962C8B-B14F-4D97-AF65-F5344CB8AC3E}">
        <p14:creationId xmlns:p14="http://schemas.microsoft.com/office/powerpoint/2010/main" val="1333258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fld id="{10F7E6FF-F7CA-467F-B4E3-E206D9268C02}" type="slidenum">
              <a:rPr lang="en-US" smtClean="0"/>
              <a:pPr/>
              <a:t>40</a:t>
            </a:fld>
            <a:endParaRPr lang="en-US" dirty="0"/>
          </a:p>
        </p:txBody>
      </p:sp>
    </p:spTree>
    <p:extLst>
      <p:ext uri="{BB962C8B-B14F-4D97-AF65-F5344CB8AC3E}">
        <p14:creationId xmlns:p14="http://schemas.microsoft.com/office/powerpoint/2010/main" val="2777170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49623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45552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95063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500344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89977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655045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Full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79389" y="179389"/>
            <a:ext cx="13101024" cy="7200899"/>
          </a:xfrm>
          <a:solidFill>
            <a:schemeClr val="accent2"/>
          </a:solidFill>
        </p:spPr>
        <p:txBody>
          <a:bodyPr>
            <a:normAutofit/>
          </a:bodyPr>
          <a:lstStyle>
            <a:lvl1pPr marL="0" indent="0">
              <a:buNone/>
              <a:defRPr sz="1900" b="0" baseline="0">
                <a:solidFill>
                  <a:schemeClr val="tx1"/>
                </a:solidFill>
              </a:defRPr>
            </a:lvl1pPr>
          </a:lstStyle>
          <a:p>
            <a:r>
              <a:rPr lang="en-GB" dirty="0"/>
              <a:t>Click icon to place image (or select frame and copy/paste image into it)</a:t>
            </a:r>
          </a:p>
        </p:txBody>
      </p:sp>
      <p:sp>
        <p:nvSpPr>
          <p:cNvPr id="69" name="Text Placeholder 68"/>
          <p:cNvSpPr>
            <a:spLocks noGrp="1"/>
          </p:cNvSpPr>
          <p:nvPr>
            <p:ph type="body" sz="quarter" idx="10" hasCustomPrompt="1"/>
          </p:nvPr>
        </p:nvSpPr>
        <p:spPr bwMode="gray">
          <a:xfrm>
            <a:off x="540000" y="4500711"/>
            <a:ext cx="6153433" cy="1377348"/>
          </a:xfrm>
        </p:spPr>
        <p:txBody>
          <a:bodyPr wrap="square" lIns="82819" tIns="41410" rIns="82819" bIns="41410">
            <a:noAutofit/>
          </a:bodyPr>
          <a:lstStyle>
            <a:lvl1pPr marL="0" indent="0">
              <a:spcBef>
                <a:spcPts val="1380"/>
              </a:spcBef>
              <a:buNone/>
              <a:defRPr sz="1900">
                <a:solidFill>
                  <a:schemeClr val="tx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540000" y="3852639"/>
            <a:ext cx="3562609" cy="519646"/>
          </a:xfrm>
          <a:solidFill>
            <a:schemeClr val="tx1"/>
          </a:solidFill>
        </p:spPr>
        <p:txBody>
          <a:bodyPr wrap="none" lIns="82819" tIns="41410" rIns="82819" bIns="41410" rtlCol="0" anchor="t">
            <a:spAutoFit/>
          </a:bodyPr>
          <a:lstStyle>
            <a:lvl1pPr marL="0" indent="0">
              <a:lnSpc>
                <a:spcPct val="100000"/>
              </a:lnSpc>
              <a:spcAft>
                <a:spcPts val="0"/>
              </a:spcAft>
              <a:buNone/>
              <a:defRPr lang="en-GB" sz="280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ext Placeholder 5"/>
          <p:cNvSpPr>
            <a:spLocks noGrp="1"/>
          </p:cNvSpPr>
          <p:nvPr>
            <p:ph type="body" sz="quarter" idx="13" hasCustomPrompt="1"/>
          </p:nvPr>
        </p:nvSpPr>
        <p:spPr>
          <a:xfrm>
            <a:off x="540000" y="2360524"/>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40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3" name="Text Placeholder 5"/>
          <p:cNvSpPr>
            <a:spLocks noGrp="1"/>
          </p:cNvSpPr>
          <p:nvPr>
            <p:ph type="body" sz="quarter" idx="16" hasCustomPrompt="1"/>
          </p:nvPr>
        </p:nvSpPr>
        <p:spPr>
          <a:xfrm>
            <a:off x="540000" y="1634754"/>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40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5" name="TextBox 14"/>
          <p:cNvSpPr txBox="1"/>
          <p:nvPr userDrawn="1"/>
        </p:nvSpPr>
        <p:spPr>
          <a:xfrm>
            <a:off x="540000" y="6011868"/>
            <a:ext cx="6163216" cy="406265"/>
          </a:xfrm>
          <a:prstGeom prst="rect">
            <a:avLst/>
          </a:prstGeom>
          <a:noFill/>
        </p:spPr>
        <p:txBody>
          <a:bodyPr wrap="square" lIns="0" tIns="0" rIns="0" bIns="0" rtlCol="0">
            <a:spAutoFit/>
          </a:bodyPr>
          <a:lstStyle/>
          <a:p>
            <a:pPr lvl="0">
              <a:lnSpc>
                <a:spcPct val="110000"/>
              </a:lnSpc>
              <a:spcBef>
                <a:spcPts val="2400"/>
              </a:spcBef>
              <a:buClr>
                <a:schemeClr val="bg2"/>
              </a:buClr>
            </a:pPr>
            <a:r>
              <a:rPr lang="en-GB" sz="1200"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200" dirty="0">
              <a:solidFill>
                <a:schemeClr val="tx1"/>
              </a:solidFill>
            </a:endParaRPr>
          </a:p>
        </p:txBody>
      </p:sp>
      <p:sp>
        <p:nvSpPr>
          <p:cNvPr id="14" name="TextBox 13"/>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ITALY  |</a:t>
            </a:r>
          </a:p>
        </p:txBody>
      </p:sp>
    </p:spTree>
    <p:extLst>
      <p:ext uri="{BB962C8B-B14F-4D97-AF65-F5344CB8AC3E}">
        <p14:creationId xmlns:p14="http://schemas.microsoft.com/office/powerpoint/2010/main" val="141092024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2235803"/>
            <a:ext cx="7548039" cy="422691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lvl1pPr>
              <a:defRPr/>
            </a:lvl1pPr>
          </a:lstStyle>
          <a:p>
            <a:r>
              <a:rPr lang="en-US" dirty="0"/>
              <a:t>Click to edit</a:t>
            </a:r>
            <a:endParaRPr lang="en-GB" dirty="0"/>
          </a:p>
        </p:txBody>
      </p:sp>
      <p:sp>
        <p:nvSpPr>
          <p:cNvPr id="4" name="Picture Placeholder 3"/>
          <p:cNvSpPr>
            <a:spLocks noGrp="1"/>
          </p:cNvSpPr>
          <p:nvPr>
            <p:ph type="pic" sz="quarter" idx="15"/>
          </p:nvPr>
        </p:nvSpPr>
        <p:spPr>
          <a:xfrm>
            <a:off x="8304063" y="2235200"/>
            <a:ext cx="4608662" cy="4227513"/>
          </a:xfrm>
        </p:spPr>
        <p:txBody>
          <a:bodyPr/>
          <a:lstStyle/>
          <a:p>
            <a:endParaRPr lang="en-GB" dirty="0"/>
          </a:p>
        </p:txBody>
      </p:sp>
    </p:spTree>
    <p:extLst>
      <p:ext uri="{BB962C8B-B14F-4D97-AF65-F5344CB8AC3E}">
        <p14:creationId xmlns:p14="http://schemas.microsoft.com/office/powerpoint/2010/main" val="3058785653"/>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2xContent v3, Base,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gray">
          <a:xfrm>
            <a:off x="540001" y="1764296"/>
            <a:ext cx="3800887" cy="432059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2"/>
          <p:cNvSpPr>
            <a:spLocks noGrp="1"/>
          </p:cNvSpPr>
          <p:nvPr>
            <p:ph idx="10" hasCustomPrompt="1"/>
          </p:nvPr>
        </p:nvSpPr>
        <p:spPr bwMode="gray">
          <a:xfrm>
            <a:off x="4818455" y="1764296"/>
            <a:ext cx="8054689" cy="432059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3"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540000"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
        <p:nvSpPr>
          <p:cNvPr id="4" name="Title 3"/>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07600940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ubtitle, 2xContent v3">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1" y="2235802"/>
            <a:ext cx="3800887"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818449" y="2235802"/>
            <a:ext cx="8054686"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539999"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609039112"/>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ubtitle, 2xContent v3,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40001" y="2235804"/>
            <a:ext cx="3800887"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p:nvPr>
        </p:nvSpPr>
        <p:spPr>
          <a:xfrm>
            <a:off x="4818449" y="2235804"/>
            <a:ext cx="8054686" cy="38490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16" hasCustomPrompt="1"/>
          </p:nvPr>
        </p:nvSpPr>
        <p:spPr bwMode="gray">
          <a:xfrm>
            <a:off x="539999"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10" name="Text Placeholder 3"/>
          <p:cNvSpPr>
            <a:spLocks noGrp="1"/>
          </p:cNvSpPr>
          <p:nvPr>
            <p:ph type="body" sz="quarter" idx="13"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66646"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39451546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3xContent">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540001" y="1763718"/>
            <a:ext cx="3800887" cy="43211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818450" y="1763718"/>
            <a:ext cx="3802882" cy="43211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4" hasCustomPrompt="1"/>
          </p:nvPr>
        </p:nvSpPr>
        <p:spPr>
          <a:xfrm>
            <a:off x="9072248" y="1763718"/>
            <a:ext cx="3800886" cy="43211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76747926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3xContent, Base, Source">
    <p:spTree>
      <p:nvGrpSpPr>
        <p:cNvPr id="1" name=""/>
        <p:cNvGrpSpPr/>
        <p:nvPr/>
      </p:nvGrpSpPr>
      <p:grpSpPr>
        <a:xfrm>
          <a:off x="0" y="0"/>
          <a:ext cx="0" cy="0"/>
          <a:chOff x="0" y="0"/>
          <a:chExt cx="0" cy="0"/>
        </a:xfrm>
      </p:grpSpPr>
      <p:sp>
        <p:nvSpPr>
          <p:cNvPr id="7" name="Content Placeholder 6"/>
          <p:cNvSpPr>
            <a:spLocks noGrp="1"/>
          </p:cNvSpPr>
          <p:nvPr>
            <p:ph sz="quarter" idx="14" hasCustomPrompt="1"/>
          </p:nvPr>
        </p:nvSpPr>
        <p:spPr>
          <a:xfrm>
            <a:off x="540001" y="1763713"/>
            <a:ext cx="3800887" cy="432117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4818450" y="1763713"/>
            <a:ext cx="3802882" cy="4321176"/>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6" hasCustomPrompt="1"/>
          </p:nvPr>
        </p:nvSpPr>
        <p:spPr>
          <a:xfrm>
            <a:off x="9072248" y="1763713"/>
            <a:ext cx="3800886" cy="4321176"/>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p:cNvSpPr>
            <a:spLocks noGrp="1"/>
          </p:cNvSpPr>
          <p:nvPr>
            <p:ph type="body" sz="quarter" idx="13"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10" name="Text Placeholder 3"/>
          <p:cNvSpPr>
            <a:spLocks noGrp="1"/>
          </p:cNvSpPr>
          <p:nvPr>
            <p:ph type="body" sz="quarter" idx="17" hasCustomPrompt="1"/>
          </p:nvPr>
        </p:nvSpPr>
        <p:spPr>
          <a:xfrm>
            <a:off x="540000"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38229079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ubtitle, 3xContent">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540001" y="2235810"/>
            <a:ext cx="3800887" cy="384907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4818450" y="2235810"/>
            <a:ext cx="3802882" cy="384907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p:cNvSpPr>
            <a:spLocks noGrp="1"/>
          </p:cNvSpPr>
          <p:nvPr>
            <p:ph sz="quarter" idx="15" hasCustomPrompt="1"/>
          </p:nvPr>
        </p:nvSpPr>
        <p:spPr>
          <a:xfrm>
            <a:off x="9072248" y="2235810"/>
            <a:ext cx="3800886" cy="384907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39999"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79828597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ubtitle, 3xContent v3, Base, Source">
    <p:spTree>
      <p:nvGrpSpPr>
        <p:cNvPr id="1" name=""/>
        <p:cNvGrpSpPr/>
        <p:nvPr/>
      </p:nvGrpSpPr>
      <p:grpSpPr>
        <a:xfrm>
          <a:off x="0" y="0"/>
          <a:ext cx="0" cy="0"/>
          <a:chOff x="0" y="0"/>
          <a:chExt cx="0" cy="0"/>
        </a:xfrm>
      </p:grpSpPr>
      <p:sp>
        <p:nvSpPr>
          <p:cNvPr id="7" name="Content Placeholder 6"/>
          <p:cNvSpPr>
            <a:spLocks noGrp="1"/>
          </p:cNvSpPr>
          <p:nvPr>
            <p:ph sz="quarter" idx="16" hasCustomPrompt="1"/>
          </p:nvPr>
        </p:nvSpPr>
        <p:spPr>
          <a:xfrm>
            <a:off x="540001" y="2235804"/>
            <a:ext cx="3800887"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7" hasCustomPrompt="1"/>
          </p:nvPr>
        </p:nvSpPr>
        <p:spPr>
          <a:xfrm>
            <a:off x="4818450" y="2235804"/>
            <a:ext cx="3802882"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2"/>
          <p:cNvSpPr>
            <a:spLocks noGrp="1"/>
          </p:cNvSpPr>
          <p:nvPr>
            <p:ph sz="quarter" idx="18" hasCustomPrompt="1"/>
          </p:nvPr>
        </p:nvSpPr>
        <p:spPr>
          <a:xfrm>
            <a:off x="9072248" y="2235804"/>
            <a:ext cx="3800886"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14" hasCustomPrompt="1"/>
          </p:nvPr>
        </p:nvSpPr>
        <p:spPr bwMode="gray">
          <a:xfrm>
            <a:off x="539999" y="1662011"/>
            <a:ext cx="2536254"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9" name="Text Placeholder 3"/>
          <p:cNvSpPr>
            <a:spLocks noGrp="1"/>
          </p:cNvSpPr>
          <p:nvPr>
            <p:ph type="body" sz="quarter" idx="13"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14" name="Text Placeholder 3"/>
          <p:cNvSpPr>
            <a:spLocks noGrp="1"/>
          </p:cNvSpPr>
          <p:nvPr>
            <p:ph type="body" sz="quarter" idx="19" hasCustomPrompt="1"/>
          </p:nvPr>
        </p:nvSpPr>
        <p:spPr>
          <a:xfrm>
            <a:off x="566646"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761192015"/>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 Title Only">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16"/>
            <a:ext cx="7461057" cy="553969"/>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562218941"/>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Base, Source">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6" name="Text Placeholder 3"/>
          <p:cNvSpPr>
            <a:spLocks noGrp="1"/>
          </p:cNvSpPr>
          <p:nvPr>
            <p:ph type="body" sz="quarter" idx="14" hasCustomPrompt="1"/>
          </p:nvPr>
        </p:nvSpPr>
        <p:spPr>
          <a:xfrm>
            <a:off x="566646"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
        <p:nvSpPr>
          <p:cNvPr id="3" name="Title 2"/>
          <p:cNvSpPr>
            <a:spLocks noGrp="1"/>
          </p:cNvSpPr>
          <p:nvPr>
            <p:ph type="title"/>
          </p:nvPr>
        </p:nvSpPr>
        <p:spPr>
          <a:xfrm>
            <a:off x="540000" y="540016"/>
            <a:ext cx="7461057" cy="553969"/>
          </a:xfrm>
        </p:spPr>
        <p:txBody>
          <a:bodyPr/>
          <a:lstStyle/>
          <a:p>
            <a:r>
              <a:rPr lang="en-US"/>
              <a:t>Click to edit Master title style</a:t>
            </a:r>
            <a:endParaRPr lang="en-GB"/>
          </a:p>
        </p:txBody>
      </p:sp>
    </p:spTree>
    <p:extLst>
      <p:ext uri="{BB962C8B-B14F-4D97-AF65-F5344CB8AC3E}">
        <p14:creationId xmlns:p14="http://schemas.microsoft.com/office/powerpoint/2010/main" val="730634685"/>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ubtitle Only">
    <p:spTree>
      <p:nvGrpSpPr>
        <p:cNvPr id="1" name=""/>
        <p:cNvGrpSpPr/>
        <p:nvPr/>
      </p:nvGrpSpPr>
      <p:grpSpPr>
        <a:xfrm>
          <a:off x="0" y="0"/>
          <a:ext cx="0" cy="0"/>
          <a:chOff x="0" y="0"/>
          <a:chExt cx="0" cy="0"/>
        </a:xfrm>
      </p:grpSpPr>
      <p:sp>
        <p:nvSpPr>
          <p:cNvPr id="5" name="Text Placeholder 5"/>
          <p:cNvSpPr>
            <a:spLocks noGrp="1"/>
          </p:cNvSpPr>
          <p:nvPr>
            <p:ph type="body" sz="quarter" idx="14" hasCustomPrompt="1"/>
          </p:nvPr>
        </p:nvSpPr>
        <p:spPr bwMode="gray">
          <a:xfrm>
            <a:off x="558767"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16"/>
            <a:ext cx="7461057" cy="553969"/>
          </a:xfrm>
        </p:spPr>
        <p:txBody>
          <a:bodyPr/>
          <a:lstStyle/>
          <a:p>
            <a:r>
              <a:rPr lang="en-US"/>
              <a:t>Click to edit Master title style</a:t>
            </a:r>
            <a:endParaRPr lang="en-GB"/>
          </a:p>
        </p:txBody>
      </p:sp>
    </p:spTree>
    <p:extLst>
      <p:ext uri="{BB962C8B-B14F-4D97-AF65-F5344CB8AC3E}">
        <p14:creationId xmlns:p14="http://schemas.microsoft.com/office/powerpoint/2010/main" val="393687912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Full, Base, Source Page Content">
    <p:spTree>
      <p:nvGrpSpPr>
        <p:cNvPr id="1" name=""/>
        <p:cNvGrpSpPr/>
        <p:nvPr/>
      </p:nvGrpSpPr>
      <p:grpSpPr>
        <a:xfrm>
          <a:off x="0" y="0"/>
          <a:ext cx="0" cy="0"/>
          <a:chOff x="0" y="0"/>
          <a:chExt cx="0" cy="0"/>
        </a:xfrm>
      </p:grpSpPr>
      <p:sp>
        <p:nvSpPr>
          <p:cNvPr id="5" name="Content Placeholder 4"/>
          <p:cNvSpPr>
            <a:spLocks noGrp="1"/>
          </p:cNvSpPr>
          <p:nvPr>
            <p:ph sz="quarter" idx="13" hasCustomPrompt="1"/>
          </p:nvPr>
        </p:nvSpPr>
        <p:spPr>
          <a:xfrm>
            <a:off x="540000" y="2203546"/>
            <a:ext cx="12306492" cy="373732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10"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301479326"/>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ubtitle Only, Base, Source">
    <p:spTree>
      <p:nvGrpSpPr>
        <p:cNvPr id="1" name=""/>
        <p:cNvGrpSpPr/>
        <p:nvPr/>
      </p:nvGrpSpPr>
      <p:grpSpPr>
        <a:xfrm>
          <a:off x="0" y="0"/>
          <a:ext cx="0" cy="0"/>
          <a:chOff x="0" y="0"/>
          <a:chExt cx="0" cy="0"/>
        </a:xfrm>
      </p:grpSpPr>
      <p:sp>
        <p:nvSpPr>
          <p:cNvPr id="7" name="Text Placeholder 5"/>
          <p:cNvSpPr>
            <a:spLocks noGrp="1"/>
          </p:cNvSpPr>
          <p:nvPr>
            <p:ph type="body" sz="quarter" idx="14" hasCustomPrompt="1"/>
          </p:nvPr>
        </p:nvSpPr>
        <p:spPr bwMode="gray">
          <a:xfrm>
            <a:off x="558767"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6" name="Text Placeholder 3"/>
          <p:cNvSpPr>
            <a:spLocks noGrp="1"/>
          </p:cNvSpPr>
          <p:nvPr>
            <p:ph type="body" sz="quarter" idx="13"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8" name="Text Placeholder 3"/>
          <p:cNvSpPr>
            <a:spLocks noGrp="1"/>
          </p:cNvSpPr>
          <p:nvPr>
            <p:ph type="body" sz="quarter" idx="15" hasCustomPrompt="1"/>
          </p:nvPr>
        </p:nvSpPr>
        <p:spPr>
          <a:xfrm>
            <a:off x="566646"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
        <p:nvSpPr>
          <p:cNvPr id="3" name="Title 2"/>
          <p:cNvSpPr>
            <a:spLocks noGrp="1"/>
          </p:cNvSpPr>
          <p:nvPr>
            <p:ph type="title"/>
          </p:nvPr>
        </p:nvSpPr>
        <p:spPr>
          <a:xfrm>
            <a:off x="540000" y="540016"/>
            <a:ext cx="7461057" cy="553969"/>
          </a:xfrm>
        </p:spPr>
        <p:txBody>
          <a:bodyPr/>
          <a:lstStyle/>
          <a:p>
            <a:r>
              <a:rPr lang="en-US"/>
              <a:t>Click to edit Master title style</a:t>
            </a:r>
            <a:endParaRPr lang="en-GB"/>
          </a:p>
        </p:txBody>
      </p:sp>
    </p:spTree>
    <p:extLst>
      <p:ext uri="{BB962C8B-B14F-4D97-AF65-F5344CB8AC3E}">
        <p14:creationId xmlns:p14="http://schemas.microsoft.com/office/powerpoint/2010/main" val="74308236"/>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resentation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087213"/>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Base, Sourc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5" name="Text Placeholder 3"/>
          <p:cNvSpPr>
            <a:spLocks noGrp="1"/>
          </p:cNvSpPr>
          <p:nvPr>
            <p:ph type="body" sz="quarter" idx="14" hasCustomPrompt="1"/>
          </p:nvPr>
        </p:nvSpPr>
        <p:spPr>
          <a:xfrm>
            <a:off x="566646"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Tree>
    <p:extLst>
      <p:ext uri="{BB962C8B-B14F-4D97-AF65-F5344CB8AC3E}">
        <p14:creationId xmlns:p14="http://schemas.microsoft.com/office/powerpoint/2010/main" val="3768007070"/>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3" y="323068"/>
            <a:ext cx="8257997" cy="542906"/>
          </a:xfrm>
        </p:spPr>
        <p:txBody>
          <a:bodyPr/>
          <a:lstStyle>
            <a:lvl1pPr>
              <a:lnSpc>
                <a:spcPct val="100000"/>
              </a:lnSpc>
              <a:spcBef>
                <a:spcPts val="0"/>
              </a:spcBef>
              <a:defRPr sz="3527" baseline="0"/>
            </a:lvl1pPr>
          </a:lstStyle>
          <a:p>
            <a:r>
              <a:rPr lang="en-US" dirty="0"/>
              <a:t>Click to add emphasis part of title</a:t>
            </a:r>
          </a:p>
        </p:txBody>
      </p:sp>
    </p:spTree>
    <p:extLst>
      <p:ext uri="{BB962C8B-B14F-4D97-AF65-F5344CB8AC3E}">
        <p14:creationId xmlns:p14="http://schemas.microsoft.com/office/powerpoint/2010/main" val="14824385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2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79390" y="179391"/>
            <a:ext cx="13093699" cy="72008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46" tIns="71974" rIns="143946" bIns="71974"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8" dirty="0">
              <a:solidFill>
                <a:schemeClr val="bg1"/>
              </a:solidFill>
            </a:endParaRPr>
          </a:p>
        </p:txBody>
      </p:sp>
      <p:sp>
        <p:nvSpPr>
          <p:cNvPr id="12" name="TextBox 11"/>
          <p:cNvSpPr txBox="1"/>
          <p:nvPr userDrawn="1"/>
        </p:nvSpPr>
        <p:spPr>
          <a:xfrm>
            <a:off x="12556402" y="7409182"/>
            <a:ext cx="724013" cy="118494"/>
          </a:xfrm>
          <a:prstGeom prst="rect">
            <a:avLst/>
          </a:prstGeom>
          <a:noFill/>
        </p:spPr>
        <p:txBody>
          <a:bodyPr wrap="square" lIns="0" tIns="0" rIns="0" bIns="0" rtlCol="0">
            <a:spAutoFit/>
          </a:bodyPr>
          <a:lstStyle/>
          <a:p>
            <a:pPr algn="r">
              <a:lnSpc>
                <a:spcPct val="110000"/>
              </a:lnSpc>
              <a:spcBef>
                <a:spcPts val="2758"/>
              </a:spcBef>
              <a:buClr>
                <a:schemeClr val="bg2"/>
              </a:buClr>
            </a:pPr>
            <a:fld id="{08492756-E806-4604-9C5F-A6997CE6540C}" type="slidenum">
              <a:rPr lang="en-GB" sz="700" smtClean="0">
                <a:solidFill>
                  <a:schemeClr val="tx1"/>
                </a:solidFill>
                <a:latin typeface="Segoe UI Light" panose="020B0502040204020203" pitchFamily="34" charset="0"/>
              </a:rPr>
              <a:pPr algn="r">
                <a:lnSpc>
                  <a:spcPct val="110000"/>
                </a:lnSpc>
                <a:spcBef>
                  <a:spcPts val="2758"/>
                </a:spcBef>
                <a:buClr>
                  <a:schemeClr val="bg2"/>
                </a:buClr>
              </a:pPr>
              <a:t>‹#›</a:t>
            </a:fld>
            <a:endParaRPr lang="en-GB" sz="700" dirty="0">
              <a:solidFill>
                <a:schemeClr val="tx1"/>
              </a:solidFill>
              <a:latin typeface="Segoe UI Light" panose="020B0502040204020203" pitchFamily="34" charset="0"/>
            </a:endParaRPr>
          </a:p>
        </p:txBody>
      </p:sp>
      <p:pic>
        <p:nvPicPr>
          <p:cNvPr id="5" name="Picture 2" descr="C:\Users\Graphics Dude Ltd\Graphics Dude Ltd\Work\PC - IM - 150415A (template pt2)\Graphics\Tags\MarketingElectronic-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77956" y="6907652"/>
            <a:ext cx="2364883" cy="32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13199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 Long title &amp; Question,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18448" y="2189028"/>
            <a:ext cx="8054686" cy="3967868"/>
          </a:xfrm>
        </p:spPr>
        <p:txBody>
          <a:bodyPr lIns="0" tIns="0" rIns="0" bIns="0">
            <a:noAutofit/>
          </a:bodyPr>
          <a:lstStyle>
            <a:lvl1pPr>
              <a:defRPr sz="2800"/>
            </a:lvl1pPr>
            <a:lvl2pPr>
              <a:defRPr sz="2400"/>
            </a:lvl2pPr>
            <a:lvl3pPr>
              <a:defRPr sz="21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3"/>
          <p:cNvSpPr>
            <a:spLocks noGrp="1"/>
          </p:cNvSpPr>
          <p:nvPr>
            <p:ph sz="quarter" idx="13" hasCustomPrompt="1"/>
          </p:nvPr>
        </p:nvSpPr>
        <p:spPr>
          <a:xfrm>
            <a:off x="566641" y="2611384"/>
            <a:ext cx="3800887" cy="3575734"/>
          </a:xfrm>
        </p:spPr>
        <p:txBody>
          <a:bodyPr lIns="0" tIns="0" rIns="0" bIns="0">
            <a:noAutofit/>
          </a:bodyPr>
          <a:lstStyle>
            <a:lvl1pPr marL="0" indent="0" algn="l">
              <a:buNone/>
              <a:defRPr sz="2100" b="1"/>
            </a:lvl1pPr>
          </a:lstStyle>
          <a:p>
            <a:pPr lvl="0"/>
            <a:r>
              <a:rPr lang="en-US" dirty="0"/>
              <a:t>Question text here</a:t>
            </a:r>
          </a:p>
        </p:txBody>
      </p:sp>
      <p:sp>
        <p:nvSpPr>
          <p:cNvPr id="4" name="Text Placeholder 3"/>
          <p:cNvSpPr>
            <a:spLocks noGrp="1"/>
          </p:cNvSpPr>
          <p:nvPr>
            <p:ph type="body" sz="quarter" idx="16" hasCustomPrompt="1"/>
          </p:nvPr>
        </p:nvSpPr>
        <p:spPr>
          <a:xfrm>
            <a:off x="550223" y="2189032"/>
            <a:ext cx="739565" cy="360001"/>
          </a:xfrm>
          <a:solidFill>
            <a:schemeClr val="accent3"/>
          </a:solidFill>
        </p:spPr>
        <p:txBody>
          <a:bodyPr lIns="36000" tIns="0" rIns="36000" bIns="0">
            <a:noAutofit/>
          </a:bodyPr>
          <a:lstStyle>
            <a:lvl1pPr marL="0" indent="0" algn="l">
              <a:buNone/>
              <a:defRPr sz="2400" b="1">
                <a:solidFill>
                  <a:schemeClr val="bg1"/>
                </a:solidFill>
              </a:defRPr>
            </a:lvl1pPr>
          </a:lstStyle>
          <a:p>
            <a:pPr lvl="0"/>
            <a:r>
              <a:rPr lang="en-US" dirty="0"/>
              <a:t>##</a:t>
            </a:r>
            <a:endParaRPr lang="en-GB" dirty="0"/>
          </a:p>
        </p:txBody>
      </p:sp>
      <p:sp>
        <p:nvSpPr>
          <p:cNvPr id="18" name="Title 17"/>
          <p:cNvSpPr>
            <a:spLocks noGrp="1"/>
          </p:cNvSpPr>
          <p:nvPr>
            <p:ph type="title" hasCustomPrompt="1"/>
          </p:nvPr>
        </p:nvSpPr>
        <p:spPr>
          <a:xfrm>
            <a:off x="559650" y="684289"/>
            <a:ext cx="12388434" cy="1296145"/>
          </a:xfrm>
          <a:noFill/>
        </p:spPr>
        <p:txBody>
          <a:bodyPr wrap="square" lIns="0" tIns="0" rIns="0" bIns="0" anchor="t">
            <a:noAutofit/>
          </a:bodyPr>
          <a:lstStyle>
            <a:lvl1pPr marL="0" algn="l" defTabSz="1051802" rtl="0" eaLnBrk="1" latinLnBrk="0" hangingPunct="1">
              <a:lnSpc>
                <a:spcPct val="120000"/>
              </a:lnSpc>
              <a:spcAft>
                <a:spcPts val="1151"/>
              </a:spcAft>
              <a:defRPr lang="en-GB" sz="2800" b="1" kern="1200" baseline="0" dirty="0">
                <a:solidFill>
                  <a:srgbClr val="FFFFFF"/>
                </a:solidFill>
                <a:highlight>
                  <a:srgbClr val="808080"/>
                </a:highlight>
                <a:latin typeface="+mn-lt"/>
                <a:ea typeface="Calibri"/>
                <a:cs typeface="Times New Roman"/>
              </a:defRPr>
            </a:lvl1pPr>
          </a:lstStyle>
          <a:p>
            <a:r>
              <a:rPr lang="en-US" dirty="0"/>
              <a:t>Long titles Click to edit Master title allows for 3 lines</a:t>
            </a:r>
            <a:br>
              <a:rPr lang="en-US" dirty="0"/>
            </a:br>
            <a:endParaRPr lang="en-GB" dirty="0"/>
          </a:p>
        </p:txBody>
      </p:sp>
      <p:sp>
        <p:nvSpPr>
          <p:cNvPr id="8" name="Text Placeholder 3"/>
          <p:cNvSpPr>
            <a:spLocks noGrp="1"/>
          </p:cNvSpPr>
          <p:nvPr>
            <p:ph type="body" sz="quarter" idx="17"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9" name="Text Placeholder 3"/>
          <p:cNvSpPr>
            <a:spLocks noGrp="1"/>
          </p:cNvSpPr>
          <p:nvPr>
            <p:ph type="body" sz="quarter" idx="14"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Tree>
    <p:extLst>
      <p:ext uri="{BB962C8B-B14F-4D97-AF65-F5344CB8AC3E}">
        <p14:creationId xmlns:p14="http://schemas.microsoft.com/office/powerpoint/2010/main" val="350830729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xContent v1">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1739005"/>
            <a:ext cx="8054688" cy="490310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hasCustomPrompt="1"/>
          </p:nvPr>
        </p:nvSpPr>
        <p:spPr>
          <a:xfrm>
            <a:off x="9072248" y="1739005"/>
            <a:ext cx="3800886" cy="490310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0" y="540000"/>
            <a:ext cx="4279087" cy="553998"/>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50617326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2xContent v1,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540000" y="1739000"/>
            <a:ext cx="8054688" cy="43458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9072248" y="1739000"/>
            <a:ext cx="3800886" cy="43458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29821013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2xContent v1">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0" y="2298651"/>
            <a:ext cx="8054688" cy="378623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9072248" y="2298651"/>
            <a:ext cx="3800886" cy="378623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57822568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2xContent v1,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40000" y="2235803"/>
            <a:ext cx="8054688"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9072248" y="2235803"/>
            <a:ext cx="3800886"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40000" y="1188000"/>
            <a:ext cx="2536254"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11"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3" name="Text Placeholder 3"/>
          <p:cNvSpPr>
            <a:spLocks noGrp="1"/>
          </p:cNvSpPr>
          <p:nvPr>
            <p:ph type="body" sz="quarter" idx="17"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65209967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2xContent v2">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540000" y="1763716"/>
            <a:ext cx="5929782" cy="432117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1" hasCustomPrompt="1"/>
          </p:nvPr>
        </p:nvSpPr>
        <p:spPr>
          <a:xfrm>
            <a:off x="6939362" y="1763716"/>
            <a:ext cx="5933772" cy="432117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45194729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2xContent v2,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540000" y="1763713"/>
            <a:ext cx="5929782" cy="432117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6939362" y="1763713"/>
            <a:ext cx="5933772" cy="432117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86162601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2xContent v2">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0" y="2235802"/>
            <a:ext cx="5929782"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6939362" y="2235802"/>
            <a:ext cx="5933772"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540000" y="1188000"/>
            <a:ext cx="2536254"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28006958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Colour">
    <p:bg>
      <p:bgPr>
        <a:solidFill>
          <a:schemeClr val="bg2"/>
        </a:solidFill>
        <a:effectLst/>
      </p:bgPr>
    </p:bg>
    <p:spTree>
      <p:nvGrpSpPr>
        <p:cNvPr id="1" name=""/>
        <p:cNvGrpSpPr/>
        <p:nvPr/>
      </p:nvGrpSpPr>
      <p:grpSpPr>
        <a:xfrm>
          <a:off x="0" y="0"/>
          <a:ext cx="0" cy="0"/>
          <a:chOff x="0" y="0"/>
          <a:chExt cx="0" cy="0"/>
        </a:xfrm>
      </p:grpSpPr>
      <p:sp>
        <p:nvSpPr>
          <p:cNvPr id="11"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3" name="Subtitle 2"/>
          <p:cNvSpPr>
            <a:spLocks noGrp="1"/>
          </p:cNvSpPr>
          <p:nvPr>
            <p:ph type="subTitle" idx="1" hasCustomPrompt="1"/>
          </p:nvPr>
        </p:nvSpPr>
        <p:spPr bwMode="gray">
          <a:xfrm>
            <a:off x="540000" y="3872890"/>
            <a:ext cx="3395353" cy="519646"/>
          </a:xfrm>
          <a:solidFill>
            <a:schemeClr val="accent2"/>
          </a:solidFill>
        </p:spPr>
        <p:txBody>
          <a:bodyPr wrap="none" lIns="0" tIns="41410" rIns="0" bIns="41410" rtlCol="0" anchor="t">
            <a:spAutoFit/>
          </a:bodyPr>
          <a:lstStyle>
            <a:lvl1pPr marL="0" indent="0">
              <a:lnSpc>
                <a:spcPts val="3360"/>
              </a:lnSpc>
              <a:spcAft>
                <a:spcPts val="0"/>
              </a:spcAft>
              <a:buNone/>
              <a:defRPr lang="en-GB" sz="2800" b="1" dirty="0" smtClean="0">
                <a:solidFill>
                  <a:schemeClr val="tx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540000" y="4564913"/>
            <a:ext cx="6153433" cy="1446955"/>
          </a:xfrm>
        </p:spPr>
        <p:txBody>
          <a:bodyPr wrap="square" lIns="0" tIns="41410" rIns="0" bIns="41410">
            <a:noAutofit/>
          </a:bodyPr>
          <a:lstStyle>
            <a:lvl1pPr marL="0" indent="0">
              <a:spcBef>
                <a:spcPts val="1380"/>
              </a:spcBef>
              <a:buNone/>
              <a:defRPr sz="1900">
                <a:solidFill>
                  <a:schemeClr val="tx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10" name="Text Placeholder 5"/>
          <p:cNvSpPr>
            <a:spLocks noGrp="1"/>
          </p:cNvSpPr>
          <p:nvPr>
            <p:ph type="body" sz="quarter" idx="13" hasCustomPrompt="1"/>
          </p:nvPr>
        </p:nvSpPr>
        <p:spPr>
          <a:xfrm>
            <a:off x="540000" y="2379997"/>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40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5" name="Text Placeholder 5"/>
          <p:cNvSpPr>
            <a:spLocks noGrp="1"/>
          </p:cNvSpPr>
          <p:nvPr>
            <p:ph type="body" sz="quarter" idx="16" hasCustomPrompt="1"/>
          </p:nvPr>
        </p:nvSpPr>
        <p:spPr>
          <a:xfrm>
            <a:off x="540000" y="1634754"/>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40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6" name="TextBox 15"/>
          <p:cNvSpPr txBox="1"/>
          <p:nvPr userDrawn="1"/>
        </p:nvSpPr>
        <p:spPr>
          <a:xfrm>
            <a:off x="540000" y="6011868"/>
            <a:ext cx="6163216" cy="406265"/>
          </a:xfrm>
          <a:prstGeom prst="rect">
            <a:avLst/>
          </a:prstGeom>
          <a:noFill/>
        </p:spPr>
        <p:txBody>
          <a:bodyPr wrap="square" lIns="0" tIns="0" rIns="0" bIns="0" rtlCol="0">
            <a:spAutoFit/>
          </a:bodyPr>
          <a:lstStyle/>
          <a:p>
            <a:pPr lvl="0">
              <a:lnSpc>
                <a:spcPct val="110000"/>
              </a:lnSpc>
              <a:spcBef>
                <a:spcPts val="2400"/>
              </a:spcBef>
              <a:buClr>
                <a:schemeClr val="bg2"/>
              </a:buClr>
            </a:pPr>
            <a:r>
              <a:rPr lang="en-GB" sz="1200"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200" dirty="0">
              <a:solidFill>
                <a:schemeClr val="tx1"/>
              </a:solidFill>
            </a:endParaRPr>
          </a:p>
        </p:txBody>
      </p:sp>
      <p:sp>
        <p:nvSpPr>
          <p:cNvPr id="13" name="TextBox 12"/>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ITALY  |</a:t>
            </a:r>
          </a:p>
        </p:txBody>
      </p:sp>
    </p:spTree>
    <p:extLst>
      <p:ext uri="{BB962C8B-B14F-4D97-AF65-F5344CB8AC3E}">
        <p14:creationId xmlns:p14="http://schemas.microsoft.com/office/powerpoint/2010/main" val="235417684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2xContent v2,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33841" y="2237311"/>
            <a:ext cx="5929782" cy="384757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6906560" y="2237311"/>
            <a:ext cx="5933772" cy="384757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33841"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10"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33841"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33841"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05063055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2xContent v3">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1763718"/>
            <a:ext cx="3800887" cy="432117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p:nvPr>
        </p:nvSpPr>
        <p:spPr>
          <a:xfrm>
            <a:off x="4818448" y="1763718"/>
            <a:ext cx="8054686" cy="43211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540000" y="540000"/>
            <a:ext cx="4279087" cy="553998"/>
          </a:xfrm>
        </p:spPr>
        <p:txBody>
          <a:bodyPr/>
          <a:lstStyle/>
          <a:p>
            <a:r>
              <a:rPr lang="en-US"/>
              <a:t>Click to edit Master title style</a:t>
            </a:r>
            <a:endParaRPr lang="en-GB"/>
          </a:p>
        </p:txBody>
      </p:sp>
    </p:spTree>
    <p:extLst>
      <p:ext uri="{BB962C8B-B14F-4D97-AF65-F5344CB8AC3E}">
        <p14:creationId xmlns:p14="http://schemas.microsoft.com/office/powerpoint/2010/main" val="171735239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2xContent v3, Base,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gray">
          <a:xfrm>
            <a:off x="540000" y="1764295"/>
            <a:ext cx="3800887" cy="432059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2"/>
          <p:cNvSpPr>
            <a:spLocks noGrp="1"/>
          </p:cNvSpPr>
          <p:nvPr>
            <p:ph idx="10" hasCustomPrompt="1"/>
          </p:nvPr>
        </p:nvSpPr>
        <p:spPr bwMode="gray">
          <a:xfrm>
            <a:off x="4818454" y="1764295"/>
            <a:ext cx="8054689" cy="432059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4" name="Title 3"/>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94601496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title, 2xContent v3">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0" y="2235802"/>
            <a:ext cx="3800887"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818448" y="2235802"/>
            <a:ext cx="8054686"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51914756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2xContent v3,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40000" y="2235803"/>
            <a:ext cx="3800887"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p:nvPr>
        </p:nvSpPr>
        <p:spPr>
          <a:xfrm>
            <a:off x="4818448" y="2235803"/>
            <a:ext cx="8054686" cy="38490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16"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10"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17076325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3xContent">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540000" y="1763717"/>
            <a:ext cx="3800887" cy="43211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818449" y="1763717"/>
            <a:ext cx="3802882" cy="43211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4" hasCustomPrompt="1"/>
          </p:nvPr>
        </p:nvSpPr>
        <p:spPr>
          <a:xfrm>
            <a:off x="9072248" y="1763717"/>
            <a:ext cx="3800886" cy="43211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66239394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3xContent, Base, Source">
    <p:spTree>
      <p:nvGrpSpPr>
        <p:cNvPr id="1" name=""/>
        <p:cNvGrpSpPr/>
        <p:nvPr/>
      </p:nvGrpSpPr>
      <p:grpSpPr>
        <a:xfrm>
          <a:off x="0" y="0"/>
          <a:ext cx="0" cy="0"/>
          <a:chOff x="0" y="0"/>
          <a:chExt cx="0" cy="0"/>
        </a:xfrm>
      </p:grpSpPr>
      <p:sp>
        <p:nvSpPr>
          <p:cNvPr id="7" name="Content Placeholder 6"/>
          <p:cNvSpPr>
            <a:spLocks noGrp="1"/>
          </p:cNvSpPr>
          <p:nvPr>
            <p:ph sz="quarter" idx="14" hasCustomPrompt="1"/>
          </p:nvPr>
        </p:nvSpPr>
        <p:spPr>
          <a:xfrm>
            <a:off x="540000" y="1763713"/>
            <a:ext cx="3800887" cy="432117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4818449" y="1763713"/>
            <a:ext cx="3802882" cy="4321176"/>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6" hasCustomPrompt="1"/>
          </p:nvPr>
        </p:nvSpPr>
        <p:spPr>
          <a:xfrm>
            <a:off x="9072248" y="1763713"/>
            <a:ext cx="3800886" cy="4321176"/>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0" name="Text Placeholder 3"/>
          <p:cNvSpPr>
            <a:spLocks noGrp="1"/>
          </p:cNvSpPr>
          <p:nvPr>
            <p:ph type="body" sz="quarter" idx="17"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95033447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title, 3xContent">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540000" y="2235809"/>
            <a:ext cx="3800887" cy="384907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4818449" y="2235809"/>
            <a:ext cx="3802882" cy="384907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p:cNvSpPr>
            <a:spLocks noGrp="1"/>
          </p:cNvSpPr>
          <p:nvPr>
            <p:ph sz="quarter" idx="15" hasCustomPrompt="1"/>
          </p:nvPr>
        </p:nvSpPr>
        <p:spPr>
          <a:xfrm>
            <a:off x="9072248" y="2235809"/>
            <a:ext cx="3800886" cy="384907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67421523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title, 3xContent v3, Base, Source">
    <p:spTree>
      <p:nvGrpSpPr>
        <p:cNvPr id="1" name=""/>
        <p:cNvGrpSpPr/>
        <p:nvPr/>
      </p:nvGrpSpPr>
      <p:grpSpPr>
        <a:xfrm>
          <a:off x="0" y="0"/>
          <a:ext cx="0" cy="0"/>
          <a:chOff x="0" y="0"/>
          <a:chExt cx="0" cy="0"/>
        </a:xfrm>
      </p:grpSpPr>
      <p:sp>
        <p:nvSpPr>
          <p:cNvPr id="7" name="Content Placeholder 6"/>
          <p:cNvSpPr>
            <a:spLocks noGrp="1"/>
          </p:cNvSpPr>
          <p:nvPr>
            <p:ph sz="quarter" idx="16" hasCustomPrompt="1"/>
          </p:nvPr>
        </p:nvSpPr>
        <p:spPr>
          <a:xfrm>
            <a:off x="540000" y="2235803"/>
            <a:ext cx="3800887"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7" hasCustomPrompt="1"/>
          </p:nvPr>
        </p:nvSpPr>
        <p:spPr>
          <a:xfrm>
            <a:off x="4818449" y="2235803"/>
            <a:ext cx="3802882"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2"/>
          <p:cNvSpPr>
            <a:spLocks noGrp="1"/>
          </p:cNvSpPr>
          <p:nvPr>
            <p:ph sz="quarter" idx="18" hasCustomPrompt="1"/>
          </p:nvPr>
        </p:nvSpPr>
        <p:spPr>
          <a:xfrm>
            <a:off x="9072248" y="2235803"/>
            <a:ext cx="3800886"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14" hasCustomPrompt="1"/>
          </p:nvPr>
        </p:nvSpPr>
        <p:spPr bwMode="gray">
          <a:xfrm>
            <a:off x="540000" y="1662010"/>
            <a:ext cx="2536254"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9"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4" name="Text Placeholder 3"/>
          <p:cNvSpPr>
            <a:spLocks noGrp="1"/>
          </p:cNvSpPr>
          <p:nvPr>
            <p:ph type="body" sz="quarter" idx="19"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38273735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 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42319483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ly - v5">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bwMode="gray">
          <a:xfrm>
            <a:off x="179389" y="179387"/>
            <a:ext cx="13101024" cy="3601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540000" y="5474337"/>
            <a:ext cx="12361600" cy="996223"/>
          </a:xfrm>
        </p:spPr>
        <p:txBody>
          <a:bodyPr wrap="square" lIns="82819" tIns="41410" rIns="82819" bIns="41410">
            <a:normAutofit/>
          </a:bodyPr>
          <a:lstStyle>
            <a:lvl1pPr marL="0" indent="0">
              <a:spcBef>
                <a:spcPts val="1380"/>
              </a:spcBef>
              <a:buNone/>
              <a:defRPr sz="1900">
                <a:solidFill>
                  <a:schemeClr val="tx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8" name="Picture Placeholder 7"/>
          <p:cNvSpPr>
            <a:spLocks noGrp="1"/>
          </p:cNvSpPr>
          <p:nvPr>
            <p:ph type="pic" sz="quarter" idx="11" hasCustomPrompt="1"/>
          </p:nvPr>
        </p:nvSpPr>
        <p:spPr>
          <a:xfrm>
            <a:off x="179391" y="179388"/>
            <a:ext cx="13079411" cy="3511243"/>
          </a:xfrm>
          <a:solidFill>
            <a:schemeClr val="bg1">
              <a:lumMod val="95000"/>
            </a:schemeClr>
          </a:solidFill>
        </p:spPr>
        <p:txBody>
          <a:bodyPr>
            <a:normAutofit/>
          </a:bodyPr>
          <a:lstStyle>
            <a:lvl1pPr marL="0" indent="0">
              <a:buNone/>
              <a:defRPr sz="1600" baseline="0"/>
            </a:lvl1pPr>
          </a:lstStyle>
          <a:p>
            <a:r>
              <a:rPr lang="en-GB" dirty="0"/>
              <a:t>Picture placeholder – insert image here</a:t>
            </a:r>
          </a:p>
        </p:txBody>
      </p:sp>
      <p:sp>
        <p:nvSpPr>
          <p:cNvPr id="11"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9" name="Title 1"/>
          <p:cNvSpPr>
            <a:spLocks noGrp="1"/>
          </p:cNvSpPr>
          <p:nvPr>
            <p:ph type="ctrTitle" hasCustomPrompt="1"/>
          </p:nvPr>
        </p:nvSpPr>
        <p:spPr bwMode="gray">
          <a:xfrm>
            <a:off x="540000" y="4116797"/>
            <a:ext cx="4279087" cy="553998"/>
          </a:xfrm>
          <a:solidFill>
            <a:schemeClr val="accent3"/>
          </a:solidFill>
        </p:spPr>
        <p:txBody>
          <a:bodyPr wrap="none" lIns="82819" tIns="0" rIns="82819" bIns="0" rtlCol="0" anchor="ctr">
            <a:spAutoFit/>
          </a:bodyPr>
          <a:lstStyle>
            <a:lvl1pPr>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20" name="Text Placeholder 5"/>
          <p:cNvSpPr>
            <a:spLocks noGrp="1"/>
          </p:cNvSpPr>
          <p:nvPr>
            <p:ph type="body" sz="quarter" idx="12" hasCustomPrompt="1"/>
          </p:nvPr>
        </p:nvSpPr>
        <p:spPr>
          <a:xfrm>
            <a:off x="540000" y="4803872"/>
            <a:ext cx="3468056" cy="430887"/>
          </a:xfrm>
          <a:solidFill>
            <a:schemeClr val="tx1"/>
          </a:solidFill>
        </p:spPr>
        <p:txBody>
          <a:bodyPr vert="horz" wrap="none" lIns="72000" tIns="0" rIns="0" bIns="0" rtlCol="0">
            <a:spAutoFit/>
          </a:bodyPr>
          <a:lstStyle>
            <a:lvl1pPr>
              <a:defRPr lang="en-US" sz="2800" b="1" dirty="0" smtClean="0">
                <a:solidFill>
                  <a:schemeClr val="bg1"/>
                </a:solidFill>
                <a:latin typeface="+mj-lt"/>
              </a:defRPr>
            </a:lvl1pPr>
          </a:lstStyle>
          <a:p>
            <a:pPr marL="0" lvl="0" indent="0">
              <a:lnSpc>
                <a:spcPct val="100000"/>
              </a:lnSpc>
              <a:spcBef>
                <a:spcPts val="600"/>
              </a:spcBef>
              <a:spcAft>
                <a:spcPts val="0"/>
              </a:spcAft>
              <a:buNone/>
            </a:pPr>
            <a:r>
              <a:rPr lang="en-US" dirty="0"/>
              <a:t>Click to edit subtitle</a:t>
            </a:r>
          </a:p>
        </p:txBody>
      </p:sp>
      <p:sp>
        <p:nvSpPr>
          <p:cNvPr id="18" name="Rectangle 17"/>
          <p:cNvSpPr/>
          <p:nvPr userDrawn="1"/>
        </p:nvSpPr>
        <p:spPr bwMode="gray">
          <a:xfrm>
            <a:off x="0" y="3690631"/>
            <a:ext cx="13344623"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7" name="TextBox 16"/>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ITALY  |</a:t>
            </a:r>
          </a:p>
        </p:txBody>
      </p:sp>
    </p:spTree>
    <p:extLst>
      <p:ext uri="{BB962C8B-B14F-4D97-AF65-F5344CB8AC3E}">
        <p14:creationId xmlns:p14="http://schemas.microsoft.com/office/powerpoint/2010/main" val="62347699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Base, Source">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6" name="Text Placeholder 3"/>
          <p:cNvSpPr>
            <a:spLocks noGrp="1"/>
          </p:cNvSpPr>
          <p:nvPr>
            <p:ph type="body" sz="quarter" idx="14"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4060741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Only">
    <p:spTree>
      <p:nvGrpSpPr>
        <p:cNvPr id="1" name=""/>
        <p:cNvGrpSpPr/>
        <p:nvPr/>
      </p:nvGrpSpPr>
      <p:grpSpPr>
        <a:xfrm>
          <a:off x="0" y="0"/>
          <a:ext cx="0" cy="0"/>
          <a:chOff x="0" y="0"/>
          <a:chExt cx="0" cy="0"/>
        </a:xfrm>
      </p:grpSpPr>
      <p:sp>
        <p:nvSpPr>
          <p:cNvPr id="5" name="Text Placeholder 5"/>
          <p:cNvSpPr>
            <a:spLocks noGrp="1"/>
          </p:cNvSpPr>
          <p:nvPr>
            <p:ph type="body" sz="quarter" idx="14" hasCustomPrompt="1"/>
          </p:nvPr>
        </p:nvSpPr>
        <p:spPr bwMode="gray">
          <a:xfrm>
            <a:off x="558767"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7237160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title Only, Base, Source">
    <p:spTree>
      <p:nvGrpSpPr>
        <p:cNvPr id="1" name=""/>
        <p:cNvGrpSpPr/>
        <p:nvPr/>
      </p:nvGrpSpPr>
      <p:grpSpPr>
        <a:xfrm>
          <a:off x="0" y="0"/>
          <a:ext cx="0" cy="0"/>
          <a:chOff x="0" y="0"/>
          <a:chExt cx="0" cy="0"/>
        </a:xfrm>
      </p:grpSpPr>
      <p:sp>
        <p:nvSpPr>
          <p:cNvPr id="7" name="Text Placeholder 5"/>
          <p:cNvSpPr>
            <a:spLocks noGrp="1"/>
          </p:cNvSpPr>
          <p:nvPr>
            <p:ph type="body" sz="quarter" idx="14" hasCustomPrompt="1"/>
          </p:nvPr>
        </p:nvSpPr>
        <p:spPr bwMode="gray">
          <a:xfrm>
            <a:off x="558767"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6"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8" name="Text Placeholder 3"/>
          <p:cNvSpPr>
            <a:spLocks noGrp="1"/>
          </p:cNvSpPr>
          <p:nvPr>
            <p:ph type="body" sz="quarter" idx="15"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6066671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esentation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09422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Base, Sourc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5" name="Text Placeholder 3"/>
          <p:cNvSpPr>
            <a:spLocks noGrp="1"/>
          </p:cNvSpPr>
          <p:nvPr>
            <p:ph type="body" sz="quarter" idx="14"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Tree>
    <p:extLst>
      <p:ext uri="{BB962C8B-B14F-4D97-AF65-F5344CB8AC3E}">
        <p14:creationId xmlns:p14="http://schemas.microsoft.com/office/powerpoint/2010/main" val="145083292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3" y="323067"/>
            <a:ext cx="8257997" cy="542906"/>
          </a:xfrm>
        </p:spPr>
        <p:txBody>
          <a:bodyPr/>
          <a:lstStyle>
            <a:lvl1pPr>
              <a:lnSpc>
                <a:spcPct val="100000"/>
              </a:lnSpc>
              <a:spcBef>
                <a:spcPts val="0"/>
              </a:spcBef>
              <a:defRPr sz="3528" baseline="0"/>
            </a:lvl1pPr>
          </a:lstStyle>
          <a:p>
            <a:r>
              <a:rPr lang="en-US" dirty="0"/>
              <a:t>Click to add emphasis part of title</a:t>
            </a:r>
          </a:p>
        </p:txBody>
      </p:sp>
    </p:spTree>
    <p:extLst>
      <p:ext uri="{BB962C8B-B14F-4D97-AF65-F5344CB8AC3E}">
        <p14:creationId xmlns:p14="http://schemas.microsoft.com/office/powerpoint/2010/main" val="1487057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79389" y="179390"/>
            <a:ext cx="13093699" cy="72008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2" name="TextBox 11"/>
          <p:cNvSpPr txBox="1"/>
          <p:nvPr userDrawn="1"/>
        </p:nvSpPr>
        <p:spPr>
          <a:xfrm>
            <a:off x="12556401" y="7409182"/>
            <a:ext cx="724013" cy="118494"/>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7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700" dirty="0">
              <a:solidFill>
                <a:schemeClr val="tx1"/>
              </a:solidFill>
              <a:latin typeface="Segoe UI Light" panose="020B0502040204020203" pitchFamily="34" charset="0"/>
            </a:endParaRPr>
          </a:p>
        </p:txBody>
      </p:sp>
      <p:pic>
        <p:nvPicPr>
          <p:cNvPr id="5" name="Picture 2" descr="C:\Users\Graphics Dude Ltd\Graphics Dude Ltd\Work\PC - IM - 150415A (template pt2)\Graphics\Tags\MarketingElectronic-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77955" y="6907651"/>
            <a:ext cx="2364883" cy="3247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ITALY  |</a:t>
            </a:r>
          </a:p>
        </p:txBody>
      </p:sp>
    </p:spTree>
    <p:extLst>
      <p:ext uri="{BB962C8B-B14F-4D97-AF65-F5344CB8AC3E}">
        <p14:creationId xmlns:p14="http://schemas.microsoft.com/office/powerpoint/2010/main" val="6558818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6:9 Cover Colour">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11" name="Rectangle 6"/>
          <p:cNvSpPr/>
          <p:nvPr userDrawn="1"/>
        </p:nvSpPr>
        <p:spPr bwMode="gray">
          <a:xfrm>
            <a:off x="0" y="0"/>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3" name="Subtitle 2"/>
          <p:cNvSpPr>
            <a:spLocks noGrp="1"/>
          </p:cNvSpPr>
          <p:nvPr>
            <p:ph type="subTitle" idx="1" hasCustomPrompt="1"/>
          </p:nvPr>
        </p:nvSpPr>
        <p:spPr bwMode="gray">
          <a:xfrm>
            <a:off x="556813" y="3922319"/>
            <a:ext cx="3562609" cy="519646"/>
          </a:xfrm>
          <a:solidFill>
            <a:schemeClr val="accent2"/>
          </a:solidFill>
        </p:spPr>
        <p:txBody>
          <a:bodyPr wrap="none" lIns="82819" tIns="41410" rIns="82819" bIns="41410" rtlCol="0" anchor="t">
            <a:spAutoFit/>
          </a:bodyPr>
          <a:lstStyle>
            <a:lvl1pPr marL="0" indent="0">
              <a:lnSpc>
                <a:spcPts val="3358"/>
              </a:lnSpc>
              <a:spcAft>
                <a:spcPts val="0"/>
              </a:spcAft>
              <a:buNone/>
              <a:defRPr lang="en-GB" sz="2800" b="1" dirty="0" smtClean="0">
                <a:solidFill>
                  <a:schemeClr val="bg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556668" y="4564908"/>
            <a:ext cx="6153434" cy="1446955"/>
          </a:xfrm>
        </p:spPr>
        <p:txBody>
          <a:bodyPr wrap="square" lIns="82819" tIns="41410" rIns="82819" bIns="41410">
            <a:normAutofit/>
          </a:bodyPr>
          <a:lstStyle>
            <a:lvl1pPr marL="0" indent="0">
              <a:spcBef>
                <a:spcPts val="1380"/>
              </a:spcBef>
              <a:buNone/>
              <a:defRPr sz="1899">
                <a:solidFill>
                  <a:schemeClr val="bg1"/>
                </a:solidFill>
              </a:defRPr>
            </a:lvl1pPr>
            <a:lvl2pPr marL="525775" indent="0">
              <a:buNone/>
              <a:defRPr>
                <a:solidFill>
                  <a:schemeClr val="bg1"/>
                </a:solidFill>
              </a:defRPr>
            </a:lvl2pPr>
            <a:lvl3pPr marL="1051548" indent="0">
              <a:buNone/>
              <a:defRPr>
                <a:solidFill>
                  <a:schemeClr val="bg1"/>
                </a:solidFill>
              </a:defRPr>
            </a:lvl3pPr>
            <a:lvl4pPr marL="1577322" indent="0">
              <a:buNone/>
              <a:defRPr>
                <a:solidFill>
                  <a:schemeClr val="bg1"/>
                </a:solidFill>
              </a:defRPr>
            </a:lvl4pPr>
            <a:lvl5pPr marL="2103097" indent="0">
              <a:buNone/>
              <a:defRPr>
                <a:solidFill>
                  <a:schemeClr val="bg1"/>
                </a:solidFill>
              </a:defRPr>
            </a:lvl5pPr>
          </a:lstStyle>
          <a:p>
            <a:pPr lvl="0"/>
            <a:r>
              <a:rPr lang="en-US" dirty="0"/>
              <a:t>Click to add text</a:t>
            </a:r>
            <a:endParaRPr lang="en-GB" dirty="0"/>
          </a:p>
        </p:txBody>
      </p:sp>
      <p:sp>
        <p:nvSpPr>
          <p:cNvPr id="2" name="Title 1"/>
          <p:cNvSpPr>
            <a:spLocks noGrp="1"/>
          </p:cNvSpPr>
          <p:nvPr>
            <p:ph type="ctrTitle" hasCustomPrompt="1"/>
          </p:nvPr>
        </p:nvSpPr>
        <p:spPr bwMode="gray">
          <a:xfrm>
            <a:off x="556809" y="3003152"/>
            <a:ext cx="8752042" cy="671191"/>
          </a:xfrm>
          <a:solidFill>
            <a:schemeClr val="accent3"/>
          </a:solidFill>
        </p:spPr>
        <p:txBody>
          <a:bodyPr tIns="144000" bIns="0" anchor="ctr"/>
          <a:lstStyle>
            <a:lvl1pPr algn="l">
              <a:defRPr sz="4999">
                <a:latin typeface="+mj-lt"/>
              </a:defRPr>
            </a:lvl1pPr>
          </a:lstStyle>
          <a:p>
            <a:r>
              <a:rPr lang="en-US" dirty="0"/>
              <a:t>Title Slide - Click to edit title</a:t>
            </a:r>
            <a:endParaRPr lang="en-GB" dirty="0"/>
          </a:p>
        </p:txBody>
      </p:sp>
      <p:sp>
        <p:nvSpPr>
          <p:cNvPr id="12" name="TextBox 11"/>
          <p:cNvSpPr txBox="1"/>
          <p:nvPr userDrawn="1"/>
        </p:nvSpPr>
        <p:spPr>
          <a:xfrm>
            <a:off x="12556401" y="7409182"/>
            <a:ext cx="724013" cy="118494"/>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7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700" dirty="0">
              <a:solidFill>
                <a:schemeClr val="tx1"/>
              </a:solidFill>
              <a:latin typeface="Segoe UI Light" panose="020B0502040204020203" pitchFamily="34" charset="0"/>
            </a:endParaRPr>
          </a:p>
        </p:txBody>
      </p:sp>
      <p:sp>
        <p:nvSpPr>
          <p:cNvPr id="14" name="TextBox 13"/>
          <p:cNvSpPr txBox="1"/>
          <p:nvPr userDrawn="1"/>
        </p:nvSpPr>
        <p:spPr bwMode="gray">
          <a:xfrm>
            <a:off x="581458" y="6869557"/>
            <a:ext cx="6153434" cy="180975"/>
          </a:xfrm>
          <a:prstGeom prst="rect">
            <a:avLst/>
          </a:prstGeom>
          <a:noFill/>
        </p:spPr>
        <p:txBody>
          <a:bodyPr wrap="none" lIns="0" tIns="0" rIns="0" bIns="0" rtlCol="0" anchor="ctr">
            <a:noAutofit/>
          </a:bodyPr>
          <a:lstStyle/>
          <a:p>
            <a:r>
              <a:rPr lang="en-GB" sz="700" dirty="0">
                <a:solidFill>
                  <a:schemeClr val="tx1"/>
                </a:solidFill>
                <a:latin typeface="+mn-lt"/>
              </a:rPr>
              <a:t>Client and Internal Use Only</a:t>
            </a:r>
          </a:p>
        </p:txBody>
      </p:sp>
      <p:grpSp>
        <p:nvGrpSpPr>
          <p:cNvPr id="4" name="Group 3"/>
          <p:cNvGrpSpPr/>
          <p:nvPr userDrawn="1"/>
        </p:nvGrpSpPr>
        <p:grpSpPr>
          <a:xfrm>
            <a:off x="563564" y="539751"/>
            <a:ext cx="627063" cy="555625"/>
            <a:chOff x="563563" y="539750"/>
            <a:chExt cx="627063" cy="555625"/>
          </a:xfrm>
        </p:grpSpPr>
        <p:sp>
          <p:nvSpPr>
            <p:cNvPr id="6" name="Freeform 5"/>
            <p:cNvSpPr>
              <a:spLocks/>
            </p:cNvSpPr>
            <p:nvPr userDrawn="1"/>
          </p:nvSpPr>
          <p:spPr bwMode="auto">
            <a:xfrm>
              <a:off x="825501" y="539750"/>
              <a:ext cx="365125" cy="555625"/>
            </a:xfrm>
            <a:custGeom>
              <a:avLst/>
              <a:gdLst>
                <a:gd name="T0" fmla="*/ 432 w 464"/>
                <a:gd name="T1" fmla="*/ 0 h 705"/>
                <a:gd name="T2" fmla="*/ 75 w 464"/>
                <a:gd name="T3" fmla="*/ 0 h 705"/>
                <a:gd name="T4" fmla="*/ 0 w 464"/>
                <a:gd name="T5" fmla="*/ 705 h 705"/>
                <a:gd name="T6" fmla="*/ 357 w 464"/>
                <a:gd name="T7" fmla="*/ 705 h 705"/>
                <a:gd name="T8" fmla="*/ 432 w 464"/>
                <a:gd name="T9" fmla="*/ 0 h 705"/>
              </a:gdLst>
              <a:ahLst/>
              <a:cxnLst>
                <a:cxn ang="0">
                  <a:pos x="T0" y="T1"/>
                </a:cxn>
                <a:cxn ang="0">
                  <a:pos x="T2" y="T3"/>
                </a:cxn>
                <a:cxn ang="0">
                  <a:pos x="T4" y="T5"/>
                </a:cxn>
                <a:cxn ang="0">
                  <a:pos x="T6" y="T7"/>
                </a:cxn>
                <a:cxn ang="0">
                  <a:pos x="T8" y="T9"/>
                </a:cxn>
              </a:cxnLst>
              <a:rect l="0" t="0" r="r" b="b"/>
              <a:pathLst>
                <a:path w="464" h="705">
                  <a:moveTo>
                    <a:pt x="432" y="0"/>
                  </a:moveTo>
                  <a:cubicBezTo>
                    <a:pt x="75" y="0"/>
                    <a:pt x="75" y="0"/>
                    <a:pt x="75" y="0"/>
                  </a:cubicBezTo>
                  <a:cubicBezTo>
                    <a:pt x="104" y="235"/>
                    <a:pt x="100" y="439"/>
                    <a:pt x="0" y="705"/>
                  </a:cubicBezTo>
                  <a:cubicBezTo>
                    <a:pt x="357" y="705"/>
                    <a:pt x="357" y="705"/>
                    <a:pt x="357" y="705"/>
                  </a:cubicBezTo>
                  <a:cubicBezTo>
                    <a:pt x="445" y="462"/>
                    <a:pt x="464" y="235"/>
                    <a:pt x="432" y="0"/>
                  </a:cubicBezTo>
                </a:path>
              </a:pathLst>
            </a:custGeom>
            <a:solidFill>
              <a:srgbClr val="00B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7" name="Freeform 6"/>
            <p:cNvSpPr>
              <a:spLocks/>
            </p:cNvSpPr>
            <p:nvPr userDrawn="1"/>
          </p:nvSpPr>
          <p:spPr bwMode="auto">
            <a:xfrm>
              <a:off x="563563" y="539750"/>
              <a:ext cx="342900" cy="555625"/>
            </a:xfrm>
            <a:custGeom>
              <a:avLst/>
              <a:gdLst>
                <a:gd name="T0" fmla="*/ 0 w 434"/>
                <a:gd name="T1" fmla="*/ 0 h 705"/>
                <a:gd name="T2" fmla="*/ 405 w 434"/>
                <a:gd name="T3" fmla="*/ 0 h 705"/>
                <a:gd name="T4" fmla="*/ 330 w 434"/>
                <a:gd name="T5" fmla="*/ 705 h 705"/>
                <a:gd name="T6" fmla="*/ 0 w 434"/>
                <a:gd name="T7" fmla="*/ 705 h 705"/>
                <a:gd name="T8" fmla="*/ 0 w 434"/>
                <a:gd name="T9" fmla="*/ 0 h 705"/>
              </a:gdLst>
              <a:ahLst/>
              <a:cxnLst>
                <a:cxn ang="0">
                  <a:pos x="T0" y="T1"/>
                </a:cxn>
                <a:cxn ang="0">
                  <a:pos x="T2" y="T3"/>
                </a:cxn>
                <a:cxn ang="0">
                  <a:pos x="T4" y="T5"/>
                </a:cxn>
                <a:cxn ang="0">
                  <a:pos x="T6" y="T7"/>
                </a:cxn>
                <a:cxn ang="0">
                  <a:pos x="T8" y="T9"/>
                </a:cxn>
              </a:cxnLst>
              <a:rect l="0" t="0" r="r" b="b"/>
              <a:pathLst>
                <a:path w="434" h="705">
                  <a:moveTo>
                    <a:pt x="0" y="0"/>
                  </a:moveTo>
                  <a:cubicBezTo>
                    <a:pt x="405" y="0"/>
                    <a:pt x="405" y="0"/>
                    <a:pt x="405" y="0"/>
                  </a:cubicBezTo>
                  <a:cubicBezTo>
                    <a:pt x="434" y="235"/>
                    <a:pt x="430" y="439"/>
                    <a:pt x="330" y="705"/>
                  </a:cubicBezTo>
                  <a:cubicBezTo>
                    <a:pt x="0" y="705"/>
                    <a:pt x="0" y="705"/>
                    <a:pt x="0" y="705"/>
                  </a:cubicBezTo>
                  <a:lnTo>
                    <a:pt x="0" y="0"/>
                  </a:lnTo>
                  <a:close/>
                </a:path>
              </a:pathLst>
            </a:custGeom>
            <a:solidFill>
              <a:srgbClr val="37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8" name="Freeform 7"/>
            <p:cNvSpPr>
              <a:spLocks noEditPoints="1"/>
            </p:cNvSpPr>
            <p:nvPr userDrawn="1"/>
          </p:nvSpPr>
          <p:spPr bwMode="auto">
            <a:xfrm>
              <a:off x="884238" y="585788"/>
              <a:ext cx="114300" cy="295275"/>
            </a:xfrm>
            <a:custGeom>
              <a:avLst/>
              <a:gdLst>
                <a:gd name="T0" fmla="*/ 67 w 146"/>
                <a:gd name="T1" fmla="*/ 155 h 374"/>
                <a:gd name="T2" fmla="*/ 89 w 146"/>
                <a:gd name="T3" fmla="*/ 148 h 374"/>
                <a:gd name="T4" fmla="*/ 100 w 146"/>
                <a:gd name="T5" fmla="*/ 156 h 374"/>
                <a:gd name="T6" fmla="*/ 87 w 146"/>
                <a:gd name="T7" fmla="*/ 161 h 374"/>
                <a:gd name="T8" fmla="*/ 67 w 146"/>
                <a:gd name="T9" fmla="*/ 155 h 374"/>
                <a:gd name="T10" fmla="*/ 0 w 146"/>
                <a:gd name="T11" fmla="*/ 372 h 374"/>
                <a:gd name="T12" fmla="*/ 8 w 146"/>
                <a:gd name="T13" fmla="*/ 372 h 374"/>
                <a:gd name="T14" fmla="*/ 34 w 146"/>
                <a:gd name="T15" fmla="*/ 370 h 374"/>
                <a:gd name="T16" fmla="*/ 74 w 146"/>
                <a:gd name="T17" fmla="*/ 373 h 374"/>
                <a:gd name="T18" fmla="*/ 126 w 146"/>
                <a:gd name="T19" fmla="*/ 371 h 374"/>
                <a:gd name="T20" fmla="*/ 92 w 146"/>
                <a:gd name="T21" fmla="*/ 361 h 374"/>
                <a:gd name="T22" fmla="*/ 53 w 146"/>
                <a:gd name="T23" fmla="*/ 330 h 374"/>
                <a:gd name="T24" fmla="*/ 50 w 146"/>
                <a:gd name="T25" fmla="*/ 287 h 374"/>
                <a:gd name="T26" fmla="*/ 125 w 146"/>
                <a:gd name="T27" fmla="*/ 278 h 374"/>
                <a:gd name="T28" fmla="*/ 123 w 146"/>
                <a:gd name="T29" fmla="*/ 254 h 374"/>
                <a:gd name="T30" fmla="*/ 130 w 146"/>
                <a:gd name="T31" fmla="*/ 239 h 374"/>
                <a:gd name="T32" fmla="*/ 116 w 146"/>
                <a:gd name="T33" fmla="*/ 231 h 374"/>
                <a:gd name="T34" fmla="*/ 133 w 146"/>
                <a:gd name="T35" fmla="*/ 223 h 374"/>
                <a:gd name="T36" fmla="*/ 128 w 146"/>
                <a:gd name="T37" fmla="*/ 203 h 374"/>
                <a:gd name="T38" fmla="*/ 145 w 146"/>
                <a:gd name="T39" fmla="*/ 190 h 374"/>
                <a:gd name="T40" fmla="*/ 120 w 146"/>
                <a:gd name="T41" fmla="*/ 148 h 374"/>
                <a:gd name="T42" fmla="*/ 130 w 146"/>
                <a:gd name="T43" fmla="*/ 132 h 374"/>
                <a:gd name="T44" fmla="*/ 128 w 146"/>
                <a:gd name="T45" fmla="*/ 94 h 374"/>
                <a:gd name="T46" fmla="*/ 129 w 146"/>
                <a:gd name="T47" fmla="*/ 81 h 374"/>
                <a:gd name="T48" fmla="*/ 127 w 146"/>
                <a:gd name="T49" fmla="*/ 66 h 374"/>
                <a:gd name="T50" fmla="*/ 128 w 146"/>
                <a:gd name="T51" fmla="*/ 60 h 374"/>
                <a:gd name="T52" fmla="*/ 123 w 146"/>
                <a:gd name="T53" fmla="*/ 54 h 374"/>
                <a:gd name="T54" fmla="*/ 124 w 146"/>
                <a:gd name="T55" fmla="*/ 49 h 374"/>
                <a:gd name="T56" fmla="*/ 115 w 146"/>
                <a:gd name="T57" fmla="*/ 46 h 374"/>
                <a:gd name="T58" fmla="*/ 111 w 146"/>
                <a:gd name="T59" fmla="*/ 37 h 374"/>
                <a:gd name="T60" fmla="*/ 107 w 146"/>
                <a:gd name="T61" fmla="*/ 39 h 374"/>
                <a:gd name="T62" fmla="*/ 106 w 146"/>
                <a:gd name="T63" fmla="*/ 33 h 374"/>
                <a:gd name="T64" fmla="*/ 100 w 146"/>
                <a:gd name="T65" fmla="*/ 35 h 374"/>
                <a:gd name="T66" fmla="*/ 95 w 146"/>
                <a:gd name="T67" fmla="*/ 27 h 374"/>
                <a:gd name="T68" fmla="*/ 88 w 146"/>
                <a:gd name="T69" fmla="*/ 31 h 374"/>
                <a:gd name="T70" fmla="*/ 88 w 146"/>
                <a:gd name="T71" fmla="*/ 22 h 374"/>
                <a:gd name="T72" fmla="*/ 82 w 146"/>
                <a:gd name="T73" fmla="*/ 25 h 374"/>
                <a:gd name="T74" fmla="*/ 75 w 146"/>
                <a:gd name="T75" fmla="*/ 24 h 374"/>
                <a:gd name="T76" fmla="*/ 76 w 146"/>
                <a:gd name="T77" fmla="*/ 17 h 374"/>
                <a:gd name="T78" fmla="*/ 69 w 146"/>
                <a:gd name="T79" fmla="*/ 17 h 374"/>
                <a:gd name="T80" fmla="*/ 71 w 146"/>
                <a:gd name="T81" fmla="*/ 13 h 374"/>
                <a:gd name="T82" fmla="*/ 68 w 146"/>
                <a:gd name="T83" fmla="*/ 10 h 374"/>
                <a:gd name="T84" fmla="*/ 57 w 146"/>
                <a:gd name="T85" fmla="*/ 18 h 374"/>
                <a:gd name="T86" fmla="*/ 62 w 146"/>
                <a:gd name="T87" fmla="*/ 14 h 374"/>
                <a:gd name="T88" fmla="*/ 60 w 146"/>
                <a:gd name="T89" fmla="*/ 6 h 374"/>
                <a:gd name="T90" fmla="*/ 47 w 146"/>
                <a:gd name="T91" fmla="*/ 24 h 374"/>
                <a:gd name="T92" fmla="*/ 46 w 146"/>
                <a:gd name="T93" fmla="*/ 19 h 374"/>
                <a:gd name="T94" fmla="*/ 54 w 146"/>
                <a:gd name="T95" fmla="*/ 6 h 374"/>
                <a:gd name="T96" fmla="*/ 43 w 146"/>
                <a:gd name="T97" fmla="*/ 10 h 374"/>
                <a:gd name="T98" fmla="*/ 42 w 146"/>
                <a:gd name="T99" fmla="*/ 17 h 374"/>
                <a:gd name="T100" fmla="*/ 36 w 146"/>
                <a:gd name="T101" fmla="*/ 17 h 374"/>
                <a:gd name="T102" fmla="*/ 42 w 146"/>
                <a:gd name="T103" fmla="*/ 3 h 374"/>
                <a:gd name="T104" fmla="*/ 34 w 146"/>
                <a:gd name="T105" fmla="*/ 10 h 374"/>
                <a:gd name="T106" fmla="*/ 30 w 146"/>
                <a:gd name="T107" fmla="*/ 2 h 374"/>
                <a:gd name="T108" fmla="*/ 28 w 146"/>
                <a:gd name="T109" fmla="*/ 18 h 374"/>
                <a:gd name="T110" fmla="*/ 25 w 146"/>
                <a:gd name="T111" fmla="*/ 15 h 374"/>
                <a:gd name="T112" fmla="*/ 25 w 146"/>
                <a:gd name="T113" fmla="*/ 4 h 374"/>
                <a:gd name="T114" fmla="*/ 14 w 146"/>
                <a:gd name="T115" fmla="*/ 22 h 374"/>
                <a:gd name="T116" fmla="*/ 15 w 146"/>
                <a:gd name="T117" fmla="*/ 12 h 374"/>
                <a:gd name="T118" fmla="*/ 8 w 146"/>
                <a:gd name="T119" fmla="*/ 5 h 374"/>
                <a:gd name="T120" fmla="*/ 0 w 146"/>
                <a:gd name="T121" fmla="*/ 372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374">
                  <a:moveTo>
                    <a:pt x="67" y="155"/>
                  </a:moveTo>
                  <a:cubicBezTo>
                    <a:pt x="74" y="151"/>
                    <a:pt x="82" y="149"/>
                    <a:pt x="89" y="148"/>
                  </a:cubicBezTo>
                  <a:cubicBezTo>
                    <a:pt x="95" y="149"/>
                    <a:pt x="100" y="151"/>
                    <a:pt x="100" y="156"/>
                  </a:cubicBezTo>
                  <a:cubicBezTo>
                    <a:pt x="100" y="159"/>
                    <a:pt x="94" y="161"/>
                    <a:pt x="87" y="161"/>
                  </a:cubicBezTo>
                  <a:cubicBezTo>
                    <a:pt x="77" y="161"/>
                    <a:pt x="72" y="158"/>
                    <a:pt x="67" y="155"/>
                  </a:cubicBezTo>
                  <a:moveTo>
                    <a:pt x="0" y="372"/>
                  </a:moveTo>
                  <a:cubicBezTo>
                    <a:pt x="2" y="372"/>
                    <a:pt x="5" y="372"/>
                    <a:pt x="8" y="372"/>
                  </a:cubicBezTo>
                  <a:cubicBezTo>
                    <a:pt x="17" y="372"/>
                    <a:pt x="25" y="370"/>
                    <a:pt x="34" y="370"/>
                  </a:cubicBezTo>
                  <a:cubicBezTo>
                    <a:pt x="47" y="370"/>
                    <a:pt x="61" y="373"/>
                    <a:pt x="74" y="373"/>
                  </a:cubicBezTo>
                  <a:cubicBezTo>
                    <a:pt x="92" y="373"/>
                    <a:pt x="113" y="374"/>
                    <a:pt x="126" y="371"/>
                  </a:cubicBezTo>
                  <a:cubicBezTo>
                    <a:pt x="124" y="359"/>
                    <a:pt x="108" y="360"/>
                    <a:pt x="92" y="361"/>
                  </a:cubicBezTo>
                  <a:cubicBezTo>
                    <a:pt x="72" y="361"/>
                    <a:pt x="60" y="346"/>
                    <a:pt x="53" y="330"/>
                  </a:cubicBezTo>
                  <a:cubicBezTo>
                    <a:pt x="47" y="318"/>
                    <a:pt x="48" y="297"/>
                    <a:pt x="50" y="287"/>
                  </a:cubicBezTo>
                  <a:cubicBezTo>
                    <a:pt x="54" y="278"/>
                    <a:pt x="99" y="291"/>
                    <a:pt x="125" y="278"/>
                  </a:cubicBezTo>
                  <a:cubicBezTo>
                    <a:pt x="136" y="270"/>
                    <a:pt x="123" y="262"/>
                    <a:pt x="123" y="254"/>
                  </a:cubicBezTo>
                  <a:cubicBezTo>
                    <a:pt x="123" y="245"/>
                    <a:pt x="131" y="244"/>
                    <a:pt x="130" y="239"/>
                  </a:cubicBezTo>
                  <a:cubicBezTo>
                    <a:pt x="129" y="233"/>
                    <a:pt x="116" y="234"/>
                    <a:pt x="116" y="231"/>
                  </a:cubicBezTo>
                  <a:cubicBezTo>
                    <a:pt x="119" y="227"/>
                    <a:pt x="130" y="229"/>
                    <a:pt x="133" y="223"/>
                  </a:cubicBezTo>
                  <a:cubicBezTo>
                    <a:pt x="137" y="217"/>
                    <a:pt x="127" y="208"/>
                    <a:pt x="128" y="203"/>
                  </a:cubicBezTo>
                  <a:cubicBezTo>
                    <a:pt x="134" y="199"/>
                    <a:pt x="146" y="198"/>
                    <a:pt x="145" y="190"/>
                  </a:cubicBezTo>
                  <a:cubicBezTo>
                    <a:pt x="144" y="176"/>
                    <a:pt x="122" y="166"/>
                    <a:pt x="120" y="148"/>
                  </a:cubicBezTo>
                  <a:cubicBezTo>
                    <a:pt x="120" y="140"/>
                    <a:pt x="129" y="138"/>
                    <a:pt x="130" y="132"/>
                  </a:cubicBezTo>
                  <a:cubicBezTo>
                    <a:pt x="131" y="120"/>
                    <a:pt x="133" y="107"/>
                    <a:pt x="128" y="94"/>
                  </a:cubicBezTo>
                  <a:cubicBezTo>
                    <a:pt x="133" y="93"/>
                    <a:pt x="134" y="84"/>
                    <a:pt x="129" y="81"/>
                  </a:cubicBezTo>
                  <a:cubicBezTo>
                    <a:pt x="132" y="76"/>
                    <a:pt x="131" y="67"/>
                    <a:pt x="127" y="66"/>
                  </a:cubicBezTo>
                  <a:cubicBezTo>
                    <a:pt x="127" y="64"/>
                    <a:pt x="128" y="62"/>
                    <a:pt x="128" y="60"/>
                  </a:cubicBezTo>
                  <a:cubicBezTo>
                    <a:pt x="127" y="58"/>
                    <a:pt x="127" y="54"/>
                    <a:pt x="123" y="54"/>
                  </a:cubicBezTo>
                  <a:cubicBezTo>
                    <a:pt x="122" y="53"/>
                    <a:pt x="125" y="50"/>
                    <a:pt x="124" y="49"/>
                  </a:cubicBezTo>
                  <a:cubicBezTo>
                    <a:pt x="122" y="45"/>
                    <a:pt x="120" y="45"/>
                    <a:pt x="115" y="46"/>
                  </a:cubicBezTo>
                  <a:cubicBezTo>
                    <a:pt x="116" y="43"/>
                    <a:pt x="117" y="39"/>
                    <a:pt x="111" y="37"/>
                  </a:cubicBezTo>
                  <a:cubicBezTo>
                    <a:pt x="109" y="36"/>
                    <a:pt x="109" y="40"/>
                    <a:pt x="107" y="39"/>
                  </a:cubicBezTo>
                  <a:cubicBezTo>
                    <a:pt x="105" y="38"/>
                    <a:pt x="109" y="34"/>
                    <a:pt x="106" y="33"/>
                  </a:cubicBezTo>
                  <a:cubicBezTo>
                    <a:pt x="103" y="31"/>
                    <a:pt x="102" y="37"/>
                    <a:pt x="100" y="35"/>
                  </a:cubicBezTo>
                  <a:cubicBezTo>
                    <a:pt x="98" y="34"/>
                    <a:pt x="105" y="28"/>
                    <a:pt x="95" y="27"/>
                  </a:cubicBezTo>
                  <a:cubicBezTo>
                    <a:pt x="91" y="25"/>
                    <a:pt x="92" y="33"/>
                    <a:pt x="88" y="31"/>
                  </a:cubicBezTo>
                  <a:cubicBezTo>
                    <a:pt x="86" y="30"/>
                    <a:pt x="94" y="27"/>
                    <a:pt x="88" y="22"/>
                  </a:cubicBezTo>
                  <a:cubicBezTo>
                    <a:pt x="82" y="18"/>
                    <a:pt x="84" y="24"/>
                    <a:pt x="82" y="25"/>
                  </a:cubicBezTo>
                  <a:cubicBezTo>
                    <a:pt x="80" y="25"/>
                    <a:pt x="82" y="17"/>
                    <a:pt x="75" y="24"/>
                  </a:cubicBezTo>
                  <a:cubicBezTo>
                    <a:pt x="74" y="22"/>
                    <a:pt x="78" y="20"/>
                    <a:pt x="76" y="17"/>
                  </a:cubicBezTo>
                  <a:cubicBezTo>
                    <a:pt x="74" y="15"/>
                    <a:pt x="71" y="19"/>
                    <a:pt x="69" y="17"/>
                  </a:cubicBezTo>
                  <a:cubicBezTo>
                    <a:pt x="68" y="16"/>
                    <a:pt x="72" y="15"/>
                    <a:pt x="71" y="13"/>
                  </a:cubicBezTo>
                  <a:cubicBezTo>
                    <a:pt x="71" y="11"/>
                    <a:pt x="69" y="9"/>
                    <a:pt x="68" y="10"/>
                  </a:cubicBezTo>
                  <a:cubicBezTo>
                    <a:pt x="63" y="7"/>
                    <a:pt x="61" y="20"/>
                    <a:pt x="57" y="18"/>
                  </a:cubicBezTo>
                  <a:cubicBezTo>
                    <a:pt x="54" y="12"/>
                    <a:pt x="61" y="16"/>
                    <a:pt x="62" y="14"/>
                  </a:cubicBezTo>
                  <a:cubicBezTo>
                    <a:pt x="63" y="10"/>
                    <a:pt x="61" y="5"/>
                    <a:pt x="60" y="6"/>
                  </a:cubicBezTo>
                  <a:cubicBezTo>
                    <a:pt x="54" y="11"/>
                    <a:pt x="48" y="16"/>
                    <a:pt x="47" y="24"/>
                  </a:cubicBezTo>
                  <a:cubicBezTo>
                    <a:pt x="46" y="25"/>
                    <a:pt x="45" y="21"/>
                    <a:pt x="46" y="19"/>
                  </a:cubicBezTo>
                  <a:cubicBezTo>
                    <a:pt x="47" y="13"/>
                    <a:pt x="58" y="10"/>
                    <a:pt x="54" y="6"/>
                  </a:cubicBezTo>
                  <a:cubicBezTo>
                    <a:pt x="52" y="4"/>
                    <a:pt x="46" y="7"/>
                    <a:pt x="43" y="10"/>
                  </a:cubicBezTo>
                  <a:cubicBezTo>
                    <a:pt x="36" y="15"/>
                    <a:pt x="44" y="15"/>
                    <a:pt x="42" y="17"/>
                  </a:cubicBezTo>
                  <a:cubicBezTo>
                    <a:pt x="40" y="18"/>
                    <a:pt x="37" y="20"/>
                    <a:pt x="36" y="17"/>
                  </a:cubicBezTo>
                  <a:cubicBezTo>
                    <a:pt x="36" y="13"/>
                    <a:pt x="47" y="10"/>
                    <a:pt x="42" y="3"/>
                  </a:cubicBezTo>
                  <a:cubicBezTo>
                    <a:pt x="34" y="3"/>
                    <a:pt x="37" y="10"/>
                    <a:pt x="34" y="10"/>
                  </a:cubicBezTo>
                  <a:cubicBezTo>
                    <a:pt x="36" y="5"/>
                    <a:pt x="34" y="0"/>
                    <a:pt x="30" y="2"/>
                  </a:cubicBezTo>
                  <a:cubicBezTo>
                    <a:pt x="24" y="7"/>
                    <a:pt x="31" y="13"/>
                    <a:pt x="28" y="18"/>
                  </a:cubicBezTo>
                  <a:cubicBezTo>
                    <a:pt x="27" y="20"/>
                    <a:pt x="25" y="16"/>
                    <a:pt x="25" y="15"/>
                  </a:cubicBezTo>
                  <a:cubicBezTo>
                    <a:pt x="25" y="11"/>
                    <a:pt x="29" y="4"/>
                    <a:pt x="25" y="4"/>
                  </a:cubicBezTo>
                  <a:cubicBezTo>
                    <a:pt x="11" y="6"/>
                    <a:pt x="19" y="18"/>
                    <a:pt x="14" y="22"/>
                  </a:cubicBezTo>
                  <a:cubicBezTo>
                    <a:pt x="10" y="21"/>
                    <a:pt x="14" y="16"/>
                    <a:pt x="15" y="12"/>
                  </a:cubicBezTo>
                  <a:cubicBezTo>
                    <a:pt x="16" y="7"/>
                    <a:pt x="10" y="3"/>
                    <a:pt x="8" y="5"/>
                  </a:cubicBezTo>
                  <a:cubicBezTo>
                    <a:pt x="18" y="128"/>
                    <a:pt x="21" y="241"/>
                    <a:pt x="0" y="372"/>
                  </a:cubicBezTo>
                </a:path>
              </a:pathLst>
            </a:custGeom>
            <a:solidFill>
              <a:srgbClr val="37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10" name="Freeform 8"/>
            <p:cNvSpPr>
              <a:spLocks noEditPoints="1"/>
            </p:cNvSpPr>
            <p:nvPr userDrawn="1"/>
          </p:nvSpPr>
          <p:spPr bwMode="auto">
            <a:xfrm>
              <a:off x="760413" y="590550"/>
              <a:ext cx="139700" cy="290513"/>
            </a:xfrm>
            <a:custGeom>
              <a:avLst/>
              <a:gdLst>
                <a:gd name="T0" fmla="*/ 106 w 178"/>
                <a:gd name="T1" fmla="*/ 234 h 369"/>
                <a:gd name="T2" fmla="*/ 92 w 178"/>
                <a:gd name="T3" fmla="*/ 225 h 369"/>
                <a:gd name="T4" fmla="*/ 74 w 178"/>
                <a:gd name="T5" fmla="*/ 200 h 369"/>
                <a:gd name="T6" fmla="*/ 56 w 178"/>
                <a:gd name="T7" fmla="*/ 207 h 369"/>
                <a:gd name="T8" fmla="*/ 22 w 178"/>
                <a:gd name="T9" fmla="*/ 180 h 369"/>
                <a:gd name="T10" fmla="*/ 40 w 178"/>
                <a:gd name="T11" fmla="*/ 170 h 369"/>
                <a:gd name="T12" fmla="*/ 41 w 178"/>
                <a:gd name="T13" fmla="*/ 133 h 369"/>
                <a:gd name="T14" fmla="*/ 26 w 178"/>
                <a:gd name="T15" fmla="*/ 147 h 369"/>
                <a:gd name="T16" fmla="*/ 38 w 178"/>
                <a:gd name="T17" fmla="*/ 114 h 369"/>
                <a:gd name="T18" fmla="*/ 59 w 178"/>
                <a:gd name="T19" fmla="*/ 100 h 369"/>
                <a:gd name="T20" fmla="*/ 92 w 178"/>
                <a:gd name="T21" fmla="*/ 52 h 369"/>
                <a:gd name="T22" fmla="*/ 73 w 178"/>
                <a:gd name="T23" fmla="*/ 51 h 369"/>
                <a:gd name="T24" fmla="*/ 114 w 178"/>
                <a:gd name="T25" fmla="*/ 40 h 369"/>
                <a:gd name="T26" fmla="*/ 127 w 178"/>
                <a:gd name="T27" fmla="*/ 41 h 369"/>
                <a:gd name="T28" fmla="*/ 51 w 178"/>
                <a:gd name="T29" fmla="*/ 365 h 369"/>
                <a:gd name="T30" fmla="*/ 130 w 178"/>
                <a:gd name="T31" fmla="*/ 314 h 369"/>
                <a:gd name="T32" fmla="*/ 136 w 178"/>
                <a:gd name="T33" fmla="*/ 282 h 369"/>
                <a:gd name="T34" fmla="*/ 125 w 178"/>
                <a:gd name="T35" fmla="*/ 281 h 369"/>
                <a:gd name="T36" fmla="*/ 122 w 178"/>
                <a:gd name="T37" fmla="*/ 268 h 369"/>
                <a:gd name="T38" fmla="*/ 110 w 178"/>
                <a:gd name="T39" fmla="*/ 267 h 369"/>
                <a:gd name="T40" fmla="*/ 107 w 178"/>
                <a:gd name="T41" fmla="*/ 251 h 369"/>
                <a:gd name="T42" fmla="*/ 101 w 178"/>
                <a:gd name="T43" fmla="*/ 262 h 369"/>
                <a:gd name="T44" fmla="*/ 89 w 178"/>
                <a:gd name="T45" fmla="*/ 263 h 369"/>
                <a:gd name="T46" fmla="*/ 84 w 178"/>
                <a:gd name="T47" fmla="*/ 255 h 369"/>
                <a:gd name="T48" fmla="*/ 63 w 178"/>
                <a:gd name="T49" fmla="*/ 250 h 369"/>
                <a:gd name="T50" fmla="*/ 85 w 178"/>
                <a:gd name="T51" fmla="*/ 227 h 369"/>
                <a:gd name="T52" fmla="*/ 69 w 178"/>
                <a:gd name="T53" fmla="*/ 224 h 369"/>
                <a:gd name="T54" fmla="*/ 51 w 178"/>
                <a:gd name="T55" fmla="*/ 235 h 369"/>
                <a:gd name="T56" fmla="*/ 43 w 178"/>
                <a:gd name="T57" fmla="*/ 212 h 369"/>
                <a:gd name="T58" fmla="*/ 35 w 178"/>
                <a:gd name="T59" fmla="*/ 209 h 369"/>
                <a:gd name="T60" fmla="*/ 31 w 178"/>
                <a:gd name="T61" fmla="*/ 196 h 369"/>
                <a:gd name="T62" fmla="*/ 21 w 178"/>
                <a:gd name="T63" fmla="*/ 189 h 369"/>
                <a:gd name="T64" fmla="*/ 20 w 178"/>
                <a:gd name="T65" fmla="*/ 180 h 369"/>
                <a:gd name="T66" fmla="*/ 15 w 178"/>
                <a:gd name="T67" fmla="*/ 175 h 369"/>
                <a:gd name="T68" fmla="*/ 24 w 178"/>
                <a:gd name="T69" fmla="*/ 166 h 369"/>
                <a:gd name="T70" fmla="*/ 23 w 178"/>
                <a:gd name="T71" fmla="*/ 155 h 369"/>
                <a:gd name="T72" fmla="*/ 32 w 178"/>
                <a:gd name="T73" fmla="*/ 131 h 369"/>
                <a:gd name="T74" fmla="*/ 10 w 178"/>
                <a:gd name="T75" fmla="*/ 132 h 369"/>
                <a:gd name="T76" fmla="*/ 35 w 178"/>
                <a:gd name="T77" fmla="*/ 112 h 369"/>
                <a:gd name="T78" fmla="*/ 13 w 178"/>
                <a:gd name="T79" fmla="*/ 102 h 369"/>
                <a:gd name="T80" fmla="*/ 22 w 178"/>
                <a:gd name="T81" fmla="*/ 102 h 369"/>
                <a:gd name="T82" fmla="*/ 37 w 178"/>
                <a:gd name="T83" fmla="*/ 104 h 369"/>
                <a:gd name="T84" fmla="*/ 42 w 178"/>
                <a:gd name="T85" fmla="*/ 96 h 369"/>
                <a:gd name="T86" fmla="*/ 39 w 178"/>
                <a:gd name="T87" fmla="*/ 84 h 369"/>
                <a:gd name="T88" fmla="*/ 46 w 178"/>
                <a:gd name="T89" fmla="*/ 81 h 369"/>
                <a:gd name="T90" fmla="*/ 49 w 178"/>
                <a:gd name="T91" fmla="*/ 66 h 369"/>
                <a:gd name="T92" fmla="*/ 50 w 178"/>
                <a:gd name="T93" fmla="*/ 63 h 369"/>
                <a:gd name="T94" fmla="*/ 65 w 178"/>
                <a:gd name="T95" fmla="*/ 55 h 369"/>
                <a:gd name="T96" fmla="*/ 62 w 178"/>
                <a:gd name="T97" fmla="*/ 53 h 369"/>
                <a:gd name="T98" fmla="*/ 65 w 178"/>
                <a:gd name="T99" fmla="*/ 38 h 369"/>
                <a:gd name="T100" fmla="*/ 82 w 178"/>
                <a:gd name="T101" fmla="*/ 25 h 369"/>
                <a:gd name="T102" fmla="*/ 96 w 178"/>
                <a:gd name="T103" fmla="*/ 24 h 369"/>
                <a:gd name="T104" fmla="*/ 102 w 178"/>
                <a:gd name="T105" fmla="*/ 38 h 369"/>
                <a:gd name="T106" fmla="*/ 114 w 178"/>
                <a:gd name="T107" fmla="*/ 12 h 369"/>
                <a:gd name="T108" fmla="*/ 121 w 178"/>
                <a:gd name="T109" fmla="*/ 24 h 369"/>
                <a:gd name="T110" fmla="*/ 126 w 178"/>
                <a:gd name="T111" fmla="*/ 20 h 369"/>
                <a:gd name="T112" fmla="*/ 134 w 178"/>
                <a:gd name="T113" fmla="*/ 7 h 369"/>
                <a:gd name="T114" fmla="*/ 143 w 178"/>
                <a:gd name="T115" fmla="*/ 18 h 369"/>
                <a:gd name="T116" fmla="*/ 148 w 178"/>
                <a:gd name="T117" fmla="*/ 4 h 369"/>
                <a:gd name="T118" fmla="*/ 159 w 178"/>
                <a:gd name="T119" fmla="*/ 18 h 369"/>
                <a:gd name="T120" fmla="*/ 165 w 178"/>
                <a:gd name="T121" fmla="*/ 0 h 369"/>
                <a:gd name="T122" fmla="*/ 109 w 178"/>
                <a:gd name="T123" fmla="*/ 366 h 369"/>
                <a:gd name="T124" fmla="*/ 51 w 178"/>
                <a:gd name="T125" fmla="*/ 365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 h="369">
                  <a:moveTo>
                    <a:pt x="92" y="225"/>
                  </a:moveTo>
                  <a:cubicBezTo>
                    <a:pt x="98" y="222"/>
                    <a:pt x="102" y="226"/>
                    <a:pt x="106" y="234"/>
                  </a:cubicBezTo>
                  <a:cubicBezTo>
                    <a:pt x="106" y="237"/>
                    <a:pt x="104" y="239"/>
                    <a:pt x="101" y="238"/>
                  </a:cubicBezTo>
                  <a:cubicBezTo>
                    <a:pt x="97" y="238"/>
                    <a:pt x="92" y="231"/>
                    <a:pt x="92" y="225"/>
                  </a:cubicBezTo>
                  <a:moveTo>
                    <a:pt x="56" y="207"/>
                  </a:moveTo>
                  <a:cubicBezTo>
                    <a:pt x="65" y="209"/>
                    <a:pt x="70" y="206"/>
                    <a:pt x="74" y="200"/>
                  </a:cubicBezTo>
                  <a:cubicBezTo>
                    <a:pt x="74" y="199"/>
                    <a:pt x="74" y="197"/>
                    <a:pt x="74" y="195"/>
                  </a:cubicBezTo>
                  <a:cubicBezTo>
                    <a:pt x="66" y="195"/>
                    <a:pt x="61" y="201"/>
                    <a:pt x="56" y="207"/>
                  </a:cubicBezTo>
                  <a:moveTo>
                    <a:pt x="40" y="170"/>
                  </a:moveTo>
                  <a:cubicBezTo>
                    <a:pt x="32" y="169"/>
                    <a:pt x="25" y="173"/>
                    <a:pt x="22" y="180"/>
                  </a:cubicBezTo>
                  <a:cubicBezTo>
                    <a:pt x="23" y="182"/>
                    <a:pt x="27" y="183"/>
                    <a:pt x="30" y="183"/>
                  </a:cubicBezTo>
                  <a:cubicBezTo>
                    <a:pt x="37" y="181"/>
                    <a:pt x="34" y="174"/>
                    <a:pt x="40" y="170"/>
                  </a:cubicBezTo>
                  <a:moveTo>
                    <a:pt x="26" y="147"/>
                  </a:moveTo>
                  <a:cubicBezTo>
                    <a:pt x="26" y="140"/>
                    <a:pt x="35" y="134"/>
                    <a:pt x="41" y="133"/>
                  </a:cubicBezTo>
                  <a:cubicBezTo>
                    <a:pt x="43" y="135"/>
                    <a:pt x="43" y="137"/>
                    <a:pt x="43" y="139"/>
                  </a:cubicBezTo>
                  <a:cubicBezTo>
                    <a:pt x="39" y="148"/>
                    <a:pt x="33" y="149"/>
                    <a:pt x="26" y="147"/>
                  </a:cubicBezTo>
                  <a:moveTo>
                    <a:pt x="59" y="100"/>
                  </a:moveTo>
                  <a:cubicBezTo>
                    <a:pt x="57" y="114"/>
                    <a:pt x="47" y="116"/>
                    <a:pt x="38" y="114"/>
                  </a:cubicBezTo>
                  <a:cubicBezTo>
                    <a:pt x="43" y="111"/>
                    <a:pt x="42" y="107"/>
                    <a:pt x="48" y="103"/>
                  </a:cubicBezTo>
                  <a:cubicBezTo>
                    <a:pt x="52" y="100"/>
                    <a:pt x="54" y="102"/>
                    <a:pt x="59" y="100"/>
                  </a:cubicBezTo>
                  <a:moveTo>
                    <a:pt x="73" y="51"/>
                  </a:moveTo>
                  <a:cubicBezTo>
                    <a:pt x="76" y="47"/>
                    <a:pt x="85" y="47"/>
                    <a:pt x="92" y="52"/>
                  </a:cubicBezTo>
                  <a:cubicBezTo>
                    <a:pt x="92" y="54"/>
                    <a:pt x="92" y="57"/>
                    <a:pt x="91" y="59"/>
                  </a:cubicBezTo>
                  <a:cubicBezTo>
                    <a:pt x="85" y="62"/>
                    <a:pt x="77" y="59"/>
                    <a:pt x="73" y="51"/>
                  </a:cubicBezTo>
                  <a:moveTo>
                    <a:pt x="119" y="52"/>
                  </a:moveTo>
                  <a:cubicBezTo>
                    <a:pt x="116" y="49"/>
                    <a:pt x="115" y="45"/>
                    <a:pt x="114" y="40"/>
                  </a:cubicBezTo>
                  <a:cubicBezTo>
                    <a:pt x="114" y="35"/>
                    <a:pt x="115" y="30"/>
                    <a:pt x="121" y="33"/>
                  </a:cubicBezTo>
                  <a:cubicBezTo>
                    <a:pt x="124" y="34"/>
                    <a:pt x="127" y="36"/>
                    <a:pt x="127" y="41"/>
                  </a:cubicBezTo>
                  <a:cubicBezTo>
                    <a:pt x="127" y="45"/>
                    <a:pt x="123" y="49"/>
                    <a:pt x="119" y="52"/>
                  </a:cubicBezTo>
                  <a:moveTo>
                    <a:pt x="51" y="365"/>
                  </a:moveTo>
                  <a:cubicBezTo>
                    <a:pt x="63" y="355"/>
                    <a:pt x="80" y="357"/>
                    <a:pt x="95" y="354"/>
                  </a:cubicBezTo>
                  <a:cubicBezTo>
                    <a:pt x="111" y="350"/>
                    <a:pt x="126" y="345"/>
                    <a:pt x="130" y="314"/>
                  </a:cubicBezTo>
                  <a:cubicBezTo>
                    <a:pt x="133" y="314"/>
                    <a:pt x="133" y="312"/>
                    <a:pt x="135" y="310"/>
                  </a:cubicBezTo>
                  <a:cubicBezTo>
                    <a:pt x="135" y="301"/>
                    <a:pt x="134" y="289"/>
                    <a:pt x="136" y="282"/>
                  </a:cubicBezTo>
                  <a:cubicBezTo>
                    <a:pt x="132" y="284"/>
                    <a:pt x="130" y="290"/>
                    <a:pt x="124" y="288"/>
                  </a:cubicBezTo>
                  <a:cubicBezTo>
                    <a:pt x="123" y="285"/>
                    <a:pt x="126" y="284"/>
                    <a:pt x="125" y="281"/>
                  </a:cubicBezTo>
                  <a:cubicBezTo>
                    <a:pt x="123" y="279"/>
                    <a:pt x="119" y="278"/>
                    <a:pt x="118" y="275"/>
                  </a:cubicBezTo>
                  <a:cubicBezTo>
                    <a:pt x="118" y="272"/>
                    <a:pt x="122" y="273"/>
                    <a:pt x="122" y="268"/>
                  </a:cubicBezTo>
                  <a:cubicBezTo>
                    <a:pt x="121" y="265"/>
                    <a:pt x="122" y="260"/>
                    <a:pt x="120" y="259"/>
                  </a:cubicBezTo>
                  <a:cubicBezTo>
                    <a:pt x="115" y="260"/>
                    <a:pt x="113" y="266"/>
                    <a:pt x="110" y="267"/>
                  </a:cubicBezTo>
                  <a:cubicBezTo>
                    <a:pt x="107" y="267"/>
                    <a:pt x="106" y="265"/>
                    <a:pt x="107" y="261"/>
                  </a:cubicBezTo>
                  <a:cubicBezTo>
                    <a:pt x="107" y="258"/>
                    <a:pt x="110" y="256"/>
                    <a:pt x="107" y="251"/>
                  </a:cubicBezTo>
                  <a:cubicBezTo>
                    <a:pt x="105" y="251"/>
                    <a:pt x="99" y="248"/>
                    <a:pt x="98" y="250"/>
                  </a:cubicBezTo>
                  <a:cubicBezTo>
                    <a:pt x="100" y="253"/>
                    <a:pt x="101" y="255"/>
                    <a:pt x="101" y="262"/>
                  </a:cubicBezTo>
                  <a:cubicBezTo>
                    <a:pt x="96" y="265"/>
                    <a:pt x="97" y="259"/>
                    <a:pt x="94" y="261"/>
                  </a:cubicBezTo>
                  <a:cubicBezTo>
                    <a:pt x="92" y="262"/>
                    <a:pt x="91" y="264"/>
                    <a:pt x="89" y="263"/>
                  </a:cubicBezTo>
                  <a:cubicBezTo>
                    <a:pt x="88" y="260"/>
                    <a:pt x="92" y="256"/>
                    <a:pt x="90" y="253"/>
                  </a:cubicBezTo>
                  <a:cubicBezTo>
                    <a:pt x="87" y="254"/>
                    <a:pt x="87" y="256"/>
                    <a:pt x="84" y="255"/>
                  </a:cubicBezTo>
                  <a:cubicBezTo>
                    <a:pt x="82" y="252"/>
                    <a:pt x="83" y="246"/>
                    <a:pt x="81" y="245"/>
                  </a:cubicBezTo>
                  <a:cubicBezTo>
                    <a:pt x="79" y="245"/>
                    <a:pt x="72" y="256"/>
                    <a:pt x="63" y="250"/>
                  </a:cubicBezTo>
                  <a:cubicBezTo>
                    <a:pt x="64" y="240"/>
                    <a:pt x="81" y="241"/>
                    <a:pt x="83" y="238"/>
                  </a:cubicBezTo>
                  <a:cubicBezTo>
                    <a:pt x="83" y="234"/>
                    <a:pt x="90" y="229"/>
                    <a:pt x="85" y="227"/>
                  </a:cubicBezTo>
                  <a:cubicBezTo>
                    <a:pt x="80" y="225"/>
                    <a:pt x="69" y="242"/>
                    <a:pt x="63" y="237"/>
                  </a:cubicBezTo>
                  <a:cubicBezTo>
                    <a:pt x="60" y="231"/>
                    <a:pt x="69" y="229"/>
                    <a:pt x="69" y="224"/>
                  </a:cubicBezTo>
                  <a:cubicBezTo>
                    <a:pt x="69" y="220"/>
                    <a:pt x="64" y="217"/>
                    <a:pt x="59" y="218"/>
                  </a:cubicBezTo>
                  <a:cubicBezTo>
                    <a:pt x="55" y="219"/>
                    <a:pt x="61" y="234"/>
                    <a:pt x="51" y="235"/>
                  </a:cubicBezTo>
                  <a:cubicBezTo>
                    <a:pt x="44" y="233"/>
                    <a:pt x="51" y="226"/>
                    <a:pt x="48" y="222"/>
                  </a:cubicBezTo>
                  <a:cubicBezTo>
                    <a:pt x="41" y="220"/>
                    <a:pt x="45" y="213"/>
                    <a:pt x="43" y="212"/>
                  </a:cubicBezTo>
                  <a:cubicBezTo>
                    <a:pt x="40" y="213"/>
                    <a:pt x="38" y="219"/>
                    <a:pt x="32" y="218"/>
                  </a:cubicBezTo>
                  <a:cubicBezTo>
                    <a:pt x="31" y="215"/>
                    <a:pt x="34" y="212"/>
                    <a:pt x="35" y="209"/>
                  </a:cubicBezTo>
                  <a:cubicBezTo>
                    <a:pt x="31" y="205"/>
                    <a:pt x="23" y="207"/>
                    <a:pt x="22" y="204"/>
                  </a:cubicBezTo>
                  <a:cubicBezTo>
                    <a:pt x="21" y="200"/>
                    <a:pt x="32" y="200"/>
                    <a:pt x="31" y="196"/>
                  </a:cubicBezTo>
                  <a:cubicBezTo>
                    <a:pt x="27" y="190"/>
                    <a:pt x="22" y="197"/>
                    <a:pt x="17" y="196"/>
                  </a:cubicBezTo>
                  <a:cubicBezTo>
                    <a:pt x="19" y="193"/>
                    <a:pt x="23" y="191"/>
                    <a:pt x="21" y="189"/>
                  </a:cubicBezTo>
                  <a:cubicBezTo>
                    <a:pt x="18" y="185"/>
                    <a:pt x="11" y="190"/>
                    <a:pt x="11" y="188"/>
                  </a:cubicBezTo>
                  <a:cubicBezTo>
                    <a:pt x="10" y="184"/>
                    <a:pt x="19" y="184"/>
                    <a:pt x="20" y="180"/>
                  </a:cubicBezTo>
                  <a:cubicBezTo>
                    <a:pt x="16" y="177"/>
                    <a:pt x="9" y="182"/>
                    <a:pt x="9" y="179"/>
                  </a:cubicBezTo>
                  <a:cubicBezTo>
                    <a:pt x="9" y="176"/>
                    <a:pt x="12" y="176"/>
                    <a:pt x="15" y="175"/>
                  </a:cubicBezTo>
                  <a:cubicBezTo>
                    <a:pt x="13" y="173"/>
                    <a:pt x="11" y="171"/>
                    <a:pt x="12" y="169"/>
                  </a:cubicBezTo>
                  <a:cubicBezTo>
                    <a:pt x="15" y="167"/>
                    <a:pt x="24" y="168"/>
                    <a:pt x="24" y="166"/>
                  </a:cubicBezTo>
                  <a:cubicBezTo>
                    <a:pt x="19" y="161"/>
                    <a:pt x="6" y="160"/>
                    <a:pt x="8" y="154"/>
                  </a:cubicBezTo>
                  <a:cubicBezTo>
                    <a:pt x="11" y="149"/>
                    <a:pt x="21" y="156"/>
                    <a:pt x="23" y="155"/>
                  </a:cubicBezTo>
                  <a:cubicBezTo>
                    <a:pt x="23" y="149"/>
                    <a:pt x="15" y="147"/>
                    <a:pt x="15" y="143"/>
                  </a:cubicBezTo>
                  <a:cubicBezTo>
                    <a:pt x="16" y="139"/>
                    <a:pt x="27" y="140"/>
                    <a:pt x="32" y="131"/>
                  </a:cubicBezTo>
                  <a:cubicBezTo>
                    <a:pt x="30" y="131"/>
                    <a:pt x="26" y="130"/>
                    <a:pt x="24" y="127"/>
                  </a:cubicBezTo>
                  <a:cubicBezTo>
                    <a:pt x="19" y="129"/>
                    <a:pt x="21" y="136"/>
                    <a:pt x="10" y="132"/>
                  </a:cubicBezTo>
                  <a:cubicBezTo>
                    <a:pt x="7" y="127"/>
                    <a:pt x="12" y="122"/>
                    <a:pt x="17" y="119"/>
                  </a:cubicBezTo>
                  <a:cubicBezTo>
                    <a:pt x="23" y="116"/>
                    <a:pt x="33" y="116"/>
                    <a:pt x="35" y="112"/>
                  </a:cubicBezTo>
                  <a:cubicBezTo>
                    <a:pt x="28" y="104"/>
                    <a:pt x="7" y="117"/>
                    <a:pt x="0" y="106"/>
                  </a:cubicBezTo>
                  <a:cubicBezTo>
                    <a:pt x="3" y="102"/>
                    <a:pt x="8" y="104"/>
                    <a:pt x="13" y="102"/>
                  </a:cubicBezTo>
                  <a:cubicBezTo>
                    <a:pt x="13" y="99"/>
                    <a:pt x="9" y="97"/>
                    <a:pt x="10" y="93"/>
                  </a:cubicBezTo>
                  <a:cubicBezTo>
                    <a:pt x="15" y="93"/>
                    <a:pt x="20" y="103"/>
                    <a:pt x="22" y="102"/>
                  </a:cubicBezTo>
                  <a:cubicBezTo>
                    <a:pt x="23" y="100"/>
                    <a:pt x="20" y="95"/>
                    <a:pt x="23" y="94"/>
                  </a:cubicBezTo>
                  <a:cubicBezTo>
                    <a:pt x="27" y="94"/>
                    <a:pt x="31" y="106"/>
                    <a:pt x="37" y="104"/>
                  </a:cubicBezTo>
                  <a:cubicBezTo>
                    <a:pt x="35" y="101"/>
                    <a:pt x="33" y="101"/>
                    <a:pt x="33" y="96"/>
                  </a:cubicBezTo>
                  <a:cubicBezTo>
                    <a:pt x="35" y="95"/>
                    <a:pt x="42" y="100"/>
                    <a:pt x="42" y="96"/>
                  </a:cubicBezTo>
                  <a:cubicBezTo>
                    <a:pt x="38" y="94"/>
                    <a:pt x="35" y="92"/>
                    <a:pt x="31" y="90"/>
                  </a:cubicBezTo>
                  <a:cubicBezTo>
                    <a:pt x="34" y="87"/>
                    <a:pt x="36" y="86"/>
                    <a:pt x="39" y="84"/>
                  </a:cubicBezTo>
                  <a:cubicBezTo>
                    <a:pt x="32" y="84"/>
                    <a:pt x="23" y="77"/>
                    <a:pt x="21" y="71"/>
                  </a:cubicBezTo>
                  <a:cubicBezTo>
                    <a:pt x="29" y="66"/>
                    <a:pt x="40" y="74"/>
                    <a:pt x="46" y="81"/>
                  </a:cubicBezTo>
                  <a:cubicBezTo>
                    <a:pt x="54" y="82"/>
                    <a:pt x="55" y="78"/>
                    <a:pt x="59" y="78"/>
                  </a:cubicBezTo>
                  <a:cubicBezTo>
                    <a:pt x="55" y="76"/>
                    <a:pt x="50" y="70"/>
                    <a:pt x="49" y="66"/>
                  </a:cubicBezTo>
                  <a:cubicBezTo>
                    <a:pt x="45" y="71"/>
                    <a:pt x="35" y="66"/>
                    <a:pt x="33" y="60"/>
                  </a:cubicBezTo>
                  <a:cubicBezTo>
                    <a:pt x="39" y="57"/>
                    <a:pt x="44" y="55"/>
                    <a:pt x="50" y="63"/>
                  </a:cubicBezTo>
                  <a:cubicBezTo>
                    <a:pt x="55" y="61"/>
                    <a:pt x="69" y="65"/>
                    <a:pt x="70" y="62"/>
                  </a:cubicBezTo>
                  <a:cubicBezTo>
                    <a:pt x="70" y="58"/>
                    <a:pt x="67" y="55"/>
                    <a:pt x="65" y="55"/>
                  </a:cubicBezTo>
                  <a:cubicBezTo>
                    <a:pt x="56" y="60"/>
                    <a:pt x="47" y="52"/>
                    <a:pt x="42" y="45"/>
                  </a:cubicBezTo>
                  <a:cubicBezTo>
                    <a:pt x="64" y="43"/>
                    <a:pt x="60" y="49"/>
                    <a:pt x="62" y="53"/>
                  </a:cubicBezTo>
                  <a:cubicBezTo>
                    <a:pt x="69" y="46"/>
                    <a:pt x="77" y="49"/>
                    <a:pt x="77" y="46"/>
                  </a:cubicBezTo>
                  <a:cubicBezTo>
                    <a:pt x="77" y="44"/>
                    <a:pt x="61" y="44"/>
                    <a:pt x="65" y="38"/>
                  </a:cubicBezTo>
                  <a:cubicBezTo>
                    <a:pt x="73" y="32"/>
                    <a:pt x="81" y="44"/>
                    <a:pt x="84" y="42"/>
                  </a:cubicBezTo>
                  <a:cubicBezTo>
                    <a:pt x="84" y="34"/>
                    <a:pt x="73" y="32"/>
                    <a:pt x="82" y="25"/>
                  </a:cubicBezTo>
                  <a:cubicBezTo>
                    <a:pt x="84" y="24"/>
                    <a:pt x="85" y="34"/>
                    <a:pt x="90" y="34"/>
                  </a:cubicBezTo>
                  <a:cubicBezTo>
                    <a:pt x="93" y="33"/>
                    <a:pt x="92" y="23"/>
                    <a:pt x="96" y="24"/>
                  </a:cubicBezTo>
                  <a:cubicBezTo>
                    <a:pt x="103" y="27"/>
                    <a:pt x="93" y="33"/>
                    <a:pt x="94" y="34"/>
                  </a:cubicBezTo>
                  <a:cubicBezTo>
                    <a:pt x="95" y="37"/>
                    <a:pt x="100" y="39"/>
                    <a:pt x="102" y="38"/>
                  </a:cubicBezTo>
                  <a:cubicBezTo>
                    <a:pt x="103" y="31"/>
                    <a:pt x="107" y="31"/>
                    <a:pt x="107" y="27"/>
                  </a:cubicBezTo>
                  <a:cubicBezTo>
                    <a:pt x="104" y="19"/>
                    <a:pt x="106" y="13"/>
                    <a:pt x="114" y="12"/>
                  </a:cubicBezTo>
                  <a:cubicBezTo>
                    <a:pt x="121" y="12"/>
                    <a:pt x="106" y="25"/>
                    <a:pt x="116" y="28"/>
                  </a:cubicBezTo>
                  <a:cubicBezTo>
                    <a:pt x="118" y="28"/>
                    <a:pt x="121" y="25"/>
                    <a:pt x="121" y="24"/>
                  </a:cubicBezTo>
                  <a:cubicBezTo>
                    <a:pt x="121" y="17"/>
                    <a:pt x="122" y="10"/>
                    <a:pt x="126" y="10"/>
                  </a:cubicBezTo>
                  <a:cubicBezTo>
                    <a:pt x="129" y="9"/>
                    <a:pt x="125" y="14"/>
                    <a:pt x="126" y="20"/>
                  </a:cubicBezTo>
                  <a:cubicBezTo>
                    <a:pt x="126" y="23"/>
                    <a:pt x="133" y="23"/>
                    <a:pt x="135" y="21"/>
                  </a:cubicBezTo>
                  <a:cubicBezTo>
                    <a:pt x="130" y="19"/>
                    <a:pt x="132" y="7"/>
                    <a:pt x="134" y="7"/>
                  </a:cubicBezTo>
                  <a:cubicBezTo>
                    <a:pt x="136" y="7"/>
                    <a:pt x="137" y="12"/>
                    <a:pt x="137" y="16"/>
                  </a:cubicBezTo>
                  <a:cubicBezTo>
                    <a:pt x="142" y="14"/>
                    <a:pt x="142" y="15"/>
                    <a:pt x="143" y="18"/>
                  </a:cubicBezTo>
                  <a:cubicBezTo>
                    <a:pt x="144" y="20"/>
                    <a:pt x="148" y="20"/>
                    <a:pt x="151" y="19"/>
                  </a:cubicBezTo>
                  <a:cubicBezTo>
                    <a:pt x="154" y="13"/>
                    <a:pt x="143" y="9"/>
                    <a:pt x="148" y="4"/>
                  </a:cubicBezTo>
                  <a:cubicBezTo>
                    <a:pt x="150" y="3"/>
                    <a:pt x="153" y="3"/>
                    <a:pt x="154" y="5"/>
                  </a:cubicBezTo>
                  <a:cubicBezTo>
                    <a:pt x="156" y="10"/>
                    <a:pt x="152" y="11"/>
                    <a:pt x="159" y="18"/>
                  </a:cubicBezTo>
                  <a:cubicBezTo>
                    <a:pt x="160" y="16"/>
                    <a:pt x="163" y="17"/>
                    <a:pt x="162" y="16"/>
                  </a:cubicBezTo>
                  <a:cubicBezTo>
                    <a:pt x="159" y="11"/>
                    <a:pt x="157" y="5"/>
                    <a:pt x="165" y="0"/>
                  </a:cubicBezTo>
                  <a:cubicBezTo>
                    <a:pt x="175" y="123"/>
                    <a:pt x="178" y="236"/>
                    <a:pt x="157" y="367"/>
                  </a:cubicBezTo>
                  <a:cubicBezTo>
                    <a:pt x="140" y="369"/>
                    <a:pt x="122" y="364"/>
                    <a:pt x="109" y="366"/>
                  </a:cubicBezTo>
                  <a:cubicBezTo>
                    <a:pt x="86" y="368"/>
                    <a:pt x="88" y="365"/>
                    <a:pt x="82" y="365"/>
                  </a:cubicBezTo>
                  <a:cubicBezTo>
                    <a:pt x="75" y="365"/>
                    <a:pt x="71" y="367"/>
                    <a:pt x="51" y="365"/>
                  </a:cubicBezTo>
                </a:path>
              </a:pathLst>
            </a:custGeom>
            <a:solidFill>
              <a:srgbClr val="00B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13" name="Freeform 9"/>
            <p:cNvSpPr>
              <a:spLocks/>
            </p:cNvSpPr>
            <p:nvPr userDrawn="1"/>
          </p:nvSpPr>
          <p:spPr bwMode="auto">
            <a:xfrm>
              <a:off x="1014413" y="904875"/>
              <a:ext cx="71438" cy="103188"/>
            </a:xfrm>
            <a:custGeom>
              <a:avLst/>
              <a:gdLst>
                <a:gd name="T0" fmla="*/ 77 w 90"/>
                <a:gd name="T1" fmla="*/ 2 h 129"/>
                <a:gd name="T2" fmla="*/ 77 w 90"/>
                <a:gd name="T3" fmla="*/ 27 h 129"/>
                <a:gd name="T4" fmla="*/ 55 w 90"/>
                <a:gd name="T5" fmla="*/ 24 h 129"/>
                <a:gd name="T6" fmla="*/ 33 w 90"/>
                <a:gd name="T7" fmla="*/ 34 h 129"/>
                <a:gd name="T8" fmla="*/ 41 w 90"/>
                <a:gd name="T9" fmla="*/ 44 h 129"/>
                <a:gd name="T10" fmla="*/ 59 w 90"/>
                <a:gd name="T11" fmla="*/ 54 h 129"/>
                <a:gd name="T12" fmla="*/ 80 w 90"/>
                <a:gd name="T13" fmla="*/ 68 h 129"/>
                <a:gd name="T14" fmla="*/ 90 w 90"/>
                <a:gd name="T15" fmla="*/ 93 h 129"/>
                <a:gd name="T16" fmla="*/ 76 w 90"/>
                <a:gd name="T17" fmla="*/ 120 h 129"/>
                <a:gd name="T18" fmla="*/ 38 w 90"/>
                <a:gd name="T19" fmla="*/ 129 h 129"/>
                <a:gd name="T20" fmla="*/ 2 w 90"/>
                <a:gd name="T21" fmla="*/ 124 h 129"/>
                <a:gd name="T22" fmla="*/ 2 w 90"/>
                <a:gd name="T23" fmla="*/ 98 h 129"/>
                <a:gd name="T24" fmla="*/ 39 w 90"/>
                <a:gd name="T25" fmla="*/ 106 h 129"/>
                <a:gd name="T26" fmla="*/ 52 w 90"/>
                <a:gd name="T27" fmla="*/ 102 h 129"/>
                <a:gd name="T28" fmla="*/ 57 w 90"/>
                <a:gd name="T29" fmla="*/ 94 h 129"/>
                <a:gd name="T30" fmla="*/ 50 w 90"/>
                <a:gd name="T31" fmla="*/ 83 h 129"/>
                <a:gd name="T32" fmla="*/ 31 w 90"/>
                <a:gd name="T33" fmla="*/ 73 h 129"/>
                <a:gd name="T34" fmla="*/ 0 w 90"/>
                <a:gd name="T35" fmla="*/ 34 h 129"/>
                <a:gd name="T36" fmla="*/ 14 w 90"/>
                <a:gd name="T37" fmla="*/ 9 h 129"/>
                <a:gd name="T38" fmla="*/ 50 w 90"/>
                <a:gd name="T39" fmla="*/ 0 h 129"/>
                <a:gd name="T40" fmla="*/ 77 w 90"/>
                <a:gd name="T41"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29">
                  <a:moveTo>
                    <a:pt x="77" y="2"/>
                  </a:moveTo>
                  <a:cubicBezTo>
                    <a:pt x="77" y="27"/>
                    <a:pt x="77" y="27"/>
                    <a:pt x="77" y="27"/>
                  </a:cubicBezTo>
                  <a:cubicBezTo>
                    <a:pt x="65" y="25"/>
                    <a:pt x="58" y="24"/>
                    <a:pt x="55" y="24"/>
                  </a:cubicBezTo>
                  <a:cubicBezTo>
                    <a:pt x="40" y="24"/>
                    <a:pt x="33" y="27"/>
                    <a:pt x="33" y="34"/>
                  </a:cubicBezTo>
                  <a:cubicBezTo>
                    <a:pt x="33" y="37"/>
                    <a:pt x="36" y="40"/>
                    <a:pt x="41" y="44"/>
                  </a:cubicBezTo>
                  <a:cubicBezTo>
                    <a:pt x="43" y="46"/>
                    <a:pt x="49" y="49"/>
                    <a:pt x="59" y="54"/>
                  </a:cubicBezTo>
                  <a:cubicBezTo>
                    <a:pt x="69" y="60"/>
                    <a:pt x="76" y="64"/>
                    <a:pt x="80" y="68"/>
                  </a:cubicBezTo>
                  <a:cubicBezTo>
                    <a:pt x="87" y="75"/>
                    <a:pt x="90" y="83"/>
                    <a:pt x="90" y="93"/>
                  </a:cubicBezTo>
                  <a:cubicBezTo>
                    <a:pt x="90" y="104"/>
                    <a:pt x="85" y="113"/>
                    <a:pt x="76" y="120"/>
                  </a:cubicBezTo>
                  <a:cubicBezTo>
                    <a:pt x="67" y="126"/>
                    <a:pt x="54" y="129"/>
                    <a:pt x="38" y="129"/>
                  </a:cubicBezTo>
                  <a:cubicBezTo>
                    <a:pt x="31" y="129"/>
                    <a:pt x="19" y="128"/>
                    <a:pt x="2" y="124"/>
                  </a:cubicBezTo>
                  <a:cubicBezTo>
                    <a:pt x="2" y="98"/>
                    <a:pt x="2" y="98"/>
                    <a:pt x="2" y="98"/>
                  </a:cubicBezTo>
                  <a:cubicBezTo>
                    <a:pt x="19" y="103"/>
                    <a:pt x="31" y="106"/>
                    <a:pt x="39" y="106"/>
                  </a:cubicBezTo>
                  <a:cubicBezTo>
                    <a:pt x="44" y="106"/>
                    <a:pt x="48" y="105"/>
                    <a:pt x="52" y="102"/>
                  </a:cubicBezTo>
                  <a:cubicBezTo>
                    <a:pt x="55" y="100"/>
                    <a:pt x="57" y="97"/>
                    <a:pt x="57" y="94"/>
                  </a:cubicBezTo>
                  <a:cubicBezTo>
                    <a:pt x="57" y="90"/>
                    <a:pt x="55" y="87"/>
                    <a:pt x="50" y="83"/>
                  </a:cubicBezTo>
                  <a:cubicBezTo>
                    <a:pt x="48" y="82"/>
                    <a:pt x="41" y="78"/>
                    <a:pt x="31" y="73"/>
                  </a:cubicBezTo>
                  <a:cubicBezTo>
                    <a:pt x="10" y="62"/>
                    <a:pt x="0" y="49"/>
                    <a:pt x="0" y="34"/>
                  </a:cubicBezTo>
                  <a:cubicBezTo>
                    <a:pt x="0" y="23"/>
                    <a:pt x="5" y="15"/>
                    <a:pt x="14" y="9"/>
                  </a:cubicBezTo>
                  <a:cubicBezTo>
                    <a:pt x="23" y="3"/>
                    <a:pt x="35" y="0"/>
                    <a:pt x="50" y="0"/>
                  </a:cubicBezTo>
                  <a:cubicBezTo>
                    <a:pt x="57" y="0"/>
                    <a:pt x="66" y="1"/>
                    <a:pt x="7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15" name="Freeform 10"/>
            <p:cNvSpPr>
              <a:spLocks noEditPoints="1"/>
            </p:cNvSpPr>
            <p:nvPr userDrawn="1"/>
          </p:nvSpPr>
          <p:spPr bwMode="auto">
            <a:xfrm>
              <a:off x="896938" y="904875"/>
              <a:ext cx="103188" cy="103188"/>
            </a:xfrm>
            <a:custGeom>
              <a:avLst/>
              <a:gdLst>
                <a:gd name="T0" fmla="*/ 66 w 131"/>
                <a:gd name="T1" fmla="*/ 129 h 129"/>
                <a:gd name="T2" fmla="*/ 19 w 131"/>
                <a:gd name="T3" fmla="*/ 111 h 129"/>
                <a:gd name="T4" fmla="*/ 0 w 131"/>
                <a:gd name="T5" fmla="*/ 64 h 129"/>
                <a:gd name="T6" fmla="*/ 18 w 131"/>
                <a:gd name="T7" fmla="*/ 18 h 129"/>
                <a:gd name="T8" fmla="*/ 66 w 131"/>
                <a:gd name="T9" fmla="*/ 0 h 129"/>
                <a:gd name="T10" fmla="*/ 113 w 131"/>
                <a:gd name="T11" fmla="*/ 18 h 129"/>
                <a:gd name="T12" fmla="*/ 131 w 131"/>
                <a:gd name="T13" fmla="*/ 64 h 129"/>
                <a:gd name="T14" fmla="*/ 113 w 131"/>
                <a:gd name="T15" fmla="*/ 111 h 129"/>
                <a:gd name="T16" fmla="*/ 66 w 131"/>
                <a:gd name="T17" fmla="*/ 129 h 129"/>
                <a:gd name="T18" fmla="*/ 33 w 131"/>
                <a:gd name="T19" fmla="*/ 64 h 129"/>
                <a:gd name="T20" fmla="*/ 42 w 131"/>
                <a:gd name="T21" fmla="*/ 92 h 129"/>
                <a:gd name="T22" fmla="*/ 66 w 131"/>
                <a:gd name="T23" fmla="*/ 103 h 129"/>
                <a:gd name="T24" fmla="*/ 90 w 131"/>
                <a:gd name="T25" fmla="*/ 92 h 129"/>
                <a:gd name="T26" fmla="*/ 98 w 131"/>
                <a:gd name="T27" fmla="*/ 64 h 129"/>
                <a:gd name="T28" fmla="*/ 66 w 131"/>
                <a:gd name="T29" fmla="*/ 27 h 129"/>
                <a:gd name="T30" fmla="*/ 42 w 131"/>
                <a:gd name="T31" fmla="*/ 37 h 129"/>
                <a:gd name="T32" fmla="*/ 33 w 131"/>
                <a:gd name="T33"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1" h="129">
                  <a:moveTo>
                    <a:pt x="66" y="129"/>
                  </a:moveTo>
                  <a:cubicBezTo>
                    <a:pt x="47" y="129"/>
                    <a:pt x="31" y="123"/>
                    <a:pt x="19" y="111"/>
                  </a:cubicBezTo>
                  <a:cubicBezTo>
                    <a:pt x="6" y="99"/>
                    <a:pt x="0" y="83"/>
                    <a:pt x="0" y="64"/>
                  </a:cubicBezTo>
                  <a:cubicBezTo>
                    <a:pt x="0" y="45"/>
                    <a:pt x="6" y="30"/>
                    <a:pt x="18" y="18"/>
                  </a:cubicBezTo>
                  <a:cubicBezTo>
                    <a:pt x="30" y="6"/>
                    <a:pt x="46" y="0"/>
                    <a:pt x="66" y="0"/>
                  </a:cubicBezTo>
                  <a:cubicBezTo>
                    <a:pt x="85" y="0"/>
                    <a:pt x="101" y="6"/>
                    <a:pt x="113" y="18"/>
                  </a:cubicBezTo>
                  <a:cubicBezTo>
                    <a:pt x="125" y="30"/>
                    <a:pt x="131" y="45"/>
                    <a:pt x="131" y="64"/>
                  </a:cubicBezTo>
                  <a:cubicBezTo>
                    <a:pt x="131" y="83"/>
                    <a:pt x="125" y="98"/>
                    <a:pt x="113" y="111"/>
                  </a:cubicBezTo>
                  <a:cubicBezTo>
                    <a:pt x="101" y="123"/>
                    <a:pt x="85" y="129"/>
                    <a:pt x="66" y="129"/>
                  </a:cubicBezTo>
                  <a:moveTo>
                    <a:pt x="33" y="64"/>
                  </a:moveTo>
                  <a:cubicBezTo>
                    <a:pt x="33" y="76"/>
                    <a:pt x="36" y="85"/>
                    <a:pt x="42" y="92"/>
                  </a:cubicBezTo>
                  <a:cubicBezTo>
                    <a:pt x="48" y="100"/>
                    <a:pt x="56" y="103"/>
                    <a:pt x="66" y="103"/>
                  </a:cubicBezTo>
                  <a:cubicBezTo>
                    <a:pt x="76" y="103"/>
                    <a:pt x="84" y="100"/>
                    <a:pt x="90" y="92"/>
                  </a:cubicBezTo>
                  <a:cubicBezTo>
                    <a:pt x="95" y="85"/>
                    <a:pt x="98" y="76"/>
                    <a:pt x="98" y="64"/>
                  </a:cubicBezTo>
                  <a:cubicBezTo>
                    <a:pt x="98" y="39"/>
                    <a:pt x="87" y="27"/>
                    <a:pt x="66" y="27"/>
                  </a:cubicBezTo>
                  <a:cubicBezTo>
                    <a:pt x="55" y="27"/>
                    <a:pt x="47" y="30"/>
                    <a:pt x="42" y="37"/>
                  </a:cubicBezTo>
                  <a:cubicBezTo>
                    <a:pt x="36" y="43"/>
                    <a:pt x="33" y="53"/>
                    <a:pt x="33"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16" name="Freeform 11"/>
            <p:cNvSpPr>
              <a:spLocks/>
            </p:cNvSpPr>
            <p:nvPr userDrawn="1"/>
          </p:nvSpPr>
          <p:spPr bwMode="auto">
            <a:xfrm>
              <a:off x="815976" y="904875"/>
              <a:ext cx="71438" cy="103188"/>
            </a:xfrm>
            <a:custGeom>
              <a:avLst/>
              <a:gdLst>
                <a:gd name="T0" fmla="*/ 77 w 90"/>
                <a:gd name="T1" fmla="*/ 2 h 129"/>
                <a:gd name="T2" fmla="*/ 77 w 90"/>
                <a:gd name="T3" fmla="*/ 27 h 129"/>
                <a:gd name="T4" fmla="*/ 56 w 90"/>
                <a:gd name="T5" fmla="*/ 24 h 129"/>
                <a:gd name="T6" fmla="*/ 33 w 90"/>
                <a:gd name="T7" fmla="*/ 34 h 129"/>
                <a:gd name="T8" fmla="*/ 41 w 90"/>
                <a:gd name="T9" fmla="*/ 44 h 129"/>
                <a:gd name="T10" fmla="*/ 59 w 90"/>
                <a:gd name="T11" fmla="*/ 54 h 129"/>
                <a:gd name="T12" fmla="*/ 80 w 90"/>
                <a:gd name="T13" fmla="*/ 68 h 129"/>
                <a:gd name="T14" fmla="*/ 90 w 90"/>
                <a:gd name="T15" fmla="*/ 93 h 129"/>
                <a:gd name="T16" fmla="*/ 76 w 90"/>
                <a:gd name="T17" fmla="*/ 120 h 129"/>
                <a:gd name="T18" fmla="*/ 38 w 90"/>
                <a:gd name="T19" fmla="*/ 129 h 129"/>
                <a:gd name="T20" fmla="*/ 2 w 90"/>
                <a:gd name="T21" fmla="*/ 124 h 129"/>
                <a:gd name="T22" fmla="*/ 2 w 90"/>
                <a:gd name="T23" fmla="*/ 98 h 129"/>
                <a:gd name="T24" fmla="*/ 40 w 90"/>
                <a:gd name="T25" fmla="*/ 106 h 129"/>
                <a:gd name="T26" fmla="*/ 52 w 90"/>
                <a:gd name="T27" fmla="*/ 102 h 129"/>
                <a:gd name="T28" fmla="*/ 57 w 90"/>
                <a:gd name="T29" fmla="*/ 94 h 129"/>
                <a:gd name="T30" fmla="*/ 50 w 90"/>
                <a:gd name="T31" fmla="*/ 83 h 129"/>
                <a:gd name="T32" fmla="*/ 31 w 90"/>
                <a:gd name="T33" fmla="*/ 73 h 129"/>
                <a:gd name="T34" fmla="*/ 0 w 90"/>
                <a:gd name="T35" fmla="*/ 34 h 129"/>
                <a:gd name="T36" fmla="*/ 14 w 90"/>
                <a:gd name="T37" fmla="*/ 9 h 129"/>
                <a:gd name="T38" fmla="*/ 50 w 90"/>
                <a:gd name="T39" fmla="*/ 0 h 129"/>
                <a:gd name="T40" fmla="*/ 77 w 90"/>
                <a:gd name="T41"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29">
                  <a:moveTo>
                    <a:pt x="77" y="2"/>
                  </a:moveTo>
                  <a:cubicBezTo>
                    <a:pt x="77" y="27"/>
                    <a:pt x="77" y="27"/>
                    <a:pt x="77" y="27"/>
                  </a:cubicBezTo>
                  <a:cubicBezTo>
                    <a:pt x="66" y="25"/>
                    <a:pt x="58" y="24"/>
                    <a:pt x="56" y="24"/>
                  </a:cubicBezTo>
                  <a:cubicBezTo>
                    <a:pt x="41" y="24"/>
                    <a:pt x="33" y="27"/>
                    <a:pt x="33" y="34"/>
                  </a:cubicBezTo>
                  <a:cubicBezTo>
                    <a:pt x="33" y="37"/>
                    <a:pt x="36" y="40"/>
                    <a:pt x="41" y="44"/>
                  </a:cubicBezTo>
                  <a:cubicBezTo>
                    <a:pt x="44" y="46"/>
                    <a:pt x="50" y="49"/>
                    <a:pt x="59" y="54"/>
                  </a:cubicBezTo>
                  <a:cubicBezTo>
                    <a:pt x="69" y="60"/>
                    <a:pt x="76" y="64"/>
                    <a:pt x="80" y="68"/>
                  </a:cubicBezTo>
                  <a:cubicBezTo>
                    <a:pt x="87" y="75"/>
                    <a:pt x="90" y="83"/>
                    <a:pt x="90" y="93"/>
                  </a:cubicBezTo>
                  <a:cubicBezTo>
                    <a:pt x="90" y="104"/>
                    <a:pt x="86" y="113"/>
                    <a:pt x="76" y="120"/>
                  </a:cubicBezTo>
                  <a:cubicBezTo>
                    <a:pt x="67" y="126"/>
                    <a:pt x="54" y="129"/>
                    <a:pt x="38" y="129"/>
                  </a:cubicBezTo>
                  <a:cubicBezTo>
                    <a:pt x="31" y="129"/>
                    <a:pt x="19" y="128"/>
                    <a:pt x="2" y="124"/>
                  </a:cubicBezTo>
                  <a:cubicBezTo>
                    <a:pt x="2" y="98"/>
                    <a:pt x="2" y="98"/>
                    <a:pt x="2" y="98"/>
                  </a:cubicBezTo>
                  <a:cubicBezTo>
                    <a:pt x="19" y="103"/>
                    <a:pt x="32" y="106"/>
                    <a:pt x="40" y="106"/>
                  </a:cubicBezTo>
                  <a:cubicBezTo>
                    <a:pt x="44" y="106"/>
                    <a:pt x="48" y="105"/>
                    <a:pt x="52" y="102"/>
                  </a:cubicBezTo>
                  <a:cubicBezTo>
                    <a:pt x="56" y="100"/>
                    <a:pt x="57" y="97"/>
                    <a:pt x="57" y="94"/>
                  </a:cubicBezTo>
                  <a:cubicBezTo>
                    <a:pt x="57" y="90"/>
                    <a:pt x="55" y="87"/>
                    <a:pt x="50" y="83"/>
                  </a:cubicBezTo>
                  <a:cubicBezTo>
                    <a:pt x="48" y="82"/>
                    <a:pt x="42" y="78"/>
                    <a:pt x="31" y="73"/>
                  </a:cubicBezTo>
                  <a:cubicBezTo>
                    <a:pt x="11" y="62"/>
                    <a:pt x="0" y="49"/>
                    <a:pt x="0" y="34"/>
                  </a:cubicBezTo>
                  <a:cubicBezTo>
                    <a:pt x="0" y="23"/>
                    <a:pt x="5" y="15"/>
                    <a:pt x="14" y="9"/>
                  </a:cubicBezTo>
                  <a:cubicBezTo>
                    <a:pt x="23" y="3"/>
                    <a:pt x="35" y="0"/>
                    <a:pt x="50" y="0"/>
                  </a:cubicBezTo>
                  <a:cubicBezTo>
                    <a:pt x="57" y="0"/>
                    <a:pt x="66" y="1"/>
                    <a:pt x="7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17" name="Freeform 12"/>
            <p:cNvSpPr>
              <a:spLocks noEditPoints="1"/>
            </p:cNvSpPr>
            <p:nvPr userDrawn="1"/>
          </p:nvSpPr>
          <p:spPr bwMode="auto">
            <a:xfrm>
              <a:off x="696913" y="904875"/>
              <a:ext cx="106363" cy="142875"/>
            </a:xfrm>
            <a:custGeom>
              <a:avLst/>
              <a:gdLst>
                <a:gd name="T0" fmla="*/ 43 w 135"/>
                <a:gd name="T1" fmla="*/ 177 h 180"/>
                <a:gd name="T2" fmla="*/ 2 w 135"/>
                <a:gd name="T3" fmla="*/ 180 h 180"/>
                <a:gd name="T4" fmla="*/ 7 w 135"/>
                <a:gd name="T5" fmla="*/ 118 h 180"/>
                <a:gd name="T6" fmla="*/ 7 w 135"/>
                <a:gd name="T7" fmla="*/ 68 h 180"/>
                <a:gd name="T8" fmla="*/ 0 w 135"/>
                <a:gd name="T9" fmla="*/ 6 h 180"/>
                <a:gd name="T10" fmla="*/ 31 w 135"/>
                <a:gd name="T11" fmla="*/ 3 h 180"/>
                <a:gd name="T12" fmla="*/ 36 w 135"/>
                <a:gd name="T13" fmla="*/ 21 h 180"/>
                <a:gd name="T14" fmla="*/ 50 w 135"/>
                <a:gd name="T15" fmla="*/ 7 h 180"/>
                <a:gd name="T16" fmla="*/ 77 w 135"/>
                <a:gd name="T17" fmla="*/ 0 h 180"/>
                <a:gd name="T18" fmla="*/ 119 w 135"/>
                <a:gd name="T19" fmla="*/ 19 h 180"/>
                <a:gd name="T20" fmla="*/ 135 w 135"/>
                <a:gd name="T21" fmla="*/ 67 h 180"/>
                <a:gd name="T22" fmla="*/ 119 w 135"/>
                <a:gd name="T23" fmla="*/ 112 h 180"/>
                <a:gd name="T24" fmla="*/ 79 w 135"/>
                <a:gd name="T25" fmla="*/ 129 h 180"/>
                <a:gd name="T26" fmla="*/ 55 w 135"/>
                <a:gd name="T27" fmla="*/ 125 h 180"/>
                <a:gd name="T28" fmla="*/ 40 w 135"/>
                <a:gd name="T29" fmla="*/ 118 h 180"/>
                <a:gd name="T30" fmla="*/ 40 w 135"/>
                <a:gd name="T31" fmla="*/ 132 h 180"/>
                <a:gd name="T32" fmla="*/ 43 w 135"/>
                <a:gd name="T33" fmla="*/ 177 h 180"/>
                <a:gd name="T34" fmla="*/ 38 w 135"/>
                <a:gd name="T35" fmla="*/ 68 h 180"/>
                <a:gd name="T36" fmla="*/ 70 w 135"/>
                <a:gd name="T37" fmla="*/ 103 h 180"/>
                <a:gd name="T38" fmla="*/ 94 w 135"/>
                <a:gd name="T39" fmla="*/ 94 h 180"/>
                <a:gd name="T40" fmla="*/ 102 w 135"/>
                <a:gd name="T41" fmla="*/ 68 h 180"/>
                <a:gd name="T42" fmla="*/ 93 w 135"/>
                <a:gd name="T43" fmla="*/ 38 h 180"/>
                <a:gd name="T44" fmla="*/ 69 w 135"/>
                <a:gd name="T45" fmla="*/ 27 h 180"/>
                <a:gd name="T46" fmla="*/ 46 w 135"/>
                <a:gd name="T47" fmla="*/ 38 h 180"/>
                <a:gd name="T48" fmla="*/ 38 w 135"/>
                <a:gd name="T49" fmla="*/ 6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80">
                  <a:moveTo>
                    <a:pt x="43" y="177"/>
                  </a:moveTo>
                  <a:cubicBezTo>
                    <a:pt x="2" y="180"/>
                    <a:pt x="2" y="180"/>
                    <a:pt x="2" y="180"/>
                  </a:cubicBezTo>
                  <a:cubicBezTo>
                    <a:pt x="6" y="149"/>
                    <a:pt x="7" y="129"/>
                    <a:pt x="7" y="118"/>
                  </a:cubicBezTo>
                  <a:cubicBezTo>
                    <a:pt x="7" y="68"/>
                    <a:pt x="7" y="68"/>
                    <a:pt x="7" y="68"/>
                  </a:cubicBezTo>
                  <a:cubicBezTo>
                    <a:pt x="7" y="52"/>
                    <a:pt x="5" y="32"/>
                    <a:pt x="0" y="6"/>
                  </a:cubicBezTo>
                  <a:cubicBezTo>
                    <a:pt x="31" y="3"/>
                    <a:pt x="31" y="3"/>
                    <a:pt x="31" y="3"/>
                  </a:cubicBezTo>
                  <a:cubicBezTo>
                    <a:pt x="32" y="7"/>
                    <a:pt x="34" y="13"/>
                    <a:pt x="36" y="21"/>
                  </a:cubicBezTo>
                  <a:cubicBezTo>
                    <a:pt x="41" y="14"/>
                    <a:pt x="46" y="10"/>
                    <a:pt x="50" y="7"/>
                  </a:cubicBezTo>
                  <a:cubicBezTo>
                    <a:pt x="58" y="3"/>
                    <a:pt x="67" y="0"/>
                    <a:pt x="77" y="0"/>
                  </a:cubicBezTo>
                  <a:cubicBezTo>
                    <a:pt x="94" y="0"/>
                    <a:pt x="108" y="7"/>
                    <a:pt x="119" y="19"/>
                  </a:cubicBezTo>
                  <a:cubicBezTo>
                    <a:pt x="130" y="32"/>
                    <a:pt x="135" y="48"/>
                    <a:pt x="135" y="67"/>
                  </a:cubicBezTo>
                  <a:cubicBezTo>
                    <a:pt x="135" y="85"/>
                    <a:pt x="130" y="100"/>
                    <a:pt x="119" y="112"/>
                  </a:cubicBezTo>
                  <a:cubicBezTo>
                    <a:pt x="109" y="124"/>
                    <a:pt x="95" y="129"/>
                    <a:pt x="79" y="129"/>
                  </a:cubicBezTo>
                  <a:cubicBezTo>
                    <a:pt x="70" y="129"/>
                    <a:pt x="62" y="128"/>
                    <a:pt x="55" y="125"/>
                  </a:cubicBezTo>
                  <a:cubicBezTo>
                    <a:pt x="52" y="124"/>
                    <a:pt x="47" y="122"/>
                    <a:pt x="40" y="118"/>
                  </a:cubicBezTo>
                  <a:cubicBezTo>
                    <a:pt x="40" y="132"/>
                    <a:pt x="40" y="132"/>
                    <a:pt x="40" y="132"/>
                  </a:cubicBezTo>
                  <a:cubicBezTo>
                    <a:pt x="40" y="150"/>
                    <a:pt x="41" y="165"/>
                    <a:pt x="43" y="177"/>
                  </a:cubicBezTo>
                  <a:moveTo>
                    <a:pt x="38" y="68"/>
                  </a:moveTo>
                  <a:cubicBezTo>
                    <a:pt x="38" y="91"/>
                    <a:pt x="49" y="103"/>
                    <a:pt x="70" y="103"/>
                  </a:cubicBezTo>
                  <a:cubicBezTo>
                    <a:pt x="81" y="103"/>
                    <a:pt x="88" y="100"/>
                    <a:pt x="94" y="94"/>
                  </a:cubicBezTo>
                  <a:cubicBezTo>
                    <a:pt x="99" y="87"/>
                    <a:pt x="102" y="79"/>
                    <a:pt x="102" y="68"/>
                  </a:cubicBezTo>
                  <a:cubicBezTo>
                    <a:pt x="102" y="55"/>
                    <a:pt x="99" y="46"/>
                    <a:pt x="93" y="38"/>
                  </a:cubicBezTo>
                  <a:cubicBezTo>
                    <a:pt x="87" y="30"/>
                    <a:pt x="79" y="27"/>
                    <a:pt x="69" y="27"/>
                  </a:cubicBezTo>
                  <a:cubicBezTo>
                    <a:pt x="59" y="27"/>
                    <a:pt x="51" y="30"/>
                    <a:pt x="46" y="38"/>
                  </a:cubicBezTo>
                  <a:cubicBezTo>
                    <a:pt x="41" y="45"/>
                    <a:pt x="38" y="55"/>
                    <a:pt x="38" y="6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18" name="Freeform 13"/>
            <p:cNvSpPr>
              <a:spLocks/>
            </p:cNvSpPr>
            <p:nvPr userDrawn="1"/>
          </p:nvSpPr>
          <p:spPr bwMode="auto">
            <a:xfrm>
              <a:off x="639763" y="871538"/>
              <a:ext cx="36513" cy="133350"/>
            </a:xfrm>
            <a:custGeom>
              <a:avLst/>
              <a:gdLst>
                <a:gd name="T0" fmla="*/ 47 w 47"/>
                <a:gd name="T1" fmla="*/ 169 h 169"/>
                <a:gd name="T2" fmla="*/ 4 w 47"/>
                <a:gd name="T3" fmla="*/ 169 h 169"/>
                <a:gd name="T4" fmla="*/ 5 w 47"/>
                <a:gd name="T5" fmla="*/ 126 h 169"/>
                <a:gd name="T6" fmla="*/ 5 w 47"/>
                <a:gd name="T7" fmla="*/ 59 h 169"/>
                <a:gd name="T8" fmla="*/ 0 w 47"/>
                <a:gd name="T9" fmla="*/ 0 h 169"/>
                <a:gd name="T10" fmla="*/ 44 w 47"/>
                <a:gd name="T11" fmla="*/ 0 h 169"/>
                <a:gd name="T12" fmla="*/ 43 w 47"/>
                <a:gd name="T13" fmla="*/ 21 h 169"/>
                <a:gd name="T14" fmla="*/ 42 w 47"/>
                <a:gd name="T15" fmla="*/ 48 h 169"/>
                <a:gd name="T16" fmla="*/ 42 w 47"/>
                <a:gd name="T17" fmla="*/ 110 h 169"/>
                <a:gd name="T18" fmla="*/ 47 w 47"/>
                <a:gd name="T1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169">
                  <a:moveTo>
                    <a:pt x="47" y="169"/>
                  </a:moveTo>
                  <a:cubicBezTo>
                    <a:pt x="4" y="169"/>
                    <a:pt x="4" y="169"/>
                    <a:pt x="4" y="169"/>
                  </a:cubicBezTo>
                  <a:cubicBezTo>
                    <a:pt x="5" y="154"/>
                    <a:pt x="5" y="139"/>
                    <a:pt x="5" y="126"/>
                  </a:cubicBezTo>
                  <a:cubicBezTo>
                    <a:pt x="5" y="59"/>
                    <a:pt x="5" y="59"/>
                    <a:pt x="5" y="59"/>
                  </a:cubicBezTo>
                  <a:cubicBezTo>
                    <a:pt x="5" y="36"/>
                    <a:pt x="4" y="17"/>
                    <a:pt x="0" y="0"/>
                  </a:cubicBezTo>
                  <a:cubicBezTo>
                    <a:pt x="44" y="0"/>
                    <a:pt x="44" y="0"/>
                    <a:pt x="44" y="0"/>
                  </a:cubicBezTo>
                  <a:cubicBezTo>
                    <a:pt x="44" y="3"/>
                    <a:pt x="43" y="10"/>
                    <a:pt x="43" y="21"/>
                  </a:cubicBezTo>
                  <a:cubicBezTo>
                    <a:pt x="43" y="32"/>
                    <a:pt x="42" y="41"/>
                    <a:pt x="42" y="48"/>
                  </a:cubicBezTo>
                  <a:cubicBezTo>
                    <a:pt x="42" y="110"/>
                    <a:pt x="42" y="110"/>
                    <a:pt x="42" y="110"/>
                  </a:cubicBezTo>
                  <a:cubicBezTo>
                    <a:pt x="42" y="126"/>
                    <a:pt x="44" y="145"/>
                    <a:pt x="47" y="16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19" name="Freeform 14"/>
            <p:cNvSpPr>
              <a:spLocks/>
            </p:cNvSpPr>
            <p:nvPr userDrawn="1"/>
          </p:nvSpPr>
          <p:spPr bwMode="auto">
            <a:xfrm>
              <a:off x="563563" y="539750"/>
              <a:ext cx="342900" cy="555625"/>
            </a:xfrm>
            <a:custGeom>
              <a:avLst/>
              <a:gdLst>
                <a:gd name="T0" fmla="*/ 0 w 434"/>
                <a:gd name="T1" fmla="*/ 0 h 705"/>
                <a:gd name="T2" fmla="*/ 405 w 434"/>
                <a:gd name="T3" fmla="*/ 0 h 705"/>
                <a:gd name="T4" fmla="*/ 330 w 434"/>
                <a:gd name="T5" fmla="*/ 705 h 705"/>
                <a:gd name="T6" fmla="*/ 0 w 434"/>
                <a:gd name="T7" fmla="*/ 705 h 705"/>
                <a:gd name="T8" fmla="*/ 0 w 434"/>
                <a:gd name="T9" fmla="*/ 0 h 705"/>
              </a:gdLst>
              <a:ahLst/>
              <a:cxnLst>
                <a:cxn ang="0">
                  <a:pos x="T0" y="T1"/>
                </a:cxn>
                <a:cxn ang="0">
                  <a:pos x="T2" y="T3"/>
                </a:cxn>
                <a:cxn ang="0">
                  <a:pos x="T4" y="T5"/>
                </a:cxn>
                <a:cxn ang="0">
                  <a:pos x="T6" y="T7"/>
                </a:cxn>
                <a:cxn ang="0">
                  <a:pos x="T8" y="T9"/>
                </a:cxn>
              </a:cxnLst>
              <a:rect l="0" t="0" r="r" b="b"/>
              <a:pathLst>
                <a:path w="434" h="705">
                  <a:moveTo>
                    <a:pt x="0" y="0"/>
                  </a:moveTo>
                  <a:cubicBezTo>
                    <a:pt x="405" y="0"/>
                    <a:pt x="405" y="0"/>
                    <a:pt x="405" y="0"/>
                  </a:cubicBezTo>
                  <a:cubicBezTo>
                    <a:pt x="434" y="235"/>
                    <a:pt x="430" y="439"/>
                    <a:pt x="330" y="705"/>
                  </a:cubicBezTo>
                  <a:cubicBezTo>
                    <a:pt x="0" y="705"/>
                    <a:pt x="0" y="705"/>
                    <a:pt x="0" y="705"/>
                  </a:cubicBezTo>
                  <a:lnTo>
                    <a:pt x="0" y="0"/>
                  </a:lnTo>
                  <a:close/>
                </a:path>
              </a:pathLst>
            </a:custGeom>
            <a:solidFill>
              <a:srgbClr val="4262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0" name="Freeform 15"/>
            <p:cNvSpPr>
              <a:spLocks/>
            </p:cNvSpPr>
            <p:nvPr userDrawn="1"/>
          </p:nvSpPr>
          <p:spPr bwMode="auto">
            <a:xfrm>
              <a:off x="825501" y="539750"/>
              <a:ext cx="365125" cy="555625"/>
            </a:xfrm>
            <a:custGeom>
              <a:avLst/>
              <a:gdLst>
                <a:gd name="T0" fmla="*/ 432 w 464"/>
                <a:gd name="T1" fmla="*/ 0 h 705"/>
                <a:gd name="T2" fmla="*/ 75 w 464"/>
                <a:gd name="T3" fmla="*/ 0 h 705"/>
                <a:gd name="T4" fmla="*/ 0 w 464"/>
                <a:gd name="T5" fmla="*/ 705 h 705"/>
                <a:gd name="T6" fmla="*/ 357 w 464"/>
                <a:gd name="T7" fmla="*/ 705 h 705"/>
                <a:gd name="T8" fmla="*/ 432 w 464"/>
                <a:gd name="T9" fmla="*/ 0 h 705"/>
              </a:gdLst>
              <a:ahLst/>
              <a:cxnLst>
                <a:cxn ang="0">
                  <a:pos x="T0" y="T1"/>
                </a:cxn>
                <a:cxn ang="0">
                  <a:pos x="T2" y="T3"/>
                </a:cxn>
                <a:cxn ang="0">
                  <a:pos x="T4" y="T5"/>
                </a:cxn>
                <a:cxn ang="0">
                  <a:pos x="T6" y="T7"/>
                </a:cxn>
                <a:cxn ang="0">
                  <a:pos x="T8" y="T9"/>
                </a:cxn>
              </a:cxnLst>
              <a:rect l="0" t="0" r="r" b="b"/>
              <a:pathLst>
                <a:path w="464" h="705">
                  <a:moveTo>
                    <a:pt x="432" y="0"/>
                  </a:moveTo>
                  <a:cubicBezTo>
                    <a:pt x="75" y="0"/>
                    <a:pt x="75" y="0"/>
                    <a:pt x="75" y="0"/>
                  </a:cubicBezTo>
                  <a:cubicBezTo>
                    <a:pt x="104" y="235"/>
                    <a:pt x="100" y="439"/>
                    <a:pt x="0" y="705"/>
                  </a:cubicBezTo>
                  <a:cubicBezTo>
                    <a:pt x="357" y="705"/>
                    <a:pt x="357" y="705"/>
                    <a:pt x="357" y="705"/>
                  </a:cubicBezTo>
                  <a:cubicBezTo>
                    <a:pt x="445" y="462"/>
                    <a:pt x="464" y="235"/>
                    <a:pt x="432" y="0"/>
                  </a:cubicBezTo>
                </a:path>
              </a:pathLst>
            </a:custGeom>
            <a:solidFill>
              <a:srgbClr val="00B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1" name="Freeform 16"/>
            <p:cNvSpPr>
              <a:spLocks noEditPoints="1"/>
            </p:cNvSpPr>
            <p:nvPr userDrawn="1"/>
          </p:nvSpPr>
          <p:spPr bwMode="auto">
            <a:xfrm>
              <a:off x="884238" y="585788"/>
              <a:ext cx="114300" cy="295275"/>
            </a:xfrm>
            <a:custGeom>
              <a:avLst/>
              <a:gdLst>
                <a:gd name="T0" fmla="*/ 0 w 146"/>
                <a:gd name="T1" fmla="*/ 372 h 374"/>
                <a:gd name="T2" fmla="*/ 8 w 146"/>
                <a:gd name="T3" fmla="*/ 372 h 374"/>
                <a:gd name="T4" fmla="*/ 34 w 146"/>
                <a:gd name="T5" fmla="*/ 370 h 374"/>
                <a:gd name="T6" fmla="*/ 74 w 146"/>
                <a:gd name="T7" fmla="*/ 373 h 374"/>
                <a:gd name="T8" fmla="*/ 126 w 146"/>
                <a:gd name="T9" fmla="*/ 371 h 374"/>
                <a:gd name="T10" fmla="*/ 92 w 146"/>
                <a:gd name="T11" fmla="*/ 361 h 374"/>
                <a:gd name="T12" fmla="*/ 53 w 146"/>
                <a:gd name="T13" fmla="*/ 330 h 374"/>
                <a:gd name="T14" fmla="*/ 50 w 146"/>
                <a:gd name="T15" fmla="*/ 287 h 374"/>
                <a:gd name="T16" fmla="*/ 125 w 146"/>
                <a:gd name="T17" fmla="*/ 278 h 374"/>
                <a:gd name="T18" fmla="*/ 123 w 146"/>
                <a:gd name="T19" fmla="*/ 254 h 374"/>
                <a:gd name="T20" fmla="*/ 130 w 146"/>
                <a:gd name="T21" fmla="*/ 239 h 374"/>
                <a:gd name="T22" fmla="*/ 116 w 146"/>
                <a:gd name="T23" fmla="*/ 231 h 374"/>
                <a:gd name="T24" fmla="*/ 133 w 146"/>
                <a:gd name="T25" fmla="*/ 223 h 374"/>
                <a:gd name="T26" fmla="*/ 128 w 146"/>
                <a:gd name="T27" fmla="*/ 203 h 374"/>
                <a:gd name="T28" fmla="*/ 145 w 146"/>
                <a:gd name="T29" fmla="*/ 190 h 374"/>
                <a:gd name="T30" fmla="*/ 120 w 146"/>
                <a:gd name="T31" fmla="*/ 148 h 374"/>
                <a:gd name="T32" fmla="*/ 130 w 146"/>
                <a:gd name="T33" fmla="*/ 132 h 374"/>
                <a:gd name="T34" fmla="*/ 128 w 146"/>
                <a:gd name="T35" fmla="*/ 94 h 374"/>
                <a:gd name="T36" fmla="*/ 129 w 146"/>
                <a:gd name="T37" fmla="*/ 81 h 374"/>
                <a:gd name="T38" fmla="*/ 127 w 146"/>
                <a:gd name="T39" fmla="*/ 66 h 374"/>
                <a:gd name="T40" fmla="*/ 128 w 146"/>
                <a:gd name="T41" fmla="*/ 60 h 374"/>
                <a:gd name="T42" fmla="*/ 123 w 146"/>
                <a:gd name="T43" fmla="*/ 54 h 374"/>
                <a:gd name="T44" fmla="*/ 124 w 146"/>
                <a:gd name="T45" fmla="*/ 49 h 374"/>
                <a:gd name="T46" fmla="*/ 115 w 146"/>
                <a:gd name="T47" fmla="*/ 46 h 374"/>
                <a:gd name="T48" fmla="*/ 111 w 146"/>
                <a:gd name="T49" fmla="*/ 37 h 374"/>
                <a:gd name="T50" fmla="*/ 107 w 146"/>
                <a:gd name="T51" fmla="*/ 39 h 374"/>
                <a:gd name="T52" fmla="*/ 106 w 146"/>
                <a:gd name="T53" fmla="*/ 33 h 374"/>
                <a:gd name="T54" fmla="*/ 100 w 146"/>
                <a:gd name="T55" fmla="*/ 35 h 374"/>
                <a:gd name="T56" fmla="*/ 95 w 146"/>
                <a:gd name="T57" fmla="*/ 27 h 374"/>
                <a:gd name="T58" fmla="*/ 88 w 146"/>
                <a:gd name="T59" fmla="*/ 31 h 374"/>
                <a:gd name="T60" fmla="*/ 88 w 146"/>
                <a:gd name="T61" fmla="*/ 22 h 374"/>
                <a:gd name="T62" fmla="*/ 82 w 146"/>
                <a:gd name="T63" fmla="*/ 25 h 374"/>
                <a:gd name="T64" fmla="*/ 75 w 146"/>
                <a:gd name="T65" fmla="*/ 24 h 374"/>
                <a:gd name="T66" fmla="*/ 76 w 146"/>
                <a:gd name="T67" fmla="*/ 17 h 374"/>
                <a:gd name="T68" fmla="*/ 69 w 146"/>
                <a:gd name="T69" fmla="*/ 17 h 374"/>
                <a:gd name="T70" fmla="*/ 71 w 146"/>
                <a:gd name="T71" fmla="*/ 13 h 374"/>
                <a:gd name="T72" fmla="*/ 68 w 146"/>
                <a:gd name="T73" fmla="*/ 10 h 374"/>
                <a:gd name="T74" fmla="*/ 57 w 146"/>
                <a:gd name="T75" fmla="*/ 18 h 374"/>
                <a:gd name="T76" fmla="*/ 62 w 146"/>
                <a:gd name="T77" fmla="*/ 14 h 374"/>
                <a:gd name="T78" fmla="*/ 60 w 146"/>
                <a:gd name="T79" fmla="*/ 6 h 374"/>
                <a:gd name="T80" fmla="*/ 47 w 146"/>
                <a:gd name="T81" fmla="*/ 24 h 374"/>
                <a:gd name="T82" fmla="*/ 46 w 146"/>
                <a:gd name="T83" fmla="*/ 19 h 374"/>
                <a:gd name="T84" fmla="*/ 54 w 146"/>
                <a:gd name="T85" fmla="*/ 6 h 374"/>
                <a:gd name="T86" fmla="*/ 43 w 146"/>
                <a:gd name="T87" fmla="*/ 10 h 374"/>
                <a:gd name="T88" fmla="*/ 42 w 146"/>
                <a:gd name="T89" fmla="*/ 17 h 374"/>
                <a:gd name="T90" fmla="*/ 36 w 146"/>
                <a:gd name="T91" fmla="*/ 17 h 374"/>
                <a:gd name="T92" fmla="*/ 42 w 146"/>
                <a:gd name="T93" fmla="*/ 3 h 374"/>
                <a:gd name="T94" fmla="*/ 34 w 146"/>
                <a:gd name="T95" fmla="*/ 10 h 374"/>
                <a:gd name="T96" fmla="*/ 30 w 146"/>
                <a:gd name="T97" fmla="*/ 2 h 374"/>
                <a:gd name="T98" fmla="*/ 28 w 146"/>
                <a:gd name="T99" fmla="*/ 18 h 374"/>
                <a:gd name="T100" fmla="*/ 25 w 146"/>
                <a:gd name="T101" fmla="*/ 15 h 374"/>
                <a:gd name="T102" fmla="*/ 25 w 146"/>
                <a:gd name="T103" fmla="*/ 4 h 374"/>
                <a:gd name="T104" fmla="*/ 14 w 146"/>
                <a:gd name="T105" fmla="*/ 22 h 374"/>
                <a:gd name="T106" fmla="*/ 15 w 146"/>
                <a:gd name="T107" fmla="*/ 12 h 374"/>
                <a:gd name="T108" fmla="*/ 8 w 146"/>
                <a:gd name="T109" fmla="*/ 5 h 374"/>
                <a:gd name="T110" fmla="*/ 0 w 146"/>
                <a:gd name="T111" fmla="*/ 372 h 374"/>
                <a:gd name="T112" fmla="*/ 67 w 146"/>
                <a:gd name="T113" fmla="*/ 155 h 374"/>
                <a:gd name="T114" fmla="*/ 89 w 146"/>
                <a:gd name="T115" fmla="*/ 148 h 374"/>
                <a:gd name="T116" fmla="*/ 100 w 146"/>
                <a:gd name="T117" fmla="*/ 156 h 374"/>
                <a:gd name="T118" fmla="*/ 87 w 146"/>
                <a:gd name="T119" fmla="*/ 161 h 374"/>
                <a:gd name="T120" fmla="*/ 67 w 146"/>
                <a:gd name="T121" fmla="*/ 15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374">
                  <a:moveTo>
                    <a:pt x="0" y="372"/>
                  </a:moveTo>
                  <a:cubicBezTo>
                    <a:pt x="2" y="372"/>
                    <a:pt x="5" y="372"/>
                    <a:pt x="8" y="372"/>
                  </a:cubicBezTo>
                  <a:cubicBezTo>
                    <a:pt x="17" y="372"/>
                    <a:pt x="25" y="370"/>
                    <a:pt x="34" y="370"/>
                  </a:cubicBezTo>
                  <a:cubicBezTo>
                    <a:pt x="47" y="370"/>
                    <a:pt x="61" y="373"/>
                    <a:pt x="74" y="373"/>
                  </a:cubicBezTo>
                  <a:cubicBezTo>
                    <a:pt x="92" y="373"/>
                    <a:pt x="113" y="374"/>
                    <a:pt x="126" y="371"/>
                  </a:cubicBezTo>
                  <a:cubicBezTo>
                    <a:pt x="124" y="359"/>
                    <a:pt x="108" y="360"/>
                    <a:pt x="92" y="361"/>
                  </a:cubicBezTo>
                  <a:cubicBezTo>
                    <a:pt x="72" y="361"/>
                    <a:pt x="60" y="346"/>
                    <a:pt x="53" y="330"/>
                  </a:cubicBezTo>
                  <a:cubicBezTo>
                    <a:pt x="47" y="318"/>
                    <a:pt x="48" y="297"/>
                    <a:pt x="50" y="287"/>
                  </a:cubicBezTo>
                  <a:cubicBezTo>
                    <a:pt x="54" y="278"/>
                    <a:pt x="99" y="290"/>
                    <a:pt x="125" y="278"/>
                  </a:cubicBezTo>
                  <a:cubicBezTo>
                    <a:pt x="136" y="270"/>
                    <a:pt x="123" y="262"/>
                    <a:pt x="123" y="254"/>
                  </a:cubicBezTo>
                  <a:cubicBezTo>
                    <a:pt x="123" y="245"/>
                    <a:pt x="131" y="244"/>
                    <a:pt x="130" y="239"/>
                  </a:cubicBezTo>
                  <a:cubicBezTo>
                    <a:pt x="129" y="233"/>
                    <a:pt x="116" y="234"/>
                    <a:pt x="116" y="231"/>
                  </a:cubicBezTo>
                  <a:cubicBezTo>
                    <a:pt x="119" y="227"/>
                    <a:pt x="130" y="229"/>
                    <a:pt x="133" y="223"/>
                  </a:cubicBezTo>
                  <a:cubicBezTo>
                    <a:pt x="137" y="217"/>
                    <a:pt x="127" y="208"/>
                    <a:pt x="128" y="203"/>
                  </a:cubicBezTo>
                  <a:cubicBezTo>
                    <a:pt x="134" y="199"/>
                    <a:pt x="146" y="198"/>
                    <a:pt x="145" y="190"/>
                  </a:cubicBezTo>
                  <a:cubicBezTo>
                    <a:pt x="144" y="176"/>
                    <a:pt x="122" y="166"/>
                    <a:pt x="120" y="148"/>
                  </a:cubicBezTo>
                  <a:cubicBezTo>
                    <a:pt x="120" y="140"/>
                    <a:pt x="129" y="138"/>
                    <a:pt x="130" y="132"/>
                  </a:cubicBezTo>
                  <a:cubicBezTo>
                    <a:pt x="131" y="120"/>
                    <a:pt x="133" y="107"/>
                    <a:pt x="128" y="94"/>
                  </a:cubicBezTo>
                  <a:cubicBezTo>
                    <a:pt x="133" y="93"/>
                    <a:pt x="134" y="84"/>
                    <a:pt x="129" y="81"/>
                  </a:cubicBezTo>
                  <a:cubicBezTo>
                    <a:pt x="132" y="76"/>
                    <a:pt x="131" y="67"/>
                    <a:pt x="127" y="66"/>
                  </a:cubicBezTo>
                  <a:cubicBezTo>
                    <a:pt x="127" y="64"/>
                    <a:pt x="128" y="62"/>
                    <a:pt x="128" y="60"/>
                  </a:cubicBezTo>
                  <a:cubicBezTo>
                    <a:pt x="127" y="58"/>
                    <a:pt x="127" y="54"/>
                    <a:pt x="123" y="54"/>
                  </a:cubicBezTo>
                  <a:cubicBezTo>
                    <a:pt x="122" y="53"/>
                    <a:pt x="125" y="50"/>
                    <a:pt x="124" y="49"/>
                  </a:cubicBezTo>
                  <a:cubicBezTo>
                    <a:pt x="122" y="45"/>
                    <a:pt x="120" y="45"/>
                    <a:pt x="115" y="46"/>
                  </a:cubicBezTo>
                  <a:cubicBezTo>
                    <a:pt x="115" y="43"/>
                    <a:pt x="117" y="39"/>
                    <a:pt x="111" y="37"/>
                  </a:cubicBezTo>
                  <a:cubicBezTo>
                    <a:pt x="109" y="36"/>
                    <a:pt x="109" y="40"/>
                    <a:pt x="107" y="39"/>
                  </a:cubicBezTo>
                  <a:cubicBezTo>
                    <a:pt x="105" y="38"/>
                    <a:pt x="108" y="34"/>
                    <a:pt x="106" y="33"/>
                  </a:cubicBezTo>
                  <a:cubicBezTo>
                    <a:pt x="103" y="31"/>
                    <a:pt x="102" y="37"/>
                    <a:pt x="100" y="35"/>
                  </a:cubicBezTo>
                  <a:cubicBezTo>
                    <a:pt x="98" y="34"/>
                    <a:pt x="105" y="28"/>
                    <a:pt x="95" y="27"/>
                  </a:cubicBezTo>
                  <a:cubicBezTo>
                    <a:pt x="91" y="25"/>
                    <a:pt x="92" y="33"/>
                    <a:pt x="88" y="31"/>
                  </a:cubicBezTo>
                  <a:cubicBezTo>
                    <a:pt x="86" y="30"/>
                    <a:pt x="94" y="27"/>
                    <a:pt x="88" y="22"/>
                  </a:cubicBezTo>
                  <a:cubicBezTo>
                    <a:pt x="82" y="18"/>
                    <a:pt x="84" y="24"/>
                    <a:pt x="82" y="25"/>
                  </a:cubicBezTo>
                  <a:cubicBezTo>
                    <a:pt x="80" y="25"/>
                    <a:pt x="82" y="17"/>
                    <a:pt x="75" y="24"/>
                  </a:cubicBezTo>
                  <a:cubicBezTo>
                    <a:pt x="74" y="22"/>
                    <a:pt x="78" y="20"/>
                    <a:pt x="76" y="17"/>
                  </a:cubicBezTo>
                  <a:cubicBezTo>
                    <a:pt x="74" y="15"/>
                    <a:pt x="71" y="19"/>
                    <a:pt x="69" y="17"/>
                  </a:cubicBezTo>
                  <a:cubicBezTo>
                    <a:pt x="68" y="16"/>
                    <a:pt x="72" y="15"/>
                    <a:pt x="71" y="13"/>
                  </a:cubicBezTo>
                  <a:cubicBezTo>
                    <a:pt x="71" y="11"/>
                    <a:pt x="69" y="9"/>
                    <a:pt x="68" y="10"/>
                  </a:cubicBezTo>
                  <a:cubicBezTo>
                    <a:pt x="63" y="7"/>
                    <a:pt x="61" y="20"/>
                    <a:pt x="57" y="18"/>
                  </a:cubicBezTo>
                  <a:cubicBezTo>
                    <a:pt x="54" y="12"/>
                    <a:pt x="61" y="16"/>
                    <a:pt x="62" y="14"/>
                  </a:cubicBezTo>
                  <a:cubicBezTo>
                    <a:pt x="63" y="10"/>
                    <a:pt x="61" y="5"/>
                    <a:pt x="60" y="6"/>
                  </a:cubicBezTo>
                  <a:cubicBezTo>
                    <a:pt x="54" y="11"/>
                    <a:pt x="48" y="16"/>
                    <a:pt x="47" y="24"/>
                  </a:cubicBezTo>
                  <a:cubicBezTo>
                    <a:pt x="46" y="25"/>
                    <a:pt x="45" y="21"/>
                    <a:pt x="46" y="19"/>
                  </a:cubicBezTo>
                  <a:cubicBezTo>
                    <a:pt x="47" y="13"/>
                    <a:pt x="58" y="10"/>
                    <a:pt x="54" y="6"/>
                  </a:cubicBezTo>
                  <a:cubicBezTo>
                    <a:pt x="52" y="4"/>
                    <a:pt x="46" y="7"/>
                    <a:pt x="43" y="10"/>
                  </a:cubicBezTo>
                  <a:cubicBezTo>
                    <a:pt x="36" y="15"/>
                    <a:pt x="44" y="15"/>
                    <a:pt x="42" y="17"/>
                  </a:cubicBezTo>
                  <a:cubicBezTo>
                    <a:pt x="40" y="18"/>
                    <a:pt x="37" y="20"/>
                    <a:pt x="36" y="17"/>
                  </a:cubicBezTo>
                  <a:cubicBezTo>
                    <a:pt x="36" y="13"/>
                    <a:pt x="47" y="10"/>
                    <a:pt x="42" y="3"/>
                  </a:cubicBezTo>
                  <a:cubicBezTo>
                    <a:pt x="34" y="3"/>
                    <a:pt x="37" y="10"/>
                    <a:pt x="34" y="10"/>
                  </a:cubicBezTo>
                  <a:cubicBezTo>
                    <a:pt x="36" y="5"/>
                    <a:pt x="34" y="0"/>
                    <a:pt x="30" y="2"/>
                  </a:cubicBezTo>
                  <a:cubicBezTo>
                    <a:pt x="24" y="7"/>
                    <a:pt x="31" y="13"/>
                    <a:pt x="28" y="18"/>
                  </a:cubicBezTo>
                  <a:cubicBezTo>
                    <a:pt x="27" y="20"/>
                    <a:pt x="25" y="16"/>
                    <a:pt x="25" y="15"/>
                  </a:cubicBezTo>
                  <a:cubicBezTo>
                    <a:pt x="25" y="11"/>
                    <a:pt x="29" y="4"/>
                    <a:pt x="25" y="4"/>
                  </a:cubicBezTo>
                  <a:cubicBezTo>
                    <a:pt x="11" y="6"/>
                    <a:pt x="19" y="18"/>
                    <a:pt x="14" y="22"/>
                  </a:cubicBezTo>
                  <a:cubicBezTo>
                    <a:pt x="10" y="21"/>
                    <a:pt x="14" y="16"/>
                    <a:pt x="15" y="12"/>
                  </a:cubicBezTo>
                  <a:cubicBezTo>
                    <a:pt x="16" y="7"/>
                    <a:pt x="10" y="3"/>
                    <a:pt x="8" y="5"/>
                  </a:cubicBezTo>
                  <a:cubicBezTo>
                    <a:pt x="18" y="128"/>
                    <a:pt x="21" y="241"/>
                    <a:pt x="0" y="372"/>
                  </a:cubicBezTo>
                  <a:moveTo>
                    <a:pt x="67" y="155"/>
                  </a:moveTo>
                  <a:cubicBezTo>
                    <a:pt x="74" y="151"/>
                    <a:pt x="82" y="149"/>
                    <a:pt x="89" y="148"/>
                  </a:cubicBezTo>
                  <a:cubicBezTo>
                    <a:pt x="95" y="149"/>
                    <a:pt x="100" y="151"/>
                    <a:pt x="100" y="156"/>
                  </a:cubicBezTo>
                  <a:cubicBezTo>
                    <a:pt x="100" y="159"/>
                    <a:pt x="94" y="161"/>
                    <a:pt x="87" y="161"/>
                  </a:cubicBezTo>
                  <a:cubicBezTo>
                    <a:pt x="77" y="161"/>
                    <a:pt x="72" y="158"/>
                    <a:pt x="67" y="155"/>
                  </a:cubicBezTo>
                </a:path>
              </a:pathLst>
            </a:custGeom>
            <a:solidFill>
              <a:srgbClr val="4262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2" name="Freeform 17"/>
            <p:cNvSpPr>
              <a:spLocks noEditPoints="1"/>
            </p:cNvSpPr>
            <p:nvPr userDrawn="1"/>
          </p:nvSpPr>
          <p:spPr bwMode="auto">
            <a:xfrm>
              <a:off x="760413" y="590550"/>
              <a:ext cx="139700" cy="290513"/>
            </a:xfrm>
            <a:custGeom>
              <a:avLst/>
              <a:gdLst>
                <a:gd name="T0" fmla="*/ 95 w 178"/>
                <a:gd name="T1" fmla="*/ 354 h 369"/>
                <a:gd name="T2" fmla="*/ 135 w 178"/>
                <a:gd name="T3" fmla="*/ 310 h 369"/>
                <a:gd name="T4" fmla="*/ 124 w 178"/>
                <a:gd name="T5" fmla="*/ 288 h 369"/>
                <a:gd name="T6" fmla="*/ 118 w 178"/>
                <a:gd name="T7" fmla="*/ 275 h 369"/>
                <a:gd name="T8" fmla="*/ 120 w 178"/>
                <a:gd name="T9" fmla="*/ 258 h 369"/>
                <a:gd name="T10" fmla="*/ 107 w 178"/>
                <a:gd name="T11" fmla="*/ 261 h 369"/>
                <a:gd name="T12" fmla="*/ 98 w 178"/>
                <a:gd name="T13" fmla="*/ 250 h 369"/>
                <a:gd name="T14" fmla="*/ 94 w 178"/>
                <a:gd name="T15" fmla="*/ 261 h 369"/>
                <a:gd name="T16" fmla="*/ 90 w 178"/>
                <a:gd name="T17" fmla="*/ 253 h 369"/>
                <a:gd name="T18" fmla="*/ 81 w 178"/>
                <a:gd name="T19" fmla="*/ 245 h 369"/>
                <a:gd name="T20" fmla="*/ 83 w 178"/>
                <a:gd name="T21" fmla="*/ 238 h 369"/>
                <a:gd name="T22" fmla="*/ 63 w 178"/>
                <a:gd name="T23" fmla="*/ 237 h 369"/>
                <a:gd name="T24" fmla="*/ 59 w 178"/>
                <a:gd name="T25" fmla="*/ 218 h 369"/>
                <a:gd name="T26" fmla="*/ 48 w 178"/>
                <a:gd name="T27" fmla="*/ 222 h 369"/>
                <a:gd name="T28" fmla="*/ 32 w 178"/>
                <a:gd name="T29" fmla="*/ 218 h 369"/>
                <a:gd name="T30" fmla="*/ 22 w 178"/>
                <a:gd name="T31" fmla="*/ 204 h 369"/>
                <a:gd name="T32" fmla="*/ 17 w 178"/>
                <a:gd name="T33" fmla="*/ 196 h 369"/>
                <a:gd name="T34" fmla="*/ 11 w 178"/>
                <a:gd name="T35" fmla="*/ 188 h 369"/>
                <a:gd name="T36" fmla="*/ 9 w 178"/>
                <a:gd name="T37" fmla="*/ 179 h 369"/>
                <a:gd name="T38" fmla="*/ 12 w 178"/>
                <a:gd name="T39" fmla="*/ 169 h 369"/>
                <a:gd name="T40" fmla="*/ 8 w 178"/>
                <a:gd name="T41" fmla="*/ 154 h 369"/>
                <a:gd name="T42" fmla="*/ 15 w 178"/>
                <a:gd name="T43" fmla="*/ 143 h 369"/>
                <a:gd name="T44" fmla="*/ 24 w 178"/>
                <a:gd name="T45" fmla="*/ 127 h 369"/>
                <a:gd name="T46" fmla="*/ 17 w 178"/>
                <a:gd name="T47" fmla="*/ 119 h 369"/>
                <a:gd name="T48" fmla="*/ 0 w 178"/>
                <a:gd name="T49" fmla="*/ 106 h 369"/>
                <a:gd name="T50" fmla="*/ 10 w 178"/>
                <a:gd name="T51" fmla="*/ 93 h 369"/>
                <a:gd name="T52" fmla="*/ 23 w 178"/>
                <a:gd name="T53" fmla="*/ 94 h 369"/>
                <a:gd name="T54" fmla="*/ 33 w 178"/>
                <a:gd name="T55" fmla="*/ 96 h 369"/>
                <a:gd name="T56" fmla="*/ 31 w 178"/>
                <a:gd name="T57" fmla="*/ 90 h 369"/>
                <a:gd name="T58" fmla="*/ 21 w 178"/>
                <a:gd name="T59" fmla="*/ 71 h 369"/>
                <a:gd name="T60" fmla="*/ 59 w 178"/>
                <a:gd name="T61" fmla="*/ 78 h 369"/>
                <a:gd name="T62" fmla="*/ 33 w 178"/>
                <a:gd name="T63" fmla="*/ 60 h 369"/>
                <a:gd name="T64" fmla="*/ 70 w 178"/>
                <a:gd name="T65" fmla="*/ 62 h 369"/>
                <a:gd name="T66" fmla="*/ 42 w 178"/>
                <a:gd name="T67" fmla="*/ 45 h 369"/>
                <a:gd name="T68" fmla="*/ 77 w 178"/>
                <a:gd name="T69" fmla="*/ 46 h 369"/>
                <a:gd name="T70" fmla="*/ 84 w 178"/>
                <a:gd name="T71" fmla="*/ 42 h 369"/>
                <a:gd name="T72" fmla="*/ 90 w 178"/>
                <a:gd name="T73" fmla="*/ 34 h 369"/>
                <a:gd name="T74" fmla="*/ 94 w 178"/>
                <a:gd name="T75" fmla="*/ 34 h 369"/>
                <a:gd name="T76" fmla="*/ 107 w 178"/>
                <a:gd name="T77" fmla="*/ 27 h 369"/>
                <a:gd name="T78" fmla="*/ 116 w 178"/>
                <a:gd name="T79" fmla="*/ 28 h 369"/>
                <a:gd name="T80" fmla="*/ 126 w 178"/>
                <a:gd name="T81" fmla="*/ 10 h 369"/>
                <a:gd name="T82" fmla="*/ 135 w 178"/>
                <a:gd name="T83" fmla="*/ 21 h 369"/>
                <a:gd name="T84" fmla="*/ 137 w 178"/>
                <a:gd name="T85" fmla="*/ 16 h 369"/>
                <a:gd name="T86" fmla="*/ 151 w 178"/>
                <a:gd name="T87" fmla="*/ 19 h 369"/>
                <a:gd name="T88" fmla="*/ 154 w 178"/>
                <a:gd name="T89" fmla="*/ 5 h 369"/>
                <a:gd name="T90" fmla="*/ 162 w 178"/>
                <a:gd name="T91" fmla="*/ 16 h 369"/>
                <a:gd name="T92" fmla="*/ 157 w 178"/>
                <a:gd name="T93" fmla="*/ 367 h 369"/>
                <a:gd name="T94" fmla="*/ 82 w 178"/>
                <a:gd name="T95" fmla="*/ 365 h 369"/>
                <a:gd name="T96" fmla="*/ 119 w 178"/>
                <a:gd name="T97" fmla="*/ 52 h 369"/>
                <a:gd name="T98" fmla="*/ 121 w 178"/>
                <a:gd name="T99" fmla="*/ 33 h 369"/>
                <a:gd name="T100" fmla="*/ 119 w 178"/>
                <a:gd name="T101" fmla="*/ 52 h 369"/>
                <a:gd name="T102" fmla="*/ 92 w 178"/>
                <a:gd name="T103" fmla="*/ 52 h 369"/>
                <a:gd name="T104" fmla="*/ 73 w 178"/>
                <a:gd name="T105" fmla="*/ 51 h 369"/>
                <a:gd name="T106" fmla="*/ 38 w 178"/>
                <a:gd name="T107" fmla="*/ 114 h 369"/>
                <a:gd name="T108" fmla="*/ 59 w 178"/>
                <a:gd name="T109" fmla="*/ 100 h 369"/>
                <a:gd name="T110" fmla="*/ 41 w 178"/>
                <a:gd name="T111" fmla="*/ 133 h 369"/>
                <a:gd name="T112" fmla="*/ 26 w 178"/>
                <a:gd name="T113" fmla="*/ 147 h 369"/>
                <a:gd name="T114" fmla="*/ 22 w 178"/>
                <a:gd name="T115" fmla="*/ 180 h 369"/>
                <a:gd name="T116" fmla="*/ 40 w 178"/>
                <a:gd name="T117" fmla="*/ 170 h 369"/>
                <a:gd name="T118" fmla="*/ 74 w 178"/>
                <a:gd name="T119" fmla="*/ 200 h 369"/>
                <a:gd name="T120" fmla="*/ 56 w 178"/>
                <a:gd name="T121" fmla="*/ 207 h 369"/>
                <a:gd name="T122" fmla="*/ 106 w 178"/>
                <a:gd name="T123" fmla="*/ 234 h 369"/>
                <a:gd name="T124" fmla="*/ 92 w 178"/>
                <a:gd name="T125" fmla="*/ 225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 h="369">
                  <a:moveTo>
                    <a:pt x="51" y="365"/>
                  </a:moveTo>
                  <a:cubicBezTo>
                    <a:pt x="63" y="355"/>
                    <a:pt x="80" y="357"/>
                    <a:pt x="95" y="354"/>
                  </a:cubicBezTo>
                  <a:cubicBezTo>
                    <a:pt x="111" y="350"/>
                    <a:pt x="126" y="345"/>
                    <a:pt x="130" y="314"/>
                  </a:cubicBezTo>
                  <a:cubicBezTo>
                    <a:pt x="133" y="314"/>
                    <a:pt x="133" y="312"/>
                    <a:pt x="135" y="310"/>
                  </a:cubicBezTo>
                  <a:cubicBezTo>
                    <a:pt x="135" y="301"/>
                    <a:pt x="134" y="289"/>
                    <a:pt x="136" y="282"/>
                  </a:cubicBezTo>
                  <a:cubicBezTo>
                    <a:pt x="132" y="284"/>
                    <a:pt x="130" y="290"/>
                    <a:pt x="124" y="288"/>
                  </a:cubicBezTo>
                  <a:cubicBezTo>
                    <a:pt x="123" y="285"/>
                    <a:pt x="126" y="284"/>
                    <a:pt x="125" y="281"/>
                  </a:cubicBezTo>
                  <a:cubicBezTo>
                    <a:pt x="123" y="279"/>
                    <a:pt x="119" y="278"/>
                    <a:pt x="118" y="275"/>
                  </a:cubicBezTo>
                  <a:cubicBezTo>
                    <a:pt x="118" y="272"/>
                    <a:pt x="122" y="273"/>
                    <a:pt x="122" y="268"/>
                  </a:cubicBezTo>
                  <a:cubicBezTo>
                    <a:pt x="121" y="265"/>
                    <a:pt x="122" y="260"/>
                    <a:pt x="120" y="258"/>
                  </a:cubicBezTo>
                  <a:cubicBezTo>
                    <a:pt x="115" y="260"/>
                    <a:pt x="113" y="266"/>
                    <a:pt x="110" y="267"/>
                  </a:cubicBezTo>
                  <a:cubicBezTo>
                    <a:pt x="107" y="267"/>
                    <a:pt x="106" y="265"/>
                    <a:pt x="107" y="261"/>
                  </a:cubicBezTo>
                  <a:cubicBezTo>
                    <a:pt x="107" y="258"/>
                    <a:pt x="109" y="256"/>
                    <a:pt x="107" y="251"/>
                  </a:cubicBezTo>
                  <a:cubicBezTo>
                    <a:pt x="105" y="251"/>
                    <a:pt x="99" y="248"/>
                    <a:pt x="98" y="250"/>
                  </a:cubicBezTo>
                  <a:cubicBezTo>
                    <a:pt x="100" y="253"/>
                    <a:pt x="101" y="255"/>
                    <a:pt x="101" y="262"/>
                  </a:cubicBezTo>
                  <a:cubicBezTo>
                    <a:pt x="96" y="265"/>
                    <a:pt x="97" y="259"/>
                    <a:pt x="94" y="261"/>
                  </a:cubicBezTo>
                  <a:cubicBezTo>
                    <a:pt x="92" y="262"/>
                    <a:pt x="91" y="264"/>
                    <a:pt x="89" y="263"/>
                  </a:cubicBezTo>
                  <a:cubicBezTo>
                    <a:pt x="88" y="260"/>
                    <a:pt x="92" y="256"/>
                    <a:pt x="90" y="253"/>
                  </a:cubicBezTo>
                  <a:cubicBezTo>
                    <a:pt x="87" y="254"/>
                    <a:pt x="87" y="256"/>
                    <a:pt x="84" y="255"/>
                  </a:cubicBezTo>
                  <a:cubicBezTo>
                    <a:pt x="82" y="252"/>
                    <a:pt x="83" y="246"/>
                    <a:pt x="81" y="245"/>
                  </a:cubicBezTo>
                  <a:cubicBezTo>
                    <a:pt x="79" y="245"/>
                    <a:pt x="72" y="256"/>
                    <a:pt x="63" y="250"/>
                  </a:cubicBezTo>
                  <a:cubicBezTo>
                    <a:pt x="64" y="240"/>
                    <a:pt x="81" y="241"/>
                    <a:pt x="83" y="238"/>
                  </a:cubicBezTo>
                  <a:cubicBezTo>
                    <a:pt x="83" y="234"/>
                    <a:pt x="90" y="229"/>
                    <a:pt x="85" y="227"/>
                  </a:cubicBezTo>
                  <a:cubicBezTo>
                    <a:pt x="80" y="225"/>
                    <a:pt x="69" y="242"/>
                    <a:pt x="63" y="237"/>
                  </a:cubicBezTo>
                  <a:cubicBezTo>
                    <a:pt x="60" y="231"/>
                    <a:pt x="69" y="229"/>
                    <a:pt x="69" y="224"/>
                  </a:cubicBezTo>
                  <a:cubicBezTo>
                    <a:pt x="69" y="220"/>
                    <a:pt x="64" y="217"/>
                    <a:pt x="59" y="218"/>
                  </a:cubicBezTo>
                  <a:cubicBezTo>
                    <a:pt x="55" y="219"/>
                    <a:pt x="61" y="234"/>
                    <a:pt x="51" y="235"/>
                  </a:cubicBezTo>
                  <a:cubicBezTo>
                    <a:pt x="44" y="233"/>
                    <a:pt x="51" y="226"/>
                    <a:pt x="48" y="222"/>
                  </a:cubicBezTo>
                  <a:cubicBezTo>
                    <a:pt x="41" y="220"/>
                    <a:pt x="45" y="213"/>
                    <a:pt x="43" y="212"/>
                  </a:cubicBezTo>
                  <a:cubicBezTo>
                    <a:pt x="40" y="213"/>
                    <a:pt x="38" y="219"/>
                    <a:pt x="32" y="218"/>
                  </a:cubicBezTo>
                  <a:cubicBezTo>
                    <a:pt x="31" y="215"/>
                    <a:pt x="34" y="212"/>
                    <a:pt x="35" y="209"/>
                  </a:cubicBezTo>
                  <a:cubicBezTo>
                    <a:pt x="31" y="205"/>
                    <a:pt x="23" y="207"/>
                    <a:pt x="22" y="204"/>
                  </a:cubicBezTo>
                  <a:cubicBezTo>
                    <a:pt x="21" y="200"/>
                    <a:pt x="32" y="200"/>
                    <a:pt x="31" y="196"/>
                  </a:cubicBezTo>
                  <a:cubicBezTo>
                    <a:pt x="27" y="190"/>
                    <a:pt x="22" y="197"/>
                    <a:pt x="17" y="196"/>
                  </a:cubicBezTo>
                  <a:cubicBezTo>
                    <a:pt x="19" y="193"/>
                    <a:pt x="23" y="191"/>
                    <a:pt x="21" y="189"/>
                  </a:cubicBezTo>
                  <a:cubicBezTo>
                    <a:pt x="18" y="185"/>
                    <a:pt x="11" y="190"/>
                    <a:pt x="11" y="188"/>
                  </a:cubicBezTo>
                  <a:cubicBezTo>
                    <a:pt x="10" y="184"/>
                    <a:pt x="19" y="184"/>
                    <a:pt x="20" y="180"/>
                  </a:cubicBezTo>
                  <a:cubicBezTo>
                    <a:pt x="16" y="177"/>
                    <a:pt x="9" y="182"/>
                    <a:pt x="9" y="179"/>
                  </a:cubicBezTo>
                  <a:cubicBezTo>
                    <a:pt x="9" y="176"/>
                    <a:pt x="12" y="176"/>
                    <a:pt x="15" y="175"/>
                  </a:cubicBezTo>
                  <a:cubicBezTo>
                    <a:pt x="13" y="173"/>
                    <a:pt x="11" y="171"/>
                    <a:pt x="12" y="169"/>
                  </a:cubicBezTo>
                  <a:cubicBezTo>
                    <a:pt x="15" y="167"/>
                    <a:pt x="24" y="168"/>
                    <a:pt x="24" y="166"/>
                  </a:cubicBezTo>
                  <a:cubicBezTo>
                    <a:pt x="19" y="161"/>
                    <a:pt x="6" y="160"/>
                    <a:pt x="8" y="154"/>
                  </a:cubicBezTo>
                  <a:cubicBezTo>
                    <a:pt x="11" y="149"/>
                    <a:pt x="21" y="156"/>
                    <a:pt x="23" y="155"/>
                  </a:cubicBezTo>
                  <a:cubicBezTo>
                    <a:pt x="23" y="149"/>
                    <a:pt x="15" y="147"/>
                    <a:pt x="15" y="143"/>
                  </a:cubicBezTo>
                  <a:cubicBezTo>
                    <a:pt x="16" y="139"/>
                    <a:pt x="27" y="140"/>
                    <a:pt x="32" y="131"/>
                  </a:cubicBezTo>
                  <a:cubicBezTo>
                    <a:pt x="30" y="131"/>
                    <a:pt x="26" y="130"/>
                    <a:pt x="24" y="127"/>
                  </a:cubicBezTo>
                  <a:cubicBezTo>
                    <a:pt x="19" y="129"/>
                    <a:pt x="21" y="136"/>
                    <a:pt x="10" y="132"/>
                  </a:cubicBezTo>
                  <a:cubicBezTo>
                    <a:pt x="7" y="127"/>
                    <a:pt x="12" y="122"/>
                    <a:pt x="17" y="119"/>
                  </a:cubicBezTo>
                  <a:cubicBezTo>
                    <a:pt x="23" y="116"/>
                    <a:pt x="33" y="116"/>
                    <a:pt x="35" y="112"/>
                  </a:cubicBezTo>
                  <a:cubicBezTo>
                    <a:pt x="28" y="104"/>
                    <a:pt x="7" y="117"/>
                    <a:pt x="0" y="106"/>
                  </a:cubicBezTo>
                  <a:cubicBezTo>
                    <a:pt x="3" y="102"/>
                    <a:pt x="8" y="104"/>
                    <a:pt x="13" y="102"/>
                  </a:cubicBezTo>
                  <a:cubicBezTo>
                    <a:pt x="13" y="99"/>
                    <a:pt x="9" y="97"/>
                    <a:pt x="10" y="93"/>
                  </a:cubicBezTo>
                  <a:cubicBezTo>
                    <a:pt x="15" y="93"/>
                    <a:pt x="20" y="103"/>
                    <a:pt x="22" y="102"/>
                  </a:cubicBezTo>
                  <a:cubicBezTo>
                    <a:pt x="23" y="100"/>
                    <a:pt x="20" y="95"/>
                    <a:pt x="23" y="94"/>
                  </a:cubicBezTo>
                  <a:cubicBezTo>
                    <a:pt x="27" y="94"/>
                    <a:pt x="31" y="106"/>
                    <a:pt x="37" y="104"/>
                  </a:cubicBezTo>
                  <a:cubicBezTo>
                    <a:pt x="35" y="101"/>
                    <a:pt x="33" y="101"/>
                    <a:pt x="33" y="96"/>
                  </a:cubicBezTo>
                  <a:cubicBezTo>
                    <a:pt x="35" y="95"/>
                    <a:pt x="42" y="100"/>
                    <a:pt x="42" y="96"/>
                  </a:cubicBezTo>
                  <a:cubicBezTo>
                    <a:pt x="38" y="94"/>
                    <a:pt x="35" y="92"/>
                    <a:pt x="31" y="90"/>
                  </a:cubicBezTo>
                  <a:cubicBezTo>
                    <a:pt x="34" y="87"/>
                    <a:pt x="36" y="86"/>
                    <a:pt x="39" y="84"/>
                  </a:cubicBezTo>
                  <a:cubicBezTo>
                    <a:pt x="32" y="84"/>
                    <a:pt x="23" y="77"/>
                    <a:pt x="21" y="71"/>
                  </a:cubicBezTo>
                  <a:cubicBezTo>
                    <a:pt x="29" y="66"/>
                    <a:pt x="40" y="74"/>
                    <a:pt x="46" y="81"/>
                  </a:cubicBezTo>
                  <a:cubicBezTo>
                    <a:pt x="54" y="82"/>
                    <a:pt x="55" y="78"/>
                    <a:pt x="59" y="78"/>
                  </a:cubicBezTo>
                  <a:cubicBezTo>
                    <a:pt x="55" y="76"/>
                    <a:pt x="50" y="70"/>
                    <a:pt x="49" y="66"/>
                  </a:cubicBezTo>
                  <a:cubicBezTo>
                    <a:pt x="45" y="71"/>
                    <a:pt x="35" y="66"/>
                    <a:pt x="33" y="60"/>
                  </a:cubicBezTo>
                  <a:cubicBezTo>
                    <a:pt x="39" y="57"/>
                    <a:pt x="44" y="55"/>
                    <a:pt x="50" y="63"/>
                  </a:cubicBezTo>
                  <a:cubicBezTo>
                    <a:pt x="55" y="61"/>
                    <a:pt x="69" y="65"/>
                    <a:pt x="70" y="62"/>
                  </a:cubicBezTo>
                  <a:cubicBezTo>
                    <a:pt x="70" y="58"/>
                    <a:pt x="67" y="55"/>
                    <a:pt x="65" y="55"/>
                  </a:cubicBezTo>
                  <a:cubicBezTo>
                    <a:pt x="56" y="60"/>
                    <a:pt x="47" y="52"/>
                    <a:pt x="42" y="45"/>
                  </a:cubicBezTo>
                  <a:cubicBezTo>
                    <a:pt x="64" y="43"/>
                    <a:pt x="60" y="49"/>
                    <a:pt x="62" y="53"/>
                  </a:cubicBezTo>
                  <a:cubicBezTo>
                    <a:pt x="69" y="46"/>
                    <a:pt x="77" y="49"/>
                    <a:pt x="77" y="46"/>
                  </a:cubicBezTo>
                  <a:cubicBezTo>
                    <a:pt x="77" y="44"/>
                    <a:pt x="61" y="44"/>
                    <a:pt x="65" y="38"/>
                  </a:cubicBezTo>
                  <a:cubicBezTo>
                    <a:pt x="73" y="32"/>
                    <a:pt x="81" y="44"/>
                    <a:pt x="84" y="42"/>
                  </a:cubicBezTo>
                  <a:cubicBezTo>
                    <a:pt x="84" y="34"/>
                    <a:pt x="73" y="32"/>
                    <a:pt x="82" y="25"/>
                  </a:cubicBezTo>
                  <a:cubicBezTo>
                    <a:pt x="84" y="24"/>
                    <a:pt x="85" y="34"/>
                    <a:pt x="90" y="34"/>
                  </a:cubicBezTo>
                  <a:cubicBezTo>
                    <a:pt x="93" y="33"/>
                    <a:pt x="92" y="23"/>
                    <a:pt x="96" y="24"/>
                  </a:cubicBezTo>
                  <a:cubicBezTo>
                    <a:pt x="103" y="27"/>
                    <a:pt x="93" y="33"/>
                    <a:pt x="94" y="34"/>
                  </a:cubicBezTo>
                  <a:cubicBezTo>
                    <a:pt x="95" y="37"/>
                    <a:pt x="100" y="39"/>
                    <a:pt x="102" y="38"/>
                  </a:cubicBezTo>
                  <a:cubicBezTo>
                    <a:pt x="103" y="31"/>
                    <a:pt x="107" y="31"/>
                    <a:pt x="107" y="27"/>
                  </a:cubicBezTo>
                  <a:cubicBezTo>
                    <a:pt x="104" y="19"/>
                    <a:pt x="106" y="13"/>
                    <a:pt x="114" y="12"/>
                  </a:cubicBezTo>
                  <a:cubicBezTo>
                    <a:pt x="121" y="12"/>
                    <a:pt x="106" y="25"/>
                    <a:pt x="116" y="28"/>
                  </a:cubicBezTo>
                  <a:cubicBezTo>
                    <a:pt x="118" y="28"/>
                    <a:pt x="121" y="25"/>
                    <a:pt x="121" y="24"/>
                  </a:cubicBezTo>
                  <a:cubicBezTo>
                    <a:pt x="121" y="17"/>
                    <a:pt x="122" y="10"/>
                    <a:pt x="126" y="10"/>
                  </a:cubicBezTo>
                  <a:cubicBezTo>
                    <a:pt x="129" y="9"/>
                    <a:pt x="125" y="14"/>
                    <a:pt x="126" y="20"/>
                  </a:cubicBezTo>
                  <a:cubicBezTo>
                    <a:pt x="126" y="23"/>
                    <a:pt x="133" y="23"/>
                    <a:pt x="135" y="21"/>
                  </a:cubicBezTo>
                  <a:cubicBezTo>
                    <a:pt x="130" y="19"/>
                    <a:pt x="132" y="7"/>
                    <a:pt x="134" y="7"/>
                  </a:cubicBezTo>
                  <a:cubicBezTo>
                    <a:pt x="136" y="7"/>
                    <a:pt x="137" y="12"/>
                    <a:pt x="137" y="16"/>
                  </a:cubicBezTo>
                  <a:cubicBezTo>
                    <a:pt x="142" y="14"/>
                    <a:pt x="142" y="15"/>
                    <a:pt x="143" y="18"/>
                  </a:cubicBezTo>
                  <a:cubicBezTo>
                    <a:pt x="144" y="20"/>
                    <a:pt x="148" y="20"/>
                    <a:pt x="151" y="19"/>
                  </a:cubicBezTo>
                  <a:cubicBezTo>
                    <a:pt x="154" y="13"/>
                    <a:pt x="143" y="9"/>
                    <a:pt x="148" y="4"/>
                  </a:cubicBezTo>
                  <a:cubicBezTo>
                    <a:pt x="150" y="3"/>
                    <a:pt x="153" y="3"/>
                    <a:pt x="154" y="5"/>
                  </a:cubicBezTo>
                  <a:cubicBezTo>
                    <a:pt x="156" y="10"/>
                    <a:pt x="152" y="11"/>
                    <a:pt x="159" y="18"/>
                  </a:cubicBezTo>
                  <a:cubicBezTo>
                    <a:pt x="160" y="16"/>
                    <a:pt x="163" y="17"/>
                    <a:pt x="162" y="16"/>
                  </a:cubicBezTo>
                  <a:cubicBezTo>
                    <a:pt x="159" y="11"/>
                    <a:pt x="157" y="5"/>
                    <a:pt x="165" y="0"/>
                  </a:cubicBezTo>
                  <a:cubicBezTo>
                    <a:pt x="175" y="123"/>
                    <a:pt x="178" y="236"/>
                    <a:pt x="157" y="367"/>
                  </a:cubicBezTo>
                  <a:cubicBezTo>
                    <a:pt x="140" y="369"/>
                    <a:pt x="122" y="364"/>
                    <a:pt x="109" y="365"/>
                  </a:cubicBezTo>
                  <a:cubicBezTo>
                    <a:pt x="86" y="368"/>
                    <a:pt x="88" y="365"/>
                    <a:pt x="82" y="365"/>
                  </a:cubicBezTo>
                  <a:cubicBezTo>
                    <a:pt x="75" y="365"/>
                    <a:pt x="71" y="367"/>
                    <a:pt x="51" y="365"/>
                  </a:cubicBezTo>
                  <a:moveTo>
                    <a:pt x="119" y="52"/>
                  </a:moveTo>
                  <a:cubicBezTo>
                    <a:pt x="116" y="49"/>
                    <a:pt x="115" y="45"/>
                    <a:pt x="114" y="40"/>
                  </a:cubicBezTo>
                  <a:cubicBezTo>
                    <a:pt x="114" y="35"/>
                    <a:pt x="115" y="30"/>
                    <a:pt x="121" y="33"/>
                  </a:cubicBezTo>
                  <a:cubicBezTo>
                    <a:pt x="124" y="34"/>
                    <a:pt x="127" y="36"/>
                    <a:pt x="127" y="41"/>
                  </a:cubicBezTo>
                  <a:cubicBezTo>
                    <a:pt x="127" y="45"/>
                    <a:pt x="123" y="49"/>
                    <a:pt x="119" y="52"/>
                  </a:cubicBezTo>
                  <a:moveTo>
                    <a:pt x="73" y="51"/>
                  </a:moveTo>
                  <a:cubicBezTo>
                    <a:pt x="76" y="47"/>
                    <a:pt x="85" y="47"/>
                    <a:pt x="92" y="52"/>
                  </a:cubicBezTo>
                  <a:cubicBezTo>
                    <a:pt x="92" y="54"/>
                    <a:pt x="92" y="57"/>
                    <a:pt x="91" y="59"/>
                  </a:cubicBezTo>
                  <a:cubicBezTo>
                    <a:pt x="85" y="62"/>
                    <a:pt x="77" y="59"/>
                    <a:pt x="73" y="51"/>
                  </a:cubicBezTo>
                  <a:moveTo>
                    <a:pt x="59" y="100"/>
                  </a:moveTo>
                  <a:cubicBezTo>
                    <a:pt x="57" y="114"/>
                    <a:pt x="47" y="116"/>
                    <a:pt x="38" y="114"/>
                  </a:cubicBezTo>
                  <a:cubicBezTo>
                    <a:pt x="43" y="111"/>
                    <a:pt x="42" y="107"/>
                    <a:pt x="48" y="103"/>
                  </a:cubicBezTo>
                  <a:cubicBezTo>
                    <a:pt x="52" y="100"/>
                    <a:pt x="54" y="102"/>
                    <a:pt x="59" y="100"/>
                  </a:cubicBezTo>
                  <a:moveTo>
                    <a:pt x="26" y="147"/>
                  </a:moveTo>
                  <a:cubicBezTo>
                    <a:pt x="26" y="140"/>
                    <a:pt x="35" y="134"/>
                    <a:pt x="41" y="133"/>
                  </a:cubicBezTo>
                  <a:cubicBezTo>
                    <a:pt x="43" y="135"/>
                    <a:pt x="43" y="137"/>
                    <a:pt x="43" y="139"/>
                  </a:cubicBezTo>
                  <a:cubicBezTo>
                    <a:pt x="39" y="148"/>
                    <a:pt x="33" y="149"/>
                    <a:pt x="26" y="147"/>
                  </a:cubicBezTo>
                  <a:moveTo>
                    <a:pt x="40" y="170"/>
                  </a:moveTo>
                  <a:cubicBezTo>
                    <a:pt x="32" y="169"/>
                    <a:pt x="25" y="173"/>
                    <a:pt x="22" y="180"/>
                  </a:cubicBezTo>
                  <a:cubicBezTo>
                    <a:pt x="23" y="182"/>
                    <a:pt x="27" y="183"/>
                    <a:pt x="30" y="183"/>
                  </a:cubicBezTo>
                  <a:cubicBezTo>
                    <a:pt x="37" y="181"/>
                    <a:pt x="34" y="174"/>
                    <a:pt x="40" y="170"/>
                  </a:cubicBezTo>
                  <a:moveTo>
                    <a:pt x="56" y="207"/>
                  </a:moveTo>
                  <a:cubicBezTo>
                    <a:pt x="65" y="209"/>
                    <a:pt x="70" y="206"/>
                    <a:pt x="74" y="200"/>
                  </a:cubicBezTo>
                  <a:cubicBezTo>
                    <a:pt x="74" y="199"/>
                    <a:pt x="74" y="197"/>
                    <a:pt x="74" y="195"/>
                  </a:cubicBezTo>
                  <a:cubicBezTo>
                    <a:pt x="66" y="195"/>
                    <a:pt x="61" y="201"/>
                    <a:pt x="56" y="207"/>
                  </a:cubicBezTo>
                  <a:moveTo>
                    <a:pt x="92" y="225"/>
                  </a:moveTo>
                  <a:cubicBezTo>
                    <a:pt x="98" y="222"/>
                    <a:pt x="102" y="226"/>
                    <a:pt x="106" y="234"/>
                  </a:cubicBezTo>
                  <a:cubicBezTo>
                    <a:pt x="106" y="237"/>
                    <a:pt x="104" y="239"/>
                    <a:pt x="101" y="238"/>
                  </a:cubicBezTo>
                  <a:cubicBezTo>
                    <a:pt x="97" y="238"/>
                    <a:pt x="92" y="231"/>
                    <a:pt x="92" y="225"/>
                  </a:cubicBezTo>
                </a:path>
              </a:pathLst>
            </a:custGeom>
            <a:solidFill>
              <a:srgbClr val="00B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3" name="Freeform 18"/>
            <p:cNvSpPr>
              <a:spLocks/>
            </p:cNvSpPr>
            <p:nvPr userDrawn="1"/>
          </p:nvSpPr>
          <p:spPr bwMode="auto">
            <a:xfrm>
              <a:off x="1014413" y="904875"/>
              <a:ext cx="71438" cy="103188"/>
            </a:xfrm>
            <a:custGeom>
              <a:avLst/>
              <a:gdLst>
                <a:gd name="T0" fmla="*/ 77 w 90"/>
                <a:gd name="T1" fmla="*/ 2 h 129"/>
                <a:gd name="T2" fmla="*/ 77 w 90"/>
                <a:gd name="T3" fmla="*/ 27 h 129"/>
                <a:gd name="T4" fmla="*/ 55 w 90"/>
                <a:gd name="T5" fmla="*/ 24 h 129"/>
                <a:gd name="T6" fmla="*/ 33 w 90"/>
                <a:gd name="T7" fmla="*/ 34 h 129"/>
                <a:gd name="T8" fmla="*/ 41 w 90"/>
                <a:gd name="T9" fmla="*/ 44 h 129"/>
                <a:gd name="T10" fmla="*/ 59 w 90"/>
                <a:gd name="T11" fmla="*/ 54 h 129"/>
                <a:gd name="T12" fmla="*/ 80 w 90"/>
                <a:gd name="T13" fmla="*/ 68 h 129"/>
                <a:gd name="T14" fmla="*/ 90 w 90"/>
                <a:gd name="T15" fmla="*/ 93 h 129"/>
                <a:gd name="T16" fmla="*/ 76 w 90"/>
                <a:gd name="T17" fmla="*/ 120 h 129"/>
                <a:gd name="T18" fmla="*/ 38 w 90"/>
                <a:gd name="T19" fmla="*/ 129 h 129"/>
                <a:gd name="T20" fmla="*/ 2 w 90"/>
                <a:gd name="T21" fmla="*/ 124 h 129"/>
                <a:gd name="T22" fmla="*/ 2 w 90"/>
                <a:gd name="T23" fmla="*/ 98 h 129"/>
                <a:gd name="T24" fmla="*/ 39 w 90"/>
                <a:gd name="T25" fmla="*/ 106 h 129"/>
                <a:gd name="T26" fmla="*/ 52 w 90"/>
                <a:gd name="T27" fmla="*/ 102 h 129"/>
                <a:gd name="T28" fmla="*/ 57 w 90"/>
                <a:gd name="T29" fmla="*/ 93 h 129"/>
                <a:gd name="T30" fmla="*/ 50 w 90"/>
                <a:gd name="T31" fmla="*/ 83 h 129"/>
                <a:gd name="T32" fmla="*/ 31 w 90"/>
                <a:gd name="T33" fmla="*/ 73 h 129"/>
                <a:gd name="T34" fmla="*/ 0 w 90"/>
                <a:gd name="T35" fmla="*/ 34 h 129"/>
                <a:gd name="T36" fmla="*/ 14 w 90"/>
                <a:gd name="T37" fmla="*/ 9 h 129"/>
                <a:gd name="T38" fmla="*/ 50 w 90"/>
                <a:gd name="T39" fmla="*/ 0 h 129"/>
                <a:gd name="T40" fmla="*/ 77 w 90"/>
                <a:gd name="T41"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29">
                  <a:moveTo>
                    <a:pt x="77" y="2"/>
                  </a:moveTo>
                  <a:cubicBezTo>
                    <a:pt x="77" y="27"/>
                    <a:pt x="77" y="27"/>
                    <a:pt x="77" y="27"/>
                  </a:cubicBezTo>
                  <a:cubicBezTo>
                    <a:pt x="65" y="25"/>
                    <a:pt x="58" y="24"/>
                    <a:pt x="55" y="24"/>
                  </a:cubicBezTo>
                  <a:cubicBezTo>
                    <a:pt x="40" y="24"/>
                    <a:pt x="33" y="27"/>
                    <a:pt x="33" y="34"/>
                  </a:cubicBezTo>
                  <a:cubicBezTo>
                    <a:pt x="33" y="37"/>
                    <a:pt x="36" y="40"/>
                    <a:pt x="41" y="44"/>
                  </a:cubicBezTo>
                  <a:cubicBezTo>
                    <a:pt x="43" y="46"/>
                    <a:pt x="49" y="49"/>
                    <a:pt x="59" y="54"/>
                  </a:cubicBezTo>
                  <a:cubicBezTo>
                    <a:pt x="69" y="60"/>
                    <a:pt x="76" y="64"/>
                    <a:pt x="80" y="68"/>
                  </a:cubicBezTo>
                  <a:cubicBezTo>
                    <a:pt x="87" y="75"/>
                    <a:pt x="90" y="83"/>
                    <a:pt x="90" y="93"/>
                  </a:cubicBezTo>
                  <a:cubicBezTo>
                    <a:pt x="90" y="104"/>
                    <a:pt x="85" y="113"/>
                    <a:pt x="76" y="120"/>
                  </a:cubicBezTo>
                  <a:cubicBezTo>
                    <a:pt x="67" y="126"/>
                    <a:pt x="54" y="129"/>
                    <a:pt x="38" y="129"/>
                  </a:cubicBezTo>
                  <a:cubicBezTo>
                    <a:pt x="30" y="129"/>
                    <a:pt x="18" y="128"/>
                    <a:pt x="2" y="124"/>
                  </a:cubicBezTo>
                  <a:cubicBezTo>
                    <a:pt x="2" y="98"/>
                    <a:pt x="2" y="98"/>
                    <a:pt x="2" y="98"/>
                  </a:cubicBezTo>
                  <a:cubicBezTo>
                    <a:pt x="19" y="103"/>
                    <a:pt x="31" y="106"/>
                    <a:pt x="39" y="106"/>
                  </a:cubicBezTo>
                  <a:cubicBezTo>
                    <a:pt x="44" y="106"/>
                    <a:pt x="48" y="105"/>
                    <a:pt x="52" y="102"/>
                  </a:cubicBezTo>
                  <a:cubicBezTo>
                    <a:pt x="55" y="100"/>
                    <a:pt x="57" y="97"/>
                    <a:pt x="57" y="93"/>
                  </a:cubicBezTo>
                  <a:cubicBezTo>
                    <a:pt x="57" y="90"/>
                    <a:pt x="55" y="87"/>
                    <a:pt x="50" y="83"/>
                  </a:cubicBezTo>
                  <a:cubicBezTo>
                    <a:pt x="48" y="82"/>
                    <a:pt x="41" y="78"/>
                    <a:pt x="31" y="73"/>
                  </a:cubicBezTo>
                  <a:cubicBezTo>
                    <a:pt x="10" y="62"/>
                    <a:pt x="0" y="49"/>
                    <a:pt x="0" y="34"/>
                  </a:cubicBezTo>
                  <a:cubicBezTo>
                    <a:pt x="0" y="23"/>
                    <a:pt x="5" y="15"/>
                    <a:pt x="14" y="9"/>
                  </a:cubicBezTo>
                  <a:cubicBezTo>
                    <a:pt x="23" y="3"/>
                    <a:pt x="35" y="0"/>
                    <a:pt x="50" y="0"/>
                  </a:cubicBezTo>
                  <a:cubicBezTo>
                    <a:pt x="57" y="0"/>
                    <a:pt x="66" y="1"/>
                    <a:pt x="7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4" name="Freeform 19"/>
            <p:cNvSpPr>
              <a:spLocks noEditPoints="1"/>
            </p:cNvSpPr>
            <p:nvPr userDrawn="1"/>
          </p:nvSpPr>
          <p:spPr bwMode="auto">
            <a:xfrm>
              <a:off x="896938" y="904875"/>
              <a:ext cx="103188" cy="103188"/>
            </a:xfrm>
            <a:custGeom>
              <a:avLst/>
              <a:gdLst>
                <a:gd name="T0" fmla="*/ 33 w 131"/>
                <a:gd name="T1" fmla="*/ 64 h 129"/>
                <a:gd name="T2" fmla="*/ 42 w 131"/>
                <a:gd name="T3" fmla="*/ 92 h 129"/>
                <a:gd name="T4" fmla="*/ 66 w 131"/>
                <a:gd name="T5" fmla="*/ 103 h 129"/>
                <a:gd name="T6" fmla="*/ 90 w 131"/>
                <a:gd name="T7" fmla="*/ 92 h 129"/>
                <a:gd name="T8" fmla="*/ 98 w 131"/>
                <a:gd name="T9" fmla="*/ 64 h 129"/>
                <a:gd name="T10" fmla="*/ 66 w 131"/>
                <a:gd name="T11" fmla="*/ 27 h 129"/>
                <a:gd name="T12" fmla="*/ 41 w 131"/>
                <a:gd name="T13" fmla="*/ 37 h 129"/>
                <a:gd name="T14" fmla="*/ 33 w 131"/>
                <a:gd name="T15" fmla="*/ 64 h 129"/>
                <a:gd name="T16" fmla="*/ 66 w 131"/>
                <a:gd name="T17" fmla="*/ 129 h 129"/>
                <a:gd name="T18" fmla="*/ 19 w 131"/>
                <a:gd name="T19" fmla="*/ 111 h 129"/>
                <a:gd name="T20" fmla="*/ 0 w 131"/>
                <a:gd name="T21" fmla="*/ 64 h 129"/>
                <a:gd name="T22" fmla="*/ 18 w 131"/>
                <a:gd name="T23" fmla="*/ 18 h 129"/>
                <a:gd name="T24" fmla="*/ 66 w 131"/>
                <a:gd name="T25" fmla="*/ 0 h 129"/>
                <a:gd name="T26" fmla="*/ 113 w 131"/>
                <a:gd name="T27" fmla="*/ 18 h 129"/>
                <a:gd name="T28" fmla="*/ 131 w 131"/>
                <a:gd name="T29" fmla="*/ 64 h 129"/>
                <a:gd name="T30" fmla="*/ 113 w 131"/>
                <a:gd name="T31" fmla="*/ 111 h 129"/>
                <a:gd name="T32" fmla="*/ 66 w 131"/>
                <a:gd name="T33"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1" h="129">
                  <a:moveTo>
                    <a:pt x="33" y="64"/>
                  </a:moveTo>
                  <a:cubicBezTo>
                    <a:pt x="33" y="76"/>
                    <a:pt x="36" y="85"/>
                    <a:pt x="42" y="92"/>
                  </a:cubicBezTo>
                  <a:cubicBezTo>
                    <a:pt x="48" y="100"/>
                    <a:pt x="56" y="103"/>
                    <a:pt x="66" y="103"/>
                  </a:cubicBezTo>
                  <a:cubicBezTo>
                    <a:pt x="76" y="103"/>
                    <a:pt x="84" y="100"/>
                    <a:pt x="90" y="92"/>
                  </a:cubicBezTo>
                  <a:cubicBezTo>
                    <a:pt x="95" y="85"/>
                    <a:pt x="98" y="76"/>
                    <a:pt x="98" y="64"/>
                  </a:cubicBezTo>
                  <a:cubicBezTo>
                    <a:pt x="98" y="39"/>
                    <a:pt x="87" y="27"/>
                    <a:pt x="66" y="27"/>
                  </a:cubicBezTo>
                  <a:cubicBezTo>
                    <a:pt x="55" y="27"/>
                    <a:pt x="47" y="30"/>
                    <a:pt x="41" y="37"/>
                  </a:cubicBezTo>
                  <a:cubicBezTo>
                    <a:pt x="36" y="43"/>
                    <a:pt x="33" y="53"/>
                    <a:pt x="33" y="64"/>
                  </a:cubicBezTo>
                  <a:moveTo>
                    <a:pt x="66" y="129"/>
                  </a:moveTo>
                  <a:cubicBezTo>
                    <a:pt x="47" y="129"/>
                    <a:pt x="31" y="123"/>
                    <a:pt x="19" y="111"/>
                  </a:cubicBezTo>
                  <a:cubicBezTo>
                    <a:pt x="6" y="99"/>
                    <a:pt x="0" y="83"/>
                    <a:pt x="0" y="64"/>
                  </a:cubicBezTo>
                  <a:cubicBezTo>
                    <a:pt x="0" y="45"/>
                    <a:pt x="6" y="29"/>
                    <a:pt x="18" y="18"/>
                  </a:cubicBezTo>
                  <a:cubicBezTo>
                    <a:pt x="30" y="6"/>
                    <a:pt x="46" y="0"/>
                    <a:pt x="66" y="0"/>
                  </a:cubicBezTo>
                  <a:cubicBezTo>
                    <a:pt x="85" y="0"/>
                    <a:pt x="101" y="6"/>
                    <a:pt x="113" y="18"/>
                  </a:cubicBezTo>
                  <a:cubicBezTo>
                    <a:pt x="125" y="30"/>
                    <a:pt x="131" y="45"/>
                    <a:pt x="131" y="64"/>
                  </a:cubicBezTo>
                  <a:cubicBezTo>
                    <a:pt x="131" y="83"/>
                    <a:pt x="125" y="98"/>
                    <a:pt x="113" y="111"/>
                  </a:cubicBezTo>
                  <a:cubicBezTo>
                    <a:pt x="101" y="123"/>
                    <a:pt x="85" y="129"/>
                    <a:pt x="66" y="1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5" name="Freeform 20"/>
            <p:cNvSpPr>
              <a:spLocks/>
            </p:cNvSpPr>
            <p:nvPr userDrawn="1"/>
          </p:nvSpPr>
          <p:spPr bwMode="auto">
            <a:xfrm>
              <a:off x="815976" y="904875"/>
              <a:ext cx="71438" cy="103188"/>
            </a:xfrm>
            <a:custGeom>
              <a:avLst/>
              <a:gdLst>
                <a:gd name="T0" fmla="*/ 77 w 90"/>
                <a:gd name="T1" fmla="*/ 2 h 129"/>
                <a:gd name="T2" fmla="*/ 77 w 90"/>
                <a:gd name="T3" fmla="*/ 27 h 129"/>
                <a:gd name="T4" fmla="*/ 56 w 90"/>
                <a:gd name="T5" fmla="*/ 24 h 129"/>
                <a:gd name="T6" fmla="*/ 33 w 90"/>
                <a:gd name="T7" fmla="*/ 34 h 129"/>
                <a:gd name="T8" fmla="*/ 41 w 90"/>
                <a:gd name="T9" fmla="*/ 44 h 129"/>
                <a:gd name="T10" fmla="*/ 59 w 90"/>
                <a:gd name="T11" fmla="*/ 54 h 129"/>
                <a:gd name="T12" fmla="*/ 80 w 90"/>
                <a:gd name="T13" fmla="*/ 68 h 129"/>
                <a:gd name="T14" fmla="*/ 90 w 90"/>
                <a:gd name="T15" fmla="*/ 93 h 129"/>
                <a:gd name="T16" fmla="*/ 76 w 90"/>
                <a:gd name="T17" fmla="*/ 120 h 129"/>
                <a:gd name="T18" fmla="*/ 38 w 90"/>
                <a:gd name="T19" fmla="*/ 129 h 129"/>
                <a:gd name="T20" fmla="*/ 2 w 90"/>
                <a:gd name="T21" fmla="*/ 124 h 129"/>
                <a:gd name="T22" fmla="*/ 2 w 90"/>
                <a:gd name="T23" fmla="*/ 98 h 129"/>
                <a:gd name="T24" fmla="*/ 40 w 90"/>
                <a:gd name="T25" fmla="*/ 106 h 129"/>
                <a:gd name="T26" fmla="*/ 52 w 90"/>
                <a:gd name="T27" fmla="*/ 102 h 129"/>
                <a:gd name="T28" fmla="*/ 57 w 90"/>
                <a:gd name="T29" fmla="*/ 93 h 129"/>
                <a:gd name="T30" fmla="*/ 50 w 90"/>
                <a:gd name="T31" fmla="*/ 83 h 129"/>
                <a:gd name="T32" fmla="*/ 31 w 90"/>
                <a:gd name="T33" fmla="*/ 73 h 129"/>
                <a:gd name="T34" fmla="*/ 0 w 90"/>
                <a:gd name="T35" fmla="*/ 34 h 129"/>
                <a:gd name="T36" fmla="*/ 14 w 90"/>
                <a:gd name="T37" fmla="*/ 9 h 129"/>
                <a:gd name="T38" fmla="*/ 50 w 90"/>
                <a:gd name="T39" fmla="*/ 0 h 129"/>
                <a:gd name="T40" fmla="*/ 77 w 90"/>
                <a:gd name="T41"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29">
                  <a:moveTo>
                    <a:pt x="77" y="2"/>
                  </a:moveTo>
                  <a:cubicBezTo>
                    <a:pt x="77" y="27"/>
                    <a:pt x="77" y="27"/>
                    <a:pt x="77" y="27"/>
                  </a:cubicBezTo>
                  <a:cubicBezTo>
                    <a:pt x="66" y="25"/>
                    <a:pt x="58" y="24"/>
                    <a:pt x="56" y="24"/>
                  </a:cubicBezTo>
                  <a:cubicBezTo>
                    <a:pt x="41" y="24"/>
                    <a:pt x="33" y="27"/>
                    <a:pt x="33" y="34"/>
                  </a:cubicBezTo>
                  <a:cubicBezTo>
                    <a:pt x="33" y="37"/>
                    <a:pt x="36" y="40"/>
                    <a:pt x="41" y="44"/>
                  </a:cubicBezTo>
                  <a:cubicBezTo>
                    <a:pt x="44" y="46"/>
                    <a:pt x="50" y="49"/>
                    <a:pt x="59" y="54"/>
                  </a:cubicBezTo>
                  <a:cubicBezTo>
                    <a:pt x="69" y="60"/>
                    <a:pt x="76" y="64"/>
                    <a:pt x="80" y="68"/>
                  </a:cubicBezTo>
                  <a:cubicBezTo>
                    <a:pt x="87" y="75"/>
                    <a:pt x="90" y="83"/>
                    <a:pt x="90" y="93"/>
                  </a:cubicBezTo>
                  <a:cubicBezTo>
                    <a:pt x="90" y="104"/>
                    <a:pt x="86" y="113"/>
                    <a:pt x="76" y="120"/>
                  </a:cubicBezTo>
                  <a:cubicBezTo>
                    <a:pt x="67" y="126"/>
                    <a:pt x="54" y="129"/>
                    <a:pt x="38" y="129"/>
                  </a:cubicBezTo>
                  <a:cubicBezTo>
                    <a:pt x="31" y="129"/>
                    <a:pt x="19" y="128"/>
                    <a:pt x="2" y="124"/>
                  </a:cubicBezTo>
                  <a:cubicBezTo>
                    <a:pt x="2" y="98"/>
                    <a:pt x="2" y="98"/>
                    <a:pt x="2" y="98"/>
                  </a:cubicBezTo>
                  <a:cubicBezTo>
                    <a:pt x="19" y="103"/>
                    <a:pt x="32" y="106"/>
                    <a:pt x="40" y="106"/>
                  </a:cubicBezTo>
                  <a:cubicBezTo>
                    <a:pt x="44" y="106"/>
                    <a:pt x="48" y="105"/>
                    <a:pt x="52" y="102"/>
                  </a:cubicBezTo>
                  <a:cubicBezTo>
                    <a:pt x="55" y="100"/>
                    <a:pt x="57" y="97"/>
                    <a:pt x="57" y="93"/>
                  </a:cubicBezTo>
                  <a:cubicBezTo>
                    <a:pt x="57" y="90"/>
                    <a:pt x="55" y="87"/>
                    <a:pt x="50" y="83"/>
                  </a:cubicBezTo>
                  <a:cubicBezTo>
                    <a:pt x="48" y="82"/>
                    <a:pt x="42" y="78"/>
                    <a:pt x="31" y="73"/>
                  </a:cubicBezTo>
                  <a:cubicBezTo>
                    <a:pt x="11" y="62"/>
                    <a:pt x="0" y="49"/>
                    <a:pt x="0" y="34"/>
                  </a:cubicBezTo>
                  <a:cubicBezTo>
                    <a:pt x="0" y="23"/>
                    <a:pt x="5" y="15"/>
                    <a:pt x="14" y="9"/>
                  </a:cubicBezTo>
                  <a:cubicBezTo>
                    <a:pt x="23" y="3"/>
                    <a:pt x="35" y="0"/>
                    <a:pt x="50" y="0"/>
                  </a:cubicBezTo>
                  <a:cubicBezTo>
                    <a:pt x="57" y="0"/>
                    <a:pt x="66" y="1"/>
                    <a:pt x="7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6" name="Freeform 21"/>
            <p:cNvSpPr>
              <a:spLocks noEditPoints="1"/>
            </p:cNvSpPr>
            <p:nvPr userDrawn="1"/>
          </p:nvSpPr>
          <p:spPr bwMode="auto">
            <a:xfrm>
              <a:off x="696913" y="904875"/>
              <a:ext cx="106363" cy="142875"/>
            </a:xfrm>
            <a:custGeom>
              <a:avLst/>
              <a:gdLst>
                <a:gd name="T0" fmla="*/ 38 w 135"/>
                <a:gd name="T1" fmla="*/ 68 h 180"/>
                <a:gd name="T2" fmla="*/ 70 w 135"/>
                <a:gd name="T3" fmla="*/ 103 h 180"/>
                <a:gd name="T4" fmla="*/ 94 w 135"/>
                <a:gd name="T5" fmla="*/ 94 h 180"/>
                <a:gd name="T6" fmla="*/ 102 w 135"/>
                <a:gd name="T7" fmla="*/ 68 h 180"/>
                <a:gd name="T8" fmla="*/ 93 w 135"/>
                <a:gd name="T9" fmla="*/ 38 h 180"/>
                <a:gd name="T10" fmla="*/ 69 w 135"/>
                <a:gd name="T11" fmla="*/ 27 h 180"/>
                <a:gd name="T12" fmla="*/ 46 w 135"/>
                <a:gd name="T13" fmla="*/ 38 h 180"/>
                <a:gd name="T14" fmla="*/ 38 w 135"/>
                <a:gd name="T15" fmla="*/ 68 h 180"/>
                <a:gd name="T16" fmla="*/ 43 w 135"/>
                <a:gd name="T17" fmla="*/ 177 h 180"/>
                <a:gd name="T18" fmla="*/ 2 w 135"/>
                <a:gd name="T19" fmla="*/ 180 h 180"/>
                <a:gd name="T20" fmla="*/ 7 w 135"/>
                <a:gd name="T21" fmla="*/ 118 h 180"/>
                <a:gd name="T22" fmla="*/ 7 w 135"/>
                <a:gd name="T23" fmla="*/ 68 h 180"/>
                <a:gd name="T24" fmla="*/ 0 w 135"/>
                <a:gd name="T25" fmla="*/ 6 h 180"/>
                <a:gd name="T26" fmla="*/ 31 w 135"/>
                <a:gd name="T27" fmla="*/ 3 h 180"/>
                <a:gd name="T28" fmla="*/ 36 w 135"/>
                <a:gd name="T29" fmla="*/ 21 h 180"/>
                <a:gd name="T30" fmla="*/ 50 w 135"/>
                <a:gd name="T31" fmla="*/ 7 h 180"/>
                <a:gd name="T32" fmla="*/ 77 w 135"/>
                <a:gd name="T33" fmla="*/ 0 h 180"/>
                <a:gd name="T34" fmla="*/ 119 w 135"/>
                <a:gd name="T35" fmla="*/ 19 h 180"/>
                <a:gd name="T36" fmla="*/ 135 w 135"/>
                <a:gd name="T37" fmla="*/ 67 h 180"/>
                <a:gd name="T38" fmla="*/ 119 w 135"/>
                <a:gd name="T39" fmla="*/ 112 h 180"/>
                <a:gd name="T40" fmla="*/ 79 w 135"/>
                <a:gd name="T41" fmla="*/ 129 h 180"/>
                <a:gd name="T42" fmla="*/ 55 w 135"/>
                <a:gd name="T43" fmla="*/ 125 h 180"/>
                <a:gd name="T44" fmla="*/ 40 w 135"/>
                <a:gd name="T45" fmla="*/ 118 h 180"/>
                <a:gd name="T46" fmla="*/ 40 w 135"/>
                <a:gd name="T47" fmla="*/ 132 h 180"/>
                <a:gd name="T48" fmla="*/ 43 w 135"/>
                <a:gd name="T49" fmla="*/ 17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80">
                  <a:moveTo>
                    <a:pt x="38" y="68"/>
                  </a:moveTo>
                  <a:cubicBezTo>
                    <a:pt x="38" y="91"/>
                    <a:pt x="49" y="103"/>
                    <a:pt x="70" y="103"/>
                  </a:cubicBezTo>
                  <a:cubicBezTo>
                    <a:pt x="81" y="103"/>
                    <a:pt x="88" y="100"/>
                    <a:pt x="94" y="94"/>
                  </a:cubicBezTo>
                  <a:cubicBezTo>
                    <a:pt x="99" y="87"/>
                    <a:pt x="102" y="78"/>
                    <a:pt x="102" y="68"/>
                  </a:cubicBezTo>
                  <a:cubicBezTo>
                    <a:pt x="102" y="55"/>
                    <a:pt x="99" y="46"/>
                    <a:pt x="93" y="38"/>
                  </a:cubicBezTo>
                  <a:cubicBezTo>
                    <a:pt x="87" y="30"/>
                    <a:pt x="79" y="27"/>
                    <a:pt x="69" y="27"/>
                  </a:cubicBezTo>
                  <a:cubicBezTo>
                    <a:pt x="59" y="27"/>
                    <a:pt x="51" y="30"/>
                    <a:pt x="46" y="38"/>
                  </a:cubicBezTo>
                  <a:cubicBezTo>
                    <a:pt x="41" y="45"/>
                    <a:pt x="38" y="55"/>
                    <a:pt x="38" y="68"/>
                  </a:cubicBezTo>
                  <a:moveTo>
                    <a:pt x="43" y="177"/>
                  </a:moveTo>
                  <a:cubicBezTo>
                    <a:pt x="2" y="180"/>
                    <a:pt x="2" y="180"/>
                    <a:pt x="2" y="180"/>
                  </a:cubicBezTo>
                  <a:cubicBezTo>
                    <a:pt x="6" y="149"/>
                    <a:pt x="7" y="129"/>
                    <a:pt x="7" y="118"/>
                  </a:cubicBezTo>
                  <a:cubicBezTo>
                    <a:pt x="7" y="68"/>
                    <a:pt x="7" y="68"/>
                    <a:pt x="7" y="68"/>
                  </a:cubicBezTo>
                  <a:cubicBezTo>
                    <a:pt x="7" y="52"/>
                    <a:pt x="5" y="32"/>
                    <a:pt x="0" y="6"/>
                  </a:cubicBezTo>
                  <a:cubicBezTo>
                    <a:pt x="31" y="3"/>
                    <a:pt x="31" y="3"/>
                    <a:pt x="31" y="3"/>
                  </a:cubicBezTo>
                  <a:cubicBezTo>
                    <a:pt x="32" y="7"/>
                    <a:pt x="34" y="13"/>
                    <a:pt x="36" y="21"/>
                  </a:cubicBezTo>
                  <a:cubicBezTo>
                    <a:pt x="41" y="14"/>
                    <a:pt x="46" y="10"/>
                    <a:pt x="50" y="7"/>
                  </a:cubicBezTo>
                  <a:cubicBezTo>
                    <a:pt x="58" y="3"/>
                    <a:pt x="67" y="0"/>
                    <a:pt x="77" y="0"/>
                  </a:cubicBezTo>
                  <a:cubicBezTo>
                    <a:pt x="94" y="0"/>
                    <a:pt x="108" y="7"/>
                    <a:pt x="119" y="19"/>
                  </a:cubicBezTo>
                  <a:cubicBezTo>
                    <a:pt x="130" y="32"/>
                    <a:pt x="135" y="48"/>
                    <a:pt x="135" y="67"/>
                  </a:cubicBezTo>
                  <a:cubicBezTo>
                    <a:pt x="135" y="85"/>
                    <a:pt x="130" y="100"/>
                    <a:pt x="119" y="112"/>
                  </a:cubicBezTo>
                  <a:cubicBezTo>
                    <a:pt x="109" y="124"/>
                    <a:pt x="95" y="129"/>
                    <a:pt x="79" y="129"/>
                  </a:cubicBezTo>
                  <a:cubicBezTo>
                    <a:pt x="70" y="129"/>
                    <a:pt x="62" y="128"/>
                    <a:pt x="55" y="125"/>
                  </a:cubicBezTo>
                  <a:cubicBezTo>
                    <a:pt x="52" y="124"/>
                    <a:pt x="47" y="122"/>
                    <a:pt x="40" y="118"/>
                  </a:cubicBezTo>
                  <a:cubicBezTo>
                    <a:pt x="40" y="132"/>
                    <a:pt x="40" y="132"/>
                    <a:pt x="40" y="132"/>
                  </a:cubicBezTo>
                  <a:cubicBezTo>
                    <a:pt x="40" y="150"/>
                    <a:pt x="41" y="165"/>
                    <a:pt x="43" y="1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7" name="Freeform 22"/>
            <p:cNvSpPr>
              <a:spLocks/>
            </p:cNvSpPr>
            <p:nvPr userDrawn="1"/>
          </p:nvSpPr>
          <p:spPr bwMode="auto">
            <a:xfrm>
              <a:off x="639763" y="871538"/>
              <a:ext cx="36513" cy="133350"/>
            </a:xfrm>
            <a:custGeom>
              <a:avLst/>
              <a:gdLst>
                <a:gd name="T0" fmla="*/ 47 w 47"/>
                <a:gd name="T1" fmla="*/ 169 h 169"/>
                <a:gd name="T2" fmla="*/ 4 w 47"/>
                <a:gd name="T3" fmla="*/ 169 h 169"/>
                <a:gd name="T4" fmla="*/ 5 w 47"/>
                <a:gd name="T5" fmla="*/ 126 h 169"/>
                <a:gd name="T6" fmla="*/ 5 w 47"/>
                <a:gd name="T7" fmla="*/ 59 h 169"/>
                <a:gd name="T8" fmla="*/ 0 w 47"/>
                <a:gd name="T9" fmla="*/ 0 h 169"/>
                <a:gd name="T10" fmla="*/ 44 w 47"/>
                <a:gd name="T11" fmla="*/ 0 h 169"/>
                <a:gd name="T12" fmla="*/ 43 w 47"/>
                <a:gd name="T13" fmla="*/ 21 h 169"/>
                <a:gd name="T14" fmla="*/ 42 w 47"/>
                <a:gd name="T15" fmla="*/ 48 h 169"/>
                <a:gd name="T16" fmla="*/ 42 w 47"/>
                <a:gd name="T17" fmla="*/ 110 h 169"/>
                <a:gd name="T18" fmla="*/ 47 w 47"/>
                <a:gd name="T1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169">
                  <a:moveTo>
                    <a:pt x="47" y="169"/>
                  </a:moveTo>
                  <a:cubicBezTo>
                    <a:pt x="4" y="169"/>
                    <a:pt x="4" y="169"/>
                    <a:pt x="4" y="169"/>
                  </a:cubicBezTo>
                  <a:cubicBezTo>
                    <a:pt x="5" y="154"/>
                    <a:pt x="5" y="139"/>
                    <a:pt x="5" y="126"/>
                  </a:cubicBezTo>
                  <a:cubicBezTo>
                    <a:pt x="5" y="59"/>
                    <a:pt x="5" y="59"/>
                    <a:pt x="5" y="59"/>
                  </a:cubicBezTo>
                  <a:cubicBezTo>
                    <a:pt x="5" y="36"/>
                    <a:pt x="4" y="17"/>
                    <a:pt x="0" y="0"/>
                  </a:cubicBezTo>
                  <a:cubicBezTo>
                    <a:pt x="44" y="0"/>
                    <a:pt x="44" y="0"/>
                    <a:pt x="44" y="0"/>
                  </a:cubicBezTo>
                  <a:cubicBezTo>
                    <a:pt x="44" y="3"/>
                    <a:pt x="43" y="10"/>
                    <a:pt x="43" y="21"/>
                  </a:cubicBezTo>
                  <a:cubicBezTo>
                    <a:pt x="43" y="32"/>
                    <a:pt x="42" y="41"/>
                    <a:pt x="42" y="48"/>
                  </a:cubicBezTo>
                  <a:cubicBezTo>
                    <a:pt x="42" y="110"/>
                    <a:pt x="42" y="110"/>
                    <a:pt x="42" y="110"/>
                  </a:cubicBezTo>
                  <a:cubicBezTo>
                    <a:pt x="42" y="126"/>
                    <a:pt x="44" y="145"/>
                    <a:pt x="47" y="16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grpSp>
    </p:spTree>
    <p:extLst>
      <p:ext uri="{BB962C8B-B14F-4D97-AF65-F5344CB8AC3E}">
        <p14:creationId xmlns:p14="http://schemas.microsoft.com/office/powerpoint/2010/main" val="234915005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566642" y="1739003"/>
            <a:ext cx="12306492" cy="13846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Placeholder 1"/>
          <p:cNvSpPr>
            <a:spLocks noGrp="1"/>
          </p:cNvSpPr>
          <p:nvPr>
            <p:ph type="title"/>
          </p:nvPr>
        </p:nvSpPr>
        <p:spPr bwMode="gray">
          <a:xfrm>
            <a:off x="541146" y="521133"/>
            <a:ext cx="12371579" cy="525785"/>
          </a:xfrm>
          <a:prstGeom prst="rect">
            <a:avLst/>
          </a:prstGeom>
          <a:noFill/>
        </p:spPr>
        <p:txBody>
          <a:bodyPr wrap="square" lIns="0" tIns="0" rIns="0" bIns="0" rtlCol="0" anchor="t">
            <a:spAutoFit/>
          </a:bodyPr>
          <a:lstStyle>
            <a:lvl1pPr algn="l">
              <a:defRPr/>
            </a:lvl1pPr>
          </a:lstStyle>
          <a:p>
            <a:pPr marL="0" lvl="0" indent="0" algn="l">
              <a:spcBef>
                <a:spcPct val="20000"/>
              </a:spcBef>
              <a:buFont typeface="Arial" panose="020B0604020202020204" pitchFamily="34" charset="0"/>
            </a:pPr>
            <a:r>
              <a:rPr lang="en-US" dirty="0"/>
              <a:t>Click to edit title</a:t>
            </a:r>
            <a:endParaRPr lang="en-GB" dirty="0"/>
          </a:p>
        </p:txBody>
      </p:sp>
    </p:spTree>
    <p:extLst>
      <p:ext uri="{BB962C8B-B14F-4D97-AF65-F5344CB8AC3E}">
        <p14:creationId xmlns:p14="http://schemas.microsoft.com/office/powerpoint/2010/main" val="372087920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lumn">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6935789" y="1739003"/>
            <a:ext cx="5929409" cy="13846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Placeholder 1"/>
          <p:cNvSpPr>
            <a:spLocks noGrp="1"/>
          </p:cNvSpPr>
          <p:nvPr>
            <p:ph type="title"/>
          </p:nvPr>
        </p:nvSpPr>
        <p:spPr bwMode="gray">
          <a:xfrm>
            <a:off x="541146" y="521133"/>
            <a:ext cx="12371579" cy="525785"/>
          </a:xfrm>
          <a:prstGeom prst="rect">
            <a:avLst/>
          </a:prstGeom>
          <a:noFill/>
        </p:spPr>
        <p:txBody>
          <a:bodyPr wrap="square" lIns="0" tIns="0" rIns="0" bIns="0" rtlCol="0" anchor="t">
            <a:spAutoFit/>
          </a:bodyPr>
          <a:lstStyle/>
          <a:p>
            <a:pPr marL="0" lvl="0" indent="0" algn="l">
              <a:spcBef>
                <a:spcPct val="20000"/>
              </a:spcBef>
              <a:buFont typeface="Arial" panose="020B0604020202020204" pitchFamily="34" charset="0"/>
            </a:pPr>
            <a:r>
              <a:rPr lang="en-US" dirty="0"/>
              <a:t>Click to edit title</a:t>
            </a:r>
            <a:endParaRPr lang="en-GB" dirty="0"/>
          </a:p>
        </p:txBody>
      </p:sp>
      <p:sp>
        <p:nvSpPr>
          <p:cNvPr id="5" name="Content Placeholder 7"/>
          <p:cNvSpPr>
            <a:spLocks noGrp="1"/>
          </p:cNvSpPr>
          <p:nvPr>
            <p:ph sz="quarter" idx="11" hasCustomPrompt="1"/>
          </p:nvPr>
        </p:nvSpPr>
        <p:spPr>
          <a:xfrm>
            <a:off x="576264" y="1741489"/>
            <a:ext cx="5919787" cy="13846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906265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tement with image background">
    <p:bg>
      <p:bgPr>
        <a:solidFill>
          <a:schemeClr val="bg2"/>
        </a:solidFill>
        <a:effectLst/>
      </p:bgPr>
    </p:bg>
    <p:spTree>
      <p:nvGrpSpPr>
        <p:cNvPr id="1" name=""/>
        <p:cNvGrpSpPr/>
        <p:nvPr/>
      </p:nvGrpSpPr>
      <p:grpSpPr>
        <a:xfrm>
          <a:off x="0" y="0"/>
          <a:ext cx="0" cy="0"/>
          <a:chOff x="0" y="0"/>
          <a:chExt cx="0" cy="0"/>
        </a:xfrm>
      </p:grpSpPr>
      <p:sp>
        <p:nvSpPr>
          <p:cNvPr id="9"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5" name="Picture Placeholder 4"/>
          <p:cNvSpPr>
            <a:spLocks noGrp="1" noChangeAspect="1"/>
          </p:cNvSpPr>
          <p:nvPr>
            <p:ph type="pic" sz="quarter" idx="11" hasCustomPrompt="1"/>
          </p:nvPr>
        </p:nvSpPr>
        <p:spPr>
          <a:xfrm>
            <a:off x="179388" y="179388"/>
            <a:ext cx="13093700" cy="7200900"/>
          </a:xfrm>
        </p:spPr>
        <p:txBody>
          <a:bodyPr/>
          <a:lstStyle>
            <a:lvl1pPr marL="0" indent="0">
              <a:buNone/>
              <a:defRPr sz="1600" baseline="0">
                <a:solidFill>
                  <a:schemeClr val="tx1"/>
                </a:solidFill>
              </a:defRPr>
            </a:lvl1pPr>
          </a:lstStyle>
          <a:p>
            <a:r>
              <a:rPr lang="en-GB" dirty="0"/>
              <a:t>Click icon to place image (or select frame and copy/paste image into it)</a:t>
            </a:r>
          </a:p>
        </p:txBody>
      </p:sp>
      <p:sp>
        <p:nvSpPr>
          <p:cNvPr id="13" name="Text Placeholder 5"/>
          <p:cNvSpPr>
            <a:spLocks noGrp="1"/>
          </p:cNvSpPr>
          <p:nvPr>
            <p:ph type="body" sz="quarter" idx="13" hasCustomPrompt="1"/>
          </p:nvPr>
        </p:nvSpPr>
        <p:spPr>
          <a:xfrm>
            <a:off x="561826" y="2412479"/>
            <a:ext cx="3914451" cy="677108"/>
          </a:xfrm>
          <a:solidFill>
            <a:schemeClr val="accent3"/>
          </a:solidFill>
        </p:spPr>
        <p:txBody>
          <a:bodyPr wrap="none" lIns="72000" tIns="0" rIns="72000" bIns="0" rtlCol="0" anchor="ctr">
            <a:spAutoFit/>
          </a:bodyPr>
          <a:lstStyle>
            <a:lvl1pPr marL="0" indent="0" algn="l">
              <a:lnSpc>
                <a:spcPct val="100000"/>
              </a:lnSpc>
              <a:buFontTx/>
              <a:buNone/>
              <a:defRPr lang="en-US" sz="440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14" name="Text Placeholder 8"/>
          <p:cNvSpPr>
            <a:spLocks noGrp="1"/>
          </p:cNvSpPr>
          <p:nvPr>
            <p:ph type="body" sz="quarter" idx="14" hasCustomPrompt="1"/>
          </p:nvPr>
        </p:nvSpPr>
        <p:spPr>
          <a:xfrm>
            <a:off x="562545" y="3147997"/>
            <a:ext cx="3914451" cy="677108"/>
          </a:xfrm>
          <a:solidFill>
            <a:schemeClr val="accent3"/>
          </a:solidFill>
        </p:spPr>
        <p:txBody>
          <a:bodyPr vert="horz" wrap="none" lIns="72000" tIns="0" rIns="72000" bIns="0" rtlCol="0" anchor="ctr">
            <a:spAutoFit/>
          </a:bodyPr>
          <a:lstStyle>
            <a:lvl1pPr marL="0" indent="0" algn="l">
              <a:lnSpc>
                <a:spcPct val="100000"/>
              </a:lnSpc>
              <a:buFontTx/>
              <a:buNone/>
              <a:defRPr lang="en-US" sz="4400" b="0" dirty="0" smtClean="0">
                <a:solidFill>
                  <a:schemeClr val="bg1"/>
                </a:solidFill>
                <a:latin typeface="+mj-lt"/>
              </a:defRPr>
            </a:lvl1pPr>
          </a:lstStyle>
          <a:p>
            <a:pPr lvl="0">
              <a:spcBef>
                <a:spcPct val="0"/>
              </a:spcBef>
              <a:buNone/>
            </a:pPr>
            <a:r>
              <a:rPr lang="en-US" dirty="0"/>
              <a:t>Sentence line 3</a:t>
            </a:r>
          </a:p>
        </p:txBody>
      </p:sp>
      <p:sp>
        <p:nvSpPr>
          <p:cNvPr id="17" name="Text Placeholder 13"/>
          <p:cNvSpPr>
            <a:spLocks noGrp="1"/>
          </p:cNvSpPr>
          <p:nvPr>
            <p:ph type="body" sz="quarter" idx="15" hasCustomPrompt="1"/>
          </p:nvPr>
        </p:nvSpPr>
        <p:spPr>
          <a:xfrm>
            <a:off x="563264" y="3883812"/>
            <a:ext cx="3914451" cy="677108"/>
          </a:xfrm>
          <a:solidFill>
            <a:schemeClr val="accent3"/>
          </a:solidFill>
        </p:spPr>
        <p:txBody>
          <a:bodyPr vert="horz" wrap="none" lIns="72000" tIns="0" rIns="72000" bIns="0" rtlCol="0" anchor="ctr">
            <a:spAutoFit/>
          </a:bodyPr>
          <a:lstStyle>
            <a:lvl1pPr marL="0" indent="0" algn="l">
              <a:lnSpc>
                <a:spcPct val="100000"/>
              </a:lnSpc>
              <a:buFontTx/>
              <a:buNone/>
              <a:defRPr lang="en-US" sz="4400" b="0"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18" name="Text Placeholder 5"/>
          <p:cNvSpPr>
            <a:spLocks noGrp="1"/>
          </p:cNvSpPr>
          <p:nvPr>
            <p:ph type="body" sz="quarter" idx="16" hasCustomPrompt="1"/>
          </p:nvPr>
        </p:nvSpPr>
        <p:spPr>
          <a:xfrm>
            <a:off x="561107" y="1683339"/>
            <a:ext cx="3914451" cy="677108"/>
          </a:xfrm>
          <a:solidFill>
            <a:schemeClr val="accent3"/>
          </a:solidFill>
        </p:spPr>
        <p:txBody>
          <a:bodyPr wrap="none" lIns="72000" tIns="0" rIns="72000" bIns="0" rtlCol="0" anchor="ctr">
            <a:spAutoFit/>
          </a:bodyPr>
          <a:lstStyle>
            <a:lvl1pPr marL="0" indent="0" algn="l">
              <a:lnSpc>
                <a:spcPct val="100000"/>
              </a:lnSpc>
              <a:buFontTx/>
              <a:buNone/>
              <a:defRPr lang="en-US" sz="440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sp>
        <p:nvSpPr>
          <p:cNvPr id="22" name="TextBox 21"/>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ITALY  |</a:t>
            </a:r>
          </a:p>
        </p:txBody>
      </p:sp>
    </p:spTree>
    <p:extLst>
      <p:ext uri="{BB962C8B-B14F-4D97-AF65-F5344CB8AC3E}">
        <p14:creationId xmlns:p14="http://schemas.microsoft.com/office/powerpoint/2010/main" val="374185608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lumn">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566641" y="1736554"/>
            <a:ext cx="3800887" cy="13846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827500" y="1736554"/>
            <a:ext cx="3802882" cy="13846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4" hasCustomPrompt="1"/>
          </p:nvPr>
        </p:nvSpPr>
        <p:spPr>
          <a:xfrm>
            <a:off x="9090355" y="1736554"/>
            <a:ext cx="3800886" cy="13846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Placeholder 1"/>
          <p:cNvSpPr>
            <a:spLocks noGrp="1"/>
          </p:cNvSpPr>
          <p:nvPr>
            <p:ph type="title"/>
          </p:nvPr>
        </p:nvSpPr>
        <p:spPr bwMode="gray">
          <a:xfrm>
            <a:off x="541146" y="521133"/>
            <a:ext cx="12371579" cy="525785"/>
          </a:xfrm>
          <a:prstGeom prst="rect">
            <a:avLst/>
          </a:prstGeom>
          <a:noFill/>
        </p:spPr>
        <p:txBody>
          <a:bodyPr wrap="square" lIns="0" tIns="0" rIns="0" bIns="0" rtlCol="0" anchor="t">
            <a:spAutoFit/>
          </a:bodyPr>
          <a:lstStyle/>
          <a:p>
            <a:pPr marL="0" lvl="0" indent="0" algn="l">
              <a:spcBef>
                <a:spcPct val="20000"/>
              </a:spcBef>
              <a:buFont typeface="Arial" panose="020B0604020202020204" pitchFamily="34" charset="0"/>
            </a:pPr>
            <a:r>
              <a:rPr lang="en-US" dirty="0"/>
              <a:t>Click to edit title</a:t>
            </a:r>
            <a:endParaRPr lang="en-GB" dirty="0"/>
          </a:p>
        </p:txBody>
      </p:sp>
    </p:spTree>
    <p:extLst>
      <p:ext uri="{BB962C8B-B14F-4D97-AF65-F5344CB8AC3E}">
        <p14:creationId xmlns:p14="http://schemas.microsoft.com/office/powerpoint/2010/main" val="377563117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 col layout">
    <p:spTree>
      <p:nvGrpSpPr>
        <p:cNvPr id="1" name=""/>
        <p:cNvGrpSpPr/>
        <p:nvPr/>
      </p:nvGrpSpPr>
      <p:grpSpPr>
        <a:xfrm>
          <a:off x="0" y="0"/>
          <a:ext cx="0" cy="0"/>
          <a:chOff x="0" y="0"/>
          <a:chExt cx="0" cy="0"/>
        </a:xfrm>
      </p:grpSpPr>
      <p:sp>
        <p:nvSpPr>
          <p:cNvPr id="2" name="Title 1"/>
          <p:cNvSpPr>
            <a:spLocks noGrp="1"/>
          </p:cNvSpPr>
          <p:nvPr>
            <p:ph type="title"/>
          </p:nvPr>
        </p:nvSpPr>
        <p:spPr>
          <a:xfrm>
            <a:off x="1683673" y="333397"/>
            <a:ext cx="11293362" cy="525785"/>
          </a:xfrm>
          <a:prstGeom prst="rect">
            <a:avLst/>
          </a:prstGeom>
        </p:spPr>
        <p:txBody>
          <a:bodyPr/>
          <a:lstStyle/>
          <a:p>
            <a:r>
              <a:rPr lang="fr-FR"/>
              <a:t>Modifiez le style du titre</a:t>
            </a:r>
            <a:endParaRPr lang="en-GB"/>
          </a:p>
        </p:txBody>
      </p:sp>
      <p:sp>
        <p:nvSpPr>
          <p:cNvPr id="5" name="Slide Number Placeholder 4"/>
          <p:cNvSpPr>
            <a:spLocks noGrp="1"/>
          </p:cNvSpPr>
          <p:nvPr>
            <p:ph type="sldNum" sz="quarter" idx="12"/>
          </p:nvPr>
        </p:nvSpPr>
        <p:spPr>
          <a:xfrm>
            <a:off x="9631839" y="7008171"/>
            <a:ext cx="3135948" cy="402568"/>
          </a:xfrm>
          <a:prstGeom prst="rect">
            <a:avLst/>
          </a:prstGeom>
        </p:spPr>
        <p:txBody>
          <a:bodyPr lIns="120006" tIns="60003" rIns="120006" bIns="60003"/>
          <a:lstStyle/>
          <a:p>
            <a:fld id="{D34AE20F-330F-454C-9011-43B717E650F2}" type="slidenum">
              <a:rPr lang="en-GB" smtClean="0"/>
              <a:pPr/>
              <a:t>‹#›</a:t>
            </a:fld>
            <a:endParaRPr lang="en-GB" dirty="0"/>
          </a:p>
        </p:txBody>
      </p:sp>
      <p:sp>
        <p:nvSpPr>
          <p:cNvPr id="25" name="Text Placeholder 24"/>
          <p:cNvSpPr>
            <a:spLocks noGrp="1"/>
          </p:cNvSpPr>
          <p:nvPr>
            <p:ph type="body" sz="quarter" idx="13"/>
          </p:nvPr>
        </p:nvSpPr>
        <p:spPr>
          <a:xfrm>
            <a:off x="454909" y="1438284"/>
            <a:ext cx="12531952" cy="4883150"/>
          </a:xfrm>
          <a:prstGeom prst="rect">
            <a:avLst/>
          </a:prstGeom>
        </p:spPr>
        <p:txBody>
          <a:bodyPr>
            <a:noAutofit/>
          </a:bodyPr>
          <a:lstStyle>
            <a:lvl2pPr>
              <a:tabLst/>
              <a:defRPr/>
            </a:lvl2pPr>
          </a:lstStyle>
          <a:p>
            <a:pPr lvl="0"/>
            <a:r>
              <a:rPr lang="fr-FR"/>
              <a:t>Modifiez les styles du texte du masque</a:t>
            </a:r>
          </a:p>
          <a:p>
            <a:pPr lvl="1"/>
            <a:r>
              <a:rPr lang="fr-FR"/>
              <a:t>Deuxième niveau</a:t>
            </a:r>
          </a:p>
          <a:p>
            <a:pPr lvl="2"/>
            <a:r>
              <a:rPr lang="fr-FR"/>
              <a:t>Troisième niveau</a:t>
            </a:r>
          </a:p>
        </p:txBody>
      </p:sp>
    </p:spTree>
    <p:extLst>
      <p:ext uri="{BB962C8B-B14F-4D97-AF65-F5344CB8AC3E}">
        <p14:creationId xmlns:p14="http://schemas.microsoft.com/office/powerpoint/2010/main" val="3623561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11264728" y="7033974"/>
            <a:ext cx="1822623" cy="215443"/>
          </a:xfrm>
          <a:prstGeom prst="rect">
            <a:avLst/>
          </a:prstGeom>
        </p:spPr>
        <p:txBody>
          <a:bodyPr/>
          <a:lstStyle/>
          <a:p>
            <a:pPr defTabSz="1042804"/>
            <a:fld id="{3E291E46-BCC4-4EBB-9B49-E997D24BE723}" type="slidenum">
              <a:rPr lang="en-GB" smtClean="0"/>
              <a:pPr defTabSz="1042804"/>
              <a:t>‹#›</a:t>
            </a:fld>
            <a:endParaRPr lang="en-GB" dirty="0"/>
          </a:p>
        </p:txBody>
      </p:sp>
      <p:sp>
        <p:nvSpPr>
          <p:cNvPr id="11" name="Text Placeholder 4"/>
          <p:cNvSpPr>
            <a:spLocks noGrp="1"/>
          </p:cNvSpPr>
          <p:nvPr>
            <p:ph type="body" sz="quarter" idx="15"/>
          </p:nvPr>
        </p:nvSpPr>
        <p:spPr>
          <a:xfrm>
            <a:off x="374651" y="1392239"/>
            <a:ext cx="2954102" cy="1661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4"/>
          <p:cNvSpPr>
            <a:spLocks noGrp="1"/>
          </p:cNvSpPr>
          <p:nvPr>
            <p:ph type="body" sz="quarter" idx="16"/>
          </p:nvPr>
        </p:nvSpPr>
        <p:spPr>
          <a:xfrm>
            <a:off x="3624439" y="1392239"/>
            <a:ext cx="2954102" cy="1661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4"/>
          <p:cNvSpPr>
            <a:spLocks noGrp="1"/>
          </p:cNvSpPr>
          <p:nvPr>
            <p:ph type="body" sz="quarter" idx="17"/>
          </p:nvPr>
        </p:nvSpPr>
        <p:spPr>
          <a:xfrm>
            <a:off x="6874224" y="1392239"/>
            <a:ext cx="2954102" cy="1661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4"/>
          <p:cNvSpPr>
            <a:spLocks noGrp="1"/>
          </p:cNvSpPr>
          <p:nvPr>
            <p:ph type="body" sz="quarter" idx="18"/>
          </p:nvPr>
        </p:nvSpPr>
        <p:spPr>
          <a:xfrm>
            <a:off x="10124012" y="1392239"/>
            <a:ext cx="2954102" cy="1661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40346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s Only">
    <p:spTree>
      <p:nvGrpSpPr>
        <p:cNvPr id="1" name=""/>
        <p:cNvGrpSpPr/>
        <p:nvPr/>
      </p:nvGrpSpPr>
      <p:grpSpPr>
        <a:xfrm>
          <a:off x="0" y="0"/>
          <a:ext cx="0" cy="0"/>
          <a:chOff x="0" y="0"/>
          <a:chExt cx="0" cy="0"/>
        </a:xfrm>
      </p:grpSpPr>
      <p:sp>
        <p:nvSpPr>
          <p:cNvPr id="3" name="Text Placeholder 7"/>
          <p:cNvSpPr>
            <a:spLocks noGrp="1"/>
          </p:cNvSpPr>
          <p:nvPr>
            <p:ph type="body" sz="quarter" idx="13" hasCustomPrompt="1"/>
          </p:nvPr>
        </p:nvSpPr>
        <p:spPr>
          <a:xfrm>
            <a:off x="356635" y="225364"/>
            <a:ext cx="9874306" cy="1236817"/>
          </a:xfrm>
        </p:spPr>
        <p:txBody>
          <a:bodyPr anchor="t">
            <a:noAutofit/>
          </a:bodyPr>
          <a:lstStyle>
            <a:lvl1pPr marL="0" indent="0">
              <a:spcBef>
                <a:spcPts val="0"/>
              </a:spcBef>
              <a:spcAft>
                <a:spcPts val="0"/>
              </a:spcAft>
              <a:buNone/>
              <a:defRPr sz="2399" b="1" cap="none" baseline="0">
                <a:solidFill>
                  <a:schemeClr val="tx1"/>
                </a:solidFill>
              </a:defRPr>
            </a:lvl1pPr>
          </a:lstStyle>
          <a:p>
            <a:pPr lvl="0"/>
            <a:r>
              <a:rPr lang="en-US" dirty="0"/>
              <a:t>Click to add tag line or beginning of title</a:t>
            </a:r>
            <a:endParaRPr lang="en-GB" dirty="0"/>
          </a:p>
        </p:txBody>
      </p:sp>
    </p:spTree>
    <p:extLst>
      <p:ext uri="{BB962C8B-B14F-4D97-AF65-F5344CB8AC3E}">
        <p14:creationId xmlns:p14="http://schemas.microsoft.com/office/powerpoint/2010/main" val="153494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2" y="945938"/>
            <a:ext cx="12720452" cy="525785"/>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43931" y="365051"/>
            <a:ext cx="9862884" cy="650739"/>
          </a:xfrm>
        </p:spPr>
        <p:txBody>
          <a:bodyPr anchor="b">
            <a:normAutofit/>
          </a:bodyPr>
          <a:lstStyle>
            <a:lvl1pPr marL="0" indent="0">
              <a:buNone/>
              <a:defRPr sz="2793" b="0">
                <a:solidFill>
                  <a:schemeClr val="bg2"/>
                </a:solidFill>
              </a:defRPr>
            </a:lvl1pPr>
          </a:lstStyle>
          <a:p>
            <a:pPr lvl="0"/>
            <a:r>
              <a:rPr lang="en-US" dirty="0"/>
              <a:t>CLICK TO ADD TAG LINE OR BEGINNING OF TITLE</a:t>
            </a:r>
            <a:endParaRPr lang="en-GB" dirty="0"/>
          </a:p>
        </p:txBody>
      </p:sp>
      <p:sp>
        <p:nvSpPr>
          <p:cNvPr id="5" name="Text Placeholder 4"/>
          <p:cNvSpPr>
            <a:spLocks noGrp="1"/>
          </p:cNvSpPr>
          <p:nvPr>
            <p:ph type="body" sz="quarter" idx="14" hasCustomPrompt="1"/>
          </p:nvPr>
        </p:nvSpPr>
        <p:spPr>
          <a:xfrm>
            <a:off x="342996" y="2056916"/>
            <a:ext cx="12182129" cy="1393715"/>
          </a:xfrm>
        </p:spPr>
        <p:txBody>
          <a:bodyPr/>
          <a:lstStyle>
            <a:lvl1pPr marL="258998" indent="-258998">
              <a:lnSpc>
                <a:spcPct val="100000"/>
              </a:lnSpc>
              <a:spcBef>
                <a:spcPts val="441"/>
              </a:spcBef>
              <a:spcAft>
                <a:spcPts val="441"/>
              </a:spcAft>
              <a:buFont typeface="Arial" panose="020B0604020202020204" pitchFamily="34" charset="0"/>
              <a:buChar char="•"/>
              <a:defRPr sz="1764" cap="none"/>
            </a:lvl1pPr>
            <a:lvl2pPr marL="699992" indent="-244998">
              <a:lnSpc>
                <a:spcPct val="100000"/>
              </a:lnSpc>
              <a:spcBef>
                <a:spcPts val="441"/>
              </a:spcBef>
              <a:spcAft>
                <a:spcPts val="441"/>
              </a:spcAft>
              <a:buFont typeface="Arial" panose="020B0604020202020204" pitchFamily="34" charset="0"/>
              <a:buChar char="–"/>
              <a:tabLst/>
              <a:defRPr sz="1764"/>
            </a:lvl2pPr>
            <a:lvl3pPr marL="1017322" indent="-261330">
              <a:lnSpc>
                <a:spcPct val="100000"/>
              </a:lnSpc>
              <a:spcBef>
                <a:spcPts val="441"/>
              </a:spcBef>
              <a:spcAft>
                <a:spcPts val="441"/>
              </a:spcAft>
              <a:buSzPct val="85000"/>
              <a:buFont typeface="Arial" panose="020B0604020202020204" pitchFamily="34" charset="0"/>
              <a:buChar char="•"/>
              <a:defRPr sz="1764"/>
            </a:lvl3pPr>
            <a:lvl5pPr marL="1423318" indent="-256664">
              <a:lnSpc>
                <a:spcPct val="100000"/>
              </a:lnSpc>
              <a:spcBef>
                <a:spcPts val="441"/>
              </a:spcBef>
              <a:spcAft>
                <a:spcPts val="441"/>
              </a:spcAft>
              <a:buSzPct val="85000"/>
              <a:buFont typeface="Arial" panose="020B0604020202020204" pitchFamily="34" charset="0"/>
              <a:buChar char="-"/>
              <a:defRPr sz="1764"/>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Tree>
    <p:extLst>
      <p:ext uri="{BB962C8B-B14F-4D97-AF65-F5344CB8AC3E}">
        <p14:creationId xmlns:p14="http://schemas.microsoft.com/office/powerpoint/2010/main" val="150452251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2" y="945938"/>
            <a:ext cx="12709246" cy="525785"/>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43932" y="357333"/>
            <a:ext cx="9874306" cy="650739"/>
          </a:xfrm>
        </p:spPr>
        <p:txBody>
          <a:bodyPr anchor="b">
            <a:normAutofit/>
          </a:bodyPr>
          <a:lstStyle>
            <a:lvl1pPr marL="0" indent="0">
              <a:buNone/>
              <a:defRPr sz="2793" b="0" baseline="0">
                <a:solidFill>
                  <a:schemeClr val="bg2"/>
                </a:solidFill>
              </a:defRPr>
            </a:lvl1pPr>
          </a:lstStyle>
          <a:p>
            <a:pPr lvl="0"/>
            <a:r>
              <a:rPr lang="en-US" dirty="0"/>
              <a:t>CLICK TO ADD TAG LINE OR BEGINNING OF TITLE</a:t>
            </a:r>
            <a:endParaRPr lang="en-GB" dirty="0"/>
          </a:p>
        </p:txBody>
      </p:sp>
      <p:sp>
        <p:nvSpPr>
          <p:cNvPr id="5" name="Content Placeholder 2"/>
          <p:cNvSpPr>
            <a:spLocks noGrp="1"/>
          </p:cNvSpPr>
          <p:nvPr>
            <p:ph idx="12" hasCustomPrompt="1"/>
          </p:nvPr>
        </p:nvSpPr>
        <p:spPr>
          <a:xfrm>
            <a:off x="1392556" y="1822636"/>
            <a:ext cx="2853911" cy="850841"/>
          </a:xfrm>
          <a:prstGeom prst="rect">
            <a:avLst/>
          </a:prstGeom>
          <a:solidFill>
            <a:schemeClr val="accent6"/>
          </a:solidFill>
        </p:spPr>
        <p:txBody>
          <a:bodyPr lIns="90000" tIns="90000" rIns="90000" bIns="90000" anchor="ctr">
            <a:noAutofit/>
          </a:bodyPr>
          <a:lstStyle>
            <a:lvl1pPr marL="0" indent="0">
              <a:lnSpc>
                <a:spcPct val="100000"/>
              </a:lnSpc>
              <a:spcBef>
                <a:spcPts val="294"/>
              </a:spcBef>
              <a:spcAft>
                <a:spcPts val="0"/>
              </a:spcAft>
              <a:buNone/>
              <a:defRPr sz="1764" cap="none">
                <a:solidFill>
                  <a:schemeClr val="bg1"/>
                </a:solidFill>
              </a:defRPr>
            </a:lvl1pPr>
            <a:lvl2pPr marL="783991" indent="-419995">
              <a:defRPr>
                <a:solidFill>
                  <a:schemeClr val="bg1"/>
                </a:solidFill>
              </a:defRPr>
            </a:lvl2pPr>
            <a:lvl3pPr marL="1320652" indent="-335996">
              <a:defRPr>
                <a:solidFill>
                  <a:schemeClr val="bg1"/>
                </a:solidFill>
              </a:defRPr>
            </a:lvl3pPr>
            <a:lvl4pPr marL="1847980" indent="-335996">
              <a:defRPr>
                <a:solidFill>
                  <a:schemeClr val="bg1"/>
                </a:solidFill>
              </a:defRPr>
            </a:lvl4pPr>
            <a:lvl5pPr marL="2370640" indent="-335996">
              <a:defRPr/>
            </a:lvl5pPr>
          </a:lstStyle>
          <a:p>
            <a:pPr lvl="0"/>
            <a:r>
              <a:rPr lang="en-US" dirty="0"/>
              <a:t>Click to edit master text styles</a:t>
            </a:r>
          </a:p>
        </p:txBody>
      </p:sp>
      <p:sp>
        <p:nvSpPr>
          <p:cNvPr id="10" name="Picture Placeholder 8"/>
          <p:cNvSpPr>
            <a:spLocks noGrp="1"/>
          </p:cNvSpPr>
          <p:nvPr>
            <p:ph type="pic" sz="quarter" idx="15" hasCustomPrompt="1"/>
          </p:nvPr>
        </p:nvSpPr>
        <p:spPr>
          <a:xfrm>
            <a:off x="386451" y="1822636"/>
            <a:ext cx="1006105" cy="850841"/>
          </a:xfrm>
          <a:solidFill>
            <a:schemeClr val="bg1">
              <a:lumMod val="85000"/>
            </a:schemeClr>
          </a:solidFill>
        </p:spPr>
        <p:txBody>
          <a:bodyPr>
            <a:normAutofit/>
          </a:bodyPr>
          <a:lstStyle>
            <a:lvl1pPr marL="0" indent="0">
              <a:buNone/>
              <a:defRPr sz="1543" baseline="0"/>
            </a:lvl1pPr>
          </a:lstStyle>
          <a:p>
            <a:r>
              <a:rPr lang="en-GB" dirty="0"/>
              <a:t>Insert picture from file</a:t>
            </a:r>
          </a:p>
        </p:txBody>
      </p:sp>
      <p:sp>
        <p:nvSpPr>
          <p:cNvPr id="11" name="Picture Placeholder 8"/>
          <p:cNvSpPr>
            <a:spLocks noGrp="1"/>
          </p:cNvSpPr>
          <p:nvPr>
            <p:ph type="pic" sz="quarter" idx="18" hasCustomPrompt="1"/>
          </p:nvPr>
        </p:nvSpPr>
        <p:spPr>
          <a:xfrm>
            <a:off x="4698142" y="1822636"/>
            <a:ext cx="1006105" cy="850841"/>
          </a:xfrm>
          <a:solidFill>
            <a:schemeClr val="bg1">
              <a:lumMod val="85000"/>
            </a:schemeClr>
          </a:solidFill>
        </p:spPr>
        <p:txBody>
          <a:bodyPr>
            <a:normAutofit/>
          </a:bodyPr>
          <a:lstStyle>
            <a:lvl1pPr marL="0" indent="0">
              <a:buNone/>
              <a:defRPr sz="1543" baseline="0"/>
            </a:lvl1pPr>
          </a:lstStyle>
          <a:p>
            <a:r>
              <a:rPr lang="en-GB" dirty="0"/>
              <a:t>Insert picture from file</a:t>
            </a:r>
          </a:p>
        </p:txBody>
      </p:sp>
      <p:sp>
        <p:nvSpPr>
          <p:cNvPr id="12" name="Picture Placeholder 8"/>
          <p:cNvSpPr>
            <a:spLocks noGrp="1"/>
          </p:cNvSpPr>
          <p:nvPr>
            <p:ph type="pic" sz="quarter" idx="19" hasCustomPrompt="1"/>
          </p:nvPr>
        </p:nvSpPr>
        <p:spPr>
          <a:xfrm>
            <a:off x="9036154" y="1822636"/>
            <a:ext cx="1006105" cy="850841"/>
          </a:xfrm>
          <a:solidFill>
            <a:schemeClr val="bg1">
              <a:lumMod val="85000"/>
            </a:schemeClr>
          </a:solidFill>
        </p:spPr>
        <p:txBody>
          <a:bodyPr>
            <a:normAutofit/>
          </a:bodyPr>
          <a:lstStyle>
            <a:lvl1pPr marL="0" indent="0">
              <a:buNone/>
              <a:defRPr sz="1543" baseline="0"/>
            </a:lvl1pPr>
          </a:lstStyle>
          <a:p>
            <a:r>
              <a:rPr lang="en-GB" dirty="0"/>
              <a:t>Insert picture from file</a:t>
            </a:r>
          </a:p>
        </p:txBody>
      </p:sp>
      <p:sp>
        <p:nvSpPr>
          <p:cNvPr id="4" name="Text Placeholder 3"/>
          <p:cNvSpPr>
            <a:spLocks noGrp="1"/>
          </p:cNvSpPr>
          <p:nvPr>
            <p:ph type="body" sz="quarter" idx="20" hasCustomPrompt="1"/>
          </p:nvPr>
        </p:nvSpPr>
        <p:spPr>
          <a:xfrm>
            <a:off x="387327" y="2819632"/>
            <a:ext cx="3859269" cy="1393233"/>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4698143" y="2819632"/>
            <a:ext cx="3859269" cy="1393233"/>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9029961" y="2819632"/>
            <a:ext cx="3859269" cy="1393233"/>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24" name="Content Placeholder 2"/>
          <p:cNvSpPr>
            <a:spLocks noGrp="1"/>
          </p:cNvSpPr>
          <p:nvPr>
            <p:ph idx="23" hasCustomPrompt="1"/>
          </p:nvPr>
        </p:nvSpPr>
        <p:spPr>
          <a:xfrm>
            <a:off x="5704247" y="1822636"/>
            <a:ext cx="2853911" cy="850841"/>
          </a:xfrm>
          <a:prstGeom prst="rect">
            <a:avLst/>
          </a:prstGeom>
          <a:solidFill>
            <a:schemeClr val="accent6"/>
          </a:solidFill>
        </p:spPr>
        <p:txBody>
          <a:bodyPr lIns="90000" tIns="90000" rIns="90000" bIns="90000" anchor="ctr">
            <a:noAutofit/>
          </a:bodyPr>
          <a:lstStyle>
            <a:lvl1pPr marL="0" indent="0">
              <a:lnSpc>
                <a:spcPct val="100000"/>
              </a:lnSpc>
              <a:spcBef>
                <a:spcPts val="294"/>
              </a:spcBef>
              <a:spcAft>
                <a:spcPts val="0"/>
              </a:spcAft>
              <a:buNone/>
              <a:defRPr sz="1764" cap="none">
                <a:solidFill>
                  <a:schemeClr val="bg1"/>
                </a:solidFill>
              </a:defRPr>
            </a:lvl1pPr>
            <a:lvl2pPr marL="783991" indent="-419995">
              <a:defRPr>
                <a:solidFill>
                  <a:schemeClr val="bg1"/>
                </a:solidFill>
              </a:defRPr>
            </a:lvl2pPr>
            <a:lvl3pPr marL="1320652" indent="-335996">
              <a:defRPr>
                <a:solidFill>
                  <a:schemeClr val="bg1"/>
                </a:solidFill>
              </a:defRPr>
            </a:lvl3pPr>
            <a:lvl4pPr marL="1847980" indent="-335996">
              <a:defRPr>
                <a:solidFill>
                  <a:schemeClr val="bg1"/>
                </a:solidFill>
              </a:defRPr>
            </a:lvl4pPr>
            <a:lvl5pPr marL="2370640" indent="-335996">
              <a:defRPr/>
            </a:lvl5pPr>
          </a:lstStyle>
          <a:p>
            <a:pPr lvl="0"/>
            <a:r>
              <a:rPr lang="en-US" dirty="0"/>
              <a:t>Click to edit master text styles</a:t>
            </a:r>
          </a:p>
        </p:txBody>
      </p:sp>
      <p:sp>
        <p:nvSpPr>
          <p:cNvPr id="25" name="Content Placeholder 2"/>
          <p:cNvSpPr>
            <a:spLocks noGrp="1"/>
          </p:cNvSpPr>
          <p:nvPr>
            <p:ph idx="24" hasCustomPrompt="1"/>
          </p:nvPr>
        </p:nvSpPr>
        <p:spPr>
          <a:xfrm>
            <a:off x="10042260" y="1822636"/>
            <a:ext cx="2853911" cy="850841"/>
          </a:xfrm>
          <a:prstGeom prst="rect">
            <a:avLst/>
          </a:prstGeom>
          <a:solidFill>
            <a:schemeClr val="accent6"/>
          </a:solidFill>
        </p:spPr>
        <p:txBody>
          <a:bodyPr lIns="90000" tIns="90000" rIns="90000" bIns="90000" anchor="ctr">
            <a:noAutofit/>
          </a:bodyPr>
          <a:lstStyle>
            <a:lvl1pPr marL="0" indent="0">
              <a:lnSpc>
                <a:spcPct val="100000"/>
              </a:lnSpc>
              <a:spcBef>
                <a:spcPts val="294"/>
              </a:spcBef>
              <a:spcAft>
                <a:spcPts val="0"/>
              </a:spcAft>
              <a:buNone/>
              <a:defRPr sz="1764" cap="none">
                <a:solidFill>
                  <a:schemeClr val="bg1"/>
                </a:solidFill>
              </a:defRPr>
            </a:lvl1pPr>
            <a:lvl2pPr marL="783991" indent="-419995">
              <a:defRPr>
                <a:solidFill>
                  <a:schemeClr val="bg1"/>
                </a:solidFill>
              </a:defRPr>
            </a:lvl2pPr>
            <a:lvl3pPr marL="1320652" indent="-335996">
              <a:defRPr>
                <a:solidFill>
                  <a:schemeClr val="bg1"/>
                </a:solidFill>
              </a:defRPr>
            </a:lvl3pPr>
            <a:lvl4pPr marL="1847980" indent="-335996">
              <a:defRPr>
                <a:solidFill>
                  <a:schemeClr val="bg1"/>
                </a:solidFill>
              </a:defRPr>
            </a:lvl4pPr>
            <a:lvl5pPr marL="2370640" indent="-335996">
              <a:defRPr/>
            </a:lvl5pPr>
          </a:lstStyle>
          <a:p>
            <a:pPr lvl="0"/>
            <a:r>
              <a:rPr lang="en-US" dirty="0"/>
              <a:t>Click to edit master text styles</a:t>
            </a:r>
          </a:p>
        </p:txBody>
      </p:sp>
    </p:spTree>
    <p:extLst>
      <p:ext uri="{BB962C8B-B14F-4D97-AF65-F5344CB8AC3E}">
        <p14:creationId xmlns:p14="http://schemas.microsoft.com/office/powerpoint/2010/main" val="412121933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2_Triangles and Blobs">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13177"/>
            <a:ext cx="6495891" cy="276871"/>
          </a:xfrm>
          <a:custGeom>
            <a:avLst/>
            <a:gdLst>
              <a:gd name="connsiteX0" fmla="*/ 0 w 4419600"/>
              <a:gd name="connsiteY0" fmla="*/ 0 h 5162550"/>
              <a:gd name="connsiteX1" fmla="*/ 4419600 w 4419600"/>
              <a:gd name="connsiteY1" fmla="*/ 0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0 h 5162550"/>
              <a:gd name="connsiteX1" fmla="*/ 2743200 w 4419600"/>
              <a:gd name="connsiteY1" fmla="*/ 8965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8964 h 5171514"/>
              <a:gd name="connsiteX1" fmla="*/ 2743200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 name="connsiteX0" fmla="*/ 0 w 4419600"/>
              <a:gd name="connsiteY0" fmla="*/ 8964 h 5171514"/>
              <a:gd name="connsiteX1" fmla="*/ 2734235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5171514">
                <a:moveTo>
                  <a:pt x="0" y="8964"/>
                </a:moveTo>
                <a:lnTo>
                  <a:pt x="2734235" y="0"/>
                </a:lnTo>
                <a:lnTo>
                  <a:pt x="4419600" y="5171514"/>
                </a:lnTo>
                <a:lnTo>
                  <a:pt x="0" y="5171514"/>
                </a:lnTo>
                <a:lnTo>
                  <a:pt x="0" y="8964"/>
                </a:lnTo>
                <a:close/>
              </a:path>
            </a:pathLst>
          </a:custGeom>
        </p:spPr>
        <p:txBody>
          <a:bodyPr/>
          <a:lstStyle/>
          <a:p>
            <a:r>
              <a:rPr lang="en-US" dirty="0"/>
              <a:t>Click icon to add picture</a:t>
            </a:r>
            <a:endParaRPr lang="en-GB" dirty="0"/>
          </a:p>
        </p:txBody>
      </p:sp>
      <p:sp>
        <p:nvSpPr>
          <p:cNvPr id="3" name="Subtitle 2"/>
          <p:cNvSpPr>
            <a:spLocks noGrp="1"/>
          </p:cNvSpPr>
          <p:nvPr>
            <p:ph type="subTitle" idx="1" hasCustomPrompt="1"/>
          </p:nvPr>
        </p:nvSpPr>
        <p:spPr>
          <a:xfrm>
            <a:off x="7034969" y="1650657"/>
            <a:ext cx="6027026" cy="4031402"/>
          </a:xfrm>
        </p:spPr>
        <p:txBody>
          <a:bodyPr anchor="ctr">
            <a:normAutofit/>
          </a:bodyPr>
          <a:lstStyle>
            <a:lvl1pPr marL="0" indent="0" algn="l">
              <a:buNone/>
              <a:defRPr sz="3968" b="1" baseline="0">
                <a:solidFill>
                  <a:schemeClr val="tx1"/>
                </a:solidFill>
              </a:defRPr>
            </a:lvl1pPr>
            <a:lvl2pPr marL="4762" indent="0" algn="l">
              <a:spcBef>
                <a:spcPts val="0"/>
              </a:spcBef>
              <a:buNone/>
              <a:tabLst/>
              <a:defRPr sz="3234" baseline="0">
                <a:solidFill>
                  <a:schemeClr val="bg2"/>
                </a:solidFill>
              </a:defRPr>
            </a:lvl2pPr>
            <a:lvl3pPr marL="1358510" indent="0" algn="ctr">
              <a:buNone/>
              <a:defRPr>
                <a:solidFill>
                  <a:schemeClr val="tx1">
                    <a:tint val="75000"/>
                  </a:schemeClr>
                </a:solidFill>
              </a:defRPr>
            </a:lvl3pPr>
            <a:lvl4pPr marL="2037763" indent="0" algn="ctr">
              <a:buNone/>
              <a:defRPr>
                <a:solidFill>
                  <a:schemeClr val="tx1">
                    <a:tint val="75000"/>
                  </a:schemeClr>
                </a:solidFill>
              </a:defRPr>
            </a:lvl4pPr>
            <a:lvl5pPr marL="2717019" indent="0" algn="ctr">
              <a:buNone/>
              <a:defRPr>
                <a:solidFill>
                  <a:schemeClr val="tx1">
                    <a:tint val="75000"/>
                  </a:schemeClr>
                </a:solidFill>
              </a:defRPr>
            </a:lvl5pPr>
            <a:lvl6pPr marL="3396273" indent="0" algn="ctr">
              <a:buNone/>
              <a:defRPr>
                <a:solidFill>
                  <a:schemeClr val="tx1">
                    <a:tint val="75000"/>
                  </a:schemeClr>
                </a:solidFill>
              </a:defRPr>
            </a:lvl6pPr>
            <a:lvl7pPr marL="4075529" indent="0" algn="ctr">
              <a:buNone/>
              <a:defRPr>
                <a:solidFill>
                  <a:schemeClr val="tx1">
                    <a:tint val="75000"/>
                  </a:schemeClr>
                </a:solidFill>
              </a:defRPr>
            </a:lvl7pPr>
            <a:lvl8pPr marL="4754782" indent="0" algn="ctr">
              <a:buNone/>
              <a:defRPr>
                <a:solidFill>
                  <a:schemeClr val="tx1">
                    <a:tint val="75000"/>
                  </a:schemeClr>
                </a:solidFill>
              </a:defRPr>
            </a:lvl8pPr>
            <a:lvl9pPr marL="5434036"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30736378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034969" y="1650657"/>
            <a:ext cx="6027026" cy="4031402"/>
          </a:xfrm>
        </p:spPr>
        <p:txBody>
          <a:bodyPr anchor="ctr">
            <a:normAutofit/>
          </a:bodyPr>
          <a:lstStyle>
            <a:lvl1pPr marL="0" indent="0" algn="l">
              <a:buNone/>
              <a:defRPr sz="3968" b="1" baseline="0">
                <a:solidFill>
                  <a:schemeClr val="tx1"/>
                </a:solidFill>
              </a:defRPr>
            </a:lvl1pPr>
            <a:lvl2pPr marL="4762" indent="0" algn="l">
              <a:spcBef>
                <a:spcPts val="0"/>
              </a:spcBef>
              <a:buNone/>
              <a:tabLst/>
              <a:defRPr sz="3234" baseline="0">
                <a:solidFill>
                  <a:schemeClr val="bg2"/>
                </a:solidFill>
              </a:defRPr>
            </a:lvl2pPr>
            <a:lvl3pPr marL="1358510" indent="0" algn="ctr">
              <a:buNone/>
              <a:defRPr>
                <a:solidFill>
                  <a:schemeClr val="tx1">
                    <a:tint val="75000"/>
                  </a:schemeClr>
                </a:solidFill>
              </a:defRPr>
            </a:lvl3pPr>
            <a:lvl4pPr marL="2037763" indent="0" algn="ctr">
              <a:buNone/>
              <a:defRPr>
                <a:solidFill>
                  <a:schemeClr val="tx1">
                    <a:tint val="75000"/>
                  </a:schemeClr>
                </a:solidFill>
              </a:defRPr>
            </a:lvl4pPr>
            <a:lvl5pPr marL="2717019" indent="0" algn="ctr">
              <a:buNone/>
              <a:defRPr>
                <a:solidFill>
                  <a:schemeClr val="tx1">
                    <a:tint val="75000"/>
                  </a:schemeClr>
                </a:solidFill>
              </a:defRPr>
            </a:lvl5pPr>
            <a:lvl6pPr marL="3396273" indent="0" algn="ctr">
              <a:buNone/>
              <a:defRPr>
                <a:solidFill>
                  <a:schemeClr val="tx1">
                    <a:tint val="75000"/>
                  </a:schemeClr>
                </a:solidFill>
              </a:defRPr>
            </a:lvl6pPr>
            <a:lvl7pPr marL="4075529" indent="0" algn="ctr">
              <a:buNone/>
              <a:defRPr>
                <a:solidFill>
                  <a:schemeClr val="tx1">
                    <a:tint val="75000"/>
                  </a:schemeClr>
                </a:solidFill>
              </a:defRPr>
            </a:lvl7pPr>
            <a:lvl8pPr marL="4754782" indent="0" algn="ctr">
              <a:buNone/>
              <a:defRPr>
                <a:solidFill>
                  <a:schemeClr val="tx1">
                    <a:tint val="75000"/>
                  </a:schemeClr>
                </a:solidFill>
              </a:defRPr>
            </a:lvl8pPr>
            <a:lvl9pPr marL="5434036"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
        <p:nvSpPr>
          <p:cNvPr id="6" name="Picture Placeholder 5"/>
          <p:cNvSpPr>
            <a:spLocks noGrp="1"/>
          </p:cNvSpPr>
          <p:nvPr>
            <p:ph type="pic" sz="quarter" idx="15"/>
          </p:nvPr>
        </p:nvSpPr>
        <p:spPr>
          <a:xfrm>
            <a:off x="0" y="-13180"/>
            <a:ext cx="6456363" cy="276871"/>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dirty="0"/>
              <a:t>Click icon to add picture</a:t>
            </a:r>
            <a:endParaRPr lang="en-GB" dirty="0"/>
          </a:p>
        </p:txBody>
      </p:sp>
    </p:spTree>
    <p:extLst>
      <p:ext uri="{BB962C8B-B14F-4D97-AF65-F5344CB8AC3E}">
        <p14:creationId xmlns:p14="http://schemas.microsoft.com/office/powerpoint/2010/main" val="413890867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41545" y="365051"/>
            <a:ext cx="9885512" cy="650739"/>
          </a:xfrm>
        </p:spPr>
        <p:txBody>
          <a:bodyPr anchor="b">
            <a:normAutofit/>
          </a:bodyPr>
          <a:lstStyle>
            <a:lvl1pPr marL="0" indent="0">
              <a:buNone/>
              <a:defRPr sz="279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56701" y="5125033"/>
            <a:ext cx="5649518"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7412264" y="5125033"/>
            <a:ext cx="5649518"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56701" y="2691835"/>
            <a:ext cx="5649518"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7412264" y="2691835"/>
            <a:ext cx="5649518"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56701" y="2041098"/>
            <a:ext cx="5649518" cy="650739"/>
          </a:xfrm>
          <a:solidFill>
            <a:schemeClr val="tx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7412264" y="2041098"/>
            <a:ext cx="5649518" cy="650739"/>
          </a:xfrm>
          <a:solidFill>
            <a:schemeClr val="accent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139366644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2" y="945938"/>
            <a:ext cx="12720452" cy="525785"/>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43931" y="365051"/>
            <a:ext cx="9840487" cy="650739"/>
          </a:xfrm>
        </p:spPr>
        <p:txBody>
          <a:bodyPr anchor="b">
            <a:normAutofit/>
          </a:bodyPr>
          <a:lstStyle>
            <a:lvl1pPr marL="0" indent="0">
              <a:buNone/>
              <a:defRPr sz="279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59413" y="5117734"/>
            <a:ext cx="3765039"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4850614" y="5117734"/>
            <a:ext cx="3765039"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59413" y="2691835"/>
            <a:ext cx="3765039"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4850614" y="2691835"/>
            <a:ext cx="3765039"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59413" y="2041098"/>
            <a:ext cx="3765039" cy="650739"/>
          </a:xfrm>
          <a:solidFill>
            <a:schemeClr val="tx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850614" y="2041098"/>
            <a:ext cx="3765039" cy="650739"/>
          </a:xfrm>
          <a:solidFill>
            <a:schemeClr val="accent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
        <p:nvSpPr>
          <p:cNvPr id="15" name="Text Placeholder 10"/>
          <p:cNvSpPr>
            <a:spLocks noGrp="1"/>
          </p:cNvSpPr>
          <p:nvPr>
            <p:ph type="body" sz="quarter" idx="20"/>
          </p:nvPr>
        </p:nvSpPr>
        <p:spPr>
          <a:xfrm>
            <a:off x="9261200" y="5117734"/>
            <a:ext cx="3765039"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6" name="Picture Placeholder 6"/>
          <p:cNvSpPr>
            <a:spLocks noGrp="1"/>
          </p:cNvSpPr>
          <p:nvPr>
            <p:ph type="pic" sz="quarter" idx="21"/>
          </p:nvPr>
        </p:nvSpPr>
        <p:spPr>
          <a:xfrm>
            <a:off x="9261200" y="2691835"/>
            <a:ext cx="3765039"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7" name="Text Placeholder 10"/>
          <p:cNvSpPr>
            <a:spLocks noGrp="1"/>
          </p:cNvSpPr>
          <p:nvPr>
            <p:ph type="body" sz="quarter" idx="22"/>
          </p:nvPr>
        </p:nvSpPr>
        <p:spPr>
          <a:xfrm>
            <a:off x="9261200" y="2041098"/>
            <a:ext cx="3765039" cy="650739"/>
          </a:xfrm>
          <a:solidFill>
            <a:schemeClr val="accent6"/>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60809790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Colour fill - Title,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540000"/>
            <a:ext cx="4279087" cy="553998"/>
          </a:xfrm>
          <a:solidFill>
            <a:schemeClr val="accent3"/>
          </a:solidFill>
        </p:spPr>
        <p:txBody>
          <a:bodyPr/>
          <a:lstStyle>
            <a:lvl1pPr algn="l">
              <a:defRPr b="0"/>
            </a:lvl1pPr>
          </a:lstStyle>
          <a:p>
            <a:r>
              <a:rPr lang="en-US" dirty="0"/>
              <a:t>Click to edit title</a:t>
            </a:r>
            <a:endParaRPr lang="en-GB" dirty="0"/>
          </a:p>
        </p:txBody>
      </p:sp>
      <p:sp>
        <p:nvSpPr>
          <p:cNvPr id="3" name="Content Placeholder 2"/>
          <p:cNvSpPr>
            <a:spLocks noGrp="1"/>
          </p:cNvSpPr>
          <p:nvPr>
            <p:ph idx="1" hasCustomPrompt="1"/>
          </p:nvPr>
        </p:nvSpPr>
        <p:spPr bwMode="black">
          <a:xfrm>
            <a:off x="566643" y="1739916"/>
            <a:ext cx="12306492" cy="4722801"/>
          </a:xfrm>
        </p:spPr>
        <p:txBody>
          <a:bodyPr/>
          <a:lstStyle>
            <a:lvl1pPr>
              <a:lnSpc>
                <a:spcPct val="110000"/>
              </a:lnSpc>
              <a:spcBef>
                <a:spcPts val="600"/>
              </a:spcBef>
              <a:spcAft>
                <a:spcPts val="600"/>
              </a:spcAft>
              <a:buClr>
                <a:schemeClr val="tx1"/>
              </a:buClr>
              <a:defRPr>
                <a:solidFill>
                  <a:schemeClr val="tx1"/>
                </a:solidFill>
              </a:defRPr>
            </a:lvl1pPr>
            <a:lvl2pPr>
              <a:lnSpc>
                <a:spcPct val="110000"/>
              </a:lnSpc>
              <a:spcBef>
                <a:spcPts val="600"/>
              </a:spcBef>
              <a:spcAft>
                <a:spcPts val="600"/>
              </a:spcAft>
              <a:buClr>
                <a:schemeClr val="tx1"/>
              </a:buClr>
              <a:defRPr>
                <a:solidFill>
                  <a:schemeClr val="tx1"/>
                </a:solidFill>
              </a:defRPr>
            </a:lvl2pPr>
            <a:lvl3pPr>
              <a:lnSpc>
                <a:spcPct val="110000"/>
              </a:lnSpc>
              <a:spcBef>
                <a:spcPts val="600"/>
              </a:spcBef>
              <a:spcAft>
                <a:spcPts val="600"/>
              </a:spcAft>
              <a:buClr>
                <a:schemeClr val="tx1"/>
              </a:buClr>
              <a:defRPr>
                <a:solidFill>
                  <a:schemeClr val="tx1"/>
                </a:solidFill>
              </a:defRPr>
            </a:lvl3pPr>
            <a:lvl4pPr>
              <a:lnSpc>
                <a:spcPct val="110000"/>
              </a:lnSpc>
              <a:spcBef>
                <a:spcPts val="600"/>
              </a:spcBef>
              <a:spcAft>
                <a:spcPts val="600"/>
              </a:spcAft>
              <a:buClr>
                <a:schemeClr val="tx1"/>
              </a:buClr>
              <a:defRPr>
                <a:solidFill>
                  <a:schemeClr val="tx1"/>
                </a:solidFill>
              </a:defRPr>
            </a:lvl4pPr>
            <a:lvl5pPr>
              <a:lnSpc>
                <a:spcPct val="110000"/>
              </a:lnSpc>
              <a:spcBef>
                <a:spcPts val="600"/>
              </a:spcBef>
              <a:spcAft>
                <a:spcPts val="600"/>
              </a:spcAft>
              <a:buClr>
                <a:schemeClr val="tx1"/>
              </a:buCl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2" name="TextBox 11"/>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ITALY  |</a:t>
            </a:r>
          </a:p>
        </p:txBody>
      </p:sp>
    </p:spTree>
    <p:extLst>
      <p:ext uri="{BB962C8B-B14F-4D97-AF65-F5344CB8AC3E}">
        <p14:creationId xmlns:p14="http://schemas.microsoft.com/office/powerpoint/2010/main" val="2195120536"/>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1" y="945938"/>
            <a:ext cx="9881645" cy="525785"/>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43932" y="365051"/>
            <a:ext cx="9723088" cy="650739"/>
          </a:xfrm>
        </p:spPr>
        <p:txBody>
          <a:bodyPr anchor="b">
            <a:normAutofit/>
          </a:bodyPr>
          <a:lstStyle>
            <a:lvl1pPr marL="0" indent="0">
              <a:buNone/>
              <a:defRPr sz="279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45411" y="5117734"/>
            <a:ext cx="2864374" cy="819840"/>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3629410" y="5117734"/>
            <a:ext cx="2864374" cy="819840"/>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45411"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45411" y="2041097"/>
            <a:ext cx="2864374" cy="650738"/>
          </a:xfrm>
          <a:solidFill>
            <a:schemeClr val="tx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629410" y="2041097"/>
            <a:ext cx="2864374" cy="650738"/>
          </a:xfrm>
          <a:solidFill>
            <a:schemeClr val="accent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
        <p:nvSpPr>
          <p:cNvPr id="12" name="Picture Placeholder 6"/>
          <p:cNvSpPr>
            <a:spLocks noGrp="1"/>
          </p:cNvSpPr>
          <p:nvPr>
            <p:ph type="pic" sz="quarter" idx="17"/>
          </p:nvPr>
        </p:nvSpPr>
        <p:spPr>
          <a:xfrm>
            <a:off x="3629410"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
        <p:nvSpPr>
          <p:cNvPr id="15" name="Text Placeholder 10"/>
          <p:cNvSpPr>
            <a:spLocks noGrp="1"/>
          </p:cNvSpPr>
          <p:nvPr>
            <p:ph type="body" sz="quarter" idx="20"/>
          </p:nvPr>
        </p:nvSpPr>
        <p:spPr>
          <a:xfrm>
            <a:off x="6913408" y="5117734"/>
            <a:ext cx="2864374" cy="819840"/>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Click to edit Master text styles</a:t>
            </a:r>
          </a:p>
          <a:p>
            <a:pPr lvl="1"/>
            <a:r>
              <a:rPr lang="en-US"/>
              <a:t>Second level</a:t>
            </a:r>
          </a:p>
        </p:txBody>
      </p:sp>
      <p:sp>
        <p:nvSpPr>
          <p:cNvPr id="17" name="Text Placeholder 10"/>
          <p:cNvSpPr>
            <a:spLocks noGrp="1"/>
          </p:cNvSpPr>
          <p:nvPr>
            <p:ph type="body" sz="quarter" idx="22"/>
          </p:nvPr>
        </p:nvSpPr>
        <p:spPr>
          <a:xfrm>
            <a:off x="6913408" y="2041097"/>
            <a:ext cx="2864374" cy="650738"/>
          </a:xfrm>
          <a:solidFill>
            <a:schemeClr val="accent6"/>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
        <p:nvSpPr>
          <p:cNvPr id="16" name="Picture Placeholder 6"/>
          <p:cNvSpPr>
            <a:spLocks noGrp="1"/>
          </p:cNvSpPr>
          <p:nvPr>
            <p:ph type="pic" sz="quarter" idx="21"/>
          </p:nvPr>
        </p:nvSpPr>
        <p:spPr>
          <a:xfrm>
            <a:off x="6913408"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
        <p:nvSpPr>
          <p:cNvPr id="18" name="Text Placeholder 10"/>
          <p:cNvSpPr>
            <a:spLocks noGrp="1"/>
          </p:cNvSpPr>
          <p:nvPr>
            <p:ph type="body" sz="quarter" idx="23"/>
          </p:nvPr>
        </p:nvSpPr>
        <p:spPr>
          <a:xfrm>
            <a:off x="10197407" y="5117734"/>
            <a:ext cx="2864374" cy="819840"/>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Click to edit Master text styles</a:t>
            </a:r>
          </a:p>
          <a:p>
            <a:pPr lvl="1"/>
            <a:r>
              <a:rPr lang="en-US"/>
              <a:t>Second level</a:t>
            </a:r>
          </a:p>
        </p:txBody>
      </p:sp>
      <p:sp>
        <p:nvSpPr>
          <p:cNvPr id="20" name="Text Placeholder 10"/>
          <p:cNvSpPr>
            <a:spLocks noGrp="1"/>
          </p:cNvSpPr>
          <p:nvPr>
            <p:ph type="body" sz="quarter" idx="25"/>
          </p:nvPr>
        </p:nvSpPr>
        <p:spPr>
          <a:xfrm>
            <a:off x="10197407" y="2041097"/>
            <a:ext cx="2864374" cy="650738"/>
          </a:xfrm>
          <a:solidFill>
            <a:schemeClr val="accent3"/>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
        <p:nvSpPr>
          <p:cNvPr id="19" name="Picture Placeholder 6"/>
          <p:cNvSpPr>
            <a:spLocks noGrp="1"/>
          </p:cNvSpPr>
          <p:nvPr>
            <p:ph type="pic" sz="quarter" idx="24"/>
          </p:nvPr>
        </p:nvSpPr>
        <p:spPr>
          <a:xfrm>
            <a:off x="10197407"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299898740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13181"/>
            <a:ext cx="5497790" cy="276871"/>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r>
              <a:rPr lang="en-US" dirty="0"/>
              <a:t>Click icon to add picture</a:t>
            </a:r>
            <a:endParaRPr lang="en-GB" dirty="0"/>
          </a:p>
        </p:txBody>
      </p:sp>
      <p:sp>
        <p:nvSpPr>
          <p:cNvPr id="2" name="Title 1"/>
          <p:cNvSpPr>
            <a:spLocks noGrp="1"/>
          </p:cNvSpPr>
          <p:nvPr>
            <p:ph type="ctrTitle" hasCustomPrompt="1"/>
          </p:nvPr>
        </p:nvSpPr>
        <p:spPr>
          <a:xfrm>
            <a:off x="6137851" y="3274895"/>
            <a:ext cx="6906638" cy="525785"/>
          </a:xfrm>
        </p:spPr>
        <p:txBody>
          <a:bodyPr anchor="ctr"/>
          <a:lstStyle>
            <a:lvl1pPr>
              <a:defRPr sz="5438" baseline="0"/>
            </a:lvl1pPr>
          </a:lstStyle>
          <a:p>
            <a:r>
              <a:rPr lang="en-US" dirty="0"/>
              <a:t>Impact word(s)</a:t>
            </a:r>
          </a:p>
        </p:txBody>
      </p:sp>
      <p:sp>
        <p:nvSpPr>
          <p:cNvPr id="3" name="Subtitle 2"/>
          <p:cNvSpPr>
            <a:spLocks noGrp="1"/>
          </p:cNvSpPr>
          <p:nvPr>
            <p:ph type="subTitle" idx="1" hasCustomPrompt="1"/>
          </p:nvPr>
        </p:nvSpPr>
        <p:spPr>
          <a:xfrm>
            <a:off x="6137851" y="4210745"/>
            <a:ext cx="6906638" cy="553741"/>
          </a:xfrm>
        </p:spPr>
        <p:txBody>
          <a:bodyPr/>
          <a:lstStyle>
            <a:lvl1pPr marL="0" indent="0" algn="l">
              <a:buNone/>
              <a:defRPr baseline="0">
                <a:solidFill>
                  <a:schemeClr val="bg2">
                    <a:lumMod val="75000"/>
                  </a:schemeClr>
                </a:solidFill>
              </a:defRPr>
            </a:lvl1pPr>
            <a:lvl2pPr marL="4762" indent="0" algn="l">
              <a:spcBef>
                <a:spcPts val="0"/>
              </a:spcBef>
              <a:buNone/>
              <a:tabLst/>
              <a:defRPr baseline="0">
                <a:solidFill>
                  <a:schemeClr val="bg2">
                    <a:lumMod val="75000"/>
                  </a:schemeClr>
                </a:solidFill>
              </a:defRPr>
            </a:lvl2pPr>
            <a:lvl3pPr marL="1358510" indent="0" algn="ctr">
              <a:buNone/>
              <a:defRPr>
                <a:solidFill>
                  <a:schemeClr val="tx1">
                    <a:tint val="75000"/>
                  </a:schemeClr>
                </a:solidFill>
              </a:defRPr>
            </a:lvl3pPr>
            <a:lvl4pPr marL="2037763" indent="0" algn="ctr">
              <a:buNone/>
              <a:defRPr>
                <a:solidFill>
                  <a:schemeClr val="tx1">
                    <a:tint val="75000"/>
                  </a:schemeClr>
                </a:solidFill>
              </a:defRPr>
            </a:lvl4pPr>
            <a:lvl5pPr marL="2717019" indent="0" algn="ctr">
              <a:buNone/>
              <a:defRPr>
                <a:solidFill>
                  <a:schemeClr val="tx1">
                    <a:tint val="75000"/>
                  </a:schemeClr>
                </a:solidFill>
              </a:defRPr>
            </a:lvl5pPr>
            <a:lvl6pPr marL="3396273" indent="0" algn="ctr">
              <a:buNone/>
              <a:defRPr>
                <a:solidFill>
                  <a:schemeClr val="tx1">
                    <a:tint val="75000"/>
                  </a:schemeClr>
                </a:solidFill>
              </a:defRPr>
            </a:lvl6pPr>
            <a:lvl7pPr marL="4075529" indent="0" algn="ctr">
              <a:buNone/>
              <a:defRPr>
                <a:solidFill>
                  <a:schemeClr val="tx1">
                    <a:tint val="75000"/>
                  </a:schemeClr>
                </a:solidFill>
              </a:defRPr>
            </a:lvl7pPr>
            <a:lvl8pPr marL="4754782" indent="0" algn="ctr">
              <a:buNone/>
              <a:defRPr>
                <a:solidFill>
                  <a:schemeClr val="tx1">
                    <a:tint val="75000"/>
                  </a:schemeClr>
                </a:solidFill>
              </a:defRPr>
            </a:lvl8pPr>
            <a:lvl9pPr marL="5434036"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20" name="Text Placeholder 19"/>
          <p:cNvSpPr>
            <a:spLocks noGrp="1"/>
          </p:cNvSpPr>
          <p:nvPr>
            <p:ph type="body" sz="quarter" idx="13" hasCustomPrompt="1"/>
          </p:nvPr>
        </p:nvSpPr>
        <p:spPr>
          <a:xfrm>
            <a:off x="6137851" y="2042008"/>
            <a:ext cx="6906638" cy="937097"/>
          </a:xfrm>
        </p:spPr>
        <p:txBody>
          <a:bodyPr anchor="b">
            <a:normAutofit/>
          </a:bodyPr>
          <a:lstStyle>
            <a:lvl1pPr>
              <a:defRPr sz="3234" b="0" cap="none" baseline="0">
                <a:solidFill>
                  <a:schemeClr val="bg2"/>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1301281" y="989172"/>
            <a:ext cx="1712713" cy="950068"/>
          </a:xfrm>
          <a:solidFill>
            <a:schemeClr val="bg1"/>
          </a:solidFill>
        </p:spPr>
        <p:txBody>
          <a:bodyPr/>
          <a:lstStyle>
            <a:lvl1pPr algn="ctr">
              <a:defRPr sz="2058"/>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363497" y="6802597"/>
            <a:ext cx="823643" cy="382498"/>
          </a:xfrm>
          <a:prstGeom prst="rect">
            <a:avLst/>
          </a:prstGeom>
        </p:spPr>
        <p:txBody>
          <a:bodyPr lIns="0" tIns="0" rIns="0" bIns="0" anchor="b"/>
          <a:lstStyle>
            <a:lvl1pPr>
              <a:defRPr sz="1176">
                <a:solidFill>
                  <a:schemeClr val="bg1">
                    <a:lumMod val="95000"/>
                  </a:schemeClr>
                </a:solidFill>
              </a:defRPr>
            </a:lvl1pPr>
          </a:lstStyle>
          <a:p>
            <a:fld id="{7F034911-0302-4AAB-AEF0-815419E29289}" type="slidenum">
              <a:rPr lang="en-US" smtClean="0"/>
              <a:pPr/>
              <a:t>‹#›</a:t>
            </a:fld>
            <a:endParaRPr lang="en-US" dirty="0"/>
          </a:p>
        </p:txBody>
      </p:sp>
      <p:sp>
        <p:nvSpPr>
          <p:cNvPr id="14" name="Footer Placeholder 10"/>
          <p:cNvSpPr>
            <a:spLocks noGrp="1"/>
          </p:cNvSpPr>
          <p:nvPr>
            <p:ph type="ftr" sz="quarter" idx="11"/>
          </p:nvPr>
        </p:nvSpPr>
        <p:spPr>
          <a:xfrm>
            <a:off x="6137851" y="5926481"/>
            <a:ext cx="6906638" cy="876116"/>
          </a:xfrm>
          <a:prstGeom prst="rect">
            <a:avLst/>
          </a:prstGeom>
        </p:spPr>
        <p:txBody>
          <a:bodyPr lIns="0" tIns="0" rIns="0" bIns="0"/>
          <a:lstStyle>
            <a:lvl1pPr>
              <a:defRPr sz="1470">
                <a:solidFill>
                  <a:schemeClr val="accent4">
                    <a:lumMod val="75000"/>
                  </a:schemeClr>
                </a:solidFill>
              </a:defRPr>
            </a:lvl1pPr>
          </a:lstStyle>
          <a:p>
            <a:r>
              <a:rPr lang="en-US"/>
              <a:t>Ipsos Report | September 2017 |  Market report Germany  </a:t>
            </a:r>
            <a:endParaRPr lang="en-GB" dirty="0"/>
          </a:p>
        </p:txBody>
      </p:sp>
      <p:sp>
        <p:nvSpPr>
          <p:cNvPr id="21" name="TextBox 20"/>
          <p:cNvSpPr txBox="1"/>
          <p:nvPr userDrawn="1"/>
        </p:nvSpPr>
        <p:spPr>
          <a:xfrm>
            <a:off x="352212" y="6889926"/>
            <a:ext cx="451502" cy="349882"/>
          </a:xfrm>
          <a:prstGeom prst="rect">
            <a:avLst/>
          </a:prstGeom>
        </p:spPr>
        <p:txBody>
          <a:bodyPr vert="horz" wrap="none" lIns="0" tIns="0" rIns="0" bIns="0" rtlCol="0" anchor="b">
            <a:normAutofit/>
          </a:bodyPr>
          <a:lstStyle/>
          <a:p>
            <a:pPr>
              <a:lnSpc>
                <a:spcPct val="85000"/>
              </a:lnSpc>
              <a:spcBef>
                <a:spcPts val="300"/>
              </a:spcBef>
            </a:pPr>
            <a:fld id="{01990C03-C3A3-48FE-AF6D-3AE397C89625}" type="slidenum">
              <a:rPr lang="en-GB" sz="1470">
                <a:solidFill>
                  <a:schemeClr val="bg1"/>
                </a:solidFill>
              </a:rPr>
              <a:pPr>
                <a:lnSpc>
                  <a:spcPct val="85000"/>
                </a:lnSpc>
                <a:spcBef>
                  <a:spcPts val="300"/>
                </a:spcBef>
              </a:pPr>
              <a:t>‹#›</a:t>
            </a:fld>
            <a:endParaRPr lang="en-GB" sz="1470" dirty="0">
              <a:solidFill>
                <a:schemeClr val="bg1"/>
              </a:solidFill>
            </a:endParaRPr>
          </a:p>
        </p:txBody>
      </p:sp>
    </p:spTree>
    <p:extLst>
      <p:ext uri="{BB962C8B-B14F-4D97-AF65-F5344CB8AC3E}">
        <p14:creationId xmlns:p14="http://schemas.microsoft.com/office/powerpoint/2010/main" val="185999353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41545" y="365051"/>
            <a:ext cx="9885512" cy="650739"/>
          </a:xfrm>
        </p:spPr>
        <p:txBody>
          <a:bodyPr anchor="b">
            <a:normAutofit/>
          </a:bodyPr>
          <a:lstStyle>
            <a:lvl1pPr marL="0" indent="0">
              <a:buNone/>
              <a:defRPr sz="279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56701" y="5125033"/>
            <a:ext cx="5649518"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9" name="Text Placeholder 10"/>
          <p:cNvSpPr>
            <a:spLocks noGrp="1"/>
          </p:cNvSpPr>
          <p:nvPr>
            <p:ph type="body" sz="quarter" idx="15"/>
          </p:nvPr>
        </p:nvSpPr>
        <p:spPr>
          <a:xfrm>
            <a:off x="7412264" y="5125033"/>
            <a:ext cx="5649518"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7" name="Picture Placeholder 6"/>
          <p:cNvSpPr>
            <a:spLocks noGrp="1"/>
          </p:cNvSpPr>
          <p:nvPr>
            <p:ph type="pic" sz="quarter" idx="16"/>
          </p:nvPr>
        </p:nvSpPr>
        <p:spPr>
          <a:xfrm>
            <a:off x="356701" y="2691835"/>
            <a:ext cx="5649518"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7412264" y="2691835"/>
            <a:ext cx="5649518"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56701" y="2041098"/>
            <a:ext cx="5649518" cy="650739"/>
          </a:xfrm>
          <a:solidFill>
            <a:schemeClr val="tx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
        <p:nvSpPr>
          <p:cNvPr id="14" name="Text Placeholder 10"/>
          <p:cNvSpPr>
            <a:spLocks noGrp="1"/>
          </p:cNvSpPr>
          <p:nvPr>
            <p:ph type="body" sz="quarter" idx="19"/>
          </p:nvPr>
        </p:nvSpPr>
        <p:spPr>
          <a:xfrm>
            <a:off x="7412264" y="2041098"/>
            <a:ext cx="5649518" cy="650739"/>
          </a:xfrm>
          <a:solidFill>
            <a:schemeClr val="accent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Tree>
    <p:extLst>
      <p:ext uri="{BB962C8B-B14F-4D97-AF65-F5344CB8AC3E}">
        <p14:creationId xmlns:p14="http://schemas.microsoft.com/office/powerpoint/2010/main" val="47157027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2" y="945938"/>
            <a:ext cx="12720452" cy="525785"/>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43931" y="365051"/>
            <a:ext cx="9840487" cy="650739"/>
          </a:xfrm>
        </p:spPr>
        <p:txBody>
          <a:bodyPr anchor="b">
            <a:normAutofit/>
          </a:bodyPr>
          <a:lstStyle>
            <a:lvl1pPr marL="0" indent="0">
              <a:buNone/>
              <a:defRPr sz="279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59413" y="5117734"/>
            <a:ext cx="3765039"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9" name="Text Placeholder 10"/>
          <p:cNvSpPr>
            <a:spLocks noGrp="1"/>
          </p:cNvSpPr>
          <p:nvPr>
            <p:ph type="body" sz="quarter" idx="15"/>
          </p:nvPr>
        </p:nvSpPr>
        <p:spPr>
          <a:xfrm>
            <a:off x="4850614" y="5117734"/>
            <a:ext cx="3765039"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7" name="Picture Placeholder 6"/>
          <p:cNvSpPr>
            <a:spLocks noGrp="1"/>
          </p:cNvSpPr>
          <p:nvPr>
            <p:ph type="pic" sz="quarter" idx="16"/>
          </p:nvPr>
        </p:nvSpPr>
        <p:spPr>
          <a:xfrm>
            <a:off x="359413" y="2691835"/>
            <a:ext cx="3765039"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4850614" y="2691835"/>
            <a:ext cx="3765039"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59413" y="2041098"/>
            <a:ext cx="3765039" cy="650739"/>
          </a:xfrm>
          <a:solidFill>
            <a:schemeClr val="tx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
        <p:nvSpPr>
          <p:cNvPr id="14" name="Text Placeholder 10"/>
          <p:cNvSpPr>
            <a:spLocks noGrp="1"/>
          </p:cNvSpPr>
          <p:nvPr>
            <p:ph type="body" sz="quarter" idx="19"/>
          </p:nvPr>
        </p:nvSpPr>
        <p:spPr>
          <a:xfrm>
            <a:off x="4850614" y="2041098"/>
            <a:ext cx="3765039" cy="650739"/>
          </a:xfrm>
          <a:solidFill>
            <a:schemeClr val="accent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
        <p:nvSpPr>
          <p:cNvPr id="15" name="Text Placeholder 10"/>
          <p:cNvSpPr>
            <a:spLocks noGrp="1"/>
          </p:cNvSpPr>
          <p:nvPr>
            <p:ph type="body" sz="quarter" idx="20"/>
          </p:nvPr>
        </p:nvSpPr>
        <p:spPr>
          <a:xfrm>
            <a:off x="9261200" y="5117734"/>
            <a:ext cx="3765039"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16" name="Picture Placeholder 6"/>
          <p:cNvSpPr>
            <a:spLocks noGrp="1"/>
          </p:cNvSpPr>
          <p:nvPr>
            <p:ph type="pic" sz="quarter" idx="21"/>
          </p:nvPr>
        </p:nvSpPr>
        <p:spPr>
          <a:xfrm>
            <a:off x="9261200" y="2691835"/>
            <a:ext cx="3765039"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7" name="Text Placeholder 10"/>
          <p:cNvSpPr>
            <a:spLocks noGrp="1"/>
          </p:cNvSpPr>
          <p:nvPr>
            <p:ph type="body" sz="quarter" idx="22"/>
          </p:nvPr>
        </p:nvSpPr>
        <p:spPr>
          <a:xfrm>
            <a:off x="9261200" y="2041098"/>
            <a:ext cx="3765039" cy="650739"/>
          </a:xfrm>
          <a:solidFill>
            <a:schemeClr val="accent6"/>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Tree>
    <p:extLst>
      <p:ext uri="{BB962C8B-B14F-4D97-AF65-F5344CB8AC3E}">
        <p14:creationId xmlns:p14="http://schemas.microsoft.com/office/powerpoint/2010/main" val="79026240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1" y="945938"/>
            <a:ext cx="9881645" cy="525785"/>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43932" y="365051"/>
            <a:ext cx="9723088" cy="650739"/>
          </a:xfrm>
        </p:spPr>
        <p:txBody>
          <a:bodyPr anchor="b">
            <a:normAutofit/>
          </a:bodyPr>
          <a:lstStyle>
            <a:lvl1pPr marL="0" indent="0">
              <a:buNone/>
              <a:defRPr sz="279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45411" y="5117734"/>
            <a:ext cx="2864374"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Edit Master text styles</a:t>
            </a:r>
          </a:p>
          <a:p>
            <a:pPr lvl="1"/>
            <a:r>
              <a:rPr lang="en-US"/>
              <a:t>Second level</a:t>
            </a:r>
          </a:p>
        </p:txBody>
      </p:sp>
      <p:sp>
        <p:nvSpPr>
          <p:cNvPr id="9" name="Text Placeholder 10"/>
          <p:cNvSpPr>
            <a:spLocks noGrp="1"/>
          </p:cNvSpPr>
          <p:nvPr>
            <p:ph type="body" sz="quarter" idx="15"/>
          </p:nvPr>
        </p:nvSpPr>
        <p:spPr>
          <a:xfrm>
            <a:off x="3629410" y="5117734"/>
            <a:ext cx="2864374"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Edit Master text styles</a:t>
            </a:r>
          </a:p>
          <a:p>
            <a:pPr lvl="1"/>
            <a:r>
              <a:rPr lang="en-US"/>
              <a:t>Second level</a:t>
            </a:r>
          </a:p>
        </p:txBody>
      </p:sp>
      <p:sp>
        <p:nvSpPr>
          <p:cNvPr id="7" name="Picture Placeholder 6"/>
          <p:cNvSpPr>
            <a:spLocks noGrp="1"/>
          </p:cNvSpPr>
          <p:nvPr>
            <p:ph type="pic" sz="quarter" idx="16"/>
          </p:nvPr>
        </p:nvSpPr>
        <p:spPr>
          <a:xfrm>
            <a:off x="345411"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45411" y="2041097"/>
            <a:ext cx="2864374" cy="650738"/>
          </a:xfrm>
          <a:solidFill>
            <a:schemeClr val="tx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
        <p:nvSpPr>
          <p:cNvPr id="14" name="Text Placeholder 10"/>
          <p:cNvSpPr>
            <a:spLocks noGrp="1"/>
          </p:cNvSpPr>
          <p:nvPr>
            <p:ph type="body" sz="quarter" idx="19"/>
          </p:nvPr>
        </p:nvSpPr>
        <p:spPr>
          <a:xfrm>
            <a:off x="3629410" y="2041097"/>
            <a:ext cx="2864374" cy="650738"/>
          </a:xfrm>
          <a:solidFill>
            <a:schemeClr val="accent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
        <p:nvSpPr>
          <p:cNvPr id="12" name="Picture Placeholder 6"/>
          <p:cNvSpPr>
            <a:spLocks noGrp="1"/>
          </p:cNvSpPr>
          <p:nvPr>
            <p:ph type="pic" sz="quarter" idx="17"/>
          </p:nvPr>
        </p:nvSpPr>
        <p:spPr>
          <a:xfrm>
            <a:off x="3629410"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
        <p:nvSpPr>
          <p:cNvPr id="15" name="Text Placeholder 10"/>
          <p:cNvSpPr>
            <a:spLocks noGrp="1"/>
          </p:cNvSpPr>
          <p:nvPr>
            <p:ph type="body" sz="quarter" idx="20"/>
          </p:nvPr>
        </p:nvSpPr>
        <p:spPr>
          <a:xfrm>
            <a:off x="6913408" y="5117734"/>
            <a:ext cx="2864374"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Edit Master text styles</a:t>
            </a:r>
          </a:p>
          <a:p>
            <a:pPr lvl="1"/>
            <a:r>
              <a:rPr lang="en-US"/>
              <a:t>Second level</a:t>
            </a:r>
          </a:p>
        </p:txBody>
      </p:sp>
      <p:sp>
        <p:nvSpPr>
          <p:cNvPr id="17" name="Text Placeholder 10"/>
          <p:cNvSpPr>
            <a:spLocks noGrp="1"/>
          </p:cNvSpPr>
          <p:nvPr>
            <p:ph type="body" sz="quarter" idx="22"/>
          </p:nvPr>
        </p:nvSpPr>
        <p:spPr>
          <a:xfrm>
            <a:off x="6913408" y="2041097"/>
            <a:ext cx="2864374" cy="650738"/>
          </a:xfrm>
          <a:solidFill>
            <a:schemeClr val="accent6"/>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
        <p:nvSpPr>
          <p:cNvPr id="16" name="Picture Placeholder 6"/>
          <p:cNvSpPr>
            <a:spLocks noGrp="1"/>
          </p:cNvSpPr>
          <p:nvPr>
            <p:ph type="pic" sz="quarter" idx="21"/>
          </p:nvPr>
        </p:nvSpPr>
        <p:spPr>
          <a:xfrm>
            <a:off x="6913408"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
        <p:nvSpPr>
          <p:cNvPr id="18" name="Text Placeholder 10"/>
          <p:cNvSpPr>
            <a:spLocks noGrp="1"/>
          </p:cNvSpPr>
          <p:nvPr>
            <p:ph type="body" sz="quarter" idx="23"/>
          </p:nvPr>
        </p:nvSpPr>
        <p:spPr>
          <a:xfrm>
            <a:off x="10197407" y="5117734"/>
            <a:ext cx="2864374"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Edit Master text styles</a:t>
            </a:r>
          </a:p>
          <a:p>
            <a:pPr lvl="1"/>
            <a:r>
              <a:rPr lang="en-US"/>
              <a:t>Second level</a:t>
            </a:r>
          </a:p>
        </p:txBody>
      </p:sp>
      <p:sp>
        <p:nvSpPr>
          <p:cNvPr id="20" name="Text Placeholder 10"/>
          <p:cNvSpPr>
            <a:spLocks noGrp="1"/>
          </p:cNvSpPr>
          <p:nvPr>
            <p:ph type="body" sz="quarter" idx="25"/>
          </p:nvPr>
        </p:nvSpPr>
        <p:spPr>
          <a:xfrm>
            <a:off x="10197407" y="2041097"/>
            <a:ext cx="2864374" cy="650738"/>
          </a:xfrm>
          <a:solidFill>
            <a:schemeClr val="accent3"/>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
        <p:nvSpPr>
          <p:cNvPr id="19" name="Picture Placeholder 6"/>
          <p:cNvSpPr>
            <a:spLocks noGrp="1"/>
          </p:cNvSpPr>
          <p:nvPr>
            <p:ph type="pic" sz="quarter" idx="24"/>
          </p:nvPr>
        </p:nvSpPr>
        <p:spPr>
          <a:xfrm>
            <a:off x="10197407"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347792219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Presentation - Cover - Full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79390" y="179390"/>
            <a:ext cx="13101023" cy="7200899"/>
          </a:xfrm>
          <a:solidFill>
            <a:schemeClr val="accent2"/>
          </a:solidFill>
        </p:spPr>
        <p:txBody>
          <a:bodyPr>
            <a:normAutofit/>
          </a:bodyPr>
          <a:lstStyle>
            <a:lvl1pPr marL="0" indent="0">
              <a:buNone/>
              <a:defRPr sz="1899" b="0" baseline="0">
                <a:solidFill>
                  <a:schemeClr val="tx1"/>
                </a:solidFill>
              </a:defRPr>
            </a:lvl1pPr>
          </a:lstStyle>
          <a:p>
            <a:r>
              <a:rPr lang="en-GB" dirty="0"/>
              <a:t>Click icon to place image (or select frame and copy/paste image into it)</a:t>
            </a:r>
          </a:p>
        </p:txBody>
      </p:sp>
      <p:sp>
        <p:nvSpPr>
          <p:cNvPr id="69" name="Text Placeholder 68"/>
          <p:cNvSpPr>
            <a:spLocks noGrp="1"/>
          </p:cNvSpPr>
          <p:nvPr>
            <p:ph type="body" sz="quarter" idx="10" hasCustomPrompt="1"/>
          </p:nvPr>
        </p:nvSpPr>
        <p:spPr bwMode="gray">
          <a:xfrm>
            <a:off x="540000" y="4500710"/>
            <a:ext cx="6153433" cy="1377348"/>
          </a:xfrm>
        </p:spPr>
        <p:txBody>
          <a:bodyPr wrap="square" lIns="82819" tIns="41410" rIns="82819" bIns="41410">
            <a:noAutofit/>
          </a:bodyPr>
          <a:lstStyle>
            <a:lvl1pPr marL="0" indent="0">
              <a:spcBef>
                <a:spcPts val="1380"/>
              </a:spcBef>
              <a:buNone/>
              <a:defRPr sz="1899">
                <a:solidFill>
                  <a:schemeClr val="tx1"/>
                </a:solidFill>
              </a:defRPr>
            </a:lvl1pPr>
            <a:lvl2pPr marL="525775" indent="0">
              <a:buNone/>
              <a:defRPr>
                <a:solidFill>
                  <a:schemeClr val="bg1"/>
                </a:solidFill>
              </a:defRPr>
            </a:lvl2pPr>
            <a:lvl3pPr marL="1051548" indent="0">
              <a:buNone/>
              <a:defRPr>
                <a:solidFill>
                  <a:schemeClr val="bg1"/>
                </a:solidFill>
              </a:defRPr>
            </a:lvl3pPr>
            <a:lvl4pPr marL="1577322" indent="0">
              <a:buNone/>
              <a:defRPr>
                <a:solidFill>
                  <a:schemeClr val="bg1"/>
                </a:solidFill>
              </a:defRPr>
            </a:lvl4pPr>
            <a:lvl5pPr marL="2103097"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540000" y="3852639"/>
            <a:ext cx="3562609" cy="514516"/>
          </a:xfrm>
          <a:solidFill>
            <a:schemeClr val="tx1"/>
          </a:solidFill>
        </p:spPr>
        <p:txBody>
          <a:bodyPr wrap="none" lIns="82819" tIns="41410" rIns="82819" bIns="41410" rtlCol="0" anchor="t">
            <a:spAutoFit/>
          </a:bodyPr>
          <a:lstStyle>
            <a:lvl1pPr marL="0" indent="0">
              <a:lnSpc>
                <a:spcPct val="100000"/>
              </a:lnSpc>
              <a:spcAft>
                <a:spcPts val="0"/>
              </a:spcAft>
              <a:buNone/>
              <a:defRPr lang="en-GB" sz="280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ext Placeholder 5"/>
          <p:cNvSpPr>
            <a:spLocks noGrp="1"/>
          </p:cNvSpPr>
          <p:nvPr>
            <p:ph type="body" sz="quarter" idx="13" hasCustomPrompt="1"/>
          </p:nvPr>
        </p:nvSpPr>
        <p:spPr>
          <a:xfrm>
            <a:off x="540000" y="2360541"/>
            <a:ext cx="3243636" cy="677074"/>
          </a:xfrm>
          <a:solidFill>
            <a:schemeClr val="accent3"/>
          </a:solidFill>
        </p:spPr>
        <p:txBody>
          <a:bodyPr wrap="none" lIns="72000" tIns="0" rIns="72000" bIns="0" rtlCol="0" anchor="ctr">
            <a:spAutoFit/>
          </a:bodyPr>
          <a:lstStyle>
            <a:lvl1pPr marL="0" indent="0" algn="l">
              <a:lnSpc>
                <a:spcPct val="100000"/>
              </a:lnSpc>
              <a:buFontTx/>
              <a:buNone/>
              <a:defRPr lang="en-US" sz="4399"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3" name="Text Placeholder 5"/>
          <p:cNvSpPr>
            <a:spLocks noGrp="1"/>
          </p:cNvSpPr>
          <p:nvPr>
            <p:ph type="body" sz="quarter" idx="16" hasCustomPrompt="1"/>
          </p:nvPr>
        </p:nvSpPr>
        <p:spPr>
          <a:xfrm>
            <a:off x="540000" y="1634771"/>
            <a:ext cx="3243636" cy="677074"/>
          </a:xfrm>
          <a:solidFill>
            <a:schemeClr val="accent3"/>
          </a:solidFill>
        </p:spPr>
        <p:txBody>
          <a:bodyPr wrap="none" lIns="72000" tIns="0" rIns="72000" bIns="0" rtlCol="0" anchor="ctr">
            <a:spAutoFit/>
          </a:bodyPr>
          <a:lstStyle>
            <a:lvl1pPr marL="0" indent="0" algn="l">
              <a:lnSpc>
                <a:spcPct val="100000"/>
              </a:lnSpc>
              <a:buFontTx/>
              <a:buNone/>
              <a:defRPr lang="en-US" sz="4399"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5" name="TextBox 14"/>
          <p:cNvSpPr txBox="1"/>
          <p:nvPr userDrawn="1"/>
        </p:nvSpPr>
        <p:spPr>
          <a:xfrm>
            <a:off x="540000" y="6011868"/>
            <a:ext cx="6163216" cy="406009"/>
          </a:xfrm>
          <a:prstGeom prst="rect">
            <a:avLst/>
          </a:prstGeom>
          <a:noFill/>
        </p:spPr>
        <p:txBody>
          <a:bodyPr wrap="square" lIns="0" tIns="0" rIns="0" bIns="0" rtlCol="0">
            <a:spAutoFit/>
          </a:bodyPr>
          <a:lstStyle/>
          <a:p>
            <a:pPr lvl="0">
              <a:lnSpc>
                <a:spcPct val="110000"/>
              </a:lnSpc>
              <a:spcBef>
                <a:spcPts val="2399"/>
              </a:spcBef>
              <a:buClr>
                <a:schemeClr val="bg2"/>
              </a:buClr>
            </a:pPr>
            <a:r>
              <a:rPr lang="en-GB" sz="1199"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199" dirty="0">
              <a:solidFill>
                <a:schemeClr val="tx1"/>
              </a:solidFill>
            </a:endParaRPr>
          </a:p>
        </p:txBody>
      </p:sp>
      <p:sp>
        <p:nvSpPr>
          <p:cNvPr id="14" name="TextBox 13"/>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pic>
        <p:nvPicPr>
          <p:cNvPr id="17" name="Picture 1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31458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Presentation - Cover - Colour">
    <p:bg>
      <p:bgPr>
        <a:solidFill>
          <a:schemeClr val="bg2"/>
        </a:solidFill>
        <a:effectLst/>
      </p:bgPr>
    </p:bg>
    <p:spTree>
      <p:nvGrpSpPr>
        <p:cNvPr id="1" name=""/>
        <p:cNvGrpSpPr/>
        <p:nvPr/>
      </p:nvGrpSpPr>
      <p:grpSpPr>
        <a:xfrm>
          <a:off x="0" y="0"/>
          <a:ext cx="0" cy="0"/>
          <a:chOff x="0" y="0"/>
          <a:chExt cx="0" cy="0"/>
        </a:xfrm>
      </p:grpSpPr>
      <p:sp>
        <p:nvSpPr>
          <p:cNvPr id="11"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3" name="Subtitle 2"/>
          <p:cNvSpPr>
            <a:spLocks noGrp="1"/>
          </p:cNvSpPr>
          <p:nvPr>
            <p:ph type="subTitle" idx="1" hasCustomPrompt="1"/>
          </p:nvPr>
        </p:nvSpPr>
        <p:spPr bwMode="gray">
          <a:xfrm>
            <a:off x="540002" y="3872891"/>
            <a:ext cx="3395353" cy="519646"/>
          </a:xfrm>
          <a:solidFill>
            <a:schemeClr val="accent2"/>
          </a:solidFill>
        </p:spPr>
        <p:txBody>
          <a:bodyPr wrap="none" lIns="0" tIns="41410" rIns="0" bIns="41410" rtlCol="0" anchor="t">
            <a:spAutoFit/>
          </a:bodyPr>
          <a:lstStyle>
            <a:lvl1pPr marL="0" indent="0">
              <a:lnSpc>
                <a:spcPts val="3358"/>
              </a:lnSpc>
              <a:spcAft>
                <a:spcPts val="0"/>
              </a:spcAft>
              <a:buNone/>
              <a:defRPr lang="en-GB" sz="2800" b="1" dirty="0" smtClean="0">
                <a:solidFill>
                  <a:schemeClr val="tx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540000" y="4564914"/>
            <a:ext cx="6153433" cy="1446955"/>
          </a:xfrm>
        </p:spPr>
        <p:txBody>
          <a:bodyPr wrap="square" lIns="0" tIns="41410" rIns="0" bIns="41410">
            <a:noAutofit/>
          </a:bodyPr>
          <a:lstStyle>
            <a:lvl1pPr marL="0" indent="0">
              <a:spcBef>
                <a:spcPts val="1380"/>
              </a:spcBef>
              <a:buNone/>
              <a:defRPr sz="1899">
                <a:solidFill>
                  <a:schemeClr val="tx1"/>
                </a:solidFill>
              </a:defRPr>
            </a:lvl1pPr>
            <a:lvl2pPr marL="525775" indent="0">
              <a:buNone/>
              <a:defRPr>
                <a:solidFill>
                  <a:schemeClr val="bg1"/>
                </a:solidFill>
              </a:defRPr>
            </a:lvl2pPr>
            <a:lvl3pPr marL="1051548" indent="0">
              <a:buNone/>
              <a:defRPr>
                <a:solidFill>
                  <a:schemeClr val="bg1"/>
                </a:solidFill>
              </a:defRPr>
            </a:lvl3pPr>
            <a:lvl4pPr marL="1577322" indent="0">
              <a:buNone/>
              <a:defRPr>
                <a:solidFill>
                  <a:schemeClr val="bg1"/>
                </a:solidFill>
              </a:defRPr>
            </a:lvl4pPr>
            <a:lvl5pPr marL="2103097" indent="0">
              <a:buNone/>
              <a:defRPr>
                <a:solidFill>
                  <a:schemeClr val="bg1"/>
                </a:solidFill>
              </a:defRPr>
            </a:lvl5pPr>
          </a:lstStyle>
          <a:p>
            <a:pPr lvl="0"/>
            <a:r>
              <a:rPr lang="en-US" dirty="0"/>
              <a:t>Click to add text</a:t>
            </a:r>
            <a:endParaRPr lang="en-GB" dirty="0"/>
          </a:p>
        </p:txBody>
      </p:sp>
      <p:sp>
        <p:nvSpPr>
          <p:cNvPr id="10" name="Text Placeholder 5"/>
          <p:cNvSpPr>
            <a:spLocks noGrp="1"/>
          </p:cNvSpPr>
          <p:nvPr>
            <p:ph type="body" sz="quarter" idx="13" hasCustomPrompt="1"/>
          </p:nvPr>
        </p:nvSpPr>
        <p:spPr>
          <a:xfrm>
            <a:off x="540000" y="2380015"/>
            <a:ext cx="3243636" cy="677074"/>
          </a:xfrm>
          <a:solidFill>
            <a:schemeClr val="accent3"/>
          </a:solidFill>
        </p:spPr>
        <p:txBody>
          <a:bodyPr wrap="none" lIns="72000" tIns="0" rIns="72000" bIns="0" rtlCol="0" anchor="ctr">
            <a:spAutoFit/>
          </a:bodyPr>
          <a:lstStyle>
            <a:lvl1pPr marL="0" indent="0" algn="l">
              <a:lnSpc>
                <a:spcPct val="100000"/>
              </a:lnSpc>
              <a:buFontTx/>
              <a:buNone/>
              <a:defRPr lang="en-US" sz="4399"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5" name="Text Placeholder 5"/>
          <p:cNvSpPr>
            <a:spLocks noGrp="1"/>
          </p:cNvSpPr>
          <p:nvPr>
            <p:ph type="body" sz="quarter" idx="16" hasCustomPrompt="1"/>
          </p:nvPr>
        </p:nvSpPr>
        <p:spPr>
          <a:xfrm>
            <a:off x="540000" y="1634771"/>
            <a:ext cx="3243636" cy="677074"/>
          </a:xfrm>
          <a:solidFill>
            <a:schemeClr val="accent3"/>
          </a:solidFill>
        </p:spPr>
        <p:txBody>
          <a:bodyPr wrap="none" lIns="72000" tIns="0" rIns="72000" bIns="0" rtlCol="0" anchor="ctr">
            <a:spAutoFit/>
          </a:bodyPr>
          <a:lstStyle>
            <a:lvl1pPr marL="0" indent="0" algn="l">
              <a:lnSpc>
                <a:spcPct val="100000"/>
              </a:lnSpc>
              <a:buFontTx/>
              <a:buNone/>
              <a:defRPr lang="en-US" sz="4399"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6" name="TextBox 15"/>
          <p:cNvSpPr txBox="1"/>
          <p:nvPr userDrawn="1"/>
        </p:nvSpPr>
        <p:spPr>
          <a:xfrm>
            <a:off x="540000" y="6011868"/>
            <a:ext cx="6163216" cy="406009"/>
          </a:xfrm>
          <a:prstGeom prst="rect">
            <a:avLst/>
          </a:prstGeom>
          <a:noFill/>
        </p:spPr>
        <p:txBody>
          <a:bodyPr wrap="square" lIns="0" tIns="0" rIns="0" bIns="0" rtlCol="0">
            <a:spAutoFit/>
          </a:bodyPr>
          <a:lstStyle/>
          <a:p>
            <a:pPr lvl="0">
              <a:lnSpc>
                <a:spcPct val="110000"/>
              </a:lnSpc>
              <a:spcBef>
                <a:spcPts val="2399"/>
              </a:spcBef>
              <a:buClr>
                <a:schemeClr val="bg2"/>
              </a:buClr>
            </a:pPr>
            <a:r>
              <a:rPr lang="en-GB" sz="1199"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199" dirty="0">
              <a:solidFill>
                <a:schemeClr val="tx1"/>
              </a:solidFill>
            </a:endParaRPr>
          </a:p>
        </p:txBody>
      </p:sp>
      <p:sp>
        <p:nvSpPr>
          <p:cNvPr id="13" name="TextBox 12"/>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24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Full Page Content">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540000" y="1739003"/>
            <a:ext cx="1230649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1" y="539967"/>
            <a:ext cx="3170198" cy="525785"/>
          </a:xfrm>
        </p:spPr>
        <p:txBody>
          <a:bodyPr/>
          <a:lstStyle>
            <a:lvl1pPr algn="l">
              <a:defRPr b="0"/>
            </a:lvl1pPr>
          </a:lstStyle>
          <a:p>
            <a:r>
              <a:rPr lang="en-US" dirty="0"/>
              <a:t>Click to edit</a:t>
            </a:r>
            <a:endParaRPr lang="en-GB" dirty="0"/>
          </a:p>
        </p:txBody>
      </p:sp>
    </p:spTree>
    <p:extLst>
      <p:ext uri="{BB962C8B-B14F-4D97-AF65-F5344CB8AC3E}">
        <p14:creationId xmlns:p14="http://schemas.microsoft.com/office/powerpoint/2010/main" val="219110138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Full Page Content, Base, Sourc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66648" y="778508"/>
            <a:ext cx="3170198" cy="525785"/>
          </a:xfrm>
          <a:solidFill>
            <a:schemeClr val="accent3"/>
          </a:solidFill>
        </p:spPr>
        <p:txBody>
          <a:bodyPr/>
          <a:lstStyle>
            <a:lvl1pPr algn="l">
              <a:defRPr b="0"/>
            </a:lvl1pPr>
          </a:lstStyle>
          <a:p>
            <a:r>
              <a:rPr lang="en-US" dirty="0"/>
              <a:t>Click to edit</a:t>
            </a:r>
            <a:endParaRPr lang="en-GB" dirty="0"/>
          </a:p>
        </p:txBody>
      </p:sp>
      <p:sp>
        <p:nvSpPr>
          <p:cNvPr id="6" name="Content Placeholder 5"/>
          <p:cNvSpPr>
            <a:spLocks noGrp="1"/>
          </p:cNvSpPr>
          <p:nvPr>
            <p:ph sz="quarter" idx="12" hasCustomPrompt="1"/>
          </p:nvPr>
        </p:nvSpPr>
        <p:spPr>
          <a:xfrm>
            <a:off x="540000" y="1741245"/>
            <a:ext cx="1230649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quarter" idx="13" hasCustomPrompt="1"/>
          </p:nvPr>
        </p:nvSpPr>
        <p:spPr>
          <a:xfrm>
            <a:off x="9072566" y="664210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540001" y="664210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Tree>
    <p:extLst>
      <p:ext uri="{BB962C8B-B14F-4D97-AF65-F5344CB8AC3E}">
        <p14:creationId xmlns:p14="http://schemas.microsoft.com/office/powerpoint/2010/main" val="308596824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ext and picture">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2235802"/>
            <a:ext cx="7548039"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40000"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39967"/>
            <a:ext cx="3170198" cy="525785"/>
          </a:xfrm>
        </p:spPr>
        <p:txBody>
          <a:bodyPr/>
          <a:lstStyle>
            <a:lvl1pPr>
              <a:defRPr/>
            </a:lvl1pPr>
          </a:lstStyle>
          <a:p>
            <a:r>
              <a:rPr lang="en-US" dirty="0"/>
              <a:t>Click to edit</a:t>
            </a:r>
            <a:endParaRPr lang="en-GB" dirty="0"/>
          </a:p>
        </p:txBody>
      </p:sp>
      <p:sp>
        <p:nvSpPr>
          <p:cNvPr id="4" name="Picture Placeholder 3"/>
          <p:cNvSpPr>
            <a:spLocks noGrp="1"/>
          </p:cNvSpPr>
          <p:nvPr>
            <p:ph type="pic" sz="quarter" idx="15"/>
          </p:nvPr>
        </p:nvSpPr>
        <p:spPr>
          <a:xfrm>
            <a:off x="8304063" y="2235201"/>
            <a:ext cx="4608663" cy="276871"/>
          </a:xfrm>
        </p:spPr>
        <p:txBody>
          <a:bodyPr/>
          <a:lstStyle/>
          <a:p>
            <a:endParaRPr lang="en-GB" dirty="0"/>
          </a:p>
        </p:txBody>
      </p:sp>
    </p:spTree>
    <p:extLst>
      <p:ext uri="{BB962C8B-B14F-4D97-AF65-F5344CB8AC3E}">
        <p14:creationId xmlns:p14="http://schemas.microsoft.com/office/powerpoint/2010/main" val="250664762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lour fill - Title+Sub,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540000"/>
            <a:ext cx="4279087" cy="553998"/>
          </a:xfrm>
          <a:solidFill>
            <a:schemeClr val="accent3"/>
          </a:solidFill>
        </p:spPr>
        <p:txBody>
          <a:bodyPr/>
          <a:lstStyle>
            <a:lvl1pPr algn="l">
              <a:defRPr b="0">
                <a:latin typeface="+mj-lt"/>
              </a:defRPr>
            </a:lvl1pPr>
          </a:lstStyle>
          <a:p>
            <a:r>
              <a:rPr lang="en-US" dirty="0"/>
              <a:t>Click to edit title</a:t>
            </a:r>
            <a:endParaRPr lang="en-GB" dirty="0"/>
          </a:p>
        </p:txBody>
      </p:sp>
      <p:sp>
        <p:nvSpPr>
          <p:cNvPr id="3" name="Content Placeholder 2"/>
          <p:cNvSpPr>
            <a:spLocks noGrp="1"/>
          </p:cNvSpPr>
          <p:nvPr>
            <p:ph idx="1" hasCustomPrompt="1"/>
          </p:nvPr>
        </p:nvSpPr>
        <p:spPr bwMode="black">
          <a:xfrm>
            <a:off x="540000" y="2124448"/>
            <a:ext cx="12306492" cy="4517652"/>
          </a:xfrm>
        </p:spPr>
        <p:txBody>
          <a:bodyPr/>
          <a:lstStyle>
            <a:lvl1pPr>
              <a:lnSpc>
                <a:spcPct val="110000"/>
              </a:lnSpc>
              <a:spcBef>
                <a:spcPts val="882"/>
              </a:spcBef>
              <a:buClr>
                <a:schemeClr val="tx1"/>
              </a:buClr>
              <a:defRPr>
                <a:solidFill>
                  <a:schemeClr val="tx1"/>
                </a:solidFill>
              </a:defRPr>
            </a:lvl1pPr>
            <a:lvl2pPr>
              <a:lnSpc>
                <a:spcPct val="110000"/>
              </a:lnSpc>
              <a:spcBef>
                <a:spcPts val="882"/>
              </a:spcBef>
              <a:buClr>
                <a:schemeClr val="tx1"/>
              </a:buClr>
              <a:defRPr>
                <a:solidFill>
                  <a:schemeClr val="tx1"/>
                </a:solidFill>
              </a:defRPr>
            </a:lvl2pPr>
            <a:lvl3pPr>
              <a:lnSpc>
                <a:spcPct val="110000"/>
              </a:lnSpc>
              <a:spcBef>
                <a:spcPts val="882"/>
              </a:spcBef>
              <a:buClr>
                <a:schemeClr val="tx1"/>
              </a:buClr>
              <a:defRPr>
                <a:solidFill>
                  <a:schemeClr val="tx1"/>
                </a:solidFill>
              </a:defRPr>
            </a:lvl3pPr>
            <a:lvl4pPr>
              <a:lnSpc>
                <a:spcPct val="110000"/>
              </a:lnSpc>
              <a:spcBef>
                <a:spcPts val="882"/>
              </a:spcBef>
              <a:buClr>
                <a:schemeClr val="tx1"/>
              </a:buClr>
              <a:defRPr>
                <a:solidFill>
                  <a:schemeClr val="tx1"/>
                </a:solidFill>
              </a:defRPr>
            </a:lvl4pPr>
            <a:lvl5pPr>
              <a:lnSpc>
                <a:spcPct val="110000"/>
              </a:lnSpc>
              <a:spcBef>
                <a:spcPts val="882"/>
              </a:spcBef>
              <a:buClr>
                <a:schemeClr val="tx1"/>
              </a:buCl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9" name="Text Placeholder 5"/>
          <p:cNvSpPr>
            <a:spLocks noGrp="1"/>
          </p:cNvSpPr>
          <p:nvPr>
            <p:ph type="body" sz="quarter" idx="14" hasCustomPrompt="1"/>
          </p:nvPr>
        </p:nvSpPr>
        <p:spPr bwMode="gray">
          <a:xfrm>
            <a:off x="540000" y="1188343"/>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15" name="TextBox 14"/>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ITALY  |</a:t>
            </a:r>
          </a:p>
        </p:txBody>
      </p:sp>
    </p:spTree>
    <p:extLst>
      <p:ext uri="{BB962C8B-B14F-4D97-AF65-F5344CB8AC3E}">
        <p14:creationId xmlns:p14="http://schemas.microsoft.com/office/powerpoint/2010/main" val="296693803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ubtitle, Full, Base, Source Page Content">
    <p:spTree>
      <p:nvGrpSpPr>
        <p:cNvPr id="1" name=""/>
        <p:cNvGrpSpPr/>
        <p:nvPr/>
      </p:nvGrpSpPr>
      <p:grpSpPr>
        <a:xfrm>
          <a:off x="0" y="0"/>
          <a:ext cx="0" cy="0"/>
          <a:chOff x="0" y="0"/>
          <a:chExt cx="0" cy="0"/>
        </a:xfrm>
      </p:grpSpPr>
      <p:sp>
        <p:nvSpPr>
          <p:cNvPr id="5" name="Content Placeholder 4"/>
          <p:cNvSpPr>
            <a:spLocks noGrp="1"/>
          </p:cNvSpPr>
          <p:nvPr>
            <p:ph sz="quarter" idx="13" hasCustomPrompt="1"/>
          </p:nvPr>
        </p:nvSpPr>
        <p:spPr>
          <a:xfrm>
            <a:off x="540000" y="2203546"/>
            <a:ext cx="12306492" cy="138435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66647"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10" name="Text Placeholder 5"/>
          <p:cNvSpPr>
            <a:spLocks noGrp="1"/>
          </p:cNvSpPr>
          <p:nvPr>
            <p:ph type="body" sz="quarter" idx="14" hasCustomPrompt="1"/>
          </p:nvPr>
        </p:nvSpPr>
        <p:spPr bwMode="gray">
          <a:xfrm>
            <a:off x="540000"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420547503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 Long title &amp; Question,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18448" y="2189028"/>
            <a:ext cx="8054686" cy="3967867"/>
          </a:xfrm>
        </p:spPr>
        <p:txBody>
          <a:bodyPr lIns="0" tIns="0" rIns="0" bIns="0">
            <a:noAutofit/>
          </a:bodyPr>
          <a:lstStyle>
            <a:lvl1pPr>
              <a:defRPr sz="2800"/>
            </a:lvl1pPr>
            <a:lvl2pPr>
              <a:defRPr sz="2399"/>
            </a:lvl2pPr>
            <a:lvl3pPr>
              <a:defRPr sz="2099"/>
            </a:lvl3pPr>
            <a:lvl4pPr>
              <a:defRPr sz="1899"/>
            </a:lvl4pPr>
            <a:lvl5pPr>
              <a:defRPr sz="1899"/>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3"/>
          <p:cNvSpPr>
            <a:spLocks noGrp="1"/>
          </p:cNvSpPr>
          <p:nvPr>
            <p:ph sz="quarter" idx="13" hasCustomPrompt="1"/>
          </p:nvPr>
        </p:nvSpPr>
        <p:spPr>
          <a:xfrm>
            <a:off x="566641" y="2611384"/>
            <a:ext cx="3800887" cy="3575734"/>
          </a:xfrm>
        </p:spPr>
        <p:txBody>
          <a:bodyPr lIns="0" tIns="0" rIns="0" bIns="0">
            <a:noAutofit/>
          </a:bodyPr>
          <a:lstStyle>
            <a:lvl1pPr marL="0" indent="0" algn="l">
              <a:buNone/>
              <a:defRPr sz="2099" b="1"/>
            </a:lvl1pPr>
          </a:lstStyle>
          <a:p>
            <a:pPr lvl="0"/>
            <a:r>
              <a:rPr lang="en-US" dirty="0"/>
              <a:t>Question text here</a:t>
            </a:r>
          </a:p>
        </p:txBody>
      </p:sp>
      <p:sp>
        <p:nvSpPr>
          <p:cNvPr id="4" name="Text Placeholder 3"/>
          <p:cNvSpPr>
            <a:spLocks noGrp="1"/>
          </p:cNvSpPr>
          <p:nvPr>
            <p:ph type="body" sz="quarter" idx="16" hasCustomPrompt="1"/>
          </p:nvPr>
        </p:nvSpPr>
        <p:spPr>
          <a:xfrm>
            <a:off x="550225" y="2189032"/>
            <a:ext cx="739565" cy="360001"/>
          </a:xfrm>
          <a:solidFill>
            <a:schemeClr val="accent3"/>
          </a:solidFill>
        </p:spPr>
        <p:txBody>
          <a:bodyPr lIns="36000" tIns="0" rIns="36000" bIns="0">
            <a:noAutofit/>
          </a:bodyPr>
          <a:lstStyle>
            <a:lvl1pPr marL="0" indent="0" algn="l">
              <a:buNone/>
              <a:defRPr sz="2399" b="1">
                <a:solidFill>
                  <a:schemeClr val="bg1"/>
                </a:solidFill>
              </a:defRPr>
            </a:lvl1pPr>
          </a:lstStyle>
          <a:p>
            <a:pPr lvl="0"/>
            <a:r>
              <a:rPr lang="en-US" dirty="0"/>
              <a:t>##</a:t>
            </a:r>
            <a:endParaRPr lang="en-GB" dirty="0"/>
          </a:p>
        </p:txBody>
      </p:sp>
      <p:sp>
        <p:nvSpPr>
          <p:cNvPr id="18" name="Title 17"/>
          <p:cNvSpPr>
            <a:spLocks noGrp="1"/>
          </p:cNvSpPr>
          <p:nvPr>
            <p:ph type="title" hasCustomPrompt="1"/>
          </p:nvPr>
        </p:nvSpPr>
        <p:spPr>
          <a:xfrm>
            <a:off x="559651" y="684290"/>
            <a:ext cx="12388434" cy="1296145"/>
          </a:xfrm>
          <a:noFill/>
        </p:spPr>
        <p:txBody>
          <a:bodyPr wrap="square" lIns="0" tIns="0" rIns="0" bIns="0" anchor="t">
            <a:noAutofit/>
          </a:bodyPr>
          <a:lstStyle>
            <a:lvl1pPr marL="0" algn="l" defTabSz="1051548" rtl="0" eaLnBrk="1" latinLnBrk="0" hangingPunct="1">
              <a:lnSpc>
                <a:spcPct val="120000"/>
              </a:lnSpc>
              <a:spcAft>
                <a:spcPts val="1151"/>
              </a:spcAft>
              <a:defRPr lang="en-GB" sz="2800" b="1" kern="1200" baseline="0" dirty="0">
                <a:solidFill>
                  <a:srgbClr val="FFFFFF"/>
                </a:solidFill>
                <a:highlight>
                  <a:srgbClr val="808080"/>
                </a:highlight>
                <a:latin typeface="+mn-lt"/>
                <a:ea typeface="Calibri"/>
                <a:cs typeface="Times New Roman"/>
              </a:defRPr>
            </a:lvl1pPr>
          </a:lstStyle>
          <a:p>
            <a:r>
              <a:rPr lang="en-US" dirty="0"/>
              <a:t>Long titles Click to edit Master title allows for 3 lines</a:t>
            </a:r>
            <a:br>
              <a:rPr lang="en-US" dirty="0"/>
            </a:br>
            <a:endParaRPr lang="en-GB" dirty="0"/>
          </a:p>
        </p:txBody>
      </p:sp>
      <p:sp>
        <p:nvSpPr>
          <p:cNvPr id="8" name="Text Placeholder 3"/>
          <p:cNvSpPr>
            <a:spLocks noGrp="1"/>
          </p:cNvSpPr>
          <p:nvPr>
            <p:ph type="body" sz="quarter" idx="17"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9" name="Text Placeholder 3"/>
          <p:cNvSpPr>
            <a:spLocks noGrp="1"/>
          </p:cNvSpPr>
          <p:nvPr>
            <p:ph type="body" sz="quarter" idx="14" hasCustomPrompt="1"/>
          </p:nvPr>
        </p:nvSpPr>
        <p:spPr>
          <a:xfrm>
            <a:off x="566647"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Tree>
    <p:extLst>
      <p:ext uri="{BB962C8B-B14F-4D97-AF65-F5344CB8AC3E}">
        <p14:creationId xmlns:p14="http://schemas.microsoft.com/office/powerpoint/2010/main" val="350632197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2xContent v1">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1739006"/>
            <a:ext cx="8054688" cy="138435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hasCustomPrompt="1"/>
          </p:nvPr>
        </p:nvSpPr>
        <p:spPr>
          <a:xfrm>
            <a:off x="9072248" y="1739006"/>
            <a:ext cx="38008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1" y="539967"/>
            <a:ext cx="7516601" cy="52578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58244335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2xContent v1,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540000" y="1738999"/>
            <a:ext cx="8054688"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9072248" y="1738999"/>
            <a:ext cx="38008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40001"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277672002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Subtitle, 2xContent v1">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0" y="2298653"/>
            <a:ext cx="8054688"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9072248" y="2298653"/>
            <a:ext cx="38008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40000"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2540611815"/>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ubtitle, 2xContent v1,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40000" y="2235804"/>
            <a:ext cx="8054688"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9072248" y="2235804"/>
            <a:ext cx="38008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40000" y="1206530"/>
            <a:ext cx="2536254" cy="369204"/>
          </a:xfrm>
          <a:solidFill>
            <a:schemeClr val="tx2"/>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11"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13" name="Text Placeholder 3"/>
          <p:cNvSpPr>
            <a:spLocks noGrp="1"/>
          </p:cNvSpPr>
          <p:nvPr>
            <p:ph type="body" sz="quarter" idx="17" hasCustomPrompt="1"/>
          </p:nvPr>
        </p:nvSpPr>
        <p:spPr>
          <a:xfrm>
            <a:off x="540001"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352642420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2xContent v2">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540001" y="1763716"/>
            <a:ext cx="592978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1" hasCustomPrompt="1"/>
          </p:nvPr>
        </p:nvSpPr>
        <p:spPr>
          <a:xfrm>
            <a:off x="6939361" y="1763716"/>
            <a:ext cx="593377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3898309567"/>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2xContent v2,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540001" y="1763713"/>
            <a:ext cx="592978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6939361" y="1763713"/>
            <a:ext cx="593377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40001"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337255671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Subtitle, 2xContent v2">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1" y="2235803"/>
            <a:ext cx="592978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6939361" y="2235803"/>
            <a:ext cx="593377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540000" y="1206530"/>
            <a:ext cx="2536254" cy="369204"/>
          </a:xfrm>
          <a:solidFill>
            <a:schemeClr val="tx2"/>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405986418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ubtitle, 2xContent v2,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33842" y="2237313"/>
            <a:ext cx="592978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6906560" y="2237313"/>
            <a:ext cx="593377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33842"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10"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33842"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33842"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51179106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Full Page Content">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540000" y="1739002"/>
            <a:ext cx="12306492" cy="490309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0" y="540000"/>
            <a:ext cx="3092865" cy="553998"/>
          </a:xfrm>
        </p:spPr>
        <p:txBody>
          <a:bodyPr/>
          <a:lstStyle>
            <a:lvl1pPr algn="l">
              <a:defRPr b="0"/>
            </a:lvl1pPr>
          </a:lstStyle>
          <a:p>
            <a:r>
              <a:rPr lang="en-US" dirty="0"/>
              <a:t>Click to edit</a:t>
            </a:r>
            <a:endParaRPr lang="en-GB" dirty="0"/>
          </a:p>
        </p:txBody>
      </p:sp>
    </p:spTree>
    <p:extLst>
      <p:ext uri="{BB962C8B-B14F-4D97-AF65-F5344CB8AC3E}">
        <p14:creationId xmlns:p14="http://schemas.microsoft.com/office/powerpoint/2010/main" val="1732907314"/>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2xContent v3">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1763719"/>
            <a:ext cx="3800887"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p:nvPr>
        </p:nvSpPr>
        <p:spPr>
          <a:xfrm>
            <a:off x="4818448" y="1763719"/>
            <a:ext cx="8054686" cy="13843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540001" y="539967"/>
            <a:ext cx="7516601" cy="525785"/>
          </a:xfrm>
        </p:spPr>
        <p:txBody>
          <a:bodyPr/>
          <a:lstStyle/>
          <a:p>
            <a:r>
              <a:rPr lang="en-US"/>
              <a:t>Click to edit Master title style</a:t>
            </a:r>
            <a:endParaRPr lang="en-GB"/>
          </a:p>
        </p:txBody>
      </p:sp>
    </p:spTree>
    <p:extLst>
      <p:ext uri="{BB962C8B-B14F-4D97-AF65-F5344CB8AC3E}">
        <p14:creationId xmlns:p14="http://schemas.microsoft.com/office/powerpoint/2010/main" val="2655583513"/>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2xContent v3, Base,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gray">
          <a:xfrm>
            <a:off x="540000" y="1764297"/>
            <a:ext cx="3800887" cy="1830629"/>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2"/>
          <p:cNvSpPr>
            <a:spLocks noGrp="1"/>
          </p:cNvSpPr>
          <p:nvPr>
            <p:ph idx="10" hasCustomPrompt="1"/>
          </p:nvPr>
        </p:nvSpPr>
        <p:spPr bwMode="gray">
          <a:xfrm>
            <a:off x="4818456" y="1764297"/>
            <a:ext cx="8054689" cy="1830629"/>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540001"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4" name="Title 3"/>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2472518728"/>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ubtitle, 2xContent v3">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0" y="2235803"/>
            <a:ext cx="3800887"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818448" y="2235803"/>
            <a:ext cx="80546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540000"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351469725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Subtitle, 2xContent v3,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40000" y="2235804"/>
            <a:ext cx="3800887"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p:nvPr>
        </p:nvSpPr>
        <p:spPr>
          <a:xfrm>
            <a:off x="4818448" y="2235804"/>
            <a:ext cx="8054686" cy="13843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16" hasCustomPrompt="1"/>
          </p:nvPr>
        </p:nvSpPr>
        <p:spPr bwMode="gray">
          <a:xfrm>
            <a:off x="540000"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10"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66647"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405501660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3xContent">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540000" y="1763719"/>
            <a:ext cx="3800887"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818449" y="1763719"/>
            <a:ext cx="380288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4" hasCustomPrompt="1"/>
          </p:nvPr>
        </p:nvSpPr>
        <p:spPr>
          <a:xfrm>
            <a:off x="9072248" y="1763719"/>
            <a:ext cx="38008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212783436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3xContent, Base, Source">
    <p:spTree>
      <p:nvGrpSpPr>
        <p:cNvPr id="1" name=""/>
        <p:cNvGrpSpPr/>
        <p:nvPr/>
      </p:nvGrpSpPr>
      <p:grpSpPr>
        <a:xfrm>
          <a:off x="0" y="0"/>
          <a:ext cx="0" cy="0"/>
          <a:chOff x="0" y="0"/>
          <a:chExt cx="0" cy="0"/>
        </a:xfrm>
      </p:grpSpPr>
      <p:sp>
        <p:nvSpPr>
          <p:cNvPr id="7" name="Content Placeholder 6"/>
          <p:cNvSpPr>
            <a:spLocks noGrp="1"/>
          </p:cNvSpPr>
          <p:nvPr>
            <p:ph sz="quarter" idx="14" hasCustomPrompt="1"/>
          </p:nvPr>
        </p:nvSpPr>
        <p:spPr>
          <a:xfrm>
            <a:off x="540000" y="1763713"/>
            <a:ext cx="3800887"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4818449" y="1763713"/>
            <a:ext cx="3802882" cy="1384353"/>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6" hasCustomPrompt="1"/>
          </p:nvPr>
        </p:nvSpPr>
        <p:spPr>
          <a:xfrm>
            <a:off x="9072248" y="1763713"/>
            <a:ext cx="3800886" cy="1384353"/>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10" name="Text Placeholder 3"/>
          <p:cNvSpPr>
            <a:spLocks noGrp="1"/>
          </p:cNvSpPr>
          <p:nvPr>
            <p:ph type="body" sz="quarter" idx="17" hasCustomPrompt="1"/>
          </p:nvPr>
        </p:nvSpPr>
        <p:spPr>
          <a:xfrm>
            <a:off x="540001"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2592069138"/>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ubtitle, 3xContent">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540000" y="2235810"/>
            <a:ext cx="3800887"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4818449" y="2235810"/>
            <a:ext cx="380288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p:cNvSpPr>
            <a:spLocks noGrp="1"/>
          </p:cNvSpPr>
          <p:nvPr>
            <p:ph sz="quarter" idx="15" hasCustomPrompt="1"/>
          </p:nvPr>
        </p:nvSpPr>
        <p:spPr>
          <a:xfrm>
            <a:off x="9072248" y="2235810"/>
            <a:ext cx="38008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40000"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263507278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Subtitle, 3xContent v3, Base, Source">
    <p:spTree>
      <p:nvGrpSpPr>
        <p:cNvPr id="1" name=""/>
        <p:cNvGrpSpPr/>
        <p:nvPr/>
      </p:nvGrpSpPr>
      <p:grpSpPr>
        <a:xfrm>
          <a:off x="0" y="0"/>
          <a:ext cx="0" cy="0"/>
          <a:chOff x="0" y="0"/>
          <a:chExt cx="0" cy="0"/>
        </a:xfrm>
      </p:grpSpPr>
      <p:sp>
        <p:nvSpPr>
          <p:cNvPr id="7" name="Content Placeholder 6"/>
          <p:cNvSpPr>
            <a:spLocks noGrp="1"/>
          </p:cNvSpPr>
          <p:nvPr>
            <p:ph sz="quarter" idx="16" hasCustomPrompt="1"/>
          </p:nvPr>
        </p:nvSpPr>
        <p:spPr>
          <a:xfrm>
            <a:off x="540000" y="2235804"/>
            <a:ext cx="3800887"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7" hasCustomPrompt="1"/>
          </p:nvPr>
        </p:nvSpPr>
        <p:spPr>
          <a:xfrm>
            <a:off x="4818449" y="2235804"/>
            <a:ext cx="380288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2"/>
          <p:cNvSpPr>
            <a:spLocks noGrp="1"/>
          </p:cNvSpPr>
          <p:nvPr>
            <p:ph sz="quarter" idx="18" hasCustomPrompt="1"/>
          </p:nvPr>
        </p:nvSpPr>
        <p:spPr>
          <a:xfrm>
            <a:off x="9072248" y="2235804"/>
            <a:ext cx="38008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14" hasCustomPrompt="1"/>
          </p:nvPr>
        </p:nvSpPr>
        <p:spPr bwMode="gray">
          <a:xfrm>
            <a:off x="540000" y="1680540"/>
            <a:ext cx="2536254" cy="369204"/>
          </a:xfrm>
          <a:solidFill>
            <a:schemeClr val="tx2"/>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9"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14" name="Text Placeholder 3"/>
          <p:cNvSpPr>
            <a:spLocks noGrp="1"/>
          </p:cNvSpPr>
          <p:nvPr>
            <p:ph type="body" sz="quarter" idx="19" hasCustomPrompt="1"/>
          </p:nvPr>
        </p:nvSpPr>
        <p:spPr>
          <a:xfrm>
            <a:off x="566647"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2331195073"/>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 Title Only">
    <p:spTree>
      <p:nvGrpSpPr>
        <p:cNvPr id="1" name=""/>
        <p:cNvGrpSpPr/>
        <p:nvPr/>
      </p:nvGrpSpPr>
      <p:grpSpPr>
        <a:xfrm>
          <a:off x="0" y="0"/>
          <a:ext cx="0" cy="0"/>
          <a:chOff x="0" y="0"/>
          <a:chExt cx="0" cy="0"/>
        </a:xfrm>
      </p:grpSpPr>
      <p:sp>
        <p:nvSpPr>
          <p:cNvPr id="3" name="Title 2"/>
          <p:cNvSpPr>
            <a:spLocks noGrp="1"/>
          </p:cNvSpPr>
          <p:nvPr>
            <p:ph type="title"/>
          </p:nvPr>
        </p:nvSpPr>
        <p:spPr>
          <a:xfrm>
            <a:off x="540001" y="539967"/>
            <a:ext cx="7516601" cy="52578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705521409"/>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Only, Base, Source">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6" name="Text Placeholder 3"/>
          <p:cNvSpPr>
            <a:spLocks noGrp="1"/>
          </p:cNvSpPr>
          <p:nvPr>
            <p:ph type="body" sz="quarter" idx="14" hasCustomPrompt="1"/>
          </p:nvPr>
        </p:nvSpPr>
        <p:spPr>
          <a:xfrm>
            <a:off x="566647"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7516601" cy="525785"/>
          </a:xfrm>
        </p:spPr>
        <p:txBody>
          <a:bodyPr/>
          <a:lstStyle/>
          <a:p>
            <a:r>
              <a:rPr lang="en-US"/>
              <a:t>Click to edit Master title style</a:t>
            </a:r>
            <a:endParaRPr lang="en-GB"/>
          </a:p>
        </p:txBody>
      </p:sp>
    </p:spTree>
    <p:extLst>
      <p:ext uri="{BB962C8B-B14F-4D97-AF65-F5344CB8AC3E}">
        <p14:creationId xmlns:p14="http://schemas.microsoft.com/office/powerpoint/2010/main" val="171542433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Full Page Content, Base, Sourc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66647" y="778540"/>
            <a:ext cx="3092865" cy="553998"/>
          </a:xfrm>
          <a:solidFill>
            <a:schemeClr val="accent3"/>
          </a:solidFill>
        </p:spPr>
        <p:txBody>
          <a:bodyPr/>
          <a:lstStyle>
            <a:lvl1pPr algn="l">
              <a:defRPr b="0"/>
            </a:lvl1pPr>
          </a:lstStyle>
          <a:p>
            <a:r>
              <a:rPr lang="en-US" dirty="0"/>
              <a:t>Click to edit</a:t>
            </a:r>
            <a:endParaRPr lang="en-GB" dirty="0"/>
          </a:p>
        </p:txBody>
      </p:sp>
      <p:sp>
        <p:nvSpPr>
          <p:cNvPr id="6" name="Content Placeholder 5"/>
          <p:cNvSpPr>
            <a:spLocks noGrp="1"/>
          </p:cNvSpPr>
          <p:nvPr>
            <p:ph sz="quarter" idx="12" hasCustomPrompt="1"/>
          </p:nvPr>
        </p:nvSpPr>
        <p:spPr>
          <a:xfrm>
            <a:off x="540000" y="1741244"/>
            <a:ext cx="12306492" cy="472146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quarter" idx="13" hasCustomPrompt="1"/>
          </p:nvPr>
        </p:nvSpPr>
        <p:spPr>
          <a:xfrm>
            <a:off x="9072565" y="6642100"/>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540000" y="6642100"/>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Tree>
    <p:extLst>
      <p:ext uri="{BB962C8B-B14F-4D97-AF65-F5344CB8AC3E}">
        <p14:creationId xmlns:p14="http://schemas.microsoft.com/office/powerpoint/2010/main" val="4280978095"/>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5" name="Text Placeholder 5"/>
          <p:cNvSpPr>
            <a:spLocks noGrp="1"/>
          </p:cNvSpPr>
          <p:nvPr>
            <p:ph type="body" sz="quarter" idx="14" hasCustomPrompt="1"/>
          </p:nvPr>
        </p:nvSpPr>
        <p:spPr bwMode="gray">
          <a:xfrm>
            <a:off x="558768"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39967"/>
            <a:ext cx="7516601" cy="525785"/>
          </a:xfrm>
        </p:spPr>
        <p:txBody>
          <a:bodyPr/>
          <a:lstStyle/>
          <a:p>
            <a:r>
              <a:rPr lang="en-US"/>
              <a:t>Click to edit Master title style</a:t>
            </a:r>
            <a:endParaRPr lang="en-GB"/>
          </a:p>
        </p:txBody>
      </p:sp>
    </p:spTree>
    <p:extLst>
      <p:ext uri="{BB962C8B-B14F-4D97-AF65-F5344CB8AC3E}">
        <p14:creationId xmlns:p14="http://schemas.microsoft.com/office/powerpoint/2010/main" val="254146376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ubtitle Only, Base, Source">
    <p:spTree>
      <p:nvGrpSpPr>
        <p:cNvPr id="1" name=""/>
        <p:cNvGrpSpPr/>
        <p:nvPr/>
      </p:nvGrpSpPr>
      <p:grpSpPr>
        <a:xfrm>
          <a:off x="0" y="0"/>
          <a:ext cx="0" cy="0"/>
          <a:chOff x="0" y="0"/>
          <a:chExt cx="0" cy="0"/>
        </a:xfrm>
      </p:grpSpPr>
      <p:sp>
        <p:nvSpPr>
          <p:cNvPr id="7" name="Text Placeholder 5"/>
          <p:cNvSpPr>
            <a:spLocks noGrp="1"/>
          </p:cNvSpPr>
          <p:nvPr>
            <p:ph type="body" sz="quarter" idx="14" hasCustomPrompt="1"/>
          </p:nvPr>
        </p:nvSpPr>
        <p:spPr bwMode="gray">
          <a:xfrm>
            <a:off x="558768"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6"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8" name="Text Placeholder 3"/>
          <p:cNvSpPr>
            <a:spLocks noGrp="1"/>
          </p:cNvSpPr>
          <p:nvPr>
            <p:ph type="body" sz="quarter" idx="15" hasCustomPrompt="1"/>
          </p:nvPr>
        </p:nvSpPr>
        <p:spPr>
          <a:xfrm>
            <a:off x="566647"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7516601" cy="525785"/>
          </a:xfrm>
        </p:spPr>
        <p:txBody>
          <a:bodyPr/>
          <a:lstStyle/>
          <a:p>
            <a:r>
              <a:rPr lang="en-US"/>
              <a:t>Click to edit Master title style</a:t>
            </a:r>
            <a:endParaRPr lang="en-GB"/>
          </a:p>
        </p:txBody>
      </p:sp>
    </p:spTree>
    <p:extLst>
      <p:ext uri="{BB962C8B-B14F-4D97-AF65-F5344CB8AC3E}">
        <p14:creationId xmlns:p14="http://schemas.microsoft.com/office/powerpoint/2010/main" val="201599665"/>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Blank, Base, Sourc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5" name="Text Placeholder 3"/>
          <p:cNvSpPr>
            <a:spLocks noGrp="1"/>
          </p:cNvSpPr>
          <p:nvPr>
            <p:ph type="body" sz="quarter" idx="14" hasCustomPrompt="1"/>
          </p:nvPr>
        </p:nvSpPr>
        <p:spPr>
          <a:xfrm>
            <a:off x="566647"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Tree>
    <p:extLst>
      <p:ext uri="{BB962C8B-B14F-4D97-AF65-F5344CB8AC3E}">
        <p14:creationId xmlns:p14="http://schemas.microsoft.com/office/powerpoint/2010/main" val="206141846"/>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Full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79389" y="179390"/>
            <a:ext cx="13101024" cy="7200899"/>
          </a:xfrm>
          <a:solidFill>
            <a:schemeClr val="accent2"/>
          </a:solidFill>
        </p:spPr>
        <p:txBody>
          <a:bodyPr>
            <a:normAutofit/>
          </a:bodyPr>
          <a:lstStyle>
            <a:lvl1pPr marL="0" indent="0">
              <a:buNone/>
              <a:defRPr sz="1899" b="0" baseline="0">
                <a:solidFill>
                  <a:schemeClr val="tx1"/>
                </a:solidFill>
              </a:defRPr>
            </a:lvl1pPr>
          </a:lstStyle>
          <a:p>
            <a:r>
              <a:rPr lang="en-GB" dirty="0"/>
              <a:t>Click icon to place image (or select frame and copy/paste image into it)</a:t>
            </a:r>
          </a:p>
        </p:txBody>
      </p:sp>
      <p:sp>
        <p:nvSpPr>
          <p:cNvPr id="69" name="Text Placeholder 68"/>
          <p:cNvSpPr>
            <a:spLocks noGrp="1"/>
          </p:cNvSpPr>
          <p:nvPr>
            <p:ph type="body" sz="quarter" idx="10" hasCustomPrompt="1"/>
          </p:nvPr>
        </p:nvSpPr>
        <p:spPr bwMode="gray">
          <a:xfrm>
            <a:off x="540001" y="4500712"/>
            <a:ext cx="6153433" cy="1377348"/>
          </a:xfrm>
        </p:spPr>
        <p:txBody>
          <a:bodyPr wrap="square" lIns="82819" tIns="41410" rIns="82819" bIns="41410">
            <a:noAutofit/>
          </a:bodyPr>
          <a:lstStyle>
            <a:lvl1pPr marL="0" indent="0">
              <a:spcBef>
                <a:spcPts val="1380"/>
              </a:spcBef>
              <a:buNone/>
              <a:defRPr sz="1899">
                <a:solidFill>
                  <a:schemeClr val="tx1"/>
                </a:solidFill>
              </a:defRPr>
            </a:lvl1pPr>
            <a:lvl2pPr marL="525789" indent="0">
              <a:buNone/>
              <a:defRPr>
                <a:solidFill>
                  <a:schemeClr val="bg1"/>
                </a:solidFill>
              </a:defRPr>
            </a:lvl2pPr>
            <a:lvl3pPr marL="1051577" indent="0">
              <a:buNone/>
              <a:defRPr>
                <a:solidFill>
                  <a:schemeClr val="bg1"/>
                </a:solidFill>
              </a:defRPr>
            </a:lvl3pPr>
            <a:lvl4pPr marL="1577367" indent="0">
              <a:buNone/>
              <a:defRPr>
                <a:solidFill>
                  <a:schemeClr val="bg1"/>
                </a:solidFill>
              </a:defRPr>
            </a:lvl4pPr>
            <a:lvl5pPr marL="2103156"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540001" y="3852639"/>
            <a:ext cx="3562609" cy="519646"/>
          </a:xfrm>
          <a:solidFill>
            <a:schemeClr val="tx1"/>
          </a:solidFill>
        </p:spPr>
        <p:txBody>
          <a:bodyPr wrap="none" lIns="82819" tIns="41410" rIns="82819" bIns="41410" rtlCol="0" anchor="t">
            <a:spAutoFit/>
          </a:bodyPr>
          <a:lstStyle>
            <a:lvl1pPr marL="0" indent="0">
              <a:lnSpc>
                <a:spcPct val="100000"/>
              </a:lnSpc>
              <a:spcAft>
                <a:spcPts val="0"/>
              </a:spcAft>
              <a:buNone/>
              <a:defRPr lang="en-GB" sz="280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ext Placeholder 5"/>
          <p:cNvSpPr>
            <a:spLocks noGrp="1"/>
          </p:cNvSpPr>
          <p:nvPr>
            <p:ph type="body" sz="quarter" idx="13" hasCustomPrompt="1"/>
          </p:nvPr>
        </p:nvSpPr>
        <p:spPr>
          <a:xfrm>
            <a:off x="540001" y="2360525"/>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399"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3" name="Text Placeholder 5"/>
          <p:cNvSpPr>
            <a:spLocks noGrp="1"/>
          </p:cNvSpPr>
          <p:nvPr>
            <p:ph type="body" sz="quarter" idx="16" hasCustomPrompt="1"/>
          </p:nvPr>
        </p:nvSpPr>
        <p:spPr>
          <a:xfrm>
            <a:off x="540001" y="1634755"/>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399"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5" name="TextBox 14"/>
          <p:cNvSpPr txBox="1"/>
          <p:nvPr userDrawn="1"/>
        </p:nvSpPr>
        <p:spPr>
          <a:xfrm>
            <a:off x="540000" y="6011868"/>
            <a:ext cx="6163216" cy="406009"/>
          </a:xfrm>
          <a:prstGeom prst="rect">
            <a:avLst/>
          </a:prstGeom>
          <a:noFill/>
        </p:spPr>
        <p:txBody>
          <a:bodyPr wrap="square" lIns="0" tIns="0" rIns="0" bIns="0" rtlCol="0">
            <a:spAutoFit/>
          </a:bodyPr>
          <a:lstStyle/>
          <a:p>
            <a:pPr lvl="0">
              <a:lnSpc>
                <a:spcPct val="110000"/>
              </a:lnSpc>
              <a:spcBef>
                <a:spcPts val="2400"/>
              </a:spcBef>
              <a:buClr>
                <a:schemeClr val="bg2"/>
              </a:buClr>
            </a:pPr>
            <a:r>
              <a:rPr lang="en-GB" sz="1199"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199" dirty="0">
              <a:solidFill>
                <a:schemeClr val="tx1"/>
              </a:solidFill>
            </a:endParaRPr>
          </a:p>
        </p:txBody>
      </p:sp>
      <p:sp>
        <p:nvSpPr>
          <p:cNvPr id="14" name="TextBox 13"/>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ITALY  </a:t>
            </a:r>
          </a:p>
        </p:txBody>
      </p:sp>
    </p:spTree>
    <p:extLst>
      <p:ext uri="{BB962C8B-B14F-4D97-AF65-F5344CB8AC3E}">
        <p14:creationId xmlns:p14="http://schemas.microsoft.com/office/powerpoint/2010/main" val="331168639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Fly - v5">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bwMode="gray">
          <a:xfrm>
            <a:off x="179389" y="179387"/>
            <a:ext cx="13101024" cy="3601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540000" y="5474337"/>
            <a:ext cx="12361600" cy="996223"/>
          </a:xfrm>
        </p:spPr>
        <p:txBody>
          <a:bodyPr wrap="square" lIns="82819" tIns="41410" rIns="82819" bIns="41410">
            <a:normAutofit/>
          </a:bodyPr>
          <a:lstStyle>
            <a:lvl1pPr marL="0" indent="0">
              <a:spcBef>
                <a:spcPts val="1380"/>
              </a:spcBef>
              <a:buNone/>
              <a:defRPr sz="1899">
                <a:solidFill>
                  <a:schemeClr val="tx1"/>
                </a:solidFill>
              </a:defRPr>
            </a:lvl1pPr>
            <a:lvl2pPr marL="525789" indent="0">
              <a:buNone/>
              <a:defRPr>
                <a:solidFill>
                  <a:schemeClr val="bg1"/>
                </a:solidFill>
              </a:defRPr>
            </a:lvl2pPr>
            <a:lvl3pPr marL="1051577" indent="0">
              <a:buNone/>
              <a:defRPr>
                <a:solidFill>
                  <a:schemeClr val="bg1"/>
                </a:solidFill>
              </a:defRPr>
            </a:lvl3pPr>
            <a:lvl4pPr marL="1577367" indent="0">
              <a:buNone/>
              <a:defRPr>
                <a:solidFill>
                  <a:schemeClr val="bg1"/>
                </a:solidFill>
              </a:defRPr>
            </a:lvl4pPr>
            <a:lvl5pPr marL="2103156" indent="0">
              <a:buNone/>
              <a:defRPr>
                <a:solidFill>
                  <a:schemeClr val="bg1"/>
                </a:solidFill>
              </a:defRPr>
            </a:lvl5pPr>
          </a:lstStyle>
          <a:p>
            <a:pPr lvl="0"/>
            <a:r>
              <a:rPr lang="en-US" dirty="0"/>
              <a:t>Click to add text</a:t>
            </a:r>
            <a:endParaRPr lang="en-GB" dirty="0"/>
          </a:p>
        </p:txBody>
      </p:sp>
      <p:sp>
        <p:nvSpPr>
          <p:cNvPr id="8" name="Picture Placeholder 7"/>
          <p:cNvSpPr>
            <a:spLocks noGrp="1"/>
          </p:cNvSpPr>
          <p:nvPr>
            <p:ph type="pic" sz="quarter" idx="11" hasCustomPrompt="1"/>
          </p:nvPr>
        </p:nvSpPr>
        <p:spPr>
          <a:xfrm>
            <a:off x="179392" y="179389"/>
            <a:ext cx="13079411" cy="3511243"/>
          </a:xfrm>
          <a:solidFill>
            <a:schemeClr val="bg1">
              <a:lumMod val="95000"/>
            </a:schemeClr>
          </a:solidFill>
        </p:spPr>
        <p:txBody>
          <a:bodyPr>
            <a:normAutofit/>
          </a:bodyPr>
          <a:lstStyle>
            <a:lvl1pPr marL="0" indent="0">
              <a:buNone/>
              <a:defRPr sz="1599" baseline="0"/>
            </a:lvl1pPr>
          </a:lstStyle>
          <a:p>
            <a:r>
              <a:rPr lang="en-GB" dirty="0"/>
              <a:t>Picture placeholder – insert image here</a:t>
            </a:r>
          </a:p>
        </p:txBody>
      </p:sp>
      <p:sp>
        <p:nvSpPr>
          <p:cNvPr id="11"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9" name="Title 1"/>
          <p:cNvSpPr>
            <a:spLocks noGrp="1"/>
          </p:cNvSpPr>
          <p:nvPr>
            <p:ph type="ctrTitle" hasCustomPrompt="1"/>
          </p:nvPr>
        </p:nvSpPr>
        <p:spPr bwMode="gray">
          <a:xfrm>
            <a:off x="540000" y="4116861"/>
            <a:ext cx="4279087" cy="553870"/>
          </a:xfrm>
          <a:solidFill>
            <a:schemeClr val="accent3"/>
          </a:solidFill>
        </p:spPr>
        <p:txBody>
          <a:bodyPr wrap="none" lIns="82819" tIns="0" rIns="82819" bIns="0" rtlCol="0" anchor="ctr">
            <a:spAutoFit/>
          </a:bodyPr>
          <a:lstStyle>
            <a:lvl1pPr>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20" name="Text Placeholder 5"/>
          <p:cNvSpPr>
            <a:spLocks noGrp="1"/>
          </p:cNvSpPr>
          <p:nvPr>
            <p:ph type="body" sz="quarter" idx="12" hasCustomPrompt="1"/>
          </p:nvPr>
        </p:nvSpPr>
        <p:spPr>
          <a:xfrm>
            <a:off x="540001" y="4803872"/>
            <a:ext cx="3468056" cy="430887"/>
          </a:xfrm>
          <a:solidFill>
            <a:schemeClr val="tx1"/>
          </a:solidFill>
        </p:spPr>
        <p:txBody>
          <a:bodyPr vert="horz" wrap="none" lIns="72000" tIns="0" rIns="0" bIns="0" rtlCol="0">
            <a:spAutoFit/>
          </a:bodyPr>
          <a:lstStyle>
            <a:lvl1pPr>
              <a:defRPr lang="en-US" sz="2800" b="1" dirty="0" smtClean="0">
                <a:solidFill>
                  <a:schemeClr val="bg1"/>
                </a:solidFill>
                <a:latin typeface="+mj-lt"/>
              </a:defRPr>
            </a:lvl1pPr>
          </a:lstStyle>
          <a:p>
            <a:pPr marL="0" lvl="0" indent="0">
              <a:lnSpc>
                <a:spcPct val="100000"/>
              </a:lnSpc>
              <a:spcBef>
                <a:spcPts val="600"/>
              </a:spcBef>
              <a:spcAft>
                <a:spcPts val="0"/>
              </a:spcAft>
              <a:buNone/>
            </a:pPr>
            <a:r>
              <a:rPr lang="en-US" dirty="0"/>
              <a:t>Click to edit subtitle</a:t>
            </a:r>
          </a:p>
        </p:txBody>
      </p:sp>
      <p:sp>
        <p:nvSpPr>
          <p:cNvPr id="18" name="Rectangle 17"/>
          <p:cNvSpPr/>
          <p:nvPr userDrawn="1"/>
        </p:nvSpPr>
        <p:spPr bwMode="gray">
          <a:xfrm>
            <a:off x="1" y="3690632"/>
            <a:ext cx="13344623"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7" name="TextBox 16"/>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ITALY  |</a:t>
            </a:r>
          </a:p>
        </p:txBody>
      </p:sp>
    </p:spTree>
    <p:extLst>
      <p:ext uri="{BB962C8B-B14F-4D97-AF65-F5344CB8AC3E}">
        <p14:creationId xmlns:p14="http://schemas.microsoft.com/office/powerpoint/2010/main" val="469161656"/>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Full Page Content">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540000" y="1739003"/>
            <a:ext cx="12306492" cy="490309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1" y="540001"/>
            <a:ext cx="3092865" cy="553998"/>
          </a:xfrm>
        </p:spPr>
        <p:txBody>
          <a:bodyPr/>
          <a:lstStyle>
            <a:lvl1pPr algn="l">
              <a:defRPr b="0"/>
            </a:lvl1pPr>
          </a:lstStyle>
          <a:p>
            <a:r>
              <a:rPr lang="en-US" dirty="0"/>
              <a:t>Click to edit</a:t>
            </a:r>
            <a:endParaRPr lang="en-GB" dirty="0"/>
          </a:p>
        </p:txBody>
      </p:sp>
    </p:spTree>
    <p:extLst>
      <p:ext uri="{BB962C8B-B14F-4D97-AF65-F5344CB8AC3E}">
        <p14:creationId xmlns:p14="http://schemas.microsoft.com/office/powerpoint/2010/main" val="369049131"/>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Full Page Content, Base, Sourc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66648" y="778540"/>
            <a:ext cx="3092865" cy="553998"/>
          </a:xfrm>
          <a:solidFill>
            <a:schemeClr val="accent3"/>
          </a:solidFill>
        </p:spPr>
        <p:txBody>
          <a:bodyPr/>
          <a:lstStyle>
            <a:lvl1pPr algn="l">
              <a:defRPr b="0"/>
            </a:lvl1pPr>
          </a:lstStyle>
          <a:p>
            <a:r>
              <a:rPr lang="en-US" dirty="0"/>
              <a:t>Click to edit</a:t>
            </a:r>
            <a:endParaRPr lang="en-GB" dirty="0"/>
          </a:p>
        </p:txBody>
      </p:sp>
      <p:sp>
        <p:nvSpPr>
          <p:cNvPr id="6" name="Content Placeholder 5"/>
          <p:cNvSpPr>
            <a:spLocks noGrp="1"/>
          </p:cNvSpPr>
          <p:nvPr>
            <p:ph sz="quarter" idx="12" hasCustomPrompt="1"/>
          </p:nvPr>
        </p:nvSpPr>
        <p:spPr>
          <a:xfrm>
            <a:off x="540000" y="1741246"/>
            <a:ext cx="12306492" cy="472146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quarter" idx="13" hasCustomPrompt="1"/>
          </p:nvPr>
        </p:nvSpPr>
        <p:spPr>
          <a:xfrm>
            <a:off x="9072565" y="664210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540000" y="664210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Tree>
    <p:extLst>
      <p:ext uri="{BB962C8B-B14F-4D97-AF65-F5344CB8AC3E}">
        <p14:creationId xmlns:p14="http://schemas.microsoft.com/office/powerpoint/2010/main" val="3861427137"/>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ubtitle, Full Page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2235804"/>
            <a:ext cx="12306492" cy="422691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39999"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75738140"/>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1" y="2235804"/>
            <a:ext cx="7548039" cy="422691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39999"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40001"/>
            <a:ext cx="3092865" cy="553998"/>
          </a:xfrm>
        </p:spPr>
        <p:txBody>
          <a:bodyPr/>
          <a:lstStyle>
            <a:lvl1pPr>
              <a:defRPr/>
            </a:lvl1pPr>
          </a:lstStyle>
          <a:p>
            <a:r>
              <a:rPr lang="en-US" dirty="0"/>
              <a:t>Click to edit</a:t>
            </a:r>
            <a:endParaRPr lang="en-GB" dirty="0"/>
          </a:p>
        </p:txBody>
      </p:sp>
      <p:sp>
        <p:nvSpPr>
          <p:cNvPr id="4" name="Picture Placeholder 3"/>
          <p:cNvSpPr>
            <a:spLocks noGrp="1"/>
          </p:cNvSpPr>
          <p:nvPr>
            <p:ph type="pic" sz="quarter" idx="15"/>
          </p:nvPr>
        </p:nvSpPr>
        <p:spPr>
          <a:xfrm>
            <a:off x="8304063" y="2235200"/>
            <a:ext cx="4608662" cy="4227513"/>
          </a:xfrm>
        </p:spPr>
        <p:txBody>
          <a:bodyPr/>
          <a:lstStyle/>
          <a:p>
            <a:endParaRPr lang="en-GB" dirty="0"/>
          </a:p>
        </p:txBody>
      </p:sp>
    </p:spTree>
    <p:extLst>
      <p:ext uri="{BB962C8B-B14F-4D97-AF65-F5344CB8AC3E}">
        <p14:creationId xmlns:p14="http://schemas.microsoft.com/office/powerpoint/2010/main" val="357336442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ubtitle, Full, Base, Source Page Content">
    <p:spTree>
      <p:nvGrpSpPr>
        <p:cNvPr id="1" name=""/>
        <p:cNvGrpSpPr/>
        <p:nvPr/>
      </p:nvGrpSpPr>
      <p:grpSpPr>
        <a:xfrm>
          <a:off x="0" y="0"/>
          <a:ext cx="0" cy="0"/>
          <a:chOff x="0" y="0"/>
          <a:chExt cx="0" cy="0"/>
        </a:xfrm>
      </p:grpSpPr>
      <p:sp>
        <p:nvSpPr>
          <p:cNvPr id="5" name="Content Placeholder 4"/>
          <p:cNvSpPr>
            <a:spLocks noGrp="1"/>
          </p:cNvSpPr>
          <p:nvPr>
            <p:ph sz="quarter" idx="13" hasCustomPrompt="1"/>
          </p:nvPr>
        </p:nvSpPr>
        <p:spPr>
          <a:xfrm>
            <a:off x="540000" y="2203546"/>
            <a:ext cx="12306492" cy="373732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66646"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
        <p:nvSpPr>
          <p:cNvPr id="10" name="Text Placeholder 5"/>
          <p:cNvSpPr>
            <a:spLocks noGrp="1"/>
          </p:cNvSpPr>
          <p:nvPr>
            <p:ph type="body" sz="quarter" idx="14" hasCustomPrompt="1"/>
          </p:nvPr>
        </p:nvSpPr>
        <p:spPr bwMode="gray">
          <a:xfrm>
            <a:off x="539999"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93644274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Full Page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2235803"/>
            <a:ext cx="12306492" cy="422691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007030559"/>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 Long title &amp; Question,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18449" y="2189028"/>
            <a:ext cx="8054686" cy="3967868"/>
          </a:xfrm>
        </p:spPr>
        <p:txBody>
          <a:bodyPr lIns="0" tIns="0" rIns="0" bIns="0">
            <a:noAutofit/>
          </a:bodyPr>
          <a:lstStyle>
            <a:lvl1pPr>
              <a:defRPr sz="2800"/>
            </a:lvl1pPr>
            <a:lvl2pPr>
              <a:defRPr sz="2400"/>
            </a:lvl2pPr>
            <a:lvl3pPr>
              <a:defRPr sz="2100"/>
            </a:lvl3pPr>
            <a:lvl4pPr>
              <a:defRPr sz="1899"/>
            </a:lvl4pPr>
            <a:lvl5pPr>
              <a:defRPr sz="1899"/>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3"/>
          <p:cNvSpPr>
            <a:spLocks noGrp="1"/>
          </p:cNvSpPr>
          <p:nvPr>
            <p:ph sz="quarter" idx="13" hasCustomPrompt="1"/>
          </p:nvPr>
        </p:nvSpPr>
        <p:spPr>
          <a:xfrm>
            <a:off x="566643" y="2611385"/>
            <a:ext cx="3800887" cy="3575734"/>
          </a:xfrm>
        </p:spPr>
        <p:txBody>
          <a:bodyPr lIns="0" tIns="0" rIns="0" bIns="0">
            <a:noAutofit/>
          </a:bodyPr>
          <a:lstStyle>
            <a:lvl1pPr marL="0" indent="0" algn="l">
              <a:buNone/>
              <a:defRPr sz="2100" b="1"/>
            </a:lvl1pPr>
          </a:lstStyle>
          <a:p>
            <a:pPr lvl="0"/>
            <a:r>
              <a:rPr lang="en-US" dirty="0"/>
              <a:t>Question text here</a:t>
            </a:r>
          </a:p>
        </p:txBody>
      </p:sp>
      <p:sp>
        <p:nvSpPr>
          <p:cNvPr id="4" name="Text Placeholder 3"/>
          <p:cNvSpPr>
            <a:spLocks noGrp="1"/>
          </p:cNvSpPr>
          <p:nvPr>
            <p:ph type="body" sz="quarter" idx="16" hasCustomPrompt="1"/>
          </p:nvPr>
        </p:nvSpPr>
        <p:spPr>
          <a:xfrm>
            <a:off x="550224" y="2189032"/>
            <a:ext cx="739565" cy="360001"/>
          </a:xfrm>
          <a:solidFill>
            <a:schemeClr val="accent3"/>
          </a:solidFill>
        </p:spPr>
        <p:txBody>
          <a:bodyPr lIns="36000" tIns="0" rIns="36000" bIns="0">
            <a:noAutofit/>
          </a:bodyPr>
          <a:lstStyle>
            <a:lvl1pPr marL="0" indent="0" algn="l">
              <a:buNone/>
              <a:defRPr sz="2400" b="1">
                <a:solidFill>
                  <a:schemeClr val="bg1"/>
                </a:solidFill>
              </a:defRPr>
            </a:lvl1pPr>
          </a:lstStyle>
          <a:p>
            <a:pPr lvl="0"/>
            <a:r>
              <a:rPr lang="en-US" dirty="0"/>
              <a:t>##</a:t>
            </a:r>
            <a:endParaRPr lang="en-GB" dirty="0"/>
          </a:p>
        </p:txBody>
      </p:sp>
      <p:sp>
        <p:nvSpPr>
          <p:cNvPr id="18" name="Title 17"/>
          <p:cNvSpPr>
            <a:spLocks noGrp="1"/>
          </p:cNvSpPr>
          <p:nvPr>
            <p:ph type="title" hasCustomPrompt="1"/>
          </p:nvPr>
        </p:nvSpPr>
        <p:spPr>
          <a:xfrm>
            <a:off x="559650" y="684290"/>
            <a:ext cx="12388434" cy="1296145"/>
          </a:xfrm>
          <a:noFill/>
        </p:spPr>
        <p:txBody>
          <a:bodyPr wrap="square" lIns="0" tIns="0" rIns="0" bIns="0" anchor="t">
            <a:noAutofit/>
          </a:bodyPr>
          <a:lstStyle>
            <a:lvl1pPr marL="0" algn="l" defTabSz="1051577" rtl="0" eaLnBrk="1" latinLnBrk="0" hangingPunct="1">
              <a:lnSpc>
                <a:spcPct val="120000"/>
              </a:lnSpc>
              <a:spcAft>
                <a:spcPts val="1151"/>
              </a:spcAft>
              <a:defRPr lang="en-GB" sz="2800" b="1" kern="1200" baseline="0" dirty="0">
                <a:solidFill>
                  <a:srgbClr val="FFFFFF"/>
                </a:solidFill>
                <a:highlight>
                  <a:srgbClr val="808080"/>
                </a:highlight>
                <a:latin typeface="+mn-lt"/>
                <a:ea typeface="Calibri"/>
                <a:cs typeface="Times New Roman"/>
              </a:defRPr>
            </a:lvl1pPr>
          </a:lstStyle>
          <a:p>
            <a:r>
              <a:rPr lang="en-US" dirty="0"/>
              <a:t>Long titles Click to edit Master title allows for 3 lines</a:t>
            </a:r>
            <a:br>
              <a:rPr lang="en-US" dirty="0"/>
            </a:br>
            <a:endParaRPr lang="en-GB" dirty="0"/>
          </a:p>
        </p:txBody>
      </p:sp>
      <p:sp>
        <p:nvSpPr>
          <p:cNvPr id="8" name="Text Placeholder 3"/>
          <p:cNvSpPr>
            <a:spLocks noGrp="1"/>
          </p:cNvSpPr>
          <p:nvPr>
            <p:ph type="body" sz="quarter" idx="17"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9" name="Text Placeholder 3"/>
          <p:cNvSpPr>
            <a:spLocks noGrp="1"/>
          </p:cNvSpPr>
          <p:nvPr>
            <p:ph type="body" sz="quarter" idx="14" hasCustomPrompt="1"/>
          </p:nvPr>
        </p:nvSpPr>
        <p:spPr>
          <a:xfrm>
            <a:off x="566646"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Tree>
    <p:extLst>
      <p:ext uri="{BB962C8B-B14F-4D97-AF65-F5344CB8AC3E}">
        <p14:creationId xmlns:p14="http://schemas.microsoft.com/office/powerpoint/2010/main" val="277458248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2xContent v1">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1739006"/>
            <a:ext cx="8054688" cy="490310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hasCustomPrompt="1"/>
          </p:nvPr>
        </p:nvSpPr>
        <p:spPr>
          <a:xfrm>
            <a:off x="9072248" y="1739006"/>
            <a:ext cx="3800886" cy="490310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1" y="540016"/>
            <a:ext cx="7461057" cy="553969"/>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000708075"/>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2xContent v1,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540000" y="1739001"/>
            <a:ext cx="8054688" cy="43458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9072248" y="1739001"/>
            <a:ext cx="3800886" cy="43458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40000"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877628961"/>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ubtitle, 2xContent v1">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0" y="2298651"/>
            <a:ext cx="8054688" cy="378623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9072248" y="2298651"/>
            <a:ext cx="3800886" cy="378623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39999"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26179215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ubtitle, 2xContent v1,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40000" y="2235804"/>
            <a:ext cx="8054688"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9072248" y="2235804"/>
            <a:ext cx="3800886"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39999" y="1188000"/>
            <a:ext cx="2536254"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11" name="Text Placeholder 3"/>
          <p:cNvSpPr>
            <a:spLocks noGrp="1"/>
          </p:cNvSpPr>
          <p:nvPr>
            <p:ph type="body" sz="quarter" idx="13"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13" name="Text Placeholder 3"/>
          <p:cNvSpPr>
            <a:spLocks noGrp="1"/>
          </p:cNvSpPr>
          <p:nvPr>
            <p:ph type="body" sz="quarter" idx="17" hasCustomPrompt="1"/>
          </p:nvPr>
        </p:nvSpPr>
        <p:spPr>
          <a:xfrm>
            <a:off x="540000"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70244032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2xContent v2">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540001" y="1763716"/>
            <a:ext cx="5929782" cy="432117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1" hasCustomPrompt="1"/>
          </p:nvPr>
        </p:nvSpPr>
        <p:spPr>
          <a:xfrm>
            <a:off x="6939362" y="1763716"/>
            <a:ext cx="5933772" cy="432117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2733544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2xContent v2,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540001" y="1763713"/>
            <a:ext cx="5929782" cy="432117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6939362" y="1763713"/>
            <a:ext cx="5933772" cy="432117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40000"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75372582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ubtitle, 2xContent v2">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1" y="2235802"/>
            <a:ext cx="5929782"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6939362" y="2235802"/>
            <a:ext cx="5933772"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539999" y="1188000"/>
            <a:ext cx="2536254"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08947158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ubtitle, 2xContent v2,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33841" y="2237312"/>
            <a:ext cx="5929782" cy="384757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6906560" y="2237312"/>
            <a:ext cx="5933772" cy="384757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33841"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10" name="Text Placeholder 3"/>
          <p:cNvSpPr>
            <a:spLocks noGrp="1"/>
          </p:cNvSpPr>
          <p:nvPr>
            <p:ph type="body" sz="quarter" idx="13"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33842"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
        <p:nvSpPr>
          <p:cNvPr id="3" name="Title 2"/>
          <p:cNvSpPr>
            <a:spLocks noGrp="1"/>
          </p:cNvSpPr>
          <p:nvPr>
            <p:ph type="title"/>
          </p:nvPr>
        </p:nvSpPr>
        <p:spPr>
          <a:xfrm>
            <a:off x="533842"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968489957"/>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2xContent v3">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1" y="1763718"/>
            <a:ext cx="3800887" cy="432117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p:nvPr>
        </p:nvSpPr>
        <p:spPr>
          <a:xfrm>
            <a:off x="4818449" y="1763718"/>
            <a:ext cx="8054686" cy="43211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540001" y="540016"/>
            <a:ext cx="7461057" cy="553969"/>
          </a:xfrm>
        </p:spPr>
        <p:txBody>
          <a:bodyPr/>
          <a:lstStyle/>
          <a:p>
            <a:r>
              <a:rPr lang="en-US"/>
              <a:t>Click to edit Master title style</a:t>
            </a:r>
            <a:endParaRPr lang="en-GB"/>
          </a:p>
        </p:txBody>
      </p:sp>
    </p:spTree>
    <p:extLst>
      <p:ext uri="{BB962C8B-B14F-4D97-AF65-F5344CB8AC3E}">
        <p14:creationId xmlns:p14="http://schemas.microsoft.com/office/powerpoint/2010/main" val="324986973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image" Target="../media/image1.png"/><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image" Target="../media/image2.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34" Type="http://schemas.openxmlformats.org/officeDocument/2006/relationships/image" Target="../media/image1.png"/><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theme" Target="../theme/theme2.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bwMode="gray">
          <a:xfrm>
            <a:off x="177007" y="181355"/>
            <a:ext cx="13085761" cy="7198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 name="Title Placeholder 1"/>
          <p:cNvSpPr>
            <a:spLocks noGrp="1"/>
          </p:cNvSpPr>
          <p:nvPr>
            <p:ph type="title"/>
          </p:nvPr>
        </p:nvSpPr>
        <p:spPr bwMode="gray">
          <a:xfrm>
            <a:off x="540000" y="540000"/>
            <a:ext cx="4279087" cy="553998"/>
          </a:xfrm>
          <a:prstGeom prst="rect">
            <a:avLst/>
          </a:prstGeom>
          <a:solidFill>
            <a:schemeClr val="accent3"/>
          </a:solidFill>
        </p:spPr>
        <p:txBody>
          <a:bodyPr wrap="none" lIns="82819" tIns="0" rIns="82819" bIns="0" rtlCol="0" anchor="ctr">
            <a:spAutoFit/>
          </a:bodyPr>
          <a:lstStyle/>
          <a:p>
            <a:pPr marL="0" lvl="0" indent="0" algn="l">
              <a:spcBef>
                <a:spcPct val="20000"/>
              </a:spcBef>
              <a:buFont typeface="Arial" panose="020B0604020202020204" pitchFamily="34" charset="0"/>
            </a:pPr>
            <a:r>
              <a:rPr lang="en-US" dirty="0"/>
              <a:t>Click to edit title</a:t>
            </a:r>
            <a:endParaRPr lang="en-GB" dirty="0"/>
          </a:p>
        </p:txBody>
      </p:sp>
      <p:sp>
        <p:nvSpPr>
          <p:cNvPr id="3" name="Text Placeholder 2"/>
          <p:cNvSpPr>
            <a:spLocks noGrp="1"/>
          </p:cNvSpPr>
          <p:nvPr>
            <p:ph type="body" idx="1"/>
          </p:nvPr>
        </p:nvSpPr>
        <p:spPr bwMode="gray">
          <a:xfrm>
            <a:off x="550198" y="1741244"/>
            <a:ext cx="12306492" cy="4631675"/>
          </a:xfrm>
          <a:prstGeom prst="rect">
            <a:avLst/>
          </a:prstGeom>
        </p:spPr>
        <p:txBody>
          <a:bodyPr vert="horz" lIns="0" tIns="41410" rIns="0" bIns="4141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p:cNvPicPr>
            <a:picLocks noChangeAspect="1"/>
          </p:cNvPicPr>
          <p:nvPr userDrawn="1"/>
        </p:nvPicPr>
        <p:blipFill rotWithShape="1">
          <a:blip r:embed="rId84"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1" name="Picture 2" descr="C:\Users\Graphics Dude Ltd\Graphics Dude Ltd\Work\PC - IM - 150415A (template pt2)\Graphics\Tags\MarketingElectronic-Col.png"/>
          <p:cNvPicPr>
            <a:picLocks noChangeAspect="1" noChangeArrowheads="1"/>
          </p:cNvPicPr>
          <p:nvPr userDrawn="1"/>
        </p:nvPicPr>
        <p:blipFill>
          <a:blip r:embed="rId85"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ITALY  |</a:t>
            </a:r>
          </a:p>
        </p:txBody>
      </p:sp>
    </p:spTree>
    <p:extLst>
      <p:ext uri="{BB962C8B-B14F-4D97-AF65-F5344CB8AC3E}">
        <p14:creationId xmlns:p14="http://schemas.microsoft.com/office/powerpoint/2010/main" val="3137976078"/>
      </p:ext>
    </p:extLst>
  </p:cSld>
  <p:clrMap bg1="lt1" tx1="dk1" bg2="lt2" tx2="dk2" accent1="accent1" accent2="accent2" accent3="accent3" accent4="accent4" accent5="accent5" accent6="accent6" hlink="hlink" folHlink="folHlink"/>
  <p:sldLayoutIdLst>
    <p:sldLayoutId id="2147483876" r:id="rId1"/>
    <p:sldLayoutId id="2147483649" r:id="rId2"/>
    <p:sldLayoutId id="2147483883" r:id="rId3"/>
    <p:sldLayoutId id="2147483671" r:id="rId4"/>
    <p:sldLayoutId id="2147483867" r:id="rId5"/>
    <p:sldLayoutId id="2147483882" r:id="rId6"/>
    <p:sldLayoutId id="2147483650" r:id="rId7"/>
    <p:sldLayoutId id="2147483673" r:id="rId8"/>
    <p:sldLayoutId id="2147483659" r:id="rId9"/>
    <p:sldLayoutId id="2147483924" r:id="rId10"/>
    <p:sldLayoutId id="2147483674" r:id="rId11"/>
    <p:sldLayoutId id="2147483896" r:id="rId12"/>
    <p:sldLayoutId id="2147483662" r:id="rId13"/>
    <p:sldLayoutId id="2147483675" r:id="rId14"/>
    <p:sldLayoutId id="2147483660" r:id="rId15"/>
    <p:sldLayoutId id="2147483676" r:id="rId16"/>
    <p:sldLayoutId id="2147483663" r:id="rId17"/>
    <p:sldLayoutId id="2147483678" r:id="rId18"/>
    <p:sldLayoutId id="2147483664" r:id="rId19"/>
    <p:sldLayoutId id="2147483677" r:id="rId20"/>
    <p:sldLayoutId id="2147483665" r:id="rId21"/>
    <p:sldLayoutId id="2147483679" r:id="rId22"/>
    <p:sldLayoutId id="2147483666" r:id="rId23"/>
    <p:sldLayoutId id="2147483680" r:id="rId24"/>
    <p:sldLayoutId id="2147483775" r:id="rId25"/>
    <p:sldLayoutId id="2147483776" r:id="rId26"/>
    <p:sldLayoutId id="2147483777" r:id="rId27"/>
    <p:sldLayoutId id="2147483778" r:id="rId28"/>
    <p:sldLayoutId id="2147483667" r:id="rId29"/>
    <p:sldLayoutId id="2147483681" r:id="rId30"/>
    <p:sldLayoutId id="2147483668" r:id="rId31"/>
    <p:sldLayoutId id="2147483682" r:id="rId32"/>
    <p:sldLayoutId id="2147483669" r:id="rId33"/>
    <p:sldLayoutId id="2147483683" r:id="rId34"/>
    <p:sldLayoutId id="2147483925" r:id="rId35"/>
    <p:sldLayoutId id="2147483926" r:id="rId36"/>
    <p:sldLayoutId id="2147483928" r:id="rId37"/>
    <p:sldLayoutId id="2147483929" r:id="rId38"/>
    <p:sldLayoutId id="2147483930" r:id="rId39"/>
    <p:sldLayoutId id="2147483931" r:id="rId40"/>
    <p:sldLayoutId id="2147483942" r:id="rId41"/>
    <p:sldLayoutId id="2147483943" r:id="rId42"/>
    <p:sldLayoutId id="2147483944" r:id="rId43"/>
    <p:sldLayoutId id="2147483947" r:id="rId44"/>
    <p:sldLayoutId id="2147483948" r:id="rId45"/>
    <p:sldLayoutId id="2147483949" r:id="rId46"/>
    <p:sldLayoutId id="2147483950" r:id="rId47"/>
    <p:sldLayoutId id="2147483952" r:id="rId48"/>
    <p:sldLayoutId id="2147483953" r:id="rId49"/>
    <p:sldLayoutId id="2147483954" r:id="rId50"/>
    <p:sldLayoutId id="2147483961" r:id="rId51"/>
    <p:sldLayoutId id="2147483963" r:id="rId52"/>
    <p:sldLayoutId id="2147483964" r:id="rId53"/>
    <p:sldLayoutId id="2147483965" r:id="rId54"/>
    <p:sldLayoutId id="2147483966" r:id="rId55"/>
    <p:sldLayoutId id="2147483967" r:id="rId56"/>
    <p:sldLayoutId id="2147483976" r:id="rId57"/>
    <p:sldLayoutId id="2147483977" r:id="rId58"/>
    <p:sldLayoutId id="2147483978" r:id="rId59"/>
    <p:sldLayoutId id="2147483979" r:id="rId60"/>
    <p:sldLayoutId id="2147483980" r:id="rId61"/>
    <p:sldLayoutId id="2147483981" r:id="rId62"/>
    <p:sldLayoutId id="2147483982" r:id="rId63"/>
    <p:sldLayoutId id="2147483983" r:id="rId64"/>
    <p:sldLayoutId id="2147483984" r:id="rId65"/>
    <p:sldLayoutId id="2147483985" r:id="rId66"/>
    <p:sldLayoutId id="2147483986" r:id="rId67"/>
    <p:sldLayoutId id="2147483987" r:id="rId68"/>
    <p:sldLayoutId id="2147483988" r:id="rId69"/>
    <p:sldLayoutId id="2147483989" r:id="rId70"/>
    <p:sldLayoutId id="2147483990" r:id="rId71"/>
    <p:sldLayoutId id="2147483991" r:id="rId72"/>
    <p:sldLayoutId id="2147483992" r:id="rId73"/>
    <p:sldLayoutId id="2147483993" r:id="rId74"/>
    <p:sldLayoutId id="2147483994" r:id="rId75"/>
    <p:sldLayoutId id="2147483995" r:id="rId76"/>
    <p:sldLayoutId id="2147483996" r:id="rId77"/>
    <p:sldLayoutId id="2147483997" r:id="rId78"/>
    <p:sldLayoutId id="2147483998" r:id="rId79"/>
    <p:sldLayoutId id="2147483999" r:id="rId80"/>
    <p:sldLayoutId id="2147484000" r:id="rId81"/>
    <p:sldLayoutId id="2147484002" r:id="rId82"/>
  </p:sldLayoutIdLst>
  <p:transition>
    <p:fade/>
  </p:transition>
  <p:hf sldNum="0" hdr="0" dt="0"/>
  <p:txStyles>
    <p:title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p:titleStyle>
    <p:bodyStyle>
      <a:lvl1pPr marL="314080" indent="-314080" algn="l" defTabSz="1051802" rtl="0" eaLnBrk="1" latinLnBrk="0" hangingPunct="1">
        <a:lnSpc>
          <a:spcPct val="110000"/>
        </a:lnSpc>
        <a:spcBef>
          <a:spcPts val="300"/>
        </a:spcBef>
        <a:spcAft>
          <a:spcPts val="300"/>
        </a:spcAft>
        <a:buClr>
          <a:schemeClr val="tx1"/>
        </a:buClr>
        <a:buFont typeface="Wingdings" panose="05000000000000000000" pitchFamily="2" charset="2"/>
        <a:buChar char="§"/>
        <a:defRPr sz="2200" kern="1200">
          <a:solidFill>
            <a:schemeClr val="tx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51802" rtl="0" eaLnBrk="1" latinLnBrk="0" hangingPunct="1">
        <a:defRPr sz="2100" kern="1200">
          <a:solidFill>
            <a:schemeClr val="tx1"/>
          </a:solidFill>
          <a:latin typeface="+mn-lt"/>
          <a:ea typeface="+mn-ea"/>
          <a:cs typeface="+mn-cs"/>
        </a:defRPr>
      </a:lvl1pPr>
      <a:lvl2pPr marL="525902" algn="l" defTabSz="1051802" rtl="0" eaLnBrk="1" latinLnBrk="0" hangingPunct="1">
        <a:defRPr sz="2100" kern="1200">
          <a:solidFill>
            <a:schemeClr val="tx1"/>
          </a:solidFill>
          <a:latin typeface="+mn-lt"/>
          <a:ea typeface="+mn-ea"/>
          <a:cs typeface="+mn-cs"/>
        </a:defRPr>
      </a:lvl2pPr>
      <a:lvl3pPr marL="1051802" algn="l" defTabSz="1051802" rtl="0" eaLnBrk="1" latinLnBrk="0" hangingPunct="1">
        <a:defRPr sz="2100" kern="1200">
          <a:solidFill>
            <a:schemeClr val="tx1"/>
          </a:solidFill>
          <a:latin typeface="+mn-lt"/>
          <a:ea typeface="+mn-ea"/>
          <a:cs typeface="+mn-cs"/>
        </a:defRPr>
      </a:lvl3pPr>
      <a:lvl4pPr marL="1577704" algn="l" defTabSz="1051802" rtl="0" eaLnBrk="1" latinLnBrk="0" hangingPunct="1">
        <a:defRPr sz="2100" kern="1200">
          <a:solidFill>
            <a:schemeClr val="tx1"/>
          </a:solidFill>
          <a:latin typeface="+mn-lt"/>
          <a:ea typeface="+mn-ea"/>
          <a:cs typeface="+mn-cs"/>
        </a:defRPr>
      </a:lvl4pPr>
      <a:lvl5pPr marL="2103606" algn="l" defTabSz="1051802" rtl="0" eaLnBrk="1" latinLnBrk="0" hangingPunct="1">
        <a:defRPr sz="2100" kern="1200">
          <a:solidFill>
            <a:schemeClr val="tx1"/>
          </a:solidFill>
          <a:latin typeface="+mn-lt"/>
          <a:ea typeface="+mn-ea"/>
          <a:cs typeface="+mn-cs"/>
        </a:defRPr>
      </a:lvl5pPr>
      <a:lvl6pPr marL="2629507" algn="l" defTabSz="1051802" rtl="0" eaLnBrk="1" latinLnBrk="0" hangingPunct="1">
        <a:defRPr sz="2100" kern="1200">
          <a:solidFill>
            <a:schemeClr val="tx1"/>
          </a:solidFill>
          <a:latin typeface="+mn-lt"/>
          <a:ea typeface="+mn-ea"/>
          <a:cs typeface="+mn-cs"/>
        </a:defRPr>
      </a:lvl6pPr>
      <a:lvl7pPr marL="3155408" algn="l" defTabSz="1051802" rtl="0" eaLnBrk="1" latinLnBrk="0" hangingPunct="1">
        <a:defRPr sz="2100" kern="1200">
          <a:solidFill>
            <a:schemeClr val="tx1"/>
          </a:solidFill>
          <a:latin typeface="+mn-lt"/>
          <a:ea typeface="+mn-ea"/>
          <a:cs typeface="+mn-cs"/>
        </a:defRPr>
      </a:lvl7pPr>
      <a:lvl8pPr marL="3681310" algn="l" defTabSz="1051802" rtl="0" eaLnBrk="1" latinLnBrk="0" hangingPunct="1">
        <a:defRPr sz="2100" kern="1200">
          <a:solidFill>
            <a:schemeClr val="tx1"/>
          </a:solidFill>
          <a:latin typeface="+mn-lt"/>
          <a:ea typeface="+mn-ea"/>
          <a:cs typeface="+mn-cs"/>
        </a:defRPr>
      </a:lvl8pPr>
      <a:lvl9pPr marL="4207211" algn="l" defTabSz="1051802"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bwMode="gray">
          <a:xfrm>
            <a:off x="177008" y="181356"/>
            <a:ext cx="13085761" cy="7198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2" name="Title Placeholder 1"/>
          <p:cNvSpPr>
            <a:spLocks noGrp="1"/>
          </p:cNvSpPr>
          <p:nvPr>
            <p:ph type="title"/>
          </p:nvPr>
        </p:nvSpPr>
        <p:spPr bwMode="gray">
          <a:xfrm>
            <a:off x="540000" y="540065"/>
            <a:ext cx="4279087" cy="553870"/>
          </a:xfrm>
          <a:prstGeom prst="rect">
            <a:avLst/>
          </a:prstGeom>
          <a:solidFill>
            <a:schemeClr val="accent3"/>
          </a:solidFill>
        </p:spPr>
        <p:txBody>
          <a:bodyPr wrap="none" lIns="82819" tIns="0" rIns="82819" bIns="0" rtlCol="0" anchor="ctr">
            <a:spAutoFit/>
          </a:bodyPr>
          <a:lstStyle/>
          <a:p>
            <a:pPr marL="0" lvl="0" indent="0" algn="l">
              <a:spcBef>
                <a:spcPct val="20000"/>
              </a:spcBef>
              <a:buFont typeface="Arial" panose="020B0604020202020204" pitchFamily="34" charset="0"/>
            </a:pPr>
            <a:r>
              <a:rPr lang="en-US" dirty="0"/>
              <a:t>Click to edit title</a:t>
            </a:r>
            <a:endParaRPr lang="en-GB" dirty="0"/>
          </a:p>
        </p:txBody>
      </p:sp>
      <p:sp>
        <p:nvSpPr>
          <p:cNvPr id="3" name="Text Placeholder 2"/>
          <p:cNvSpPr>
            <a:spLocks noGrp="1"/>
          </p:cNvSpPr>
          <p:nvPr>
            <p:ph type="body" idx="1"/>
          </p:nvPr>
        </p:nvSpPr>
        <p:spPr bwMode="gray">
          <a:xfrm>
            <a:off x="550199" y="1741245"/>
            <a:ext cx="12306492" cy="4631675"/>
          </a:xfrm>
          <a:prstGeom prst="rect">
            <a:avLst/>
          </a:prstGeom>
        </p:spPr>
        <p:txBody>
          <a:bodyPr vert="horz" lIns="0" tIns="41410" rIns="0" bIns="4141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Box 7"/>
          <p:cNvSpPr txBox="1"/>
          <p:nvPr/>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ITALY  |</a:t>
            </a:r>
          </a:p>
        </p:txBody>
      </p:sp>
      <p:sp>
        <p:nvSpPr>
          <p:cNvPr id="9" name="TextBox 8"/>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10" name="Picture 9"/>
          <p:cNvPicPr>
            <a:picLocks noChangeAspect="1"/>
          </p:cNvPicPr>
          <p:nvPr userDrawn="1"/>
        </p:nvPicPr>
        <p:blipFill rotWithShape="1">
          <a:blip r:embed="rId34"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11" name="Picture 2" descr="C:\Users\Graphics Dude Ltd\Graphics Dude Ltd\Work\PC - IM - 150415A (template pt2)\Graphics\Tags\MarketingElectronic-Col.png"/>
          <p:cNvPicPr>
            <a:picLocks noChangeAspect="1" noChangeArrowheads="1"/>
          </p:cNvPicPr>
          <p:nvPr userDrawn="1"/>
        </p:nvPicPr>
        <p:blipFill>
          <a:blip r:embed="rId35"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789212"/>
      </p:ext>
    </p:extLst>
  </p:cSld>
  <p:clrMap bg1="lt1" tx1="dk1" bg2="lt2" tx2="dk2" accent1="accent1" accent2="accent2" accent3="accent3" accent4="accent4" accent5="accent5" accent6="accent6" hlink="hlink" folHlink="folHlink"/>
  <p:sldLayoutIdLst>
    <p:sldLayoutId id="2147484042" r:id="rId1"/>
    <p:sldLayoutId id="2147484048"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 id="2147484064" r:id="rId14"/>
    <p:sldLayoutId id="2147484065" r:id="rId15"/>
    <p:sldLayoutId id="2147484066" r:id="rId16"/>
    <p:sldLayoutId id="2147484067" r:id="rId17"/>
    <p:sldLayoutId id="2147484068" r:id="rId18"/>
    <p:sldLayoutId id="2147484069" r:id="rId19"/>
    <p:sldLayoutId id="2147484070" r:id="rId20"/>
    <p:sldLayoutId id="2147484071" r:id="rId21"/>
    <p:sldLayoutId id="2147484072" r:id="rId22"/>
    <p:sldLayoutId id="2147484073" r:id="rId23"/>
    <p:sldLayoutId id="2147484074" r:id="rId24"/>
    <p:sldLayoutId id="2147484075" r:id="rId25"/>
    <p:sldLayoutId id="2147484076" r:id="rId26"/>
    <p:sldLayoutId id="2147484077" r:id="rId27"/>
    <p:sldLayoutId id="2147484078" r:id="rId28"/>
    <p:sldLayoutId id="2147484079" r:id="rId29"/>
    <p:sldLayoutId id="2147484080" r:id="rId30"/>
    <p:sldLayoutId id="2147484096" r:id="rId31"/>
    <p:sldLayoutId id="2147484097" r:id="rId32"/>
  </p:sldLayoutIdLst>
  <p:transition>
    <p:fade/>
  </p:transition>
  <p:hf sldNum="0" hdr="0" dt="0"/>
  <p:txStyles>
    <p:titleStyle>
      <a:lvl1pPr algn="l" defTabSz="1051577" rtl="0" eaLnBrk="1" latinLnBrk="0" hangingPunct="1">
        <a:lnSpc>
          <a:spcPct val="100000"/>
        </a:lnSpc>
        <a:spcBef>
          <a:spcPts val="0"/>
        </a:spcBef>
        <a:buNone/>
        <a:defRPr lang="en-GB" sz="3599" b="0" kern="1200" cap="all" baseline="0" smtClean="0">
          <a:solidFill>
            <a:schemeClr val="bg1"/>
          </a:solidFill>
          <a:latin typeface="+mj-lt"/>
          <a:ea typeface="+mn-ea"/>
          <a:cs typeface="+mn-cs"/>
        </a:defRPr>
      </a:lvl1pPr>
    </p:titleStyle>
    <p:bodyStyle>
      <a:lvl1pPr marL="314013" indent="-314013" algn="l" defTabSz="1051577" rtl="0" eaLnBrk="1" latinLnBrk="0" hangingPunct="1">
        <a:lnSpc>
          <a:spcPct val="110000"/>
        </a:lnSpc>
        <a:spcBef>
          <a:spcPts val="300"/>
        </a:spcBef>
        <a:spcAft>
          <a:spcPts val="300"/>
        </a:spcAft>
        <a:buClr>
          <a:schemeClr val="tx1"/>
        </a:buClr>
        <a:buFont typeface="Wingdings" panose="05000000000000000000" pitchFamily="2" charset="2"/>
        <a:buChar char="§"/>
        <a:defRPr sz="2199" kern="1200">
          <a:solidFill>
            <a:schemeClr val="tx1"/>
          </a:solidFill>
          <a:latin typeface="+mn-lt"/>
          <a:ea typeface="+mn-ea"/>
          <a:cs typeface="+mn-cs"/>
        </a:defRPr>
      </a:lvl1pPr>
      <a:lvl2pPr marL="854407" indent="-328618" algn="l" defTabSz="1051577" rtl="0" eaLnBrk="1" latinLnBrk="0" hangingPunct="1">
        <a:lnSpc>
          <a:spcPct val="110000"/>
        </a:lnSpc>
        <a:spcBef>
          <a:spcPts val="300"/>
        </a:spcBef>
        <a:spcAft>
          <a:spcPts val="300"/>
        </a:spcAft>
        <a:buClr>
          <a:schemeClr val="tx1"/>
        </a:buClr>
        <a:buFont typeface="Geomanist Light" pitchFamily="50" charset="0"/>
        <a:buChar char="–"/>
        <a:defRPr sz="2199" kern="1200">
          <a:solidFill>
            <a:schemeClr val="tx1"/>
          </a:solidFill>
          <a:latin typeface="+mn-lt"/>
          <a:ea typeface="+mn-ea"/>
          <a:cs typeface="+mn-cs"/>
        </a:defRPr>
      </a:lvl2pPr>
      <a:lvl3pPr marL="1314473" indent="-262894" algn="l" defTabSz="1051577" rtl="0" eaLnBrk="1" latinLnBrk="0" hangingPunct="1">
        <a:lnSpc>
          <a:spcPct val="110000"/>
        </a:lnSpc>
        <a:spcBef>
          <a:spcPts val="300"/>
        </a:spcBef>
        <a:spcAft>
          <a:spcPts val="300"/>
        </a:spcAft>
        <a:buClr>
          <a:schemeClr val="tx1"/>
        </a:buClr>
        <a:buFont typeface="Geomanist Light" pitchFamily="50" charset="0"/>
        <a:buChar char="–"/>
        <a:defRPr sz="2199" kern="1200">
          <a:solidFill>
            <a:schemeClr val="tx1"/>
          </a:solidFill>
          <a:latin typeface="+mn-lt"/>
          <a:ea typeface="+mn-ea"/>
          <a:cs typeface="+mn-cs"/>
        </a:defRPr>
      </a:lvl3pPr>
      <a:lvl4pPr marL="1840262" indent="-262894" algn="l" defTabSz="1051577" rtl="0" eaLnBrk="1" latinLnBrk="0" hangingPunct="1">
        <a:lnSpc>
          <a:spcPct val="110000"/>
        </a:lnSpc>
        <a:spcBef>
          <a:spcPts val="300"/>
        </a:spcBef>
        <a:spcAft>
          <a:spcPts val="300"/>
        </a:spcAft>
        <a:buClr>
          <a:schemeClr val="tx1"/>
        </a:buClr>
        <a:buFont typeface="Geomanist Light" pitchFamily="50" charset="0"/>
        <a:buChar char="–"/>
        <a:defRPr sz="2199" kern="1200">
          <a:solidFill>
            <a:schemeClr val="tx1"/>
          </a:solidFill>
          <a:latin typeface="+mn-lt"/>
          <a:ea typeface="+mn-ea"/>
          <a:cs typeface="+mn-cs"/>
        </a:defRPr>
      </a:lvl4pPr>
      <a:lvl5pPr marL="2366049" indent="-262894" algn="l" defTabSz="1051577" rtl="0" eaLnBrk="1" latinLnBrk="0" hangingPunct="1">
        <a:lnSpc>
          <a:spcPct val="110000"/>
        </a:lnSpc>
        <a:spcBef>
          <a:spcPts val="300"/>
        </a:spcBef>
        <a:spcAft>
          <a:spcPts val="300"/>
        </a:spcAft>
        <a:buClr>
          <a:schemeClr val="tx1"/>
        </a:buClr>
        <a:buFont typeface="Geomanist Light" pitchFamily="50" charset="0"/>
        <a:buChar char="–"/>
        <a:defRPr sz="2199" kern="1200">
          <a:solidFill>
            <a:schemeClr val="tx1"/>
          </a:solidFill>
          <a:latin typeface="+mn-lt"/>
          <a:ea typeface="+mn-ea"/>
          <a:cs typeface="+mn-cs"/>
        </a:defRPr>
      </a:lvl5pPr>
      <a:lvl6pPr marL="2891839" indent="-262894" algn="l" defTabSz="10515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7628" indent="-262894" algn="l" defTabSz="10515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3417" indent="-262894" algn="l" defTabSz="10515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69206" indent="-262894" algn="l" defTabSz="10515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51577" rtl="0" eaLnBrk="1" latinLnBrk="0" hangingPunct="1">
        <a:defRPr sz="2100" kern="1200">
          <a:solidFill>
            <a:schemeClr val="tx1"/>
          </a:solidFill>
          <a:latin typeface="+mn-lt"/>
          <a:ea typeface="+mn-ea"/>
          <a:cs typeface="+mn-cs"/>
        </a:defRPr>
      </a:lvl1pPr>
      <a:lvl2pPr marL="525789" algn="l" defTabSz="1051577" rtl="0" eaLnBrk="1" latinLnBrk="0" hangingPunct="1">
        <a:defRPr sz="2100" kern="1200">
          <a:solidFill>
            <a:schemeClr val="tx1"/>
          </a:solidFill>
          <a:latin typeface="+mn-lt"/>
          <a:ea typeface="+mn-ea"/>
          <a:cs typeface="+mn-cs"/>
        </a:defRPr>
      </a:lvl2pPr>
      <a:lvl3pPr marL="1051577" algn="l" defTabSz="1051577" rtl="0" eaLnBrk="1" latinLnBrk="0" hangingPunct="1">
        <a:defRPr sz="2100" kern="1200">
          <a:solidFill>
            <a:schemeClr val="tx1"/>
          </a:solidFill>
          <a:latin typeface="+mn-lt"/>
          <a:ea typeface="+mn-ea"/>
          <a:cs typeface="+mn-cs"/>
        </a:defRPr>
      </a:lvl3pPr>
      <a:lvl4pPr marL="1577367" algn="l" defTabSz="1051577" rtl="0" eaLnBrk="1" latinLnBrk="0" hangingPunct="1">
        <a:defRPr sz="2100" kern="1200">
          <a:solidFill>
            <a:schemeClr val="tx1"/>
          </a:solidFill>
          <a:latin typeface="+mn-lt"/>
          <a:ea typeface="+mn-ea"/>
          <a:cs typeface="+mn-cs"/>
        </a:defRPr>
      </a:lvl4pPr>
      <a:lvl5pPr marL="2103156" algn="l" defTabSz="1051577" rtl="0" eaLnBrk="1" latinLnBrk="0" hangingPunct="1">
        <a:defRPr sz="2100" kern="1200">
          <a:solidFill>
            <a:schemeClr val="tx1"/>
          </a:solidFill>
          <a:latin typeface="+mn-lt"/>
          <a:ea typeface="+mn-ea"/>
          <a:cs typeface="+mn-cs"/>
        </a:defRPr>
      </a:lvl5pPr>
      <a:lvl6pPr marL="2628945" algn="l" defTabSz="1051577" rtl="0" eaLnBrk="1" latinLnBrk="0" hangingPunct="1">
        <a:defRPr sz="2100" kern="1200">
          <a:solidFill>
            <a:schemeClr val="tx1"/>
          </a:solidFill>
          <a:latin typeface="+mn-lt"/>
          <a:ea typeface="+mn-ea"/>
          <a:cs typeface="+mn-cs"/>
        </a:defRPr>
      </a:lvl6pPr>
      <a:lvl7pPr marL="3154733" algn="l" defTabSz="1051577" rtl="0" eaLnBrk="1" latinLnBrk="0" hangingPunct="1">
        <a:defRPr sz="2100" kern="1200">
          <a:solidFill>
            <a:schemeClr val="tx1"/>
          </a:solidFill>
          <a:latin typeface="+mn-lt"/>
          <a:ea typeface="+mn-ea"/>
          <a:cs typeface="+mn-cs"/>
        </a:defRPr>
      </a:lvl7pPr>
      <a:lvl8pPr marL="3680522" algn="l" defTabSz="1051577" rtl="0" eaLnBrk="1" latinLnBrk="0" hangingPunct="1">
        <a:defRPr sz="2100" kern="1200">
          <a:solidFill>
            <a:schemeClr val="tx1"/>
          </a:solidFill>
          <a:latin typeface="+mn-lt"/>
          <a:ea typeface="+mn-ea"/>
          <a:cs typeface="+mn-cs"/>
        </a:defRPr>
      </a:lvl8pPr>
      <a:lvl9pPr marL="4206311" algn="l" defTabSz="1051577"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1.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88.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chart" Target="../charts/chart189.xml"/><Relationship Id="rId1" Type="http://schemas.openxmlformats.org/officeDocument/2006/relationships/slideLayout" Target="../slideLayouts/slideLayout9.xml"/><Relationship Id="rId4" Type="http://schemas.microsoft.com/office/2007/relationships/hdphoto" Target="../media/hdphoto7.wdp"/></Relationships>
</file>

<file path=ppt/slides/_rels/slide10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109.xml.rels><?xml version="1.0" encoding="UTF-8" standalone="yes"?>
<Relationships xmlns="http://schemas.openxmlformats.org/package/2006/relationships"><Relationship Id="rId3" Type="http://schemas.openxmlformats.org/officeDocument/2006/relationships/chart" Target="../charts/chart190.xm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35.xml"/><Relationship Id="rId7" Type="http://schemas.openxmlformats.org/officeDocument/2006/relationships/image" Target="../media/image2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10.xml.rels><?xml version="1.0" encoding="UTF-8" standalone="yes"?>
<Relationships xmlns="http://schemas.openxmlformats.org/package/2006/relationships"><Relationship Id="rId8" Type="http://schemas.openxmlformats.org/officeDocument/2006/relationships/image" Target="../media/image122.jpeg"/><Relationship Id="rId13" Type="http://schemas.openxmlformats.org/officeDocument/2006/relationships/image" Target="../media/image127.jpeg"/><Relationship Id="rId18" Type="http://schemas.openxmlformats.org/officeDocument/2006/relationships/image" Target="../media/image132.jpeg"/><Relationship Id="rId3" Type="http://schemas.openxmlformats.org/officeDocument/2006/relationships/image" Target="../media/image117.jpeg"/><Relationship Id="rId21" Type="http://schemas.openxmlformats.org/officeDocument/2006/relationships/image" Target="../media/image135.jpeg"/><Relationship Id="rId7" Type="http://schemas.openxmlformats.org/officeDocument/2006/relationships/image" Target="../media/image121.jpeg"/><Relationship Id="rId12" Type="http://schemas.openxmlformats.org/officeDocument/2006/relationships/image" Target="../media/image126.jpeg"/><Relationship Id="rId17" Type="http://schemas.openxmlformats.org/officeDocument/2006/relationships/image" Target="../media/image131.jpeg"/><Relationship Id="rId2" Type="http://schemas.openxmlformats.org/officeDocument/2006/relationships/image" Target="../media/image116.jpeg"/><Relationship Id="rId16" Type="http://schemas.openxmlformats.org/officeDocument/2006/relationships/image" Target="../media/image130.jpeg"/><Relationship Id="rId20" Type="http://schemas.openxmlformats.org/officeDocument/2006/relationships/image" Target="../media/image134.jpeg"/><Relationship Id="rId1" Type="http://schemas.openxmlformats.org/officeDocument/2006/relationships/slideLayout" Target="../slideLayouts/slideLayout9.xml"/><Relationship Id="rId6" Type="http://schemas.openxmlformats.org/officeDocument/2006/relationships/image" Target="../media/image120.jpeg"/><Relationship Id="rId11" Type="http://schemas.openxmlformats.org/officeDocument/2006/relationships/image" Target="../media/image125.jpeg"/><Relationship Id="rId5" Type="http://schemas.openxmlformats.org/officeDocument/2006/relationships/image" Target="../media/image119.jpeg"/><Relationship Id="rId15" Type="http://schemas.openxmlformats.org/officeDocument/2006/relationships/image" Target="../media/image129.jpeg"/><Relationship Id="rId10" Type="http://schemas.openxmlformats.org/officeDocument/2006/relationships/image" Target="../media/image124.jpeg"/><Relationship Id="rId19" Type="http://schemas.openxmlformats.org/officeDocument/2006/relationships/image" Target="../media/image133.jpeg"/><Relationship Id="rId4" Type="http://schemas.openxmlformats.org/officeDocument/2006/relationships/image" Target="../media/image118.jpeg"/><Relationship Id="rId9" Type="http://schemas.openxmlformats.org/officeDocument/2006/relationships/image" Target="../media/image123.jpeg"/><Relationship Id="rId14" Type="http://schemas.openxmlformats.org/officeDocument/2006/relationships/image" Target="../media/image128.jpeg"/></Relationships>
</file>

<file path=ppt/slides/_rels/slide11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7.jpe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chart" Target="../charts/chart191.xml"/><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3" Type="http://schemas.openxmlformats.org/officeDocument/2006/relationships/image" Target="../media/image139.jpeg"/><Relationship Id="rId7" Type="http://schemas.microsoft.com/office/2007/relationships/hdphoto" Target="../media/hdphoto2.wdp"/><Relationship Id="rId2"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53.png"/><Relationship Id="rId4" Type="http://schemas.openxmlformats.org/officeDocument/2006/relationships/image" Target="../media/image140.jpeg"/></Relationships>
</file>

<file path=ppt/slides/_rels/slide115.xml.rels><?xml version="1.0" encoding="UTF-8" standalone="yes"?>
<Relationships xmlns="http://schemas.openxmlformats.org/package/2006/relationships"><Relationship Id="rId3" Type="http://schemas.openxmlformats.org/officeDocument/2006/relationships/image" Target="../media/image142.jpeg"/><Relationship Id="rId7" Type="http://schemas.openxmlformats.org/officeDocument/2006/relationships/image" Target="../media/image144.jpeg"/><Relationship Id="rId2" Type="http://schemas.openxmlformats.org/officeDocument/2006/relationships/image" Target="../media/image141.jpeg"/><Relationship Id="rId1" Type="http://schemas.openxmlformats.org/officeDocument/2006/relationships/slideLayout" Target="../slideLayouts/slideLayout9.xml"/><Relationship Id="rId6" Type="http://schemas.openxmlformats.org/officeDocument/2006/relationships/image" Target="../media/image143.png"/><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35.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image" Target="../media/image34.jpeg"/><Relationship Id="rId16" Type="http://schemas.openxmlformats.org/officeDocument/2006/relationships/image" Target="../media/image48.jpeg"/><Relationship Id="rId1" Type="http://schemas.openxmlformats.org/officeDocument/2006/relationships/slideLayout" Target="../slideLayouts/slideLayout35.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4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g"/><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53.png"/><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4.jpe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55.jpe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56.jpe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chart" Target="../charts/chart7.xml"/><Relationship Id="rId1" Type="http://schemas.openxmlformats.org/officeDocument/2006/relationships/slideLayout" Target="../slideLayouts/slideLayout6.xml"/><Relationship Id="rId4" Type="http://schemas.openxmlformats.org/officeDocument/2006/relationships/chart" Target="../charts/chart8.xml"/></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7.png"/><Relationship Id="rId7" Type="http://schemas.openxmlformats.org/officeDocument/2006/relationships/image" Target="../media/image62.gif"/><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chart" Target="../charts/chart10.xml"/><Relationship Id="rId5" Type="http://schemas.openxmlformats.org/officeDocument/2006/relationships/image" Target="../media/image53.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chart" Target="../charts/chart1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71.png"/><Relationship Id="rId18" Type="http://schemas.microsoft.com/office/2007/relationships/hdphoto" Target="../media/hdphoto9.wdp"/><Relationship Id="rId3" Type="http://schemas.openxmlformats.org/officeDocument/2006/relationships/image" Target="../media/image66.png"/><Relationship Id="rId7" Type="http://schemas.openxmlformats.org/officeDocument/2006/relationships/image" Target="../media/image68.png"/><Relationship Id="rId12" Type="http://schemas.microsoft.com/office/2007/relationships/hdphoto" Target="../media/hdphoto6.wdp"/><Relationship Id="rId17" Type="http://schemas.openxmlformats.org/officeDocument/2006/relationships/image" Target="../media/image73.png"/><Relationship Id="rId2" Type="http://schemas.openxmlformats.org/officeDocument/2006/relationships/image" Target="../media/image8.jpg"/><Relationship Id="rId16" Type="http://schemas.microsoft.com/office/2007/relationships/hdphoto" Target="../media/hdphoto8.wdp"/><Relationship Id="rId20" Type="http://schemas.microsoft.com/office/2007/relationships/hdphoto" Target="../media/hdphoto10.wdp"/><Relationship Id="rId1" Type="http://schemas.openxmlformats.org/officeDocument/2006/relationships/slideLayout" Target="../slideLayouts/slideLayout29.xml"/><Relationship Id="rId6" Type="http://schemas.microsoft.com/office/2007/relationships/hdphoto" Target="../media/hdphoto3.wdp"/><Relationship Id="rId11" Type="http://schemas.openxmlformats.org/officeDocument/2006/relationships/image" Target="../media/image70.png"/><Relationship Id="rId5" Type="http://schemas.openxmlformats.org/officeDocument/2006/relationships/image" Target="../media/image67.png"/><Relationship Id="rId15" Type="http://schemas.openxmlformats.org/officeDocument/2006/relationships/image" Target="../media/image72.png"/><Relationship Id="rId10" Type="http://schemas.microsoft.com/office/2007/relationships/hdphoto" Target="../media/hdphoto5.wdp"/><Relationship Id="rId19" Type="http://schemas.openxmlformats.org/officeDocument/2006/relationships/image" Target="../media/image74.png"/><Relationship Id="rId4" Type="http://schemas.microsoft.com/office/2007/relationships/hdphoto" Target="../media/hdphoto2.wdp"/><Relationship Id="rId9" Type="http://schemas.openxmlformats.org/officeDocument/2006/relationships/image" Target="../media/image69.png"/><Relationship Id="rId14" Type="http://schemas.microsoft.com/office/2007/relationships/hdphoto" Target="../media/hdphoto7.wdp"/></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29.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77.jpg"/><Relationship Id="rId1" Type="http://schemas.openxmlformats.org/officeDocument/2006/relationships/slideLayout" Target="../slideLayouts/slideLayout36.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8.jpe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chart" Target="../charts/chart14.xml"/><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41.xml.rels><?xml version="1.0" encoding="UTF-8" standalone="yes"?>
<Relationships xmlns="http://schemas.openxmlformats.org/package/2006/relationships"><Relationship Id="rId8" Type="http://schemas.openxmlformats.org/officeDocument/2006/relationships/chart" Target="../charts/chart22.xml"/><Relationship Id="rId13" Type="http://schemas.openxmlformats.org/officeDocument/2006/relationships/image" Target="../media/image53.png"/><Relationship Id="rId3" Type="http://schemas.openxmlformats.org/officeDocument/2006/relationships/chart" Target="../charts/chart19.xml"/><Relationship Id="rId7" Type="http://schemas.openxmlformats.org/officeDocument/2006/relationships/chart" Target="../charts/chart21.xml"/><Relationship Id="rId12" Type="http://schemas.openxmlformats.org/officeDocument/2006/relationships/chart" Target="../charts/chart24.xml"/><Relationship Id="rId2" Type="http://schemas.openxmlformats.org/officeDocument/2006/relationships/chart" Target="../charts/chart18.xml"/><Relationship Id="rId1" Type="http://schemas.openxmlformats.org/officeDocument/2006/relationships/slideLayout" Target="../slideLayouts/slideLayout7.xml"/><Relationship Id="rId6" Type="http://schemas.openxmlformats.org/officeDocument/2006/relationships/image" Target="../media/image80.jpeg"/><Relationship Id="rId11" Type="http://schemas.openxmlformats.org/officeDocument/2006/relationships/chart" Target="../charts/chart23.xml"/><Relationship Id="rId5" Type="http://schemas.openxmlformats.org/officeDocument/2006/relationships/image" Target="../media/image79.jpeg"/><Relationship Id="rId10" Type="http://schemas.openxmlformats.org/officeDocument/2006/relationships/image" Target="../media/image82.jpeg"/><Relationship Id="rId4" Type="http://schemas.openxmlformats.org/officeDocument/2006/relationships/chart" Target="../charts/chart20.xml"/><Relationship Id="rId9" Type="http://schemas.openxmlformats.org/officeDocument/2006/relationships/image" Target="../media/image81.jpeg"/></Relationships>
</file>

<file path=ppt/slides/_rels/slide42.xml.rels><?xml version="1.0" encoding="UTF-8" standalone="yes"?>
<Relationships xmlns="http://schemas.openxmlformats.org/package/2006/relationships"><Relationship Id="rId8" Type="http://schemas.openxmlformats.org/officeDocument/2006/relationships/chart" Target="../charts/chart27.xml"/><Relationship Id="rId13" Type="http://schemas.openxmlformats.org/officeDocument/2006/relationships/chart" Target="../charts/chart31.xml"/><Relationship Id="rId3" Type="http://schemas.openxmlformats.org/officeDocument/2006/relationships/chart" Target="../charts/chart26.xml"/><Relationship Id="rId7" Type="http://schemas.microsoft.com/office/2007/relationships/hdphoto" Target="../media/hdphoto12.wdp"/><Relationship Id="rId12" Type="http://schemas.openxmlformats.org/officeDocument/2006/relationships/image" Target="../media/image53.png"/><Relationship Id="rId2" Type="http://schemas.openxmlformats.org/officeDocument/2006/relationships/chart" Target="../charts/chart25.xml"/><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chart" Target="../charts/chart30.xml"/><Relationship Id="rId5" Type="http://schemas.microsoft.com/office/2007/relationships/hdphoto" Target="../media/hdphoto11.wdp"/><Relationship Id="rId10" Type="http://schemas.openxmlformats.org/officeDocument/2006/relationships/chart" Target="../charts/chart29.xml"/><Relationship Id="rId4" Type="http://schemas.openxmlformats.org/officeDocument/2006/relationships/image" Target="../media/image83.png"/><Relationship Id="rId9" Type="http://schemas.openxmlformats.org/officeDocument/2006/relationships/chart" Target="../charts/chart28.xml"/></Relationships>
</file>

<file path=ppt/slides/_rels/slide4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image" Target="../media/image86.jpg"/><Relationship Id="rId1" Type="http://schemas.openxmlformats.org/officeDocument/2006/relationships/slideLayout" Target="../slideLayouts/slideLayout36.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7.jpe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chart" Target="../charts/chart33.xml"/><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47.xml.rels><?xml version="1.0" encoding="UTF-8" standalone="yes"?>
<Relationships xmlns="http://schemas.openxmlformats.org/package/2006/relationships"><Relationship Id="rId8" Type="http://schemas.openxmlformats.org/officeDocument/2006/relationships/chart" Target="../charts/chart39.xml"/><Relationship Id="rId13" Type="http://schemas.openxmlformats.org/officeDocument/2006/relationships/image" Target="../media/image53.png"/><Relationship Id="rId3" Type="http://schemas.openxmlformats.org/officeDocument/2006/relationships/image" Target="../media/image80.jpeg"/><Relationship Id="rId7" Type="http://schemas.openxmlformats.org/officeDocument/2006/relationships/chart" Target="../charts/chart38.xml"/><Relationship Id="rId12" Type="http://schemas.openxmlformats.org/officeDocument/2006/relationships/chart" Target="../charts/chart43.xml"/><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chart" Target="../charts/chart37.xml"/><Relationship Id="rId11" Type="http://schemas.openxmlformats.org/officeDocument/2006/relationships/chart" Target="../charts/chart42.xml"/><Relationship Id="rId5" Type="http://schemas.openxmlformats.org/officeDocument/2006/relationships/image" Target="../media/image82.jpeg"/><Relationship Id="rId10" Type="http://schemas.openxmlformats.org/officeDocument/2006/relationships/chart" Target="../charts/chart41.xml"/><Relationship Id="rId4" Type="http://schemas.openxmlformats.org/officeDocument/2006/relationships/image" Target="../media/image81.jpeg"/><Relationship Id="rId9" Type="http://schemas.openxmlformats.org/officeDocument/2006/relationships/chart" Target="../charts/chart40.xml"/></Relationships>
</file>

<file path=ppt/slides/_rels/slide48.xml.rels><?xml version="1.0" encoding="UTF-8" standalone="yes"?>
<Relationships xmlns="http://schemas.openxmlformats.org/package/2006/relationships"><Relationship Id="rId8" Type="http://schemas.openxmlformats.org/officeDocument/2006/relationships/chart" Target="../charts/chart46.xml"/><Relationship Id="rId13" Type="http://schemas.openxmlformats.org/officeDocument/2006/relationships/chart" Target="../charts/chart50.xml"/><Relationship Id="rId3" Type="http://schemas.microsoft.com/office/2007/relationships/hdphoto" Target="../media/hdphoto11.wdp"/><Relationship Id="rId7" Type="http://schemas.openxmlformats.org/officeDocument/2006/relationships/chart" Target="../charts/chart45.xml"/><Relationship Id="rId12" Type="http://schemas.openxmlformats.org/officeDocument/2006/relationships/image" Target="../media/image53.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chart" Target="../charts/chart44.xml"/><Relationship Id="rId11" Type="http://schemas.openxmlformats.org/officeDocument/2006/relationships/chart" Target="../charts/chart49.xml"/><Relationship Id="rId5" Type="http://schemas.microsoft.com/office/2007/relationships/hdphoto" Target="../media/hdphoto12.wdp"/><Relationship Id="rId10" Type="http://schemas.openxmlformats.org/officeDocument/2006/relationships/chart" Target="../charts/chart48.xml"/><Relationship Id="rId4" Type="http://schemas.openxmlformats.org/officeDocument/2006/relationships/image" Target="../media/image84.png"/><Relationship Id="rId9" Type="http://schemas.openxmlformats.org/officeDocument/2006/relationships/chart" Target="../charts/chart47.xml"/></Relationships>
</file>

<file path=ppt/slides/_rels/slide4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image" Target="../media/image88.jpg"/><Relationship Id="rId1" Type="http://schemas.openxmlformats.org/officeDocument/2006/relationships/slideLayout" Target="../slideLayouts/slideLayout36.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9.jpeg"/><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chart" Target="../charts/chart52.xml"/><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chart" Target="../charts/chart55.xml"/><Relationship Id="rId5" Type="http://schemas.openxmlformats.org/officeDocument/2006/relationships/chart" Target="../charts/chart54.xml"/><Relationship Id="rId4" Type="http://schemas.openxmlformats.org/officeDocument/2006/relationships/chart" Target="../charts/chart53.xml"/></Relationships>
</file>

<file path=ppt/slides/_rels/slide53.xml.rels><?xml version="1.0" encoding="UTF-8" standalone="yes"?>
<Relationships xmlns="http://schemas.openxmlformats.org/package/2006/relationships"><Relationship Id="rId8" Type="http://schemas.openxmlformats.org/officeDocument/2006/relationships/chart" Target="../charts/chart58.xml"/><Relationship Id="rId13" Type="http://schemas.openxmlformats.org/officeDocument/2006/relationships/image" Target="../media/image53.png"/><Relationship Id="rId3" Type="http://schemas.openxmlformats.org/officeDocument/2006/relationships/image" Target="../media/image80.jpeg"/><Relationship Id="rId7" Type="http://schemas.openxmlformats.org/officeDocument/2006/relationships/chart" Target="../charts/chart57.xml"/><Relationship Id="rId12" Type="http://schemas.openxmlformats.org/officeDocument/2006/relationships/chart" Target="../charts/chart62.xml"/><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chart" Target="../charts/chart56.xml"/><Relationship Id="rId11" Type="http://schemas.openxmlformats.org/officeDocument/2006/relationships/chart" Target="../charts/chart61.xml"/><Relationship Id="rId5" Type="http://schemas.openxmlformats.org/officeDocument/2006/relationships/image" Target="../media/image82.jpeg"/><Relationship Id="rId10" Type="http://schemas.openxmlformats.org/officeDocument/2006/relationships/chart" Target="../charts/chart60.xml"/><Relationship Id="rId4" Type="http://schemas.openxmlformats.org/officeDocument/2006/relationships/image" Target="../media/image81.jpeg"/><Relationship Id="rId9" Type="http://schemas.openxmlformats.org/officeDocument/2006/relationships/chart" Target="../charts/chart59.xml"/></Relationships>
</file>

<file path=ppt/slides/_rels/slide54.xml.rels><?xml version="1.0" encoding="UTF-8" standalone="yes"?>
<Relationships xmlns="http://schemas.openxmlformats.org/package/2006/relationships"><Relationship Id="rId8" Type="http://schemas.openxmlformats.org/officeDocument/2006/relationships/chart" Target="../charts/chart65.xml"/><Relationship Id="rId13" Type="http://schemas.openxmlformats.org/officeDocument/2006/relationships/chart" Target="../charts/chart69.xml"/><Relationship Id="rId3" Type="http://schemas.microsoft.com/office/2007/relationships/hdphoto" Target="../media/hdphoto11.wdp"/><Relationship Id="rId7" Type="http://schemas.openxmlformats.org/officeDocument/2006/relationships/chart" Target="../charts/chart64.xml"/><Relationship Id="rId12" Type="http://schemas.openxmlformats.org/officeDocument/2006/relationships/image" Target="../media/image53.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chart" Target="../charts/chart63.xml"/><Relationship Id="rId11" Type="http://schemas.openxmlformats.org/officeDocument/2006/relationships/chart" Target="../charts/chart68.xml"/><Relationship Id="rId5" Type="http://schemas.microsoft.com/office/2007/relationships/hdphoto" Target="../media/hdphoto12.wdp"/><Relationship Id="rId10" Type="http://schemas.openxmlformats.org/officeDocument/2006/relationships/chart" Target="../charts/chart67.xml"/><Relationship Id="rId4" Type="http://schemas.openxmlformats.org/officeDocument/2006/relationships/image" Target="../media/image84.png"/><Relationship Id="rId9" Type="http://schemas.openxmlformats.org/officeDocument/2006/relationships/chart" Target="../charts/chart66.xml"/></Relationships>
</file>

<file path=ppt/slides/_rels/slide5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image" Target="../media/image91.jpeg"/><Relationship Id="rId1" Type="http://schemas.openxmlformats.org/officeDocument/2006/relationships/slideLayout" Target="../slideLayouts/slideLayout36.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2.jpeg"/><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3" Type="http://schemas.openxmlformats.org/officeDocument/2006/relationships/chart" Target="../charts/chart71.xml"/><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59.xml.rels><?xml version="1.0" encoding="UTF-8" standalone="yes"?>
<Relationships xmlns="http://schemas.openxmlformats.org/package/2006/relationships"><Relationship Id="rId8" Type="http://schemas.openxmlformats.org/officeDocument/2006/relationships/chart" Target="../charts/chart77.xml"/><Relationship Id="rId13" Type="http://schemas.openxmlformats.org/officeDocument/2006/relationships/image" Target="../media/image53.png"/><Relationship Id="rId3" Type="http://schemas.openxmlformats.org/officeDocument/2006/relationships/image" Target="../media/image80.jpeg"/><Relationship Id="rId7" Type="http://schemas.openxmlformats.org/officeDocument/2006/relationships/chart" Target="../charts/chart76.xml"/><Relationship Id="rId12" Type="http://schemas.openxmlformats.org/officeDocument/2006/relationships/chart" Target="../charts/chart81.xml"/><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chart" Target="../charts/chart75.xml"/><Relationship Id="rId11" Type="http://schemas.openxmlformats.org/officeDocument/2006/relationships/chart" Target="../charts/chart80.xml"/><Relationship Id="rId5" Type="http://schemas.openxmlformats.org/officeDocument/2006/relationships/image" Target="../media/image82.jpeg"/><Relationship Id="rId10" Type="http://schemas.openxmlformats.org/officeDocument/2006/relationships/chart" Target="../charts/chart79.xml"/><Relationship Id="rId4" Type="http://schemas.openxmlformats.org/officeDocument/2006/relationships/image" Target="../media/image81.jpeg"/><Relationship Id="rId9" Type="http://schemas.openxmlformats.org/officeDocument/2006/relationships/chart" Target="../charts/chart78.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8" Type="http://schemas.openxmlformats.org/officeDocument/2006/relationships/chart" Target="../charts/chart84.xml"/><Relationship Id="rId13" Type="http://schemas.openxmlformats.org/officeDocument/2006/relationships/chart" Target="../charts/chart88.xml"/><Relationship Id="rId3" Type="http://schemas.microsoft.com/office/2007/relationships/hdphoto" Target="../media/hdphoto11.wdp"/><Relationship Id="rId7" Type="http://schemas.openxmlformats.org/officeDocument/2006/relationships/chart" Target="../charts/chart83.xml"/><Relationship Id="rId12" Type="http://schemas.openxmlformats.org/officeDocument/2006/relationships/image" Target="../media/image53.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chart" Target="../charts/chart82.xml"/><Relationship Id="rId11" Type="http://schemas.openxmlformats.org/officeDocument/2006/relationships/chart" Target="../charts/chart87.xml"/><Relationship Id="rId5" Type="http://schemas.microsoft.com/office/2007/relationships/hdphoto" Target="../media/hdphoto12.wdp"/><Relationship Id="rId10" Type="http://schemas.openxmlformats.org/officeDocument/2006/relationships/chart" Target="../charts/chart86.xml"/><Relationship Id="rId4" Type="http://schemas.openxmlformats.org/officeDocument/2006/relationships/image" Target="../media/image84.png"/><Relationship Id="rId9" Type="http://schemas.openxmlformats.org/officeDocument/2006/relationships/chart" Target="../charts/chart85.xml"/></Relationships>
</file>

<file path=ppt/slides/_rels/slide6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image" Target="../media/image93.jpg"/><Relationship Id="rId1" Type="http://schemas.openxmlformats.org/officeDocument/2006/relationships/slideLayout" Target="../slideLayouts/slideLayout36.xml"/><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4.jpeg"/><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3" Type="http://schemas.openxmlformats.org/officeDocument/2006/relationships/chart" Target="../charts/chart90.xml"/><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chart" Target="../charts/chart93.xml"/><Relationship Id="rId5" Type="http://schemas.openxmlformats.org/officeDocument/2006/relationships/chart" Target="../charts/chart92.xml"/><Relationship Id="rId4" Type="http://schemas.openxmlformats.org/officeDocument/2006/relationships/chart" Target="../charts/chart91.xml"/></Relationships>
</file>

<file path=ppt/slides/_rels/slide65.xml.rels><?xml version="1.0" encoding="UTF-8" standalone="yes"?>
<Relationships xmlns="http://schemas.openxmlformats.org/package/2006/relationships"><Relationship Id="rId8" Type="http://schemas.openxmlformats.org/officeDocument/2006/relationships/chart" Target="../charts/chart96.xml"/><Relationship Id="rId13" Type="http://schemas.openxmlformats.org/officeDocument/2006/relationships/image" Target="../media/image53.png"/><Relationship Id="rId3" Type="http://schemas.openxmlformats.org/officeDocument/2006/relationships/image" Target="../media/image80.jpeg"/><Relationship Id="rId7" Type="http://schemas.openxmlformats.org/officeDocument/2006/relationships/chart" Target="../charts/chart95.xml"/><Relationship Id="rId12" Type="http://schemas.openxmlformats.org/officeDocument/2006/relationships/chart" Target="../charts/chart100.xml"/><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chart" Target="../charts/chart94.xml"/><Relationship Id="rId11" Type="http://schemas.openxmlformats.org/officeDocument/2006/relationships/chart" Target="../charts/chart99.xml"/><Relationship Id="rId5" Type="http://schemas.openxmlformats.org/officeDocument/2006/relationships/image" Target="../media/image82.jpeg"/><Relationship Id="rId10" Type="http://schemas.openxmlformats.org/officeDocument/2006/relationships/chart" Target="../charts/chart98.xml"/><Relationship Id="rId4" Type="http://schemas.openxmlformats.org/officeDocument/2006/relationships/image" Target="../media/image81.jpeg"/><Relationship Id="rId9" Type="http://schemas.openxmlformats.org/officeDocument/2006/relationships/chart" Target="../charts/chart97.xml"/></Relationships>
</file>

<file path=ppt/slides/_rels/slide66.xml.rels><?xml version="1.0" encoding="UTF-8" standalone="yes"?>
<Relationships xmlns="http://schemas.openxmlformats.org/package/2006/relationships"><Relationship Id="rId8" Type="http://schemas.openxmlformats.org/officeDocument/2006/relationships/chart" Target="../charts/chart103.xml"/><Relationship Id="rId13" Type="http://schemas.openxmlformats.org/officeDocument/2006/relationships/chart" Target="../charts/chart107.xml"/><Relationship Id="rId3" Type="http://schemas.microsoft.com/office/2007/relationships/hdphoto" Target="../media/hdphoto11.wdp"/><Relationship Id="rId7" Type="http://schemas.openxmlformats.org/officeDocument/2006/relationships/chart" Target="../charts/chart102.xml"/><Relationship Id="rId12" Type="http://schemas.openxmlformats.org/officeDocument/2006/relationships/image" Target="../media/image53.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chart" Target="../charts/chart101.xml"/><Relationship Id="rId11" Type="http://schemas.openxmlformats.org/officeDocument/2006/relationships/chart" Target="../charts/chart106.xml"/><Relationship Id="rId5" Type="http://schemas.microsoft.com/office/2007/relationships/hdphoto" Target="../media/hdphoto12.wdp"/><Relationship Id="rId10" Type="http://schemas.openxmlformats.org/officeDocument/2006/relationships/chart" Target="../charts/chart105.xml"/><Relationship Id="rId4" Type="http://schemas.openxmlformats.org/officeDocument/2006/relationships/image" Target="../media/image84.png"/><Relationship Id="rId9" Type="http://schemas.openxmlformats.org/officeDocument/2006/relationships/chart" Target="../charts/chart104.xml"/></Relationships>
</file>

<file path=ppt/slides/_rels/slide67.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image" Target="../media/image95.jpg"/><Relationship Id="rId1" Type="http://schemas.openxmlformats.org/officeDocument/2006/relationships/slideLayout" Target="../slideLayouts/slideLayout36.xml"/><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6.jpe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chart" Target="../charts/chart109.xml"/><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s>
</file>

<file path=ppt/slides/_rels/slide71.xml.rels><?xml version="1.0" encoding="UTF-8" standalone="yes"?>
<Relationships xmlns="http://schemas.openxmlformats.org/package/2006/relationships"><Relationship Id="rId8" Type="http://schemas.openxmlformats.org/officeDocument/2006/relationships/chart" Target="../charts/chart115.xml"/><Relationship Id="rId13" Type="http://schemas.openxmlformats.org/officeDocument/2006/relationships/image" Target="../media/image53.png"/><Relationship Id="rId3" Type="http://schemas.openxmlformats.org/officeDocument/2006/relationships/image" Target="../media/image80.jpeg"/><Relationship Id="rId7" Type="http://schemas.openxmlformats.org/officeDocument/2006/relationships/chart" Target="../charts/chart114.xml"/><Relationship Id="rId12" Type="http://schemas.openxmlformats.org/officeDocument/2006/relationships/chart" Target="../charts/chart119.xml"/><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chart" Target="../charts/chart113.xml"/><Relationship Id="rId11" Type="http://schemas.openxmlformats.org/officeDocument/2006/relationships/chart" Target="../charts/chart118.xml"/><Relationship Id="rId5" Type="http://schemas.openxmlformats.org/officeDocument/2006/relationships/image" Target="../media/image82.jpeg"/><Relationship Id="rId10" Type="http://schemas.openxmlformats.org/officeDocument/2006/relationships/chart" Target="../charts/chart117.xml"/><Relationship Id="rId4" Type="http://schemas.openxmlformats.org/officeDocument/2006/relationships/image" Target="../media/image81.jpeg"/><Relationship Id="rId9" Type="http://schemas.openxmlformats.org/officeDocument/2006/relationships/chart" Target="../charts/chart116.xml"/></Relationships>
</file>

<file path=ppt/slides/_rels/slide72.xml.rels><?xml version="1.0" encoding="UTF-8" standalone="yes"?>
<Relationships xmlns="http://schemas.openxmlformats.org/package/2006/relationships"><Relationship Id="rId8" Type="http://schemas.openxmlformats.org/officeDocument/2006/relationships/chart" Target="../charts/chart122.xml"/><Relationship Id="rId13" Type="http://schemas.openxmlformats.org/officeDocument/2006/relationships/chart" Target="../charts/chart126.xml"/><Relationship Id="rId3" Type="http://schemas.microsoft.com/office/2007/relationships/hdphoto" Target="../media/hdphoto11.wdp"/><Relationship Id="rId7" Type="http://schemas.openxmlformats.org/officeDocument/2006/relationships/chart" Target="../charts/chart121.xml"/><Relationship Id="rId12" Type="http://schemas.openxmlformats.org/officeDocument/2006/relationships/image" Target="../media/image53.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chart" Target="../charts/chart120.xml"/><Relationship Id="rId11" Type="http://schemas.openxmlformats.org/officeDocument/2006/relationships/chart" Target="../charts/chart125.xml"/><Relationship Id="rId5" Type="http://schemas.microsoft.com/office/2007/relationships/hdphoto" Target="../media/hdphoto12.wdp"/><Relationship Id="rId10" Type="http://schemas.openxmlformats.org/officeDocument/2006/relationships/chart" Target="../charts/chart124.xml"/><Relationship Id="rId4" Type="http://schemas.openxmlformats.org/officeDocument/2006/relationships/image" Target="../media/image84.png"/><Relationship Id="rId9" Type="http://schemas.openxmlformats.org/officeDocument/2006/relationships/chart" Target="../charts/chart123.xml"/></Relationships>
</file>

<file path=ppt/slides/_rels/slide7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3" Type="http://schemas.openxmlformats.org/officeDocument/2006/relationships/chart" Target="../charts/chart127.xml"/><Relationship Id="rId2" Type="http://schemas.openxmlformats.org/officeDocument/2006/relationships/image" Target="../media/image8.jpg"/><Relationship Id="rId1" Type="http://schemas.openxmlformats.org/officeDocument/2006/relationships/slideLayout" Target="../slideLayouts/slideLayout36.xml"/><Relationship Id="rId4" Type="http://schemas.openxmlformats.org/officeDocument/2006/relationships/image" Target="../media/image53.png"/></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7.jpeg"/><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3" Type="http://schemas.openxmlformats.org/officeDocument/2006/relationships/chart" Target="../charts/chart128.xml"/><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77.xml.rels><?xml version="1.0" encoding="UTF-8" standalone="yes"?>
<Relationships xmlns="http://schemas.openxmlformats.org/package/2006/relationships"><Relationship Id="rId8" Type="http://schemas.openxmlformats.org/officeDocument/2006/relationships/chart" Target="../charts/chart134.xml"/><Relationship Id="rId13" Type="http://schemas.openxmlformats.org/officeDocument/2006/relationships/image" Target="../media/image53.png"/><Relationship Id="rId3" Type="http://schemas.openxmlformats.org/officeDocument/2006/relationships/image" Target="../media/image80.jpeg"/><Relationship Id="rId7" Type="http://schemas.openxmlformats.org/officeDocument/2006/relationships/chart" Target="../charts/chart133.xml"/><Relationship Id="rId12" Type="http://schemas.openxmlformats.org/officeDocument/2006/relationships/chart" Target="../charts/chart138.xml"/><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chart" Target="../charts/chart132.xml"/><Relationship Id="rId11" Type="http://schemas.openxmlformats.org/officeDocument/2006/relationships/chart" Target="../charts/chart137.xml"/><Relationship Id="rId5" Type="http://schemas.openxmlformats.org/officeDocument/2006/relationships/image" Target="../media/image82.jpeg"/><Relationship Id="rId10" Type="http://schemas.openxmlformats.org/officeDocument/2006/relationships/chart" Target="../charts/chart136.xml"/><Relationship Id="rId4" Type="http://schemas.openxmlformats.org/officeDocument/2006/relationships/image" Target="../media/image81.jpeg"/><Relationship Id="rId9" Type="http://schemas.openxmlformats.org/officeDocument/2006/relationships/chart" Target="../charts/chart135.xml"/></Relationships>
</file>

<file path=ppt/slides/_rels/slide78.xml.rels><?xml version="1.0" encoding="UTF-8" standalone="yes"?>
<Relationships xmlns="http://schemas.openxmlformats.org/package/2006/relationships"><Relationship Id="rId8" Type="http://schemas.openxmlformats.org/officeDocument/2006/relationships/chart" Target="../charts/chart141.xml"/><Relationship Id="rId13" Type="http://schemas.openxmlformats.org/officeDocument/2006/relationships/chart" Target="../charts/chart145.xml"/><Relationship Id="rId3" Type="http://schemas.microsoft.com/office/2007/relationships/hdphoto" Target="../media/hdphoto11.wdp"/><Relationship Id="rId7" Type="http://schemas.openxmlformats.org/officeDocument/2006/relationships/chart" Target="../charts/chart140.xml"/><Relationship Id="rId12" Type="http://schemas.openxmlformats.org/officeDocument/2006/relationships/image" Target="../media/image53.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chart" Target="../charts/chart139.xml"/><Relationship Id="rId11" Type="http://schemas.openxmlformats.org/officeDocument/2006/relationships/chart" Target="../charts/chart144.xml"/><Relationship Id="rId5" Type="http://schemas.microsoft.com/office/2007/relationships/hdphoto" Target="../media/hdphoto12.wdp"/><Relationship Id="rId10" Type="http://schemas.openxmlformats.org/officeDocument/2006/relationships/chart" Target="../charts/chart143.xml"/><Relationship Id="rId4" Type="http://schemas.openxmlformats.org/officeDocument/2006/relationships/image" Target="../media/image84.png"/><Relationship Id="rId9" Type="http://schemas.openxmlformats.org/officeDocument/2006/relationships/chart" Target="../charts/chart142.xml"/></Relationships>
</file>

<file path=ppt/slides/_rels/slide79.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chart" Target="../charts/chart146.xml"/><Relationship Id="rId2" Type="http://schemas.openxmlformats.org/officeDocument/2006/relationships/image" Target="../media/image98.jpg"/><Relationship Id="rId1" Type="http://schemas.openxmlformats.org/officeDocument/2006/relationships/slideLayout" Target="../slideLayouts/slideLayout36.xml"/><Relationship Id="rId4" Type="http://schemas.openxmlformats.org/officeDocument/2006/relationships/image" Target="../media/image53.png"/></Relationships>
</file>

<file path=ppt/slides/_rels/slide8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53.png"/></Relationships>
</file>

<file path=ppt/slides/_rels/slide82.xml.rels><?xml version="1.0" encoding="UTF-8" standalone="yes"?>
<Relationships xmlns="http://schemas.openxmlformats.org/package/2006/relationships"><Relationship Id="rId3" Type="http://schemas.openxmlformats.org/officeDocument/2006/relationships/chart" Target="../charts/chart147.xml"/><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chart" Target="../charts/chart150.xml"/><Relationship Id="rId5" Type="http://schemas.openxmlformats.org/officeDocument/2006/relationships/chart" Target="../charts/chart149.xml"/><Relationship Id="rId4" Type="http://schemas.openxmlformats.org/officeDocument/2006/relationships/chart" Target="../charts/chart148.xml"/></Relationships>
</file>

<file path=ppt/slides/_rels/slide83.xml.rels><?xml version="1.0" encoding="UTF-8" standalone="yes"?>
<Relationships xmlns="http://schemas.openxmlformats.org/package/2006/relationships"><Relationship Id="rId8" Type="http://schemas.openxmlformats.org/officeDocument/2006/relationships/chart" Target="../charts/chart152.xml"/><Relationship Id="rId13" Type="http://schemas.openxmlformats.org/officeDocument/2006/relationships/chart" Target="../charts/chart157.xml"/><Relationship Id="rId3" Type="http://schemas.openxmlformats.org/officeDocument/2006/relationships/image" Target="../media/image79.jpeg"/><Relationship Id="rId7" Type="http://schemas.openxmlformats.org/officeDocument/2006/relationships/chart" Target="../charts/chart151.xml"/><Relationship Id="rId12" Type="http://schemas.openxmlformats.org/officeDocument/2006/relationships/chart" Target="../charts/chart156.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2.jpeg"/><Relationship Id="rId11" Type="http://schemas.openxmlformats.org/officeDocument/2006/relationships/chart" Target="../charts/chart155.xml"/><Relationship Id="rId5" Type="http://schemas.openxmlformats.org/officeDocument/2006/relationships/image" Target="../media/image81.jpeg"/><Relationship Id="rId10" Type="http://schemas.openxmlformats.org/officeDocument/2006/relationships/chart" Target="../charts/chart154.xml"/><Relationship Id="rId4" Type="http://schemas.openxmlformats.org/officeDocument/2006/relationships/image" Target="../media/image80.jpeg"/><Relationship Id="rId9" Type="http://schemas.openxmlformats.org/officeDocument/2006/relationships/chart" Target="../charts/chart153.xml"/><Relationship Id="rId14" Type="http://schemas.openxmlformats.org/officeDocument/2006/relationships/image" Target="../media/image53.png"/></Relationships>
</file>

<file path=ppt/slides/_rels/slide84.xml.rels><?xml version="1.0" encoding="UTF-8" standalone="yes"?>
<Relationships xmlns="http://schemas.openxmlformats.org/package/2006/relationships"><Relationship Id="rId8" Type="http://schemas.openxmlformats.org/officeDocument/2006/relationships/chart" Target="../charts/chart160.xml"/><Relationship Id="rId13" Type="http://schemas.openxmlformats.org/officeDocument/2006/relationships/chart" Target="../charts/chart164.xml"/><Relationship Id="rId3" Type="http://schemas.microsoft.com/office/2007/relationships/hdphoto" Target="../media/hdphoto11.wdp"/><Relationship Id="rId7" Type="http://schemas.openxmlformats.org/officeDocument/2006/relationships/chart" Target="../charts/chart159.xml"/><Relationship Id="rId12" Type="http://schemas.openxmlformats.org/officeDocument/2006/relationships/image" Target="../media/image53.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chart" Target="../charts/chart158.xml"/><Relationship Id="rId11" Type="http://schemas.openxmlformats.org/officeDocument/2006/relationships/chart" Target="../charts/chart163.xml"/><Relationship Id="rId5" Type="http://schemas.microsoft.com/office/2007/relationships/hdphoto" Target="../media/hdphoto12.wdp"/><Relationship Id="rId10" Type="http://schemas.openxmlformats.org/officeDocument/2006/relationships/chart" Target="../charts/chart162.xml"/><Relationship Id="rId4" Type="http://schemas.openxmlformats.org/officeDocument/2006/relationships/image" Target="../media/image84.png"/><Relationship Id="rId9" Type="http://schemas.openxmlformats.org/officeDocument/2006/relationships/chart" Target="../charts/chart161.xml"/></Relationships>
</file>

<file path=ppt/slides/_rels/slide85.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33.xml"/></Relationships>
</file>

<file path=ppt/slides/_rels/slide86.xml.rels><?xml version="1.0" encoding="UTF-8" standalone="yes"?>
<Relationships xmlns="http://schemas.openxmlformats.org/package/2006/relationships"><Relationship Id="rId3" Type="http://schemas.openxmlformats.org/officeDocument/2006/relationships/chart" Target="../charts/chart165.xml"/><Relationship Id="rId2" Type="http://schemas.openxmlformats.org/officeDocument/2006/relationships/image" Target="../media/image100.jpg"/><Relationship Id="rId1" Type="http://schemas.openxmlformats.org/officeDocument/2006/relationships/slideLayout" Target="../slideLayouts/slideLayout36.xml"/><Relationship Id="rId4" Type="http://schemas.openxmlformats.org/officeDocument/2006/relationships/image" Target="../media/image53.png"/></Relationships>
</file>

<file path=ppt/slides/_rels/slide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1.jpeg"/><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3" Type="http://schemas.openxmlformats.org/officeDocument/2006/relationships/chart" Target="../charts/chart166.xml"/><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chart" Target="../charts/chart169.xml"/><Relationship Id="rId5" Type="http://schemas.openxmlformats.org/officeDocument/2006/relationships/chart" Target="../charts/chart168.xml"/><Relationship Id="rId4" Type="http://schemas.openxmlformats.org/officeDocument/2006/relationships/chart" Target="../charts/chart167.xml"/></Relationships>
</file>

<file path=ppt/slides/_rels/slide89.xml.rels><?xml version="1.0" encoding="UTF-8" standalone="yes"?>
<Relationships xmlns="http://schemas.openxmlformats.org/package/2006/relationships"><Relationship Id="rId8" Type="http://schemas.openxmlformats.org/officeDocument/2006/relationships/chart" Target="../charts/chart172.xml"/><Relationship Id="rId13" Type="http://schemas.openxmlformats.org/officeDocument/2006/relationships/image" Target="../media/image53.png"/><Relationship Id="rId3" Type="http://schemas.openxmlformats.org/officeDocument/2006/relationships/image" Target="../media/image80.jpeg"/><Relationship Id="rId7" Type="http://schemas.openxmlformats.org/officeDocument/2006/relationships/chart" Target="../charts/chart171.xml"/><Relationship Id="rId12" Type="http://schemas.openxmlformats.org/officeDocument/2006/relationships/chart" Target="../charts/chart176.xml"/><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chart" Target="../charts/chart170.xml"/><Relationship Id="rId11" Type="http://schemas.openxmlformats.org/officeDocument/2006/relationships/chart" Target="../charts/chart175.xml"/><Relationship Id="rId5" Type="http://schemas.openxmlformats.org/officeDocument/2006/relationships/image" Target="../media/image82.jpeg"/><Relationship Id="rId10" Type="http://schemas.openxmlformats.org/officeDocument/2006/relationships/chart" Target="../charts/chart174.xml"/><Relationship Id="rId4" Type="http://schemas.openxmlformats.org/officeDocument/2006/relationships/image" Target="../media/image81.jpeg"/><Relationship Id="rId9" Type="http://schemas.openxmlformats.org/officeDocument/2006/relationships/chart" Target="../charts/chart173.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png"/></Relationships>
</file>

<file path=ppt/slides/_rels/slide90.xml.rels><?xml version="1.0" encoding="UTF-8" standalone="yes"?>
<Relationships xmlns="http://schemas.openxmlformats.org/package/2006/relationships"><Relationship Id="rId8" Type="http://schemas.openxmlformats.org/officeDocument/2006/relationships/chart" Target="../charts/chart179.xml"/><Relationship Id="rId13" Type="http://schemas.openxmlformats.org/officeDocument/2006/relationships/chart" Target="../charts/chart183.xml"/><Relationship Id="rId3" Type="http://schemas.microsoft.com/office/2007/relationships/hdphoto" Target="../media/hdphoto11.wdp"/><Relationship Id="rId7" Type="http://schemas.openxmlformats.org/officeDocument/2006/relationships/chart" Target="../charts/chart178.xml"/><Relationship Id="rId12" Type="http://schemas.openxmlformats.org/officeDocument/2006/relationships/image" Target="../media/image53.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chart" Target="../charts/chart177.xml"/><Relationship Id="rId11" Type="http://schemas.openxmlformats.org/officeDocument/2006/relationships/chart" Target="../charts/chart182.xml"/><Relationship Id="rId5" Type="http://schemas.microsoft.com/office/2007/relationships/hdphoto" Target="../media/hdphoto12.wdp"/><Relationship Id="rId10" Type="http://schemas.openxmlformats.org/officeDocument/2006/relationships/chart" Target="../charts/chart181.xml"/><Relationship Id="rId4" Type="http://schemas.openxmlformats.org/officeDocument/2006/relationships/image" Target="../media/image84.png"/><Relationship Id="rId9" Type="http://schemas.openxmlformats.org/officeDocument/2006/relationships/chart" Target="../charts/chart180.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3.jpg"/><Relationship Id="rId1" Type="http://schemas.openxmlformats.org/officeDocument/2006/relationships/slideLayout" Target="../slideLayouts/slideLayout9.xml"/><Relationship Id="rId5" Type="http://schemas.openxmlformats.org/officeDocument/2006/relationships/image" Target="../media/image53.png"/><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4.jpg"/><Relationship Id="rId1" Type="http://schemas.openxmlformats.org/officeDocument/2006/relationships/slideLayout" Target="../slideLayouts/slideLayout9.xml"/><Relationship Id="rId5" Type="http://schemas.openxmlformats.org/officeDocument/2006/relationships/image" Target="../media/image53.png"/><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5.jpeg"/><Relationship Id="rId1" Type="http://schemas.openxmlformats.org/officeDocument/2006/relationships/slideLayout" Target="../slideLayouts/slideLayout9.xml"/><Relationship Id="rId5" Type="http://schemas.openxmlformats.org/officeDocument/2006/relationships/image" Target="../media/image53.png"/><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6.jpg"/><Relationship Id="rId1" Type="http://schemas.openxmlformats.org/officeDocument/2006/relationships/slideLayout" Target="../slideLayouts/slideLayout9.xml"/><Relationship Id="rId5" Type="http://schemas.openxmlformats.org/officeDocument/2006/relationships/image" Target="../media/image53.png"/><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chart" Target="../charts/chart185.xml"/><Relationship Id="rId2" Type="http://schemas.openxmlformats.org/officeDocument/2006/relationships/chart" Target="../charts/chart184.xml"/><Relationship Id="rId1"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chart" Target="../charts/chart187.xml"/><Relationship Id="rId4" Type="http://schemas.openxmlformats.org/officeDocument/2006/relationships/chart" Target="../charts/chart186.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159" y="180230"/>
            <a:ext cx="13078173" cy="7185253"/>
          </a:xfrm>
          <a:prstGeom prst="rect">
            <a:avLst/>
          </a:prstGeom>
        </p:spPr>
      </p:pic>
      <p:pic>
        <p:nvPicPr>
          <p:cNvPr id="1030" name="Picture 6" descr="Bilderesultat for country FLAG button ITA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375" y="166836"/>
            <a:ext cx="2143902" cy="1957611"/>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p:cNvSpPr>
            <a:spLocks noGrp="1"/>
          </p:cNvSpPr>
          <p:nvPr>
            <p:ph type="subTitle" idx="1"/>
          </p:nvPr>
        </p:nvSpPr>
        <p:spPr>
          <a:xfrm>
            <a:off x="540000" y="3872890"/>
            <a:ext cx="3889270" cy="491946"/>
          </a:xfrm>
          <a:solidFill>
            <a:schemeClr val="tx1"/>
          </a:solidFill>
        </p:spPr>
        <p:txBody>
          <a:bodyPr/>
          <a:lstStyle/>
          <a:p>
            <a:r>
              <a:rPr lang="en-GB" b="0" i="1" dirty="0">
                <a:solidFill>
                  <a:schemeClr val="bg1"/>
                </a:solidFill>
              </a:rPr>
              <a:t> for</a:t>
            </a:r>
            <a:r>
              <a:rPr lang="en-GB" dirty="0">
                <a:solidFill>
                  <a:schemeClr val="bg1"/>
                </a:solidFill>
              </a:rPr>
              <a:t> Innovation Norway</a:t>
            </a:r>
          </a:p>
        </p:txBody>
      </p:sp>
      <p:sp>
        <p:nvSpPr>
          <p:cNvPr id="10" name="Text Placeholder 9"/>
          <p:cNvSpPr>
            <a:spLocks noGrp="1"/>
          </p:cNvSpPr>
          <p:nvPr>
            <p:ph type="body" sz="quarter" idx="10"/>
          </p:nvPr>
        </p:nvSpPr>
        <p:spPr/>
        <p:txBody>
          <a:bodyPr/>
          <a:lstStyle/>
          <a:p>
            <a:r>
              <a:rPr lang="en-GB" i="1" dirty="0"/>
              <a:t>Written by </a:t>
            </a:r>
            <a:r>
              <a:rPr lang="en-GB" b="1" dirty="0"/>
              <a:t>Kjetil Strømseth and Steven Naert</a:t>
            </a:r>
            <a:br>
              <a:rPr lang="en-GB" b="1" dirty="0"/>
            </a:br>
            <a:r>
              <a:rPr lang="en-GB" dirty="0"/>
              <a:t>24</a:t>
            </a:r>
            <a:r>
              <a:rPr lang="en-GB" baseline="30000" dirty="0"/>
              <a:t>th</a:t>
            </a:r>
            <a:r>
              <a:rPr lang="en-GB" dirty="0"/>
              <a:t> October 2017</a:t>
            </a:r>
          </a:p>
        </p:txBody>
      </p:sp>
      <p:sp>
        <p:nvSpPr>
          <p:cNvPr id="17" name="Text Placeholder 16"/>
          <p:cNvSpPr>
            <a:spLocks noGrp="1"/>
          </p:cNvSpPr>
          <p:nvPr>
            <p:ph type="body" sz="quarter" idx="16"/>
          </p:nvPr>
        </p:nvSpPr>
        <p:spPr>
          <a:xfrm>
            <a:off x="540000" y="1735371"/>
            <a:ext cx="3192651" cy="677108"/>
          </a:xfrm>
          <a:solidFill>
            <a:srgbClr val="D35C09"/>
          </a:solidFill>
        </p:spPr>
        <p:txBody>
          <a:bodyPr/>
          <a:lstStyle/>
          <a:p>
            <a:r>
              <a:rPr lang="en-GB" dirty="0"/>
              <a:t>activating</a:t>
            </a:r>
          </a:p>
        </p:txBody>
      </p:sp>
      <p:sp>
        <p:nvSpPr>
          <p:cNvPr id="8" name="Text Placeholder 16"/>
          <p:cNvSpPr>
            <a:spLocks noGrp="1"/>
          </p:cNvSpPr>
          <p:nvPr>
            <p:ph type="body" sz="quarter" idx="16"/>
          </p:nvPr>
        </p:nvSpPr>
        <p:spPr>
          <a:xfrm>
            <a:off x="535061" y="2464262"/>
            <a:ext cx="5849147" cy="677108"/>
          </a:xfrm>
        </p:spPr>
        <p:txBody>
          <a:bodyPr/>
          <a:lstStyle/>
          <a:p>
            <a:r>
              <a:rPr lang="en-GB" b="1" dirty="0"/>
              <a:t>The Norway</a:t>
            </a:r>
            <a:r>
              <a:rPr lang="en-GB" dirty="0"/>
              <a:t> brand</a:t>
            </a:r>
          </a:p>
        </p:txBody>
      </p:sp>
      <p:sp>
        <p:nvSpPr>
          <p:cNvPr id="7" name="Subtitle 4"/>
          <p:cNvSpPr txBox="1">
            <a:spLocks/>
          </p:cNvSpPr>
          <p:nvPr/>
        </p:nvSpPr>
        <p:spPr bwMode="gray">
          <a:xfrm>
            <a:off x="540000" y="3308485"/>
            <a:ext cx="10471456" cy="519646"/>
          </a:xfrm>
          <a:prstGeom prst="rect">
            <a:avLst/>
          </a:prstGeom>
          <a:solidFill>
            <a:schemeClr val="tx1"/>
          </a:solidFill>
        </p:spPr>
        <p:txBody>
          <a:bodyPr vert="horz" wrap="none" lIns="0" tIns="41410" rIns="0" bIns="41410" rtlCol="0" anchor="t">
            <a:spAutoFit/>
          </a:bodyPr>
          <a:lstStyle>
            <a:lvl1pPr marL="0" indent="0" algn="l" defTabSz="1051802" rtl="0" eaLnBrk="1" latinLnBrk="0" hangingPunct="1">
              <a:lnSpc>
                <a:spcPts val="3360"/>
              </a:lnSpc>
              <a:spcBef>
                <a:spcPts val="300"/>
              </a:spcBef>
              <a:spcAft>
                <a:spcPts val="0"/>
              </a:spcAft>
              <a:buClr>
                <a:schemeClr val="tx1"/>
              </a:buClr>
              <a:buFont typeface="Wingdings" panose="05000000000000000000" pitchFamily="2" charset="2"/>
              <a:buNone/>
              <a:defRPr lang="en-GB" sz="2800" b="1" kern="1200" dirty="0" smtClean="0">
                <a:solidFill>
                  <a:schemeClr val="tx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GB" dirty="0">
                <a:solidFill>
                  <a:schemeClr val="bg1"/>
                </a:solidFill>
              </a:rPr>
              <a:t> A report on holiday needs and segments in the Italian market</a:t>
            </a:r>
          </a:p>
        </p:txBody>
      </p:sp>
      <p:pic>
        <p:nvPicPr>
          <p:cNvPr id="1026" name="Picture 2" descr="Bilderesultat for innovasjon norge log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5061" y="296598"/>
            <a:ext cx="2641369" cy="9129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7"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45732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00"/>
            <a:ext cx="12301347" cy="553998"/>
          </a:xfrm>
        </p:spPr>
        <p:txBody>
          <a:bodyPr/>
          <a:lstStyle/>
          <a:p>
            <a:r>
              <a:rPr lang="en-US" dirty="0"/>
              <a:t>Building deep brand relationships with Censydiam</a:t>
            </a:r>
            <a:endParaRPr lang="nb-NO" dirty="0"/>
          </a:p>
        </p:txBody>
      </p:sp>
      <p:sp>
        <p:nvSpPr>
          <p:cNvPr id="4" name="Content Placeholder 3"/>
          <p:cNvSpPr>
            <a:spLocks noGrp="1"/>
          </p:cNvSpPr>
          <p:nvPr>
            <p:ph sz="quarter" idx="10"/>
          </p:nvPr>
        </p:nvSpPr>
        <p:spPr>
          <a:xfrm>
            <a:off x="6071815" y="1764407"/>
            <a:ext cx="6419549" cy="5184576"/>
          </a:xfrm>
        </p:spPr>
        <p:txBody>
          <a:bodyPr anchor="ctr"/>
          <a:lstStyle/>
          <a:p>
            <a:pPr marL="0" indent="0" defTabSz="1357788">
              <a:buNone/>
            </a:pPr>
            <a:r>
              <a:rPr lang="en-US" sz="2400" dirty="0">
                <a:solidFill>
                  <a:srgbClr val="636363"/>
                </a:solidFill>
                <a:latin typeface="Calibri"/>
              </a:rPr>
              <a:t>Censydiam offers a </a:t>
            </a:r>
            <a:r>
              <a:rPr lang="en-US" sz="2400" b="1" dirty="0">
                <a:solidFill>
                  <a:srgbClr val="636363"/>
                </a:solidFill>
                <a:latin typeface="Calibri"/>
              </a:rPr>
              <a:t>validated approach </a:t>
            </a:r>
            <a:r>
              <a:rPr lang="en-US" sz="2400" dirty="0">
                <a:solidFill>
                  <a:srgbClr val="636363"/>
                </a:solidFill>
                <a:latin typeface="Calibri"/>
              </a:rPr>
              <a:t>to understand the different roles brands can play in the category.    </a:t>
            </a:r>
          </a:p>
          <a:p>
            <a:pPr marL="0" indent="0" defTabSz="1357788">
              <a:buNone/>
            </a:pPr>
            <a:endParaRPr lang="en-US" sz="2400" dirty="0">
              <a:solidFill>
                <a:srgbClr val="636363"/>
              </a:solidFill>
              <a:latin typeface="Calibri"/>
            </a:endParaRPr>
          </a:p>
          <a:p>
            <a:pPr marL="0" indent="0" defTabSz="1357788">
              <a:buNone/>
            </a:pPr>
            <a:r>
              <a:rPr lang="en-US" sz="2400" dirty="0">
                <a:solidFill>
                  <a:srgbClr val="636363"/>
                </a:solidFill>
                <a:latin typeface="Calibri"/>
              </a:rPr>
              <a:t>Censydiam captures the </a:t>
            </a:r>
            <a:r>
              <a:rPr lang="en-US" sz="2400" b="1" dirty="0">
                <a:solidFill>
                  <a:srgbClr val="636363"/>
                </a:solidFill>
                <a:latin typeface="Calibri"/>
              </a:rPr>
              <a:t>needs &amp; motivations </a:t>
            </a:r>
            <a:r>
              <a:rPr lang="en-US" sz="2400" dirty="0">
                <a:solidFill>
                  <a:srgbClr val="636363"/>
                </a:solidFill>
                <a:latin typeface="Calibri"/>
              </a:rPr>
              <a:t>that drive relevance in the category, while acknowledging that these needs &amp; motivations can differ across various situations and occasions.</a:t>
            </a:r>
          </a:p>
          <a:p>
            <a:pPr marL="0" indent="0" defTabSz="1357788">
              <a:buNone/>
            </a:pPr>
            <a:endParaRPr lang="en-US" sz="2400" dirty="0">
              <a:solidFill>
                <a:srgbClr val="636363"/>
              </a:solidFill>
              <a:latin typeface="Calibri"/>
            </a:endParaRPr>
          </a:p>
          <a:p>
            <a:pPr marL="0" indent="0" defTabSz="1357788">
              <a:buNone/>
            </a:pPr>
            <a:r>
              <a:rPr lang="en-US" sz="2400" dirty="0">
                <a:solidFill>
                  <a:srgbClr val="636363"/>
                </a:solidFill>
                <a:latin typeface="Calibri"/>
              </a:rPr>
              <a:t>Brands can </a:t>
            </a:r>
            <a:r>
              <a:rPr lang="en-US" sz="2400" b="1" dirty="0">
                <a:solidFill>
                  <a:srgbClr val="636363"/>
                </a:solidFill>
                <a:latin typeface="Calibri"/>
              </a:rPr>
              <a:t>grow</a:t>
            </a:r>
            <a:r>
              <a:rPr lang="en-US" sz="2400" dirty="0">
                <a:solidFill>
                  <a:srgbClr val="636363"/>
                </a:solidFill>
                <a:latin typeface="Calibri"/>
              </a:rPr>
              <a:t> if they succeed in connecting themselves to more emotional &amp; functional needs.</a:t>
            </a:r>
          </a:p>
          <a:p>
            <a:pPr marL="0" indent="0">
              <a:buNone/>
            </a:pPr>
            <a:endParaRPr lang="nb-NO" dirty="0"/>
          </a:p>
        </p:txBody>
      </p:sp>
      <p:sp>
        <p:nvSpPr>
          <p:cNvPr id="5" name="Rectangle 4"/>
          <p:cNvSpPr/>
          <p:nvPr/>
        </p:nvSpPr>
        <p:spPr>
          <a:xfrm>
            <a:off x="1247279" y="1548383"/>
            <a:ext cx="4288802" cy="5184576"/>
          </a:xfrm>
          <a:prstGeom prst="rect">
            <a:avLst/>
          </a:prstGeom>
          <a:solidFill>
            <a:srgbClr val="F1BE48">
              <a:lumMod val="60000"/>
              <a:lumOff val="40000"/>
            </a:srgbClr>
          </a:solidFill>
          <a:ln w="25400" cap="flat" cmpd="sng" algn="ctr">
            <a:noFill/>
            <a:prstDash val="solid"/>
          </a:ln>
          <a:effectLst/>
        </p:spPr>
        <p:txBody>
          <a:bodyPr rtlCol="0" anchor="ctr"/>
          <a:lstStyle/>
          <a:p>
            <a:pPr marL="0" marR="0" lvl="0" indent="0" algn="ctr" defTabSz="1357788" eaLnBrk="1" fontAlgn="auto" latinLnBrk="0" hangingPunct="1">
              <a:lnSpc>
                <a:spcPct val="100000"/>
              </a:lnSpc>
              <a:spcBef>
                <a:spcPts val="0"/>
              </a:spcBef>
              <a:spcAft>
                <a:spcPts val="0"/>
              </a:spcAft>
              <a:buClrTx/>
              <a:buSzTx/>
              <a:buFontTx/>
              <a:buNone/>
              <a:tabLst/>
              <a:defRPr/>
            </a:pPr>
            <a:endParaRPr kumimoji="0" lang="nl-BE" sz="2646" b="0" i="0" u="none" strike="noStrike" kern="0" cap="none" spc="0" normalizeH="0" baseline="0" noProof="0">
              <a:ln>
                <a:noFill/>
              </a:ln>
              <a:solidFill>
                <a:srgbClr val="FFFFFF"/>
              </a:solidFill>
              <a:effectLst/>
              <a:uLnTx/>
              <a:uFillTx/>
              <a:latin typeface="Calibri"/>
              <a:ea typeface="+mn-ea"/>
              <a:cs typeface="+mn-cs"/>
            </a:endParaRPr>
          </a:p>
        </p:txBody>
      </p:sp>
      <p:sp>
        <p:nvSpPr>
          <p:cNvPr id="6" name="Rectangle 5"/>
          <p:cNvSpPr/>
          <p:nvPr/>
        </p:nvSpPr>
        <p:spPr bwMode="gray">
          <a:xfrm>
            <a:off x="1478490" y="1730136"/>
            <a:ext cx="3826384" cy="1384434"/>
          </a:xfrm>
          <a:prstGeom prst="rect">
            <a:avLst/>
          </a:prstGeom>
          <a:solidFill>
            <a:srgbClr val="E87722"/>
          </a:solidFill>
          <a:ln w="25400" cap="flat" cmpd="sng" algn="ctr">
            <a:noFill/>
            <a:prstDash val="solid"/>
          </a:ln>
          <a:effectLst/>
        </p:spPr>
        <p:txBody>
          <a:bodyPr rot="0" spcFirstLastPara="0" vertOverflow="overflow" horzOverflow="overflow" vert="horz" wrap="square" lIns="211650" tIns="105825" rIns="211650" bIns="105825" numCol="1" spcCol="0" rtlCol="0" fromWordArt="0" anchor="t" anchorCtr="0" forceAA="0" compatLnSpc="1">
            <a:prstTxWarp prst="textNoShape">
              <a:avLst/>
            </a:prstTxWarp>
            <a:noAutofit/>
          </a:bodyPr>
          <a:lstStyle/>
          <a:p>
            <a:pPr marL="0" marR="0" lvl="0" indent="0" algn="ctr" defTabSz="1357788" eaLnBrk="1" fontAlgn="auto" latinLnBrk="0" hangingPunct="1">
              <a:lnSpc>
                <a:spcPct val="100000"/>
              </a:lnSpc>
              <a:spcBef>
                <a:spcPts val="3528"/>
              </a:spcBef>
              <a:spcAft>
                <a:spcPts val="0"/>
              </a:spcAft>
              <a:buClr>
                <a:srgbClr val="888B8D"/>
              </a:buClr>
              <a:buSzTx/>
              <a:buFontTx/>
              <a:buNone/>
              <a:tabLst/>
              <a:defRPr/>
            </a:pPr>
            <a:r>
              <a:rPr kumimoji="0" lang="nl-BE" sz="2940" b="1" i="0" u="none" strike="noStrike" kern="0" cap="none" spc="0" normalizeH="0" baseline="0" noProof="0" dirty="0">
                <a:ln>
                  <a:noFill/>
                </a:ln>
                <a:solidFill>
                  <a:prstClr val="white"/>
                </a:solidFill>
                <a:effectLst/>
                <a:uLnTx/>
                <a:uFillTx/>
                <a:latin typeface="Calibri"/>
                <a:ea typeface="+mn-ea"/>
                <a:cs typeface="+mn-cs"/>
              </a:rPr>
              <a:t>BE RELEVANT</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32409" y="3380537"/>
            <a:ext cx="2318542" cy="2201780"/>
          </a:xfrm>
          <a:prstGeom prst="rect">
            <a:avLst/>
          </a:prstGeom>
        </p:spPr>
      </p:pic>
      <p:sp>
        <p:nvSpPr>
          <p:cNvPr id="8" name="TextBox 7"/>
          <p:cNvSpPr txBox="1"/>
          <p:nvPr/>
        </p:nvSpPr>
        <p:spPr>
          <a:xfrm>
            <a:off x="1478490" y="5848285"/>
            <a:ext cx="3826384" cy="815608"/>
          </a:xfrm>
          <a:prstGeom prst="rect">
            <a:avLst/>
          </a:prstGeom>
          <a:noFill/>
        </p:spPr>
        <p:txBody>
          <a:bodyPr wrap="square" lIns="0" tIns="0" rIns="0" bIns="0" rtlCol="0">
            <a:spAutoFit/>
          </a:bodyPr>
          <a:lstStyle/>
          <a:p>
            <a:pPr algn="ctr" defTabSz="914179">
              <a:spcAft>
                <a:spcPts val="600"/>
              </a:spcAft>
              <a:buClr>
                <a:srgbClr val="888B8D"/>
              </a:buClr>
            </a:pPr>
            <a:r>
              <a:rPr lang="en-GB" sz="2400" b="1" kern="0" dirty="0">
                <a:solidFill>
                  <a:sysClr val="windowText" lastClr="000000"/>
                </a:solidFill>
                <a:ea typeface="Segoe UI" panose="020B0502040204020203" pitchFamily="34" charset="0"/>
                <a:cs typeface="Segoe UI" panose="020B0502040204020203" pitchFamily="34" charset="0"/>
              </a:rPr>
              <a:t>Censydiam </a:t>
            </a:r>
          </a:p>
          <a:p>
            <a:pPr algn="ctr" defTabSz="914179">
              <a:spcAft>
                <a:spcPts val="600"/>
              </a:spcAft>
              <a:buClr>
                <a:srgbClr val="888B8D"/>
              </a:buClr>
            </a:pPr>
            <a:r>
              <a:rPr lang="en-GB" sz="2400" b="1" kern="0" dirty="0">
                <a:solidFill>
                  <a:sysClr val="windowText" lastClr="000000"/>
                </a:solidFill>
                <a:ea typeface="Segoe UI" panose="020B0502040204020203" pitchFamily="34" charset="0"/>
                <a:cs typeface="Segoe UI" panose="020B0502040204020203" pitchFamily="34" charset="0"/>
              </a:rPr>
              <a:t>Motivational Framework </a:t>
            </a:r>
          </a:p>
        </p:txBody>
      </p:sp>
      <p:sp>
        <p:nvSpPr>
          <p:cNvPr id="9" name="Rectangle 8"/>
          <p:cNvSpPr/>
          <p:nvPr/>
        </p:nvSpPr>
        <p:spPr>
          <a:xfrm>
            <a:off x="1478490" y="2228711"/>
            <a:ext cx="3826384" cy="725711"/>
          </a:xfrm>
          <a:prstGeom prst="rect">
            <a:avLst/>
          </a:prstGeom>
        </p:spPr>
        <p:txBody>
          <a:bodyPr wrap="square">
            <a:spAutoFit/>
          </a:bodyPr>
          <a:lstStyle/>
          <a:p>
            <a:pPr algn="ctr" defTabSz="1357788">
              <a:spcBef>
                <a:spcPts val="3528"/>
              </a:spcBef>
              <a:buClr>
                <a:srgbClr val="888B8D"/>
              </a:buClr>
            </a:pPr>
            <a:r>
              <a:rPr lang="nl-BE" sz="2058" i="1" dirty="0">
                <a:solidFill>
                  <a:prstClr val="white"/>
                </a:solidFill>
                <a:latin typeface="Calibri"/>
              </a:rPr>
              <a:t>Associate your brand with relevant category roles</a:t>
            </a:r>
          </a:p>
        </p:txBody>
      </p:sp>
    </p:spTree>
    <p:extLst>
      <p:ext uri="{BB962C8B-B14F-4D97-AF65-F5344CB8AC3E}">
        <p14:creationId xmlns:p14="http://schemas.microsoft.com/office/powerpoint/2010/main" val="1955990915"/>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159" y="182049"/>
            <a:ext cx="13099390" cy="7199825"/>
          </a:xfrm>
          <a:prstGeom prst="rect">
            <a:avLst/>
          </a:prstGeom>
        </p:spPr>
      </p:pic>
      <p:sp>
        <p:nvSpPr>
          <p:cNvPr id="3" name="Content Placeholder 2"/>
          <p:cNvSpPr>
            <a:spLocks noGrp="1"/>
          </p:cNvSpPr>
          <p:nvPr>
            <p:ph sz="quarter" idx="10"/>
          </p:nvPr>
        </p:nvSpPr>
        <p:spPr>
          <a:xfrm>
            <a:off x="527199" y="3708623"/>
            <a:ext cx="12306492" cy="2257653"/>
          </a:xfrm>
        </p:spPr>
        <p:txBody>
          <a:bodyPr>
            <a:normAutofit/>
          </a:bodyPr>
          <a:lstStyle/>
          <a:p>
            <a:endParaRPr lang="en-GB" dirty="0"/>
          </a:p>
          <a:p>
            <a:endParaRPr lang="en-GB" dirty="0"/>
          </a:p>
        </p:txBody>
      </p:sp>
      <p:sp>
        <p:nvSpPr>
          <p:cNvPr id="12" name="TextBox 11"/>
          <p:cNvSpPr txBox="1"/>
          <p:nvPr/>
        </p:nvSpPr>
        <p:spPr>
          <a:xfrm>
            <a:off x="599207" y="659758"/>
            <a:ext cx="936104" cy="1320673"/>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8000" b="1" i="0" u="none" strike="noStrike" kern="0" cap="none" spc="0" normalizeH="0" baseline="0" noProof="0" dirty="0">
                <a:ln>
                  <a:noFill/>
                </a:ln>
                <a:solidFill>
                  <a:prstClr val="white"/>
                </a:solidFill>
                <a:effectLst/>
                <a:uLnTx/>
                <a:uFillTx/>
                <a:latin typeface="Segoe UI"/>
                <a:ea typeface="+mn-ea"/>
                <a:cs typeface="+mn-cs"/>
              </a:rPr>
              <a:t>6</a:t>
            </a:r>
          </a:p>
        </p:txBody>
      </p:sp>
      <p:sp>
        <p:nvSpPr>
          <p:cNvPr id="15" name="Text Placeholder 3"/>
          <p:cNvSpPr txBox="1">
            <a:spLocks/>
          </p:cNvSpPr>
          <p:nvPr/>
        </p:nvSpPr>
        <p:spPr bwMode="gray">
          <a:xfrm>
            <a:off x="565547" y="2709047"/>
            <a:ext cx="2739065"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rgbClr val="222223"/>
              </a:buClr>
              <a:buSzTx/>
              <a:buFontTx/>
              <a:buNone/>
              <a:tabLst/>
              <a:defRPr/>
            </a:pPr>
            <a:r>
              <a:rPr kumimoji="0" lang="en-GB" sz="2400" b="1" i="0" u="none" strike="noStrike" kern="1200" cap="none" spc="0" normalizeH="0" baseline="0" noProof="0" dirty="0">
                <a:ln>
                  <a:noFill/>
                </a:ln>
                <a:solidFill>
                  <a:prstClr val="white"/>
                </a:solidFill>
                <a:effectLst/>
                <a:uLnTx/>
                <a:uFillTx/>
                <a:latin typeface="Segoe UI"/>
                <a:ea typeface="+mn-ea"/>
                <a:cs typeface="+mn-cs"/>
              </a:rPr>
              <a:t>Brand positioning</a:t>
            </a:r>
          </a:p>
        </p:txBody>
      </p:sp>
      <p:sp>
        <p:nvSpPr>
          <p:cNvPr id="9" name="Title 1"/>
          <p:cNvSpPr txBox="1">
            <a:spLocks/>
          </p:cNvSpPr>
          <p:nvPr/>
        </p:nvSpPr>
        <p:spPr bwMode="gray">
          <a:xfrm>
            <a:off x="576208" y="1971162"/>
            <a:ext cx="6719743"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prstClr val="white"/>
              </a:buClr>
              <a:buSzTx/>
              <a:buFontTx/>
              <a:buNone/>
              <a:tabLst/>
              <a:defRPr/>
            </a:pPr>
            <a:r>
              <a:rPr kumimoji="0" lang="en-GB" sz="3600" b="1" i="0" u="none" strike="noStrike" kern="1200" cap="all" spc="0" normalizeH="0" baseline="0" noProof="0" dirty="0">
                <a:ln>
                  <a:noFill/>
                </a:ln>
                <a:solidFill>
                  <a:prstClr val="white"/>
                </a:solidFill>
                <a:effectLst/>
                <a:uLnTx/>
                <a:uFillTx/>
                <a:latin typeface="Segoe UI"/>
                <a:ea typeface="+mn-ea"/>
                <a:cs typeface="+mn-cs"/>
              </a:rPr>
              <a:t>Global recommendations</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947738"/>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7720"/>
            <a:ext cx="13105456" cy="7185822"/>
          </a:xfrm>
          <a:prstGeom prst="rect">
            <a:avLst/>
          </a:prstGeom>
        </p:spPr>
      </p:pic>
      <p:sp>
        <p:nvSpPr>
          <p:cNvPr id="2" name="Content Placeholder 1"/>
          <p:cNvSpPr>
            <a:spLocks noGrp="1"/>
          </p:cNvSpPr>
          <p:nvPr>
            <p:ph sz="quarter" idx="10"/>
          </p:nvPr>
        </p:nvSpPr>
        <p:spPr>
          <a:xfrm>
            <a:off x="3047479" y="4212679"/>
            <a:ext cx="9996311" cy="2833717"/>
          </a:xfrm>
          <a:solidFill>
            <a:srgbClr val="7F7F7F">
              <a:alpha val="50196"/>
            </a:srgbClr>
          </a:solidFill>
        </p:spPr>
        <p:txBody>
          <a:bodyPr/>
          <a:lstStyle/>
          <a:p>
            <a:pPr marL="0" indent="0" algn="ctr">
              <a:buNone/>
            </a:pPr>
            <a:r>
              <a:rPr lang="en-US" sz="4000" dirty="0">
                <a:solidFill>
                  <a:schemeClr val="bg1"/>
                </a:solidFill>
                <a:effectLst>
                  <a:outerShdw blurRad="38100" dist="38100" dir="2700000" algn="tl">
                    <a:srgbClr val="000000">
                      <a:alpha val="43137"/>
                    </a:srgbClr>
                  </a:outerShdw>
                </a:effectLst>
              </a:rPr>
              <a:t>The strategy to make Norway occupy a unique and credible position, relative to competing destinations, in the mind of the tourist. </a:t>
            </a:r>
            <a:endParaRPr lang="nb-NO" sz="4000" dirty="0">
              <a:solidFill>
                <a:schemeClr val="bg1"/>
              </a:solidFill>
              <a:effectLst>
                <a:outerShdw blurRad="38100" dist="38100" dir="2700000" algn="tl">
                  <a:srgbClr val="000000">
                    <a:alpha val="43137"/>
                  </a:srgbClr>
                </a:outerShdw>
              </a:effectLst>
            </a:endParaRPr>
          </a:p>
        </p:txBody>
      </p:sp>
      <p:sp>
        <p:nvSpPr>
          <p:cNvPr id="3" name="Title 2"/>
          <p:cNvSpPr>
            <a:spLocks noGrp="1"/>
          </p:cNvSpPr>
          <p:nvPr>
            <p:ph type="title"/>
          </p:nvPr>
        </p:nvSpPr>
        <p:spPr>
          <a:xfrm>
            <a:off x="540000" y="540000"/>
            <a:ext cx="4169441" cy="553998"/>
          </a:xfrm>
        </p:spPr>
        <p:txBody>
          <a:bodyPr/>
          <a:lstStyle/>
          <a:p>
            <a:r>
              <a:rPr lang="en-US" dirty="0"/>
              <a:t>The task at hand</a:t>
            </a:r>
          </a:p>
        </p:txBody>
      </p:sp>
    </p:spTree>
    <p:extLst>
      <p:ext uri="{BB962C8B-B14F-4D97-AF65-F5344CB8AC3E}">
        <p14:creationId xmlns:p14="http://schemas.microsoft.com/office/powerpoint/2010/main" val="1359369549"/>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
          <p:cNvSpPr txBox="1">
            <a:spLocks/>
          </p:cNvSpPr>
          <p:nvPr/>
        </p:nvSpPr>
        <p:spPr bwMode="gray">
          <a:xfrm>
            <a:off x="287931" y="326209"/>
            <a:ext cx="5352035" cy="553870"/>
          </a:xfrm>
          <a:prstGeom prst="rect">
            <a:avLst/>
          </a:prstGeom>
          <a:solidFill>
            <a:srgbClr val="D35C09"/>
          </a:solidFill>
        </p:spPr>
        <p:txBody>
          <a:bodyPr wrap="square" lIns="121704" tIns="0" rIns="121704" bIns="0" rtlCol="0" anchor="ctr">
            <a:spAutoFit/>
          </a:bodyPr>
          <a:lstStyle>
            <a:lvl1pPr algn="l" defTabSz="715436" rtl="0" eaLnBrk="1" latinLnBrk="0" hangingPunct="1">
              <a:lnSpc>
                <a:spcPct val="100000"/>
              </a:lnSpc>
              <a:spcBef>
                <a:spcPts val="0"/>
              </a:spcBef>
              <a:buNone/>
              <a:defRPr lang="en-GB" sz="2449" b="0" kern="1200" cap="all" baseline="0" smtClean="0">
                <a:solidFill>
                  <a:schemeClr val="bg1"/>
                </a:solidFill>
                <a:latin typeface="+mj-lt"/>
                <a:ea typeface="+mn-ea"/>
                <a:cs typeface="+mn-cs"/>
              </a:defRPr>
            </a:lvl1pPr>
          </a:lstStyle>
          <a:p>
            <a:pPr defTabSz="1051323">
              <a:defRPr/>
            </a:pPr>
            <a:r>
              <a:rPr lang="en-US" sz="3599" b="1" dirty="0">
                <a:solidFill>
                  <a:srgbClr val="FFFFFF"/>
                </a:solidFill>
                <a:latin typeface="Segoe UI"/>
              </a:rPr>
              <a:t>In CONCLUSION …</a:t>
            </a:r>
          </a:p>
        </p:txBody>
      </p:sp>
      <p:sp>
        <p:nvSpPr>
          <p:cNvPr id="26" name="Rounded Rectangle 25"/>
          <p:cNvSpPr/>
          <p:nvPr/>
        </p:nvSpPr>
        <p:spPr>
          <a:xfrm>
            <a:off x="1701179" y="1332809"/>
            <a:ext cx="9914352" cy="1029631"/>
          </a:xfrm>
          <a:prstGeom prst="roundRect">
            <a:avLst>
              <a:gd name="adj" fmla="val 8077"/>
            </a:avLst>
          </a:prstGeom>
          <a:solidFill>
            <a:srgbClr val="FFFFFF"/>
          </a:solidFill>
          <a:ln w="28575" cap="flat" cmpd="sng" algn="ctr">
            <a:solidFill>
              <a:srgbClr val="000000"/>
            </a:solidFill>
            <a:prstDash val="solid"/>
          </a:ln>
          <a:effectLst/>
        </p:spPr>
        <p:txBody>
          <a:bodyPr lIns="105805" tIns="105805" rIns="105805" bIns="105805" rtlCol="0" anchor="ctr"/>
          <a:lstStyle/>
          <a:p>
            <a:pPr algn="ctr" defTabSz="1343697">
              <a:defRPr/>
            </a:pPr>
            <a:r>
              <a:rPr lang="en-US" sz="3199" b="1" kern="0" cap="small" dirty="0">
                <a:solidFill>
                  <a:srgbClr val="000000"/>
                </a:solidFill>
                <a:latin typeface="Segoe UI"/>
                <a:ea typeface="STHupo" pitchFamily="2" charset="-122"/>
              </a:rPr>
              <a:t>Norway needs to diversify it's relevance </a:t>
            </a:r>
          </a:p>
          <a:p>
            <a:pPr algn="ctr" defTabSz="1343697">
              <a:defRPr/>
            </a:pPr>
            <a:r>
              <a:rPr lang="en-US" sz="3199" b="1" kern="0" cap="small" dirty="0">
                <a:solidFill>
                  <a:srgbClr val="000000"/>
                </a:solidFill>
                <a:latin typeface="Segoe UI"/>
                <a:ea typeface="STHupo" pitchFamily="2" charset="-122"/>
              </a:rPr>
              <a:t>as a holiday destination</a:t>
            </a:r>
            <a:endParaRPr lang="da-DK" sz="3199" b="1" kern="0" cap="small" dirty="0">
              <a:solidFill>
                <a:srgbClr val="000000"/>
              </a:solidFill>
              <a:latin typeface="Segoe UI"/>
              <a:ea typeface="STHupo" pitchFamily="2" charset="-122"/>
            </a:endParaRPr>
          </a:p>
        </p:txBody>
      </p:sp>
      <p:sp>
        <p:nvSpPr>
          <p:cNvPr id="27" name="Rounded Rectangle 26"/>
          <p:cNvSpPr/>
          <p:nvPr/>
        </p:nvSpPr>
        <p:spPr>
          <a:xfrm>
            <a:off x="230725" y="2997346"/>
            <a:ext cx="2951458" cy="3708581"/>
          </a:xfrm>
          <a:prstGeom prst="roundRect">
            <a:avLst>
              <a:gd name="adj" fmla="val 6945"/>
            </a:avLst>
          </a:prstGeom>
          <a:noFill/>
          <a:ln w="31750" cap="flat" cmpd="sng" algn="ctr">
            <a:solidFill>
              <a:srgbClr val="D35C09"/>
            </a:solidFill>
            <a:prstDash val="solid"/>
          </a:ln>
          <a:effectLst/>
        </p:spPr>
        <p:txBody>
          <a:bodyPr wrap="square" lIns="105805" tIns="1851598" rIns="52904" bIns="105805" rtlCol="0" anchor="t"/>
          <a:lstStyle/>
          <a:p>
            <a:pPr marL="251943" indent="-251943" defTabSz="1343697">
              <a:spcAft>
                <a:spcPts val="882"/>
              </a:spcAft>
              <a:buFont typeface="Arial" panose="020B0604020202020204" pitchFamily="34" charset="0"/>
              <a:buChar char="•"/>
              <a:defRPr/>
            </a:pPr>
            <a:r>
              <a:rPr lang="en-US" sz="1764" kern="0" dirty="0">
                <a:solidFill>
                  <a:srgbClr val="000000"/>
                </a:solidFill>
                <a:latin typeface="Segoe UI"/>
                <a:ea typeface="STHupo" pitchFamily="2" charset="-122"/>
              </a:rPr>
              <a:t>We have 9 decent size segments today</a:t>
            </a:r>
          </a:p>
          <a:p>
            <a:pPr marL="251943" indent="-251943" defTabSz="1343697">
              <a:spcAft>
                <a:spcPts val="882"/>
              </a:spcAft>
              <a:buFont typeface="Arial" panose="020B0604020202020204" pitchFamily="34" charset="0"/>
              <a:buChar char="•"/>
              <a:defRPr/>
            </a:pPr>
            <a:r>
              <a:rPr lang="en-US" sz="1764" kern="0" dirty="0">
                <a:solidFill>
                  <a:srgbClr val="000000"/>
                </a:solidFill>
                <a:latin typeface="Segoe UI"/>
                <a:ea typeface="STHupo" pitchFamily="2" charset="-122"/>
              </a:rPr>
              <a:t>There are important differences by market</a:t>
            </a:r>
            <a:endParaRPr lang="da-DK" sz="1764" kern="0" dirty="0">
              <a:solidFill>
                <a:srgbClr val="000000"/>
              </a:solidFill>
              <a:latin typeface="Segoe UI"/>
              <a:ea typeface="STHupo" pitchFamily="2" charset="-122"/>
            </a:endParaRPr>
          </a:p>
        </p:txBody>
      </p:sp>
      <p:sp>
        <p:nvSpPr>
          <p:cNvPr id="28" name="Rectangle 27"/>
          <p:cNvSpPr/>
          <p:nvPr/>
        </p:nvSpPr>
        <p:spPr>
          <a:xfrm>
            <a:off x="168707" y="3470489"/>
            <a:ext cx="3095431" cy="1223775"/>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algn="ctr" defTabSz="1343697">
              <a:lnSpc>
                <a:spcPts val="1910"/>
              </a:lnSpc>
              <a:defRPr/>
            </a:pPr>
            <a:r>
              <a:rPr lang="en-US" sz="2058" b="1" kern="0" cap="small" dirty="0">
                <a:solidFill>
                  <a:srgbClr val="000000"/>
                </a:solidFill>
                <a:latin typeface="Segoe UI"/>
                <a:ea typeface="STHupo" pitchFamily="2" charset="-122"/>
              </a:rPr>
              <a:t>We see a further fragmentation of needs in the holiday segmentation</a:t>
            </a:r>
            <a:endParaRPr lang="da-DK" sz="2058" b="1" kern="0" cap="small" dirty="0">
              <a:solidFill>
                <a:srgbClr val="000000"/>
              </a:solidFill>
              <a:latin typeface="Segoe UI"/>
              <a:ea typeface="STHupo" pitchFamily="2" charset="-122"/>
            </a:endParaRPr>
          </a:p>
        </p:txBody>
      </p:sp>
      <p:cxnSp>
        <p:nvCxnSpPr>
          <p:cNvPr id="29" name="Straight Connector 28"/>
          <p:cNvCxnSpPr>
            <a:stCxn id="27" idx="0"/>
            <a:endCxn id="26" idx="2"/>
          </p:cNvCxnSpPr>
          <p:nvPr/>
        </p:nvCxnSpPr>
        <p:spPr>
          <a:xfrm flipV="1">
            <a:off x="1706453" y="2362441"/>
            <a:ext cx="4951902" cy="634905"/>
          </a:xfrm>
          <a:prstGeom prst="line">
            <a:avLst/>
          </a:prstGeom>
          <a:noFill/>
          <a:ln w="9525" cap="flat" cmpd="sng" algn="ctr">
            <a:solidFill>
              <a:srgbClr val="000000"/>
            </a:solidFill>
            <a:prstDash val="solid"/>
            <a:headEnd type="oval" w="med" len="med"/>
            <a:tailEnd type="oval" w="lg" len="lg"/>
          </a:ln>
          <a:effectLst/>
        </p:spPr>
      </p:cxnSp>
      <p:cxnSp>
        <p:nvCxnSpPr>
          <p:cNvPr id="30" name="Straight Connector 29"/>
          <p:cNvCxnSpPr>
            <a:stCxn id="54" idx="0"/>
            <a:endCxn id="26" idx="2"/>
          </p:cNvCxnSpPr>
          <p:nvPr/>
        </p:nvCxnSpPr>
        <p:spPr>
          <a:xfrm flipV="1">
            <a:off x="5027839" y="2362440"/>
            <a:ext cx="1630517" cy="634904"/>
          </a:xfrm>
          <a:prstGeom prst="line">
            <a:avLst/>
          </a:prstGeom>
          <a:noFill/>
          <a:ln w="9525" cap="flat" cmpd="sng" algn="ctr">
            <a:solidFill>
              <a:srgbClr val="000000"/>
            </a:solidFill>
            <a:prstDash val="solid"/>
            <a:headEnd type="oval" w="med" len="med"/>
            <a:tailEnd type="oval" w="lg" len="lg"/>
          </a:ln>
          <a:effectLst/>
        </p:spPr>
      </p:cxnSp>
      <p:cxnSp>
        <p:nvCxnSpPr>
          <p:cNvPr id="53" name="Straight Connector 52"/>
          <p:cNvCxnSpPr>
            <a:stCxn id="57" idx="0"/>
            <a:endCxn id="26" idx="2"/>
          </p:cNvCxnSpPr>
          <p:nvPr/>
        </p:nvCxnSpPr>
        <p:spPr>
          <a:xfrm flipH="1" flipV="1">
            <a:off x="6658356" y="2362442"/>
            <a:ext cx="1681242" cy="661395"/>
          </a:xfrm>
          <a:prstGeom prst="line">
            <a:avLst/>
          </a:prstGeom>
          <a:noFill/>
          <a:ln w="9525" cap="flat" cmpd="sng" algn="ctr">
            <a:solidFill>
              <a:srgbClr val="000000"/>
            </a:solidFill>
            <a:prstDash val="solid"/>
            <a:headEnd type="oval" w="med" len="med"/>
            <a:tailEnd type="oval" w="lg" len="lg"/>
          </a:ln>
          <a:effectLst/>
        </p:spPr>
      </p:cxnSp>
      <p:sp>
        <p:nvSpPr>
          <p:cNvPr id="54" name="Rounded Rectangle 53"/>
          <p:cNvSpPr/>
          <p:nvPr/>
        </p:nvSpPr>
        <p:spPr>
          <a:xfrm>
            <a:off x="3552110" y="2997345"/>
            <a:ext cx="2951458" cy="3708581"/>
          </a:xfrm>
          <a:prstGeom prst="roundRect">
            <a:avLst>
              <a:gd name="adj" fmla="val 6945"/>
            </a:avLst>
          </a:prstGeom>
          <a:noFill/>
          <a:ln w="31750" cap="flat" cmpd="sng" algn="ctr">
            <a:solidFill>
              <a:srgbClr val="D35C09"/>
            </a:solidFill>
            <a:prstDash val="solid"/>
          </a:ln>
          <a:effectLst/>
        </p:spPr>
        <p:txBody>
          <a:bodyPr wrap="square" lIns="105805" tIns="1851598" rIns="52904" bIns="105805" rtlCol="0" anchor="t"/>
          <a:lstStyle/>
          <a:p>
            <a:pPr marL="125972" indent="-125972" defTabSz="1343697">
              <a:spcAft>
                <a:spcPts val="882"/>
              </a:spcAft>
              <a:buFont typeface="Arial" panose="020B0604020202020204" pitchFamily="34" charset="0"/>
              <a:buChar char="•"/>
              <a:defRPr/>
            </a:pPr>
            <a:r>
              <a:rPr lang="da-DK" sz="1764" kern="0" dirty="0">
                <a:solidFill>
                  <a:srgbClr val="000000"/>
                </a:solidFill>
                <a:latin typeface="Segoe UI"/>
                <a:ea typeface="STHupo" pitchFamily="2" charset="-122"/>
              </a:rPr>
              <a:t>Highly relevant for one segment</a:t>
            </a:r>
          </a:p>
          <a:p>
            <a:pPr marL="125972" indent="-125972" defTabSz="1343697">
              <a:spcAft>
                <a:spcPts val="882"/>
              </a:spcAft>
              <a:buFont typeface="Arial" panose="020B0604020202020204" pitchFamily="34" charset="0"/>
              <a:buChar char="•"/>
              <a:defRPr/>
            </a:pPr>
            <a:r>
              <a:rPr lang="da-DK" sz="1764" kern="0" dirty="0">
                <a:solidFill>
                  <a:srgbClr val="000000"/>
                </a:solidFill>
                <a:latin typeface="Segoe UI"/>
                <a:ea typeface="STHupo" pitchFamily="2" charset="-122"/>
              </a:rPr>
              <a:t>Relevance for aditional 5 segments</a:t>
            </a:r>
            <a:endParaRPr lang="da-DK" sz="1323" kern="0" dirty="0">
              <a:solidFill>
                <a:srgbClr val="000000"/>
              </a:solidFill>
              <a:latin typeface="Segoe UI"/>
              <a:ea typeface="STHupo" pitchFamily="2" charset="-122"/>
            </a:endParaRPr>
          </a:p>
        </p:txBody>
      </p:sp>
      <p:sp>
        <p:nvSpPr>
          <p:cNvPr id="55" name="Rectangle 54"/>
          <p:cNvSpPr/>
          <p:nvPr/>
        </p:nvSpPr>
        <p:spPr>
          <a:xfrm>
            <a:off x="3480123" y="3470489"/>
            <a:ext cx="3095431" cy="1223775"/>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algn="ctr" defTabSz="1343697">
              <a:lnSpc>
                <a:spcPts val="1910"/>
              </a:lnSpc>
              <a:defRPr/>
            </a:pPr>
            <a:r>
              <a:rPr lang="en-US" sz="2058" b="1" kern="0" cap="small" dirty="0">
                <a:solidFill>
                  <a:srgbClr val="000000"/>
                </a:solidFill>
                <a:latin typeface="Segoe UI"/>
                <a:ea typeface="STHupo" pitchFamily="2" charset="-122"/>
              </a:rPr>
              <a:t>Norway connects reasonably well with multiple needs</a:t>
            </a:r>
            <a:endParaRPr lang="da-DK" sz="2058" b="1" kern="0" cap="small" dirty="0">
              <a:solidFill>
                <a:srgbClr val="000000"/>
              </a:solidFill>
              <a:latin typeface="Segoe UI"/>
              <a:ea typeface="STHupo" pitchFamily="2" charset="-122"/>
            </a:endParaRPr>
          </a:p>
        </p:txBody>
      </p:sp>
      <p:sp>
        <p:nvSpPr>
          <p:cNvPr id="56" name="Oval 55"/>
          <p:cNvSpPr>
            <a:spLocks/>
          </p:cNvSpPr>
          <p:nvPr/>
        </p:nvSpPr>
        <p:spPr>
          <a:xfrm>
            <a:off x="4631067" y="2627115"/>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2</a:t>
            </a:r>
          </a:p>
        </p:txBody>
      </p:sp>
      <p:sp>
        <p:nvSpPr>
          <p:cNvPr id="57" name="Rounded Rectangle 56"/>
          <p:cNvSpPr/>
          <p:nvPr/>
        </p:nvSpPr>
        <p:spPr>
          <a:xfrm>
            <a:off x="6863869" y="3023836"/>
            <a:ext cx="2951458" cy="3708581"/>
          </a:xfrm>
          <a:prstGeom prst="roundRect">
            <a:avLst>
              <a:gd name="adj" fmla="val 6945"/>
            </a:avLst>
          </a:prstGeom>
          <a:noFill/>
          <a:ln w="31750" cap="flat" cmpd="sng" algn="ctr">
            <a:solidFill>
              <a:srgbClr val="D35C09"/>
            </a:solidFill>
            <a:prstDash val="solid"/>
          </a:ln>
          <a:effectLst/>
        </p:spPr>
        <p:txBody>
          <a:bodyPr wrap="square" lIns="105805" tIns="1851598" rIns="52904" bIns="105805" rtlCol="0" anchor="t"/>
          <a:lstStyle/>
          <a:p>
            <a:pPr marL="251943" indent="-251943" defTabSz="1343697">
              <a:spcAft>
                <a:spcPts val="882"/>
              </a:spcAft>
              <a:buFont typeface="Arial" panose="020B0604020202020204" pitchFamily="34" charset="0"/>
              <a:buChar char="•"/>
              <a:defRPr/>
            </a:pPr>
            <a:r>
              <a:rPr lang="en-US" sz="1764" kern="0" dirty="0">
                <a:solidFill>
                  <a:srgbClr val="000000"/>
                </a:solidFill>
                <a:latin typeface="Segoe UI"/>
                <a:ea typeface="STHupo" pitchFamily="2" charset="-122"/>
              </a:rPr>
              <a:t>Competitive destinations too are playing on multiple needs</a:t>
            </a:r>
          </a:p>
          <a:p>
            <a:pPr marL="251943" indent="-251943" defTabSz="1343697">
              <a:spcAft>
                <a:spcPts val="882"/>
              </a:spcAft>
              <a:buFont typeface="Arial" panose="020B0604020202020204" pitchFamily="34" charset="0"/>
              <a:buChar char="•"/>
              <a:defRPr/>
            </a:pPr>
            <a:r>
              <a:rPr lang="en-US" sz="1764" kern="0" dirty="0">
                <a:solidFill>
                  <a:srgbClr val="000000"/>
                </a:solidFill>
                <a:latin typeface="Segoe UI"/>
                <a:ea typeface="STHupo" pitchFamily="2" charset="-122"/>
              </a:rPr>
              <a:t>Nature is a highly competitive area</a:t>
            </a:r>
            <a:endParaRPr lang="da-DK" sz="1764" kern="0" dirty="0">
              <a:solidFill>
                <a:srgbClr val="000000"/>
              </a:solidFill>
              <a:latin typeface="Segoe UI"/>
              <a:ea typeface="STHupo" pitchFamily="2" charset="-122"/>
            </a:endParaRPr>
          </a:p>
        </p:txBody>
      </p:sp>
      <p:sp>
        <p:nvSpPr>
          <p:cNvPr id="58" name="Rectangle 57"/>
          <p:cNvSpPr/>
          <p:nvPr/>
        </p:nvSpPr>
        <p:spPr>
          <a:xfrm>
            <a:off x="6791883" y="3470489"/>
            <a:ext cx="3095431" cy="1223775"/>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algn="ctr" defTabSz="1343697">
              <a:lnSpc>
                <a:spcPts val="1910"/>
              </a:lnSpc>
              <a:defRPr/>
            </a:pPr>
            <a:r>
              <a:rPr lang="en-US" sz="2058" b="1" kern="0" cap="small" dirty="0">
                <a:solidFill>
                  <a:srgbClr val="000000"/>
                </a:solidFill>
                <a:latin typeface="Segoe UI"/>
                <a:ea typeface="STHupo" pitchFamily="2" charset="-122"/>
              </a:rPr>
              <a:t>It's the only way to stay competitive</a:t>
            </a:r>
            <a:endParaRPr lang="nb-NO" sz="2058" b="1" kern="0" cap="small" dirty="0">
              <a:solidFill>
                <a:srgbClr val="000000"/>
              </a:solidFill>
              <a:latin typeface="Segoe UI"/>
              <a:ea typeface="STHupo" pitchFamily="2" charset="-122"/>
            </a:endParaRPr>
          </a:p>
        </p:txBody>
      </p:sp>
      <p:sp>
        <p:nvSpPr>
          <p:cNvPr id="60" name="Oval 59"/>
          <p:cNvSpPr>
            <a:spLocks/>
          </p:cNvSpPr>
          <p:nvPr/>
        </p:nvSpPr>
        <p:spPr>
          <a:xfrm>
            <a:off x="1314495" y="2627115"/>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1</a:t>
            </a:r>
          </a:p>
        </p:txBody>
      </p:sp>
      <p:sp>
        <p:nvSpPr>
          <p:cNvPr id="24" name="Rounded Rectangle 56"/>
          <p:cNvSpPr/>
          <p:nvPr/>
        </p:nvSpPr>
        <p:spPr>
          <a:xfrm>
            <a:off x="10119887" y="3023836"/>
            <a:ext cx="2951458" cy="3708581"/>
          </a:xfrm>
          <a:prstGeom prst="roundRect">
            <a:avLst>
              <a:gd name="adj" fmla="val 6945"/>
            </a:avLst>
          </a:prstGeom>
          <a:noFill/>
          <a:ln w="31750" cap="flat" cmpd="sng" algn="ctr">
            <a:solidFill>
              <a:srgbClr val="D35C09"/>
            </a:solidFill>
            <a:prstDash val="solid"/>
          </a:ln>
          <a:effectLst/>
        </p:spPr>
        <p:txBody>
          <a:bodyPr wrap="square" lIns="105805" tIns="1851598" rIns="52904" bIns="105805" rtlCol="0" anchor="t"/>
          <a:lstStyle/>
          <a:p>
            <a:pPr marL="251943" indent="-251943" defTabSz="1343697">
              <a:spcAft>
                <a:spcPts val="882"/>
              </a:spcAft>
              <a:buFont typeface="Arial" panose="020B0604020202020204" pitchFamily="34" charset="0"/>
              <a:buChar char="•"/>
              <a:defRPr/>
            </a:pPr>
            <a:r>
              <a:rPr lang="en-US" sz="1764" kern="0" dirty="0">
                <a:solidFill>
                  <a:srgbClr val="000000"/>
                </a:solidFill>
                <a:latin typeface="Segoe UI"/>
                <a:ea typeface="STHupo" pitchFamily="2" charset="-122"/>
              </a:rPr>
              <a:t>Norway is already associated with a wide variety of holiday needs &amp; activities</a:t>
            </a:r>
          </a:p>
          <a:p>
            <a:pPr marL="251943" indent="-251943" defTabSz="1343697">
              <a:spcAft>
                <a:spcPts val="882"/>
              </a:spcAft>
              <a:buFont typeface="Arial" panose="020B0604020202020204" pitchFamily="34" charset="0"/>
              <a:buChar char="•"/>
              <a:defRPr/>
            </a:pPr>
            <a:r>
              <a:rPr lang="en-US" sz="1764" kern="0" dirty="0">
                <a:solidFill>
                  <a:srgbClr val="000000"/>
                </a:solidFill>
                <a:latin typeface="Segoe UI"/>
                <a:ea typeface="STHupo" pitchFamily="2" charset="-122"/>
              </a:rPr>
              <a:t>The whole of Norway, the whole year round</a:t>
            </a:r>
          </a:p>
          <a:p>
            <a:pPr defTabSz="1343697">
              <a:spcAft>
                <a:spcPts val="882"/>
              </a:spcAft>
              <a:defRPr/>
            </a:pPr>
            <a:endParaRPr lang="en-US" sz="1764" kern="0" dirty="0">
              <a:solidFill>
                <a:srgbClr val="000000"/>
              </a:solidFill>
              <a:latin typeface="Segoe UI"/>
              <a:ea typeface="STHupo" pitchFamily="2" charset="-122"/>
            </a:endParaRPr>
          </a:p>
        </p:txBody>
      </p:sp>
      <p:cxnSp>
        <p:nvCxnSpPr>
          <p:cNvPr id="33" name="Straight Connector 32"/>
          <p:cNvCxnSpPr>
            <a:stCxn id="24" idx="0"/>
            <a:endCxn id="26" idx="2"/>
          </p:cNvCxnSpPr>
          <p:nvPr/>
        </p:nvCxnSpPr>
        <p:spPr>
          <a:xfrm flipH="1" flipV="1">
            <a:off x="6658355" y="2362442"/>
            <a:ext cx="4937261" cy="661395"/>
          </a:xfrm>
          <a:prstGeom prst="line">
            <a:avLst/>
          </a:prstGeom>
          <a:noFill/>
          <a:ln w="9525" cap="flat" cmpd="sng" algn="ctr">
            <a:solidFill>
              <a:srgbClr val="000000"/>
            </a:solidFill>
            <a:prstDash val="solid"/>
            <a:headEnd type="oval" w="med" len="med"/>
            <a:tailEnd type="oval" w="lg" len="lg"/>
          </a:ln>
          <a:effectLst/>
        </p:spPr>
      </p:cxnSp>
      <p:sp>
        <p:nvSpPr>
          <p:cNvPr id="34" name="Rectangle 33"/>
          <p:cNvSpPr/>
          <p:nvPr/>
        </p:nvSpPr>
        <p:spPr>
          <a:xfrm>
            <a:off x="10074776" y="3470489"/>
            <a:ext cx="3095431" cy="1223775"/>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algn="ctr" defTabSz="1343697">
              <a:lnSpc>
                <a:spcPts val="1910"/>
              </a:lnSpc>
              <a:defRPr/>
            </a:pPr>
            <a:r>
              <a:rPr lang="en-US" sz="2058" b="1" kern="0" cap="small" dirty="0">
                <a:solidFill>
                  <a:srgbClr val="000000"/>
                </a:solidFill>
                <a:latin typeface="Segoe UI"/>
                <a:ea typeface="STHupo" pitchFamily="2" charset="-122"/>
              </a:rPr>
              <a:t>Norway has a lot to offer</a:t>
            </a:r>
            <a:endParaRPr lang="nb-NO" sz="2058" b="1" kern="0" cap="small" dirty="0">
              <a:solidFill>
                <a:srgbClr val="000000"/>
              </a:solidFill>
              <a:latin typeface="Segoe UI"/>
              <a:ea typeface="STHupo" pitchFamily="2" charset="-122"/>
            </a:endParaRPr>
          </a:p>
        </p:txBody>
      </p:sp>
      <p:sp>
        <p:nvSpPr>
          <p:cNvPr id="35" name="Oval 34"/>
          <p:cNvSpPr>
            <a:spLocks/>
          </p:cNvSpPr>
          <p:nvPr/>
        </p:nvSpPr>
        <p:spPr>
          <a:xfrm>
            <a:off x="7936790" y="2627115"/>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3</a:t>
            </a:r>
          </a:p>
        </p:txBody>
      </p:sp>
      <p:sp>
        <p:nvSpPr>
          <p:cNvPr id="36" name="Oval 35"/>
          <p:cNvSpPr>
            <a:spLocks/>
          </p:cNvSpPr>
          <p:nvPr/>
        </p:nvSpPr>
        <p:spPr>
          <a:xfrm>
            <a:off x="11198845" y="2627115"/>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4</a:t>
            </a:r>
          </a:p>
        </p:txBody>
      </p:sp>
    </p:spTree>
    <p:extLst>
      <p:ext uri="{BB962C8B-B14F-4D97-AF65-F5344CB8AC3E}">
        <p14:creationId xmlns:p14="http://schemas.microsoft.com/office/powerpoint/2010/main" val="1127526066"/>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1136" y="1188430"/>
            <a:ext cx="9283479" cy="406282"/>
          </a:xfrm>
        </p:spPr>
        <p:txBody>
          <a:bodyPr/>
          <a:lstStyle/>
          <a:p>
            <a:r>
              <a:rPr lang="en-US" dirty="0"/>
              <a:t>We have 9 decent size segments today (vs only 5 &gt;6% in 2011) </a:t>
            </a:r>
          </a:p>
        </p:txBody>
      </p:sp>
      <p:sp>
        <p:nvSpPr>
          <p:cNvPr id="4" name="Title 3"/>
          <p:cNvSpPr>
            <a:spLocks noGrp="1"/>
          </p:cNvSpPr>
          <p:nvPr>
            <p:ph type="title"/>
          </p:nvPr>
        </p:nvSpPr>
        <p:spPr>
          <a:xfrm>
            <a:off x="541135" y="540596"/>
            <a:ext cx="12055924" cy="553896"/>
          </a:xfrm>
        </p:spPr>
        <p:txBody>
          <a:bodyPr/>
          <a:lstStyle/>
          <a:p>
            <a:r>
              <a:rPr lang="en-US" dirty="0"/>
              <a:t>We see a further fragmentation of holiday needs</a:t>
            </a:r>
          </a:p>
        </p:txBody>
      </p:sp>
      <p:sp>
        <p:nvSpPr>
          <p:cNvPr id="6" name="Oval 5">
            <a:extLst>
              <a:ext uri="{FF2B5EF4-FFF2-40B4-BE49-F238E27FC236}">
                <a16:creationId xmlns:a16="http://schemas.microsoft.com/office/drawing/2014/main" id="{94654D3C-1684-4B66-9FB3-8C0FC4A1031F}"/>
              </a:ext>
            </a:extLst>
          </p:cNvPr>
          <p:cNvSpPr>
            <a:spLocks/>
          </p:cNvSpPr>
          <p:nvPr/>
        </p:nvSpPr>
        <p:spPr>
          <a:xfrm>
            <a:off x="12477869" y="179293"/>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1</a:t>
            </a:r>
          </a:p>
        </p:txBody>
      </p:sp>
      <p:pic>
        <p:nvPicPr>
          <p:cNvPr id="7" name="Picture 6">
            <a:extLst>
              <a:ext uri="{FF2B5EF4-FFF2-40B4-BE49-F238E27FC236}">
                <a16:creationId xmlns:a16="http://schemas.microsoft.com/office/drawing/2014/main" id="{6831112A-D1EA-4FEC-BD5A-821181D378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8358" y="2340471"/>
            <a:ext cx="6721422" cy="3779848"/>
          </a:xfrm>
          <a:prstGeom prst="rect">
            <a:avLst/>
          </a:prstGeom>
        </p:spPr>
      </p:pic>
    </p:spTree>
    <p:extLst>
      <p:ext uri="{BB962C8B-B14F-4D97-AF65-F5344CB8AC3E}">
        <p14:creationId xmlns:p14="http://schemas.microsoft.com/office/powerpoint/2010/main" val="3930896090"/>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1136" y="1188430"/>
            <a:ext cx="6848328" cy="406282"/>
          </a:xfrm>
        </p:spPr>
        <p:txBody>
          <a:bodyPr/>
          <a:lstStyle/>
          <a:p>
            <a:r>
              <a:rPr lang="en-US" dirty="0"/>
              <a:t>There are a lot of differences in size by market</a:t>
            </a:r>
          </a:p>
        </p:txBody>
      </p:sp>
      <p:sp>
        <p:nvSpPr>
          <p:cNvPr id="4" name="Title 3"/>
          <p:cNvSpPr>
            <a:spLocks noGrp="1"/>
          </p:cNvSpPr>
          <p:nvPr>
            <p:ph type="title"/>
          </p:nvPr>
        </p:nvSpPr>
        <p:spPr>
          <a:xfrm>
            <a:off x="541135" y="540596"/>
            <a:ext cx="12055924" cy="553896"/>
          </a:xfrm>
        </p:spPr>
        <p:txBody>
          <a:bodyPr/>
          <a:lstStyle/>
          <a:p>
            <a:r>
              <a:rPr lang="en-US" dirty="0"/>
              <a:t>We see a further fragmentation of holiday needs</a:t>
            </a:r>
          </a:p>
        </p:txBody>
      </p:sp>
      <p:grpSp>
        <p:nvGrpSpPr>
          <p:cNvPr id="163" name="Group 162"/>
          <p:cNvGrpSpPr/>
          <p:nvPr/>
        </p:nvGrpSpPr>
        <p:grpSpPr>
          <a:xfrm>
            <a:off x="240358" y="2268741"/>
            <a:ext cx="12815069" cy="4160774"/>
            <a:chOff x="239167" y="1875673"/>
            <a:chExt cx="13053670" cy="4554329"/>
          </a:xfrm>
        </p:grpSpPr>
        <p:grpSp>
          <p:nvGrpSpPr>
            <p:cNvPr id="21" name="Group 20"/>
            <p:cNvGrpSpPr/>
            <p:nvPr/>
          </p:nvGrpSpPr>
          <p:grpSpPr>
            <a:xfrm>
              <a:off x="239167" y="1875673"/>
              <a:ext cx="1090262" cy="4527684"/>
              <a:chOff x="9201446" y="2672033"/>
              <a:chExt cx="1190849" cy="5383063"/>
            </a:xfrm>
          </p:grpSpPr>
          <p:grpSp>
            <p:nvGrpSpPr>
              <p:cNvPr id="12" name="Group 11"/>
              <p:cNvGrpSpPr/>
              <p:nvPr/>
            </p:nvGrpSpPr>
            <p:grpSpPr>
              <a:xfrm>
                <a:off x="9201446" y="3852639"/>
                <a:ext cx="1190849" cy="1333533"/>
                <a:chOff x="9201446" y="3852639"/>
                <a:chExt cx="1512168" cy="3309234"/>
              </a:xfrm>
            </p:grpSpPr>
            <p:sp>
              <p:nvSpPr>
                <p:cNvPr id="8" name="Rectangle 7"/>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9" name="Rectangle 8"/>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0" name="Rectangle 9"/>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sp>
            <p:nvSpPr>
              <p:cNvPr id="11" name="Rectangle 10"/>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US</a:t>
                </a:r>
              </a:p>
            </p:txBody>
          </p:sp>
          <p:grpSp>
            <p:nvGrpSpPr>
              <p:cNvPr id="13" name="Group 12"/>
              <p:cNvGrpSpPr/>
              <p:nvPr/>
            </p:nvGrpSpPr>
            <p:grpSpPr>
              <a:xfrm>
                <a:off x="9201446" y="5287101"/>
                <a:ext cx="1190849" cy="1333533"/>
                <a:chOff x="9201446" y="3852639"/>
                <a:chExt cx="1512168" cy="3309234"/>
              </a:xfrm>
            </p:grpSpPr>
            <p:sp>
              <p:nvSpPr>
                <p:cNvPr id="14" name="Rectangle 13"/>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5" name="Rectangle 14"/>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17%</a:t>
                  </a:r>
                </a:p>
              </p:txBody>
            </p:sp>
            <p:sp>
              <p:nvSpPr>
                <p:cNvPr id="16" name="Rectangle 15"/>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nvGrpSpPr>
              <p:cNvPr id="17" name="Group 16"/>
              <p:cNvGrpSpPr/>
              <p:nvPr/>
            </p:nvGrpSpPr>
            <p:grpSpPr>
              <a:xfrm>
                <a:off x="9201446" y="6721563"/>
                <a:ext cx="1190849" cy="1333533"/>
                <a:chOff x="9201446" y="3852639"/>
                <a:chExt cx="1512168" cy="3309234"/>
              </a:xfrm>
            </p:grpSpPr>
            <p:sp>
              <p:nvSpPr>
                <p:cNvPr id="18" name="Rectangle 17"/>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13%</a:t>
                  </a:r>
                </a:p>
              </p:txBody>
            </p:sp>
            <p:sp>
              <p:nvSpPr>
                <p:cNvPr id="19" name="Rectangle 18"/>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24%</a:t>
                  </a:r>
                </a:p>
              </p:txBody>
            </p:sp>
            <p:sp>
              <p:nvSpPr>
                <p:cNvPr id="20" name="Rectangle 19"/>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grpSp>
          <p:nvGrpSpPr>
            <p:cNvPr id="22" name="Group 21"/>
            <p:cNvGrpSpPr/>
            <p:nvPr/>
          </p:nvGrpSpPr>
          <p:grpSpPr>
            <a:xfrm>
              <a:off x="1440933" y="1878868"/>
              <a:ext cx="1090262" cy="4527684"/>
              <a:chOff x="9201446" y="2672033"/>
              <a:chExt cx="1190849" cy="5383063"/>
            </a:xfrm>
          </p:grpSpPr>
          <p:grpSp>
            <p:nvGrpSpPr>
              <p:cNvPr id="23" name="Group 22"/>
              <p:cNvGrpSpPr/>
              <p:nvPr/>
            </p:nvGrpSpPr>
            <p:grpSpPr>
              <a:xfrm>
                <a:off x="9201446" y="3852639"/>
                <a:ext cx="1190849" cy="1333533"/>
                <a:chOff x="9201446" y="3852639"/>
                <a:chExt cx="1512168" cy="3309234"/>
              </a:xfrm>
            </p:grpSpPr>
            <p:sp>
              <p:nvSpPr>
                <p:cNvPr id="33" name="Rectangle 32"/>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34" name="Rectangle 33"/>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13%</a:t>
                  </a:r>
                </a:p>
              </p:txBody>
            </p:sp>
            <p:sp>
              <p:nvSpPr>
                <p:cNvPr id="35" name="Rectangle 34"/>
                <p:cNvSpPr/>
                <p:nvPr/>
              </p:nvSpPr>
              <p:spPr bwMode="gray">
                <a:xfrm>
                  <a:off x="9201446" y="6225769"/>
                  <a:ext cx="1512168" cy="936104"/>
                </a:xfrm>
                <a:prstGeom prst="rect">
                  <a:avLst/>
                </a:prstGeom>
                <a:solidFill>
                  <a:srgbClr val="9E450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14%</a:t>
                  </a:r>
                </a:p>
              </p:txBody>
            </p:sp>
          </p:grpSp>
          <p:sp>
            <p:nvSpPr>
              <p:cNvPr id="24" name="Rectangle 23"/>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UK</a:t>
                </a:r>
              </a:p>
            </p:txBody>
          </p:sp>
          <p:grpSp>
            <p:nvGrpSpPr>
              <p:cNvPr id="25" name="Group 24"/>
              <p:cNvGrpSpPr/>
              <p:nvPr/>
            </p:nvGrpSpPr>
            <p:grpSpPr>
              <a:xfrm>
                <a:off x="9201446" y="5287101"/>
                <a:ext cx="1190849" cy="1333533"/>
                <a:chOff x="9201446" y="3852639"/>
                <a:chExt cx="1512168" cy="3309234"/>
              </a:xfrm>
            </p:grpSpPr>
            <p:sp>
              <p:nvSpPr>
                <p:cNvPr id="30" name="Rectangle 29"/>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13%</a:t>
                  </a:r>
                </a:p>
              </p:txBody>
            </p:sp>
            <p:sp>
              <p:nvSpPr>
                <p:cNvPr id="31" name="Rectangle 30"/>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32" name="Rectangle 31"/>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nvGrpSpPr>
              <p:cNvPr id="26" name="Group 25"/>
              <p:cNvGrpSpPr/>
              <p:nvPr/>
            </p:nvGrpSpPr>
            <p:grpSpPr>
              <a:xfrm>
                <a:off x="9201446" y="6721563"/>
                <a:ext cx="1190849" cy="1333533"/>
                <a:chOff x="9201446" y="3852639"/>
                <a:chExt cx="1512168" cy="3309234"/>
              </a:xfrm>
            </p:grpSpPr>
            <p:sp>
              <p:nvSpPr>
                <p:cNvPr id="27" name="Rectangle 26"/>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28" name="Rectangle 27"/>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29" name="Rectangle 28"/>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grpSp>
          <p:nvGrpSpPr>
            <p:cNvPr id="36" name="Group 35"/>
            <p:cNvGrpSpPr/>
            <p:nvPr/>
          </p:nvGrpSpPr>
          <p:grpSpPr>
            <a:xfrm>
              <a:off x="2639688" y="1895333"/>
              <a:ext cx="1090262" cy="4527684"/>
              <a:chOff x="9201446" y="2672033"/>
              <a:chExt cx="1190849" cy="5383063"/>
            </a:xfrm>
          </p:grpSpPr>
          <p:grpSp>
            <p:nvGrpSpPr>
              <p:cNvPr id="37" name="Group 36"/>
              <p:cNvGrpSpPr/>
              <p:nvPr/>
            </p:nvGrpSpPr>
            <p:grpSpPr>
              <a:xfrm>
                <a:off x="9201446" y="3852639"/>
                <a:ext cx="1190849" cy="1333533"/>
                <a:chOff x="9201446" y="3852639"/>
                <a:chExt cx="1512168" cy="3309234"/>
              </a:xfrm>
            </p:grpSpPr>
            <p:sp>
              <p:nvSpPr>
                <p:cNvPr id="47" name="Rectangle 46"/>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48" name="Rectangle 47"/>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49" name="Rectangle 48"/>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sp>
            <p:nvSpPr>
              <p:cNvPr id="38" name="Rectangle 37"/>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80"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Denmark</a:t>
                </a:r>
              </a:p>
            </p:txBody>
          </p:sp>
          <p:grpSp>
            <p:nvGrpSpPr>
              <p:cNvPr id="39" name="Group 38"/>
              <p:cNvGrpSpPr/>
              <p:nvPr/>
            </p:nvGrpSpPr>
            <p:grpSpPr>
              <a:xfrm>
                <a:off x="9201446" y="5287101"/>
                <a:ext cx="1190849" cy="1333533"/>
                <a:chOff x="9201446" y="3852639"/>
                <a:chExt cx="1512168" cy="3309234"/>
              </a:xfrm>
            </p:grpSpPr>
            <p:sp>
              <p:nvSpPr>
                <p:cNvPr id="44" name="Rectangle 43"/>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17%</a:t>
                  </a:r>
                </a:p>
              </p:txBody>
            </p:sp>
            <p:sp>
              <p:nvSpPr>
                <p:cNvPr id="45" name="Rectangle 44"/>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46" name="Rectangle 45"/>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13%</a:t>
                  </a:r>
                </a:p>
              </p:txBody>
            </p:sp>
          </p:grpSp>
          <p:grpSp>
            <p:nvGrpSpPr>
              <p:cNvPr id="40" name="Group 39"/>
              <p:cNvGrpSpPr/>
              <p:nvPr/>
            </p:nvGrpSpPr>
            <p:grpSpPr>
              <a:xfrm>
                <a:off x="9201446" y="6721563"/>
                <a:ext cx="1190849" cy="1333533"/>
                <a:chOff x="9201446" y="3852639"/>
                <a:chExt cx="1512168" cy="3309234"/>
              </a:xfrm>
            </p:grpSpPr>
            <p:sp>
              <p:nvSpPr>
                <p:cNvPr id="41" name="Rectangle 40"/>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18%</a:t>
                  </a:r>
                </a:p>
              </p:txBody>
            </p:sp>
            <p:sp>
              <p:nvSpPr>
                <p:cNvPr id="42" name="Rectangle 41"/>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43" name="Rectangle 4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grpSp>
          <p:nvGrpSpPr>
            <p:cNvPr id="50" name="Group 49"/>
            <p:cNvGrpSpPr/>
            <p:nvPr/>
          </p:nvGrpSpPr>
          <p:grpSpPr>
            <a:xfrm>
              <a:off x="3838443" y="1880894"/>
              <a:ext cx="1090262" cy="4527684"/>
              <a:chOff x="9201446" y="2672033"/>
              <a:chExt cx="1190849" cy="5383063"/>
            </a:xfrm>
          </p:grpSpPr>
          <p:grpSp>
            <p:nvGrpSpPr>
              <p:cNvPr id="51" name="Group 50"/>
              <p:cNvGrpSpPr/>
              <p:nvPr/>
            </p:nvGrpSpPr>
            <p:grpSpPr>
              <a:xfrm>
                <a:off x="9201446" y="3852639"/>
                <a:ext cx="1190849" cy="1333533"/>
                <a:chOff x="9201446" y="3852639"/>
                <a:chExt cx="1512168" cy="3309234"/>
              </a:xfrm>
            </p:grpSpPr>
            <p:sp>
              <p:nvSpPr>
                <p:cNvPr id="61" name="Rectangle 60"/>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62" name="Rectangle 61"/>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12%</a:t>
                  </a:r>
                </a:p>
              </p:txBody>
            </p:sp>
            <p:sp>
              <p:nvSpPr>
                <p:cNvPr id="63" name="Rectangle 6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sp>
            <p:nvSpPr>
              <p:cNvPr id="52" name="Rectangle 51"/>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Sweden</a:t>
                </a:r>
              </a:p>
            </p:txBody>
          </p:sp>
          <p:grpSp>
            <p:nvGrpSpPr>
              <p:cNvPr id="53" name="Group 52"/>
              <p:cNvGrpSpPr/>
              <p:nvPr/>
            </p:nvGrpSpPr>
            <p:grpSpPr>
              <a:xfrm>
                <a:off x="9201446" y="5287101"/>
                <a:ext cx="1190849" cy="1333533"/>
                <a:chOff x="9201446" y="3852639"/>
                <a:chExt cx="1512168" cy="3309234"/>
              </a:xfrm>
            </p:grpSpPr>
            <p:sp>
              <p:nvSpPr>
                <p:cNvPr id="58" name="Rectangle 57"/>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59" name="Rectangle 58"/>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60" name="Rectangle 59"/>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14%</a:t>
                  </a:r>
                </a:p>
              </p:txBody>
            </p:sp>
          </p:grpSp>
          <p:grpSp>
            <p:nvGrpSpPr>
              <p:cNvPr id="54" name="Group 53"/>
              <p:cNvGrpSpPr/>
              <p:nvPr/>
            </p:nvGrpSpPr>
            <p:grpSpPr>
              <a:xfrm>
                <a:off x="9201446" y="6721563"/>
                <a:ext cx="1190849" cy="1333533"/>
                <a:chOff x="9201446" y="3852639"/>
                <a:chExt cx="1512168" cy="3309234"/>
              </a:xfrm>
            </p:grpSpPr>
            <p:sp>
              <p:nvSpPr>
                <p:cNvPr id="55" name="Rectangle 54"/>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18%</a:t>
                  </a:r>
                </a:p>
              </p:txBody>
            </p:sp>
            <p:sp>
              <p:nvSpPr>
                <p:cNvPr id="56" name="Rectangle 55"/>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57" name="Rectangle 5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grpSp>
          <p:nvGrpSpPr>
            <p:cNvPr id="64" name="Group 63"/>
            <p:cNvGrpSpPr/>
            <p:nvPr/>
          </p:nvGrpSpPr>
          <p:grpSpPr>
            <a:xfrm>
              <a:off x="5037198" y="1880894"/>
              <a:ext cx="1090262" cy="4527684"/>
              <a:chOff x="9201446" y="2672033"/>
              <a:chExt cx="1190849" cy="5383063"/>
            </a:xfrm>
          </p:grpSpPr>
          <p:grpSp>
            <p:nvGrpSpPr>
              <p:cNvPr id="65" name="Group 64"/>
              <p:cNvGrpSpPr/>
              <p:nvPr/>
            </p:nvGrpSpPr>
            <p:grpSpPr>
              <a:xfrm>
                <a:off x="9201446" y="3852639"/>
                <a:ext cx="1190849" cy="1333533"/>
                <a:chOff x="9201446" y="3852639"/>
                <a:chExt cx="1512168" cy="3309234"/>
              </a:xfrm>
            </p:grpSpPr>
            <p:sp>
              <p:nvSpPr>
                <p:cNvPr id="75" name="Rectangle 74"/>
                <p:cNvSpPr/>
                <p:nvPr/>
              </p:nvSpPr>
              <p:spPr bwMode="gray">
                <a:xfrm>
                  <a:off x="9201446" y="3852639"/>
                  <a:ext cx="1512168" cy="936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26%</a:t>
                  </a:r>
                </a:p>
              </p:txBody>
            </p:sp>
            <p:sp>
              <p:nvSpPr>
                <p:cNvPr id="76" name="Rectangle 75"/>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77" name="Rectangle 7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sp>
            <p:nvSpPr>
              <p:cNvPr id="66" name="Rectangle 65"/>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China</a:t>
                </a:r>
              </a:p>
            </p:txBody>
          </p:sp>
          <p:grpSp>
            <p:nvGrpSpPr>
              <p:cNvPr id="67" name="Group 66"/>
              <p:cNvGrpSpPr/>
              <p:nvPr/>
            </p:nvGrpSpPr>
            <p:grpSpPr>
              <a:xfrm>
                <a:off x="9201446" y="5287101"/>
                <a:ext cx="1190849" cy="1333533"/>
                <a:chOff x="9201446" y="3852639"/>
                <a:chExt cx="1512168" cy="3309234"/>
              </a:xfrm>
            </p:grpSpPr>
            <p:sp>
              <p:nvSpPr>
                <p:cNvPr id="72" name="Rectangle 71"/>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73" name="Rectangle 72"/>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16%</a:t>
                  </a:r>
                </a:p>
              </p:txBody>
            </p:sp>
            <p:sp>
              <p:nvSpPr>
                <p:cNvPr id="74" name="Rectangle 73"/>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nvGrpSpPr>
              <p:cNvPr id="68" name="Group 67"/>
              <p:cNvGrpSpPr/>
              <p:nvPr/>
            </p:nvGrpSpPr>
            <p:grpSpPr>
              <a:xfrm>
                <a:off x="9201446" y="6721563"/>
                <a:ext cx="1190849" cy="1333533"/>
                <a:chOff x="9201446" y="3852639"/>
                <a:chExt cx="1512168" cy="3309234"/>
              </a:xfrm>
            </p:grpSpPr>
            <p:sp>
              <p:nvSpPr>
                <p:cNvPr id="69" name="Rectangle 68"/>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70" name="Rectangle 69"/>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23%</a:t>
                  </a:r>
                </a:p>
              </p:txBody>
            </p:sp>
            <p:sp>
              <p:nvSpPr>
                <p:cNvPr id="71" name="Rectangle 70"/>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grpSp>
          <p:nvGrpSpPr>
            <p:cNvPr id="78" name="Group 77"/>
            <p:cNvGrpSpPr/>
            <p:nvPr/>
          </p:nvGrpSpPr>
          <p:grpSpPr>
            <a:xfrm>
              <a:off x="6205789" y="1882658"/>
              <a:ext cx="1090262" cy="4527684"/>
              <a:chOff x="9201446" y="2672033"/>
              <a:chExt cx="1190849" cy="5383063"/>
            </a:xfrm>
          </p:grpSpPr>
          <p:grpSp>
            <p:nvGrpSpPr>
              <p:cNvPr id="79" name="Group 78"/>
              <p:cNvGrpSpPr/>
              <p:nvPr/>
            </p:nvGrpSpPr>
            <p:grpSpPr>
              <a:xfrm>
                <a:off x="9201446" y="3852639"/>
                <a:ext cx="1190849" cy="1333533"/>
                <a:chOff x="9201446" y="3852639"/>
                <a:chExt cx="1512168" cy="3309234"/>
              </a:xfrm>
            </p:grpSpPr>
            <p:sp>
              <p:nvSpPr>
                <p:cNvPr id="89" name="Rectangle 88"/>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90" name="Rectangle 89"/>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91" name="Rectangle 90"/>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sp>
            <p:nvSpPr>
              <p:cNvPr id="80" name="Rectangle 79"/>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Spain</a:t>
                </a:r>
              </a:p>
            </p:txBody>
          </p:sp>
          <p:grpSp>
            <p:nvGrpSpPr>
              <p:cNvPr id="81" name="Group 80"/>
              <p:cNvGrpSpPr/>
              <p:nvPr/>
            </p:nvGrpSpPr>
            <p:grpSpPr>
              <a:xfrm>
                <a:off x="9201446" y="5287101"/>
                <a:ext cx="1190849" cy="1333533"/>
                <a:chOff x="9201446" y="3852639"/>
                <a:chExt cx="1512168" cy="3309234"/>
              </a:xfrm>
            </p:grpSpPr>
            <p:sp>
              <p:nvSpPr>
                <p:cNvPr id="86" name="Rectangle 85"/>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87" name="Rectangle 86"/>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15%</a:t>
                  </a:r>
                </a:p>
              </p:txBody>
            </p:sp>
            <p:sp>
              <p:nvSpPr>
                <p:cNvPr id="88" name="Rectangle 87"/>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nvGrpSpPr>
              <p:cNvPr id="82" name="Group 81"/>
              <p:cNvGrpSpPr/>
              <p:nvPr/>
            </p:nvGrpSpPr>
            <p:grpSpPr>
              <a:xfrm>
                <a:off x="9201446" y="6721563"/>
                <a:ext cx="1190849" cy="1333533"/>
                <a:chOff x="9201446" y="3852639"/>
                <a:chExt cx="1512168" cy="3309234"/>
              </a:xfrm>
            </p:grpSpPr>
            <p:sp>
              <p:nvSpPr>
                <p:cNvPr id="83" name="Rectangle 82"/>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14%</a:t>
                  </a:r>
                </a:p>
              </p:txBody>
            </p:sp>
            <p:sp>
              <p:nvSpPr>
                <p:cNvPr id="84" name="Rectangle 83"/>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16%</a:t>
                  </a:r>
                </a:p>
              </p:txBody>
            </p:sp>
            <p:sp>
              <p:nvSpPr>
                <p:cNvPr id="85" name="Rectangle 84"/>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grpSp>
          <p:nvGrpSpPr>
            <p:cNvPr id="92" name="Group 91"/>
            <p:cNvGrpSpPr/>
            <p:nvPr/>
          </p:nvGrpSpPr>
          <p:grpSpPr>
            <a:xfrm>
              <a:off x="7407555" y="1885853"/>
              <a:ext cx="1090262" cy="4527684"/>
              <a:chOff x="9201446" y="2672033"/>
              <a:chExt cx="1190849" cy="5383063"/>
            </a:xfrm>
          </p:grpSpPr>
          <p:grpSp>
            <p:nvGrpSpPr>
              <p:cNvPr id="93" name="Group 92"/>
              <p:cNvGrpSpPr/>
              <p:nvPr/>
            </p:nvGrpSpPr>
            <p:grpSpPr>
              <a:xfrm>
                <a:off x="9201446" y="3852639"/>
                <a:ext cx="1190849" cy="1333533"/>
                <a:chOff x="9201446" y="3852639"/>
                <a:chExt cx="1512168" cy="3309234"/>
              </a:xfrm>
            </p:grpSpPr>
            <p:sp>
              <p:nvSpPr>
                <p:cNvPr id="103" name="Rectangle 102"/>
                <p:cNvSpPr/>
                <p:nvPr/>
              </p:nvSpPr>
              <p:spPr bwMode="gray">
                <a:xfrm>
                  <a:off x="9201446" y="3852639"/>
                  <a:ext cx="1512168" cy="936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19%</a:t>
                  </a:r>
                </a:p>
              </p:txBody>
            </p:sp>
            <p:sp>
              <p:nvSpPr>
                <p:cNvPr id="104" name="Rectangle 103"/>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05" name="Rectangle 104"/>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sp>
            <p:nvSpPr>
              <p:cNvPr id="94" name="Rectangle 93"/>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Italy</a:t>
                </a:r>
              </a:p>
            </p:txBody>
          </p:sp>
          <p:grpSp>
            <p:nvGrpSpPr>
              <p:cNvPr id="95" name="Group 94"/>
              <p:cNvGrpSpPr/>
              <p:nvPr/>
            </p:nvGrpSpPr>
            <p:grpSpPr>
              <a:xfrm>
                <a:off x="9201446" y="5287101"/>
                <a:ext cx="1190849" cy="1333533"/>
                <a:chOff x="9201446" y="3852639"/>
                <a:chExt cx="1512168" cy="3309234"/>
              </a:xfrm>
            </p:grpSpPr>
            <p:sp>
              <p:nvSpPr>
                <p:cNvPr id="100" name="Rectangle 99"/>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01" name="Rectangle 100"/>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02" name="Rectangle 101"/>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nvGrpSpPr>
              <p:cNvPr id="96" name="Group 95"/>
              <p:cNvGrpSpPr/>
              <p:nvPr/>
            </p:nvGrpSpPr>
            <p:grpSpPr>
              <a:xfrm>
                <a:off x="9201446" y="6721563"/>
                <a:ext cx="1190849" cy="1333533"/>
                <a:chOff x="9201446" y="3852639"/>
                <a:chExt cx="1512168" cy="3309234"/>
              </a:xfrm>
            </p:grpSpPr>
            <p:sp>
              <p:nvSpPr>
                <p:cNvPr id="97" name="Rectangle 96"/>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14%</a:t>
                  </a:r>
                </a:p>
              </p:txBody>
            </p:sp>
            <p:sp>
              <p:nvSpPr>
                <p:cNvPr id="98" name="Rectangle 97"/>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13%</a:t>
                  </a:r>
                </a:p>
              </p:txBody>
            </p:sp>
            <p:sp>
              <p:nvSpPr>
                <p:cNvPr id="99" name="Rectangle 98"/>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grpSp>
          <p:nvGrpSpPr>
            <p:cNvPr id="106" name="Group 105"/>
            <p:cNvGrpSpPr/>
            <p:nvPr/>
          </p:nvGrpSpPr>
          <p:grpSpPr>
            <a:xfrm>
              <a:off x="8606310" y="1902318"/>
              <a:ext cx="1090262" cy="4527684"/>
              <a:chOff x="9201446" y="2672033"/>
              <a:chExt cx="1190849" cy="5383063"/>
            </a:xfrm>
          </p:grpSpPr>
          <p:grpSp>
            <p:nvGrpSpPr>
              <p:cNvPr id="107" name="Group 106"/>
              <p:cNvGrpSpPr/>
              <p:nvPr/>
            </p:nvGrpSpPr>
            <p:grpSpPr>
              <a:xfrm>
                <a:off x="9201446" y="3852639"/>
                <a:ext cx="1190849" cy="1333533"/>
                <a:chOff x="9201446" y="3852639"/>
                <a:chExt cx="1512168" cy="3309234"/>
              </a:xfrm>
            </p:grpSpPr>
            <p:sp>
              <p:nvSpPr>
                <p:cNvPr id="117" name="Rectangle 116"/>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18" name="Rectangle 117"/>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19" name="Rectangle 118"/>
                <p:cNvSpPr/>
                <p:nvPr/>
              </p:nvSpPr>
              <p:spPr bwMode="gray">
                <a:xfrm>
                  <a:off x="9201446" y="6225769"/>
                  <a:ext cx="1512168" cy="936104"/>
                </a:xfrm>
                <a:prstGeom prst="rect">
                  <a:avLst/>
                </a:prstGeom>
                <a:solidFill>
                  <a:srgbClr val="9E450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19%</a:t>
                  </a:r>
                </a:p>
              </p:txBody>
            </p:sp>
          </p:grpSp>
          <p:sp>
            <p:nvSpPr>
              <p:cNvPr id="108" name="Rectangle 107"/>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1986" rIns="0"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Nether-lands</a:t>
                </a:r>
              </a:p>
            </p:txBody>
          </p:sp>
          <p:grpSp>
            <p:nvGrpSpPr>
              <p:cNvPr id="109" name="Group 108"/>
              <p:cNvGrpSpPr/>
              <p:nvPr/>
            </p:nvGrpSpPr>
            <p:grpSpPr>
              <a:xfrm>
                <a:off x="9201446" y="5287101"/>
                <a:ext cx="1190849" cy="1333533"/>
                <a:chOff x="9201446" y="3852639"/>
                <a:chExt cx="1512168" cy="3309234"/>
              </a:xfrm>
            </p:grpSpPr>
            <p:sp>
              <p:nvSpPr>
                <p:cNvPr id="114" name="Rectangle 113"/>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12%</a:t>
                  </a:r>
                </a:p>
              </p:txBody>
            </p:sp>
            <p:sp>
              <p:nvSpPr>
                <p:cNvPr id="115" name="Rectangle 114"/>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16" name="Rectangle 115"/>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nvGrpSpPr>
              <p:cNvPr id="110" name="Group 109"/>
              <p:cNvGrpSpPr/>
              <p:nvPr/>
            </p:nvGrpSpPr>
            <p:grpSpPr>
              <a:xfrm>
                <a:off x="9201446" y="6721563"/>
                <a:ext cx="1190849" cy="1333533"/>
                <a:chOff x="9201446" y="3852639"/>
                <a:chExt cx="1512168" cy="3309234"/>
              </a:xfrm>
            </p:grpSpPr>
            <p:sp>
              <p:nvSpPr>
                <p:cNvPr id="111" name="Rectangle 110"/>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22%</a:t>
                  </a:r>
                </a:p>
              </p:txBody>
            </p:sp>
            <p:sp>
              <p:nvSpPr>
                <p:cNvPr id="112" name="Rectangle 111"/>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13" name="Rectangle 11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grpSp>
          <p:nvGrpSpPr>
            <p:cNvPr id="120" name="Group 119"/>
            <p:cNvGrpSpPr/>
            <p:nvPr/>
          </p:nvGrpSpPr>
          <p:grpSpPr>
            <a:xfrm>
              <a:off x="9805065" y="1887879"/>
              <a:ext cx="1090262" cy="4527684"/>
              <a:chOff x="9201446" y="2672033"/>
              <a:chExt cx="1190849" cy="5383063"/>
            </a:xfrm>
          </p:grpSpPr>
          <p:grpSp>
            <p:nvGrpSpPr>
              <p:cNvPr id="121" name="Group 120"/>
              <p:cNvGrpSpPr/>
              <p:nvPr/>
            </p:nvGrpSpPr>
            <p:grpSpPr>
              <a:xfrm>
                <a:off x="9201446" y="3852639"/>
                <a:ext cx="1190849" cy="1333533"/>
                <a:chOff x="9201446" y="3852639"/>
                <a:chExt cx="1512168" cy="3309234"/>
              </a:xfrm>
            </p:grpSpPr>
            <p:sp>
              <p:nvSpPr>
                <p:cNvPr id="131" name="Rectangle 130"/>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32" name="Rectangle 131"/>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13%</a:t>
                  </a:r>
                </a:p>
              </p:txBody>
            </p:sp>
            <p:sp>
              <p:nvSpPr>
                <p:cNvPr id="133" name="Rectangle 13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sp>
            <p:nvSpPr>
              <p:cNvPr id="122" name="Rectangle 121"/>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France</a:t>
                </a:r>
              </a:p>
            </p:txBody>
          </p:sp>
          <p:grpSp>
            <p:nvGrpSpPr>
              <p:cNvPr id="123" name="Group 122"/>
              <p:cNvGrpSpPr/>
              <p:nvPr/>
            </p:nvGrpSpPr>
            <p:grpSpPr>
              <a:xfrm>
                <a:off x="9201446" y="5287101"/>
                <a:ext cx="1190849" cy="1333533"/>
                <a:chOff x="9201446" y="3852639"/>
                <a:chExt cx="1512168" cy="3309234"/>
              </a:xfrm>
            </p:grpSpPr>
            <p:sp>
              <p:nvSpPr>
                <p:cNvPr id="128" name="Rectangle 127"/>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29" name="Rectangle 128"/>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30" name="Rectangle 129"/>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21%</a:t>
                  </a:r>
                </a:p>
              </p:txBody>
            </p:sp>
          </p:grpSp>
          <p:grpSp>
            <p:nvGrpSpPr>
              <p:cNvPr id="124" name="Group 123"/>
              <p:cNvGrpSpPr/>
              <p:nvPr/>
            </p:nvGrpSpPr>
            <p:grpSpPr>
              <a:xfrm>
                <a:off x="9201446" y="6721563"/>
                <a:ext cx="1190849" cy="1333533"/>
                <a:chOff x="9201446" y="3852639"/>
                <a:chExt cx="1512168" cy="3309234"/>
              </a:xfrm>
            </p:grpSpPr>
            <p:sp>
              <p:nvSpPr>
                <p:cNvPr id="125" name="Rectangle 124"/>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19%</a:t>
                  </a:r>
                </a:p>
              </p:txBody>
            </p:sp>
            <p:sp>
              <p:nvSpPr>
                <p:cNvPr id="126" name="Rectangle 125"/>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27" name="Rectangle 12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grpSp>
          <p:nvGrpSpPr>
            <p:cNvPr id="134" name="Group 133"/>
            <p:cNvGrpSpPr/>
            <p:nvPr/>
          </p:nvGrpSpPr>
          <p:grpSpPr>
            <a:xfrm>
              <a:off x="11003820" y="1887879"/>
              <a:ext cx="1090262" cy="4527684"/>
              <a:chOff x="9201446" y="2672033"/>
              <a:chExt cx="1190849" cy="5383063"/>
            </a:xfrm>
          </p:grpSpPr>
          <p:grpSp>
            <p:nvGrpSpPr>
              <p:cNvPr id="135" name="Group 134"/>
              <p:cNvGrpSpPr/>
              <p:nvPr/>
            </p:nvGrpSpPr>
            <p:grpSpPr>
              <a:xfrm>
                <a:off x="9201446" y="3852639"/>
                <a:ext cx="1190849" cy="1333533"/>
                <a:chOff x="9201446" y="3852639"/>
                <a:chExt cx="1512168" cy="3309234"/>
              </a:xfrm>
            </p:grpSpPr>
            <p:sp>
              <p:nvSpPr>
                <p:cNvPr id="145" name="Rectangle 144"/>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46" name="Rectangle 145"/>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14%</a:t>
                  </a:r>
                </a:p>
              </p:txBody>
            </p:sp>
            <p:sp>
              <p:nvSpPr>
                <p:cNvPr id="147" name="Rectangle 14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sp>
            <p:nvSpPr>
              <p:cNvPr id="136" name="Rectangle 135"/>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1986" rIns="0"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Germany</a:t>
                </a:r>
              </a:p>
            </p:txBody>
          </p:sp>
          <p:grpSp>
            <p:nvGrpSpPr>
              <p:cNvPr id="137" name="Group 136"/>
              <p:cNvGrpSpPr/>
              <p:nvPr/>
            </p:nvGrpSpPr>
            <p:grpSpPr>
              <a:xfrm>
                <a:off x="9201446" y="5287101"/>
                <a:ext cx="1190849" cy="1333533"/>
                <a:chOff x="9201446" y="3852639"/>
                <a:chExt cx="1512168" cy="3309234"/>
              </a:xfrm>
            </p:grpSpPr>
            <p:sp>
              <p:nvSpPr>
                <p:cNvPr id="142" name="Rectangle 141"/>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21%</a:t>
                  </a:r>
                </a:p>
              </p:txBody>
            </p:sp>
            <p:sp>
              <p:nvSpPr>
                <p:cNvPr id="143" name="Rectangle 142"/>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44" name="Rectangle 143"/>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nvGrpSpPr>
              <p:cNvPr id="138" name="Group 137"/>
              <p:cNvGrpSpPr/>
              <p:nvPr/>
            </p:nvGrpSpPr>
            <p:grpSpPr>
              <a:xfrm>
                <a:off x="9201446" y="6721563"/>
                <a:ext cx="1190849" cy="1333533"/>
                <a:chOff x="9201446" y="3852639"/>
                <a:chExt cx="1512168" cy="3309234"/>
              </a:xfrm>
            </p:grpSpPr>
            <p:sp>
              <p:nvSpPr>
                <p:cNvPr id="139" name="Rectangle 138"/>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14%</a:t>
                  </a:r>
                </a:p>
              </p:txBody>
            </p:sp>
            <p:sp>
              <p:nvSpPr>
                <p:cNvPr id="140" name="Rectangle 139"/>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sp>
              <p:nvSpPr>
                <p:cNvPr id="141" name="Rectangle 140"/>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endParaRPr lang="en-US" sz="1599" dirty="0">
                    <a:solidFill>
                      <a:prstClr val="white"/>
                    </a:solidFill>
                    <a:latin typeface="Segoe UI"/>
                  </a:endParaRPr>
                </a:p>
              </p:txBody>
            </p:sp>
          </p:grpSp>
        </p:grpSp>
        <p:grpSp>
          <p:nvGrpSpPr>
            <p:cNvPr id="149" name="Group 148"/>
            <p:cNvGrpSpPr/>
            <p:nvPr/>
          </p:nvGrpSpPr>
          <p:grpSpPr>
            <a:xfrm>
              <a:off x="12202575" y="1902318"/>
              <a:ext cx="1090262" cy="4527684"/>
              <a:chOff x="9201446" y="2672033"/>
              <a:chExt cx="1190849" cy="5383063"/>
            </a:xfrm>
          </p:grpSpPr>
          <p:grpSp>
            <p:nvGrpSpPr>
              <p:cNvPr id="150" name="Group 149"/>
              <p:cNvGrpSpPr/>
              <p:nvPr/>
            </p:nvGrpSpPr>
            <p:grpSpPr>
              <a:xfrm>
                <a:off x="9201446" y="3852639"/>
                <a:ext cx="1190849" cy="1333533"/>
                <a:chOff x="9201446" y="3852639"/>
                <a:chExt cx="1512168" cy="3309234"/>
              </a:xfrm>
            </p:grpSpPr>
            <p:sp>
              <p:nvSpPr>
                <p:cNvPr id="160" name="Rectangle 159"/>
                <p:cNvSpPr/>
                <p:nvPr/>
              </p:nvSpPr>
              <p:spPr bwMode="gray">
                <a:xfrm>
                  <a:off x="9201446" y="3852639"/>
                  <a:ext cx="1512168" cy="936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9%</a:t>
                  </a:r>
                </a:p>
              </p:txBody>
            </p:sp>
            <p:sp>
              <p:nvSpPr>
                <p:cNvPr id="161" name="Rectangle 160"/>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11%</a:t>
                  </a:r>
                </a:p>
              </p:txBody>
            </p:sp>
            <p:sp>
              <p:nvSpPr>
                <p:cNvPr id="162" name="Rectangle 161"/>
                <p:cNvSpPr/>
                <p:nvPr/>
              </p:nvSpPr>
              <p:spPr bwMode="gray">
                <a:xfrm>
                  <a:off x="9201446" y="6225769"/>
                  <a:ext cx="1512168" cy="936104"/>
                </a:xfrm>
                <a:prstGeom prst="rect">
                  <a:avLst/>
                </a:prstGeom>
                <a:solidFill>
                  <a:srgbClr val="9E450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10%</a:t>
                  </a:r>
                </a:p>
              </p:txBody>
            </p:sp>
          </p:grpSp>
          <p:sp>
            <p:nvSpPr>
              <p:cNvPr id="151" name="Rectangle 150"/>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GLOBAL</a:t>
                </a:r>
              </a:p>
            </p:txBody>
          </p:sp>
          <p:grpSp>
            <p:nvGrpSpPr>
              <p:cNvPr id="152" name="Group 151"/>
              <p:cNvGrpSpPr/>
              <p:nvPr/>
            </p:nvGrpSpPr>
            <p:grpSpPr>
              <a:xfrm>
                <a:off x="9201446" y="5287101"/>
                <a:ext cx="1190849" cy="1333533"/>
                <a:chOff x="9201446" y="3852639"/>
                <a:chExt cx="1512168" cy="3309234"/>
              </a:xfrm>
            </p:grpSpPr>
            <p:sp>
              <p:nvSpPr>
                <p:cNvPr id="157" name="Rectangle 156"/>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12%</a:t>
                  </a:r>
                </a:p>
              </p:txBody>
            </p:sp>
            <p:sp>
              <p:nvSpPr>
                <p:cNvPr id="158" name="Rectangle 157"/>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10%</a:t>
                  </a:r>
                </a:p>
              </p:txBody>
            </p:sp>
            <p:sp>
              <p:nvSpPr>
                <p:cNvPr id="159" name="Rectangle 158"/>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12%</a:t>
                  </a:r>
                </a:p>
              </p:txBody>
            </p:sp>
          </p:grpSp>
          <p:grpSp>
            <p:nvGrpSpPr>
              <p:cNvPr id="153" name="Group 152"/>
              <p:cNvGrpSpPr/>
              <p:nvPr/>
            </p:nvGrpSpPr>
            <p:grpSpPr>
              <a:xfrm>
                <a:off x="9201446" y="6721563"/>
                <a:ext cx="1190849" cy="1333533"/>
                <a:chOff x="9201446" y="3852639"/>
                <a:chExt cx="1512168" cy="3309234"/>
              </a:xfrm>
            </p:grpSpPr>
            <p:sp>
              <p:nvSpPr>
                <p:cNvPr id="154" name="Rectangle 153"/>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15%</a:t>
                  </a:r>
                </a:p>
              </p:txBody>
            </p:sp>
            <p:sp>
              <p:nvSpPr>
                <p:cNvPr id="155" name="Rectangle 154"/>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12%</a:t>
                  </a:r>
                </a:p>
              </p:txBody>
            </p:sp>
            <p:sp>
              <p:nvSpPr>
                <p:cNvPr id="156" name="Rectangle 155"/>
                <p:cNvSpPr/>
                <p:nvPr/>
              </p:nvSpPr>
              <p:spPr bwMode="gray">
                <a:xfrm>
                  <a:off x="9201446" y="6225769"/>
                  <a:ext cx="1512168" cy="93610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1599" dirty="0">
                      <a:solidFill>
                        <a:prstClr val="white"/>
                      </a:solidFill>
                      <a:latin typeface="Segoe UI"/>
                    </a:rPr>
                    <a:t>9%</a:t>
                  </a:r>
                </a:p>
              </p:txBody>
            </p:sp>
          </p:grpSp>
        </p:grpSp>
      </p:grpSp>
      <p:sp>
        <p:nvSpPr>
          <p:cNvPr id="164" name="TextBox 163"/>
          <p:cNvSpPr txBox="1"/>
          <p:nvPr/>
        </p:nvSpPr>
        <p:spPr>
          <a:xfrm>
            <a:off x="3900156" y="1672223"/>
            <a:ext cx="5465860" cy="478956"/>
          </a:xfrm>
          <a:prstGeom prst="rect">
            <a:avLst/>
          </a:prstGeom>
          <a:noFill/>
        </p:spPr>
        <p:txBody>
          <a:bodyPr wrap="square" lIns="71986" tIns="35994" rIns="71986" bIns="35994" rtlCol="0">
            <a:spAutoFit/>
          </a:bodyPr>
          <a:lstStyle/>
          <a:p>
            <a:pPr algn="ctr" defTabSz="1051577">
              <a:lnSpc>
                <a:spcPct val="110000"/>
              </a:lnSpc>
              <a:spcBef>
                <a:spcPts val="2400"/>
              </a:spcBef>
              <a:buClr>
                <a:srgbClr val="D2D3D2"/>
              </a:buClr>
              <a:defRPr/>
            </a:pPr>
            <a:r>
              <a:rPr lang="en-US" sz="2400" b="1" u="sng" dirty="0">
                <a:solidFill>
                  <a:srgbClr val="222223"/>
                </a:solidFill>
                <a:latin typeface="Segoe UI"/>
              </a:rPr>
              <a:t>TOP 3 (% overnight stays*)</a:t>
            </a:r>
          </a:p>
        </p:txBody>
      </p:sp>
      <p:sp>
        <p:nvSpPr>
          <p:cNvPr id="165" name="BaseLabel"/>
          <p:cNvSpPr txBox="1">
            <a:spLocks/>
          </p:cNvSpPr>
          <p:nvPr/>
        </p:nvSpPr>
        <p:spPr>
          <a:xfrm>
            <a:off x="7295847" y="6903785"/>
            <a:ext cx="5723963" cy="404590"/>
          </a:xfrm>
          <a:prstGeom prst="rect">
            <a:avLst/>
          </a:prstGeom>
        </p:spPr>
        <p:txBody>
          <a:bodyPr wrap="square" lIns="0" tIns="0" rIns="0" bIns="0" anchor="ctr"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1100" b="0" i="1" dirty="0">
                <a:solidFill>
                  <a:srgbClr val="1F497D"/>
                </a:solidFill>
                <a:latin typeface="+mn-lt"/>
              </a:rPr>
              <a:t>*  Share of overnight stays: The segment volume is derived from the number of overnight stays on each occasion. The figures on the slide shows the share of overnight stays on all holidays.</a:t>
            </a:r>
          </a:p>
        </p:txBody>
      </p:sp>
      <p:sp>
        <p:nvSpPr>
          <p:cNvPr id="166" name="Oval 165">
            <a:extLst>
              <a:ext uri="{FF2B5EF4-FFF2-40B4-BE49-F238E27FC236}">
                <a16:creationId xmlns:a16="http://schemas.microsoft.com/office/drawing/2014/main" id="{7AB16AA4-92A1-4565-B6E8-553EB8189E8E}"/>
              </a:ext>
            </a:extLst>
          </p:cNvPr>
          <p:cNvSpPr>
            <a:spLocks/>
          </p:cNvSpPr>
          <p:nvPr/>
        </p:nvSpPr>
        <p:spPr>
          <a:xfrm>
            <a:off x="12477869" y="179293"/>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1</a:t>
            </a:r>
          </a:p>
        </p:txBody>
      </p:sp>
    </p:spTree>
    <p:extLst>
      <p:ext uri="{BB962C8B-B14F-4D97-AF65-F5344CB8AC3E}">
        <p14:creationId xmlns:p14="http://schemas.microsoft.com/office/powerpoint/2010/main" val="1420327812"/>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1136" y="1188477"/>
            <a:ext cx="11224325" cy="406191"/>
          </a:xfrm>
        </p:spPr>
        <p:txBody>
          <a:bodyPr/>
          <a:lstStyle/>
          <a:p>
            <a:r>
              <a:rPr lang="en-US" dirty="0"/>
              <a:t>Highly relevant for one segment, decent relevance for additional 5 segments</a:t>
            </a:r>
          </a:p>
        </p:txBody>
      </p:sp>
      <p:sp>
        <p:nvSpPr>
          <p:cNvPr id="4" name="Title 3"/>
          <p:cNvSpPr>
            <a:spLocks noGrp="1"/>
          </p:cNvSpPr>
          <p:nvPr>
            <p:ph type="title"/>
          </p:nvPr>
        </p:nvSpPr>
        <p:spPr>
          <a:xfrm>
            <a:off x="541136" y="540596"/>
            <a:ext cx="10629706" cy="553896"/>
          </a:xfrm>
        </p:spPr>
        <p:txBody>
          <a:bodyPr/>
          <a:lstStyle/>
          <a:p>
            <a:r>
              <a:rPr lang="en-US" dirty="0"/>
              <a:t>Norway connects well with multiple needs</a:t>
            </a:r>
          </a:p>
        </p:txBody>
      </p:sp>
      <p:graphicFrame>
        <p:nvGraphicFramePr>
          <p:cNvPr id="5" name="Chart 4">
            <a:extLst>
              <a:ext uri="{FF2B5EF4-FFF2-40B4-BE49-F238E27FC236}">
                <a16:creationId xmlns:a16="http://schemas.microsoft.com/office/drawing/2014/main" id="{8D745554-AEE9-408E-8912-51BD1D9B5397}"/>
              </a:ext>
            </a:extLst>
          </p:cNvPr>
          <p:cNvGraphicFramePr>
            <a:graphicFrameLocks/>
          </p:cNvGraphicFramePr>
          <p:nvPr>
            <p:extLst/>
          </p:nvPr>
        </p:nvGraphicFramePr>
        <p:xfrm>
          <a:off x="960306" y="1980762"/>
          <a:ext cx="11663153" cy="446367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3696107" y="6863599"/>
            <a:ext cx="9287325" cy="377390"/>
          </a:xfrm>
          <a:prstGeom prst="rect">
            <a:avLst/>
          </a:prstGeom>
          <a:noFill/>
        </p:spPr>
        <p:txBody>
          <a:bodyPr wrap="square" lIns="71986" tIns="35994" rIns="71986" bIns="35994" rtlCol="0">
            <a:spAutoFit/>
          </a:bodyPr>
          <a:lstStyle/>
          <a:p>
            <a:pPr algn="r" defTabSz="1051577">
              <a:lnSpc>
                <a:spcPct val="110000"/>
              </a:lnSpc>
              <a:spcBef>
                <a:spcPts val="2400"/>
              </a:spcBef>
              <a:buClr>
                <a:srgbClr val="D2D3D2"/>
              </a:buClr>
              <a:defRPr/>
            </a:pPr>
            <a:r>
              <a:rPr lang="en-US" sz="1800" i="1" dirty="0">
                <a:solidFill>
                  <a:srgbClr val="222223"/>
                </a:solidFill>
                <a:latin typeface="Segoe UI"/>
              </a:rPr>
              <a:t>Fit with segments</a:t>
            </a:r>
          </a:p>
        </p:txBody>
      </p:sp>
      <p:sp>
        <p:nvSpPr>
          <p:cNvPr id="7" name="Oval 6">
            <a:extLst>
              <a:ext uri="{FF2B5EF4-FFF2-40B4-BE49-F238E27FC236}">
                <a16:creationId xmlns:a16="http://schemas.microsoft.com/office/drawing/2014/main" id="{17F63C0D-166F-48EC-A431-FE5B9DAA6645}"/>
              </a:ext>
            </a:extLst>
          </p:cNvPr>
          <p:cNvSpPr>
            <a:spLocks/>
          </p:cNvSpPr>
          <p:nvPr/>
        </p:nvSpPr>
        <p:spPr>
          <a:xfrm>
            <a:off x="12477869" y="180892"/>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2</a:t>
            </a:r>
          </a:p>
        </p:txBody>
      </p:sp>
      <p:sp>
        <p:nvSpPr>
          <p:cNvPr id="8" name="TextBox 7">
            <a:extLst>
              <a:ext uri="{FF2B5EF4-FFF2-40B4-BE49-F238E27FC236}">
                <a16:creationId xmlns:a16="http://schemas.microsoft.com/office/drawing/2014/main" id="{8327C574-E704-4393-8EBE-0F4D72EA0555}"/>
              </a:ext>
            </a:extLst>
          </p:cNvPr>
          <p:cNvSpPr txBox="1"/>
          <p:nvPr/>
        </p:nvSpPr>
        <p:spPr>
          <a:xfrm>
            <a:off x="4808479" y="5609949"/>
            <a:ext cx="1368152" cy="1193010"/>
          </a:xfrm>
          <a:prstGeom prst="rect">
            <a:avLst/>
          </a:prstGeom>
          <a:solidFill>
            <a:schemeClr val="bg1"/>
          </a:solidFill>
        </p:spPr>
        <p:txBody>
          <a:bodyPr wrap="square" lIns="72000" tIns="36000" rIns="72000" bIns="36000" rtlCol="0">
            <a:spAutoFit/>
          </a:bodyPr>
          <a:lstStyle/>
          <a:p>
            <a:pPr algn="ctr">
              <a:lnSpc>
                <a:spcPct val="110000"/>
              </a:lnSpc>
              <a:spcBef>
                <a:spcPts val="2400"/>
              </a:spcBef>
              <a:buClr>
                <a:schemeClr val="bg2"/>
              </a:buClr>
            </a:pPr>
            <a:r>
              <a:rPr lang="nb-NO" sz="1200" dirty="0">
                <a:solidFill>
                  <a:schemeClr val="tx2">
                    <a:lumMod val="75000"/>
                  </a:schemeClr>
                </a:solidFill>
              </a:rPr>
              <a:t>ADVENTURES IN THE WORLD OF NATURAL BEAUTY</a:t>
            </a:r>
          </a:p>
          <a:p>
            <a:pPr algn="ctr">
              <a:lnSpc>
                <a:spcPct val="110000"/>
              </a:lnSpc>
              <a:spcBef>
                <a:spcPts val="2400"/>
              </a:spcBef>
              <a:buClr>
                <a:schemeClr val="bg2"/>
              </a:buClr>
            </a:pPr>
            <a:endParaRPr lang="nb-NO" sz="1200" dirty="0">
              <a:solidFill>
                <a:schemeClr val="tx2">
                  <a:lumMod val="75000"/>
                </a:schemeClr>
              </a:solidFill>
            </a:endParaRPr>
          </a:p>
        </p:txBody>
      </p:sp>
      <p:sp>
        <p:nvSpPr>
          <p:cNvPr id="9" name="TextBox 8">
            <a:extLst>
              <a:ext uri="{FF2B5EF4-FFF2-40B4-BE49-F238E27FC236}">
                <a16:creationId xmlns:a16="http://schemas.microsoft.com/office/drawing/2014/main" id="{29D696C0-5983-4EE5-ADE4-57F4366BDE96}"/>
              </a:ext>
            </a:extLst>
          </p:cNvPr>
          <p:cNvSpPr txBox="1"/>
          <p:nvPr/>
        </p:nvSpPr>
        <p:spPr>
          <a:xfrm>
            <a:off x="2344860" y="5609949"/>
            <a:ext cx="1368152" cy="989877"/>
          </a:xfrm>
          <a:prstGeom prst="rect">
            <a:avLst/>
          </a:prstGeom>
          <a:solidFill>
            <a:schemeClr val="bg1"/>
          </a:solidFill>
        </p:spPr>
        <p:txBody>
          <a:bodyPr wrap="square" lIns="72000" tIns="36000" rIns="72000" bIns="36000" rtlCol="0">
            <a:spAutoFit/>
          </a:bodyPr>
          <a:lstStyle/>
          <a:p>
            <a:pPr algn="ctr">
              <a:lnSpc>
                <a:spcPct val="110000"/>
              </a:lnSpc>
              <a:spcBef>
                <a:spcPts val="2400"/>
              </a:spcBef>
              <a:buClr>
                <a:schemeClr val="bg2"/>
              </a:buClr>
            </a:pPr>
            <a:r>
              <a:rPr lang="nb-NO" sz="1200" dirty="0">
                <a:solidFill>
                  <a:schemeClr val="tx2">
                    <a:lumMod val="75000"/>
                  </a:schemeClr>
                </a:solidFill>
              </a:rPr>
              <a:t>EXTRAVAGANT </a:t>
            </a:r>
            <a:br>
              <a:rPr lang="nb-NO" sz="1200" dirty="0">
                <a:solidFill>
                  <a:schemeClr val="tx2">
                    <a:lumMod val="75000"/>
                  </a:schemeClr>
                </a:solidFill>
              </a:rPr>
            </a:br>
            <a:r>
              <a:rPr lang="nb-NO" sz="1200" dirty="0">
                <a:solidFill>
                  <a:schemeClr val="tx2">
                    <a:lumMod val="75000"/>
                  </a:schemeClr>
                </a:solidFill>
              </a:rPr>
              <a:t>INDULGENCE</a:t>
            </a:r>
          </a:p>
          <a:p>
            <a:pPr algn="ctr">
              <a:lnSpc>
                <a:spcPct val="110000"/>
              </a:lnSpc>
              <a:spcBef>
                <a:spcPts val="2400"/>
              </a:spcBef>
              <a:buClr>
                <a:schemeClr val="bg2"/>
              </a:buClr>
            </a:pPr>
            <a:endParaRPr lang="nb-NO" sz="1200" dirty="0">
              <a:solidFill>
                <a:schemeClr val="tx2">
                  <a:lumMod val="75000"/>
                </a:schemeClr>
              </a:solidFill>
            </a:endParaRPr>
          </a:p>
        </p:txBody>
      </p:sp>
    </p:spTree>
    <p:extLst>
      <p:ext uri="{BB962C8B-B14F-4D97-AF65-F5344CB8AC3E}">
        <p14:creationId xmlns:p14="http://schemas.microsoft.com/office/powerpoint/2010/main" val="2605162149"/>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11"/>
            <p:extLst/>
          </p:nvPr>
        </p:nvGraphicFramePr>
        <p:xfrm>
          <a:off x="540885" y="2235485"/>
          <a:ext cx="12304039" cy="422673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a:spLocks noGrp="1"/>
          </p:cNvSpPr>
          <p:nvPr>
            <p:ph type="body" sz="quarter" idx="14"/>
          </p:nvPr>
        </p:nvSpPr>
        <p:spPr>
          <a:xfrm>
            <a:off x="541136" y="1188430"/>
            <a:ext cx="5213938" cy="406282"/>
          </a:xfrm>
        </p:spPr>
        <p:txBody>
          <a:bodyPr/>
          <a:lstStyle/>
          <a:p>
            <a:r>
              <a:rPr lang="en-US" dirty="0"/>
              <a:t>Nature is a highly competitive area</a:t>
            </a:r>
          </a:p>
        </p:txBody>
      </p:sp>
      <p:sp>
        <p:nvSpPr>
          <p:cNvPr id="4" name="Title 3"/>
          <p:cNvSpPr>
            <a:spLocks noGrp="1"/>
          </p:cNvSpPr>
          <p:nvPr>
            <p:ph type="title"/>
          </p:nvPr>
        </p:nvSpPr>
        <p:spPr>
          <a:xfrm>
            <a:off x="541135" y="540596"/>
            <a:ext cx="11472923" cy="553896"/>
          </a:xfrm>
        </p:spPr>
        <p:txBody>
          <a:bodyPr/>
          <a:lstStyle/>
          <a:p>
            <a:r>
              <a:rPr lang="en-US" dirty="0"/>
              <a:t>Diversification is necessary to stay competitive</a:t>
            </a:r>
          </a:p>
        </p:txBody>
      </p:sp>
      <p:sp>
        <p:nvSpPr>
          <p:cNvPr id="10" name="TextBox 9"/>
          <p:cNvSpPr txBox="1"/>
          <p:nvPr/>
        </p:nvSpPr>
        <p:spPr>
          <a:xfrm>
            <a:off x="3696107" y="6863598"/>
            <a:ext cx="9287325" cy="377390"/>
          </a:xfrm>
          <a:prstGeom prst="rect">
            <a:avLst/>
          </a:prstGeom>
          <a:noFill/>
        </p:spPr>
        <p:txBody>
          <a:bodyPr wrap="square" lIns="71986" tIns="35994" rIns="71986" bIns="35994" rtlCol="0">
            <a:spAutoFit/>
          </a:bodyPr>
          <a:lstStyle/>
          <a:p>
            <a:pPr algn="r" defTabSz="1051577">
              <a:lnSpc>
                <a:spcPct val="110000"/>
              </a:lnSpc>
              <a:spcBef>
                <a:spcPts val="2400"/>
              </a:spcBef>
              <a:buClr>
                <a:srgbClr val="D2D3D2"/>
              </a:buClr>
              <a:defRPr/>
            </a:pPr>
            <a:r>
              <a:rPr lang="en-US" sz="1800" i="1" dirty="0">
                <a:solidFill>
                  <a:srgbClr val="222223"/>
                </a:solidFill>
                <a:latin typeface="Segoe UI"/>
              </a:rPr>
              <a:t>Fit with Adventures in the World of Natural Beauty</a:t>
            </a:r>
          </a:p>
        </p:txBody>
      </p:sp>
      <p:sp>
        <p:nvSpPr>
          <p:cNvPr id="11" name="Rectangle 10"/>
          <p:cNvSpPr/>
          <p:nvPr/>
        </p:nvSpPr>
        <p:spPr bwMode="gray">
          <a:xfrm>
            <a:off x="9455689" y="4140605"/>
            <a:ext cx="3134328" cy="2154374"/>
          </a:xfrm>
          <a:prstGeom prst="rect">
            <a:avLst/>
          </a:prstGeom>
          <a: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a:blip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defTabSz="1051577">
              <a:lnSpc>
                <a:spcPct val="110000"/>
              </a:lnSpc>
              <a:spcBef>
                <a:spcPts val="2400"/>
              </a:spcBef>
              <a:buClr>
                <a:srgbClr val="D2D3D2"/>
              </a:buClr>
              <a:defRPr/>
            </a:pPr>
            <a:r>
              <a:rPr lang="en-US" sz="2800" cap="all" dirty="0">
                <a:solidFill>
                  <a:prstClr val="white"/>
                </a:solidFill>
                <a:effectLst>
                  <a:outerShdw blurRad="38100" dist="38100" dir="2700000" algn="tl">
                    <a:srgbClr val="000000">
                      <a:alpha val="43137"/>
                    </a:srgbClr>
                  </a:outerShdw>
                </a:effectLst>
              </a:rPr>
              <a:t>ADVENTURES IN </a:t>
            </a:r>
            <a:r>
              <a:rPr lang="en-US" sz="2800" cap="all" dirty="0">
                <a:solidFill>
                  <a:prstClr val="white"/>
                </a:solidFill>
                <a:effectLst>
                  <a:outerShdw blurRad="38100" dist="38100" dir="2700000" algn="tl">
                    <a:srgbClr val="000000">
                      <a:alpha val="43137"/>
                    </a:srgbClr>
                  </a:outerShdw>
                </a:effectLst>
                <a:latin typeface="Segoe UI"/>
              </a:rPr>
              <a:t>the world of natural beauty</a:t>
            </a:r>
            <a:endParaRPr lang="nb-NO" sz="2800" cap="all" dirty="0">
              <a:solidFill>
                <a:prstClr val="white"/>
              </a:solidFill>
              <a:effectLst>
                <a:outerShdw blurRad="38100" dist="38100" dir="2700000" algn="tl">
                  <a:srgbClr val="000000">
                    <a:alpha val="43137"/>
                  </a:srgbClr>
                </a:outerShdw>
              </a:effectLst>
              <a:latin typeface="Segoe UI"/>
            </a:endParaRPr>
          </a:p>
        </p:txBody>
      </p:sp>
      <p:sp>
        <p:nvSpPr>
          <p:cNvPr id="8" name="Oval 7">
            <a:extLst>
              <a:ext uri="{FF2B5EF4-FFF2-40B4-BE49-F238E27FC236}">
                <a16:creationId xmlns:a16="http://schemas.microsoft.com/office/drawing/2014/main" id="{9C0CA530-CD00-41A2-8CC1-C4B571E1CB21}"/>
              </a:ext>
            </a:extLst>
          </p:cNvPr>
          <p:cNvSpPr>
            <a:spLocks/>
          </p:cNvSpPr>
          <p:nvPr/>
        </p:nvSpPr>
        <p:spPr>
          <a:xfrm>
            <a:off x="12479469" y="180892"/>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3</a:t>
            </a:r>
          </a:p>
        </p:txBody>
      </p:sp>
    </p:spTree>
    <p:extLst>
      <p:ext uri="{BB962C8B-B14F-4D97-AF65-F5344CB8AC3E}">
        <p14:creationId xmlns:p14="http://schemas.microsoft.com/office/powerpoint/2010/main" val="1801657121"/>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1"/>
          </p:nvPr>
        </p:nvPicPr>
        <p:blipFill>
          <a:blip r:embed="rId2" cstate="email">
            <a:extLst>
              <a:ext uri="{28A0092B-C50C-407E-A947-70E740481C1C}">
                <a14:useLocalDpi xmlns:a14="http://schemas.microsoft.com/office/drawing/2010/main"/>
              </a:ext>
            </a:extLst>
          </a:blip>
          <a:stretch>
            <a:fillRect/>
          </a:stretch>
        </p:blipFill>
        <p:spPr>
          <a:xfrm>
            <a:off x="541135" y="1688652"/>
            <a:ext cx="8536202" cy="4226736"/>
          </a:xfrm>
          <a:prstGeom prst="rect">
            <a:avLst/>
          </a:prstGeom>
        </p:spPr>
      </p:pic>
      <p:sp>
        <p:nvSpPr>
          <p:cNvPr id="3" name="Text Placeholder 2"/>
          <p:cNvSpPr>
            <a:spLocks noGrp="1"/>
          </p:cNvSpPr>
          <p:nvPr>
            <p:ph type="body" sz="quarter" idx="14"/>
          </p:nvPr>
        </p:nvSpPr>
        <p:spPr>
          <a:xfrm>
            <a:off x="541136" y="1188430"/>
            <a:ext cx="8725088" cy="406282"/>
          </a:xfrm>
        </p:spPr>
        <p:txBody>
          <a:bodyPr/>
          <a:lstStyle/>
          <a:p>
            <a:r>
              <a:rPr lang="en-US" dirty="0"/>
              <a:t>Competitive destinations too are playing on multiple needs</a:t>
            </a:r>
          </a:p>
        </p:txBody>
      </p:sp>
      <p:sp>
        <p:nvSpPr>
          <p:cNvPr id="4" name="Title 3"/>
          <p:cNvSpPr>
            <a:spLocks noGrp="1"/>
          </p:cNvSpPr>
          <p:nvPr>
            <p:ph type="title"/>
          </p:nvPr>
        </p:nvSpPr>
        <p:spPr>
          <a:xfrm>
            <a:off x="541135" y="540596"/>
            <a:ext cx="11472923" cy="553896"/>
          </a:xfrm>
        </p:spPr>
        <p:txBody>
          <a:bodyPr/>
          <a:lstStyle/>
          <a:p>
            <a:r>
              <a:rPr lang="en-US" dirty="0"/>
              <a:t>Diversification is necessary to stay competitive</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5976" y="3174031"/>
            <a:ext cx="7209273" cy="3573093"/>
          </a:xfrm>
          <a:prstGeom prst="rect">
            <a:avLst/>
          </a:prstGeom>
        </p:spPr>
      </p:pic>
      <p:sp>
        <p:nvSpPr>
          <p:cNvPr id="7" name="Oval 6">
            <a:extLst>
              <a:ext uri="{FF2B5EF4-FFF2-40B4-BE49-F238E27FC236}">
                <a16:creationId xmlns:a16="http://schemas.microsoft.com/office/drawing/2014/main" id="{E17C51F9-6C5D-4EA5-8755-E5AEA7E78FF0}"/>
              </a:ext>
            </a:extLst>
          </p:cNvPr>
          <p:cNvSpPr>
            <a:spLocks/>
          </p:cNvSpPr>
          <p:nvPr/>
        </p:nvSpPr>
        <p:spPr>
          <a:xfrm>
            <a:off x="12479469" y="180892"/>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3</a:t>
            </a:r>
          </a:p>
        </p:txBody>
      </p:sp>
    </p:spTree>
    <p:extLst>
      <p:ext uri="{BB962C8B-B14F-4D97-AF65-F5344CB8AC3E}">
        <p14:creationId xmlns:p14="http://schemas.microsoft.com/office/powerpoint/2010/main" val="3571570936"/>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1136" y="1188430"/>
            <a:ext cx="8725088" cy="406282"/>
          </a:xfrm>
        </p:spPr>
        <p:txBody>
          <a:bodyPr/>
          <a:lstStyle/>
          <a:p>
            <a:r>
              <a:rPr lang="en-US" dirty="0"/>
              <a:t>Competitive destinations too are playing on multiple needs</a:t>
            </a:r>
          </a:p>
        </p:txBody>
      </p:sp>
      <p:sp>
        <p:nvSpPr>
          <p:cNvPr id="4" name="Title 3"/>
          <p:cNvSpPr>
            <a:spLocks noGrp="1"/>
          </p:cNvSpPr>
          <p:nvPr>
            <p:ph type="title"/>
          </p:nvPr>
        </p:nvSpPr>
        <p:spPr>
          <a:xfrm>
            <a:off x="541135" y="540596"/>
            <a:ext cx="11472923" cy="553896"/>
          </a:xfrm>
        </p:spPr>
        <p:txBody>
          <a:bodyPr/>
          <a:lstStyle/>
          <a:p>
            <a:r>
              <a:rPr lang="en-US" dirty="0"/>
              <a:t>Diversification is necessary to stay competitive</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36540" y="2063481"/>
            <a:ext cx="3899433" cy="203879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6323" y="1995086"/>
            <a:ext cx="8089180" cy="2078378"/>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6317" y="4428585"/>
            <a:ext cx="7950622" cy="2091575"/>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34410" y="4399779"/>
            <a:ext cx="3899433" cy="2094628"/>
          </a:xfrm>
          <a:prstGeom prst="rect">
            <a:avLst/>
          </a:prstGeom>
        </p:spPr>
      </p:pic>
      <p:sp>
        <p:nvSpPr>
          <p:cNvPr id="11" name="AutoShape 2" descr="Image result for visit sweden logo"/>
          <p:cNvSpPr>
            <a:spLocks noChangeAspect="1" noChangeArrowheads="1"/>
          </p:cNvSpPr>
          <p:nvPr/>
        </p:nvSpPr>
        <p:spPr bwMode="auto">
          <a:xfrm>
            <a:off x="6742704" y="3886640"/>
            <a:ext cx="304744" cy="3047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3" tIns="45712" rIns="91423" bIns="45712" numCol="1" anchor="t" anchorCtr="0" compatLnSpc="1">
            <a:prstTxWarp prst="textNoShape">
              <a:avLst/>
            </a:prstTxWarp>
          </a:bodyPr>
          <a:lstStyle/>
          <a:p>
            <a:pPr defTabSz="1051577">
              <a:defRPr/>
            </a:pPr>
            <a:endParaRPr lang="nl-BE">
              <a:solidFill>
                <a:srgbClr val="222223"/>
              </a:solidFill>
              <a:latin typeface="Segoe UI"/>
            </a:endParaRPr>
          </a:p>
        </p:txBody>
      </p:sp>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32401" y="3721461"/>
            <a:ext cx="1936260" cy="1087932"/>
          </a:xfrm>
          <a:prstGeom prst="rect">
            <a:avLst/>
          </a:prstGeom>
        </p:spPr>
      </p:pic>
      <p:sp>
        <p:nvSpPr>
          <p:cNvPr id="13" name="Oval 12">
            <a:extLst>
              <a:ext uri="{FF2B5EF4-FFF2-40B4-BE49-F238E27FC236}">
                <a16:creationId xmlns:a16="http://schemas.microsoft.com/office/drawing/2014/main" id="{AD7CC56B-D5C3-452C-8EDC-A63E9478706A}"/>
              </a:ext>
            </a:extLst>
          </p:cNvPr>
          <p:cNvSpPr>
            <a:spLocks/>
          </p:cNvSpPr>
          <p:nvPr/>
        </p:nvSpPr>
        <p:spPr>
          <a:xfrm>
            <a:off x="12479469" y="180892"/>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3</a:t>
            </a:r>
          </a:p>
        </p:txBody>
      </p:sp>
    </p:spTree>
    <p:extLst>
      <p:ext uri="{BB962C8B-B14F-4D97-AF65-F5344CB8AC3E}">
        <p14:creationId xmlns:p14="http://schemas.microsoft.com/office/powerpoint/2010/main" val="2368755577"/>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1136" y="1188430"/>
            <a:ext cx="9167630" cy="406282"/>
          </a:xfrm>
        </p:spPr>
        <p:txBody>
          <a:bodyPr/>
          <a:lstStyle/>
          <a:p>
            <a:r>
              <a:rPr lang="en-US" dirty="0"/>
              <a:t>Norway is used for a wide variety of holiday needs &amp; activities</a:t>
            </a:r>
          </a:p>
        </p:txBody>
      </p:sp>
      <p:sp>
        <p:nvSpPr>
          <p:cNvPr id="4" name="Title 3"/>
          <p:cNvSpPr>
            <a:spLocks noGrp="1"/>
          </p:cNvSpPr>
          <p:nvPr>
            <p:ph type="title"/>
          </p:nvPr>
        </p:nvSpPr>
        <p:spPr>
          <a:xfrm>
            <a:off x="541136" y="540596"/>
            <a:ext cx="6518759" cy="553896"/>
          </a:xfrm>
        </p:spPr>
        <p:txBody>
          <a:bodyPr/>
          <a:lstStyle/>
          <a:p>
            <a:r>
              <a:rPr lang="en-US" dirty="0"/>
              <a:t>Norway has a lot to offer</a:t>
            </a:r>
          </a:p>
        </p:txBody>
      </p:sp>
      <p:graphicFrame>
        <p:nvGraphicFramePr>
          <p:cNvPr id="7" name="Chart 6"/>
          <p:cNvGraphicFramePr/>
          <p:nvPr>
            <p:extLst/>
          </p:nvPr>
        </p:nvGraphicFramePr>
        <p:xfrm>
          <a:off x="541135" y="1764779"/>
          <a:ext cx="12326782" cy="528980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64BDA42F-1AB3-4E15-8E7C-7EFA88539381}"/>
              </a:ext>
            </a:extLst>
          </p:cNvPr>
          <p:cNvSpPr txBox="1"/>
          <p:nvPr/>
        </p:nvSpPr>
        <p:spPr>
          <a:xfrm>
            <a:off x="11183564" y="7054586"/>
            <a:ext cx="1966389" cy="275695"/>
          </a:xfrm>
          <a:prstGeom prst="rect">
            <a:avLst/>
          </a:prstGeom>
          <a:noFill/>
        </p:spPr>
        <p:txBody>
          <a:bodyPr wrap="none" lIns="71986" tIns="35994" rIns="71986" bIns="35994" rtlCol="0">
            <a:spAutoFit/>
          </a:bodyPr>
          <a:lstStyle/>
          <a:p>
            <a:pPr>
              <a:lnSpc>
                <a:spcPct val="110000"/>
              </a:lnSpc>
              <a:spcBef>
                <a:spcPts val="2400"/>
              </a:spcBef>
              <a:buClr>
                <a:schemeClr val="bg2"/>
              </a:buClr>
            </a:pPr>
            <a:r>
              <a:rPr lang="en-US" sz="1199" b="1" dirty="0"/>
              <a:t>Base: holidays to Norway</a:t>
            </a:r>
          </a:p>
        </p:txBody>
      </p:sp>
      <p:sp>
        <p:nvSpPr>
          <p:cNvPr id="6" name="Oval 5">
            <a:extLst>
              <a:ext uri="{FF2B5EF4-FFF2-40B4-BE49-F238E27FC236}">
                <a16:creationId xmlns:a16="http://schemas.microsoft.com/office/drawing/2014/main" id="{B76C031D-1E48-4C35-B140-728006431B18}"/>
              </a:ext>
            </a:extLst>
          </p:cNvPr>
          <p:cNvSpPr>
            <a:spLocks/>
          </p:cNvSpPr>
          <p:nvPr/>
        </p:nvSpPr>
        <p:spPr>
          <a:xfrm>
            <a:off x="12477869" y="180892"/>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4</a:t>
            </a:r>
          </a:p>
        </p:txBody>
      </p:sp>
    </p:spTree>
    <p:extLst>
      <p:ext uri="{BB962C8B-B14F-4D97-AF65-F5344CB8AC3E}">
        <p14:creationId xmlns:p14="http://schemas.microsoft.com/office/powerpoint/2010/main" val="76638883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3933" y="323067"/>
            <a:ext cx="5864328" cy="542906"/>
          </a:xfrm>
        </p:spPr>
        <p:txBody>
          <a:bodyPr/>
          <a:lstStyle/>
          <a:p>
            <a:r>
              <a:rPr lang="de-DE" dirty="0"/>
              <a:t>Censydiam in a nutshell</a:t>
            </a:r>
          </a:p>
        </p:txBody>
      </p:sp>
      <p:grpSp>
        <p:nvGrpSpPr>
          <p:cNvPr id="34" name="Group 33"/>
          <p:cNvGrpSpPr/>
          <p:nvPr/>
        </p:nvGrpSpPr>
        <p:grpSpPr>
          <a:xfrm>
            <a:off x="394679" y="1344395"/>
            <a:ext cx="4597016" cy="5819840"/>
            <a:chOff x="135080" y="768228"/>
            <a:chExt cx="3127665" cy="3959636"/>
          </a:xfrm>
        </p:grpSpPr>
        <p:sp>
          <p:nvSpPr>
            <p:cNvPr id="39" name="Rectangle 38"/>
            <p:cNvSpPr/>
            <p:nvPr/>
          </p:nvSpPr>
          <p:spPr>
            <a:xfrm>
              <a:off x="135080" y="768228"/>
              <a:ext cx="3044536" cy="3959636"/>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43985"/>
              <a:endParaRPr lang="en-US" sz="2646" kern="0" dirty="0">
                <a:solidFill>
                  <a:schemeClr val="accent1"/>
                </a:solidFill>
              </a:endParaRPr>
            </a:p>
          </p:txBody>
        </p:sp>
        <p:grpSp>
          <p:nvGrpSpPr>
            <p:cNvPr id="44" name="Group 43"/>
            <p:cNvGrpSpPr/>
            <p:nvPr/>
          </p:nvGrpSpPr>
          <p:grpSpPr>
            <a:xfrm>
              <a:off x="355920" y="886640"/>
              <a:ext cx="2906825" cy="3718601"/>
              <a:chOff x="90953" y="1015244"/>
              <a:chExt cx="2906825" cy="3718601"/>
            </a:xfrm>
          </p:grpSpPr>
          <p:pic>
            <p:nvPicPr>
              <p:cNvPr id="45"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5769" y="1015244"/>
                <a:ext cx="1933224" cy="1835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14 Imagen" descr="freud.png"/>
              <p:cNvPicPr>
                <a:picLocks noChangeAspect="1"/>
              </p:cNvPicPr>
              <p:nvPr>
                <p:custDataLst>
                  <p:tags r:id="rId1"/>
                </p:custDataLst>
              </p:nvPr>
            </p:nvPicPr>
            <p:blipFill>
              <a:blip r:embed="rId5" cstate="email">
                <a:extLst>
                  <a:ext uri="{28A0092B-C50C-407E-A947-70E740481C1C}">
                    <a14:useLocalDpi xmlns:a14="http://schemas.microsoft.com/office/drawing/2010/main"/>
                  </a:ext>
                </a:extLst>
              </a:blip>
              <a:stretch>
                <a:fillRect/>
              </a:stretch>
            </p:blipFill>
            <p:spPr>
              <a:xfrm>
                <a:off x="90956" y="2974166"/>
                <a:ext cx="916425" cy="864000"/>
              </a:xfrm>
              <a:prstGeom prst="rect">
                <a:avLst/>
              </a:prstGeom>
            </p:spPr>
          </p:pic>
          <p:sp>
            <p:nvSpPr>
              <p:cNvPr id="52" name="Rectangle 51"/>
              <p:cNvSpPr/>
              <p:nvPr/>
            </p:nvSpPr>
            <p:spPr>
              <a:xfrm>
                <a:off x="896588" y="2974166"/>
                <a:ext cx="2101190" cy="616949"/>
              </a:xfrm>
              <a:prstGeom prst="rect">
                <a:avLst/>
              </a:prstGeom>
              <a:ln>
                <a:noFill/>
              </a:ln>
            </p:spPr>
            <p:txBody>
              <a:bodyPr wrap="square">
                <a:spAutoFit/>
              </a:bodyPr>
              <a:lstStyle/>
              <a:p>
                <a:pPr defTabSz="1343985"/>
                <a:r>
                  <a:rPr lang="en-US" sz="1764" kern="0" dirty="0">
                    <a:solidFill>
                      <a:prstClr val="black">
                        <a:lumMod val="85000"/>
                        <a:lumOff val="15000"/>
                      </a:prstClr>
                    </a:solidFill>
                    <a:latin typeface="+mj-lt"/>
                    <a:cs typeface="Arial" pitchFamily="34" charset="0"/>
                  </a:rPr>
                  <a:t>theories about the unconscious mind and the mechanisms of </a:t>
                </a:r>
                <a:r>
                  <a:rPr lang="en-US" sz="1764" b="1" kern="0" dirty="0">
                    <a:solidFill>
                      <a:srgbClr val="E46C0A"/>
                    </a:solidFill>
                    <a:latin typeface="+mj-lt"/>
                    <a:cs typeface="Arial" pitchFamily="34" charset="0"/>
                  </a:rPr>
                  <a:t>release</a:t>
                </a:r>
                <a:r>
                  <a:rPr lang="en-US" sz="1764" b="1" kern="0" dirty="0">
                    <a:solidFill>
                      <a:prstClr val="black">
                        <a:lumMod val="85000"/>
                        <a:lumOff val="15000"/>
                      </a:prstClr>
                    </a:solidFill>
                    <a:latin typeface="+mj-lt"/>
                    <a:cs typeface="Arial" pitchFamily="34" charset="0"/>
                  </a:rPr>
                  <a:t> </a:t>
                </a:r>
                <a:r>
                  <a:rPr lang="en-US" sz="1764" kern="0" dirty="0">
                    <a:solidFill>
                      <a:prstClr val="black">
                        <a:lumMod val="85000"/>
                        <a:lumOff val="15000"/>
                      </a:prstClr>
                    </a:solidFill>
                    <a:latin typeface="+mj-lt"/>
                    <a:cs typeface="Arial" pitchFamily="34" charset="0"/>
                  </a:rPr>
                  <a:t>and </a:t>
                </a:r>
                <a:r>
                  <a:rPr lang="en-US" sz="1764" b="1" kern="0" dirty="0">
                    <a:solidFill>
                      <a:srgbClr val="000000"/>
                    </a:solidFill>
                    <a:latin typeface="+mj-lt"/>
                    <a:cs typeface="Arial" pitchFamily="34" charset="0"/>
                  </a:rPr>
                  <a:t>repression</a:t>
                </a:r>
                <a:endParaRPr lang="en-US" sz="1764" kern="0" dirty="0">
                  <a:solidFill>
                    <a:sysClr val="windowText" lastClr="000000"/>
                  </a:solidFill>
                  <a:latin typeface="+mj-lt"/>
                </a:endParaRPr>
              </a:p>
            </p:txBody>
          </p:sp>
          <p:pic>
            <p:nvPicPr>
              <p:cNvPr id="53" name="17 Imagen" descr="adler.png"/>
              <p:cNvPicPr>
                <a:picLocks noChangeAspect="1"/>
              </p:cNvPicPr>
              <p:nvPr>
                <p:custDataLst>
                  <p:tags r:id="rId2"/>
                </p:custDataLst>
              </p:nvPr>
            </p:nvPicPr>
            <p:blipFill>
              <a:blip r:embed="rId6" cstate="email">
                <a:extLst>
                  <a:ext uri="{28A0092B-C50C-407E-A947-70E740481C1C}">
                    <a14:useLocalDpi xmlns:a14="http://schemas.microsoft.com/office/drawing/2010/main"/>
                  </a:ext>
                </a:extLst>
              </a:blip>
              <a:stretch>
                <a:fillRect/>
              </a:stretch>
            </p:blipFill>
            <p:spPr>
              <a:xfrm>
                <a:off x="90953" y="3869845"/>
                <a:ext cx="916428" cy="864000"/>
              </a:xfrm>
              <a:prstGeom prst="rect">
                <a:avLst/>
              </a:prstGeom>
            </p:spPr>
          </p:pic>
          <p:sp>
            <p:nvSpPr>
              <p:cNvPr id="54" name="Rectangle 53"/>
              <p:cNvSpPr/>
              <p:nvPr/>
            </p:nvSpPr>
            <p:spPr>
              <a:xfrm>
                <a:off x="896588" y="3869845"/>
                <a:ext cx="2101190" cy="801659"/>
              </a:xfrm>
              <a:prstGeom prst="rect">
                <a:avLst/>
              </a:prstGeom>
              <a:ln>
                <a:noFill/>
              </a:ln>
            </p:spPr>
            <p:txBody>
              <a:bodyPr wrap="square">
                <a:spAutoFit/>
              </a:bodyPr>
              <a:lstStyle/>
              <a:p>
                <a:pPr defTabSz="1343985" eaLnBrk="0" hangingPunct="0"/>
                <a:r>
                  <a:rPr lang="en-US" sz="1764" kern="0" dirty="0">
                    <a:solidFill>
                      <a:prstClr val="black">
                        <a:lumMod val="85000"/>
                        <a:lumOff val="15000"/>
                      </a:prstClr>
                    </a:solidFill>
                    <a:latin typeface="+mj-lt"/>
                    <a:cs typeface="Arial" pitchFamily="34" charset="0"/>
                  </a:rPr>
                  <a:t>The double mechanism for satisfaction:  a striving for </a:t>
                </a:r>
                <a:r>
                  <a:rPr lang="en-US" sz="1764" b="1" kern="0" dirty="0">
                    <a:solidFill>
                      <a:srgbClr val="7030A0"/>
                    </a:solidFill>
                    <a:latin typeface="+mj-lt"/>
                    <a:cs typeface="Arial" pitchFamily="34" charset="0"/>
                  </a:rPr>
                  <a:t>power</a:t>
                </a:r>
                <a:r>
                  <a:rPr lang="en-US" sz="1764" kern="0" dirty="0">
                    <a:solidFill>
                      <a:prstClr val="black">
                        <a:lumMod val="85000"/>
                        <a:lumOff val="15000"/>
                      </a:prstClr>
                    </a:solidFill>
                    <a:latin typeface="+mj-lt"/>
                    <a:cs typeface="Arial" pitchFamily="34" charset="0"/>
                  </a:rPr>
                  <a:t> &amp; superiority and for </a:t>
                </a:r>
                <a:r>
                  <a:rPr lang="en-US" sz="1764" b="1" kern="0" dirty="0">
                    <a:solidFill>
                      <a:schemeClr val="accent2">
                        <a:lumMod val="50000"/>
                      </a:schemeClr>
                    </a:solidFill>
                    <a:latin typeface="+mj-lt"/>
                    <a:cs typeface="Arial" pitchFamily="34" charset="0"/>
                  </a:rPr>
                  <a:t>belonging</a:t>
                </a:r>
                <a:r>
                  <a:rPr lang="en-US" sz="1764" kern="0" dirty="0">
                    <a:solidFill>
                      <a:prstClr val="black">
                        <a:lumMod val="85000"/>
                        <a:lumOff val="15000"/>
                      </a:prstClr>
                    </a:solidFill>
                    <a:latin typeface="+mj-lt"/>
                    <a:cs typeface="Arial" pitchFamily="34" charset="0"/>
                  </a:rPr>
                  <a:t> &amp; community</a:t>
                </a:r>
              </a:p>
            </p:txBody>
          </p:sp>
        </p:grpSp>
      </p:grpSp>
      <p:grpSp>
        <p:nvGrpSpPr>
          <p:cNvPr id="55" name="Group 54"/>
          <p:cNvGrpSpPr/>
          <p:nvPr/>
        </p:nvGrpSpPr>
        <p:grpSpPr>
          <a:xfrm>
            <a:off x="4931110" y="1345167"/>
            <a:ext cx="4001387" cy="5819840"/>
            <a:chOff x="6192983" y="768228"/>
            <a:chExt cx="2722418" cy="3959636"/>
          </a:xfrm>
        </p:grpSpPr>
        <p:sp>
          <p:nvSpPr>
            <p:cNvPr id="56" name="Rectangle 55"/>
            <p:cNvSpPr/>
            <p:nvPr/>
          </p:nvSpPr>
          <p:spPr>
            <a:xfrm>
              <a:off x="6192983" y="768228"/>
              <a:ext cx="2722418" cy="395963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43985"/>
              <a:endParaRPr lang="en-US" sz="2646" kern="0" dirty="0">
                <a:solidFill>
                  <a:schemeClr val="accent1"/>
                </a:solidFill>
              </a:endParaRPr>
            </a:p>
          </p:txBody>
        </p:sp>
        <p:sp>
          <p:nvSpPr>
            <p:cNvPr id="57" name="Rectangle 56"/>
            <p:cNvSpPr/>
            <p:nvPr/>
          </p:nvSpPr>
          <p:spPr>
            <a:xfrm>
              <a:off x="6373055" y="2753228"/>
              <a:ext cx="2428045" cy="1738032"/>
            </a:xfrm>
            <a:prstGeom prst="rect">
              <a:avLst/>
            </a:prstGeom>
            <a:ln>
              <a:noFill/>
            </a:ln>
          </p:spPr>
          <p:txBody>
            <a:bodyPr wrap="square">
              <a:spAutoFit/>
            </a:bodyPr>
            <a:lstStyle/>
            <a:p>
              <a:pPr defTabSz="1343985"/>
              <a:r>
                <a:rPr lang="en-US" sz="1600" kern="0" dirty="0">
                  <a:solidFill>
                    <a:prstClr val="black">
                      <a:lumMod val="85000"/>
                      <a:lumOff val="15000"/>
                    </a:prstClr>
                  </a:solidFill>
                  <a:latin typeface="+mj-lt"/>
                  <a:cs typeface="Arial" pitchFamily="34" charset="0"/>
                </a:rPr>
                <a:t>Each is deconstructed on key </a:t>
              </a:r>
              <a:r>
                <a:rPr lang="en-US" sz="1600" b="1" kern="0" dirty="0">
                  <a:solidFill>
                    <a:srgbClr val="FF0000"/>
                  </a:solidFill>
                  <a:latin typeface="+mj-lt"/>
                  <a:cs typeface="Arial" pitchFamily="34" charset="0"/>
                </a:rPr>
                <a:t>emotional</a:t>
              </a:r>
              <a:r>
                <a:rPr lang="en-US" sz="1600" kern="0" dirty="0">
                  <a:solidFill>
                    <a:prstClr val="black">
                      <a:lumMod val="85000"/>
                      <a:lumOff val="15000"/>
                    </a:prstClr>
                  </a:solidFill>
                  <a:latin typeface="+mj-lt"/>
                  <a:cs typeface="Arial" pitchFamily="34" charset="0"/>
                </a:rPr>
                <a:t> and </a:t>
              </a:r>
              <a:r>
                <a:rPr lang="en-US" sz="1600" b="1" kern="0" dirty="0">
                  <a:solidFill>
                    <a:srgbClr val="FF0000"/>
                  </a:solidFill>
                  <a:latin typeface="+mj-lt"/>
                  <a:cs typeface="Arial" pitchFamily="34" charset="0"/>
                </a:rPr>
                <a:t>functional</a:t>
              </a:r>
              <a:r>
                <a:rPr lang="en-US" sz="1600" kern="0" dirty="0">
                  <a:solidFill>
                    <a:prstClr val="black">
                      <a:lumMod val="85000"/>
                      <a:lumOff val="15000"/>
                    </a:prstClr>
                  </a:solidFill>
                  <a:latin typeface="+mj-lt"/>
                  <a:cs typeface="Arial" pitchFamily="34" charset="0"/>
                </a:rPr>
                <a:t> benefits, brands need deliver on in order to be relevant for consumers in various usage occasions/situations.</a:t>
              </a:r>
            </a:p>
            <a:p>
              <a:pPr defTabSz="1343985"/>
              <a:endParaRPr lang="en-US" sz="1600" kern="0" dirty="0">
                <a:solidFill>
                  <a:prstClr val="black">
                    <a:lumMod val="85000"/>
                    <a:lumOff val="15000"/>
                  </a:prstClr>
                </a:solidFill>
                <a:latin typeface="+mj-lt"/>
                <a:cs typeface="Arial" pitchFamily="34" charset="0"/>
              </a:endParaRPr>
            </a:p>
            <a:p>
              <a:pPr defTabSz="1343985"/>
              <a:r>
                <a:rPr lang="en-US" sz="1600" kern="0" dirty="0">
                  <a:solidFill>
                    <a:prstClr val="black">
                      <a:lumMod val="85000"/>
                      <a:lumOff val="15000"/>
                    </a:prstClr>
                  </a:solidFill>
                  <a:latin typeface="+mj-lt"/>
                  <a:cs typeface="Arial" pitchFamily="34" charset="0"/>
                </a:rPr>
                <a:t>These benefits help build rich </a:t>
              </a:r>
              <a:r>
                <a:rPr lang="en-US" sz="1600" b="1" i="1" kern="0" dirty="0">
                  <a:solidFill>
                    <a:srgbClr val="FF0000"/>
                  </a:solidFill>
                  <a:latin typeface="+mj-lt"/>
                  <a:cs typeface="Arial" pitchFamily="34" charset="0"/>
                </a:rPr>
                <a:t>networks</a:t>
              </a:r>
              <a:r>
                <a:rPr lang="en-US" sz="1600" kern="0" dirty="0">
                  <a:solidFill>
                    <a:prstClr val="black">
                      <a:lumMod val="85000"/>
                      <a:lumOff val="15000"/>
                    </a:prstClr>
                  </a:solidFill>
                  <a:latin typeface="+mj-lt"/>
                  <a:cs typeface="Arial" pitchFamily="34" charset="0"/>
                </a:rPr>
                <a:t> and allow consumers to </a:t>
              </a:r>
              <a:r>
                <a:rPr lang="en-US" sz="1600" b="1" i="1" kern="0" dirty="0">
                  <a:solidFill>
                    <a:srgbClr val="FF0000"/>
                  </a:solidFill>
                  <a:latin typeface="+mj-lt"/>
                  <a:cs typeface="Arial" pitchFamily="34" charset="0"/>
                </a:rPr>
                <a:t>easily</a:t>
              </a:r>
              <a:r>
                <a:rPr lang="en-US" sz="1600" kern="0" dirty="0">
                  <a:solidFill>
                    <a:prstClr val="black">
                      <a:lumMod val="85000"/>
                      <a:lumOff val="15000"/>
                    </a:prstClr>
                  </a:solidFill>
                  <a:latin typeface="+mj-lt"/>
                  <a:cs typeface="Arial" pitchFamily="34" charset="0"/>
                </a:rPr>
                <a:t> identify the </a:t>
              </a:r>
              <a:r>
                <a:rPr lang="en-US" sz="1600" b="1" i="1" kern="0" dirty="0">
                  <a:solidFill>
                    <a:srgbClr val="FF0000"/>
                  </a:solidFill>
                  <a:latin typeface="+mj-lt"/>
                  <a:cs typeface="Arial" pitchFamily="34" charset="0"/>
                </a:rPr>
                <a:t>best solutions </a:t>
              </a:r>
              <a:r>
                <a:rPr lang="en-US" sz="1600" kern="0" dirty="0">
                  <a:solidFill>
                    <a:prstClr val="black">
                      <a:lumMod val="85000"/>
                      <a:lumOff val="15000"/>
                    </a:prstClr>
                  </a:solidFill>
                  <a:latin typeface="+mj-lt"/>
                  <a:cs typeface="Arial" pitchFamily="34" charset="0"/>
                </a:rPr>
                <a:t>for their needs. </a:t>
              </a:r>
              <a:endParaRPr lang="en-US" sz="1600" kern="0" dirty="0">
                <a:solidFill>
                  <a:sysClr val="windowText" lastClr="000000"/>
                </a:solidFill>
                <a:latin typeface="+mj-lt"/>
              </a:endParaRPr>
            </a:p>
          </p:txBody>
        </p:sp>
      </p:grpSp>
      <p:pic>
        <p:nvPicPr>
          <p:cNvPr id="79"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135711" y="1608455"/>
            <a:ext cx="3312368" cy="261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2" name="Group 121"/>
          <p:cNvGrpSpPr/>
          <p:nvPr/>
        </p:nvGrpSpPr>
        <p:grpSpPr>
          <a:xfrm>
            <a:off x="9029166" y="1344395"/>
            <a:ext cx="4001387" cy="5819840"/>
            <a:chOff x="3325090" y="768228"/>
            <a:chExt cx="2722418" cy="3959636"/>
          </a:xfrm>
        </p:grpSpPr>
        <p:sp>
          <p:nvSpPr>
            <p:cNvPr id="123" name="Rectangle 122"/>
            <p:cNvSpPr/>
            <p:nvPr/>
          </p:nvSpPr>
          <p:spPr>
            <a:xfrm>
              <a:off x="3325090" y="768228"/>
              <a:ext cx="2722418" cy="3959636"/>
            </a:xfrm>
            <a:prstGeom prst="rect">
              <a:avLst/>
            </a:prstGeom>
            <a:solidFill>
              <a:srgbClr val="1B365D">
                <a:lumMod val="20000"/>
                <a:lumOff val="80000"/>
              </a:srgbClr>
            </a:solidFill>
            <a:ln w="9525" cap="flat" cmpd="sng" algn="ctr">
              <a:noFill/>
              <a:prstDash val="solid"/>
            </a:ln>
            <a:effectLst/>
          </p:spPr>
          <p:txBody>
            <a:bodyPr rtlCol="0" anchor="ctr"/>
            <a:lstStyle/>
            <a:p>
              <a:pPr marL="0" marR="0" lvl="0" indent="0" algn="ctr" defTabSz="1357788" eaLnBrk="1" fontAlgn="auto" latinLnBrk="0" hangingPunct="1">
                <a:lnSpc>
                  <a:spcPct val="100000"/>
                </a:lnSpc>
                <a:spcBef>
                  <a:spcPts val="0"/>
                </a:spcBef>
                <a:spcAft>
                  <a:spcPts val="0"/>
                </a:spcAft>
                <a:buClrTx/>
                <a:buSzTx/>
                <a:buFontTx/>
                <a:buNone/>
                <a:tabLst/>
                <a:defRPr/>
              </a:pPr>
              <a:endParaRPr kumimoji="0" lang="en-US" sz="2646" b="0" i="0" u="none" strike="noStrike" kern="0" cap="none" spc="0" normalizeH="0" baseline="0" noProof="0" dirty="0">
                <a:ln>
                  <a:noFill/>
                </a:ln>
                <a:solidFill>
                  <a:srgbClr val="E87722"/>
                </a:solidFill>
                <a:effectLst/>
                <a:uLnTx/>
                <a:uFillTx/>
                <a:latin typeface="Calibri"/>
                <a:ea typeface="+mn-ea"/>
                <a:cs typeface="+mn-cs"/>
              </a:endParaRPr>
            </a:p>
          </p:txBody>
        </p:sp>
        <p:grpSp>
          <p:nvGrpSpPr>
            <p:cNvPr id="124" name="Group 123"/>
            <p:cNvGrpSpPr/>
            <p:nvPr/>
          </p:nvGrpSpPr>
          <p:grpSpPr>
            <a:xfrm>
              <a:off x="3429088" y="837326"/>
              <a:ext cx="2566468" cy="740060"/>
              <a:chOff x="3429088" y="837326"/>
              <a:chExt cx="2566468" cy="740060"/>
            </a:xfrm>
          </p:grpSpPr>
          <p:grpSp>
            <p:nvGrpSpPr>
              <p:cNvPr id="137" name="Group 136"/>
              <p:cNvGrpSpPr/>
              <p:nvPr/>
            </p:nvGrpSpPr>
            <p:grpSpPr>
              <a:xfrm>
                <a:off x="3429088" y="1060046"/>
                <a:ext cx="324000" cy="324000"/>
                <a:chOff x="4502150" y="3287713"/>
                <a:chExt cx="509587" cy="485775"/>
              </a:xfrm>
              <a:solidFill>
                <a:srgbClr val="1B365D"/>
              </a:solidFill>
            </p:grpSpPr>
            <p:sp>
              <p:nvSpPr>
                <p:cNvPr id="139" name="Freeform 963"/>
                <p:cNvSpPr>
                  <a:spLocks/>
                </p:cNvSpPr>
                <p:nvPr/>
              </p:nvSpPr>
              <p:spPr bwMode="auto">
                <a:xfrm>
                  <a:off x="4502150" y="3287713"/>
                  <a:ext cx="303212" cy="485775"/>
                </a:xfrm>
                <a:custGeom>
                  <a:avLst/>
                  <a:gdLst>
                    <a:gd name="T0" fmla="*/ 55 w 68"/>
                    <a:gd name="T1" fmla="*/ 98 h 108"/>
                    <a:gd name="T2" fmla="*/ 54 w 68"/>
                    <a:gd name="T3" fmla="*/ 98 h 108"/>
                    <a:gd name="T4" fmla="*/ 54 w 68"/>
                    <a:gd name="T5" fmla="*/ 97 h 108"/>
                    <a:gd name="T6" fmla="*/ 54 w 68"/>
                    <a:gd name="T7" fmla="*/ 90 h 108"/>
                    <a:gd name="T8" fmla="*/ 68 w 68"/>
                    <a:gd name="T9" fmla="*/ 59 h 108"/>
                    <a:gd name="T10" fmla="*/ 49 w 68"/>
                    <a:gd name="T11" fmla="*/ 42 h 108"/>
                    <a:gd name="T12" fmla="*/ 44 w 68"/>
                    <a:gd name="T13" fmla="*/ 40 h 108"/>
                    <a:gd name="T14" fmla="*/ 49 w 68"/>
                    <a:gd name="T15" fmla="*/ 37 h 108"/>
                    <a:gd name="T16" fmla="*/ 59 w 68"/>
                    <a:gd name="T17" fmla="*/ 20 h 108"/>
                    <a:gd name="T18" fmla="*/ 37 w 68"/>
                    <a:gd name="T19" fmla="*/ 0 h 108"/>
                    <a:gd name="T20" fmla="*/ 15 w 68"/>
                    <a:gd name="T21" fmla="*/ 20 h 108"/>
                    <a:gd name="T22" fmla="*/ 25 w 68"/>
                    <a:gd name="T23" fmla="*/ 37 h 108"/>
                    <a:gd name="T24" fmla="*/ 30 w 68"/>
                    <a:gd name="T25" fmla="*/ 40 h 108"/>
                    <a:gd name="T26" fmla="*/ 24 w 68"/>
                    <a:gd name="T27" fmla="*/ 42 h 108"/>
                    <a:gd name="T28" fmla="*/ 0 w 68"/>
                    <a:gd name="T29" fmla="*/ 83 h 108"/>
                    <a:gd name="T30" fmla="*/ 0 w 68"/>
                    <a:gd name="T31" fmla="*/ 90 h 108"/>
                    <a:gd name="T32" fmla="*/ 37 w 68"/>
                    <a:gd name="T33" fmla="*/ 108 h 108"/>
                    <a:gd name="T34" fmla="*/ 59 w 68"/>
                    <a:gd name="T35" fmla="*/ 103 h 108"/>
                    <a:gd name="T36" fmla="*/ 55 w 68"/>
                    <a:gd name="T37" fmla="*/ 9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108">
                      <a:moveTo>
                        <a:pt x="55" y="98"/>
                      </a:moveTo>
                      <a:cubicBezTo>
                        <a:pt x="54" y="98"/>
                        <a:pt x="54" y="98"/>
                        <a:pt x="54" y="98"/>
                      </a:cubicBezTo>
                      <a:cubicBezTo>
                        <a:pt x="54" y="97"/>
                        <a:pt x="54" y="97"/>
                        <a:pt x="54" y="97"/>
                      </a:cubicBezTo>
                      <a:cubicBezTo>
                        <a:pt x="54" y="95"/>
                        <a:pt x="54" y="92"/>
                        <a:pt x="54" y="90"/>
                      </a:cubicBezTo>
                      <a:cubicBezTo>
                        <a:pt x="54" y="77"/>
                        <a:pt x="59" y="66"/>
                        <a:pt x="68" y="59"/>
                      </a:cubicBezTo>
                      <a:cubicBezTo>
                        <a:pt x="63" y="51"/>
                        <a:pt x="57" y="45"/>
                        <a:pt x="49" y="42"/>
                      </a:cubicBezTo>
                      <a:cubicBezTo>
                        <a:pt x="44" y="40"/>
                        <a:pt x="44" y="40"/>
                        <a:pt x="44" y="40"/>
                      </a:cubicBezTo>
                      <a:cubicBezTo>
                        <a:pt x="49" y="37"/>
                        <a:pt x="49" y="37"/>
                        <a:pt x="49" y="37"/>
                      </a:cubicBezTo>
                      <a:cubicBezTo>
                        <a:pt x="55" y="33"/>
                        <a:pt x="59" y="27"/>
                        <a:pt x="59" y="20"/>
                      </a:cubicBezTo>
                      <a:cubicBezTo>
                        <a:pt x="59" y="9"/>
                        <a:pt x="49" y="0"/>
                        <a:pt x="37" y="0"/>
                      </a:cubicBezTo>
                      <a:cubicBezTo>
                        <a:pt x="25" y="0"/>
                        <a:pt x="15" y="9"/>
                        <a:pt x="15" y="20"/>
                      </a:cubicBezTo>
                      <a:cubicBezTo>
                        <a:pt x="15" y="27"/>
                        <a:pt x="19" y="33"/>
                        <a:pt x="25" y="37"/>
                      </a:cubicBezTo>
                      <a:cubicBezTo>
                        <a:pt x="30" y="40"/>
                        <a:pt x="30" y="40"/>
                        <a:pt x="30" y="40"/>
                      </a:cubicBezTo>
                      <a:cubicBezTo>
                        <a:pt x="24" y="42"/>
                        <a:pt x="24" y="42"/>
                        <a:pt x="24" y="42"/>
                      </a:cubicBezTo>
                      <a:cubicBezTo>
                        <a:pt x="10" y="48"/>
                        <a:pt x="0" y="64"/>
                        <a:pt x="0" y="83"/>
                      </a:cubicBezTo>
                      <a:cubicBezTo>
                        <a:pt x="0" y="85"/>
                        <a:pt x="0" y="88"/>
                        <a:pt x="0" y="90"/>
                      </a:cubicBezTo>
                      <a:cubicBezTo>
                        <a:pt x="9" y="101"/>
                        <a:pt x="22" y="108"/>
                        <a:pt x="37" y="108"/>
                      </a:cubicBezTo>
                      <a:cubicBezTo>
                        <a:pt x="45" y="108"/>
                        <a:pt x="52" y="106"/>
                        <a:pt x="59" y="103"/>
                      </a:cubicBezTo>
                      <a:cubicBezTo>
                        <a:pt x="57" y="101"/>
                        <a:pt x="56" y="100"/>
                        <a:pt x="55" y="98"/>
                      </a:cubicBezTo>
                      <a:close/>
                    </a:path>
                  </a:pathLst>
                </a:custGeom>
                <a:solidFill>
                  <a:srgbClr val="1B36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398" tIns="67199" rIns="134398" bIns="67199" numCol="1" anchor="t" anchorCtr="0" compatLnSpc="1">
                  <a:prstTxWarp prst="textNoShape">
                    <a:avLst/>
                  </a:prstTxWarp>
                </a:bodyPr>
                <a:lstStyle/>
                <a:p>
                  <a:pPr marL="0" marR="0" lvl="0" indent="0" defTabSz="1357788" eaLnBrk="1" fontAlgn="auto" latinLnBrk="0" hangingPunct="1">
                    <a:lnSpc>
                      <a:spcPct val="100000"/>
                    </a:lnSpc>
                    <a:spcBef>
                      <a:spcPts val="0"/>
                    </a:spcBef>
                    <a:spcAft>
                      <a:spcPts val="0"/>
                    </a:spcAft>
                    <a:buClrTx/>
                    <a:buSzTx/>
                    <a:buFontTx/>
                    <a:buNone/>
                    <a:tabLst/>
                    <a:defRPr/>
                  </a:pPr>
                  <a:endParaRPr kumimoji="0" lang="en-US" sz="1617" b="0" i="0" u="none" strike="noStrike" kern="0" cap="none" spc="0" normalizeH="0" baseline="0" noProof="0" dirty="0">
                    <a:ln>
                      <a:noFill/>
                    </a:ln>
                    <a:solidFill>
                      <a:srgbClr val="1B365D"/>
                    </a:solidFill>
                    <a:effectLst/>
                    <a:uLnTx/>
                    <a:uFillTx/>
                    <a:latin typeface="Calibri"/>
                  </a:endParaRPr>
                </a:p>
              </p:txBody>
            </p:sp>
            <p:sp>
              <p:nvSpPr>
                <p:cNvPr id="140" name="Freeform 964"/>
                <p:cNvSpPr>
                  <a:spLocks/>
                </p:cNvSpPr>
                <p:nvPr/>
              </p:nvSpPr>
              <p:spPr bwMode="auto">
                <a:xfrm>
                  <a:off x="4770437" y="3414713"/>
                  <a:ext cx="241300" cy="358775"/>
                </a:xfrm>
                <a:custGeom>
                  <a:avLst/>
                  <a:gdLst>
                    <a:gd name="T0" fmla="*/ 36 w 54"/>
                    <a:gd name="T1" fmla="*/ 32 h 80"/>
                    <a:gd name="T2" fmla="*/ 31 w 54"/>
                    <a:gd name="T3" fmla="*/ 30 h 80"/>
                    <a:gd name="T4" fmla="*/ 36 w 54"/>
                    <a:gd name="T5" fmla="*/ 27 h 80"/>
                    <a:gd name="T6" fmla="*/ 43 w 54"/>
                    <a:gd name="T7" fmla="*/ 14 h 80"/>
                    <a:gd name="T8" fmla="*/ 27 w 54"/>
                    <a:gd name="T9" fmla="*/ 0 h 80"/>
                    <a:gd name="T10" fmla="*/ 11 w 54"/>
                    <a:gd name="T11" fmla="*/ 14 h 80"/>
                    <a:gd name="T12" fmla="*/ 18 w 54"/>
                    <a:gd name="T13" fmla="*/ 27 h 80"/>
                    <a:gd name="T14" fmla="*/ 23 w 54"/>
                    <a:gd name="T15" fmla="*/ 30 h 80"/>
                    <a:gd name="T16" fmla="*/ 18 w 54"/>
                    <a:gd name="T17" fmla="*/ 32 h 80"/>
                    <a:gd name="T18" fmla="*/ 16 w 54"/>
                    <a:gd name="T19" fmla="*/ 33 h 80"/>
                    <a:gd name="T20" fmla="*/ 13 w 54"/>
                    <a:gd name="T21" fmla="*/ 35 h 80"/>
                    <a:gd name="T22" fmla="*/ 11 w 54"/>
                    <a:gd name="T23" fmla="*/ 36 h 80"/>
                    <a:gd name="T24" fmla="*/ 0 w 54"/>
                    <a:gd name="T25" fmla="*/ 62 h 80"/>
                    <a:gd name="T26" fmla="*/ 0 w 54"/>
                    <a:gd name="T27" fmla="*/ 67 h 80"/>
                    <a:gd name="T28" fmla="*/ 4 w 54"/>
                    <a:gd name="T29" fmla="*/ 71 h 80"/>
                    <a:gd name="T30" fmla="*/ 6 w 54"/>
                    <a:gd name="T31" fmla="*/ 73 h 80"/>
                    <a:gd name="T32" fmla="*/ 9 w 54"/>
                    <a:gd name="T33" fmla="*/ 75 h 80"/>
                    <a:gd name="T34" fmla="*/ 27 w 54"/>
                    <a:gd name="T35" fmla="*/ 80 h 80"/>
                    <a:gd name="T36" fmla="*/ 54 w 54"/>
                    <a:gd name="T37" fmla="*/ 67 h 80"/>
                    <a:gd name="T38" fmla="*/ 54 w 54"/>
                    <a:gd name="T39" fmla="*/ 62 h 80"/>
                    <a:gd name="T40" fmla="*/ 36 w 54"/>
                    <a:gd name="T41"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80">
                      <a:moveTo>
                        <a:pt x="36" y="32"/>
                      </a:moveTo>
                      <a:cubicBezTo>
                        <a:pt x="31" y="30"/>
                        <a:pt x="31" y="30"/>
                        <a:pt x="31" y="30"/>
                      </a:cubicBezTo>
                      <a:cubicBezTo>
                        <a:pt x="36" y="27"/>
                        <a:pt x="36" y="27"/>
                        <a:pt x="36" y="27"/>
                      </a:cubicBezTo>
                      <a:cubicBezTo>
                        <a:pt x="40" y="24"/>
                        <a:pt x="43" y="19"/>
                        <a:pt x="43" y="14"/>
                      </a:cubicBezTo>
                      <a:cubicBezTo>
                        <a:pt x="43" y="7"/>
                        <a:pt x="36" y="0"/>
                        <a:pt x="27" y="0"/>
                      </a:cubicBezTo>
                      <a:cubicBezTo>
                        <a:pt x="18" y="0"/>
                        <a:pt x="11" y="7"/>
                        <a:pt x="11" y="14"/>
                      </a:cubicBezTo>
                      <a:cubicBezTo>
                        <a:pt x="11" y="19"/>
                        <a:pt x="14" y="24"/>
                        <a:pt x="18" y="27"/>
                      </a:cubicBezTo>
                      <a:cubicBezTo>
                        <a:pt x="23" y="30"/>
                        <a:pt x="23" y="30"/>
                        <a:pt x="23" y="30"/>
                      </a:cubicBezTo>
                      <a:cubicBezTo>
                        <a:pt x="18" y="32"/>
                        <a:pt x="18" y="32"/>
                        <a:pt x="18" y="32"/>
                      </a:cubicBezTo>
                      <a:cubicBezTo>
                        <a:pt x="17" y="32"/>
                        <a:pt x="16" y="33"/>
                        <a:pt x="16" y="33"/>
                      </a:cubicBezTo>
                      <a:cubicBezTo>
                        <a:pt x="15" y="33"/>
                        <a:pt x="14" y="34"/>
                        <a:pt x="13" y="35"/>
                      </a:cubicBezTo>
                      <a:cubicBezTo>
                        <a:pt x="12" y="35"/>
                        <a:pt x="11" y="36"/>
                        <a:pt x="11" y="36"/>
                      </a:cubicBezTo>
                      <a:cubicBezTo>
                        <a:pt x="4" y="42"/>
                        <a:pt x="0" y="51"/>
                        <a:pt x="0" y="62"/>
                      </a:cubicBezTo>
                      <a:cubicBezTo>
                        <a:pt x="0" y="64"/>
                        <a:pt x="0" y="65"/>
                        <a:pt x="0" y="67"/>
                      </a:cubicBezTo>
                      <a:cubicBezTo>
                        <a:pt x="1" y="69"/>
                        <a:pt x="3" y="70"/>
                        <a:pt x="4" y="71"/>
                      </a:cubicBezTo>
                      <a:cubicBezTo>
                        <a:pt x="5" y="72"/>
                        <a:pt x="6" y="73"/>
                        <a:pt x="6" y="73"/>
                      </a:cubicBezTo>
                      <a:cubicBezTo>
                        <a:pt x="7" y="74"/>
                        <a:pt x="8" y="75"/>
                        <a:pt x="9" y="75"/>
                      </a:cubicBezTo>
                      <a:cubicBezTo>
                        <a:pt x="14" y="78"/>
                        <a:pt x="21" y="80"/>
                        <a:pt x="27" y="80"/>
                      </a:cubicBezTo>
                      <a:cubicBezTo>
                        <a:pt x="38" y="80"/>
                        <a:pt x="47" y="75"/>
                        <a:pt x="54" y="67"/>
                      </a:cubicBezTo>
                      <a:cubicBezTo>
                        <a:pt x="54" y="65"/>
                        <a:pt x="54" y="64"/>
                        <a:pt x="54" y="62"/>
                      </a:cubicBezTo>
                      <a:cubicBezTo>
                        <a:pt x="54" y="48"/>
                        <a:pt x="47" y="36"/>
                        <a:pt x="36" y="32"/>
                      </a:cubicBezTo>
                      <a:close/>
                    </a:path>
                  </a:pathLst>
                </a:custGeom>
                <a:solidFill>
                  <a:srgbClr val="1B36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398" tIns="67199" rIns="134398" bIns="67199" numCol="1" anchor="t" anchorCtr="0" compatLnSpc="1">
                  <a:prstTxWarp prst="textNoShape">
                    <a:avLst/>
                  </a:prstTxWarp>
                </a:bodyPr>
                <a:lstStyle/>
                <a:p>
                  <a:pPr marL="0" marR="0" lvl="0" indent="0" defTabSz="1357788" eaLnBrk="1" fontAlgn="auto" latinLnBrk="0" hangingPunct="1">
                    <a:lnSpc>
                      <a:spcPct val="100000"/>
                    </a:lnSpc>
                    <a:spcBef>
                      <a:spcPts val="0"/>
                    </a:spcBef>
                    <a:spcAft>
                      <a:spcPts val="0"/>
                    </a:spcAft>
                    <a:buClrTx/>
                    <a:buSzTx/>
                    <a:buFontTx/>
                    <a:buNone/>
                    <a:tabLst/>
                    <a:defRPr/>
                  </a:pPr>
                  <a:endParaRPr kumimoji="0" lang="en-US" sz="1617" b="0" i="0" u="none" strike="noStrike" kern="0" cap="none" spc="0" normalizeH="0" baseline="0" noProof="0" dirty="0">
                    <a:ln>
                      <a:noFill/>
                    </a:ln>
                    <a:solidFill>
                      <a:srgbClr val="1B365D"/>
                    </a:solidFill>
                    <a:effectLst/>
                    <a:uLnTx/>
                    <a:uFillTx/>
                    <a:latin typeface="Calibri"/>
                  </a:endParaRPr>
                </a:p>
              </p:txBody>
            </p:sp>
          </p:grpSp>
          <p:sp>
            <p:nvSpPr>
              <p:cNvPr id="138" name="Rectangle 137"/>
              <p:cNvSpPr/>
              <p:nvPr/>
            </p:nvSpPr>
            <p:spPr>
              <a:xfrm>
                <a:off x="3789142" y="837326"/>
                <a:ext cx="2206414" cy="740060"/>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People first </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All decisions are made with fundamental consumer needs at the heart</a:t>
                </a:r>
              </a:p>
            </p:txBody>
          </p:sp>
        </p:grpSp>
        <p:grpSp>
          <p:nvGrpSpPr>
            <p:cNvPr id="125" name="Group 124"/>
            <p:cNvGrpSpPr/>
            <p:nvPr/>
          </p:nvGrpSpPr>
          <p:grpSpPr>
            <a:xfrm>
              <a:off x="3422241" y="1720805"/>
              <a:ext cx="2573315" cy="570751"/>
              <a:chOff x="3422241" y="1811890"/>
              <a:chExt cx="2573315" cy="570751"/>
            </a:xfrm>
          </p:grpSpPr>
          <p:sp>
            <p:nvSpPr>
              <p:cNvPr id="135" name="Freeform 1225"/>
              <p:cNvSpPr>
                <a:spLocks noEditPoints="1"/>
              </p:cNvSpPr>
              <p:nvPr/>
            </p:nvSpPr>
            <p:spPr bwMode="auto">
              <a:xfrm>
                <a:off x="3422241" y="1949972"/>
                <a:ext cx="324309" cy="324000"/>
              </a:xfrm>
              <a:custGeom>
                <a:avLst/>
                <a:gdLst>
                  <a:gd name="T0" fmla="*/ 96 w 191"/>
                  <a:gd name="T1" fmla="*/ 191 h 191"/>
                  <a:gd name="T2" fmla="*/ 96 w 191"/>
                  <a:gd name="T3" fmla="*/ 0 h 191"/>
                  <a:gd name="T4" fmla="*/ 50 w 191"/>
                  <a:gd name="T5" fmla="*/ 119 h 191"/>
                  <a:gd name="T6" fmla="*/ 49 w 191"/>
                  <a:gd name="T7" fmla="*/ 80 h 191"/>
                  <a:gd name="T8" fmla="*/ 18 w 191"/>
                  <a:gd name="T9" fmla="*/ 95 h 191"/>
                  <a:gd name="T10" fmla="*/ 50 w 191"/>
                  <a:gd name="T11" fmla="*/ 119 h 191"/>
                  <a:gd name="T12" fmla="*/ 52 w 191"/>
                  <a:gd name="T13" fmla="*/ 131 h 191"/>
                  <a:gd name="T14" fmla="*/ 41 w 191"/>
                  <a:gd name="T15" fmla="*/ 150 h 191"/>
                  <a:gd name="T16" fmla="*/ 25 w 191"/>
                  <a:gd name="T17" fmla="*/ 62 h 191"/>
                  <a:gd name="T18" fmla="*/ 67 w 191"/>
                  <a:gd name="T19" fmla="*/ 23 h 191"/>
                  <a:gd name="T20" fmla="*/ 25 w 191"/>
                  <a:gd name="T21" fmla="*/ 62 h 191"/>
                  <a:gd name="T22" fmla="*/ 90 w 191"/>
                  <a:gd name="T23" fmla="*/ 124 h 191"/>
                  <a:gd name="T24" fmla="*/ 59 w 191"/>
                  <a:gd name="T25" fmla="*/ 81 h 191"/>
                  <a:gd name="T26" fmla="*/ 60 w 191"/>
                  <a:gd name="T27" fmla="*/ 121 h 191"/>
                  <a:gd name="T28" fmla="*/ 90 w 191"/>
                  <a:gd name="T29" fmla="*/ 73 h 191"/>
                  <a:gd name="T30" fmla="*/ 89 w 191"/>
                  <a:gd name="T31" fmla="*/ 18 h 191"/>
                  <a:gd name="T32" fmla="*/ 90 w 191"/>
                  <a:gd name="T33" fmla="*/ 173 h 191"/>
                  <a:gd name="T34" fmla="*/ 63 w 191"/>
                  <a:gd name="T35" fmla="*/ 133 h 191"/>
                  <a:gd name="T36" fmla="*/ 90 w 191"/>
                  <a:gd name="T37" fmla="*/ 173 h 191"/>
                  <a:gd name="T38" fmla="*/ 101 w 191"/>
                  <a:gd name="T39" fmla="*/ 73 h 191"/>
                  <a:gd name="T40" fmla="*/ 109 w 191"/>
                  <a:gd name="T41" fmla="*/ 22 h 191"/>
                  <a:gd name="T42" fmla="*/ 131 w 191"/>
                  <a:gd name="T43" fmla="*/ 122 h 191"/>
                  <a:gd name="T44" fmla="*/ 132 w 191"/>
                  <a:gd name="T45" fmla="*/ 81 h 191"/>
                  <a:gd name="T46" fmla="*/ 101 w 191"/>
                  <a:gd name="T47" fmla="*/ 124 h 191"/>
                  <a:gd name="T48" fmla="*/ 128 w 191"/>
                  <a:gd name="T49" fmla="*/ 133 h 191"/>
                  <a:gd name="T50" fmla="*/ 101 w 191"/>
                  <a:gd name="T51" fmla="*/ 173 h 191"/>
                  <a:gd name="T52" fmla="*/ 124 w 191"/>
                  <a:gd name="T53" fmla="*/ 23 h 191"/>
                  <a:gd name="T54" fmla="*/ 166 w 191"/>
                  <a:gd name="T55" fmla="*/ 62 h 191"/>
                  <a:gd name="T56" fmla="*/ 168 w 191"/>
                  <a:gd name="T57" fmla="*/ 123 h 191"/>
                  <a:gd name="T58" fmla="*/ 125 w 191"/>
                  <a:gd name="T59" fmla="*/ 167 h 191"/>
                  <a:gd name="T60" fmla="*/ 168 w 191"/>
                  <a:gd name="T61" fmla="*/ 123 h 191"/>
                  <a:gd name="T62" fmla="*/ 142 w 191"/>
                  <a:gd name="T63" fmla="*/ 120 h 191"/>
                  <a:gd name="T64" fmla="*/ 170 w 191"/>
                  <a:gd name="T65" fmla="*/ 73 h 191"/>
                  <a:gd name="T66" fmla="*/ 143 w 191"/>
                  <a:gd name="T67" fmla="*/ 9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1" h="191">
                    <a:moveTo>
                      <a:pt x="191" y="95"/>
                    </a:moveTo>
                    <a:cubicBezTo>
                      <a:pt x="191" y="148"/>
                      <a:pt x="149" y="191"/>
                      <a:pt x="96" y="191"/>
                    </a:cubicBezTo>
                    <a:cubicBezTo>
                      <a:pt x="43" y="191"/>
                      <a:pt x="0" y="148"/>
                      <a:pt x="0" y="95"/>
                    </a:cubicBezTo>
                    <a:cubicBezTo>
                      <a:pt x="0" y="42"/>
                      <a:pt x="43" y="0"/>
                      <a:pt x="96" y="0"/>
                    </a:cubicBezTo>
                    <a:cubicBezTo>
                      <a:pt x="149" y="0"/>
                      <a:pt x="191" y="42"/>
                      <a:pt x="191" y="95"/>
                    </a:cubicBezTo>
                    <a:close/>
                    <a:moveTo>
                      <a:pt x="50" y="119"/>
                    </a:moveTo>
                    <a:cubicBezTo>
                      <a:pt x="48" y="112"/>
                      <a:pt x="48" y="104"/>
                      <a:pt x="48" y="96"/>
                    </a:cubicBezTo>
                    <a:cubicBezTo>
                      <a:pt x="48" y="90"/>
                      <a:pt x="48" y="85"/>
                      <a:pt x="49" y="80"/>
                    </a:cubicBezTo>
                    <a:cubicBezTo>
                      <a:pt x="35" y="77"/>
                      <a:pt x="27" y="75"/>
                      <a:pt x="21" y="72"/>
                    </a:cubicBezTo>
                    <a:cubicBezTo>
                      <a:pt x="19" y="79"/>
                      <a:pt x="18" y="87"/>
                      <a:pt x="18" y="95"/>
                    </a:cubicBezTo>
                    <a:cubicBezTo>
                      <a:pt x="18" y="99"/>
                      <a:pt x="18" y="103"/>
                      <a:pt x="18" y="106"/>
                    </a:cubicBezTo>
                    <a:cubicBezTo>
                      <a:pt x="22" y="110"/>
                      <a:pt x="32" y="116"/>
                      <a:pt x="50" y="119"/>
                    </a:cubicBezTo>
                    <a:close/>
                    <a:moveTo>
                      <a:pt x="66" y="167"/>
                    </a:moveTo>
                    <a:cubicBezTo>
                      <a:pt x="59" y="157"/>
                      <a:pt x="55" y="145"/>
                      <a:pt x="52" y="131"/>
                    </a:cubicBezTo>
                    <a:cubicBezTo>
                      <a:pt x="40" y="128"/>
                      <a:pt x="29" y="125"/>
                      <a:pt x="22" y="121"/>
                    </a:cubicBezTo>
                    <a:cubicBezTo>
                      <a:pt x="27" y="132"/>
                      <a:pt x="32" y="142"/>
                      <a:pt x="41" y="150"/>
                    </a:cubicBezTo>
                    <a:cubicBezTo>
                      <a:pt x="48" y="158"/>
                      <a:pt x="57" y="163"/>
                      <a:pt x="66" y="167"/>
                    </a:cubicBezTo>
                    <a:close/>
                    <a:moveTo>
                      <a:pt x="25" y="62"/>
                    </a:moveTo>
                    <a:cubicBezTo>
                      <a:pt x="28" y="64"/>
                      <a:pt x="32" y="65"/>
                      <a:pt x="50" y="69"/>
                    </a:cubicBezTo>
                    <a:cubicBezTo>
                      <a:pt x="53" y="51"/>
                      <a:pt x="59" y="35"/>
                      <a:pt x="67" y="23"/>
                    </a:cubicBezTo>
                    <a:cubicBezTo>
                      <a:pt x="57" y="28"/>
                      <a:pt x="49" y="32"/>
                      <a:pt x="41" y="41"/>
                    </a:cubicBezTo>
                    <a:cubicBezTo>
                      <a:pt x="34" y="47"/>
                      <a:pt x="29" y="54"/>
                      <a:pt x="25" y="62"/>
                    </a:cubicBezTo>
                    <a:close/>
                    <a:moveTo>
                      <a:pt x="60" y="121"/>
                    </a:moveTo>
                    <a:cubicBezTo>
                      <a:pt x="70" y="123"/>
                      <a:pt x="80" y="124"/>
                      <a:pt x="90" y="124"/>
                    </a:cubicBezTo>
                    <a:cubicBezTo>
                      <a:pt x="90" y="83"/>
                      <a:pt x="90" y="83"/>
                      <a:pt x="90" y="83"/>
                    </a:cubicBezTo>
                    <a:cubicBezTo>
                      <a:pt x="79" y="83"/>
                      <a:pt x="69" y="82"/>
                      <a:pt x="59" y="81"/>
                    </a:cubicBezTo>
                    <a:cubicBezTo>
                      <a:pt x="59" y="86"/>
                      <a:pt x="58" y="91"/>
                      <a:pt x="58" y="96"/>
                    </a:cubicBezTo>
                    <a:cubicBezTo>
                      <a:pt x="58" y="104"/>
                      <a:pt x="59" y="113"/>
                      <a:pt x="60" y="121"/>
                    </a:cubicBezTo>
                    <a:close/>
                    <a:moveTo>
                      <a:pt x="60" y="71"/>
                    </a:moveTo>
                    <a:cubicBezTo>
                      <a:pt x="70" y="72"/>
                      <a:pt x="80" y="72"/>
                      <a:pt x="90" y="73"/>
                    </a:cubicBezTo>
                    <a:cubicBezTo>
                      <a:pt x="90" y="18"/>
                      <a:pt x="90" y="18"/>
                      <a:pt x="90" y="18"/>
                    </a:cubicBezTo>
                    <a:cubicBezTo>
                      <a:pt x="90" y="18"/>
                      <a:pt x="90" y="18"/>
                      <a:pt x="89" y="18"/>
                    </a:cubicBezTo>
                    <a:cubicBezTo>
                      <a:pt x="76" y="23"/>
                      <a:pt x="65" y="44"/>
                      <a:pt x="60" y="71"/>
                    </a:cubicBezTo>
                    <a:close/>
                    <a:moveTo>
                      <a:pt x="90" y="173"/>
                    </a:moveTo>
                    <a:cubicBezTo>
                      <a:pt x="90" y="135"/>
                      <a:pt x="90" y="135"/>
                      <a:pt x="90" y="135"/>
                    </a:cubicBezTo>
                    <a:cubicBezTo>
                      <a:pt x="81" y="134"/>
                      <a:pt x="72" y="134"/>
                      <a:pt x="63" y="133"/>
                    </a:cubicBezTo>
                    <a:cubicBezTo>
                      <a:pt x="65" y="141"/>
                      <a:pt x="67" y="147"/>
                      <a:pt x="71" y="153"/>
                    </a:cubicBezTo>
                    <a:cubicBezTo>
                      <a:pt x="75" y="164"/>
                      <a:pt x="82" y="173"/>
                      <a:pt x="90" y="173"/>
                    </a:cubicBezTo>
                    <a:close/>
                    <a:moveTo>
                      <a:pt x="101" y="18"/>
                    </a:moveTo>
                    <a:cubicBezTo>
                      <a:pt x="101" y="73"/>
                      <a:pt x="101" y="73"/>
                      <a:pt x="101" y="73"/>
                    </a:cubicBezTo>
                    <a:cubicBezTo>
                      <a:pt x="111" y="72"/>
                      <a:pt x="121" y="72"/>
                      <a:pt x="131" y="71"/>
                    </a:cubicBezTo>
                    <a:cubicBezTo>
                      <a:pt x="127" y="50"/>
                      <a:pt x="119" y="31"/>
                      <a:pt x="109" y="22"/>
                    </a:cubicBezTo>
                    <a:cubicBezTo>
                      <a:pt x="106" y="20"/>
                      <a:pt x="103" y="18"/>
                      <a:pt x="101" y="18"/>
                    </a:cubicBezTo>
                    <a:close/>
                    <a:moveTo>
                      <a:pt x="131" y="122"/>
                    </a:moveTo>
                    <a:cubicBezTo>
                      <a:pt x="132" y="114"/>
                      <a:pt x="132" y="105"/>
                      <a:pt x="132" y="96"/>
                    </a:cubicBezTo>
                    <a:cubicBezTo>
                      <a:pt x="132" y="91"/>
                      <a:pt x="132" y="86"/>
                      <a:pt x="132" y="81"/>
                    </a:cubicBezTo>
                    <a:cubicBezTo>
                      <a:pt x="122" y="82"/>
                      <a:pt x="112" y="83"/>
                      <a:pt x="101" y="83"/>
                    </a:cubicBezTo>
                    <a:cubicBezTo>
                      <a:pt x="101" y="124"/>
                      <a:pt x="101" y="124"/>
                      <a:pt x="101" y="124"/>
                    </a:cubicBezTo>
                    <a:cubicBezTo>
                      <a:pt x="111" y="124"/>
                      <a:pt x="121" y="123"/>
                      <a:pt x="131" y="122"/>
                    </a:cubicBezTo>
                    <a:close/>
                    <a:moveTo>
                      <a:pt x="128" y="133"/>
                    </a:moveTo>
                    <a:cubicBezTo>
                      <a:pt x="119" y="134"/>
                      <a:pt x="110" y="134"/>
                      <a:pt x="101" y="135"/>
                    </a:cubicBezTo>
                    <a:cubicBezTo>
                      <a:pt x="101" y="173"/>
                      <a:pt x="101" y="173"/>
                      <a:pt x="101" y="173"/>
                    </a:cubicBezTo>
                    <a:cubicBezTo>
                      <a:pt x="116" y="173"/>
                      <a:pt x="124" y="146"/>
                      <a:pt x="128" y="133"/>
                    </a:cubicBezTo>
                    <a:close/>
                    <a:moveTo>
                      <a:pt x="124" y="23"/>
                    </a:moveTo>
                    <a:cubicBezTo>
                      <a:pt x="132" y="34"/>
                      <a:pt x="138" y="51"/>
                      <a:pt x="141" y="70"/>
                    </a:cubicBezTo>
                    <a:cubicBezTo>
                      <a:pt x="157" y="67"/>
                      <a:pt x="163" y="64"/>
                      <a:pt x="166" y="62"/>
                    </a:cubicBezTo>
                    <a:cubicBezTo>
                      <a:pt x="157" y="44"/>
                      <a:pt x="142" y="29"/>
                      <a:pt x="124" y="23"/>
                    </a:cubicBezTo>
                    <a:close/>
                    <a:moveTo>
                      <a:pt x="168" y="123"/>
                    </a:moveTo>
                    <a:cubicBezTo>
                      <a:pt x="160" y="126"/>
                      <a:pt x="150" y="129"/>
                      <a:pt x="140" y="131"/>
                    </a:cubicBezTo>
                    <a:cubicBezTo>
                      <a:pt x="136" y="146"/>
                      <a:pt x="132" y="157"/>
                      <a:pt x="125" y="167"/>
                    </a:cubicBezTo>
                    <a:cubicBezTo>
                      <a:pt x="134" y="163"/>
                      <a:pt x="143" y="158"/>
                      <a:pt x="150" y="150"/>
                    </a:cubicBezTo>
                    <a:cubicBezTo>
                      <a:pt x="159" y="142"/>
                      <a:pt x="164" y="133"/>
                      <a:pt x="168" y="123"/>
                    </a:cubicBezTo>
                    <a:close/>
                    <a:moveTo>
                      <a:pt x="143" y="96"/>
                    </a:moveTo>
                    <a:cubicBezTo>
                      <a:pt x="143" y="104"/>
                      <a:pt x="142" y="112"/>
                      <a:pt x="142" y="120"/>
                    </a:cubicBezTo>
                    <a:cubicBezTo>
                      <a:pt x="172" y="115"/>
                      <a:pt x="173" y="108"/>
                      <a:pt x="173" y="95"/>
                    </a:cubicBezTo>
                    <a:cubicBezTo>
                      <a:pt x="173" y="88"/>
                      <a:pt x="172" y="80"/>
                      <a:pt x="170" y="73"/>
                    </a:cubicBezTo>
                    <a:cubicBezTo>
                      <a:pt x="164" y="75"/>
                      <a:pt x="154" y="78"/>
                      <a:pt x="142" y="80"/>
                    </a:cubicBezTo>
                    <a:cubicBezTo>
                      <a:pt x="143" y="85"/>
                      <a:pt x="143" y="90"/>
                      <a:pt x="143" y="96"/>
                    </a:cubicBezTo>
                    <a:close/>
                  </a:path>
                </a:pathLst>
              </a:custGeom>
              <a:solidFill>
                <a:srgbClr val="1B365D"/>
              </a:solidFill>
              <a:ln>
                <a:noFill/>
              </a:ln>
              <a:extLst/>
            </p:spPr>
            <p:txBody>
              <a:bodyPr vert="horz" wrap="square" lIns="134398" tIns="67199" rIns="134398" bIns="67199" numCol="1" anchor="t" anchorCtr="0" compatLnSpc="1">
                <a:prstTxWarp prst="textNoShape">
                  <a:avLst/>
                </a:prstTxWarp>
              </a:bodyPr>
              <a:lstStyle/>
              <a:p>
                <a:pPr marL="0" marR="0" lvl="0" indent="0" defTabSz="1357788" eaLnBrk="1" fontAlgn="auto" latinLnBrk="0" hangingPunct="1">
                  <a:lnSpc>
                    <a:spcPct val="100000"/>
                  </a:lnSpc>
                  <a:spcBef>
                    <a:spcPts val="0"/>
                  </a:spcBef>
                  <a:spcAft>
                    <a:spcPts val="0"/>
                  </a:spcAft>
                  <a:buClrTx/>
                  <a:buSzTx/>
                  <a:buFontTx/>
                  <a:buNone/>
                  <a:tabLst/>
                  <a:defRPr/>
                </a:pPr>
                <a:endParaRPr kumimoji="0" lang="en-US" sz="1617" b="0" i="0" u="none" strike="noStrike" kern="0" cap="none" spc="0" normalizeH="0" baseline="0" noProof="0" dirty="0">
                  <a:ln>
                    <a:noFill/>
                  </a:ln>
                  <a:solidFill>
                    <a:srgbClr val="1B365D"/>
                  </a:solidFill>
                  <a:effectLst/>
                  <a:uLnTx/>
                  <a:uFillTx/>
                  <a:latin typeface="Calibri"/>
                </a:endParaRPr>
              </a:p>
            </p:txBody>
          </p:sp>
          <p:sp>
            <p:nvSpPr>
              <p:cNvPr id="136" name="Rectangle 135"/>
              <p:cNvSpPr/>
              <p:nvPr/>
            </p:nvSpPr>
            <p:spPr>
              <a:xfrm>
                <a:off x="3773738" y="1811890"/>
                <a:ext cx="2221818" cy="570751"/>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Universal currency</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Comparison possible across markets</a:t>
                </a:r>
              </a:p>
              <a:p>
                <a:pPr marL="0" marR="0" lvl="0" indent="0" defTabSz="1357788" eaLnBrk="1" fontAlgn="auto" latinLnBrk="0" hangingPunct="1">
                  <a:lnSpc>
                    <a:spcPct val="100000"/>
                  </a:lnSpc>
                  <a:spcBef>
                    <a:spcPts val="0"/>
                  </a:spcBef>
                  <a:spcAft>
                    <a:spcPts val="0"/>
                  </a:spcAft>
                  <a:buClrTx/>
                  <a:buSzTx/>
                  <a:buFontTx/>
                  <a:buNone/>
                  <a:tabLst/>
                  <a:defRPr/>
                </a:pPr>
                <a:r>
                  <a:rPr lang="en-GB" sz="1617" kern="0" dirty="0">
                    <a:solidFill>
                      <a:srgbClr val="1B365D"/>
                    </a:solidFill>
                    <a:latin typeface="Calibri"/>
                    <a:cs typeface="Georgia"/>
                  </a:rPr>
                  <a:t>Common language</a:t>
                </a:r>
                <a:r>
                  <a:rPr kumimoji="0" lang="en-GB" sz="1617" b="0" i="0" u="none" strike="noStrike" kern="0" cap="none" spc="0" normalizeH="0" baseline="0" noProof="0" dirty="0">
                    <a:ln>
                      <a:noFill/>
                    </a:ln>
                    <a:solidFill>
                      <a:srgbClr val="1B365D"/>
                    </a:solidFill>
                    <a:effectLst/>
                    <a:uLnTx/>
                    <a:uFillTx/>
                    <a:latin typeface="Calibri"/>
                    <a:cs typeface="Georgia"/>
                  </a:rPr>
                  <a:t> </a:t>
                </a:r>
              </a:p>
            </p:txBody>
          </p:sp>
        </p:grpSp>
        <p:grpSp>
          <p:nvGrpSpPr>
            <p:cNvPr id="126" name="Group 125"/>
            <p:cNvGrpSpPr/>
            <p:nvPr/>
          </p:nvGrpSpPr>
          <p:grpSpPr>
            <a:xfrm>
              <a:off x="3422241" y="2435007"/>
              <a:ext cx="2579743" cy="570750"/>
              <a:chOff x="3422241" y="2671777"/>
              <a:chExt cx="2579743" cy="570750"/>
            </a:xfrm>
          </p:grpSpPr>
          <p:sp>
            <p:nvSpPr>
              <p:cNvPr id="133" name="Rectangle 132"/>
              <p:cNvSpPr/>
              <p:nvPr/>
            </p:nvSpPr>
            <p:spPr>
              <a:xfrm>
                <a:off x="3787869" y="2671777"/>
                <a:ext cx="2214115" cy="570750"/>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Customizable</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Needs are tailored by context, category and markets.</a:t>
                </a:r>
              </a:p>
            </p:txBody>
          </p:sp>
          <p:pic>
            <p:nvPicPr>
              <p:cNvPr id="134" name="Picture 4" descr="http://www.fpweb.net/public/images/silos/why-us/contro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22241" y="2809859"/>
                <a:ext cx="324000"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Group 126"/>
            <p:cNvGrpSpPr/>
            <p:nvPr/>
          </p:nvGrpSpPr>
          <p:grpSpPr>
            <a:xfrm>
              <a:off x="3422241" y="3149209"/>
              <a:ext cx="2569463" cy="570750"/>
              <a:chOff x="3422241" y="3470521"/>
              <a:chExt cx="2569463" cy="570750"/>
            </a:xfrm>
          </p:grpSpPr>
          <p:pic>
            <p:nvPicPr>
              <p:cNvPr id="131" name="Picture 6" descr="http://www.uslacrosse.org/portals/1/images/icons/membership-validation-ico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22241" y="3608603"/>
                <a:ext cx="324000" cy="324000"/>
              </a:xfrm>
              <a:prstGeom prst="rect">
                <a:avLst/>
              </a:prstGeom>
              <a:noFill/>
              <a:extLst>
                <a:ext uri="{909E8E84-426E-40DD-AFC4-6F175D3DCCD1}">
                  <a14:hiddenFill xmlns:a14="http://schemas.microsoft.com/office/drawing/2010/main">
                    <a:solidFill>
                      <a:srgbClr val="FFFFFF"/>
                    </a:solidFill>
                  </a14:hiddenFill>
                </a:ext>
              </a:extLst>
            </p:spPr>
          </p:pic>
          <p:sp>
            <p:nvSpPr>
              <p:cNvPr id="132" name="Rectangle 131"/>
              <p:cNvSpPr/>
              <p:nvPr/>
            </p:nvSpPr>
            <p:spPr>
              <a:xfrm>
                <a:off x="3777589" y="3470521"/>
                <a:ext cx="2214115" cy="570750"/>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Validated </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Over 30+ years experience across the globe &amp; scientific thesis</a:t>
                </a:r>
              </a:p>
            </p:txBody>
          </p:sp>
        </p:grpSp>
        <p:grpSp>
          <p:nvGrpSpPr>
            <p:cNvPr id="128" name="Group 127"/>
            <p:cNvGrpSpPr/>
            <p:nvPr/>
          </p:nvGrpSpPr>
          <p:grpSpPr>
            <a:xfrm>
              <a:off x="3449504" y="3863410"/>
              <a:ext cx="2542200" cy="570750"/>
              <a:chOff x="3449504" y="3863410"/>
              <a:chExt cx="2542200" cy="570750"/>
            </a:xfrm>
          </p:grpSpPr>
          <p:sp>
            <p:nvSpPr>
              <p:cNvPr id="129" name="Rectangle 128"/>
              <p:cNvSpPr/>
              <p:nvPr/>
            </p:nvSpPr>
            <p:spPr>
              <a:xfrm>
                <a:off x="3777589" y="3863410"/>
                <a:ext cx="2214115" cy="570750"/>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Comparison </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Allows comparison over time and markets</a:t>
                </a:r>
              </a:p>
            </p:txBody>
          </p:sp>
          <p:pic>
            <p:nvPicPr>
              <p:cNvPr id="130" name="Picture 12" descr="https://iconalone.com/sites/default/files/styles/220x220/public/Weight%20scale.svg.png?itok=O-nZaPaZ"/>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49504" y="4001492"/>
                <a:ext cx="324000" cy="3240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80995103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27683" y="4904349"/>
            <a:ext cx="2506397" cy="1664696"/>
          </a:xfrm>
          <a:prstGeom prst="rect">
            <a:avLst/>
          </a:prstGeom>
        </p:spPr>
      </p:pic>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04391" y="4795739"/>
            <a:ext cx="1277024" cy="1773306"/>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28454" y="3261364"/>
            <a:ext cx="2570596" cy="1927947"/>
          </a:xfrm>
          <a:prstGeom prst="rect">
            <a:avLst/>
          </a:prstGeom>
        </p:spPr>
      </p:pic>
      <p:pic>
        <p:nvPicPr>
          <p:cNvPr id="41" name="Picture 4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11979" y="4782573"/>
            <a:ext cx="1191850" cy="1794471"/>
          </a:xfrm>
          <a:prstGeom prst="rect">
            <a:avLst/>
          </a:prstGeom>
        </p:spPr>
      </p:pic>
      <p:sp>
        <p:nvSpPr>
          <p:cNvPr id="3" name="Text Placeholder 2"/>
          <p:cNvSpPr>
            <a:spLocks noGrp="1"/>
          </p:cNvSpPr>
          <p:nvPr>
            <p:ph type="body" sz="quarter" idx="14"/>
          </p:nvPr>
        </p:nvSpPr>
        <p:spPr>
          <a:xfrm>
            <a:off x="541136" y="1188430"/>
            <a:ext cx="12443618" cy="406282"/>
          </a:xfrm>
        </p:spPr>
        <p:txBody>
          <a:bodyPr/>
          <a:lstStyle/>
          <a:p>
            <a:r>
              <a:rPr lang="en-US" dirty="0"/>
              <a:t>This fits with the ambition to promote “the whole of Norway, the whole year round” </a:t>
            </a:r>
          </a:p>
        </p:txBody>
      </p:sp>
      <p:sp>
        <p:nvSpPr>
          <p:cNvPr id="4" name="Title 3"/>
          <p:cNvSpPr>
            <a:spLocks noGrp="1"/>
          </p:cNvSpPr>
          <p:nvPr>
            <p:ph type="title"/>
          </p:nvPr>
        </p:nvSpPr>
        <p:spPr>
          <a:xfrm>
            <a:off x="541136" y="540596"/>
            <a:ext cx="6518759" cy="553896"/>
          </a:xfrm>
        </p:spPr>
        <p:txBody>
          <a:bodyPr/>
          <a:lstStyle/>
          <a:p>
            <a:r>
              <a:rPr lang="en-US" dirty="0"/>
              <a:t>Norway has a lot to offer</a:t>
            </a:r>
          </a:p>
        </p:txBody>
      </p: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84434" y="1848991"/>
            <a:ext cx="2007507" cy="1576018"/>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84330" y="3425009"/>
            <a:ext cx="2372880" cy="1576018"/>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24794" y="4984033"/>
            <a:ext cx="3341187" cy="1586848"/>
          </a:xfrm>
          <a:prstGeom prst="rect">
            <a:avLst/>
          </a:prstGeom>
        </p:spPr>
      </p:pic>
      <p:pic>
        <p:nvPicPr>
          <p:cNvPr id="19" name="Pictur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06008" y="1856986"/>
            <a:ext cx="2367870" cy="1576018"/>
          </a:xfrm>
          <a:prstGeom prst="rect">
            <a:avLst/>
          </a:prstGeom>
        </p:spPr>
      </p:pic>
      <p:pic>
        <p:nvPicPr>
          <p:cNvPr id="21" name="Picture 2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721837" y="3425008"/>
            <a:ext cx="2361332" cy="1576018"/>
          </a:xfrm>
          <a:prstGeom prst="rect">
            <a:avLst/>
          </a:prstGeom>
        </p:spPr>
      </p:pic>
      <p:pic>
        <p:nvPicPr>
          <p:cNvPr id="25" name="Picture 2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288943" y="4969152"/>
            <a:ext cx="2411836" cy="1607890"/>
          </a:xfrm>
          <a:prstGeom prst="rect">
            <a:avLst/>
          </a:prstGeom>
        </p:spPr>
      </p:pic>
      <p:pic>
        <p:nvPicPr>
          <p:cNvPr id="27" name="Picture 2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035847" y="3425009"/>
            <a:ext cx="2429418" cy="1576016"/>
          </a:xfrm>
          <a:prstGeom prst="rect">
            <a:avLst/>
          </a:prstGeom>
        </p:spPr>
      </p:pic>
      <p:pic>
        <p:nvPicPr>
          <p:cNvPr id="31" name="Picture 3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40358" y="5001026"/>
            <a:ext cx="2372880" cy="1576018"/>
          </a:xfrm>
          <a:prstGeom prst="rect">
            <a:avLst/>
          </a:prstGeom>
        </p:spPr>
      </p:pic>
      <p:pic>
        <p:nvPicPr>
          <p:cNvPr id="33" name="Picture 32"/>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935434" y="1864982"/>
            <a:ext cx="2368370" cy="1576018"/>
          </a:xfrm>
          <a:prstGeom prst="rect">
            <a:avLst/>
          </a:prstGeom>
        </p:spPr>
      </p:pic>
      <p:pic>
        <p:nvPicPr>
          <p:cNvPr id="43" name="Picture 4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49909" y="3425008"/>
            <a:ext cx="2677191" cy="1576018"/>
          </a:xfrm>
          <a:prstGeom prst="rect">
            <a:avLst/>
          </a:prstGeom>
        </p:spPr>
      </p:pic>
      <p:pic>
        <p:nvPicPr>
          <p:cNvPr id="45" name="Picture 44"/>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253642" y="3425009"/>
            <a:ext cx="1048704" cy="1576018"/>
          </a:xfrm>
          <a:prstGeom prst="rect">
            <a:avLst/>
          </a:prstGeom>
        </p:spPr>
      </p:pic>
      <p:pic>
        <p:nvPicPr>
          <p:cNvPr id="49" name="Picture 48"/>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988577" y="1864982"/>
            <a:ext cx="1970022" cy="1576018"/>
          </a:xfrm>
          <a:prstGeom prst="rect">
            <a:avLst/>
          </a:prstGeom>
        </p:spPr>
      </p:pic>
      <p:pic>
        <p:nvPicPr>
          <p:cNvPr id="51" name="Picture 5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620409" y="1848990"/>
            <a:ext cx="2364026" cy="1576016"/>
          </a:xfrm>
          <a:prstGeom prst="rect">
            <a:avLst/>
          </a:prstGeom>
        </p:spPr>
      </p:pic>
      <p:pic>
        <p:nvPicPr>
          <p:cNvPr id="53" name="Picture 52"/>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925804" y="1840495"/>
            <a:ext cx="1054814" cy="1576016"/>
          </a:xfrm>
          <a:prstGeom prst="rect">
            <a:avLst/>
          </a:prstGeom>
        </p:spPr>
      </p:pic>
      <p:pic>
        <p:nvPicPr>
          <p:cNvPr id="55" name="Picture 54"/>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56241" y="1848991"/>
            <a:ext cx="2364169" cy="1576018"/>
          </a:xfrm>
          <a:prstGeom prst="rect">
            <a:avLst/>
          </a:prstGeom>
        </p:spPr>
      </p:pic>
      <p:pic>
        <p:nvPicPr>
          <p:cNvPr id="23" name="Picture 22"/>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6335497" y="5001027"/>
            <a:ext cx="2200161" cy="1576016"/>
          </a:xfrm>
          <a:prstGeom prst="rect">
            <a:avLst/>
          </a:prstGeom>
        </p:spPr>
      </p:pic>
      <p:sp>
        <p:nvSpPr>
          <p:cNvPr id="24" name="Oval 23">
            <a:extLst>
              <a:ext uri="{FF2B5EF4-FFF2-40B4-BE49-F238E27FC236}">
                <a16:creationId xmlns:a16="http://schemas.microsoft.com/office/drawing/2014/main" id="{0F53A5A8-5544-4A17-B1A3-325AC2B39F3D}"/>
              </a:ext>
            </a:extLst>
          </p:cNvPr>
          <p:cNvSpPr>
            <a:spLocks/>
          </p:cNvSpPr>
          <p:nvPr/>
        </p:nvSpPr>
        <p:spPr>
          <a:xfrm>
            <a:off x="12477869" y="180892"/>
            <a:ext cx="793542" cy="793542"/>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algn="ctr" defTabSz="1343697">
              <a:defRPr/>
            </a:pPr>
            <a:r>
              <a:rPr lang="en-GB" sz="3527" b="1" kern="0" dirty="0">
                <a:solidFill>
                  <a:srgbClr val="000000"/>
                </a:solidFill>
                <a:latin typeface="Segoe UI"/>
                <a:ea typeface="Verdana" pitchFamily="34" charset="0"/>
                <a:cs typeface="Verdana" pitchFamily="34" charset="0"/>
              </a:rPr>
              <a:t>4</a:t>
            </a:r>
          </a:p>
        </p:txBody>
      </p:sp>
    </p:spTree>
    <p:extLst>
      <p:ext uri="{BB962C8B-B14F-4D97-AF65-F5344CB8AC3E}">
        <p14:creationId xmlns:p14="http://schemas.microsoft.com/office/powerpoint/2010/main" val="3838133227"/>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31032" b="31032"/>
          <a:stretch>
            <a:fillRect/>
          </a:stretch>
        </p:blipFill>
        <p:spPr/>
      </p:pic>
      <p:sp>
        <p:nvSpPr>
          <p:cNvPr id="5" name="Title 4"/>
          <p:cNvSpPr>
            <a:spLocks noGrp="1"/>
          </p:cNvSpPr>
          <p:nvPr>
            <p:ph type="ctrTitle"/>
          </p:nvPr>
        </p:nvSpPr>
        <p:spPr>
          <a:xfrm>
            <a:off x="540000" y="4116797"/>
            <a:ext cx="6773359" cy="553998"/>
          </a:xfrm>
        </p:spPr>
        <p:txBody>
          <a:bodyPr/>
          <a:lstStyle/>
          <a:p>
            <a:r>
              <a:rPr lang="en-US" dirty="0"/>
              <a:t>Recommendations for Italy</a:t>
            </a:r>
          </a:p>
        </p:txBody>
      </p:sp>
      <p:sp>
        <p:nvSpPr>
          <p:cNvPr id="8" name="Text Placeholder 7"/>
          <p:cNvSpPr>
            <a:spLocks noGrp="1"/>
          </p:cNvSpPr>
          <p:nvPr>
            <p:ph type="body" sz="quarter" idx="12"/>
          </p:nvPr>
        </p:nvSpPr>
        <p:spPr>
          <a:xfrm>
            <a:off x="540000" y="4803872"/>
            <a:ext cx="4769951" cy="436786"/>
          </a:xfrm>
        </p:spPr>
        <p:txBody>
          <a:bodyPr/>
          <a:lstStyle/>
          <a:p>
            <a:pPr marL="0" indent="0">
              <a:buNone/>
            </a:pPr>
            <a:r>
              <a:rPr lang="en-US" dirty="0"/>
              <a:t>Where do we go from here?</a:t>
            </a:r>
          </a:p>
        </p:txBody>
      </p:sp>
    </p:spTree>
    <p:extLst>
      <p:ext uri="{BB962C8B-B14F-4D97-AF65-F5344CB8AC3E}">
        <p14:creationId xmlns:p14="http://schemas.microsoft.com/office/powerpoint/2010/main" val="277316597"/>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a:xfrm>
            <a:off x="541135" y="1188477"/>
            <a:ext cx="7923196" cy="406191"/>
          </a:xfrm>
        </p:spPr>
        <p:txBody>
          <a:bodyPr/>
          <a:lstStyle/>
          <a:p>
            <a:r>
              <a:rPr lang="en-US" dirty="0"/>
              <a:t>Norway fails to meet some basic holiday expectations</a:t>
            </a:r>
            <a:endParaRPr lang="nb-NO" dirty="0"/>
          </a:p>
        </p:txBody>
      </p:sp>
      <p:sp>
        <p:nvSpPr>
          <p:cNvPr id="3" name="Title 2"/>
          <p:cNvSpPr>
            <a:spLocks noGrp="1"/>
          </p:cNvSpPr>
          <p:nvPr>
            <p:ph type="title"/>
          </p:nvPr>
        </p:nvSpPr>
        <p:spPr>
          <a:xfrm>
            <a:off x="541137" y="602102"/>
            <a:ext cx="11664121" cy="430887"/>
          </a:xfrm>
        </p:spPr>
        <p:txBody>
          <a:bodyPr/>
          <a:lstStyle/>
          <a:p>
            <a:r>
              <a:rPr lang="en-US" sz="2800" dirty="0"/>
              <a:t>Norway Needs to continue to work on Holiday basics in Italy</a:t>
            </a:r>
          </a:p>
        </p:txBody>
      </p:sp>
      <p:sp>
        <p:nvSpPr>
          <p:cNvPr id="4" name="Rectangle 3"/>
          <p:cNvSpPr/>
          <p:nvPr/>
        </p:nvSpPr>
        <p:spPr bwMode="gray">
          <a:xfrm>
            <a:off x="1070438" y="2379768"/>
            <a:ext cx="2504891" cy="1511698"/>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09" tIns="79354" rIns="158709" bIns="79354" numCol="1" spcCol="0" rtlCol="0" fromWordArt="0" anchor="ctr" anchorCtr="0" forceAA="0" compatLnSpc="1">
            <a:prstTxWarp prst="textNoShape">
              <a:avLst/>
            </a:prstTxWarp>
            <a:noAutofit/>
          </a:bodyPr>
          <a:lstStyle/>
          <a:p>
            <a:pPr algn="ctr" defTabSz="1007727">
              <a:lnSpc>
                <a:spcPct val="110000"/>
              </a:lnSpc>
              <a:spcBef>
                <a:spcPts val="2646"/>
              </a:spcBef>
              <a:buClr>
                <a:srgbClr val="D2D3D2"/>
              </a:buClr>
              <a:defRPr/>
            </a:pPr>
            <a:r>
              <a:rPr lang="en-US" sz="1800" dirty="0">
                <a:solidFill>
                  <a:prstClr val="white"/>
                </a:solidFill>
                <a:latin typeface="Segoe UI"/>
              </a:rPr>
              <a:t>Relaxed, playful, cozy.</a:t>
            </a:r>
          </a:p>
        </p:txBody>
      </p:sp>
      <p:sp>
        <p:nvSpPr>
          <p:cNvPr id="5" name="Rectangle 4"/>
          <p:cNvSpPr/>
          <p:nvPr/>
        </p:nvSpPr>
        <p:spPr bwMode="gray">
          <a:xfrm>
            <a:off x="3918493" y="2379768"/>
            <a:ext cx="2504891" cy="1511698"/>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09" tIns="79354" rIns="158709" bIns="79354" numCol="1" spcCol="0" rtlCol="0" fromWordArt="0" anchor="ctr" anchorCtr="0" forceAA="0" compatLnSpc="1">
            <a:prstTxWarp prst="textNoShape">
              <a:avLst/>
            </a:prstTxWarp>
            <a:noAutofit/>
          </a:bodyPr>
          <a:lstStyle/>
          <a:p>
            <a:pPr algn="ctr" defTabSz="1007727">
              <a:lnSpc>
                <a:spcPct val="110000"/>
              </a:lnSpc>
              <a:spcBef>
                <a:spcPts val="2646"/>
              </a:spcBef>
              <a:buClr>
                <a:srgbClr val="D2D3D2"/>
              </a:buClr>
              <a:defRPr/>
            </a:pPr>
            <a:r>
              <a:rPr lang="en-US" sz="1800" dirty="0">
                <a:solidFill>
                  <a:prstClr val="white"/>
                </a:solidFill>
                <a:latin typeface="Segoe UI"/>
              </a:rPr>
              <a:t>New and interesting places, enriches my view of the world. Interesting sights.</a:t>
            </a:r>
          </a:p>
        </p:txBody>
      </p:sp>
      <p:sp>
        <p:nvSpPr>
          <p:cNvPr id="6" name="Rectangle 5"/>
          <p:cNvSpPr/>
          <p:nvPr/>
        </p:nvSpPr>
        <p:spPr bwMode="gray">
          <a:xfrm>
            <a:off x="3918492" y="4212792"/>
            <a:ext cx="2504891" cy="1511698"/>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09" tIns="79354" rIns="158709" bIns="79354" numCol="1" spcCol="0" rtlCol="0" fromWordArt="0" anchor="ctr" anchorCtr="0" forceAA="0" compatLnSpc="1">
            <a:prstTxWarp prst="textNoShape">
              <a:avLst/>
            </a:prstTxWarp>
            <a:noAutofit/>
          </a:bodyPr>
          <a:lstStyle/>
          <a:p>
            <a:pPr algn="ctr" defTabSz="1007727">
              <a:lnSpc>
                <a:spcPct val="110000"/>
              </a:lnSpc>
              <a:spcBef>
                <a:spcPts val="2646"/>
              </a:spcBef>
              <a:buClr>
                <a:srgbClr val="D2D3D2"/>
              </a:buClr>
              <a:defRPr/>
            </a:pPr>
            <a:r>
              <a:rPr lang="en-US" sz="1800" dirty="0">
                <a:solidFill>
                  <a:prstClr val="white"/>
                </a:solidFill>
              </a:rPr>
              <a:t>Good value for money. Rich cultural heritage. Culture &amp; art.</a:t>
            </a:r>
          </a:p>
        </p:txBody>
      </p:sp>
      <p:sp>
        <p:nvSpPr>
          <p:cNvPr id="7" name="Rectangle 6"/>
          <p:cNvSpPr/>
          <p:nvPr/>
        </p:nvSpPr>
        <p:spPr bwMode="gray">
          <a:xfrm>
            <a:off x="9614602" y="2387073"/>
            <a:ext cx="2504891" cy="1511698"/>
          </a:xfrm>
          <a:prstGeom prst="rect">
            <a:avLst/>
          </a:prstGeom>
          <a:solidFill>
            <a:schemeClr val="accent1"/>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09" tIns="79354" rIns="158709" bIns="79354" numCol="1" spcCol="0" rtlCol="0" fromWordArt="0" anchor="ctr" anchorCtr="0" forceAA="0" compatLnSpc="1">
            <a:prstTxWarp prst="textNoShape">
              <a:avLst/>
            </a:prstTxWarp>
            <a:noAutofit/>
          </a:bodyPr>
          <a:lstStyle/>
          <a:p>
            <a:pPr algn="ctr" defTabSz="1007727">
              <a:lnSpc>
                <a:spcPct val="110000"/>
              </a:lnSpc>
              <a:spcBef>
                <a:spcPts val="2646"/>
              </a:spcBef>
              <a:buClr>
                <a:srgbClr val="D2D3D2"/>
              </a:buClr>
              <a:defRPr/>
            </a:pPr>
            <a:r>
              <a:rPr lang="en-US" sz="1800" dirty="0">
                <a:solidFill>
                  <a:prstClr val="white"/>
                </a:solidFill>
                <a:latin typeface="Segoe UI"/>
              </a:rPr>
              <a:t>Peaceful</a:t>
            </a:r>
          </a:p>
        </p:txBody>
      </p:sp>
      <p:sp>
        <p:nvSpPr>
          <p:cNvPr id="8" name="Rectangle 7"/>
          <p:cNvSpPr/>
          <p:nvPr/>
        </p:nvSpPr>
        <p:spPr bwMode="gray">
          <a:xfrm>
            <a:off x="1070438" y="4212792"/>
            <a:ext cx="2504891" cy="1511698"/>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09" tIns="79354" rIns="158709" bIns="79354" numCol="1" spcCol="0" rtlCol="0" fromWordArt="0" anchor="ctr" anchorCtr="0" forceAA="0" compatLnSpc="1">
            <a:prstTxWarp prst="textNoShape">
              <a:avLst/>
            </a:prstTxWarp>
            <a:noAutofit/>
          </a:bodyPr>
          <a:lstStyle/>
          <a:p>
            <a:pPr algn="ctr" defTabSz="1007727">
              <a:lnSpc>
                <a:spcPct val="110000"/>
              </a:lnSpc>
              <a:spcBef>
                <a:spcPts val="2646"/>
              </a:spcBef>
              <a:buClr>
                <a:srgbClr val="D2D3D2"/>
              </a:buClr>
              <a:defRPr/>
            </a:pPr>
            <a:r>
              <a:rPr lang="en-US" sz="1800" dirty="0">
                <a:solidFill>
                  <a:prstClr val="white"/>
                </a:solidFill>
                <a:latin typeface="Segoe UI"/>
              </a:rPr>
              <a:t>Share good times with others. Friendly people. </a:t>
            </a:r>
          </a:p>
        </p:txBody>
      </p:sp>
      <p:sp>
        <p:nvSpPr>
          <p:cNvPr id="10" name="Rectangle 9"/>
          <p:cNvSpPr/>
          <p:nvPr/>
        </p:nvSpPr>
        <p:spPr bwMode="gray">
          <a:xfrm>
            <a:off x="6766549" y="4212792"/>
            <a:ext cx="2504891" cy="1511698"/>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09" tIns="79354" rIns="158709" bIns="79354" numCol="1" spcCol="0" rtlCol="0" fromWordArt="0" anchor="ctr" anchorCtr="0" forceAA="0" compatLnSpc="1">
            <a:prstTxWarp prst="textNoShape">
              <a:avLst/>
            </a:prstTxWarp>
            <a:noAutofit/>
          </a:bodyPr>
          <a:lstStyle/>
          <a:p>
            <a:pPr algn="ctr" defTabSz="1007727">
              <a:lnSpc>
                <a:spcPct val="110000"/>
              </a:lnSpc>
              <a:spcBef>
                <a:spcPts val="2646"/>
              </a:spcBef>
              <a:buClr>
                <a:srgbClr val="D2D3D2"/>
              </a:buClr>
              <a:defRPr/>
            </a:pPr>
            <a:r>
              <a:rPr lang="en-US" sz="1800" dirty="0">
                <a:solidFill>
                  <a:prstClr val="white"/>
                </a:solidFill>
              </a:rPr>
              <a:t>Easy to travel around.</a:t>
            </a:r>
          </a:p>
        </p:txBody>
      </p:sp>
      <p:sp>
        <p:nvSpPr>
          <p:cNvPr id="11" name="Rectangle 10"/>
          <p:cNvSpPr/>
          <p:nvPr/>
        </p:nvSpPr>
        <p:spPr bwMode="gray">
          <a:xfrm>
            <a:off x="9614604" y="4205488"/>
            <a:ext cx="2504891" cy="1511698"/>
          </a:xfrm>
          <a:prstGeom prst="rect">
            <a:avLst/>
          </a:prstGeom>
          <a:solidFill>
            <a:schemeClr val="accent1"/>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09" tIns="79354" rIns="158709" bIns="79354" numCol="1" spcCol="0" rtlCol="0" fromWordArt="0" anchor="ctr" anchorCtr="0" forceAA="0" compatLnSpc="1">
            <a:prstTxWarp prst="textNoShape">
              <a:avLst/>
            </a:prstTxWarp>
            <a:noAutofit/>
          </a:bodyPr>
          <a:lstStyle/>
          <a:p>
            <a:pPr algn="ctr" defTabSz="1007727">
              <a:lnSpc>
                <a:spcPct val="110000"/>
              </a:lnSpc>
              <a:spcBef>
                <a:spcPts val="2646"/>
              </a:spcBef>
              <a:buClr>
                <a:srgbClr val="D2D3D2"/>
              </a:buClr>
              <a:defRPr/>
            </a:pPr>
            <a:r>
              <a:rPr lang="en-US" sz="1800" dirty="0">
                <a:solidFill>
                  <a:prstClr val="white"/>
                </a:solidFill>
              </a:rPr>
              <a:t>People who like to explore and have new experiences </a:t>
            </a:r>
          </a:p>
        </p:txBody>
      </p:sp>
      <p:pic>
        <p:nvPicPr>
          <p:cNvPr id="14" name="Picture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66547" y="2372465"/>
            <a:ext cx="2504893" cy="1519002"/>
          </a:xfrm>
          <a:prstGeom prst="rect">
            <a:avLst/>
          </a:prstGeom>
          <a:ln w="57150">
            <a:solidFill>
              <a:schemeClr val="bg1">
                <a:lumMod val="85000"/>
              </a:schemeClr>
            </a:solidFill>
          </a:ln>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65C30612-F7D6-49FB-8AE3-48ED775C35F4}"/>
              </a:ext>
            </a:extLst>
          </p:cNvPr>
          <p:cNvSpPr/>
          <p:nvPr/>
        </p:nvSpPr>
        <p:spPr bwMode="gray">
          <a:xfrm>
            <a:off x="10659589" y="6540990"/>
            <a:ext cx="1459903" cy="474879"/>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09" tIns="79354" rIns="158709" bIns="79354" numCol="1" spcCol="0" rtlCol="0" fromWordArt="0" anchor="ctr" anchorCtr="0" forceAA="0" compatLnSpc="1">
            <a:prstTxWarp prst="textNoShape">
              <a:avLst/>
            </a:prstTxWarp>
            <a:noAutofit/>
          </a:bodyPr>
          <a:lstStyle/>
          <a:p>
            <a:pPr algn="ctr" defTabSz="1007727">
              <a:lnSpc>
                <a:spcPct val="110000"/>
              </a:lnSpc>
              <a:spcBef>
                <a:spcPts val="2646"/>
              </a:spcBef>
              <a:buClr>
                <a:srgbClr val="D2D3D2"/>
              </a:buClr>
            </a:pPr>
            <a:r>
              <a:rPr lang="en-US" sz="2205" dirty="0">
                <a:solidFill>
                  <a:prstClr val="white"/>
                </a:solidFill>
                <a:latin typeface="Segoe UI"/>
              </a:rPr>
              <a:t>Improve</a:t>
            </a:r>
          </a:p>
        </p:txBody>
      </p:sp>
      <p:sp>
        <p:nvSpPr>
          <p:cNvPr id="17" name="Rectangle 16">
            <a:extLst>
              <a:ext uri="{FF2B5EF4-FFF2-40B4-BE49-F238E27FC236}">
                <a16:creationId xmlns:a16="http://schemas.microsoft.com/office/drawing/2014/main" id="{455BBEF6-462D-40DE-8F92-F964C05DC388}"/>
              </a:ext>
            </a:extLst>
          </p:cNvPr>
          <p:cNvSpPr/>
          <p:nvPr/>
        </p:nvSpPr>
        <p:spPr bwMode="gray">
          <a:xfrm>
            <a:off x="8966782" y="6536463"/>
            <a:ext cx="1459903" cy="474879"/>
          </a:xfrm>
          <a:prstGeom prst="rect">
            <a:avLst/>
          </a:prstGeom>
          <a:solidFill>
            <a:schemeClr val="accent1"/>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09" tIns="79354" rIns="158709" bIns="79354" numCol="1" spcCol="0" rtlCol="0" fromWordArt="0" anchor="ctr" anchorCtr="0" forceAA="0" compatLnSpc="1">
            <a:prstTxWarp prst="textNoShape">
              <a:avLst/>
            </a:prstTxWarp>
            <a:noAutofit/>
          </a:bodyPr>
          <a:lstStyle/>
          <a:p>
            <a:pPr algn="ctr" defTabSz="1007727">
              <a:lnSpc>
                <a:spcPct val="110000"/>
              </a:lnSpc>
              <a:spcBef>
                <a:spcPts val="2646"/>
              </a:spcBef>
              <a:buClr>
                <a:srgbClr val="D2D3D2"/>
              </a:buClr>
            </a:pPr>
            <a:r>
              <a:rPr lang="en-US" sz="2205" dirty="0">
                <a:solidFill>
                  <a:prstClr val="white"/>
                </a:solidFill>
                <a:latin typeface="Segoe UI"/>
              </a:rPr>
              <a:t>Maintain</a:t>
            </a:r>
          </a:p>
        </p:txBody>
      </p:sp>
      <p:pic>
        <p:nvPicPr>
          <p:cNvPr id="18" name="Picture 6" descr="Bilderesultat for country FLAG button ITALY">
            <a:extLst>
              <a:ext uri="{FF2B5EF4-FFF2-40B4-BE49-F238E27FC236}">
                <a16:creationId xmlns:a16="http://schemas.microsoft.com/office/drawing/2014/main" id="{3B3F4EF2-49A4-43D1-ACF1-348D5D84B7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143341"/>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1136" y="1204950"/>
            <a:ext cx="11675166" cy="373244"/>
          </a:xfrm>
        </p:spPr>
        <p:txBody>
          <a:bodyPr/>
          <a:lstStyle/>
          <a:p>
            <a:r>
              <a:rPr lang="en-US" sz="2205" dirty="0"/>
              <a:t>Highly relevant for one segment, and decent relevance for additionally three segments</a:t>
            </a:r>
          </a:p>
        </p:txBody>
      </p:sp>
      <p:sp>
        <p:nvSpPr>
          <p:cNvPr id="4" name="Title 3"/>
          <p:cNvSpPr>
            <a:spLocks noGrp="1"/>
          </p:cNvSpPr>
          <p:nvPr>
            <p:ph type="title"/>
          </p:nvPr>
        </p:nvSpPr>
        <p:spPr>
          <a:xfrm>
            <a:off x="541135" y="563629"/>
            <a:ext cx="11388020" cy="507831"/>
          </a:xfrm>
        </p:spPr>
        <p:txBody>
          <a:bodyPr/>
          <a:lstStyle/>
          <a:p>
            <a:r>
              <a:rPr lang="en-US" sz="3300" dirty="0"/>
              <a:t>Norway connects well with multiple needs in Italy</a:t>
            </a:r>
            <a:endParaRPr lang="en-US" sz="3299" dirty="0"/>
          </a:p>
        </p:txBody>
      </p:sp>
      <p:graphicFrame>
        <p:nvGraphicFramePr>
          <p:cNvPr id="11" name="Chart 10"/>
          <p:cNvGraphicFramePr/>
          <p:nvPr>
            <p:extLst>
              <p:ext uri="{D42A27DB-BD31-4B8C-83A1-F6EECF244321}">
                <p14:modId xmlns:p14="http://schemas.microsoft.com/office/powerpoint/2010/main" val="3026758124"/>
              </p:ext>
            </p:extLst>
          </p:nvPr>
        </p:nvGraphicFramePr>
        <p:xfrm>
          <a:off x="541136" y="2248075"/>
          <a:ext cx="12010328" cy="4633764"/>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14"/>
          <p:cNvSpPr/>
          <p:nvPr/>
        </p:nvSpPr>
        <p:spPr>
          <a:xfrm>
            <a:off x="7130804" y="6027716"/>
            <a:ext cx="1225918" cy="553998"/>
          </a:xfrm>
          <a:prstGeom prst="rect">
            <a:avLst/>
          </a:prstGeom>
        </p:spPr>
        <p:txBody>
          <a:bodyPr wrap="square">
            <a:spAutoFit/>
          </a:bodyPr>
          <a:lstStyle/>
          <a:p>
            <a:pPr algn="ctr" defTabSz="1051577">
              <a:defRPr/>
            </a:pPr>
            <a:r>
              <a:rPr lang="en-US" sz="1000" cap="all" dirty="0">
                <a:solidFill>
                  <a:srgbClr val="222223"/>
                </a:solidFill>
                <a:latin typeface="Segoe UI"/>
              </a:rPr>
              <a:t>Broadening My Cultural Horizon</a:t>
            </a:r>
          </a:p>
        </p:txBody>
      </p:sp>
      <p:sp>
        <p:nvSpPr>
          <p:cNvPr id="21" name="Rectangle 20"/>
          <p:cNvSpPr/>
          <p:nvPr/>
        </p:nvSpPr>
        <p:spPr>
          <a:xfrm>
            <a:off x="9408124" y="6027716"/>
            <a:ext cx="1103059" cy="400110"/>
          </a:xfrm>
          <a:prstGeom prst="rect">
            <a:avLst/>
          </a:prstGeom>
        </p:spPr>
        <p:txBody>
          <a:bodyPr wrap="square">
            <a:spAutoFit/>
          </a:bodyPr>
          <a:lstStyle/>
          <a:p>
            <a:pPr algn="ctr" defTabSz="1051577">
              <a:defRPr/>
            </a:pPr>
            <a:r>
              <a:rPr lang="en-US" sz="1000" cap="all" dirty="0">
                <a:solidFill>
                  <a:srgbClr val="222223"/>
                </a:solidFill>
              </a:rPr>
              <a:t>Extravagant indulgence</a:t>
            </a:r>
          </a:p>
        </p:txBody>
      </p:sp>
      <p:sp>
        <p:nvSpPr>
          <p:cNvPr id="22" name="Rectangle 21"/>
          <p:cNvSpPr/>
          <p:nvPr/>
        </p:nvSpPr>
        <p:spPr>
          <a:xfrm>
            <a:off x="2537661" y="6027716"/>
            <a:ext cx="1214605" cy="400110"/>
          </a:xfrm>
          <a:prstGeom prst="rect">
            <a:avLst/>
          </a:prstGeom>
        </p:spPr>
        <p:txBody>
          <a:bodyPr wrap="square">
            <a:spAutoFit/>
          </a:bodyPr>
          <a:lstStyle/>
          <a:p>
            <a:pPr algn="ctr" defTabSz="1051577">
              <a:defRPr/>
            </a:pPr>
            <a:r>
              <a:rPr lang="en-US" sz="1000" cap="all" dirty="0">
                <a:solidFill>
                  <a:srgbClr val="222223"/>
                </a:solidFill>
                <a:latin typeface="Segoe UI"/>
              </a:rPr>
              <a:t>Social Immersion</a:t>
            </a:r>
          </a:p>
        </p:txBody>
      </p:sp>
      <p:cxnSp>
        <p:nvCxnSpPr>
          <p:cNvPr id="24" name="Straight Connector 23"/>
          <p:cNvCxnSpPr/>
          <p:nvPr/>
        </p:nvCxnSpPr>
        <p:spPr>
          <a:xfrm>
            <a:off x="1320279" y="4563021"/>
            <a:ext cx="10429936" cy="0"/>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320279" y="3098327"/>
            <a:ext cx="0" cy="2854339"/>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4849228" y="6027716"/>
            <a:ext cx="1167754" cy="246221"/>
          </a:xfrm>
          <a:prstGeom prst="rect">
            <a:avLst/>
          </a:prstGeom>
        </p:spPr>
        <p:txBody>
          <a:bodyPr wrap="square">
            <a:spAutoFit/>
          </a:bodyPr>
          <a:lstStyle/>
          <a:p>
            <a:pPr algn="ctr" defTabSz="1051577">
              <a:defRPr/>
            </a:pPr>
            <a:r>
              <a:rPr lang="en-US" sz="1000" cap="all" dirty="0">
                <a:solidFill>
                  <a:srgbClr val="222223"/>
                </a:solidFill>
                <a:latin typeface="Segoe UI"/>
              </a:rPr>
              <a:t>Escape</a:t>
            </a:r>
          </a:p>
        </p:txBody>
      </p:sp>
      <p:sp>
        <p:nvSpPr>
          <p:cNvPr id="41" name="Rectangle 40"/>
          <p:cNvSpPr/>
          <p:nvPr/>
        </p:nvSpPr>
        <p:spPr>
          <a:xfrm>
            <a:off x="8231778" y="6027716"/>
            <a:ext cx="1151916" cy="707886"/>
          </a:xfrm>
          <a:prstGeom prst="rect">
            <a:avLst/>
          </a:prstGeom>
        </p:spPr>
        <p:txBody>
          <a:bodyPr wrap="square">
            <a:spAutoFit/>
          </a:bodyPr>
          <a:lstStyle/>
          <a:p>
            <a:pPr algn="ctr" defTabSz="1051577">
              <a:defRPr/>
            </a:pPr>
            <a:r>
              <a:rPr lang="en-US" sz="1000" cap="all" dirty="0">
                <a:solidFill>
                  <a:srgbClr val="222223"/>
                </a:solidFill>
              </a:rPr>
              <a:t>ADVENTURES IN </a:t>
            </a:r>
            <a:r>
              <a:rPr lang="en-US" sz="1000" cap="all" dirty="0">
                <a:solidFill>
                  <a:srgbClr val="222223"/>
                </a:solidFill>
                <a:latin typeface="Segoe UI"/>
              </a:rPr>
              <a:t>the World of Natural Beauty</a:t>
            </a:r>
          </a:p>
        </p:txBody>
      </p:sp>
      <p:sp>
        <p:nvSpPr>
          <p:cNvPr id="42" name="Rectangle 41"/>
          <p:cNvSpPr/>
          <p:nvPr/>
        </p:nvSpPr>
        <p:spPr>
          <a:xfrm>
            <a:off x="3687690" y="6027716"/>
            <a:ext cx="1122068" cy="400110"/>
          </a:xfrm>
          <a:prstGeom prst="rect">
            <a:avLst/>
          </a:prstGeom>
        </p:spPr>
        <p:txBody>
          <a:bodyPr wrap="square">
            <a:spAutoFit/>
          </a:bodyPr>
          <a:lstStyle/>
          <a:p>
            <a:pPr algn="ctr" defTabSz="1051577">
              <a:defRPr/>
            </a:pPr>
            <a:r>
              <a:rPr lang="en-US" sz="1000" cap="all" dirty="0">
                <a:solidFill>
                  <a:srgbClr val="222223"/>
                </a:solidFill>
                <a:latin typeface="Segoe UI"/>
              </a:rPr>
              <a:t>Sharing &amp; Caring</a:t>
            </a:r>
          </a:p>
        </p:txBody>
      </p:sp>
      <p:sp>
        <p:nvSpPr>
          <p:cNvPr id="43" name="Rectangle 42"/>
          <p:cNvSpPr/>
          <p:nvPr/>
        </p:nvSpPr>
        <p:spPr>
          <a:xfrm>
            <a:off x="5967062" y="6027716"/>
            <a:ext cx="1095758" cy="246221"/>
          </a:xfrm>
          <a:prstGeom prst="rect">
            <a:avLst/>
          </a:prstGeom>
        </p:spPr>
        <p:txBody>
          <a:bodyPr wrap="square">
            <a:spAutoFit/>
          </a:bodyPr>
          <a:lstStyle/>
          <a:p>
            <a:pPr algn="ctr" defTabSz="1051577">
              <a:defRPr/>
            </a:pPr>
            <a:r>
              <a:rPr lang="en-US" sz="1000" cap="all" dirty="0">
                <a:solidFill>
                  <a:srgbClr val="222223"/>
                </a:solidFill>
                <a:latin typeface="Segoe UI"/>
              </a:rPr>
              <a:t>Control</a:t>
            </a:r>
          </a:p>
        </p:txBody>
      </p:sp>
      <p:sp>
        <p:nvSpPr>
          <p:cNvPr id="44" name="Rectangle 43"/>
          <p:cNvSpPr/>
          <p:nvPr/>
        </p:nvSpPr>
        <p:spPr>
          <a:xfrm>
            <a:off x="10535611" y="6027716"/>
            <a:ext cx="1151916" cy="246221"/>
          </a:xfrm>
          <a:prstGeom prst="rect">
            <a:avLst/>
          </a:prstGeom>
        </p:spPr>
        <p:txBody>
          <a:bodyPr wrap="square">
            <a:spAutoFit/>
          </a:bodyPr>
          <a:lstStyle/>
          <a:p>
            <a:pPr algn="ctr" defTabSz="1051577">
              <a:defRPr/>
            </a:pPr>
            <a:r>
              <a:rPr lang="en-US" sz="1000" cap="all" dirty="0">
                <a:solidFill>
                  <a:srgbClr val="222223"/>
                </a:solidFill>
                <a:latin typeface="Segoe UI"/>
              </a:rPr>
              <a:t>Energy</a:t>
            </a:r>
          </a:p>
        </p:txBody>
      </p:sp>
      <p:sp>
        <p:nvSpPr>
          <p:cNvPr id="45" name="Rectangle 44"/>
          <p:cNvSpPr/>
          <p:nvPr/>
        </p:nvSpPr>
        <p:spPr>
          <a:xfrm>
            <a:off x="1320279" y="6027716"/>
            <a:ext cx="1151915" cy="400110"/>
          </a:xfrm>
          <a:prstGeom prst="rect">
            <a:avLst/>
          </a:prstGeom>
        </p:spPr>
        <p:txBody>
          <a:bodyPr wrap="square">
            <a:spAutoFit/>
          </a:bodyPr>
          <a:lstStyle/>
          <a:p>
            <a:pPr algn="ctr" defTabSz="1051577">
              <a:defRPr/>
            </a:pPr>
            <a:r>
              <a:rPr lang="en-US" sz="1000" cap="all" dirty="0">
                <a:solidFill>
                  <a:srgbClr val="222223"/>
                </a:solidFill>
                <a:latin typeface="Segoe UI"/>
              </a:rPr>
              <a:t>Playful Liberation</a:t>
            </a:r>
          </a:p>
        </p:txBody>
      </p:sp>
      <p:cxnSp>
        <p:nvCxnSpPr>
          <p:cNvPr id="48" name="Straight Connector 47"/>
          <p:cNvCxnSpPr/>
          <p:nvPr/>
        </p:nvCxnSpPr>
        <p:spPr>
          <a:xfrm flipV="1">
            <a:off x="2550391" y="3098327"/>
            <a:ext cx="0" cy="2854339"/>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697741" y="3098327"/>
            <a:ext cx="0" cy="2854339"/>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846513" y="3098327"/>
            <a:ext cx="0" cy="2854339"/>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976162" y="3098327"/>
            <a:ext cx="0" cy="2854339"/>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7136020" y="3098327"/>
            <a:ext cx="0" cy="2854339"/>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8231778" y="3098327"/>
            <a:ext cx="0" cy="2854339"/>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9383694" y="3098327"/>
            <a:ext cx="0" cy="2854339"/>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10535611" y="3098327"/>
            <a:ext cx="0" cy="2854339"/>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1729671" y="3098327"/>
            <a:ext cx="0" cy="2854339"/>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02661892-F982-440F-BC61-6DC8BA71966D}"/>
              </a:ext>
            </a:extLst>
          </p:cNvPr>
          <p:cNvSpPr/>
          <p:nvPr/>
        </p:nvSpPr>
        <p:spPr bwMode="gray">
          <a:xfrm>
            <a:off x="8261478" y="3351003"/>
            <a:ext cx="1114485" cy="3035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a:lnSpc>
                <a:spcPct val="110000"/>
              </a:lnSpc>
              <a:spcBef>
                <a:spcPts val="2646"/>
              </a:spcBef>
              <a:buClr>
                <a:schemeClr val="bg2"/>
              </a:buClr>
            </a:pPr>
            <a:endParaRPr lang="nb-NO" sz="2205" dirty="0">
              <a:solidFill>
                <a:schemeClr val="bg1"/>
              </a:solidFill>
            </a:endParaRPr>
          </a:p>
        </p:txBody>
      </p:sp>
      <p:sp>
        <p:nvSpPr>
          <p:cNvPr id="30" name="Oval 29">
            <a:extLst>
              <a:ext uri="{FF2B5EF4-FFF2-40B4-BE49-F238E27FC236}">
                <a16:creationId xmlns:a16="http://schemas.microsoft.com/office/drawing/2014/main" id="{05FBB3A6-7607-4240-8D31-731CC7513CC5}"/>
              </a:ext>
            </a:extLst>
          </p:cNvPr>
          <p:cNvSpPr/>
          <p:nvPr/>
        </p:nvSpPr>
        <p:spPr bwMode="gray">
          <a:xfrm>
            <a:off x="7101711" y="4070216"/>
            <a:ext cx="1114485" cy="30352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a:lnSpc>
                <a:spcPct val="110000"/>
              </a:lnSpc>
              <a:spcBef>
                <a:spcPts val="2646"/>
              </a:spcBef>
              <a:buClr>
                <a:schemeClr val="bg2"/>
              </a:buClr>
            </a:pPr>
            <a:endParaRPr lang="nb-NO" sz="2205" dirty="0">
              <a:solidFill>
                <a:schemeClr val="bg1"/>
              </a:solidFill>
            </a:endParaRPr>
          </a:p>
        </p:txBody>
      </p:sp>
      <p:sp>
        <p:nvSpPr>
          <p:cNvPr id="31" name="Oval 30">
            <a:extLst>
              <a:ext uri="{FF2B5EF4-FFF2-40B4-BE49-F238E27FC236}">
                <a16:creationId xmlns:a16="http://schemas.microsoft.com/office/drawing/2014/main" id="{97308CB7-1C0C-4893-B4F2-6E56876F4D90}"/>
              </a:ext>
            </a:extLst>
          </p:cNvPr>
          <p:cNvSpPr/>
          <p:nvPr/>
        </p:nvSpPr>
        <p:spPr bwMode="gray">
          <a:xfrm>
            <a:off x="4843210" y="3741380"/>
            <a:ext cx="1114485" cy="30352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a:lnSpc>
                <a:spcPct val="110000"/>
              </a:lnSpc>
              <a:spcBef>
                <a:spcPts val="2646"/>
              </a:spcBef>
              <a:buClr>
                <a:schemeClr val="bg2"/>
              </a:buClr>
            </a:pPr>
            <a:endParaRPr lang="nb-NO" sz="2205" dirty="0">
              <a:solidFill>
                <a:schemeClr val="bg1"/>
              </a:solidFill>
            </a:endParaRPr>
          </a:p>
        </p:txBody>
      </p:sp>
      <p:sp>
        <p:nvSpPr>
          <p:cNvPr id="34" name="TextBox 33">
            <a:extLst>
              <a:ext uri="{FF2B5EF4-FFF2-40B4-BE49-F238E27FC236}">
                <a16:creationId xmlns:a16="http://schemas.microsoft.com/office/drawing/2014/main" id="{DD2F1DE5-8B78-48C1-816E-C874F50E8334}"/>
              </a:ext>
            </a:extLst>
          </p:cNvPr>
          <p:cNvSpPr txBox="1"/>
          <p:nvPr/>
        </p:nvSpPr>
        <p:spPr>
          <a:xfrm>
            <a:off x="3767559" y="6931621"/>
            <a:ext cx="8856984" cy="377402"/>
          </a:xfrm>
          <a:prstGeom prst="rect">
            <a:avLst/>
          </a:prstGeom>
          <a:noFill/>
        </p:spPr>
        <p:txBody>
          <a:bodyPr wrap="square" lIns="72000" tIns="36000" rIns="72000" bIns="36000" rtlCol="0">
            <a:spAutoFit/>
          </a:bodyPr>
          <a:lstStyle/>
          <a:p>
            <a:pPr marL="0" marR="0" lvl="0" indent="0" algn="r" defTabSz="1051802" rtl="0" eaLnBrk="1" fontAlgn="auto" latinLnBrk="0" hangingPunct="1">
              <a:lnSpc>
                <a:spcPct val="110000"/>
              </a:lnSpc>
              <a:spcBef>
                <a:spcPts val="2400"/>
              </a:spcBef>
              <a:spcAft>
                <a:spcPts val="0"/>
              </a:spcAft>
              <a:buClr>
                <a:srgbClr val="D2D3D2"/>
              </a:buClr>
              <a:buSzTx/>
              <a:buFontTx/>
              <a:buNone/>
              <a:tabLst/>
              <a:defRPr/>
            </a:pPr>
            <a:r>
              <a:rPr kumimoji="0" lang="en-US" sz="1800" b="0" i="1" u="none" strike="noStrike" kern="1200" cap="none" spc="0" normalizeH="0" baseline="0" noProof="0" dirty="0">
                <a:ln>
                  <a:noFill/>
                </a:ln>
                <a:solidFill>
                  <a:srgbClr val="222223"/>
                </a:solidFill>
                <a:effectLst/>
                <a:uLnTx/>
                <a:uFillTx/>
                <a:latin typeface="Segoe UI"/>
                <a:ea typeface="+mn-ea"/>
                <a:cs typeface="+mn-cs"/>
              </a:rPr>
              <a:t>Fit with segments in the Italian market</a:t>
            </a:r>
          </a:p>
        </p:txBody>
      </p:sp>
      <p:pic>
        <p:nvPicPr>
          <p:cNvPr id="35" name="Picture 6" descr="Bilderesultat for country FLAG button ITALY">
            <a:extLst>
              <a:ext uri="{FF2B5EF4-FFF2-40B4-BE49-F238E27FC236}">
                <a16:creationId xmlns:a16="http://schemas.microsoft.com/office/drawing/2014/main" id="{F1FE89B3-17BC-4E0D-925E-709B034531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412203"/>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00"/>
            <a:ext cx="9832017" cy="553998"/>
          </a:xfrm>
        </p:spPr>
        <p:txBody>
          <a:bodyPr/>
          <a:lstStyle/>
          <a:p>
            <a:r>
              <a:rPr lang="en-US" dirty="0"/>
              <a:t>Looking at Norway’s current strengths</a:t>
            </a:r>
          </a:p>
        </p:txBody>
      </p:sp>
      <p:sp>
        <p:nvSpPr>
          <p:cNvPr id="4" name="Title 2"/>
          <p:cNvSpPr txBox="1">
            <a:spLocks/>
          </p:cNvSpPr>
          <p:nvPr/>
        </p:nvSpPr>
        <p:spPr bwMode="gray">
          <a:xfrm>
            <a:off x="540000" y="1168057"/>
            <a:ext cx="12593414"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dirty="0"/>
              <a:t>And position different routes that can be explored</a:t>
            </a:r>
          </a:p>
        </p:txBody>
      </p:sp>
      <p:sp>
        <p:nvSpPr>
          <p:cNvPr id="7" name="Rectangle 6"/>
          <p:cNvSpPr/>
          <p:nvPr/>
        </p:nvSpPr>
        <p:spPr bwMode="gray">
          <a:xfrm>
            <a:off x="540000" y="3348583"/>
            <a:ext cx="3744416" cy="2592288"/>
          </a:xfrm>
          <a:prstGeom prst="rect">
            <a:avLst/>
          </a:prstGeom>
          <a:blipFill>
            <a:blip r:embed="rId2" cstate="email">
              <a:extLst>
                <a:ext uri="{28A0092B-C50C-407E-A947-70E740481C1C}">
                  <a14:useLocalDpi xmlns:a14="http://schemas.microsoft.com/office/drawing/2010/main"/>
                </a:ext>
              </a:extLst>
            </a:blip>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3600" cap="all" dirty="0">
                <a:solidFill>
                  <a:schemeClr val="bg1"/>
                </a:solidFill>
                <a:effectLst>
                  <a:outerShdw blurRad="38100" dist="38100" dir="2700000" algn="tl">
                    <a:srgbClr val="000000">
                      <a:alpha val="43137"/>
                    </a:srgbClr>
                  </a:outerShdw>
                </a:effectLst>
              </a:rPr>
              <a:t>ADVENTURES IN the world of natural beauty</a:t>
            </a:r>
            <a:endParaRPr lang="nb-NO" sz="3600" cap="all" dirty="0">
              <a:solidFill>
                <a:schemeClr val="bg1"/>
              </a:solidFill>
              <a:effectLst>
                <a:outerShdw blurRad="38100" dist="38100" dir="2700000" algn="tl">
                  <a:srgbClr val="000000">
                    <a:alpha val="43137"/>
                  </a:srgbClr>
                </a:outerShdw>
              </a:effectLst>
            </a:endParaRPr>
          </a:p>
        </p:txBody>
      </p:sp>
      <p:sp>
        <p:nvSpPr>
          <p:cNvPr id="2" name="TextBox 1"/>
          <p:cNvSpPr txBox="1"/>
          <p:nvPr/>
        </p:nvSpPr>
        <p:spPr>
          <a:xfrm>
            <a:off x="540001" y="2761140"/>
            <a:ext cx="3744416" cy="447101"/>
          </a:xfrm>
          <a:prstGeom prst="rect">
            <a:avLst/>
          </a:prstGeom>
          <a:noFill/>
        </p:spPr>
        <p:txBody>
          <a:bodyPr wrap="square" lIns="72000" tIns="36000" rIns="72000" bIns="36000" rtlCol="0">
            <a:spAutoFit/>
          </a:bodyPr>
          <a:lstStyle/>
          <a:p>
            <a:pPr algn="ctr">
              <a:lnSpc>
                <a:spcPct val="110000"/>
              </a:lnSpc>
              <a:spcBef>
                <a:spcPts val="2400"/>
              </a:spcBef>
              <a:buClr>
                <a:schemeClr val="bg2"/>
              </a:buClr>
            </a:pPr>
            <a:r>
              <a:rPr lang="nb-NO" sz="2400" b="1" dirty="0"/>
              <a:t>THE OBVIOUS TARGET</a:t>
            </a:r>
          </a:p>
        </p:txBody>
      </p:sp>
      <p:cxnSp>
        <p:nvCxnSpPr>
          <p:cNvPr id="9" name="Straight Connector 8"/>
          <p:cNvCxnSpPr/>
          <p:nvPr/>
        </p:nvCxnSpPr>
        <p:spPr>
          <a:xfrm>
            <a:off x="5135711" y="2124447"/>
            <a:ext cx="0" cy="4935650"/>
          </a:xfrm>
          <a:prstGeom prst="line">
            <a:avLst/>
          </a:prstGeom>
          <a:ln w="76200">
            <a:solidFill>
              <a:schemeClr val="tx1">
                <a:lumMod val="25000"/>
                <a:lumOff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DC8EE33-7B45-454F-B217-FE32FF9C37B7}"/>
              </a:ext>
            </a:extLst>
          </p:cNvPr>
          <p:cNvSpPr txBox="1"/>
          <p:nvPr/>
        </p:nvSpPr>
        <p:spPr>
          <a:xfrm>
            <a:off x="5765912" y="1908423"/>
            <a:ext cx="6713558" cy="343406"/>
          </a:xfrm>
          <a:prstGeom prst="rect">
            <a:avLst/>
          </a:prstGeom>
          <a:noFill/>
        </p:spPr>
        <p:txBody>
          <a:bodyPr wrap="square" lIns="71986" tIns="35994" rIns="71986" bIns="35994" rtlCol="0">
            <a:spAutoFit/>
          </a:bodyPr>
          <a:lstStyle/>
          <a:p>
            <a:pPr algn="ctr">
              <a:lnSpc>
                <a:spcPct val="110000"/>
              </a:lnSpc>
              <a:spcBef>
                <a:spcPts val="2400"/>
              </a:spcBef>
              <a:buClr>
                <a:schemeClr val="bg2"/>
              </a:buClr>
            </a:pPr>
            <a:r>
              <a:rPr lang="en-US" sz="1599" b="1" dirty="0"/>
              <a:t>POSSIBLE ADDITIONS</a:t>
            </a:r>
          </a:p>
        </p:txBody>
      </p:sp>
      <p:sp>
        <p:nvSpPr>
          <p:cNvPr id="16" name="Rectangle 15">
            <a:extLst>
              <a:ext uri="{FF2B5EF4-FFF2-40B4-BE49-F238E27FC236}">
                <a16:creationId xmlns:a16="http://schemas.microsoft.com/office/drawing/2014/main" id="{F8C713C1-B4ED-438F-B15E-653AC7A66B45}"/>
              </a:ext>
            </a:extLst>
          </p:cNvPr>
          <p:cNvSpPr/>
          <p:nvPr/>
        </p:nvSpPr>
        <p:spPr bwMode="gray">
          <a:xfrm>
            <a:off x="5931650" y="3942428"/>
            <a:ext cx="1855612" cy="1325437"/>
          </a:xfrm>
          <a:prstGeom prst="rect">
            <a:avLst/>
          </a:prstGeom>
          <a:blipFill>
            <a:blip r:embed="rId3" cstate="email">
              <a:extLst>
                <a:ext uri="{28A0092B-C50C-407E-A947-70E740481C1C}">
                  <a14:useLocalDpi xmlns:a14="http://schemas.microsoft.com/office/drawing/2010/main"/>
                </a:ext>
              </a:extLst>
            </a:blip>
            <a:stretch>
              <a:fillRect/>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900" dirty="0">
                <a:solidFill>
                  <a:schemeClr val="bg1"/>
                </a:solidFill>
                <a:effectLst>
                  <a:outerShdw blurRad="38100" dist="38100" dir="2700000" algn="tl">
                    <a:srgbClr val="000000">
                      <a:alpha val="43137"/>
                    </a:srgbClr>
                  </a:outerShdw>
                </a:effectLst>
              </a:rPr>
              <a:t>BROADENING MY CULTURAL</a:t>
            </a:r>
            <a:br>
              <a:rPr lang="nb-NO" sz="1900" dirty="0">
                <a:solidFill>
                  <a:schemeClr val="bg1"/>
                </a:solidFill>
                <a:effectLst>
                  <a:outerShdw blurRad="38100" dist="38100" dir="2700000" algn="tl">
                    <a:srgbClr val="000000">
                      <a:alpha val="43137"/>
                    </a:srgbClr>
                  </a:outerShdw>
                </a:effectLst>
              </a:rPr>
            </a:br>
            <a:r>
              <a:rPr lang="nb-NO" sz="1900" dirty="0">
                <a:solidFill>
                  <a:schemeClr val="bg1"/>
                </a:solidFill>
                <a:effectLst>
                  <a:outerShdw blurRad="38100" dist="38100" dir="2700000" algn="tl">
                    <a:srgbClr val="000000">
                      <a:alpha val="43137"/>
                    </a:srgbClr>
                  </a:outerShdw>
                </a:effectLst>
              </a:rPr>
              <a:t>HORIZON</a:t>
            </a:r>
          </a:p>
        </p:txBody>
      </p:sp>
      <p:sp>
        <p:nvSpPr>
          <p:cNvPr id="21" name="Rectangle 20">
            <a:extLst>
              <a:ext uri="{FF2B5EF4-FFF2-40B4-BE49-F238E27FC236}">
                <a16:creationId xmlns:a16="http://schemas.microsoft.com/office/drawing/2014/main" id="{099CD772-73FC-4D0C-B977-14F452DE947D}"/>
              </a:ext>
            </a:extLst>
          </p:cNvPr>
          <p:cNvSpPr/>
          <p:nvPr/>
        </p:nvSpPr>
        <p:spPr bwMode="gray">
          <a:xfrm>
            <a:off x="7819087" y="2340471"/>
            <a:ext cx="4997796" cy="1350738"/>
          </a:xfrm>
          <a:prstGeom prst="rect">
            <a:avLst/>
          </a:prstGeom>
          <a:solidFill>
            <a:schemeClr val="bg1">
              <a:lumMod val="8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r>
              <a:rPr lang="en-US" sz="1400" dirty="0">
                <a:solidFill>
                  <a:schemeClr val="tx1"/>
                </a:solidFill>
              </a:rPr>
              <a:t>Norway’s nature is a perfect place for Italian travelers to escape from their hectic daily life, pamper themselves and restore their sense of harmony and balance. A peaceful and harmonious place to revitalize themselves. </a:t>
            </a:r>
          </a:p>
        </p:txBody>
      </p:sp>
      <p:sp>
        <p:nvSpPr>
          <p:cNvPr id="22" name="Rectangle 21">
            <a:extLst>
              <a:ext uri="{FF2B5EF4-FFF2-40B4-BE49-F238E27FC236}">
                <a16:creationId xmlns:a16="http://schemas.microsoft.com/office/drawing/2014/main" id="{DB9AC798-2896-46D0-924E-5440A40527FF}"/>
              </a:ext>
            </a:extLst>
          </p:cNvPr>
          <p:cNvSpPr/>
          <p:nvPr/>
        </p:nvSpPr>
        <p:spPr bwMode="gray">
          <a:xfrm>
            <a:off x="5928054" y="2340471"/>
            <a:ext cx="1891033" cy="1350738"/>
          </a:xfrm>
          <a:prstGeom prst="rect">
            <a:avLst/>
          </a:prstGeom>
          <a:blipFill>
            <a:blip r:embed="rId4" cstate="email">
              <a:extLst>
                <a:ext uri="{28A0092B-C50C-407E-A947-70E740481C1C}">
                  <a14:useLocalDpi xmlns:a14="http://schemas.microsoft.com/office/drawing/2010/main"/>
                </a:ext>
              </a:extLst>
            </a:blip>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07" tIns="65303" rIns="130607" bIns="65303" numCol="1" spcCol="0" rtlCol="0" fromWordArt="0" anchor="ctr" anchorCtr="0" forceAA="0" compatLnSpc="1">
            <a:prstTxWarp prst="textNoShape">
              <a:avLst/>
            </a:prstTxWarp>
            <a:noAutofit/>
          </a:bodyPr>
          <a:lstStyle/>
          <a:p>
            <a:pPr algn="ctr">
              <a:lnSpc>
                <a:spcPct val="110000"/>
              </a:lnSpc>
              <a:spcBef>
                <a:spcPts val="2177"/>
              </a:spcBef>
              <a:buClr>
                <a:schemeClr val="bg2"/>
              </a:buClr>
            </a:pPr>
            <a:r>
              <a:rPr lang="nb-NO" sz="2000" dirty="0">
                <a:solidFill>
                  <a:schemeClr val="bg1"/>
                </a:solidFill>
                <a:effectLst>
                  <a:outerShdw blurRad="38100" dist="38100" dir="2700000" algn="tl">
                    <a:srgbClr val="000000">
                      <a:alpha val="43137"/>
                    </a:srgbClr>
                  </a:outerShdw>
                </a:effectLst>
              </a:rPr>
              <a:t>ESCAPE</a:t>
            </a:r>
          </a:p>
        </p:txBody>
      </p:sp>
      <p:sp>
        <p:nvSpPr>
          <p:cNvPr id="23" name="Rectangle 22">
            <a:extLst>
              <a:ext uri="{FF2B5EF4-FFF2-40B4-BE49-F238E27FC236}">
                <a16:creationId xmlns:a16="http://schemas.microsoft.com/office/drawing/2014/main" id="{668C5504-894A-471A-B7A2-D6DB1BD8E11F}"/>
              </a:ext>
            </a:extLst>
          </p:cNvPr>
          <p:cNvSpPr/>
          <p:nvPr/>
        </p:nvSpPr>
        <p:spPr bwMode="gray">
          <a:xfrm>
            <a:off x="7787262" y="3942428"/>
            <a:ext cx="4997796" cy="1325437"/>
          </a:xfrm>
          <a:prstGeom prst="rect">
            <a:avLst/>
          </a:prstGeom>
          <a:solidFill>
            <a:schemeClr val="bg1">
              <a:lumMod val="8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r>
              <a:rPr lang="en-US" sz="1400" dirty="0">
                <a:solidFill>
                  <a:schemeClr val="tx1"/>
                </a:solidFill>
              </a:rPr>
              <a:t>Norway has comparative advantages in combining nature and culture. It’s a unique possibility to broaden my knowledge and my horizon. Get rich experiences and enrich my view on the world. Norway should allow me to discover new and interesting places. But we need to work on interesting sights, cultural heritage and art.</a:t>
            </a:r>
          </a:p>
        </p:txBody>
      </p:sp>
      <p:pic>
        <p:nvPicPr>
          <p:cNvPr id="15" name="Picture 6" descr="Bilderesultat for country FLAG button ITALY">
            <a:extLst>
              <a:ext uri="{FF2B5EF4-FFF2-40B4-BE49-F238E27FC236}">
                <a16:creationId xmlns:a16="http://schemas.microsoft.com/office/drawing/2014/main" id="{88ABEF24-067E-4789-B654-711BCB5594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926FCB31-533E-4200-92BD-0AE4C4A07FA1}"/>
              </a:ext>
            </a:extLst>
          </p:cNvPr>
          <p:cNvSpPr/>
          <p:nvPr/>
        </p:nvSpPr>
        <p:spPr bwMode="gray">
          <a:xfrm>
            <a:off x="5928054" y="5519084"/>
            <a:ext cx="1859208" cy="1328189"/>
          </a:xfrm>
          <a:prstGeom prst="rect">
            <a:avLst/>
          </a:prstGeom>
          <a:blipFill>
            <a:blip r:embed="rId6" cstate="emai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900" dirty="0">
                <a:solidFill>
                  <a:schemeClr val="bg1"/>
                </a:solidFill>
                <a:effectLst>
                  <a:outerShdw blurRad="38100" dist="38100" dir="2700000" algn="tl">
                    <a:srgbClr val="000000">
                      <a:alpha val="43137"/>
                    </a:srgbClr>
                  </a:outerShdw>
                </a:effectLst>
              </a:rPr>
              <a:t>PLAYFUL LIBERATON</a:t>
            </a:r>
          </a:p>
        </p:txBody>
      </p:sp>
      <p:sp>
        <p:nvSpPr>
          <p:cNvPr id="18" name="Rectangle 17">
            <a:extLst>
              <a:ext uri="{FF2B5EF4-FFF2-40B4-BE49-F238E27FC236}">
                <a16:creationId xmlns:a16="http://schemas.microsoft.com/office/drawing/2014/main" id="{28E3AACF-FB53-4A9B-A4E7-2AD8639FF9F7}"/>
              </a:ext>
            </a:extLst>
          </p:cNvPr>
          <p:cNvSpPr/>
          <p:nvPr/>
        </p:nvSpPr>
        <p:spPr bwMode="gray">
          <a:xfrm>
            <a:off x="7787262" y="5519084"/>
            <a:ext cx="4997796" cy="1328189"/>
          </a:xfrm>
          <a:prstGeom prst="rect">
            <a:avLst/>
          </a:prstGeom>
          <a:solidFill>
            <a:schemeClr val="bg1">
              <a:lumMod val="8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r>
              <a:rPr lang="en-US" sz="1400" dirty="0">
                <a:solidFill>
                  <a:schemeClr val="tx1"/>
                </a:solidFill>
              </a:rPr>
              <a:t>Norway is a fresh destination with good service, that is not so warm. We need to work on the playfulness though. Norway needs to provide a holiday that makes the tourist feel full of energy and allows them to enjoy life to the fullest.</a:t>
            </a:r>
          </a:p>
        </p:txBody>
      </p:sp>
    </p:spTree>
    <p:extLst>
      <p:ext uri="{BB962C8B-B14F-4D97-AF65-F5344CB8AC3E}">
        <p14:creationId xmlns:p14="http://schemas.microsoft.com/office/powerpoint/2010/main" val="2845815765"/>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167159" y="180231"/>
            <a:ext cx="13105456" cy="7200800"/>
          </a:xfrm>
          <a:prstGeom prst="rect">
            <a:avLst/>
          </a:prstGeom>
        </p:spPr>
      </p:pic>
      <p:sp>
        <p:nvSpPr>
          <p:cNvPr id="10" name="Rectangle 9"/>
          <p:cNvSpPr/>
          <p:nvPr/>
        </p:nvSpPr>
        <p:spPr bwMode="gray">
          <a:xfrm>
            <a:off x="152411" y="180230"/>
            <a:ext cx="7560840" cy="7200000"/>
          </a:xfrm>
          <a:prstGeom prst="rect">
            <a:avLst/>
          </a:prstGeom>
          <a:gradFill flip="none" rotWithShape="1">
            <a:gsLst>
              <a:gs pos="37000">
                <a:schemeClr val="bg2"/>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US" sz="2000" dirty="0">
              <a:solidFill>
                <a:schemeClr val="bg1"/>
              </a:solidFill>
            </a:endParaRPr>
          </a:p>
        </p:txBody>
      </p:sp>
      <p:sp>
        <p:nvSpPr>
          <p:cNvPr id="7" name="Title 3"/>
          <p:cNvSpPr txBox="1">
            <a:spLocks/>
          </p:cNvSpPr>
          <p:nvPr/>
        </p:nvSpPr>
        <p:spPr bwMode="gray">
          <a:xfrm>
            <a:off x="527199" y="1292870"/>
            <a:ext cx="3397307" cy="615553"/>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a:lstStyle>
          <a:p>
            <a:r>
              <a:rPr lang="nb-NO" sz="4000" dirty="0"/>
              <a:t>Questions?  </a:t>
            </a:r>
            <a:endParaRPr lang="nb-NO" sz="2800" i="1" dirty="0"/>
          </a:p>
        </p:txBody>
      </p:sp>
      <p:sp>
        <p:nvSpPr>
          <p:cNvPr id="8" name="TextBox 7"/>
          <p:cNvSpPr txBox="1"/>
          <p:nvPr/>
        </p:nvSpPr>
        <p:spPr>
          <a:xfrm>
            <a:off x="2188147" y="3276575"/>
            <a:ext cx="3667644" cy="1015663"/>
          </a:xfrm>
          <a:prstGeom prst="rect">
            <a:avLst/>
          </a:prstGeom>
          <a:noFill/>
          <a:ln w="6350">
            <a:noFill/>
          </a:ln>
        </p:spPr>
        <p:txBody>
          <a:bodyPr wrap="square" rtlCol="0">
            <a:spAutoFit/>
          </a:bodyPr>
          <a:lstStyle/>
          <a:p>
            <a:r>
              <a:rPr lang="en-GB" sz="2000" b="1" dirty="0">
                <a:solidFill>
                  <a:schemeClr val="accent1"/>
                </a:solidFill>
                <a:cs typeface="Calibri" panose="020F0502020204030204" pitchFamily="34" charset="0"/>
              </a:rPr>
              <a:t>kjetil.stromseth@ipsos.com</a:t>
            </a:r>
            <a:endParaRPr lang="en-GB" sz="2000" dirty="0">
              <a:solidFill>
                <a:schemeClr val="accent1"/>
              </a:solidFill>
              <a:cs typeface="Calibri" panose="020F0502020204030204" pitchFamily="34" charset="0"/>
            </a:endParaRPr>
          </a:p>
          <a:p>
            <a:r>
              <a:rPr lang="en-GB" sz="2000" dirty="0">
                <a:solidFill>
                  <a:schemeClr val="accent1"/>
                </a:solidFill>
                <a:cs typeface="Calibri" panose="020F0502020204030204" pitchFamily="34" charset="0"/>
              </a:rPr>
              <a:t>Oslo</a:t>
            </a:r>
          </a:p>
          <a:p>
            <a:r>
              <a:rPr lang="en-GB" sz="2000" dirty="0">
                <a:solidFill>
                  <a:schemeClr val="accent1"/>
                </a:solidFill>
                <a:cs typeface="Calibri" panose="020F0502020204030204" pitchFamily="34" charset="0"/>
              </a:rPr>
              <a:t>+47 934 52 000</a:t>
            </a:r>
          </a:p>
        </p:txBody>
      </p:sp>
      <p:pic>
        <p:nvPicPr>
          <p:cNvPr id="11"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7199" y="2901498"/>
            <a:ext cx="1540306" cy="129612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58171" y="5216705"/>
            <a:ext cx="3667644" cy="1015663"/>
          </a:xfrm>
          <a:prstGeom prst="rect">
            <a:avLst/>
          </a:prstGeom>
          <a:noFill/>
          <a:ln w="6350">
            <a:noFill/>
          </a:ln>
        </p:spPr>
        <p:txBody>
          <a:bodyPr wrap="square" rtlCol="0">
            <a:spAutoFit/>
          </a:bodyPr>
          <a:lstStyle/>
          <a:p>
            <a:r>
              <a:rPr lang="nb-NO" sz="2000" b="1" dirty="0">
                <a:solidFill>
                  <a:schemeClr val="accent1"/>
                </a:solidFill>
                <a:cs typeface="Calibri" panose="020F0502020204030204" pitchFamily="34" charset="0"/>
              </a:rPr>
              <a:t>steven.naert@ipsos.com</a:t>
            </a:r>
            <a:endParaRPr lang="nb-NO" sz="2000" dirty="0">
              <a:solidFill>
                <a:schemeClr val="accent1"/>
              </a:solidFill>
              <a:cs typeface="Calibri" panose="020F0502020204030204" pitchFamily="34" charset="0"/>
            </a:endParaRPr>
          </a:p>
          <a:p>
            <a:r>
              <a:rPr lang="nb-NO" sz="2000" dirty="0">
                <a:solidFill>
                  <a:schemeClr val="accent1"/>
                </a:solidFill>
                <a:cs typeface="Calibri" panose="020F0502020204030204" pitchFamily="34" charset="0"/>
              </a:rPr>
              <a:t>Antwerpen</a:t>
            </a:r>
          </a:p>
          <a:p>
            <a:r>
              <a:rPr lang="nb-NO" sz="2000" dirty="0">
                <a:solidFill>
                  <a:schemeClr val="accent1"/>
                </a:solidFill>
                <a:cs typeface="Calibri" panose="020F0502020204030204" pitchFamily="34" charset="0"/>
              </a:rPr>
              <a:t>+ 32 497 70 64 57</a:t>
            </a:r>
          </a:p>
        </p:txBody>
      </p:sp>
      <p:sp>
        <p:nvSpPr>
          <p:cNvPr id="18" name="TextBox 17"/>
          <p:cNvSpPr txBox="1"/>
          <p:nvPr/>
        </p:nvSpPr>
        <p:spPr>
          <a:xfrm>
            <a:off x="527200" y="1965378"/>
            <a:ext cx="3464793" cy="447101"/>
          </a:xfrm>
          <a:prstGeom prst="rect">
            <a:avLst/>
          </a:prstGeom>
          <a:solidFill>
            <a:schemeClr val="tx1"/>
          </a:solidFill>
        </p:spPr>
        <p:txBody>
          <a:bodyPr wrap="square" lIns="72000" tIns="36000" rIns="72000" bIns="36000" rtlCol="0">
            <a:spAutoFit/>
          </a:bodyPr>
          <a:lstStyle/>
          <a:p>
            <a:pPr>
              <a:lnSpc>
                <a:spcPct val="110000"/>
              </a:lnSpc>
              <a:spcBef>
                <a:spcPts val="2400"/>
              </a:spcBef>
              <a:buClr>
                <a:schemeClr val="bg2"/>
              </a:buClr>
            </a:pPr>
            <a:r>
              <a:rPr lang="nb-NO" sz="2400" b="1" dirty="0">
                <a:solidFill>
                  <a:schemeClr val="bg1"/>
                </a:solidFill>
              </a:rPr>
              <a:t>Please contact…</a:t>
            </a:r>
          </a:p>
        </p:txBody>
      </p:sp>
      <p:pic>
        <p:nvPicPr>
          <p:cNvPr id="16" name="Picture 1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orisont2020trondelag.no/wp-content/uploads/sites/74/2015/06/innovasjon-norge-logo.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9679" y="264752"/>
            <a:ext cx="2369705" cy="8190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649288" y="4881664"/>
            <a:ext cx="1296128" cy="1296128"/>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79917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78"/>
          <p:cNvSpPr>
            <a:spLocks/>
          </p:cNvSpPr>
          <p:nvPr/>
        </p:nvSpPr>
        <p:spPr bwMode="auto">
          <a:xfrm>
            <a:off x="8565977" y="1955897"/>
            <a:ext cx="2331838" cy="1664873"/>
          </a:xfrm>
          <a:custGeom>
            <a:avLst/>
            <a:gdLst/>
            <a:ahLst/>
            <a:cxnLst>
              <a:cxn ang="0">
                <a:pos x="151" y="127"/>
              </a:cxn>
              <a:cxn ang="0">
                <a:pos x="151" y="144"/>
              </a:cxn>
              <a:cxn ang="0">
                <a:pos x="75" y="144"/>
              </a:cxn>
              <a:cxn ang="0">
                <a:pos x="0" y="144"/>
              </a:cxn>
              <a:cxn ang="0">
                <a:pos x="0" y="127"/>
              </a:cxn>
              <a:cxn ang="0">
                <a:pos x="33" y="107"/>
              </a:cxn>
              <a:cxn ang="0">
                <a:pos x="59" y="81"/>
              </a:cxn>
              <a:cxn ang="0">
                <a:pos x="50" y="61"/>
              </a:cxn>
              <a:cxn ang="0">
                <a:pos x="43" y="48"/>
              </a:cxn>
              <a:cxn ang="0">
                <a:pos x="46" y="41"/>
              </a:cxn>
              <a:cxn ang="0">
                <a:pos x="44" y="27"/>
              </a:cxn>
              <a:cxn ang="0">
                <a:pos x="75" y="0"/>
              </a:cxn>
              <a:cxn ang="0">
                <a:pos x="107" y="27"/>
              </a:cxn>
              <a:cxn ang="0">
                <a:pos x="105" y="41"/>
              </a:cxn>
              <a:cxn ang="0">
                <a:pos x="108" y="48"/>
              </a:cxn>
              <a:cxn ang="0">
                <a:pos x="101" y="61"/>
              </a:cxn>
              <a:cxn ang="0">
                <a:pos x="92" y="81"/>
              </a:cxn>
              <a:cxn ang="0">
                <a:pos x="118" y="107"/>
              </a:cxn>
              <a:cxn ang="0">
                <a:pos x="151" y="127"/>
              </a:cxn>
            </a:cxnLst>
            <a:rect l="0" t="0" r="r" b="b"/>
            <a:pathLst>
              <a:path w="151" h="144">
                <a:moveTo>
                  <a:pt x="151" y="127"/>
                </a:moveTo>
                <a:cubicBezTo>
                  <a:pt x="151" y="132"/>
                  <a:pt x="151" y="144"/>
                  <a:pt x="151" y="144"/>
                </a:cubicBezTo>
                <a:cubicBezTo>
                  <a:pt x="75" y="144"/>
                  <a:pt x="75" y="144"/>
                  <a:pt x="75" y="144"/>
                </a:cubicBezTo>
                <a:cubicBezTo>
                  <a:pt x="0" y="144"/>
                  <a:pt x="0" y="144"/>
                  <a:pt x="0" y="144"/>
                </a:cubicBezTo>
                <a:cubicBezTo>
                  <a:pt x="0" y="144"/>
                  <a:pt x="0" y="132"/>
                  <a:pt x="0" y="127"/>
                </a:cubicBezTo>
                <a:cubicBezTo>
                  <a:pt x="0" y="122"/>
                  <a:pt x="13" y="114"/>
                  <a:pt x="33" y="107"/>
                </a:cubicBezTo>
                <a:cubicBezTo>
                  <a:pt x="53" y="100"/>
                  <a:pt x="59" y="94"/>
                  <a:pt x="59" y="81"/>
                </a:cubicBezTo>
                <a:cubicBezTo>
                  <a:pt x="59" y="73"/>
                  <a:pt x="53" y="76"/>
                  <a:pt x="50" y="61"/>
                </a:cubicBezTo>
                <a:cubicBezTo>
                  <a:pt x="49" y="56"/>
                  <a:pt x="44" y="61"/>
                  <a:pt x="43" y="48"/>
                </a:cubicBezTo>
                <a:cubicBezTo>
                  <a:pt x="43" y="42"/>
                  <a:pt x="46" y="41"/>
                  <a:pt x="46" y="41"/>
                </a:cubicBezTo>
                <a:cubicBezTo>
                  <a:pt x="46" y="41"/>
                  <a:pt x="44" y="33"/>
                  <a:pt x="44" y="27"/>
                </a:cubicBezTo>
                <a:cubicBezTo>
                  <a:pt x="43" y="19"/>
                  <a:pt x="48" y="0"/>
                  <a:pt x="75" y="0"/>
                </a:cubicBezTo>
                <a:cubicBezTo>
                  <a:pt x="103" y="0"/>
                  <a:pt x="108" y="19"/>
                  <a:pt x="107" y="27"/>
                </a:cubicBezTo>
                <a:cubicBezTo>
                  <a:pt x="107" y="33"/>
                  <a:pt x="105" y="41"/>
                  <a:pt x="105" y="41"/>
                </a:cubicBezTo>
                <a:cubicBezTo>
                  <a:pt x="105" y="41"/>
                  <a:pt x="108" y="42"/>
                  <a:pt x="108" y="48"/>
                </a:cubicBezTo>
                <a:cubicBezTo>
                  <a:pt x="107" y="61"/>
                  <a:pt x="102" y="56"/>
                  <a:pt x="101" y="61"/>
                </a:cubicBezTo>
                <a:cubicBezTo>
                  <a:pt x="98" y="76"/>
                  <a:pt x="92" y="73"/>
                  <a:pt x="92" y="81"/>
                </a:cubicBezTo>
                <a:cubicBezTo>
                  <a:pt x="92" y="94"/>
                  <a:pt x="98" y="100"/>
                  <a:pt x="118" y="107"/>
                </a:cubicBezTo>
                <a:cubicBezTo>
                  <a:pt x="138" y="114"/>
                  <a:pt x="151" y="122"/>
                  <a:pt x="151" y="127"/>
                </a:cubicBezTo>
                <a:close/>
              </a:path>
            </a:pathLst>
          </a:cu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42" name="Rounded Rectangle 75"/>
          <p:cNvSpPr/>
          <p:nvPr/>
        </p:nvSpPr>
        <p:spPr>
          <a:xfrm>
            <a:off x="8165506" y="3362944"/>
            <a:ext cx="3090885" cy="3849708"/>
          </a:xfrm>
          <a:prstGeom prst="roundRect">
            <a:avLst>
              <a:gd name="adj" fmla="val 21950"/>
            </a:avLst>
          </a:pr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43" name="TextBox 42"/>
          <p:cNvSpPr txBox="1"/>
          <p:nvPr/>
        </p:nvSpPr>
        <p:spPr>
          <a:xfrm>
            <a:off x="8516930" y="2138583"/>
            <a:ext cx="2445664" cy="542841"/>
          </a:xfrm>
          <a:prstGeom prst="rect">
            <a:avLst/>
          </a:prstGeom>
          <a:noFill/>
        </p:spPr>
        <p:txBody>
          <a:bodyPr wrap="square" lIns="0" tIns="0" rIns="0" bIns="0" rtlCol="0">
            <a:spAutoFit/>
          </a:bodyPr>
          <a:lstStyle/>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Associations </a:t>
            </a:r>
          </a:p>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to the </a:t>
            </a:r>
          </a:p>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brand</a:t>
            </a:r>
          </a:p>
        </p:txBody>
      </p:sp>
      <p:sp>
        <p:nvSpPr>
          <p:cNvPr id="3" name="Title 2"/>
          <p:cNvSpPr>
            <a:spLocks noGrp="1"/>
          </p:cNvSpPr>
          <p:nvPr>
            <p:ph type="title"/>
          </p:nvPr>
        </p:nvSpPr>
        <p:spPr>
          <a:xfrm>
            <a:off x="540000" y="540001"/>
            <a:ext cx="11157187" cy="553998"/>
          </a:xfrm>
        </p:spPr>
        <p:txBody>
          <a:bodyPr/>
          <a:lstStyle/>
          <a:p>
            <a:r>
              <a:rPr lang="en-US" b="1" dirty="0">
                <a:latin typeface="Calibri"/>
              </a:rPr>
              <a:t>Censydiam seeks to uncover the different drivers</a:t>
            </a:r>
            <a:endParaRPr lang="nb-NO" dirty="0"/>
          </a:p>
        </p:txBody>
      </p:sp>
      <p:sp>
        <p:nvSpPr>
          <p:cNvPr id="4" name="Title 2"/>
          <p:cNvSpPr txBox="1">
            <a:spLocks/>
          </p:cNvSpPr>
          <p:nvPr/>
        </p:nvSpPr>
        <p:spPr bwMode="gray">
          <a:xfrm>
            <a:off x="540000" y="1188343"/>
            <a:ext cx="9453067"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b="1" dirty="0">
                <a:latin typeface="Calibri"/>
              </a:rPr>
              <a:t>the brand needs to play on to be relevant</a:t>
            </a:r>
            <a:endParaRPr lang="nb-NO" dirty="0"/>
          </a:p>
        </p:txBody>
      </p:sp>
      <p:sp>
        <p:nvSpPr>
          <p:cNvPr id="5" name="Freeform 78"/>
          <p:cNvSpPr>
            <a:spLocks/>
          </p:cNvSpPr>
          <p:nvPr/>
        </p:nvSpPr>
        <p:spPr bwMode="auto">
          <a:xfrm>
            <a:off x="1827636" y="1955897"/>
            <a:ext cx="2331838" cy="1664873"/>
          </a:xfrm>
          <a:custGeom>
            <a:avLst/>
            <a:gdLst/>
            <a:ahLst/>
            <a:cxnLst>
              <a:cxn ang="0">
                <a:pos x="151" y="127"/>
              </a:cxn>
              <a:cxn ang="0">
                <a:pos x="151" y="144"/>
              </a:cxn>
              <a:cxn ang="0">
                <a:pos x="75" y="144"/>
              </a:cxn>
              <a:cxn ang="0">
                <a:pos x="0" y="144"/>
              </a:cxn>
              <a:cxn ang="0">
                <a:pos x="0" y="127"/>
              </a:cxn>
              <a:cxn ang="0">
                <a:pos x="33" y="107"/>
              </a:cxn>
              <a:cxn ang="0">
                <a:pos x="59" y="81"/>
              </a:cxn>
              <a:cxn ang="0">
                <a:pos x="50" y="61"/>
              </a:cxn>
              <a:cxn ang="0">
                <a:pos x="43" y="48"/>
              </a:cxn>
              <a:cxn ang="0">
                <a:pos x="46" y="41"/>
              </a:cxn>
              <a:cxn ang="0">
                <a:pos x="44" y="27"/>
              </a:cxn>
              <a:cxn ang="0">
                <a:pos x="75" y="0"/>
              </a:cxn>
              <a:cxn ang="0">
                <a:pos x="107" y="27"/>
              </a:cxn>
              <a:cxn ang="0">
                <a:pos x="105" y="41"/>
              </a:cxn>
              <a:cxn ang="0">
                <a:pos x="108" y="48"/>
              </a:cxn>
              <a:cxn ang="0">
                <a:pos x="101" y="61"/>
              </a:cxn>
              <a:cxn ang="0">
                <a:pos x="92" y="81"/>
              </a:cxn>
              <a:cxn ang="0">
                <a:pos x="118" y="107"/>
              </a:cxn>
              <a:cxn ang="0">
                <a:pos x="151" y="127"/>
              </a:cxn>
            </a:cxnLst>
            <a:rect l="0" t="0" r="r" b="b"/>
            <a:pathLst>
              <a:path w="151" h="144">
                <a:moveTo>
                  <a:pt x="151" y="127"/>
                </a:moveTo>
                <a:cubicBezTo>
                  <a:pt x="151" y="132"/>
                  <a:pt x="151" y="144"/>
                  <a:pt x="151" y="144"/>
                </a:cubicBezTo>
                <a:cubicBezTo>
                  <a:pt x="75" y="144"/>
                  <a:pt x="75" y="144"/>
                  <a:pt x="75" y="144"/>
                </a:cubicBezTo>
                <a:cubicBezTo>
                  <a:pt x="0" y="144"/>
                  <a:pt x="0" y="144"/>
                  <a:pt x="0" y="144"/>
                </a:cubicBezTo>
                <a:cubicBezTo>
                  <a:pt x="0" y="144"/>
                  <a:pt x="0" y="132"/>
                  <a:pt x="0" y="127"/>
                </a:cubicBezTo>
                <a:cubicBezTo>
                  <a:pt x="0" y="122"/>
                  <a:pt x="13" y="114"/>
                  <a:pt x="33" y="107"/>
                </a:cubicBezTo>
                <a:cubicBezTo>
                  <a:pt x="53" y="100"/>
                  <a:pt x="59" y="94"/>
                  <a:pt x="59" y="81"/>
                </a:cubicBezTo>
                <a:cubicBezTo>
                  <a:pt x="59" y="73"/>
                  <a:pt x="53" y="76"/>
                  <a:pt x="50" y="61"/>
                </a:cubicBezTo>
                <a:cubicBezTo>
                  <a:pt x="49" y="56"/>
                  <a:pt x="44" y="61"/>
                  <a:pt x="43" y="48"/>
                </a:cubicBezTo>
                <a:cubicBezTo>
                  <a:pt x="43" y="42"/>
                  <a:pt x="46" y="41"/>
                  <a:pt x="46" y="41"/>
                </a:cubicBezTo>
                <a:cubicBezTo>
                  <a:pt x="46" y="41"/>
                  <a:pt x="44" y="33"/>
                  <a:pt x="44" y="27"/>
                </a:cubicBezTo>
                <a:cubicBezTo>
                  <a:pt x="43" y="19"/>
                  <a:pt x="48" y="0"/>
                  <a:pt x="75" y="0"/>
                </a:cubicBezTo>
                <a:cubicBezTo>
                  <a:pt x="103" y="0"/>
                  <a:pt x="108" y="19"/>
                  <a:pt x="107" y="27"/>
                </a:cubicBezTo>
                <a:cubicBezTo>
                  <a:pt x="107" y="33"/>
                  <a:pt x="105" y="41"/>
                  <a:pt x="105" y="41"/>
                </a:cubicBezTo>
                <a:cubicBezTo>
                  <a:pt x="105" y="41"/>
                  <a:pt x="108" y="42"/>
                  <a:pt x="108" y="48"/>
                </a:cubicBezTo>
                <a:cubicBezTo>
                  <a:pt x="107" y="61"/>
                  <a:pt x="102" y="56"/>
                  <a:pt x="101" y="61"/>
                </a:cubicBezTo>
                <a:cubicBezTo>
                  <a:pt x="98" y="76"/>
                  <a:pt x="92" y="73"/>
                  <a:pt x="92" y="81"/>
                </a:cubicBezTo>
                <a:cubicBezTo>
                  <a:pt x="92" y="94"/>
                  <a:pt x="98" y="100"/>
                  <a:pt x="118" y="107"/>
                </a:cubicBezTo>
                <a:cubicBezTo>
                  <a:pt x="138" y="114"/>
                  <a:pt x="151" y="122"/>
                  <a:pt x="151" y="127"/>
                </a:cubicBezTo>
                <a:close/>
              </a:path>
            </a:pathLst>
          </a:cu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6" name="Rounded Rectangle 75"/>
          <p:cNvSpPr/>
          <p:nvPr/>
        </p:nvSpPr>
        <p:spPr>
          <a:xfrm>
            <a:off x="1427165" y="3362944"/>
            <a:ext cx="3090885" cy="3849708"/>
          </a:xfrm>
          <a:prstGeom prst="roundRect">
            <a:avLst>
              <a:gd name="adj" fmla="val 21950"/>
            </a:avLst>
          </a:pr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46" name="Abgerundetes Rechteck 26"/>
          <p:cNvSpPr/>
          <p:nvPr/>
        </p:nvSpPr>
        <p:spPr>
          <a:xfrm>
            <a:off x="8456020" y="5400635"/>
            <a:ext cx="2433975" cy="582038"/>
          </a:xfrm>
          <a:prstGeom prst="roundRect">
            <a:avLst>
              <a:gd name="adj" fmla="val 50000"/>
            </a:avLst>
          </a:prstGeom>
          <a:solidFill>
            <a:srgbClr val="C0000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defRPr/>
            </a:pPr>
            <a:r>
              <a:rPr lang="en-US" sz="1543" b="1" i="1" kern="0" dirty="0">
                <a:solidFill>
                  <a:schemeClr val="bg1"/>
                </a:solidFill>
              </a:rPr>
              <a:t>WHY do I go to </a:t>
            </a:r>
          </a:p>
          <a:p>
            <a:pPr algn="ctr" defTabSz="1343985">
              <a:defRPr/>
            </a:pPr>
            <a:r>
              <a:rPr lang="en-US" sz="1543" b="1" i="1" kern="0" dirty="0">
                <a:solidFill>
                  <a:schemeClr val="bg1"/>
                </a:solidFill>
              </a:rPr>
              <a:t>this destination?</a:t>
            </a:r>
          </a:p>
        </p:txBody>
      </p:sp>
      <p:sp>
        <p:nvSpPr>
          <p:cNvPr id="50" name="Right Arrow 71"/>
          <p:cNvSpPr/>
          <p:nvPr/>
        </p:nvSpPr>
        <p:spPr>
          <a:xfrm>
            <a:off x="7267080" y="5518622"/>
            <a:ext cx="793688" cy="370388"/>
          </a:xfrm>
          <a:prstGeom prst="rightArrow">
            <a:avLst>
              <a:gd name="adj1" fmla="val 50000"/>
              <a:gd name="adj2" fmla="val 71053"/>
            </a:avLst>
          </a:prstGeom>
          <a:solidFill>
            <a:srgbClr val="C0000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9" name="Right Arrow 71"/>
          <p:cNvSpPr/>
          <p:nvPr/>
        </p:nvSpPr>
        <p:spPr>
          <a:xfrm>
            <a:off x="4285065" y="5518622"/>
            <a:ext cx="793688" cy="370388"/>
          </a:xfrm>
          <a:prstGeom prst="rightArrow">
            <a:avLst>
              <a:gd name="adj1" fmla="val 50000"/>
              <a:gd name="adj2" fmla="val 71053"/>
            </a:avLst>
          </a:prstGeom>
          <a:solidFill>
            <a:srgbClr val="C0000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3" name="Abgerundetes Rechteck 22"/>
          <p:cNvSpPr/>
          <p:nvPr/>
        </p:nvSpPr>
        <p:spPr>
          <a:xfrm>
            <a:off x="5091573" y="5406234"/>
            <a:ext cx="2433975" cy="582038"/>
          </a:xfrm>
          <a:prstGeom prst="roundRect">
            <a:avLst>
              <a:gd name="adj" fmla="val 50000"/>
            </a:avLst>
          </a:prstGeom>
          <a:solidFill>
            <a:srgbClr val="C0000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nb-NO" sz="1764" b="1" kern="0" dirty="0">
                <a:solidFill>
                  <a:srgbClr val="FFFFFF"/>
                </a:solidFill>
              </a:rPr>
              <a:t>EMOTIONAL BENEFITS</a:t>
            </a:r>
          </a:p>
        </p:txBody>
      </p:sp>
      <p:sp>
        <p:nvSpPr>
          <p:cNvPr id="17" name="Abgerundetes Rechteck 26"/>
          <p:cNvSpPr/>
          <p:nvPr/>
        </p:nvSpPr>
        <p:spPr>
          <a:xfrm>
            <a:off x="1680359" y="5400636"/>
            <a:ext cx="2433975" cy="584250"/>
          </a:xfrm>
          <a:prstGeom prst="roundRect">
            <a:avLst>
              <a:gd name="adj" fmla="val 50000"/>
            </a:avLst>
          </a:prstGeom>
          <a:solidFill>
            <a:srgbClr val="C0000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400" b="1" i="1" kern="0" dirty="0">
                <a:solidFill>
                  <a:srgbClr val="FFFFFF"/>
                </a:solidFill>
              </a:rPr>
              <a:t>WHY do people </a:t>
            </a:r>
            <a:br>
              <a:rPr lang="en-US" sz="1400" b="1" i="1" kern="0" dirty="0">
                <a:solidFill>
                  <a:srgbClr val="FFFFFF"/>
                </a:solidFill>
              </a:rPr>
            </a:br>
            <a:r>
              <a:rPr lang="en-US" sz="1400" b="1" i="1" kern="0" dirty="0">
                <a:solidFill>
                  <a:srgbClr val="FFFFFF"/>
                </a:solidFill>
              </a:rPr>
              <a:t>go on holiday? </a:t>
            </a:r>
          </a:p>
        </p:txBody>
      </p:sp>
      <p:grpSp>
        <p:nvGrpSpPr>
          <p:cNvPr id="19" name="Gruppieren 4"/>
          <p:cNvGrpSpPr/>
          <p:nvPr/>
        </p:nvGrpSpPr>
        <p:grpSpPr>
          <a:xfrm>
            <a:off x="4920842" y="5246816"/>
            <a:ext cx="370388" cy="370388"/>
            <a:chOff x="-1042867" y="4019487"/>
            <a:chExt cx="612000" cy="612000"/>
          </a:xfrm>
        </p:grpSpPr>
        <p:sp>
          <p:nvSpPr>
            <p:cNvPr id="20" name="Oval 210"/>
            <p:cNvSpPr>
              <a:spLocks noChangeAspect="1"/>
            </p:cNvSpPr>
            <p:nvPr/>
          </p:nvSpPr>
          <p:spPr>
            <a:xfrm flipH="1">
              <a:off x="-1042867" y="4019487"/>
              <a:ext cx="612000" cy="612000"/>
            </a:xfrm>
            <a:prstGeom prst="ellipse">
              <a:avLst/>
            </a:prstGeom>
            <a:solidFill>
              <a:srgbClr val="FFFFFF"/>
            </a:solidFill>
            <a:ln w="12700" cap="flat" cmpd="sng" algn="ctr">
              <a:solidFill>
                <a:srgbClr val="C0000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21"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45" name="Abgerundetes Rechteck 25"/>
          <p:cNvSpPr/>
          <p:nvPr/>
        </p:nvSpPr>
        <p:spPr>
          <a:xfrm>
            <a:off x="8456020" y="4569730"/>
            <a:ext cx="2433975" cy="582038"/>
          </a:xfrm>
          <a:prstGeom prst="roundRect">
            <a:avLst>
              <a:gd name="adj" fmla="val 50000"/>
            </a:avLst>
          </a:prstGeom>
          <a:solidFill>
            <a:srgbClr val="00B05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defRPr/>
            </a:pPr>
            <a:r>
              <a:rPr lang="en-US" sz="1543" b="1" i="1" kern="0" dirty="0">
                <a:solidFill>
                  <a:schemeClr val="bg1"/>
                </a:solidFill>
              </a:rPr>
              <a:t>WHO is the </a:t>
            </a:r>
            <a:br>
              <a:rPr lang="en-US" sz="1543" b="1" i="1" kern="0" dirty="0">
                <a:solidFill>
                  <a:schemeClr val="bg1"/>
                </a:solidFill>
              </a:rPr>
            </a:br>
            <a:r>
              <a:rPr lang="en-US" sz="1543" b="1" i="1" kern="0" dirty="0">
                <a:solidFill>
                  <a:schemeClr val="bg1"/>
                </a:solidFill>
              </a:rPr>
              <a:t>destination for?</a:t>
            </a:r>
          </a:p>
        </p:txBody>
      </p:sp>
      <p:sp>
        <p:nvSpPr>
          <p:cNvPr id="49" name="Right Arrow 70"/>
          <p:cNvSpPr/>
          <p:nvPr/>
        </p:nvSpPr>
        <p:spPr>
          <a:xfrm>
            <a:off x="7268723" y="4681121"/>
            <a:ext cx="793688" cy="370388"/>
          </a:xfrm>
          <a:prstGeom prst="rightArrow">
            <a:avLst>
              <a:gd name="adj1" fmla="val 50000"/>
              <a:gd name="adj2" fmla="val 71053"/>
            </a:avLst>
          </a:prstGeom>
          <a:solidFill>
            <a:srgbClr val="00B050"/>
          </a:solidFill>
          <a:ln w="25400" cap="flat" cmpd="sng" algn="ctr">
            <a:noFill/>
            <a:prstDash val="solid"/>
          </a:ln>
          <a:effectLst/>
        </p:spPr>
        <p:txBody>
          <a:bodyPr rtlCol="0" anchor="ctr"/>
          <a:lstStyle/>
          <a:p>
            <a:pPr algn="ctr" defTabSz="1343985">
              <a:defRPr/>
            </a:pPr>
            <a:endParaRPr lang="nb-NO" sz="2646" kern="0" dirty="0">
              <a:solidFill>
                <a:schemeClr val="bg1"/>
              </a:solidFill>
              <a:latin typeface="Calibri"/>
            </a:endParaRPr>
          </a:p>
        </p:txBody>
      </p:sp>
      <p:sp>
        <p:nvSpPr>
          <p:cNvPr id="8" name="Right Arrow 70"/>
          <p:cNvSpPr/>
          <p:nvPr/>
        </p:nvSpPr>
        <p:spPr>
          <a:xfrm>
            <a:off x="4286708" y="4681121"/>
            <a:ext cx="793688" cy="370388"/>
          </a:xfrm>
          <a:prstGeom prst="rightArrow">
            <a:avLst>
              <a:gd name="adj1" fmla="val 50000"/>
              <a:gd name="adj2" fmla="val 71053"/>
            </a:avLst>
          </a:prstGeom>
          <a:solidFill>
            <a:srgbClr val="00B05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2" name="Abgerundetes Rechteck 21"/>
          <p:cNvSpPr/>
          <p:nvPr/>
        </p:nvSpPr>
        <p:spPr>
          <a:xfrm>
            <a:off x="5091573" y="4569730"/>
            <a:ext cx="2433975" cy="582038"/>
          </a:xfrm>
          <a:prstGeom prst="roundRect">
            <a:avLst>
              <a:gd name="adj" fmla="val 50000"/>
            </a:avLst>
          </a:prstGeom>
          <a:solidFill>
            <a:srgbClr val="00B05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nb-NO" sz="1764" b="1" kern="0" dirty="0">
                <a:solidFill>
                  <a:srgbClr val="FFFFFF"/>
                </a:solidFill>
              </a:rPr>
              <a:t>SOCIAL </a:t>
            </a:r>
            <a:br>
              <a:rPr lang="nb-NO" sz="1764" b="1" kern="0" dirty="0">
                <a:solidFill>
                  <a:srgbClr val="FFFFFF"/>
                </a:solidFill>
              </a:rPr>
            </a:br>
            <a:r>
              <a:rPr lang="nb-NO" sz="1764" b="1" kern="0" dirty="0">
                <a:solidFill>
                  <a:srgbClr val="FFFFFF"/>
                </a:solidFill>
              </a:rPr>
              <a:t>IDENTITY</a:t>
            </a:r>
          </a:p>
        </p:txBody>
      </p:sp>
      <p:sp>
        <p:nvSpPr>
          <p:cNvPr id="16" name="Abgerundetes Rechteck 25"/>
          <p:cNvSpPr/>
          <p:nvPr/>
        </p:nvSpPr>
        <p:spPr>
          <a:xfrm>
            <a:off x="1680359" y="4565825"/>
            <a:ext cx="2433975" cy="584250"/>
          </a:xfrm>
          <a:prstGeom prst="roundRect">
            <a:avLst>
              <a:gd name="adj" fmla="val 50000"/>
            </a:avLst>
          </a:prstGeom>
          <a:solidFill>
            <a:srgbClr val="00B05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400" b="1" i="1" kern="0" dirty="0">
                <a:solidFill>
                  <a:srgbClr val="FFFFFF"/>
                </a:solidFill>
              </a:rPr>
              <a:t>HOW should a holiday reflect upon me?</a:t>
            </a:r>
          </a:p>
        </p:txBody>
      </p:sp>
      <p:grpSp>
        <p:nvGrpSpPr>
          <p:cNvPr id="22" name="Gruppieren 3"/>
          <p:cNvGrpSpPr/>
          <p:nvPr/>
        </p:nvGrpSpPr>
        <p:grpSpPr>
          <a:xfrm>
            <a:off x="4920842" y="4421960"/>
            <a:ext cx="370388" cy="370388"/>
            <a:chOff x="-1042867" y="3392141"/>
            <a:chExt cx="612000" cy="612000"/>
          </a:xfrm>
        </p:grpSpPr>
        <p:sp>
          <p:nvSpPr>
            <p:cNvPr id="23" name="Oval 210"/>
            <p:cNvSpPr>
              <a:spLocks noChangeAspect="1"/>
            </p:cNvSpPr>
            <p:nvPr/>
          </p:nvSpPr>
          <p:spPr>
            <a:xfrm>
              <a:off x="-1042867" y="3392141"/>
              <a:ext cx="612000" cy="612000"/>
            </a:xfrm>
            <a:prstGeom prst="ellipse">
              <a:avLst/>
            </a:prstGeom>
            <a:solidFill>
              <a:srgbClr val="FFFFFF"/>
            </a:solidFill>
            <a:ln w="12700" cap="flat" cmpd="sng" algn="ctr">
              <a:solidFill>
                <a:srgbClr val="00B05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24"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00B05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44" name="Abgerundetes Rechteck 24"/>
          <p:cNvSpPr/>
          <p:nvPr/>
        </p:nvSpPr>
        <p:spPr>
          <a:xfrm>
            <a:off x="8456020" y="3731014"/>
            <a:ext cx="2433975" cy="582038"/>
          </a:xfrm>
          <a:prstGeom prst="roundRect">
            <a:avLst>
              <a:gd name="adj" fmla="val 50000"/>
            </a:avLst>
          </a:prstGeom>
          <a:solidFill>
            <a:srgbClr val="7030A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543" b="1" i="1" kern="0" dirty="0">
                <a:solidFill>
                  <a:schemeClr val="bg1"/>
                </a:solidFill>
              </a:rPr>
              <a:t>WHAT qualities does this destination have?</a:t>
            </a:r>
          </a:p>
        </p:txBody>
      </p:sp>
      <p:sp>
        <p:nvSpPr>
          <p:cNvPr id="48" name="Right Arrow 69"/>
          <p:cNvSpPr/>
          <p:nvPr/>
        </p:nvSpPr>
        <p:spPr>
          <a:xfrm>
            <a:off x="7267080" y="3836839"/>
            <a:ext cx="793688" cy="370388"/>
          </a:xfrm>
          <a:prstGeom prst="rightArrow">
            <a:avLst>
              <a:gd name="adj1" fmla="val 50000"/>
              <a:gd name="adj2" fmla="val 71053"/>
            </a:avLst>
          </a:prstGeom>
          <a:solidFill>
            <a:srgbClr val="7030A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7" name="Right Arrow 69"/>
          <p:cNvSpPr/>
          <p:nvPr/>
        </p:nvSpPr>
        <p:spPr>
          <a:xfrm>
            <a:off x="4285065" y="3836839"/>
            <a:ext cx="793688" cy="370388"/>
          </a:xfrm>
          <a:prstGeom prst="rightArrow">
            <a:avLst>
              <a:gd name="adj1" fmla="val 50000"/>
              <a:gd name="adj2" fmla="val 71053"/>
            </a:avLst>
          </a:prstGeom>
          <a:solidFill>
            <a:srgbClr val="7030A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1" name="Abgerundetes Rechteck 20"/>
          <p:cNvSpPr/>
          <p:nvPr/>
        </p:nvSpPr>
        <p:spPr>
          <a:xfrm>
            <a:off x="5091573" y="3733226"/>
            <a:ext cx="2433975" cy="582038"/>
          </a:xfrm>
          <a:prstGeom prst="roundRect">
            <a:avLst>
              <a:gd name="adj" fmla="val 50000"/>
            </a:avLst>
          </a:prstGeom>
          <a:solidFill>
            <a:srgbClr val="7030A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nb-NO" sz="1764" b="1" kern="0" dirty="0">
                <a:solidFill>
                  <a:srgbClr val="FFFFFF"/>
                </a:solidFill>
              </a:rPr>
              <a:t>DESTINATION CHARACTERISTICS</a:t>
            </a:r>
          </a:p>
        </p:txBody>
      </p:sp>
      <p:sp>
        <p:nvSpPr>
          <p:cNvPr id="15" name="Abgerundetes Rechteck 24"/>
          <p:cNvSpPr/>
          <p:nvPr/>
        </p:nvSpPr>
        <p:spPr>
          <a:xfrm>
            <a:off x="1680359" y="3731015"/>
            <a:ext cx="2433975" cy="584250"/>
          </a:xfrm>
          <a:prstGeom prst="roundRect">
            <a:avLst>
              <a:gd name="adj" fmla="val 50000"/>
            </a:avLst>
          </a:prstGeom>
          <a:solidFill>
            <a:srgbClr val="7030A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400" b="1" i="1" kern="0" dirty="0">
                <a:solidFill>
                  <a:srgbClr val="FFFFFF"/>
                </a:solidFill>
              </a:rPr>
              <a:t>WHAT expectations  are related to destinations? </a:t>
            </a:r>
          </a:p>
        </p:txBody>
      </p:sp>
      <p:grpSp>
        <p:nvGrpSpPr>
          <p:cNvPr id="25" name="Gruppieren 2"/>
          <p:cNvGrpSpPr/>
          <p:nvPr/>
        </p:nvGrpSpPr>
        <p:grpSpPr>
          <a:xfrm>
            <a:off x="4920842" y="3567369"/>
            <a:ext cx="370388" cy="370388"/>
            <a:chOff x="-1042867" y="2764795"/>
            <a:chExt cx="612000" cy="612000"/>
          </a:xfrm>
        </p:grpSpPr>
        <p:sp>
          <p:nvSpPr>
            <p:cNvPr id="26" name="Oval 210"/>
            <p:cNvSpPr>
              <a:spLocks noChangeAspect="1"/>
            </p:cNvSpPr>
            <p:nvPr/>
          </p:nvSpPr>
          <p:spPr>
            <a:xfrm>
              <a:off x="-1042867" y="2764795"/>
              <a:ext cx="612000" cy="612000"/>
            </a:xfrm>
            <a:prstGeom prst="ellipse">
              <a:avLst/>
            </a:prstGeom>
            <a:solidFill>
              <a:srgbClr val="FFFFFF"/>
            </a:solidFill>
            <a:ln w="12700" cap="flat" cmpd="sng" algn="ctr">
              <a:solidFill>
                <a:srgbClr val="7030A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27"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47" name="Abgerundetes Rechteck 27"/>
          <p:cNvSpPr/>
          <p:nvPr/>
        </p:nvSpPr>
        <p:spPr>
          <a:xfrm>
            <a:off x="8456020" y="6237660"/>
            <a:ext cx="2433975" cy="582038"/>
          </a:xfrm>
          <a:prstGeom prst="roundRect">
            <a:avLst>
              <a:gd name="adj" fmla="val 50000"/>
            </a:avLst>
          </a:prstGeom>
          <a:solidFill>
            <a:srgbClr val="00B0F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543" b="1" i="1" kern="0" dirty="0">
                <a:solidFill>
                  <a:schemeClr val="bg1"/>
                </a:solidFill>
              </a:rPr>
              <a:t>WHAT does this destination stand for?</a:t>
            </a:r>
          </a:p>
        </p:txBody>
      </p:sp>
      <p:sp>
        <p:nvSpPr>
          <p:cNvPr id="51" name="Right Arrow 72"/>
          <p:cNvSpPr/>
          <p:nvPr/>
        </p:nvSpPr>
        <p:spPr>
          <a:xfrm>
            <a:off x="7268723" y="6333401"/>
            <a:ext cx="793688" cy="370388"/>
          </a:xfrm>
          <a:prstGeom prst="rightArrow">
            <a:avLst>
              <a:gd name="adj1" fmla="val 50000"/>
              <a:gd name="adj2" fmla="val 71053"/>
            </a:avLst>
          </a:prstGeom>
          <a:solidFill>
            <a:srgbClr val="00B0F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0" name="Right Arrow 72"/>
          <p:cNvSpPr/>
          <p:nvPr/>
        </p:nvSpPr>
        <p:spPr>
          <a:xfrm>
            <a:off x="4286708" y="6333401"/>
            <a:ext cx="793688" cy="370388"/>
          </a:xfrm>
          <a:prstGeom prst="rightArrow">
            <a:avLst>
              <a:gd name="adj1" fmla="val 50000"/>
              <a:gd name="adj2" fmla="val 71053"/>
            </a:avLst>
          </a:prstGeom>
          <a:solidFill>
            <a:srgbClr val="00B0F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4" name="Abgerundetes Rechteck 23"/>
          <p:cNvSpPr/>
          <p:nvPr/>
        </p:nvSpPr>
        <p:spPr>
          <a:xfrm>
            <a:off x="5091573" y="6229554"/>
            <a:ext cx="2433975" cy="582038"/>
          </a:xfrm>
          <a:prstGeom prst="roundRect">
            <a:avLst>
              <a:gd name="adj" fmla="val 50000"/>
            </a:avLst>
          </a:prstGeom>
          <a:solidFill>
            <a:srgbClr val="00B0F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nb-NO" sz="1764" b="1" kern="0" dirty="0">
                <a:solidFill>
                  <a:srgbClr val="FFFFFF"/>
                </a:solidFill>
              </a:rPr>
              <a:t>BRAND PERSONALITY</a:t>
            </a:r>
          </a:p>
        </p:txBody>
      </p:sp>
      <p:sp>
        <p:nvSpPr>
          <p:cNvPr id="18" name="Abgerundetes Rechteck 27"/>
          <p:cNvSpPr/>
          <p:nvPr/>
        </p:nvSpPr>
        <p:spPr>
          <a:xfrm>
            <a:off x="1680359" y="6235449"/>
            <a:ext cx="2433975" cy="584250"/>
          </a:xfrm>
          <a:prstGeom prst="roundRect">
            <a:avLst>
              <a:gd name="adj" fmla="val 50000"/>
            </a:avLst>
          </a:prstGeom>
          <a:solidFill>
            <a:srgbClr val="00B0F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400" b="1" i="1" kern="0" dirty="0">
                <a:solidFill>
                  <a:srgbClr val="FFFFFF"/>
                </a:solidFill>
              </a:rPr>
              <a:t>WHAT should the destination stand for? </a:t>
            </a:r>
          </a:p>
        </p:txBody>
      </p:sp>
      <p:grpSp>
        <p:nvGrpSpPr>
          <p:cNvPr id="28" name="Gruppieren 5"/>
          <p:cNvGrpSpPr/>
          <p:nvPr/>
        </p:nvGrpSpPr>
        <p:grpSpPr>
          <a:xfrm>
            <a:off x="4920842" y="6088743"/>
            <a:ext cx="370388" cy="370388"/>
            <a:chOff x="-1042867" y="4646832"/>
            <a:chExt cx="612000" cy="612000"/>
          </a:xfrm>
        </p:grpSpPr>
        <p:sp>
          <p:nvSpPr>
            <p:cNvPr id="29" name="Oval 210"/>
            <p:cNvSpPr>
              <a:spLocks noChangeAspect="1"/>
            </p:cNvSpPr>
            <p:nvPr/>
          </p:nvSpPr>
          <p:spPr>
            <a:xfrm flipH="1">
              <a:off x="-1042867" y="4646832"/>
              <a:ext cx="612000" cy="612000"/>
            </a:xfrm>
            <a:prstGeom prst="ellipse">
              <a:avLst/>
            </a:prstGeom>
            <a:solidFill>
              <a:srgbClr val="FFFFFF"/>
            </a:solidFill>
            <a:ln w="12700" cap="flat" cmpd="sng" algn="ctr">
              <a:solidFill>
                <a:srgbClr val="00B0F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grpSp>
          <p:nvGrpSpPr>
            <p:cNvPr id="30" name="Gruppieren 59"/>
            <p:cNvGrpSpPr/>
            <p:nvPr/>
          </p:nvGrpSpPr>
          <p:grpSpPr>
            <a:xfrm>
              <a:off x="-1025615" y="4788070"/>
              <a:ext cx="587764" cy="436158"/>
              <a:chOff x="1404938" y="1720851"/>
              <a:chExt cx="6000750" cy="4452937"/>
            </a:xfrm>
          </p:grpSpPr>
          <p:sp>
            <p:nvSpPr>
              <p:cNvPr id="31"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2"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3"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4"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5"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6"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7"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grpSp>
      <p:sp>
        <p:nvSpPr>
          <p:cNvPr id="40" name="TextBox 39"/>
          <p:cNvSpPr txBox="1"/>
          <p:nvPr/>
        </p:nvSpPr>
        <p:spPr>
          <a:xfrm>
            <a:off x="1774463" y="2138583"/>
            <a:ext cx="2445664" cy="366511"/>
          </a:xfrm>
          <a:prstGeom prst="rect">
            <a:avLst/>
          </a:prstGeom>
          <a:noFill/>
        </p:spPr>
        <p:txBody>
          <a:bodyPr wrap="square" lIns="0" tIns="0" rIns="0" bIns="0" rtlCol="0">
            <a:spAutoFit/>
          </a:bodyPr>
          <a:lstStyle/>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The ideal</a:t>
            </a:r>
          </a:p>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holiday</a:t>
            </a:r>
          </a:p>
        </p:txBody>
      </p:sp>
      <p:sp>
        <p:nvSpPr>
          <p:cNvPr id="52" name="TextBox 51"/>
          <p:cNvSpPr txBox="1"/>
          <p:nvPr/>
        </p:nvSpPr>
        <p:spPr>
          <a:xfrm>
            <a:off x="4573298" y="2292751"/>
            <a:ext cx="3759200" cy="954107"/>
          </a:xfrm>
          <a:prstGeom prst="rect">
            <a:avLst/>
          </a:prstGeom>
          <a:noFill/>
        </p:spPr>
        <p:txBody>
          <a:bodyPr wrap="square" rtlCol="0">
            <a:spAutoFit/>
          </a:bodyPr>
          <a:lstStyle/>
          <a:p>
            <a:pPr algn="ctr" defTabSz="914400"/>
            <a:r>
              <a:rPr lang="en-US" sz="1400" b="1" dirty="0">
                <a:latin typeface="Calibri"/>
              </a:rPr>
              <a:t>First we uncover the ideal benefits sought in a specific holiday. Then we uncover what associations travelers have to different destinations</a:t>
            </a:r>
          </a:p>
        </p:txBody>
      </p:sp>
    </p:spTree>
    <p:extLst>
      <p:ext uri="{BB962C8B-B14F-4D97-AF65-F5344CB8AC3E}">
        <p14:creationId xmlns:p14="http://schemas.microsoft.com/office/powerpoint/2010/main" val="294223105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933" y="595074"/>
            <a:ext cx="12784666" cy="542906"/>
          </a:xfrm>
        </p:spPr>
        <p:txBody>
          <a:bodyPr/>
          <a:lstStyle/>
          <a:p>
            <a:r>
              <a:rPr lang="nb-NO" dirty="0"/>
              <a:t>From Censydiam hypothesis to global category frame</a:t>
            </a:r>
          </a:p>
        </p:txBody>
      </p:sp>
      <p:sp>
        <p:nvSpPr>
          <p:cNvPr id="4" name="TextBox 3"/>
          <p:cNvSpPr txBox="1"/>
          <p:nvPr/>
        </p:nvSpPr>
        <p:spPr>
          <a:xfrm>
            <a:off x="1373243" y="2316094"/>
            <a:ext cx="2658944" cy="995401"/>
          </a:xfrm>
          <a:prstGeom prst="rect">
            <a:avLst/>
          </a:prstGeom>
        </p:spPr>
        <p:txBody>
          <a:bodyPr vert="horz" wrap="square" lIns="0" tIns="0" rIns="0" bIns="0" rtlCol="0">
            <a:spAutoFit/>
          </a:bodyPr>
          <a:lstStyle/>
          <a:p>
            <a:pPr marL="7001" defTabSz="1343985">
              <a:defRPr/>
            </a:pPr>
            <a:r>
              <a:rPr lang="nb-NO" sz="1617" kern="0" dirty="0">
                <a:solidFill>
                  <a:sysClr val="windowText" lastClr="000000"/>
                </a:solidFill>
              </a:rPr>
              <a:t>1. We start with the Censydiam model and explore it qualitatively in focus groups. </a:t>
            </a:r>
          </a:p>
        </p:txBody>
      </p:sp>
      <p:pic>
        <p:nvPicPr>
          <p:cNvPr id="12" name="Picture 1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1255" y="3712859"/>
            <a:ext cx="2498866" cy="2372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bwMode="gray">
          <a:xfrm>
            <a:off x="343933" y="1214516"/>
            <a:ext cx="6952018" cy="307777"/>
          </a:xfrm>
          <a:prstGeom prst="rect">
            <a:avLst/>
          </a:prstGeom>
          <a:solidFill>
            <a:srgbClr val="000000"/>
          </a:solidFill>
        </p:spPr>
        <p:txBody>
          <a:bodyPr wrap="square" lIns="82819" tIns="0" rIns="82819" bIns="0" rtlCol="0" anchor="ctr">
            <a:spAutoFit/>
          </a:bodyPr>
          <a:lstStyle>
            <a:lvl1pPr algn="l" defTabSz="1051802" rtl="0" eaLnBrk="1" latinLnBrk="0" hangingPunct="1">
              <a:lnSpc>
                <a:spcPct val="100000"/>
              </a:lnSpc>
              <a:spcBef>
                <a:spcPts val="0"/>
              </a:spcBef>
              <a:buNone/>
              <a:defRPr lang="en-GB" sz="3528" b="0" kern="1200" cap="all" baseline="0">
                <a:solidFill>
                  <a:schemeClr val="bg1"/>
                </a:solidFill>
                <a:latin typeface="+mj-lt"/>
                <a:ea typeface="+mn-ea"/>
                <a:cs typeface="+mn-cs"/>
              </a:defRPr>
            </a:lvl1pPr>
          </a:lstStyle>
          <a:p>
            <a:r>
              <a:rPr lang="en-US" sz="2000" dirty="0"/>
              <a:t>We have conducted 1200 interviews in the market</a:t>
            </a:r>
          </a:p>
        </p:txBody>
      </p:sp>
      <p:sp>
        <p:nvSpPr>
          <p:cNvPr id="16" name="Title 1"/>
          <p:cNvSpPr txBox="1">
            <a:spLocks/>
          </p:cNvSpPr>
          <p:nvPr/>
        </p:nvSpPr>
        <p:spPr bwMode="gray">
          <a:xfrm>
            <a:off x="343933" y="1577237"/>
            <a:ext cx="12064586" cy="307777"/>
          </a:xfrm>
          <a:prstGeom prst="rect">
            <a:avLst/>
          </a:prstGeom>
          <a:solidFill>
            <a:srgbClr val="000000"/>
          </a:solidFill>
        </p:spPr>
        <p:txBody>
          <a:bodyPr wrap="square" lIns="82819" tIns="0" rIns="82819" bIns="0" rtlCol="0" anchor="ctr">
            <a:spAutoFit/>
          </a:bodyPr>
          <a:lstStyle>
            <a:lvl1pPr algn="l" defTabSz="1051802" rtl="0" eaLnBrk="1" latinLnBrk="0" hangingPunct="1">
              <a:lnSpc>
                <a:spcPct val="100000"/>
              </a:lnSpc>
              <a:spcBef>
                <a:spcPts val="0"/>
              </a:spcBef>
              <a:buNone/>
              <a:defRPr lang="en-GB" sz="3528" b="0" kern="1200" cap="all" baseline="0">
                <a:solidFill>
                  <a:schemeClr val="bg1"/>
                </a:solidFill>
                <a:latin typeface="+mj-lt"/>
                <a:ea typeface="+mn-ea"/>
                <a:cs typeface="+mn-cs"/>
              </a:defRPr>
            </a:lvl1pPr>
          </a:lstStyle>
          <a:p>
            <a:r>
              <a:rPr lang="en-US" sz="2000" dirty="0"/>
              <a:t>Each respondent has profiled 2 holiday occasions – so we have 2400 cases for analysis </a:t>
            </a:r>
          </a:p>
        </p:txBody>
      </p:sp>
      <p:grpSp>
        <p:nvGrpSpPr>
          <p:cNvPr id="8" name="Group 7"/>
          <p:cNvGrpSpPr/>
          <p:nvPr/>
        </p:nvGrpSpPr>
        <p:grpSpPr>
          <a:xfrm>
            <a:off x="3983583" y="2316094"/>
            <a:ext cx="4653800" cy="3686721"/>
            <a:chOff x="3983583" y="2316094"/>
            <a:chExt cx="4653800" cy="3686721"/>
          </a:xfrm>
        </p:grpSpPr>
        <p:sp>
          <p:nvSpPr>
            <p:cNvPr id="6" name="TextBox 5"/>
            <p:cNvSpPr txBox="1"/>
            <p:nvPr/>
          </p:nvSpPr>
          <p:spPr>
            <a:xfrm>
              <a:off x="4717068" y="2316094"/>
              <a:ext cx="3530754" cy="995401"/>
            </a:xfrm>
            <a:prstGeom prst="rect">
              <a:avLst/>
            </a:prstGeom>
          </p:spPr>
          <p:txBody>
            <a:bodyPr vert="horz" wrap="square" lIns="0" tIns="0" rIns="0" bIns="0" rtlCol="0">
              <a:spAutoFit/>
            </a:bodyPr>
            <a:lstStyle/>
            <a:p>
              <a:pPr marL="7001" defTabSz="1343985">
                <a:defRPr/>
              </a:pPr>
              <a:r>
                <a:rPr lang="nb-NO" sz="1617" kern="0" dirty="0">
                  <a:solidFill>
                    <a:sysClr val="windowText" lastClr="000000"/>
                  </a:solidFill>
                </a:rPr>
                <a:t>2. The qualitative part then creates a hypothesis on how the Censydiam frame looks like within the holiday category.</a:t>
              </a:r>
            </a:p>
          </p:txBody>
        </p:sp>
        <p:pic>
          <p:nvPicPr>
            <p:cNvPr id="3" name="Picture 2"/>
            <p:cNvPicPr>
              <a:picLocks noChangeAspect="1"/>
            </p:cNvPicPr>
            <p:nvPr/>
          </p:nvPicPr>
          <p:blipFill>
            <a:blip r:embed="rId3"/>
            <a:stretch>
              <a:fillRect/>
            </a:stretch>
          </p:blipFill>
          <p:spPr>
            <a:xfrm>
              <a:off x="3983583" y="3742575"/>
              <a:ext cx="4653800" cy="2260240"/>
            </a:xfrm>
            <a:prstGeom prst="rect">
              <a:avLst/>
            </a:prstGeom>
          </p:spPr>
        </p:pic>
      </p:grpSp>
      <p:grpSp>
        <p:nvGrpSpPr>
          <p:cNvPr id="9" name="Group 8"/>
          <p:cNvGrpSpPr/>
          <p:nvPr/>
        </p:nvGrpSpPr>
        <p:grpSpPr>
          <a:xfrm>
            <a:off x="9082584" y="2316094"/>
            <a:ext cx="3603272" cy="4460330"/>
            <a:chOff x="9082584" y="2316094"/>
            <a:chExt cx="3603272" cy="4460330"/>
          </a:xfrm>
        </p:grpSpPr>
        <p:sp>
          <p:nvSpPr>
            <p:cNvPr id="7" name="TextBox 6"/>
            <p:cNvSpPr txBox="1"/>
            <p:nvPr/>
          </p:nvSpPr>
          <p:spPr>
            <a:xfrm>
              <a:off x="9155102" y="2316094"/>
              <a:ext cx="3530754" cy="995401"/>
            </a:xfrm>
            <a:prstGeom prst="rect">
              <a:avLst/>
            </a:prstGeom>
          </p:spPr>
          <p:txBody>
            <a:bodyPr vert="horz" wrap="square" lIns="0" tIns="0" rIns="0" bIns="0" rtlCol="0">
              <a:spAutoFit/>
            </a:bodyPr>
            <a:lstStyle/>
            <a:p>
              <a:pPr marL="7001" defTabSz="1343985">
                <a:defRPr/>
              </a:pPr>
              <a:r>
                <a:rPr lang="nb-NO" sz="1617" kern="0" dirty="0">
                  <a:solidFill>
                    <a:sysClr val="windowText" lastClr="000000"/>
                  </a:solidFill>
                </a:rPr>
                <a:t>3. At this stage this hypothesis have been tested quantitativly in several markets to create one global segmentation model.</a:t>
              </a:r>
            </a:p>
          </p:txBody>
        </p:sp>
        <p:pic>
          <p:nvPicPr>
            <p:cNvPr id="5" name="Picture 4"/>
            <p:cNvPicPr>
              <a:picLocks noChangeAspect="1"/>
            </p:cNvPicPr>
            <p:nvPr/>
          </p:nvPicPr>
          <p:blipFill>
            <a:blip r:embed="rId4"/>
            <a:stretch>
              <a:fillRect/>
            </a:stretch>
          </p:blipFill>
          <p:spPr>
            <a:xfrm>
              <a:off x="9082584" y="3343840"/>
              <a:ext cx="3448316" cy="3432584"/>
            </a:xfrm>
            <a:prstGeom prst="rect">
              <a:avLst/>
            </a:prstGeom>
          </p:spPr>
        </p:pic>
      </p:grpSp>
    </p:spTree>
    <p:extLst>
      <p:ext uri="{BB962C8B-B14F-4D97-AF65-F5344CB8AC3E}">
        <p14:creationId xmlns:p14="http://schemas.microsoft.com/office/powerpoint/2010/main" val="41978239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5413" y="2497229"/>
            <a:ext cx="1711767" cy="1240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343933" y="379077"/>
            <a:ext cx="12424626" cy="430887"/>
          </a:xfrm>
        </p:spPr>
        <p:txBody>
          <a:bodyPr/>
          <a:lstStyle/>
          <a:p>
            <a:r>
              <a:rPr lang="en-GB" sz="2700" dirty="0"/>
              <a:t>The same person, but different situations and different motivations</a:t>
            </a:r>
            <a:endParaRPr lang="nb-NO" sz="2700" dirty="0"/>
          </a:p>
        </p:txBody>
      </p:sp>
      <p:sp>
        <p:nvSpPr>
          <p:cNvPr id="4" name="TextBox 3"/>
          <p:cNvSpPr txBox="1"/>
          <p:nvPr/>
        </p:nvSpPr>
        <p:spPr>
          <a:xfrm>
            <a:off x="343933" y="895222"/>
            <a:ext cx="12424625" cy="830997"/>
          </a:xfrm>
          <a:prstGeom prst="rect">
            <a:avLst/>
          </a:prstGeom>
          <a:noFill/>
        </p:spPr>
        <p:txBody>
          <a:bodyPr wrap="square" rtlCol="0">
            <a:spAutoFit/>
          </a:bodyPr>
          <a:lstStyle/>
          <a:p>
            <a:pPr algn="l"/>
            <a:r>
              <a:rPr lang="en-US" sz="1600" dirty="0">
                <a:solidFill>
                  <a:schemeClr val="tx1"/>
                </a:solidFill>
              </a:rPr>
              <a:t>As consumers, we often have different needs depending on the situation. This also applies to holidays. A weekend getaway with a partner has to fulfil different needs than a skiing weekend with friends. This report is, therefore, based on </a:t>
            </a:r>
            <a:r>
              <a:rPr lang="en-US" sz="1600" b="1" dirty="0">
                <a:solidFill>
                  <a:schemeClr val="tx1"/>
                </a:solidFill>
              </a:rPr>
              <a:t>different occasions </a:t>
            </a:r>
            <a:r>
              <a:rPr lang="en-US" sz="1600" dirty="0">
                <a:solidFill>
                  <a:schemeClr val="tx1"/>
                </a:solidFill>
              </a:rPr>
              <a:t>– by occasion we mean </a:t>
            </a:r>
            <a:r>
              <a:rPr lang="en-US" sz="1600" b="1" dirty="0">
                <a:solidFill>
                  <a:schemeClr val="tx1"/>
                </a:solidFill>
              </a:rPr>
              <a:t>different holidays</a:t>
            </a:r>
            <a:r>
              <a:rPr lang="en-US" sz="1600" dirty="0">
                <a:solidFill>
                  <a:schemeClr val="tx1"/>
                </a:solidFill>
              </a:rPr>
              <a:t>. Each respondent has told us what the ideal holiday look like </a:t>
            </a:r>
            <a:r>
              <a:rPr lang="en-US" sz="1600" dirty="0"/>
              <a:t>on </a:t>
            </a:r>
            <a:r>
              <a:rPr lang="en-US" sz="1600" b="1" dirty="0"/>
              <a:t>two different holiday occasions</a:t>
            </a:r>
            <a:r>
              <a:rPr lang="en-US" sz="1600" dirty="0"/>
              <a:t>.</a:t>
            </a:r>
            <a:endParaRPr lang="nb-NO" sz="1600" dirty="0">
              <a:solidFill>
                <a:schemeClr val="tx1"/>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4737" y="3990079"/>
            <a:ext cx="2092144" cy="2099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96225" y="1970107"/>
            <a:ext cx="2092144" cy="2135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29122" y="4733980"/>
            <a:ext cx="2099409" cy="2142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98426" y="2127885"/>
            <a:ext cx="2117570" cy="2117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4"/>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a:xfrm>
            <a:off x="6178977" y="2487925"/>
            <a:ext cx="2170546" cy="2148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Placeholder 2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932536" y="3468863"/>
            <a:ext cx="2164394" cy="2164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6"/>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a:xfrm>
            <a:off x="2060226" y="4362398"/>
            <a:ext cx="2170546" cy="2170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6"/>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a:xfrm>
            <a:off x="8193084" y="1983049"/>
            <a:ext cx="2039987" cy="2148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983344" y="4118253"/>
            <a:ext cx="2142995" cy="2128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8172216" y="5787971"/>
            <a:ext cx="2436411" cy="13905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200435" y="2127885"/>
            <a:ext cx="1508463" cy="1508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794838" y="5732154"/>
            <a:ext cx="2122711" cy="1502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52397" y="3854430"/>
            <a:ext cx="1535378" cy="1146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760727" y="5241153"/>
            <a:ext cx="1453275" cy="1291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7872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gray">
          <a:xfrm>
            <a:off x="286747" y="285073"/>
            <a:ext cx="10681612" cy="407163"/>
          </a:xfrm>
          <a:prstGeom prst="rect">
            <a:avLst/>
          </a:prstGeom>
          <a:solidFill>
            <a:srgbClr val="D35C09"/>
          </a:solidFill>
        </p:spPr>
        <p:txBody>
          <a:bodyPr wrap="square" lIns="121727" tIns="0" rIns="121727" bIns="0" rtlCol="0" anchor="ctr">
            <a:spAutoFit/>
          </a:bodyPr>
          <a:lstStyle>
            <a:lvl1pPr algn="l" defTabSz="715436" rtl="0" eaLnBrk="1" latinLnBrk="0" hangingPunct="1">
              <a:lnSpc>
                <a:spcPct val="100000"/>
              </a:lnSpc>
              <a:spcBef>
                <a:spcPts val="0"/>
              </a:spcBef>
              <a:buNone/>
              <a:defRPr lang="en-GB" sz="2449" b="0" kern="1200" cap="all" baseline="0" smtClean="0">
                <a:solidFill>
                  <a:schemeClr val="bg1"/>
                </a:solidFill>
                <a:latin typeface="+mj-lt"/>
                <a:ea typeface="+mn-ea"/>
                <a:cs typeface="+mn-cs"/>
              </a:defRPr>
            </a:lvl1pPr>
          </a:lstStyle>
          <a:p>
            <a:pPr defTabSz="1051548"/>
            <a:r>
              <a:rPr lang="en-US" sz="2646" b="1" dirty="0">
                <a:solidFill>
                  <a:srgbClr val="FFFFFF"/>
                </a:solidFill>
                <a:latin typeface="Segoe UI"/>
              </a:rPr>
              <a:t>Questionnaire structure in the quantitative interview</a:t>
            </a:r>
            <a:endParaRPr lang="nb-NO" sz="2646" dirty="0">
              <a:solidFill>
                <a:srgbClr val="FFFFFF"/>
              </a:solidFill>
              <a:latin typeface="Segoe UI"/>
            </a:endParaRPr>
          </a:p>
        </p:txBody>
      </p:sp>
      <p:sp>
        <p:nvSpPr>
          <p:cNvPr id="7" name="Rounded Rectangle 6"/>
          <p:cNvSpPr/>
          <p:nvPr/>
        </p:nvSpPr>
        <p:spPr bwMode="gray">
          <a:xfrm>
            <a:off x="383183" y="2355978"/>
            <a:ext cx="3703875" cy="1042270"/>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2" spcCol="0" rtlCol="0" fromWordArt="0" anchor="t" anchorCtr="0" forceAA="0" compatLnSpc="1">
            <a:prstTxWarp prst="textNoShape">
              <a:avLst/>
            </a:prstTxWarp>
            <a:noAutofit/>
          </a:bodyPr>
          <a:lstStyle/>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Gender </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Age </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Income</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Etc.</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Have been abroad for holiday last 3 years</a:t>
            </a:r>
            <a:r>
              <a:rPr lang="nb-NO" sz="1176" dirty="0">
                <a:solidFill>
                  <a:srgbClr val="000000"/>
                </a:solidFill>
                <a:latin typeface="Segoe UI"/>
              </a:rPr>
              <a:t>. </a:t>
            </a:r>
          </a:p>
          <a:p>
            <a:pPr defTabSz="1358510">
              <a:lnSpc>
                <a:spcPct val="110000"/>
              </a:lnSpc>
              <a:buClr>
                <a:srgbClr val="222223"/>
              </a:buClr>
            </a:pPr>
            <a:endParaRPr lang="nb-NO" sz="1176" dirty="0">
              <a:solidFill>
                <a:srgbClr val="000000"/>
              </a:solidFill>
              <a:latin typeface="Segoe UI"/>
            </a:endParaRPr>
          </a:p>
        </p:txBody>
      </p:sp>
      <p:sp>
        <p:nvSpPr>
          <p:cNvPr id="6" name="Rounded Rectangle 5"/>
          <p:cNvSpPr/>
          <p:nvPr/>
        </p:nvSpPr>
        <p:spPr bwMode="gray">
          <a:xfrm>
            <a:off x="383183" y="1554052"/>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rPr>
              <a:t>Section</a:t>
            </a:r>
            <a:r>
              <a:rPr lang="en-US" sz="1800" b="1" dirty="0">
                <a:solidFill>
                  <a:prstClr val="white"/>
                </a:solidFill>
                <a:latin typeface="Segoe UI"/>
              </a:rPr>
              <a:t> 1: Demographics </a:t>
            </a:r>
            <a:br>
              <a:rPr lang="en-US" sz="1800" b="1" dirty="0">
                <a:solidFill>
                  <a:prstClr val="white"/>
                </a:solidFill>
                <a:latin typeface="Segoe UI"/>
              </a:rPr>
            </a:br>
            <a:r>
              <a:rPr lang="en-US" sz="1800" b="1" dirty="0">
                <a:solidFill>
                  <a:prstClr val="white"/>
                </a:solidFill>
                <a:latin typeface="Segoe UI"/>
              </a:rPr>
              <a:t>and Screener</a:t>
            </a:r>
          </a:p>
        </p:txBody>
      </p:sp>
      <p:sp>
        <p:nvSpPr>
          <p:cNvPr id="8" name="Rounded Rectangle 7"/>
          <p:cNvSpPr/>
          <p:nvPr/>
        </p:nvSpPr>
        <p:spPr bwMode="gray">
          <a:xfrm>
            <a:off x="4879270" y="2355978"/>
            <a:ext cx="3703875" cy="1042270"/>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t" anchorCtr="0" forceAA="0" compatLnSpc="1">
            <a:prstTxWarp prst="textNoShape">
              <a:avLst/>
            </a:prstTxWarp>
            <a:noAutofit/>
          </a:bodyPr>
          <a:lstStyle/>
          <a:p>
            <a:pPr defTabSz="1358510">
              <a:lnSpc>
                <a:spcPct val="110000"/>
              </a:lnSpc>
              <a:buClr>
                <a:srgbClr val="222223"/>
              </a:buClr>
            </a:pPr>
            <a:r>
              <a:rPr lang="en-US" sz="1176" dirty="0">
                <a:solidFill>
                  <a:srgbClr val="000000"/>
                </a:solidFill>
                <a:latin typeface="Segoe UI"/>
              </a:rPr>
              <a:t>How often do you go on holiday abroad?</a:t>
            </a:r>
          </a:p>
          <a:p>
            <a:pPr defTabSz="1358510">
              <a:lnSpc>
                <a:spcPct val="110000"/>
              </a:lnSpc>
              <a:buClr>
                <a:srgbClr val="222223"/>
              </a:buClr>
            </a:pPr>
            <a:r>
              <a:rPr lang="en-US" sz="1176" dirty="0">
                <a:solidFill>
                  <a:srgbClr val="000000"/>
                </a:solidFill>
                <a:latin typeface="Segoe UI"/>
              </a:rPr>
              <a:t>Where did you go the last 5 holidays ? </a:t>
            </a:r>
          </a:p>
          <a:p>
            <a:pPr defTabSz="1358510">
              <a:lnSpc>
                <a:spcPct val="110000"/>
              </a:lnSpc>
              <a:buClr>
                <a:srgbClr val="222223"/>
              </a:buClr>
            </a:pPr>
            <a:r>
              <a:rPr lang="en-US" sz="1176" dirty="0">
                <a:solidFill>
                  <a:srgbClr val="000000"/>
                </a:solidFill>
                <a:latin typeface="Segoe UI"/>
              </a:rPr>
              <a:t>Time of year, duration and type of holiday</a:t>
            </a:r>
          </a:p>
        </p:txBody>
      </p:sp>
      <p:sp>
        <p:nvSpPr>
          <p:cNvPr id="9" name="Rounded Rectangle 8"/>
          <p:cNvSpPr/>
          <p:nvPr/>
        </p:nvSpPr>
        <p:spPr bwMode="gray">
          <a:xfrm>
            <a:off x="4879270" y="1554052"/>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rPr>
              <a:t>Section</a:t>
            </a:r>
            <a:r>
              <a:rPr lang="en-US" sz="1800" b="1" dirty="0">
                <a:solidFill>
                  <a:prstClr val="white"/>
                </a:solidFill>
                <a:latin typeface="Segoe UI"/>
              </a:rPr>
              <a:t> 2: Category use</a:t>
            </a:r>
          </a:p>
        </p:txBody>
      </p:sp>
      <p:sp>
        <p:nvSpPr>
          <p:cNvPr id="10" name="TextBox 9"/>
          <p:cNvSpPr txBox="1"/>
          <p:nvPr/>
        </p:nvSpPr>
        <p:spPr>
          <a:xfrm>
            <a:off x="286745" y="751712"/>
            <a:ext cx="10609606" cy="411117"/>
          </a:xfrm>
          <a:prstGeom prst="rect">
            <a:avLst/>
          </a:prstGeom>
          <a:solidFill>
            <a:schemeClr val="tx1"/>
          </a:solidFill>
        </p:spPr>
        <p:txBody>
          <a:bodyPr wrap="square" lIns="71987" tIns="35994" rIns="71987" bIns="35994" rtlCol="0">
            <a:spAutoFit/>
          </a:bodyPr>
          <a:lstStyle/>
          <a:p>
            <a:pPr defTabSz="914179">
              <a:lnSpc>
                <a:spcPct val="110000"/>
              </a:lnSpc>
              <a:spcBef>
                <a:spcPts val="2399"/>
              </a:spcBef>
              <a:buClr>
                <a:srgbClr val="222223"/>
              </a:buClr>
            </a:pPr>
            <a:r>
              <a:rPr lang="nb-NO" sz="1999" b="1" kern="0" dirty="0">
                <a:solidFill>
                  <a:prstClr val="white"/>
                </a:solidFill>
                <a:latin typeface="Segoe UI"/>
              </a:rPr>
              <a:t> </a:t>
            </a:r>
            <a:r>
              <a:rPr lang="en-US" sz="1999" b="1" kern="0" dirty="0">
                <a:solidFill>
                  <a:prstClr val="white"/>
                </a:solidFill>
                <a:latin typeface="Segoe UI"/>
              </a:rPr>
              <a:t>The model shows the structure of the interview the individual respondent was through</a:t>
            </a:r>
            <a:endParaRPr lang="nb-NO" sz="1999" kern="0" dirty="0">
              <a:solidFill>
                <a:prstClr val="white"/>
              </a:solidFill>
              <a:latin typeface="Segoe UI"/>
            </a:endParaRPr>
          </a:p>
        </p:txBody>
      </p:sp>
      <p:sp>
        <p:nvSpPr>
          <p:cNvPr id="11" name="Rounded Rectangle 10"/>
          <p:cNvSpPr/>
          <p:nvPr/>
        </p:nvSpPr>
        <p:spPr bwMode="gray">
          <a:xfrm>
            <a:off x="9375358" y="2355978"/>
            <a:ext cx="3703875" cy="1042270"/>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t" anchorCtr="0" forceAA="0" compatLnSpc="1">
            <a:prstTxWarp prst="textNoShape">
              <a:avLst/>
            </a:prstTxWarp>
            <a:noAutofit/>
          </a:bodyPr>
          <a:lstStyle/>
          <a:p>
            <a:pPr defTabSz="1358510">
              <a:lnSpc>
                <a:spcPct val="110000"/>
              </a:lnSpc>
              <a:buClr>
                <a:srgbClr val="222223"/>
              </a:buClr>
            </a:pPr>
            <a:r>
              <a:rPr lang="en-US" sz="1176" dirty="0">
                <a:solidFill>
                  <a:srgbClr val="000000"/>
                </a:solidFill>
                <a:latin typeface="Segoe UI"/>
              </a:rPr>
              <a:t>What destinations do you know of?</a:t>
            </a:r>
          </a:p>
          <a:p>
            <a:pPr defTabSz="1358510">
              <a:lnSpc>
                <a:spcPct val="110000"/>
              </a:lnSpc>
              <a:buClr>
                <a:srgbClr val="222223"/>
              </a:buClr>
            </a:pPr>
            <a:r>
              <a:rPr lang="en-US" sz="1176" dirty="0">
                <a:solidFill>
                  <a:srgbClr val="000000"/>
                </a:solidFill>
              </a:rPr>
              <a:t>How many times have you been on holiday to the following countries?</a:t>
            </a:r>
            <a:endParaRPr lang="en-US" sz="1176" dirty="0">
              <a:solidFill>
                <a:srgbClr val="000000"/>
              </a:solidFill>
              <a:latin typeface="Segoe UI"/>
            </a:endParaRPr>
          </a:p>
        </p:txBody>
      </p:sp>
      <p:sp>
        <p:nvSpPr>
          <p:cNvPr id="12" name="Rounded Rectangle 11"/>
          <p:cNvSpPr/>
          <p:nvPr/>
        </p:nvSpPr>
        <p:spPr bwMode="gray">
          <a:xfrm>
            <a:off x="9375358" y="1554052"/>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rPr>
              <a:t>Section</a:t>
            </a:r>
            <a:r>
              <a:rPr lang="en-US" sz="1800" b="1" dirty="0">
                <a:solidFill>
                  <a:prstClr val="white"/>
                </a:solidFill>
                <a:latin typeface="Segoe UI"/>
              </a:rPr>
              <a:t> 3: Awareness &amp; usage</a:t>
            </a:r>
          </a:p>
        </p:txBody>
      </p:sp>
      <p:sp>
        <p:nvSpPr>
          <p:cNvPr id="15" name="Rounded Rectangle 14"/>
          <p:cNvSpPr/>
          <p:nvPr/>
        </p:nvSpPr>
        <p:spPr bwMode="gray">
          <a:xfrm>
            <a:off x="383183" y="4572026"/>
            <a:ext cx="3703875" cy="1944908"/>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2" spcCol="0" rtlCol="0" fromWordArt="0" anchor="t" anchorCtr="0" forceAA="0" compatLnSpc="1">
            <a:prstTxWarp prst="textNoShape">
              <a:avLst/>
            </a:prstTxWarp>
            <a:noAutofit/>
          </a:bodyPr>
          <a:lstStyle/>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Type of holiday</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Destination</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Duration</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Who were you with?</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Spending</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Accommodation</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Transport </a:t>
            </a:r>
          </a:p>
          <a:p>
            <a:pPr marL="251997" indent="-251997" defTabSz="1358510">
              <a:lnSpc>
                <a:spcPct val="110000"/>
              </a:lnSpc>
              <a:buClr>
                <a:srgbClr val="222223"/>
              </a:buClr>
              <a:buFont typeface="Arial" panose="020B0604020202020204" pitchFamily="34" charset="0"/>
              <a:buChar char="•"/>
            </a:pPr>
            <a:endParaRPr lang="en-US" sz="1176" dirty="0">
              <a:solidFill>
                <a:srgbClr val="000000"/>
              </a:solidFill>
              <a:latin typeface="Segoe UI"/>
            </a:endParaRPr>
          </a:p>
          <a:p>
            <a:pPr marL="251997" indent="-251997" defTabSz="1358510">
              <a:lnSpc>
                <a:spcPct val="110000"/>
              </a:lnSpc>
              <a:buClr>
                <a:srgbClr val="222223"/>
              </a:buClr>
              <a:buFont typeface="Arial" panose="020B0604020202020204" pitchFamily="34" charset="0"/>
              <a:buChar char="•"/>
            </a:pPr>
            <a:endParaRPr lang="en-US" sz="1176" dirty="0">
              <a:solidFill>
                <a:srgbClr val="000000"/>
              </a:solidFill>
              <a:latin typeface="Segoe UI"/>
            </a:endParaRP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Information sources</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Influencers</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Activities</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Consideration set (what destinations would you consider).</a:t>
            </a:r>
          </a:p>
          <a:p>
            <a:pPr marL="251997" indent="-251997" defTabSz="1358510">
              <a:lnSpc>
                <a:spcPct val="110000"/>
              </a:lnSpc>
              <a:buClr>
                <a:srgbClr val="222223"/>
              </a:buClr>
              <a:buFont typeface="Arial" panose="020B0604020202020204" pitchFamily="34" charset="0"/>
              <a:buChar char="•"/>
            </a:pPr>
            <a:endParaRPr lang="en-US" sz="1176" dirty="0">
              <a:solidFill>
                <a:srgbClr val="000000"/>
              </a:solidFill>
              <a:latin typeface="Segoe UI"/>
            </a:endParaRPr>
          </a:p>
          <a:p>
            <a:pPr marL="251997" indent="-251997" defTabSz="1358510">
              <a:lnSpc>
                <a:spcPct val="110000"/>
              </a:lnSpc>
              <a:buClr>
                <a:srgbClr val="222223"/>
              </a:buClr>
              <a:buFont typeface="Arial" panose="020B0604020202020204" pitchFamily="34" charset="0"/>
              <a:buChar char="•"/>
            </a:pPr>
            <a:endParaRPr lang="en-US" sz="1176" dirty="0">
              <a:solidFill>
                <a:srgbClr val="000000"/>
              </a:solidFill>
              <a:latin typeface="Segoe UI"/>
            </a:endParaRPr>
          </a:p>
        </p:txBody>
      </p:sp>
      <p:sp>
        <p:nvSpPr>
          <p:cNvPr id="16" name="Rounded Rectangle 15"/>
          <p:cNvSpPr/>
          <p:nvPr/>
        </p:nvSpPr>
        <p:spPr bwMode="gray">
          <a:xfrm>
            <a:off x="383183" y="3770101"/>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rPr>
              <a:t>Section</a:t>
            </a:r>
            <a:r>
              <a:rPr lang="en-US" sz="1800" b="1" dirty="0">
                <a:solidFill>
                  <a:prstClr val="white"/>
                </a:solidFill>
                <a:latin typeface="Segoe UI"/>
              </a:rPr>
              <a:t> 4: Profiling of two holiday occasions</a:t>
            </a:r>
          </a:p>
        </p:txBody>
      </p:sp>
      <p:sp>
        <p:nvSpPr>
          <p:cNvPr id="17" name="Rounded Rectangle 16"/>
          <p:cNvSpPr/>
          <p:nvPr/>
        </p:nvSpPr>
        <p:spPr bwMode="gray">
          <a:xfrm>
            <a:off x="4879270" y="4572027"/>
            <a:ext cx="3703875" cy="1944907"/>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5825" rIns="0" bIns="105825" numCol="1" spcCol="0" rtlCol="0" fromWordArt="0" anchor="t" anchorCtr="0" forceAA="0" compatLnSpc="1">
            <a:prstTxWarp prst="textNoShape">
              <a:avLst/>
            </a:prstTxWarp>
            <a:noAutofit/>
          </a:bodyPr>
          <a:lstStyle/>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Emotional benefits</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Functional benefits</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Personality</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Social identity</a:t>
            </a:r>
          </a:p>
        </p:txBody>
      </p:sp>
      <p:sp>
        <p:nvSpPr>
          <p:cNvPr id="18" name="Rounded Rectangle 17"/>
          <p:cNvSpPr/>
          <p:nvPr/>
        </p:nvSpPr>
        <p:spPr bwMode="gray">
          <a:xfrm>
            <a:off x="4879270" y="3770101"/>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latin typeface="Segoe UI"/>
              </a:rPr>
              <a:t>Section 5: Profiling of 2 holiday occasions</a:t>
            </a:r>
          </a:p>
        </p:txBody>
      </p:sp>
      <p:sp>
        <p:nvSpPr>
          <p:cNvPr id="19" name="Rounded Rectangle 18"/>
          <p:cNvSpPr/>
          <p:nvPr/>
        </p:nvSpPr>
        <p:spPr bwMode="gray">
          <a:xfrm>
            <a:off x="9375358" y="4572027"/>
            <a:ext cx="3703875" cy="1944908"/>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t" anchorCtr="0" forceAA="0" compatLnSpc="1">
            <a:prstTxWarp prst="textNoShape">
              <a:avLst/>
            </a:prstTxWarp>
            <a:noAutofit/>
          </a:bodyPr>
          <a:lstStyle/>
          <a:p>
            <a:pPr defTabSz="1358510">
              <a:lnSpc>
                <a:spcPct val="110000"/>
              </a:lnSpc>
              <a:buClr>
                <a:srgbClr val="222223"/>
              </a:buClr>
            </a:pPr>
            <a:r>
              <a:rPr lang="en-US" sz="1176" dirty="0">
                <a:solidFill>
                  <a:srgbClr val="000000"/>
                </a:solidFill>
                <a:latin typeface="Segoe UI"/>
              </a:rPr>
              <a:t>Please choose the statements that you think are appropriate for each destination. </a:t>
            </a:r>
          </a:p>
          <a:p>
            <a:pPr defTabSz="1358510">
              <a:lnSpc>
                <a:spcPct val="110000"/>
              </a:lnSpc>
              <a:buClr>
                <a:srgbClr val="222223"/>
              </a:buClr>
            </a:pPr>
            <a:r>
              <a:rPr lang="en-US" sz="1176" dirty="0">
                <a:solidFill>
                  <a:srgbClr val="000000"/>
                </a:solidFill>
                <a:latin typeface="Segoe UI"/>
              </a:rPr>
              <a:t>We use the same statements as in section 5.</a:t>
            </a:r>
            <a:endParaRPr lang="nb-NO" sz="1176" dirty="0">
              <a:solidFill>
                <a:srgbClr val="000000"/>
              </a:solidFill>
              <a:latin typeface="Segoe UI"/>
            </a:endParaRPr>
          </a:p>
        </p:txBody>
      </p:sp>
      <p:sp>
        <p:nvSpPr>
          <p:cNvPr id="20" name="Rounded Rectangle 19"/>
          <p:cNvSpPr/>
          <p:nvPr/>
        </p:nvSpPr>
        <p:spPr bwMode="gray">
          <a:xfrm>
            <a:off x="9375358" y="3770101"/>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rPr>
              <a:t>Section</a:t>
            </a:r>
            <a:r>
              <a:rPr lang="en-US" sz="1800" b="1" dirty="0">
                <a:solidFill>
                  <a:prstClr val="white"/>
                </a:solidFill>
                <a:latin typeface="Segoe UI"/>
              </a:rPr>
              <a:t> 6: Profiling of destinations</a:t>
            </a:r>
          </a:p>
        </p:txBody>
      </p:sp>
    </p:spTree>
    <p:extLst>
      <p:ext uri="{BB962C8B-B14F-4D97-AF65-F5344CB8AC3E}">
        <p14:creationId xmlns:p14="http://schemas.microsoft.com/office/powerpoint/2010/main" val="163544090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gray">
          <a:xfrm>
            <a:off x="286749" y="285073"/>
            <a:ext cx="10681610" cy="407163"/>
          </a:xfrm>
          <a:prstGeom prst="rect">
            <a:avLst/>
          </a:prstGeom>
          <a:solidFill>
            <a:srgbClr val="D35C09"/>
          </a:solidFill>
        </p:spPr>
        <p:txBody>
          <a:bodyPr wrap="square" lIns="121727" tIns="0" rIns="121727" bIns="0" rtlCol="0" anchor="ctr">
            <a:spAutoFit/>
          </a:bodyPr>
          <a:lstStyle>
            <a:lvl1pPr algn="l" defTabSz="715436" rtl="0" eaLnBrk="1" latinLnBrk="0" hangingPunct="1">
              <a:lnSpc>
                <a:spcPct val="100000"/>
              </a:lnSpc>
              <a:spcBef>
                <a:spcPts val="0"/>
              </a:spcBef>
              <a:buNone/>
              <a:defRPr lang="en-GB" sz="2449" b="0" kern="1200" cap="all" baseline="0" smtClean="0">
                <a:solidFill>
                  <a:schemeClr val="bg1"/>
                </a:solidFill>
                <a:latin typeface="+mj-lt"/>
                <a:ea typeface="+mn-ea"/>
                <a:cs typeface="+mn-cs"/>
              </a:defRPr>
            </a:lvl1pPr>
          </a:lstStyle>
          <a:p>
            <a:pPr defTabSz="1051548"/>
            <a:r>
              <a:rPr lang="en-US" sz="2646" b="1" dirty="0">
                <a:solidFill>
                  <a:srgbClr val="FFFFFF"/>
                </a:solidFill>
                <a:latin typeface="Segoe UI"/>
              </a:rPr>
              <a:t>How does the needs come alive in the actual interview?</a:t>
            </a:r>
            <a:endParaRPr lang="nb-NO" sz="2646" dirty="0">
              <a:solidFill>
                <a:srgbClr val="FFFFFF"/>
              </a:solidFill>
              <a:latin typeface="Segoe UI"/>
            </a:endParaRPr>
          </a:p>
        </p:txBody>
      </p:sp>
      <p:sp>
        <p:nvSpPr>
          <p:cNvPr id="3" name="TextBox 2"/>
          <p:cNvSpPr txBox="1"/>
          <p:nvPr/>
        </p:nvSpPr>
        <p:spPr>
          <a:xfrm>
            <a:off x="286747" y="751712"/>
            <a:ext cx="6946046" cy="411117"/>
          </a:xfrm>
          <a:prstGeom prst="rect">
            <a:avLst/>
          </a:prstGeom>
          <a:solidFill>
            <a:schemeClr val="tx1"/>
          </a:solidFill>
        </p:spPr>
        <p:txBody>
          <a:bodyPr wrap="square" lIns="71987" tIns="35994" rIns="71987" bIns="35994" rtlCol="0">
            <a:spAutoFit/>
          </a:bodyPr>
          <a:lstStyle/>
          <a:p>
            <a:pPr defTabSz="914179">
              <a:lnSpc>
                <a:spcPct val="110000"/>
              </a:lnSpc>
              <a:spcBef>
                <a:spcPts val="2399"/>
              </a:spcBef>
              <a:buClr>
                <a:srgbClr val="222223"/>
              </a:buClr>
            </a:pPr>
            <a:r>
              <a:rPr lang="nb-NO" sz="1999" b="1" kern="0" dirty="0">
                <a:solidFill>
                  <a:prstClr val="white"/>
                </a:solidFill>
                <a:latin typeface="Segoe UI"/>
              </a:rPr>
              <a:t> </a:t>
            </a:r>
            <a:r>
              <a:rPr lang="en-US" sz="1999" b="1" kern="0" dirty="0">
                <a:solidFill>
                  <a:prstClr val="white"/>
                </a:solidFill>
                <a:latin typeface="Segoe UI"/>
              </a:rPr>
              <a:t>The needs are formulated as statements on 4 levels</a:t>
            </a:r>
            <a:endParaRPr lang="nb-NO" sz="1999" kern="0" dirty="0">
              <a:solidFill>
                <a:prstClr val="white"/>
              </a:solidFill>
              <a:latin typeface="Segoe UI"/>
            </a:endParaRPr>
          </a:p>
        </p:txBody>
      </p:sp>
      <p:grpSp>
        <p:nvGrpSpPr>
          <p:cNvPr id="15" name="Group 14"/>
          <p:cNvGrpSpPr/>
          <p:nvPr/>
        </p:nvGrpSpPr>
        <p:grpSpPr>
          <a:xfrm>
            <a:off x="228853" y="1362779"/>
            <a:ext cx="2933478" cy="582038"/>
            <a:chOff x="155705" y="1154141"/>
            <a:chExt cx="1995846" cy="396000"/>
          </a:xfrm>
        </p:grpSpPr>
        <p:sp>
          <p:nvSpPr>
            <p:cNvPr id="27" name="Abgerundetes Rechteck 22"/>
            <p:cNvSpPr/>
            <p:nvPr/>
          </p:nvSpPr>
          <p:spPr>
            <a:xfrm>
              <a:off x="351551" y="1154141"/>
              <a:ext cx="1800000" cy="396000"/>
            </a:xfrm>
            <a:prstGeom prst="roundRect">
              <a:avLst>
                <a:gd name="adj" fmla="val 50000"/>
              </a:avLst>
            </a:prstGeom>
            <a:gradFill flip="none" rotWithShape="1">
              <a:gsLst>
                <a:gs pos="0">
                  <a:srgbClr val="C86EA0">
                    <a:shade val="30000"/>
                    <a:satMod val="115000"/>
                  </a:srgbClr>
                </a:gs>
                <a:gs pos="50000">
                  <a:srgbClr val="C86EA0">
                    <a:shade val="67500"/>
                    <a:satMod val="115000"/>
                  </a:srgbClr>
                </a:gs>
                <a:gs pos="100000">
                  <a:srgbClr val="C86EA0">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007989">
                <a:lnSpc>
                  <a:spcPct val="90000"/>
                </a:lnSpc>
                <a:spcBef>
                  <a:spcPts val="551"/>
                </a:spcBef>
                <a:defRPr/>
              </a:pPr>
              <a:r>
                <a:rPr lang="en-US" sz="1984" b="1" kern="0" dirty="0">
                  <a:solidFill>
                    <a:srgbClr val="FFFFFF"/>
                  </a:solidFill>
                  <a:latin typeface="Calibri"/>
                </a:rPr>
                <a:t>Emotional benefits</a:t>
              </a:r>
            </a:p>
          </p:txBody>
        </p:sp>
        <p:grpSp>
          <p:nvGrpSpPr>
            <p:cNvPr id="34" name="Gruppieren 4"/>
            <p:cNvGrpSpPr/>
            <p:nvPr/>
          </p:nvGrpSpPr>
          <p:grpSpPr>
            <a:xfrm>
              <a:off x="155705" y="1229983"/>
              <a:ext cx="302400" cy="302400"/>
              <a:chOff x="-1042867" y="4019487"/>
              <a:chExt cx="612000" cy="612000"/>
            </a:xfrm>
          </p:grpSpPr>
          <p:sp>
            <p:nvSpPr>
              <p:cNvPr id="35" name="Oval 210"/>
              <p:cNvSpPr>
                <a:spLocks noChangeAspect="1"/>
              </p:cNvSpPr>
              <p:nvPr/>
            </p:nvSpPr>
            <p:spPr>
              <a:xfrm flipH="1">
                <a:off x="-1042867" y="4019487"/>
                <a:ext cx="612000" cy="612000"/>
              </a:xfrm>
              <a:prstGeom prst="ellipse">
                <a:avLst/>
              </a:prstGeom>
              <a:solidFill>
                <a:srgbClr val="FFFFFF"/>
              </a:solidFill>
              <a:ln w="12700" cap="flat" cmpd="sng" algn="ctr">
                <a:solidFill>
                  <a:srgbClr val="C86EA0"/>
                </a:solidFill>
                <a:prstDash val="solid"/>
              </a:ln>
              <a:effectLst>
                <a:outerShdw blurRad="50800" dist="38100" dir="2700000" algn="tl" rotWithShape="0">
                  <a:prstClr val="black">
                    <a:alpha val="40000"/>
                  </a:prstClr>
                </a:outerShdw>
              </a:effectLst>
            </p:spPr>
            <p:txBody>
              <a:bodyPr wrap="none" tIns="0" bIns="0" rtlCol="0" anchor="ctr"/>
              <a:lstStyle/>
              <a:p>
                <a:pPr algn="ctr" defTabSz="1007989">
                  <a:defRPr/>
                </a:pPr>
                <a:endParaRPr lang="en-US" sz="1984" b="1" kern="0" dirty="0">
                  <a:solidFill>
                    <a:srgbClr val="FFFFFF"/>
                  </a:solidFill>
                  <a:latin typeface="Calibri"/>
                </a:endParaRPr>
              </a:p>
            </p:txBody>
          </p:sp>
          <p:sp>
            <p:nvSpPr>
              <p:cNvPr id="36"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86EA0"/>
              </a:solidFill>
              <a:ln w="9525">
                <a:noFill/>
                <a:round/>
                <a:headEnd/>
                <a:tailEnd/>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grpSp>
      </p:grpSp>
      <p:grpSp>
        <p:nvGrpSpPr>
          <p:cNvPr id="10" name="Group 9"/>
          <p:cNvGrpSpPr/>
          <p:nvPr/>
        </p:nvGrpSpPr>
        <p:grpSpPr>
          <a:xfrm>
            <a:off x="10185886" y="1362779"/>
            <a:ext cx="2944722" cy="582038"/>
            <a:chOff x="6769225" y="1116912"/>
            <a:chExt cx="2003496" cy="396000"/>
          </a:xfrm>
        </p:grpSpPr>
        <p:sp>
          <p:nvSpPr>
            <p:cNvPr id="23" name="Abgerundetes Rechteck 21"/>
            <p:cNvSpPr/>
            <p:nvPr/>
          </p:nvSpPr>
          <p:spPr>
            <a:xfrm>
              <a:off x="6972721" y="1116912"/>
              <a:ext cx="1800000" cy="396000"/>
            </a:xfrm>
            <a:prstGeom prst="roundRect">
              <a:avLst>
                <a:gd name="adj" fmla="val 50000"/>
              </a:avLst>
            </a:prstGeom>
            <a:gradFill flip="none" rotWithShape="1">
              <a:gsLst>
                <a:gs pos="0">
                  <a:srgbClr val="50B4B4">
                    <a:shade val="30000"/>
                    <a:satMod val="115000"/>
                  </a:srgbClr>
                </a:gs>
                <a:gs pos="50000">
                  <a:srgbClr val="50B4B4">
                    <a:shade val="67500"/>
                    <a:satMod val="115000"/>
                  </a:srgbClr>
                </a:gs>
                <a:gs pos="100000">
                  <a:srgbClr val="50B4B4">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007989">
                <a:lnSpc>
                  <a:spcPct val="90000"/>
                </a:lnSpc>
                <a:spcBef>
                  <a:spcPts val="551"/>
                </a:spcBef>
                <a:defRPr/>
              </a:pPr>
              <a:r>
                <a:rPr lang="en-US" sz="1984" b="1" kern="0" dirty="0">
                  <a:solidFill>
                    <a:srgbClr val="FFFFFF"/>
                  </a:solidFill>
                  <a:latin typeface="Calibri"/>
                </a:rPr>
                <a:t>Social identity</a:t>
              </a:r>
            </a:p>
          </p:txBody>
        </p:sp>
        <p:grpSp>
          <p:nvGrpSpPr>
            <p:cNvPr id="37" name="Gruppieren 3"/>
            <p:cNvGrpSpPr/>
            <p:nvPr/>
          </p:nvGrpSpPr>
          <p:grpSpPr>
            <a:xfrm>
              <a:off x="6769225" y="1173052"/>
              <a:ext cx="302400" cy="302400"/>
              <a:chOff x="-1042867" y="3392141"/>
              <a:chExt cx="612000" cy="612000"/>
            </a:xfrm>
          </p:grpSpPr>
          <p:sp>
            <p:nvSpPr>
              <p:cNvPr id="38" name="Oval 210"/>
              <p:cNvSpPr>
                <a:spLocks noChangeAspect="1"/>
              </p:cNvSpPr>
              <p:nvPr/>
            </p:nvSpPr>
            <p:spPr>
              <a:xfrm>
                <a:off x="-1042867" y="3392141"/>
                <a:ext cx="612000" cy="612000"/>
              </a:xfrm>
              <a:prstGeom prst="ellipse">
                <a:avLst/>
              </a:prstGeom>
              <a:solidFill>
                <a:srgbClr val="FFFFFF"/>
              </a:solidFill>
              <a:ln w="12700" cap="flat" cmpd="sng" algn="ctr">
                <a:solidFill>
                  <a:srgbClr val="50B4B4"/>
                </a:solidFill>
                <a:prstDash val="solid"/>
              </a:ln>
              <a:effectLst>
                <a:outerShdw blurRad="50800" dist="38100" dir="2700000" algn="tl" rotWithShape="0">
                  <a:prstClr val="black">
                    <a:alpha val="40000"/>
                  </a:prstClr>
                </a:outerShdw>
              </a:effectLst>
            </p:spPr>
            <p:txBody>
              <a:bodyPr wrap="none" tIns="0" bIns="0" rtlCol="0" anchor="ctr"/>
              <a:lstStyle/>
              <a:p>
                <a:pPr algn="ctr" defTabSz="1007989">
                  <a:defRPr/>
                </a:pPr>
                <a:endParaRPr lang="en-US" sz="1984" b="1" kern="0" dirty="0">
                  <a:solidFill>
                    <a:srgbClr val="FFFFFF"/>
                  </a:solidFill>
                  <a:latin typeface="Calibr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50B4B4"/>
              </a:solidFill>
              <a:ln w="9525">
                <a:noFill/>
                <a:round/>
                <a:headEnd/>
                <a:tailEnd/>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grpSp>
      </p:grpSp>
      <p:grpSp>
        <p:nvGrpSpPr>
          <p:cNvPr id="14" name="Group 13"/>
          <p:cNvGrpSpPr/>
          <p:nvPr/>
        </p:nvGrpSpPr>
        <p:grpSpPr>
          <a:xfrm>
            <a:off x="3469800" y="1362779"/>
            <a:ext cx="2942297" cy="582038"/>
            <a:chOff x="2156965" y="1139854"/>
            <a:chExt cx="2001846" cy="396000"/>
          </a:xfrm>
        </p:grpSpPr>
        <p:sp>
          <p:nvSpPr>
            <p:cNvPr id="21" name="Abgerundetes Rechteck 20"/>
            <p:cNvSpPr/>
            <p:nvPr/>
          </p:nvSpPr>
          <p:spPr>
            <a:xfrm>
              <a:off x="2358811" y="1139854"/>
              <a:ext cx="1800000" cy="396000"/>
            </a:xfrm>
            <a:prstGeom prst="roundRect">
              <a:avLst>
                <a:gd name="adj" fmla="val 50000"/>
              </a:avLst>
            </a:prstGeom>
            <a:gradFill flip="none" rotWithShape="1">
              <a:gsLst>
                <a:gs pos="0">
                  <a:srgbClr val="8282AA">
                    <a:shade val="30000"/>
                    <a:satMod val="115000"/>
                  </a:srgbClr>
                </a:gs>
                <a:gs pos="50000">
                  <a:srgbClr val="8282AA">
                    <a:shade val="67500"/>
                    <a:satMod val="115000"/>
                  </a:srgbClr>
                </a:gs>
                <a:gs pos="100000">
                  <a:srgbClr val="8282AA">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007989">
                <a:lnSpc>
                  <a:spcPct val="90000"/>
                </a:lnSpc>
                <a:spcBef>
                  <a:spcPts val="551"/>
                </a:spcBef>
                <a:defRPr/>
              </a:pPr>
              <a:r>
                <a:rPr lang="en-US" sz="1984" b="1" kern="0" dirty="0">
                  <a:solidFill>
                    <a:srgbClr val="FFFFFF"/>
                  </a:solidFill>
                  <a:latin typeface="Calibri"/>
                </a:rPr>
                <a:t>Functional benefits</a:t>
              </a:r>
            </a:p>
          </p:txBody>
        </p:sp>
        <p:grpSp>
          <p:nvGrpSpPr>
            <p:cNvPr id="40" name="Gruppieren 2"/>
            <p:cNvGrpSpPr/>
            <p:nvPr/>
          </p:nvGrpSpPr>
          <p:grpSpPr>
            <a:xfrm>
              <a:off x="2156965" y="1181797"/>
              <a:ext cx="302157" cy="302157"/>
              <a:chOff x="-1042867" y="2764795"/>
              <a:chExt cx="612000" cy="612000"/>
            </a:xfrm>
          </p:grpSpPr>
          <p:sp>
            <p:nvSpPr>
              <p:cNvPr id="41" name="Oval 210"/>
              <p:cNvSpPr>
                <a:spLocks noChangeAspect="1"/>
              </p:cNvSpPr>
              <p:nvPr/>
            </p:nvSpPr>
            <p:spPr>
              <a:xfrm>
                <a:off x="-1042867" y="2764795"/>
                <a:ext cx="612000" cy="612000"/>
              </a:xfrm>
              <a:prstGeom prst="ellipse">
                <a:avLst/>
              </a:prstGeom>
              <a:solidFill>
                <a:srgbClr val="FFFFFF"/>
              </a:solidFill>
              <a:ln w="12700" cap="flat" cmpd="sng" algn="ctr">
                <a:solidFill>
                  <a:srgbClr val="8282AA"/>
                </a:solidFill>
                <a:prstDash val="solid"/>
              </a:ln>
              <a:effectLst>
                <a:outerShdw blurRad="50800" dist="38100" dir="2700000" algn="tl" rotWithShape="0">
                  <a:prstClr val="black">
                    <a:alpha val="40000"/>
                  </a:prstClr>
                </a:outerShdw>
              </a:effectLst>
            </p:spPr>
            <p:txBody>
              <a:bodyPr wrap="none" tIns="0" bIns="0" rtlCol="0" anchor="ctr"/>
              <a:lstStyle/>
              <a:p>
                <a:pPr algn="ctr" defTabSz="1007989">
                  <a:defRPr/>
                </a:pPr>
                <a:endParaRPr lang="en-US" sz="1984" b="1" kern="0" dirty="0">
                  <a:solidFill>
                    <a:srgbClr val="FFFFFF"/>
                  </a:solidFill>
                  <a:latin typeface="Calibr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8282AA"/>
              </a:solidFill>
              <a:ln w="9525">
                <a:noFill/>
                <a:round/>
                <a:headEnd/>
                <a:tailEnd/>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grpSp>
      </p:grpSp>
      <p:grpSp>
        <p:nvGrpSpPr>
          <p:cNvPr id="13" name="Group 12"/>
          <p:cNvGrpSpPr/>
          <p:nvPr/>
        </p:nvGrpSpPr>
        <p:grpSpPr>
          <a:xfrm>
            <a:off x="6956102" y="1362779"/>
            <a:ext cx="2922316" cy="582038"/>
            <a:chOff x="4166090" y="1133390"/>
            <a:chExt cx="1988252" cy="396000"/>
          </a:xfrm>
        </p:grpSpPr>
        <p:sp>
          <p:nvSpPr>
            <p:cNvPr id="33" name="Abgerundetes Rechteck 23"/>
            <p:cNvSpPr/>
            <p:nvPr/>
          </p:nvSpPr>
          <p:spPr>
            <a:xfrm>
              <a:off x="4354342" y="1133390"/>
              <a:ext cx="1800000" cy="396000"/>
            </a:xfrm>
            <a:prstGeom prst="roundRect">
              <a:avLst>
                <a:gd name="adj" fmla="val 50000"/>
              </a:avLst>
            </a:prstGeom>
            <a:gradFill flip="none" rotWithShape="1">
              <a:gsLst>
                <a:gs pos="0">
                  <a:srgbClr val="1F497D">
                    <a:lumMod val="60000"/>
                    <a:lumOff val="40000"/>
                    <a:shade val="30000"/>
                    <a:satMod val="115000"/>
                  </a:srgbClr>
                </a:gs>
                <a:gs pos="50000">
                  <a:srgbClr val="1F497D">
                    <a:lumMod val="60000"/>
                    <a:lumOff val="40000"/>
                    <a:shade val="67500"/>
                    <a:satMod val="115000"/>
                  </a:srgbClr>
                </a:gs>
                <a:gs pos="100000">
                  <a:srgbClr val="1F497D">
                    <a:lumMod val="60000"/>
                    <a:lumOff val="40000"/>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007989">
                <a:lnSpc>
                  <a:spcPct val="90000"/>
                </a:lnSpc>
                <a:spcBef>
                  <a:spcPts val="551"/>
                </a:spcBef>
                <a:defRPr/>
              </a:pPr>
              <a:r>
                <a:rPr lang="en-US" sz="1984" b="1" kern="0" dirty="0">
                  <a:solidFill>
                    <a:srgbClr val="FFFFFF"/>
                  </a:solidFill>
                  <a:latin typeface="Calibri"/>
                </a:rPr>
                <a:t>Personality</a:t>
              </a:r>
            </a:p>
          </p:txBody>
        </p:sp>
        <p:grpSp>
          <p:nvGrpSpPr>
            <p:cNvPr id="43" name="Gruppieren 5"/>
            <p:cNvGrpSpPr/>
            <p:nvPr/>
          </p:nvGrpSpPr>
          <p:grpSpPr>
            <a:xfrm>
              <a:off x="4166090" y="1186592"/>
              <a:ext cx="302400" cy="302400"/>
              <a:chOff x="-1042867" y="4646832"/>
              <a:chExt cx="612000" cy="612000"/>
            </a:xfrm>
          </p:grpSpPr>
          <p:sp>
            <p:nvSpPr>
              <p:cNvPr id="44" name="Oval 210"/>
              <p:cNvSpPr>
                <a:spLocks noChangeAspect="1"/>
              </p:cNvSpPr>
              <p:nvPr/>
            </p:nvSpPr>
            <p:spPr>
              <a:xfrm flipH="1">
                <a:off x="-1042867" y="4646832"/>
                <a:ext cx="612000" cy="612000"/>
              </a:xfrm>
              <a:prstGeom prst="ellipse">
                <a:avLst/>
              </a:prstGeom>
              <a:solidFill>
                <a:srgbClr val="FFFFFF"/>
              </a:solidFill>
              <a:ln w="12700" cap="flat" cmpd="sng" algn="ctr">
                <a:solidFill>
                  <a:srgbClr val="1F497D">
                    <a:lumMod val="60000"/>
                    <a:lumOff val="40000"/>
                  </a:srgbClr>
                </a:solidFill>
                <a:prstDash val="solid"/>
              </a:ln>
              <a:effectLst>
                <a:outerShdw blurRad="50800" dist="38100" dir="2700000" algn="tl" rotWithShape="0">
                  <a:prstClr val="black">
                    <a:alpha val="40000"/>
                  </a:prstClr>
                </a:outerShdw>
              </a:effectLst>
            </p:spPr>
            <p:txBody>
              <a:bodyPr wrap="none" tIns="0" bIns="0" rtlCol="0" anchor="ctr"/>
              <a:lstStyle/>
              <a:p>
                <a:pPr algn="ctr" defTabSz="1007989">
                  <a:defRPr/>
                </a:pPr>
                <a:endParaRPr lang="en-US" sz="1984" b="1" kern="0" dirty="0">
                  <a:solidFill>
                    <a:srgbClr val="FFFFFF"/>
                  </a:solidFill>
                  <a:latin typeface="Calibri"/>
                </a:endParaRPr>
              </a:p>
            </p:txBody>
          </p:sp>
          <p:grpSp>
            <p:nvGrpSpPr>
              <p:cNvPr id="45" name="Gruppieren 59"/>
              <p:cNvGrpSpPr/>
              <p:nvPr/>
            </p:nvGrpSpPr>
            <p:grpSpPr>
              <a:xfrm>
                <a:off x="-1025615" y="4788070"/>
                <a:ext cx="587764" cy="436158"/>
                <a:chOff x="1404938" y="1720851"/>
                <a:chExt cx="6000750" cy="4452937"/>
              </a:xfrm>
            </p:grpSpPr>
            <p:sp>
              <p:nvSpPr>
                <p:cNvPr id="46"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47"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48"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49"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50"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51"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52"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53"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grpSp>
        </p:grpSp>
      </p:grpSp>
      <p:sp>
        <p:nvSpPr>
          <p:cNvPr id="17" name="TextBox 16"/>
          <p:cNvSpPr txBox="1"/>
          <p:nvPr/>
        </p:nvSpPr>
        <p:spPr>
          <a:xfrm>
            <a:off x="286748" y="2835471"/>
            <a:ext cx="2875583" cy="3569346"/>
          </a:xfrm>
          <a:prstGeom prst="rect">
            <a:avLst/>
          </a:prstGeom>
          <a:noFill/>
          <a:ln>
            <a:solidFill>
              <a:schemeClr val="bg1">
                <a:lumMod val="85000"/>
              </a:schemeClr>
            </a:solidFill>
          </a:ln>
        </p:spPr>
        <p:txBody>
          <a:bodyPr wrap="square" lIns="105825" tIns="52913" rIns="105825" bIns="52913" rtlCol="0">
            <a:spAutoFit/>
          </a:bodyPr>
          <a:lstStyle/>
          <a:p>
            <a:pPr marL="128333" indent="-128333" defTabSz="1358510">
              <a:buClr>
                <a:srgbClr val="222223"/>
              </a:buClr>
              <a:buFont typeface="Arial" panose="020B0604020202020204" pitchFamily="34" charset="0"/>
              <a:buChar char="•"/>
            </a:pPr>
            <a:r>
              <a:rPr lang="en-US" sz="900" dirty="0">
                <a:solidFill>
                  <a:srgbClr val="222223"/>
                </a:solidFill>
              </a:rPr>
              <a:t>Helps me to enjoy life to the fullest</a:t>
            </a:r>
          </a:p>
          <a:p>
            <a:pPr marL="128333" indent="-128333" defTabSz="1358510">
              <a:buClr>
                <a:srgbClr val="222223"/>
              </a:buClr>
              <a:buFont typeface="Arial" panose="020B0604020202020204" pitchFamily="34" charset="0"/>
              <a:buChar char="•"/>
            </a:pPr>
            <a:r>
              <a:rPr lang="en-US" sz="900" dirty="0">
                <a:solidFill>
                  <a:srgbClr val="222223"/>
                </a:solidFill>
              </a:rPr>
              <a:t>Makes me feel completely liberated</a:t>
            </a:r>
          </a:p>
          <a:p>
            <a:pPr marL="128333" indent="-128333" defTabSz="1358510">
              <a:buClr>
                <a:srgbClr val="222223"/>
              </a:buClr>
              <a:buFont typeface="Arial" panose="020B0604020202020204" pitchFamily="34" charset="0"/>
              <a:buChar char="•"/>
            </a:pPr>
            <a:r>
              <a:rPr lang="en-US" sz="900" dirty="0">
                <a:solidFill>
                  <a:srgbClr val="222223"/>
                </a:solidFill>
              </a:rPr>
              <a:t>Makes me feel full of energy</a:t>
            </a:r>
          </a:p>
          <a:p>
            <a:pPr marL="128333" indent="-128333" defTabSz="1358510">
              <a:buClr>
                <a:srgbClr val="222223"/>
              </a:buClr>
              <a:buFont typeface="Arial" panose="020B0604020202020204" pitchFamily="34" charset="0"/>
              <a:buChar char="•"/>
            </a:pPr>
            <a:r>
              <a:rPr lang="en-US" sz="900" dirty="0">
                <a:solidFill>
                  <a:srgbClr val="222223"/>
                </a:solidFill>
              </a:rPr>
              <a:t>Allows me to immerse myself in the local life</a:t>
            </a:r>
          </a:p>
          <a:p>
            <a:pPr marL="128333" indent="-128333" defTabSz="1358510">
              <a:buClr>
                <a:srgbClr val="222223"/>
              </a:buClr>
              <a:buFont typeface="Arial" panose="020B0604020202020204" pitchFamily="34" charset="0"/>
              <a:buChar char="•"/>
            </a:pPr>
            <a:r>
              <a:rPr lang="en-US" sz="900" dirty="0">
                <a:solidFill>
                  <a:srgbClr val="222223"/>
                </a:solidFill>
              </a:rPr>
              <a:t>Helps me to meet new people</a:t>
            </a:r>
          </a:p>
          <a:p>
            <a:pPr marL="128333" indent="-128333" defTabSz="1358510">
              <a:buClr>
                <a:srgbClr val="222223"/>
              </a:buClr>
              <a:buFont typeface="Arial" panose="020B0604020202020204" pitchFamily="34" charset="0"/>
              <a:buChar char="•"/>
            </a:pPr>
            <a:r>
              <a:rPr lang="en-US" sz="900" dirty="0">
                <a:solidFill>
                  <a:srgbClr val="222223"/>
                </a:solidFill>
              </a:rPr>
              <a:t>Allows me to share good times with others</a:t>
            </a:r>
          </a:p>
          <a:p>
            <a:pPr marL="128333" indent="-128333" defTabSz="1358510">
              <a:buClr>
                <a:srgbClr val="222223"/>
              </a:buClr>
              <a:buFont typeface="Arial" panose="020B0604020202020204" pitchFamily="34" charset="0"/>
              <a:buChar char="•"/>
            </a:pPr>
            <a:r>
              <a:rPr lang="en-US" sz="900" dirty="0">
                <a:solidFill>
                  <a:srgbClr val="222223"/>
                </a:solidFill>
              </a:rPr>
              <a:t>Creates precious moments of togetherness</a:t>
            </a:r>
          </a:p>
          <a:p>
            <a:pPr marL="128333" indent="-128333" defTabSz="1358510">
              <a:buClr>
                <a:srgbClr val="222223"/>
              </a:buClr>
              <a:buFont typeface="Arial" panose="020B0604020202020204" pitchFamily="34" charset="0"/>
              <a:buChar char="•"/>
            </a:pPr>
            <a:r>
              <a:rPr lang="en-US" sz="900" dirty="0">
                <a:solidFill>
                  <a:srgbClr val="222223"/>
                </a:solidFill>
              </a:rPr>
              <a:t>Allows me to intensify the relationship with my loved one(s)</a:t>
            </a:r>
          </a:p>
          <a:p>
            <a:pPr marL="128333" indent="-128333" defTabSz="1358510">
              <a:buClr>
                <a:srgbClr val="222223"/>
              </a:buClr>
              <a:buFont typeface="Arial" panose="020B0604020202020204" pitchFamily="34" charset="0"/>
              <a:buChar char="•"/>
            </a:pPr>
            <a:r>
              <a:rPr lang="en-US" sz="900" dirty="0">
                <a:solidFill>
                  <a:srgbClr val="222223"/>
                </a:solidFill>
              </a:rPr>
              <a:t>Allows me to spoil my loved ones</a:t>
            </a:r>
          </a:p>
          <a:p>
            <a:pPr marL="128333" indent="-128333" defTabSz="1358510">
              <a:buClr>
                <a:srgbClr val="222223"/>
              </a:buClr>
              <a:buFont typeface="Arial" panose="020B0604020202020204" pitchFamily="34" charset="0"/>
              <a:buChar char="•"/>
            </a:pPr>
            <a:r>
              <a:rPr lang="en-US" sz="900" dirty="0">
                <a:solidFill>
                  <a:srgbClr val="222223"/>
                </a:solidFill>
              </a:rPr>
              <a:t>Allows me to pamper myself</a:t>
            </a:r>
          </a:p>
          <a:p>
            <a:pPr marL="128333" indent="-128333" defTabSz="1358510">
              <a:buClr>
                <a:srgbClr val="222223"/>
              </a:buClr>
              <a:buFont typeface="Arial" panose="020B0604020202020204" pitchFamily="34" charset="0"/>
              <a:buChar char="•"/>
            </a:pPr>
            <a:r>
              <a:rPr lang="en-US" sz="900" dirty="0">
                <a:solidFill>
                  <a:srgbClr val="222223"/>
                </a:solidFill>
              </a:rPr>
              <a:t>Helps me to escape from my hectic daily life</a:t>
            </a:r>
          </a:p>
          <a:p>
            <a:pPr marL="128333" indent="-128333" defTabSz="1358510">
              <a:buClr>
                <a:srgbClr val="222223"/>
              </a:buClr>
              <a:buFont typeface="Arial" panose="020B0604020202020204" pitchFamily="34" charset="0"/>
              <a:buChar char="•"/>
            </a:pPr>
            <a:r>
              <a:rPr lang="en-US" sz="900" dirty="0">
                <a:solidFill>
                  <a:srgbClr val="222223"/>
                </a:solidFill>
              </a:rPr>
              <a:t>Restores my sense of harmony and balance</a:t>
            </a:r>
          </a:p>
          <a:p>
            <a:pPr marL="128333" indent="-128333" defTabSz="1358510">
              <a:buClr>
                <a:srgbClr val="222223"/>
              </a:buClr>
              <a:buFont typeface="Arial" panose="020B0604020202020204" pitchFamily="34" charset="0"/>
              <a:buChar char="•"/>
            </a:pPr>
            <a:r>
              <a:rPr lang="en-US" sz="900" dirty="0">
                <a:solidFill>
                  <a:srgbClr val="222223"/>
                </a:solidFill>
              </a:rPr>
              <a:t>Allows me to keep everything under control</a:t>
            </a:r>
          </a:p>
          <a:p>
            <a:pPr marL="128333" indent="-128333" defTabSz="1358510">
              <a:buClr>
                <a:srgbClr val="222223"/>
              </a:buClr>
              <a:buFont typeface="Arial" panose="020B0604020202020204" pitchFamily="34" charset="0"/>
              <a:buChar char="•"/>
            </a:pPr>
            <a:r>
              <a:rPr lang="en-US" sz="900" dirty="0">
                <a:solidFill>
                  <a:srgbClr val="222223"/>
                </a:solidFill>
              </a:rPr>
              <a:t>Helps me avoid too much surprises</a:t>
            </a:r>
          </a:p>
          <a:p>
            <a:pPr marL="128333" indent="-128333" defTabSz="1358510">
              <a:buClr>
                <a:srgbClr val="222223"/>
              </a:buClr>
              <a:buFont typeface="Arial" panose="020B0604020202020204" pitchFamily="34" charset="0"/>
              <a:buChar char="•"/>
            </a:pPr>
            <a:r>
              <a:rPr lang="en-US" sz="900" dirty="0">
                <a:solidFill>
                  <a:srgbClr val="222223"/>
                </a:solidFill>
              </a:rPr>
              <a:t>Gives me a safe feeling</a:t>
            </a:r>
          </a:p>
          <a:p>
            <a:pPr marL="128333" indent="-128333" defTabSz="1358510">
              <a:buClr>
                <a:srgbClr val="222223"/>
              </a:buClr>
              <a:buFont typeface="Arial" panose="020B0604020202020204" pitchFamily="34" charset="0"/>
              <a:buChar char="•"/>
            </a:pPr>
            <a:r>
              <a:rPr lang="en-US" sz="900" dirty="0">
                <a:solidFill>
                  <a:srgbClr val="222223"/>
                </a:solidFill>
              </a:rPr>
              <a:t>Allows me to broaden my horizon</a:t>
            </a:r>
          </a:p>
          <a:p>
            <a:pPr marL="128333" indent="-128333" defTabSz="1358510">
              <a:buClr>
                <a:srgbClr val="222223"/>
              </a:buClr>
              <a:buFont typeface="Arial" panose="020B0604020202020204" pitchFamily="34" charset="0"/>
              <a:buChar char="•"/>
            </a:pPr>
            <a:r>
              <a:rPr lang="en-US" sz="900" dirty="0">
                <a:solidFill>
                  <a:srgbClr val="222223"/>
                </a:solidFill>
              </a:rPr>
              <a:t>Allows me to broaden my knowledge</a:t>
            </a:r>
          </a:p>
          <a:p>
            <a:pPr marL="128333" indent="-128333" defTabSz="1358510">
              <a:buClr>
                <a:srgbClr val="222223"/>
              </a:buClr>
              <a:buFont typeface="Arial" panose="020B0604020202020204" pitchFamily="34" charset="0"/>
              <a:buChar char="•"/>
            </a:pPr>
            <a:r>
              <a:rPr lang="en-US" sz="900" dirty="0">
                <a:solidFill>
                  <a:srgbClr val="222223"/>
                </a:solidFill>
              </a:rPr>
              <a:t>Enriches my view on the world</a:t>
            </a:r>
          </a:p>
          <a:p>
            <a:pPr marL="128333" indent="-128333" defTabSz="1358510">
              <a:buClr>
                <a:srgbClr val="222223"/>
              </a:buClr>
              <a:buFont typeface="Arial" panose="020B0604020202020204" pitchFamily="34" charset="0"/>
              <a:buChar char="•"/>
            </a:pPr>
            <a:r>
              <a:rPr lang="en-US" sz="900" dirty="0">
                <a:solidFill>
                  <a:srgbClr val="222223"/>
                </a:solidFill>
              </a:rPr>
              <a:t>Allows me to indulge myself with a bit of luxury</a:t>
            </a:r>
          </a:p>
          <a:p>
            <a:pPr marL="128333" indent="-128333" defTabSz="1358510">
              <a:buClr>
                <a:srgbClr val="222223"/>
              </a:buClr>
              <a:buFont typeface="Arial" panose="020B0604020202020204" pitchFamily="34" charset="0"/>
              <a:buChar char="•"/>
            </a:pPr>
            <a:r>
              <a:rPr lang="en-US" sz="900" dirty="0">
                <a:solidFill>
                  <a:srgbClr val="222223"/>
                </a:solidFill>
              </a:rPr>
              <a:t>Makes me feel on top of the world</a:t>
            </a:r>
          </a:p>
          <a:p>
            <a:pPr marL="128333" indent="-128333" defTabSz="1358510">
              <a:buClr>
                <a:srgbClr val="222223"/>
              </a:buClr>
              <a:buFont typeface="Arial" panose="020B0604020202020204" pitchFamily="34" charset="0"/>
              <a:buChar char="•"/>
            </a:pPr>
            <a:r>
              <a:rPr lang="en-US" sz="900" dirty="0">
                <a:solidFill>
                  <a:srgbClr val="222223"/>
                </a:solidFill>
              </a:rPr>
              <a:t>Makes me stand out from the crowd</a:t>
            </a:r>
          </a:p>
          <a:p>
            <a:pPr marL="128333" indent="-128333" defTabSz="1358510">
              <a:buClr>
                <a:srgbClr val="222223"/>
              </a:buClr>
              <a:buFont typeface="Arial" panose="020B0604020202020204" pitchFamily="34" charset="0"/>
              <a:buChar char="•"/>
            </a:pPr>
            <a:r>
              <a:rPr lang="en-US" sz="900" dirty="0">
                <a:solidFill>
                  <a:srgbClr val="222223"/>
                </a:solidFill>
              </a:rPr>
              <a:t>Allows me to discover new and interesting places</a:t>
            </a:r>
          </a:p>
          <a:p>
            <a:pPr marL="128333" indent="-128333" defTabSz="1358510">
              <a:buClr>
                <a:srgbClr val="222223"/>
              </a:buClr>
              <a:buFont typeface="Arial" panose="020B0604020202020204" pitchFamily="34" charset="0"/>
              <a:buChar char="•"/>
            </a:pPr>
            <a:r>
              <a:rPr lang="en-US" sz="900" dirty="0">
                <a:solidFill>
                  <a:srgbClr val="222223"/>
                </a:solidFill>
              </a:rPr>
              <a:t>Gives me rich experiences</a:t>
            </a:r>
          </a:p>
          <a:p>
            <a:pPr marL="128333" indent="-128333" defTabSz="1358510">
              <a:buClr>
                <a:srgbClr val="222223"/>
              </a:buClr>
              <a:buFont typeface="Arial" panose="020B0604020202020204" pitchFamily="34" charset="0"/>
              <a:buChar char="•"/>
            </a:pPr>
            <a:r>
              <a:rPr lang="en-US" sz="900" dirty="0">
                <a:solidFill>
                  <a:srgbClr val="222223"/>
                </a:solidFill>
              </a:rPr>
              <a:t>Gives me new inspiration</a:t>
            </a:r>
            <a:endParaRPr lang="en-US" sz="900" dirty="0">
              <a:solidFill>
                <a:srgbClr val="222223"/>
              </a:solidFill>
              <a:latin typeface="Segoe UI"/>
            </a:endParaRPr>
          </a:p>
        </p:txBody>
      </p:sp>
      <p:sp>
        <p:nvSpPr>
          <p:cNvPr id="54" name="TextBox 53"/>
          <p:cNvSpPr txBox="1"/>
          <p:nvPr/>
        </p:nvSpPr>
        <p:spPr>
          <a:xfrm>
            <a:off x="3477511" y="2835471"/>
            <a:ext cx="3478590" cy="4538842"/>
          </a:xfrm>
          <a:prstGeom prst="rect">
            <a:avLst/>
          </a:prstGeom>
          <a:noFill/>
          <a:ln>
            <a:solidFill>
              <a:schemeClr val="bg1">
                <a:lumMod val="85000"/>
              </a:schemeClr>
            </a:solidFill>
          </a:ln>
        </p:spPr>
        <p:txBody>
          <a:bodyPr wrap="square" lIns="105825" tIns="52913" rIns="105825" bIns="52913" rtlCol="0">
            <a:spAutoFit/>
          </a:bodyPr>
          <a:lstStyle/>
          <a:p>
            <a:pPr marL="128333" indent="-128333" defTabSz="1358510">
              <a:buClr>
                <a:srgbClr val="222223"/>
              </a:buClr>
              <a:buFont typeface="Arial" panose="020B0604020202020204" pitchFamily="34" charset="0"/>
              <a:buChar char="•"/>
            </a:pPr>
            <a:r>
              <a:rPr lang="en-US" sz="900" dirty="0">
                <a:solidFill>
                  <a:srgbClr val="222223"/>
                </a:solidFill>
              </a:rPr>
              <a:t>Allows me to be physical active </a:t>
            </a:r>
          </a:p>
          <a:p>
            <a:pPr marL="128333" indent="-128333" defTabSz="1358510">
              <a:buClr>
                <a:srgbClr val="222223"/>
              </a:buClr>
              <a:buFont typeface="Arial" panose="020B0604020202020204" pitchFamily="34" charset="0"/>
              <a:buChar char="•"/>
            </a:pPr>
            <a:r>
              <a:rPr lang="en-US" sz="900" dirty="0">
                <a:solidFill>
                  <a:srgbClr val="222223"/>
                </a:solidFill>
              </a:rPr>
              <a:t>Allows me to live close to nature</a:t>
            </a:r>
          </a:p>
          <a:p>
            <a:pPr marL="128333" indent="-128333" defTabSz="1358510">
              <a:buClr>
                <a:srgbClr val="222223"/>
              </a:buClr>
              <a:buFont typeface="Arial" panose="020B0604020202020204" pitchFamily="34" charset="0"/>
              <a:buChar char="•"/>
            </a:pPr>
            <a:r>
              <a:rPr lang="en-US" sz="900" dirty="0">
                <a:solidFill>
                  <a:srgbClr val="222223"/>
                </a:solidFill>
              </a:rPr>
              <a:t>Has a variety of accommodation offers </a:t>
            </a:r>
          </a:p>
          <a:p>
            <a:pPr marL="128333" indent="-128333" defTabSz="1358510">
              <a:buClr>
                <a:srgbClr val="222223"/>
              </a:buClr>
              <a:buFont typeface="Arial" panose="020B0604020202020204" pitchFamily="34" charset="0"/>
              <a:buChar char="•"/>
            </a:pPr>
            <a:r>
              <a:rPr lang="en-US" sz="900" dirty="0">
                <a:solidFill>
                  <a:srgbClr val="222223"/>
                </a:solidFill>
              </a:rPr>
              <a:t>Has a variety of different restaurant offers</a:t>
            </a:r>
          </a:p>
          <a:p>
            <a:pPr marL="128333" indent="-128333" defTabSz="1358510">
              <a:buClr>
                <a:srgbClr val="222223"/>
              </a:buClr>
              <a:buFont typeface="Arial" panose="020B0604020202020204" pitchFamily="34" charset="0"/>
              <a:buChar char="•"/>
            </a:pPr>
            <a:r>
              <a:rPr lang="en-US" sz="900" dirty="0">
                <a:solidFill>
                  <a:srgbClr val="222223"/>
                </a:solidFill>
              </a:rPr>
              <a:t>Has activities for kids</a:t>
            </a:r>
          </a:p>
          <a:p>
            <a:pPr marL="128333" indent="-128333" defTabSz="1358510">
              <a:buClr>
                <a:srgbClr val="222223"/>
              </a:buClr>
              <a:buFont typeface="Arial" panose="020B0604020202020204" pitchFamily="34" charset="0"/>
              <a:buChar char="•"/>
            </a:pPr>
            <a:r>
              <a:rPr lang="en-US" sz="900" dirty="0">
                <a:solidFill>
                  <a:srgbClr val="222223"/>
                </a:solidFill>
              </a:rPr>
              <a:t>Has beautiful nature</a:t>
            </a:r>
          </a:p>
          <a:p>
            <a:pPr marL="128333" indent="-128333" defTabSz="1358510">
              <a:buClr>
                <a:srgbClr val="222223"/>
              </a:buClr>
              <a:buFont typeface="Arial" panose="020B0604020202020204" pitchFamily="34" charset="0"/>
              <a:buChar char="•"/>
            </a:pPr>
            <a:r>
              <a:rPr lang="en-US" sz="900" dirty="0">
                <a:solidFill>
                  <a:srgbClr val="222223"/>
                </a:solidFill>
              </a:rPr>
              <a:t>Has environmentally friendly offers</a:t>
            </a:r>
          </a:p>
          <a:p>
            <a:pPr marL="128333" indent="-128333" defTabSz="1358510">
              <a:buClr>
                <a:srgbClr val="222223"/>
              </a:buClr>
              <a:buFont typeface="Arial" panose="020B0604020202020204" pitchFamily="34" charset="0"/>
              <a:buChar char="•"/>
            </a:pPr>
            <a:r>
              <a:rPr lang="en-US" sz="900" dirty="0">
                <a:solidFill>
                  <a:srgbClr val="222223"/>
                </a:solidFill>
              </a:rPr>
              <a:t>Has few language barriers </a:t>
            </a:r>
          </a:p>
          <a:p>
            <a:pPr marL="128333" indent="-128333" defTabSz="1358510">
              <a:buClr>
                <a:srgbClr val="222223"/>
              </a:buClr>
              <a:buFont typeface="Arial" panose="020B0604020202020204" pitchFamily="34" charset="0"/>
              <a:buChar char="•"/>
            </a:pPr>
            <a:r>
              <a:rPr lang="en-US" sz="900" dirty="0">
                <a:solidFill>
                  <a:srgbClr val="222223"/>
                </a:solidFill>
              </a:rPr>
              <a:t>Has friendly people</a:t>
            </a:r>
          </a:p>
          <a:p>
            <a:pPr marL="128333" indent="-128333" defTabSz="1358510">
              <a:buClr>
                <a:srgbClr val="222223"/>
              </a:buClr>
              <a:buFont typeface="Arial" panose="020B0604020202020204" pitchFamily="34" charset="0"/>
              <a:buChar char="•"/>
            </a:pPr>
            <a:r>
              <a:rPr lang="en-US" sz="900" dirty="0">
                <a:solidFill>
                  <a:srgbClr val="222223"/>
                </a:solidFill>
              </a:rPr>
              <a:t>Has good beaches</a:t>
            </a:r>
          </a:p>
          <a:p>
            <a:pPr marL="128333" indent="-128333" defTabSz="1358510">
              <a:buClr>
                <a:srgbClr val="222223"/>
              </a:buClr>
              <a:buFont typeface="Arial" panose="020B0604020202020204" pitchFamily="34" charset="0"/>
              <a:buChar char="•"/>
            </a:pPr>
            <a:r>
              <a:rPr lang="en-US" sz="900" dirty="0">
                <a:solidFill>
                  <a:srgbClr val="222223"/>
                </a:solidFill>
              </a:rPr>
              <a:t>Has good local cuisine</a:t>
            </a:r>
          </a:p>
          <a:p>
            <a:pPr marL="128333" indent="-128333" defTabSz="1358510">
              <a:buClr>
                <a:srgbClr val="222223"/>
              </a:buClr>
              <a:buFont typeface="Arial" panose="020B0604020202020204" pitchFamily="34" charset="0"/>
              <a:buChar char="•"/>
            </a:pPr>
            <a:r>
              <a:rPr lang="en-US" sz="900" dirty="0">
                <a:solidFill>
                  <a:srgbClr val="222223"/>
                </a:solidFill>
              </a:rPr>
              <a:t>Has good medical care </a:t>
            </a:r>
          </a:p>
          <a:p>
            <a:pPr marL="128333" indent="-128333" defTabSz="1358510">
              <a:buClr>
                <a:srgbClr val="222223"/>
              </a:buClr>
              <a:buFont typeface="Arial" panose="020B0604020202020204" pitchFamily="34" charset="0"/>
              <a:buChar char="•"/>
            </a:pPr>
            <a:r>
              <a:rPr lang="en-US" sz="900" dirty="0">
                <a:solidFill>
                  <a:srgbClr val="222223"/>
                </a:solidFill>
              </a:rPr>
              <a:t>Has good opportunities to meet local people </a:t>
            </a:r>
          </a:p>
          <a:p>
            <a:pPr marL="128333" indent="-128333" defTabSz="1358510">
              <a:buClr>
                <a:srgbClr val="222223"/>
              </a:buClr>
              <a:buFont typeface="Arial" panose="020B0604020202020204" pitchFamily="34" charset="0"/>
              <a:buChar char="•"/>
            </a:pPr>
            <a:r>
              <a:rPr lang="en-US" sz="900" dirty="0">
                <a:solidFill>
                  <a:srgbClr val="222223"/>
                </a:solidFill>
              </a:rPr>
              <a:t>Has good service</a:t>
            </a:r>
          </a:p>
          <a:p>
            <a:pPr marL="128333" indent="-128333" defTabSz="1358510">
              <a:buClr>
                <a:srgbClr val="222223"/>
              </a:buClr>
              <a:buFont typeface="Arial" panose="020B0604020202020204" pitchFamily="34" charset="0"/>
              <a:buChar char="•"/>
            </a:pPr>
            <a:r>
              <a:rPr lang="en-US" sz="900" dirty="0">
                <a:solidFill>
                  <a:srgbClr val="222223"/>
                </a:solidFill>
              </a:rPr>
              <a:t>Has good shopping </a:t>
            </a:r>
          </a:p>
          <a:p>
            <a:pPr marL="128333" indent="-128333" defTabSz="1358510">
              <a:buClr>
                <a:srgbClr val="222223"/>
              </a:buClr>
              <a:buFont typeface="Arial" panose="020B0604020202020204" pitchFamily="34" charset="0"/>
              <a:buChar char="•"/>
            </a:pPr>
            <a:r>
              <a:rPr lang="en-US" sz="900" dirty="0">
                <a:solidFill>
                  <a:srgbClr val="222223"/>
                </a:solidFill>
              </a:rPr>
              <a:t>Has guaranteed sunshine </a:t>
            </a:r>
          </a:p>
          <a:p>
            <a:pPr marL="128333" indent="-128333" defTabSz="1358510">
              <a:buClr>
                <a:srgbClr val="222223"/>
              </a:buClr>
              <a:buFont typeface="Arial" panose="020B0604020202020204" pitchFamily="34" charset="0"/>
              <a:buChar char="•"/>
            </a:pPr>
            <a:r>
              <a:rPr lang="en-US" sz="900" dirty="0">
                <a:solidFill>
                  <a:srgbClr val="222223"/>
                </a:solidFill>
              </a:rPr>
              <a:t>Has interesting culture &amp; art </a:t>
            </a:r>
          </a:p>
          <a:p>
            <a:pPr marL="128333" indent="-128333" defTabSz="1358510">
              <a:buClr>
                <a:srgbClr val="222223"/>
              </a:buClr>
              <a:buFont typeface="Arial" panose="020B0604020202020204" pitchFamily="34" charset="0"/>
              <a:buChar char="•"/>
            </a:pPr>
            <a:r>
              <a:rPr lang="en-US" sz="900" dirty="0">
                <a:solidFill>
                  <a:srgbClr val="222223"/>
                </a:solidFill>
              </a:rPr>
              <a:t>Has interesting sights</a:t>
            </a:r>
          </a:p>
          <a:p>
            <a:pPr marL="128333" indent="-128333" defTabSz="1358510">
              <a:buClr>
                <a:srgbClr val="222223"/>
              </a:buClr>
              <a:buFont typeface="Arial" panose="020B0604020202020204" pitchFamily="34" charset="0"/>
              <a:buChar char="•"/>
            </a:pPr>
            <a:r>
              <a:rPr lang="en-US" sz="900" dirty="0">
                <a:solidFill>
                  <a:srgbClr val="222223"/>
                </a:solidFill>
              </a:rPr>
              <a:t>Has lots of organized trips and excursions</a:t>
            </a:r>
          </a:p>
          <a:p>
            <a:pPr marL="128333" indent="-128333" defTabSz="1358510">
              <a:buClr>
                <a:srgbClr val="222223"/>
              </a:buClr>
              <a:buFont typeface="Arial" panose="020B0604020202020204" pitchFamily="34" charset="0"/>
              <a:buChar char="•"/>
            </a:pPr>
            <a:r>
              <a:rPr lang="en-US" sz="900" dirty="0">
                <a:solidFill>
                  <a:srgbClr val="222223"/>
                </a:solidFill>
              </a:rPr>
              <a:t>Has places to go out partying</a:t>
            </a:r>
          </a:p>
          <a:p>
            <a:pPr marL="128333" indent="-128333" defTabSz="1358510">
              <a:buClr>
                <a:srgbClr val="222223"/>
              </a:buClr>
              <a:buFont typeface="Arial" panose="020B0604020202020204" pitchFamily="34" charset="0"/>
              <a:buChar char="•"/>
            </a:pPr>
            <a:r>
              <a:rPr lang="en-US" sz="900" dirty="0">
                <a:solidFill>
                  <a:srgbClr val="222223"/>
                </a:solidFill>
              </a:rPr>
              <a:t>Has quiet environments</a:t>
            </a:r>
          </a:p>
          <a:p>
            <a:pPr marL="128333" indent="-128333" defTabSz="1358510">
              <a:buClr>
                <a:srgbClr val="222223"/>
              </a:buClr>
              <a:buFont typeface="Arial" panose="020B0604020202020204" pitchFamily="34" charset="0"/>
              <a:buChar char="•"/>
            </a:pPr>
            <a:r>
              <a:rPr lang="en-US" sz="900" dirty="0">
                <a:solidFill>
                  <a:srgbClr val="222223"/>
                </a:solidFill>
              </a:rPr>
              <a:t>Has rich cultural heritage</a:t>
            </a:r>
          </a:p>
          <a:p>
            <a:pPr marL="128333" indent="-128333" defTabSz="1358510">
              <a:buClr>
                <a:srgbClr val="222223"/>
              </a:buClr>
              <a:buFont typeface="Arial" panose="020B0604020202020204" pitchFamily="34" charset="0"/>
              <a:buChar char="•"/>
            </a:pPr>
            <a:r>
              <a:rPr lang="en-US" sz="900" dirty="0">
                <a:solidFill>
                  <a:srgbClr val="222223"/>
                </a:solidFill>
              </a:rPr>
              <a:t>Has romantic spots</a:t>
            </a:r>
          </a:p>
          <a:p>
            <a:pPr marL="128333" indent="-128333" defTabSz="1358510">
              <a:buClr>
                <a:srgbClr val="222223"/>
              </a:buClr>
              <a:buFont typeface="Arial" panose="020B0604020202020204" pitchFamily="34" charset="0"/>
              <a:buChar char="•"/>
            </a:pPr>
            <a:r>
              <a:rPr lang="en-US" sz="900" dirty="0">
                <a:solidFill>
                  <a:srgbClr val="222223"/>
                </a:solidFill>
              </a:rPr>
              <a:t>Has unspoiled nature</a:t>
            </a:r>
          </a:p>
          <a:p>
            <a:pPr marL="128333" indent="-128333" defTabSz="1358510">
              <a:buClr>
                <a:srgbClr val="222223"/>
              </a:buClr>
              <a:buFont typeface="Arial" panose="020B0604020202020204" pitchFamily="34" charset="0"/>
              <a:buChar char="•"/>
            </a:pPr>
            <a:r>
              <a:rPr lang="en-US" sz="900" dirty="0">
                <a:solidFill>
                  <a:srgbClr val="222223"/>
                </a:solidFill>
              </a:rPr>
              <a:t>Is easy to travel around</a:t>
            </a:r>
          </a:p>
          <a:p>
            <a:pPr marL="128333" indent="-128333" defTabSz="1358510">
              <a:buClr>
                <a:srgbClr val="222223"/>
              </a:buClr>
              <a:buFont typeface="Arial" panose="020B0604020202020204" pitchFamily="34" charset="0"/>
              <a:buChar char="•"/>
            </a:pPr>
            <a:r>
              <a:rPr lang="en-US" sz="900" dirty="0">
                <a:solidFill>
                  <a:srgbClr val="222223"/>
                </a:solidFill>
              </a:rPr>
              <a:t>Is easy to travel to</a:t>
            </a:r>
          </a:p>
          <a:p>
            <a:pPr marL="128333" indent="-128333" defTabSz="1358510">
              <a:buClr>
                <a:srgbClr val="222223"/>
              </a:buClr>
              <a:buFont typeface="Arial" panose="020B0604020202020204" pitchFamily="34" charset="0"/>
              <a:buChar char="•"/>
            </a:pPr>
            <a:r>
              <a:rPr lang="en-US" sz="900" dirty="0">
                <a:solidFill>
                  <a:srgbClr val="222223"/>
                </a:solidFill>
              </a:rPr>
              <a:t>Is not for just anybody, is exclusive</a:t>
            </a:r>
          </a:p>
          <a:p>
            <a:pPr marL="128333" indent="-128333" defTabSz="1358510">
              <a:buClr>
                <a:srgbClr val="222223"/>
              </a:buClr>
              <a:buFont typeface="Arial" panose="020B0604020202020204" pitchFamily="34" charset="0"/>
              <a:buChar char="•"/>
            </a:pPr>
            <a:r>
              <a:rPr lang="en-US" sz="900" dirty="0">
                <a:solidFill>
                  <a:srgbClr val="222223"/>
                </a:solidFill>
              </a:rPr>
              <a:t>Is not ruined by tourism</a:t>
            </a:r>
          </a:p>
          <a:p>
            <a:pPr marL="128333" indent="-128333" defTabSz="1358510">
              <a:buClr>
                <a:srgbClr val="222223"/>
              </a:buClr>
              <a:buFont typeface="Arial" panose="020B0604020202020204" pitchFamily="34" charset="0"/>
              <a:buChar char="•"/>
            </a:pPr>
            <a:r>
              <a:rPr lang="en-US" sz="900" dirty="0">
                <a:solidFill>
                  <a:srgbClr val="222223"/>
                </a:solidFill>
              </a:rPr>
              <a:t>Is not too warm </a:t>
            </a:r>
          </a:p>
          <a:p>
            <a:pPr marL="128333" indent="-128333" defTabSz="1358510">
              <a:buClr>
                <a:srgbClr val="222223"/>
              </a:buClr>
              <a:buFont typeface="Arial" panose="020B0604020202020204" pitchFamily="34" charset="0"/>
              <a:buChar char="•"/>
            </a:pPr>
            <a:r>
              <a:rPr lang="en-US" sz="900" dirty="0">
                <a:solidFill>
                  <a:srgbClr val="222223"/>
                </a:solidFill>
              </a:rPr>
              <a:t>Is well organized </a:t>
            </a:r>
          </a:p>
          <a:p>
            <a:pPr marL="128333" indent="-128333" defTabSz="1358510">
              <a:buClr>
                <a:srgbClr val="222223"/>
              </a:buClr>
              <a:buFont typeface="Arial" panose="020B0604020202020204" pitchFamily="34" charset="0"/>
              <a:buChar char="•"/>
            </a:pPr>
            <a:r>
              <a:rPr lang="en-US" sz="900" dirty="0">
                <a:solidFill>
                  <a:srgbClr val="222223"/>
                </a:solidFill>
              </a:rPr>
              <a:t>Offers a wide range of possible activities</a:t>
            </a:r>
          </a:p>
          <a:p>
            <a:pPr marL="128333" indent="-128333" defTabSz="1358510">
              <a:buClr>
                <a:srgbClr val="222223"/>
              </a:buClr>
              <a:buFont typeface="Arial" panose="020B0604020202020204" pitchFamily="34" charset="0"/>
              <a:buChar char="•"/>
            </a:pPr>
            <a:r>
              <a:rPr lang="en-US" sz="900" dirty="0">
                <a:solidFill>
                  <a:srgbClr val="222223"/>
                </a:solidFill>
              </a:rPr>
              <a:t>Good value for money</a:t>
            </a:r>
          </a:p>
        </p:txBody>
      </p:sp>
      <p:sp>
        <p:nvSpPr>
          <p:cNvPr id="55" name="TextBox 54"/>
          <p:cNvSpPr txBox="1"/>
          <p:nvPr/>
        </p:nvSpPr>
        <p:spPr>
          <a:xfrm>
            <a:off x="7354707" y="2835471"/>
            <a:ext cx="2501713" cy="3430846"/>
          </a:xfrm>
          <a:prstGeom prst="rect">
            <a:avLst/>
          </a:prstGeom>
          <a:noFill/>
          <a:ln>
            <a:solidFill>
              <a:schemeClr val="bg1">
                <a:lumMod val="85000"/>
              </a:schemeClr>
            </a:solidFill>
          </a:ln>
        </p:spPr>
        <p:txBody>
          <a:bodyPr wrap="square" lIns="105825" tIns="52913" rIns="105825" bIns="52913" rtlCol="0">
            <a:spAutoFit/>
          </a:bodyPr>
          <a:lstStyle/>
          <a:p>
            <a:pPr marL="128333" indent="-128333" defTabSz="1358510">
              <a:buClr>
                <a:srgbClr val="222223"/>
              </a:buClr>
              <a:buFont typeface="Arial" panose="020B0604020202020204" pitchFamily="34" charset="0"/>
              <a:buChar char="•"/>
            </a:pPr>
            <a:r>
              <a:rPr lang="en-US" sz="900" dirty="0">
                <a:solidFill>
                  <a:srgbClr val="222223"/>
                </a:solidFill>
              </a:rPr>
              <a:t>Active</a:t>
            </a:r>
          </a:p>
          <a:p>
            <a:pPr marL="128333" indent="-128333" defTabSz="1358510">
              <a:buClr>
                <a:srgbClr val="222223"/>
              </a:buClr>
              <a:buFont typeface="Arial" panose="020B0604020202020204" pitchFamily="34" charset="0"/>
              <a:buChar char="•"/>
            </a:pPr>
            <a:r>
              <a:rPr lang="en-US" sz="900" dirty="0">
                <a:solidFill>
                  <a:srgbClr val="222223"/>
                </a:solidFill>
              </a:rPr>
              <a:t>Playful</a:t>
            </a:r>
          </a:p>
          <a:p>
            <a:pPr marL="128333" indent="-128333" defTabSz="1358510">
              <a:buClr>
                <a:srgbClr val="222223"/>
              </a:buClr>
              <a:buFont typeface="Arial" panose="020B0604020202020204" pitchFamily="34" charset="0"/>
              <a:buChar char="•"/>
            </a:pPr>
            <a:r>
              <a:rPr lang="en-US" sz="900" dirty="0">
                <a:solidFill>
                  <a:srgbClr val="222223"/>
                </a:solidFill>
              </a:rPr>
              <a:t>Fresh</a:t>
            </a:r>
          </a:p>
          <a:p>
            <a:pPr marL="128333" indent="-128333" defTabSz="1358510">
              <a:buClr>
                <a:srgbClr val="222223"/>
              </a:buClr>
              <a:buFont typeface="Arial" panose="020B0604020202020204" pitchFamily="34" charset="0"/>
              <a:buChar char="•"/>
            </a:pPr>
            <a:r>
              <a:rPr lang="en-US" sz="900" dirty="0">
                <a:solidFill>
                  <a:srgbClr val="222223"/>
                </a:solidFill>
              </a:rPr>
              <a:t>Open-minded</a:t>
            </a:r>
          </a:p>
          <a:p>
            <a:pPr marL="128333" indent="-128333" defTabSz="1358510">
              <a:buClr>
                <a:srgbClr val="222223"/>
              </a:buClr>
              <a:buFont typeface="Arial" panose="020B0604020202020204" pitchFamily="34" charset="0"/>
              <a:buChar char="•"/>
            </a:pPr>
            <a:r>
              <a:rPr lang="en-US" sz="900" dirty="0">
                <a:solidFill>
                  <a:srgbClr val="222223"/>
                </a:solidFill>
              </a:rPr>
              <a:t>Sociable</a:t>
            </a:r>
          </a:p>
          <a:p>
            <a:pPr marL="128333" indent="-128333" defTabSz="1358510">
              <a:buClr>
                <a:srgbClr val="222223"/>
              </a:buClr>
              <a:buFont typeface="Arial" panose="020B0604020202020204" pitchFamily="34" charset="0"/>
              <a:buChar char="•"/>
            </a:pPr>
            <a:r>
              <a:rPr lang="en-US" sz="900" dirty="0">
                <a:solidFill>
                  <a:srgbClr val="222223"/>
                </a:solidFill>
              </a:rPr>
              <a:t>Outgoing</a:t>
            </a:r>
          </a:p>
          <a:p>
            <a:pPr marL="128333" indent="-128333" defTabSz="1358510">
              <a:buClr>
                <a:srgbClr val="222223"/>
              </a:buClr>
              <a:buFont typeface="Arial" panose="020B0604020202020204" pitchFamily="34" charset="0"/>
              <a:buChar char="•"/>
            </a:pPr>
            <a:r>
              <a:rPr lang="en-US" sz="900" dirty="0">
                <a:solidFill>
                  <a:srgbClr val="222223"/>
                </a:solidFill>
              </a:rPr>
              <a:t>Caring</a:t>
            </a:r>
          </a:p>
          <a:p>
            <a:pPr marL="128333" indent="-128333" defTabSz="1358510">
              <a:buClr>
                <a:srgbClr val="222223"/>
              </a:buClr>
              <a:buFont typeface="Arial" panose="020B0604020202020204" pitchFamily="34" charset="0"/>
              <a:buChar char="•"/>
            </a:pPr>
            <a:r>
              <a:rPr lang="en-US" sz="900" dirty="0">
                <a:solidFill>
                  <a:srgbClr val="222223"/>
                </a:solidFill>
              </a:rPr>
              <a:t>Friendly</a:t>
            </a:r>
          </a:p>
          <a:p>
            <a:pPr marL="128333" indent="-128333" defTabSz="1358510">
              <a:buClr>
                <a:srgbClr val="222223"/>
              </a:buClr>
              <a:buFont typeface="Arial" panose="020B0604020202020204" pitchFamily="34" charset="0"/>
              <a:buChar char="•"/>
            </a:pPr>
            <a:r>
              <a:rPr lang="en-US" sz="900" dirty="0">
                <a:solidFill>
                  <a:srgbClr val="222223"/>
                </a:solidFill>
              </a:rPr>
              <a:t>Cozy</a:t>
            </a:r>
          </a:p>
          <a:p>
            <a:pPr marL="128333" indent="-128333" defTabSz="1358510">
              <a:buClr>
                <a:srgbClr val="222223"/>
              </a:buClr>
              <a:buFont typeface="Arial" panose="020B0604020202020204" pitchFamily="34" charset="0"/>
              <a:buChar char="•"/>
            </a:pPr>
            <a:r>
              <a:rPr lang="en-US" sz="900" dirty="0">
                <a:solidFill>
                  <a:srgbClr val="222223"/>
                </a:solidFill>
              </a:rPr>
              <a:t>Harmonious</a:t>
            </a:r>
          </a:p>
          <a:p>
            <a:pPr marL="128333" indent="-128333" defTabSz="1358510">
              <a:buClr>
                <a:srgbClr val="222223"/>
              </a:buClr>
              <a:buFont typeface="Arial" panose="020B0604020202020204" pitchFamily="34" charset="0"/>
              <a:buChar char="•"/>
            </a:pPr>
            <a:r>
              <a:rPr lang="en-US" sz="900" dirty="0">
                <a:solidFill>
                  <a:srgbClr val="222223"/>
                </a:solidFill>
              </a:rPr>
              <a:t>Peaceful</a:t>
            </a:r>
          </a:p>
          <a:p>
            <a:pPr marL="128333" indent="-128333" defTabSz="1358510">
              <a:buClr>
                <a:srgbClr val="222223"/>
              </a:buClr>
              <a:buFont typeface="Arial" panose="020B0604020202020204" pitchFamily="34" charset="0"/>
              <a:buChar char="•"/>
            </a:pPr>
            <a:r>
              <a:rPr lang="en-US" sz="900" dirty="0">
                <a:solidFill>
                  <a:srgbClr val="222223"/>
                </a:solidFill>
              </a:rPr>
              <a:t>Relaxed</a:t>
            </a:r>
          </a:p>
          <a:p>
            <a:pPr marL="128333" indent="-128333" defTabSz="1358510">
              <a:buClr>
                <a:srgbClr val="222223"/>
              </a:buClr>
              <a:buFont typeface="Arial" panose="020B0604020202020204" pitchFamily="34" charset="0"/>
              <a:buChar char="•"/>
            </a:pPr>
            <a:r>
              <a:rPr lang="en-US" sz="900" dirty="0">
                <a:solidFill>
                  <a:srgbClr val="222223"/>
                </a:solidFill>
              </a:rPr>
              <a:t>Practical</a:t>
            </a:r>
          </a:p>
          <a:p>
            <a:pPr marL="128333" indent="-128333" defTabSz="1358510">
              <a:buClr>
                <a:srgbClr val="222223"/>
              </a:buClr>
              <a:buFont typeface="Arial" panose="020B0604020202020204" pitchFamily="34" charset="0"/>
              <a:buChar char="•"/>
            </a:pPr>
            <a:r>
              <a:rPr lang="en-US" sz="900" dirty="0">
                <a:solidFill>
                  <a:srgbClr val="222223"/>
                </a:solidFill>
              </a:rPr>
              <a:t>Structured</a:t>
            </a:r>
          </a:p>
          <a:p>
            <a:pPr marL="128333" indent="-128333" defTabSz="1358510">
              <a:buClr>
                <a:srgbClr val="222223"/>
              </a:buClr>
              <a:buFont typeface="Arial" panose="020B0604020202020204" pitchFamily="34" charset="0"/>
              <a:buChar char="•"/>
            </a:pPr>
            <a:r>
              <a:rPr lang="en-US" sz="900" dirty="0">
                <a:solidFill>
                  <a:srgbClr val="222223"/>
                </a:solidFill>
              </a:rPr>
              <a:t>Predictable</a:t>
            </a:r>
          </a:p>
          <a:p>
            <a:pPr marL="128333" indent="-128333" defTabSz="1358510">
              <a:buClr>
                <a:srgbClr val="222223"/>
              </a:buClr>
              <a:buFont typeface="Arial" panose="020B0604020202020204" pitchFamily="34" charset="0"/>
              <a:buChar char="•"/>
            </a:pPr>
            <a:r>
              <a:rPr lang="en-US" sz="900" dirty="0">
                <a:solidFill>
                  <a:srgbClr val="222223"/>
                </a:solidFill>
              </a:rPr>
              <a:t>Authentic</a:t>
            </a:r>
          </a:p>
          <a:p>
            <a:pPr marL="128333" indent="-128333" defTabSz="1358510">
              <a:buClr>
                <a:srgbClr val="222223"/>
              </a:buClr>
              <a:buFont typeface="Arial" panose="020B0604020202020204" pitchFamily="34" charset="0"/>
              <a:buChar char="•"/>
            </a:pPr>
            <a:r>
              <a:rPr lang="en-US" sz="900" dirty="0">
                <a:solidFill>
                  <a:srgbClr val="222223"/>
                </a:solidFill>
              </a:rPr>
              <a:t>Unique</a:t>
            </a:r>
          </a:p>
          <a:p>
            <a:pPr marL="128333" indent="-128333" defTabSz="1358510">
              <a:buClr>
                <a:srgbClr val="222223"/>
              </a:buClr>
              <a:buFont typeface="Arial" panose="020B0604020202020204" pitchFamily="34" charset="0"/>
              <a:buChar char="•"/>
            </a:pPr>
            <a:r>
              <a:rPr lang="en-US" sz="900" dirty="0">
                <a:solidFill>
                  <a:srgbClr val="222223"/>
                </a:solidFill>
              </a:rPr>
              <a:t>Cultivated</a:t>
            </a:r>
          </a:p>
          <a:p>
            <a:pPr marL="128333" indent="-128333" defTabSz="1358510">
              <a:buClr>
                <a:srgbClr val="222223"/>
              </a:buClr>
              <a:buFont typeface="Arial" panose="020B0604020202020204" pitchFamily="34" charset="0"/>
              <a:buChar char="•"/>
            </a:pPr>
            <a:r>
              <a:rPr lang="en-US" sz="900" dirty="0">
                <a:solidFill>
                  <a:srgbClr val="222223"/>
                </a:solidFill>
              </a:rPr>
              <a:t>Extravagant</a:t>
            </a:r>
          </a:p>
          <a:p>
            <a:pPr marL="128333" indent="-128333" defTabSz="1358510">
              <a:buClr>
                <a:srgbClr val="222223"/>
              </a:buClr>
              <a:buFont typeface="Arial" panose="020B0604020202020204" pitchFamily="34" charset="0"/>
              <a:buChar char="•"/>
            </a:pPr>
            <a:r>
              <a:rPr lang="en-US" sz="900" dirty="0">
                <a:solidFill>
                  <a:srgbClr val="222223"/>
                </a:solidFill>
              </a:rPr>
              <a:t>Superior</a:t>
            </a:r>
          </a:p>
          <a:p>
            <a:pPr marL="128333" indent="-128333" defTabSz="1358510">
              <a:buClr>
                <a:srgbClr val="222223"/>
              </a:buClr>
              <a:buFont typeface="Arial" panose="020B0604020202020204" pitchFamily="34" charset="0"/>
              <a:buChar char="•"/>
            </a:pPr>
            <a:r>
              <a:rPr lang="en-US" sz="900" dirty="0">
                <a:solidFill>
                  <a:srgbClr val="222223"/>
                </a:solidFill>
              </a:rPr>
              <a:t>Classy</a:t>
            </a:r>
          </a:p>
          <a:p>
            <a:pPr marL="128333" indent="-128333" defTabSz="1358510">
              <a:buClr>
                <a:srgbClr val="222223"/>
              </a:buClr>
              <a:buFont typeface="Arial" panose="020B0604020202020204" pitchFamily="34" charset="0"/>
              <a:buChar char="•"/>
            </a:pPr>
            <a:r>
              <a:rPr lang="en-US" sz="900" dirty="0">
                <a:solidFill>
                  <a:srgbClr val="222223"/>
                </a:solidFill>
              </a:rPr>
              <a:t>Explorative</a:t>
            </a:r>
          </a:p>
          <a:p>
            <a:pPr marL="128333" indent="-128333" defTabSz="1358510">
              <a:buClr>
                <a:srgbClr val="222223"/>
              </a:buClr>
              <a:buFont typeface="Arial" panose="020B0604020202020204" pitchFamily="34" charset="0"/>
              <a:buChar char="•"/>
            </a:pPr>
            <a:r>
              <a:rPr lang="en-US" sz="900" dirty="0">
                <a:solidFill>
                  <a:srgbClr val="222223"/>
                </a:solidFill>
              </a:rPr>
              <a:t>Adventurous</a:t>
            </a:r>
          </a:p>
          <a:p>
            <a:pPr marL="128333" indent="-128333" defTabSz="1358510">
              <a:buClr>
                <a:srgbClr val="222223"/>
              </a:buClr>
              <a:buFont typeface="Arial" panose="020B0604020202020204" pitchFamily="34" charset="0"/>
              <a:buChar char="•"/>
            </a:pPr>
            <a:r>
              <a:rPr lang="en-US" sz="900" dirty="0">
                <a:solidFill>
                  <a:srgbClr val="222223"/>
                </a:solidFill>
              </a:rPr>
              <a:t>Daring</a:t>
            </a:r>
            <a:endParaRPr lang="en-US" sz="900" dirty="0">
              <a:solidFill>
                <a:srgbClr val="222223"/>
              </a:solidFill>
              <a:latin typeface="Segoe UI"/>
            </a:endParaRPr>
          </a:p>
        </p:txBody>
      </p:sp>
      <p:sp>
        <p:nvSpPr>
          <p:cNvPr id="56" name="TextBox 55"/>
          <p:cNvSpPr txBox="1"/>
          <p:nvPr/>
        </p:nvSpPr>
        <p:spPr>
          <a:xfrm>
            <a:off x="10255025" y="2835472"/>
            <a:ext cx="2875583" cy="4538842"/>
          </a:xfrm>
          <a:prstGeom prst="rect">
            <a:avLst/>
          </a:prstGeom>
          <a:noFill/>
          <a:ln>
            <a:solidFill>
              <a:schemeClr val="bg1">
                <a:lumMod val="85000"/>
              </a:schemeClr>
            </a:solidFill>
          </a:ln>
        </p:spPr>
        <p:txBody>
          <a:bodyPr wrap="square" lIns="105825" tIns="52913" rIns="105825" bIns="52913" rtlCol="0">
            <a:spAutoFit/>
          </a:bodyPr>
          <a:lstStyle/>
          <a:p>
            <a:pPr marL="128333" indent="-128333" defTabSz="1358510">
              <a:buClr>
                <a:srgbClr val="222223"/>
              </a:buClr>
              <a:buFont typeface="Arial" panose="020B0604020202020204" pitchFamily="34" charset="0"/>
              <a:buChar char="•"/>
            </a:pPr>
            <a:r>
              <a:rPr lang="en-US" sz="900" dirty="0">
                <a:solidFill>
                  <a:srgbClr val="222223"/>
                </a:solidFill>
              </a:rPr>
              <a:t>People who want to have as much fun as possible in life</a:t>
            </a:r>
          </a:p>
          <a:p>
            <a:pPr marL="128333" indent="-128333" defTabSz="1358510">
              <a:buClr>
                <a:srgbClr val="222223"/>
              </a:buClr>
              <a:buFont typeface="Arial" panose="020B0604020202020204" pitchFamily="34" charset="0"/>
              <a:buChar char="•"/>
            </a:pPr>
            <a:r>
              <a:rPr lang="en-US" sz="900" dirty="0">
                <a:solidFill>
                  <a:srgbClr val="222223"/>
                </a:solidFill>
              </a:rPr>
              <a:t>People that like to do things spontaneously, impulsively</a:t>
            </a:r>
          </a:p>
          <a:p>
            <a:pPr marL="128333" indent="-128333" defTabSz="1358510">
              <a:buClr>
                <a:srgbClr val="222223"/>
              </a:buClr>
              <a:buFont typeface="Arial" panose="020B0604020202020204" pitchFamily="34" charset="0"/>
              <a:buChar char="•"/>
            </a:pPr>
            <a:r>
              <a:rPr lang="en-US" sz="900" dirty="0">
                <a:solidFill>
                  <a:srgbClr val="222223"/>
                </a:solidFill>
              </a:rPr>
              <a:t>People who likes to party</a:t>
            </a:r>
          </a:p>
          <a:p>
            <a:pPr marL="128333" indent="-128333" defTabSz="1358510">
              <a:buClr>
                <a:srgbClr val="222223"/>
              </a:buClr>
              <a:buFont typeface="Arial" panose="020B0604020202020204" pitchFamily="34" charset="0"/>
              <a:buChar char="•"/>
            </a:pPr>
            <a:r>
              <a:rPr lang="en-US" sz="900" dirty="0">
                <a:solidFill>
                  <a:srgbClr val="222223"/>
                </a:solidFill>
              </a:rPr>
              <a:t>People who are always looking to connect with others</a:t>
            </a:r>
          </a:p>
          <a:p>
            <a:pPr marL="128333" indent="-128333" defTabSz="1358510">
              <a:buClr>
                <a:srgbClr val="222223"/>
              </a:buClr>
              <a:buFont typeface="Arial" panose="020B0604020202020204" pitchFamily="34" charset="0"/>
              <a:buChar char="•"/>
            </a:pPr>
            <a:r>
              <a:rPr lang="en-US" sz="900" dirty="0">
                <a:solidFill>
                  <a:srgbClr val="222223"/>
                </a:solidFill>
              </a:rPr>
              <a:t>People who enjoy spending time with friends</a:t>
            </a:r>
          </a:p>
          <a:p>
            <a:pPr marL="128333" indent="-128333" defTabSz="1358510">
              <a:buClr>
                <a:srgbClr val="222223"/>
              </a:buClr>
              <a:buFont typeface="Arial" panose="020B0604020202020204" pitchFamily="34" charset="0"/>
              <a:buChar char="•"/>
            </a:pPr>
            <a:r>
              <a:rPr lang="en-US" sz="900" dirty="0">
                <a:solidFill>
                  <a:srgbClr val="222223"/>
                </a:solidFill>
              </a:rPr>
              <a:t>People who have an active and busy social life</a:t>
            </a:r>
          </a:p>
          <a:p>
            <a:pPr marL="128333" indent="-128333" defTabSz="1358510">
              <a:buClr>
                <a:srgbClr val="222223"/>
              </a:buClr>
              <a:buFont typeface="Arial" panose="020B0604020202020204" pitchFamily="34" charset="0"/>
              <a:buChar char="•"/>
            </a:pPr>
            <a:r>
              <a:rPr lang="en-US" sz="900" dirty="0">
                <a:solidFill>
                  <a:srgbClr val="222223"/>
                </a:solidFill>
              </a:rPr>
              <a:t>People for whom family comes first above all</a:t>
            </a:r>
          </a:p>
          <a:p>
            <a:pPr marL="128333" indent="-128333" defTabSz="1358510">
              <a:buClr>
                <a:srgbClr val="222223"/>
              </a:buClr>
              <a:buFont typeface="Arial" panose="020B0604020202020204" pitchFamily="34" charset="0"/>
              <a:buChar char="•"/>
            </a:pPr>
            <a:r>
              <a:rPr lang="en-US" sz="900" dirty="0">
                <a:solidFill>
                  <a:srgbClr val="222223"/>
                </a:solidFill>
              </a:rPr>
              <a:t>People who enjoy taking care of others</a:t>
            </a:r>
          </a:p>
          <a:p>
            <a:pPr marL="128333" indent="-128333" defTabSz="1358510">
              <a:buClr>
                <a:srgbClr val="222223"/>
              </a:buClr>
              <a:buFont typeface="Arial" panose="020B0604020202020204" pitchFamily="34" charset="0"/>
              <a:buChar char="•"/>
            </a:pPr>
            <a:r>
              <a:rPr lang="en-US" sz="900" dirty="0">
                <a:solidFill>
                  <a:srgbClr val="222223"/>
                </a:solidFill>
              </a:rPr>
              <a:t>People who have strong family values</a:t>
            </a:r>
          </a:p>
          <a:p>
            <a:pPr marL="128333" indent="-128333" defTabSz="1358510">
              <a:buClr>
                <a:srgbClr val="222223"/>
              </a:buClr>
              <a:buFont typeface="Arial" panose="020B0604020202020204" pitchFamily="34" charset="0"/>
              <a:buChar char="•"/>
            </a:pPr>
            <a:r>
              <a:rPr lang="en-US" sz="900" dirty="0">
                <a:solidFill>
                  <a:srgbClr val="222223"/>
                </a:solidFill>
              </a:rPr>
              <a:t>People who want to escape from the demands of life and relax and unwind</a:t>
            </a:r>
          </a:p>
          <a:p>
            <a:pPr marL="128333" indent="-128333" defTabSz="1358510">
              <a:buClr>
                <a:srgbClr val="222223"/>
              </a:buClr>
              <a:buFont typeface="Arial" panose="020B0604020202020204" pitchFamily="34" charset="0"/>
              <a:buChar char="•"/>
            </a:pPr>
            <a:r>
              <a:rPr lang="en-US" sz="900" dirty="0">
                <a:solidFill>
                  <a:srgbClr val="222223"/>
                </a:solidFill>
              </a:rPr>
              <a:t>People who needs time for themselves</a:t>
            </a:r>
          </a:p>
          <a:p>
            <a:pPr marL="128333" indent="-128333" defTabSz="1358510">
              <a:buClr>
                <a:srgbClr val="222223"/>
              </a:buClr>
              <a:buFont typeface="Arial" panose="020B0604020202020204" pitchFamily="34" charset="0"/>
              <a:buChar char="•"/>
            </a:pPr>
            <a:r>
              <a:rPr lang="en-US" sz="900" dirty="0">
                <a:solidFill>
                  <a:srgbClr val="222223"/>
                </a:solidFill>
              </a:rPr>
              <a:t>People who want to revitalize themselves </a:t>
            </a:r>
          </a:p>
          <a:p>
            <a:pPr marL="128333" indent="-128333" defTabSz="1358510">
              <a:buClr>
                <a:srgbClr val="222223"/>
              </a:buClr>
              <a:buFont typeface="Arial" panose="020B0604020202020204" pitchFamily="34" charset="0"/>
              <a:buChar char="•"/>
            </a:pPr>
            <a:r>
              <a:rPr lang="en-US" sz="900" dirty="0">
                <a:solidFill>
                  <a:srgbClr val="222223"/>
                </a:solidFill>
              </a:rPr>
              <a:t>People who make rational choices</a:t>
            </a:r>
          </a:p>
          <a:p>
            <a:pPr marL="128333" indent="-128333" defTabSz="1358510">
              <a:buClr>
                <a:srgbClr val="222223"/>
              </a:buClr>
              <a:buFont typeface="Arial" panose="020B0604020202020204" pitchFamily="34" charset="0"/>
              <a:buChar char="•"/>
            </a:pPr>
            <a:r>
              <a:rPr lang="en-US" sz="900" dirty="0">
                <a:solidFill>
                  <a:srgbClr val="222223"/>
                </a:solidFill>
              </a:rPr>
              <a:t>People who prefer the familiar over the unknown</a:t>
            </a:r>
          </a:p>
          <a:p>
            <a:pPr marL="128333" indent="-128333" defTabSz="1358510">
              <a:buClr>
                <a:srgbClr val="222223"/>
              </a:buClr>
              <a:buFont typeface="Arial" panose="020B0604020202020204" pitchFamily="34" charset="0"/>
              <a:buChar char="•"/>
            </a:pPr>
            <a:r>
              <a:rPr lang="en-US" sz="900" dirty="0">
                <a:solidFill>
                  <a:srgbClr val="222223"/>
                </a:solidFill>
              </a:rPr>
              <a:t>People who avoid risk </a:t>
            </a:r>
          </a:p>
          <a:p>
            <a:pPr marL="128333" indent="-128333" defTabSz="1358510">
              <a:buClr>
                <a:srgbClr val="222223"/>
              </a:buClr>
              <a:buFont typeface="Arial" panose="020B0604020202020204" pitchFamily="34" charset="0"/>
              <a:buChar char="•"/>
            </a:pPr>
            <a:r>
              <a:rPr lang="en-US" sz="900" dirty="0">
                <a:solidFill>
                  <a:srgbClr val="222223"/>
                </a:solidFill>
              </a:rPr>
              <a:t>People who are interested to learn more</a:t>
            </a:r>
          </a:p>
          <a:p>
            <a:pPr marL="128333" indent="-128333" defTabSz="1358510">
              <a:buClr>
                <a:srgbClr val="222223"/>
              </a:buClr>
              <a:buFont typeface="Arial" panose="020B0604020202020204" pitchFamily="34" charset="0"/>
              <a:buChar char="•"/>
            </a:pPr>
            <a:r>
              <a:rPr lang="en-US" sz="900" dirty="0">
                <a:solidFill>
                  <a:srgbClr val="222223"/>
                </a:solidFill>
              </a:rPr>
              <a:t>People who want to make a different choice </a:t>
            </a:r>
          </a:p>
          <a:p>
            <a:pPr marL="128333" indent="-128333" defTabSz="1358510">
              <a:buClr>
                <a:srgbClr val="222223"/>
              </a:buClr>
              <a:buFont typeface="Arial" panose="020B0604020202020204" pitchFamily="34" charset="0"/>
              <a:buChar char="•"/>
            </a:pPr>
            <a:r>
              <a:rPr lang="en-US" sz="900" dirty="0">
                <a:solidFill>
                  <a:srgbClr val="222223"/>
                </a:solidFill>
              </a:rPr>
              <a:t>People that like to do things the unconventional way</a:t>
            </a:r>
          </a:p>
          <a:p>
            <a:pPr marL="128333" indent="-128333" defTabSz="1358510">
              <a:buClr>
                <a:srgbClr val="222223"/>
              </a:buClr>
              <a:buFont typeface="Arial" panose="020B0604020202020204" pitchFamily="34" charset="0"/>
              <a:buChar char="•"/>
            </a:pPr>
            <a:r>
              <a:rPr lang="en-US" sz="900" dirty="0">
                <a:solidFill>
                  <a:srgbClr val="222223"/>
                </a:solidFill>
              </a:rPr>
              <a:t>People who want the best and are willing to pay for it</a:t>
            </a:r>
          </a:p>
          <a:p>
            <a:pPr marL="128333" indent="-128333" defTabSz="1358510">
              <a:buClr>
                <a:srgbClr val="222223"/>
              </a:buClr>
              <a:buFont typeface="Arial" panose="020B0604020202020204" pitchFamily="34" charset="0"/>
              <a:buChar char="•"/>
            </a:pPr>
            <a:r>
              <a:rPr lang="en-US" sz="900" dirty="0">
                <a:solidFill>
                  <a:srgbClr val="222223"/>
                </a:solidFill>
              </a:rPr>
              <a:t>People who like to have the best things, value high quality</a:t>
            </a:r>
          </a:p>
          <a:p>
            <a:pPr marL="128333" indent="-128333" defTabSz="1358510">
              <a:buClr>
                <a:srgbClr val="222223"/>
              </a:buClr>
              <a:buFont typeface="Arial" panose="020B0604020202020204" pitchFamily="34" charset="0"/>
              <a:buChar char="•"/>
            </a:pPr>
            <a:r>
              <a:rPr lang="en-US" sz="900" dirty="0">
                <a:solidFill>
                  <a:srgbClr val="222223"/>
                </a:solidFill>
              </a:rPr>
              <a:t>People who is sophisticated and classy</a:t>
            </a:r>
          </a:p>
          <a:p>
            <a:pPr marL="128333" indent="-128333" defTabSz="1358510">
              <a:buClr>
                <a:srgbClr val="222223"/>
              </a:buClr>
              <a:buFont typeface="Arial" panose="020B0604020202020204" pitchFamily="34" charset="0"/>
              <a:buChar char="•"/>
            </a:pPr>
            <a:r>
              <a:rPr lang="en-US" sz="900" dirty="0">
                <a:solidFill>
                  <a:srgbClr val="222223"/>
                </a:solidFill>
              </a:rPr>
              <a:t>People who like to explore and have new experiences</a:t>
            </a:r>
          </a:p>
          <a:p>
            <a:pPr marL="128333" indent="-128333" defTabSz="1358510">
              <a:buClr>
                <a:srgbClr val="222223"/>
              </a:buClr>
              <a:buFont typeface="Arial" panose="020B0604020202020204" pitchFamily="34" charset="0"/>
              <a:buChar char="•"/>
            </a:pPr>
            <a:r>
              <a:rPr lang="en-US" sz="900" dirty="0">
                <a:solidFill>
                  <a:srgbClr val="222223"/>
                </a:solidFill>
              </a:rPr>
              <a:t>People who like adventure</a:t>
            </a:r>
          </a:p>
          <a:p>
            <a:pPr marL="128333" indent="-128333" defTabSz="1358510">
              <a:buClr>
                <a:srgbClr val="222223"/>
              </a:buClr>
              <a:buFont typeface="Arial" panose="020B0604020202020204" pitchFamily="34" charset="0"/>
              <a:buChar char="•"/>
            </a:pPr>
            <a:r>
              <a:rPr lang="en-US" sz="900" dirty="0">
                <a:solidFill>
                  <a:srgbClr val="222223"/>
                </a:solidFill>
              </a:rPr>
              <a:t>People who wants a life changing experience</a:t>
            </a:r>
            <a:endParaRPr lang="en-US" sz="900" dirty="0">
              <a:solidFill>
                <a:srgbClr val="222223"/>
              </a:solidFill>
              <a:latin typeface="Segoe UI"/>
            </a:endParaRPr>
          </a:p>
        </p:txBody>
      </p:sp>
      <p:sp>
        <p:nvSpPr>
          <p:cNvPr id="20" name="TextBox 19"/>
          <p:cNvSpPr txBox="1"/>
          <p:nvPr/>
        </p:nvSpPr>
        <p:spPr>
          <a:xfrm>
            <a:off x="286750" y="2074622"/>
            <a:ext cx="2875583" cy="637967"/>
          </a:xfrm>
          <a:prstGeom prst="rect">
            <a:avLst/>
          </a:prstGeom>
          <a:noFill/>
          <a:ln>
            <a:solidFill>
              <a:schemeClr val="bg1">
                <a:lumMod val="85000"/>
              </a:schemeClr>
            </a:solidFill>
          </a:ln>
        </p:spPr>
        <p:txBody>
          <a:bodyPr wrap="square" lIns="105825" tIns="52913" rIns="105825" bIns="52913" rtlCol="0">
            <a:spAutoFit/>
          </a:bodyPr>
          <a:lstStyle/>
          <a:p>
            <a:pPr defTabSz="1358510">
              <a:lnSpc>
                <a:spcPct val="110000"/>
              </a:lnSpc>
              <a:spcBef>
                <a:spcPts val="3528"/>
              </a:spcBef>
              <a:buClr>
                <a:srgbClr val="222223"/>
              </a:buClr>
            </a:pPr>
            <a:r>
              <a:rPr lang="en-US" sz="800" dirty="0">
                <a:solidFill>
                  <a:srgbClr val="222223"/>
                </a:solidFill>
              </a:rPr>
              <a:t>Imagine that you would go on a similar holiday in the future (with the same people, the same destination, the same time, etc.), please tick the feelings and needs the ideal holiday experience should meet for this occasion</a:t>
            </a:r>
            <a:endParaRPr lang="nb-NO" sz="800" dirty="0">
              <a:solidFill>
                <a:srgbClr val="222223"/>
              </a:solidFill>
              <a:latin typeface="Segoe UI"/>
            </a:endParaRPr>
          </a:p>
        </p:txBody>
      </p:sp>
      <p:sp>
        <p:nvSpPr>
          <p:cNvPr id="57" name="TextBox 56"/>
          <p:cNvSpPr txBox="1"/>
          <p:nvPr/>
        </p:nvSpPr>
        <p:spPr>
          <a:xfrm>
            <a:off x="3477510" y="2074623"/>
            <a:ext cx="3491121" cy="441631"/>
          </a:xfrm>
          <a:prstGeom prst="rect">
            <a:avLst/>
          </a:prstGeom>
          <a:noFill/>
          <a:ln>
            <a:solidFill>
              <a:schemeClr val="bg1">
                <a:lumMod val="85000"/>
              </a:schemeClr>
            </a:solidFill>
          </a:ln>
        </p:spPr>
        <p:txBody>
          <a:bodyPr wrap="square" lIns="105825" tIns="52913" rIns="105825" bIns="52913" rtlCol="0">
            <a:spAutoFit/>
          </a:bodyPr>
          <a:lstStyle/>
          <a:p>
            <a:pPr defTabSz="1358510">
              <a:lnSpc>
                <a:spcPct val="110000"/>
              </a:lnSpc>
              <a:spcBef>
                <a:spcPts val="3528"/>
              </a:spcBef>
              <a:buClr>
                <a:srgbClr val="222223"/>
              </a:buClr>
            </a:pPr>
            <a:r>
              <a:rPr lang="en-US" sz="1029" dirty="0">
                <a:solidFill>
                  <a:srgbClr val="222223"/>
                </a:solidFill>
              </a:rPr>
              <a:t>Which are the qualities and characteristics the holiday experience would ideally need to have for this occasion?</a:t>
            </a:r>
            <a:endParaRPr lang="nb-NO" sz="1029" dirty="0">
              <a:solidFill>
                <a:srgbClr val="222223"/>
              </a:solidFill>
              <a:latin typeface="Segoe UI"/>
            </a:endParaRPr>
          </a:p>
        </p:txBody>
      </p:sp>
      <p:sp>
        <p:nvSpPr>
          <p:cNvPr id="58" name="TextBox 57"/>
          <p:cNvSpPr txBox="1"/>
          <p:nvPr/>
        </p:nvSpPr>
        <p:spPr>
          <a:xfrm>
            <a:off x="7354707" y="2074623"/>
            <a:ext cx="2501713" cy="629503"/>
          </a:xfrm>
          <a:prstGeom prst="rect">
            <a:avLst/>
          </a:prstGeom>
          <a:noFill/>
          <a:ln>
            <a:solidFill>
              <a:schemeClr val="bg1">
                <a:lumMod val="85000"/>
              </a:schemeClr>
            </a:solidFill>
          </a:ln>
        </p:spPr>
        <p:txBody>
          <a:bodyPr wrap="square" lIns="105825" tIns="52913" rIns="105825" bIns="52913" rtlCol="0">
            <a:spAutoFit/>
          </a:bodyPr>
          <a:lstStyle/>
          <a:p>
            <a:pPr defTabSz="1358510">
              <a:lnSpc>
                <a:spcPct val="110000"/>
              </a:lnSpc>
              <a:spcBef>
                <a:spcPts val="3528"/>
              </a:spcBef>
              <a:buClr>
                <a:srgbClr val="222223"/>
              </a:buClr>
            </a:pPr>
            <a:r>
              <a:rPr lang="en-US" sz="1029" dirty="0">
                <a:solidFill>
                  <a:srgbClr val="222223"/>
                </a:solidFill>
              </a:rPr>
              <a:t>Please tick the words that fit the character of your IDEAL future holiday experience for this occasion</a:t>
            </a:r>
            <a:endParaRPr lang="nb-NO" sz="1029" dirty="0">
              <a:solidFill>
                <a:srgbClr val="222223"/>
              </a:solidFill>
              <a:latin typeface="Segoe UI"/>
            </a:endParaRPr>
          </a:p>
        </p:txBody>
      </p:sp>
      <p:sp>
        <p:nvSpPr>
          <p:cNvPr id="59" name="TextBox 58"/>
          <p:cNvSpPr txBox="1"/>
          <p:nvPr/>
        </p:nvSpPr>
        <p:spPr>
          <a:xfrm>
            <a:off x="10262779" y="2074623"/>
            <a:ext cx="2867830" cy="629503"/>
          </a:xfrm>
          <a:prstGeom prst="rect">
            <a:avLst/>
          </a:prstGeom>
          <a:noFill/>
          <a:ln>
            <a:solidFill>
              <a:schemeClr val="bg1">
                <a:lumMod val="85000"/>
              </a:schemeClr>
            </a:solidFill>
          </a:ln>
        </p:spPr>
        <p:txBody>
          <a:bodyPr wrap="square" lIns="105825" tIns="52913" rIns="105825" bIns="52913" rtlCol="0">
            <a:spAutoFit/>
          </a:bodyPr>
          <a:lstStyle/>
          <a:p>
            <a:pPr defTabSz="1358510">
              <a:lnSpc>
                <a:spcPct val="110000"/>
              </a:lnSpc>
              <a:spcBef>
                <a:spcPts val="3528"/>
              </a:spcBef>
              <a:buClr>
                <a:srgbClr val="222223"/>
              </a:buClr>
            </a:pPr>
            <a:r>
              <a:rPr lang="en-US" sz="1029" dirty="0">
                <a:solidFill>
                  <a:srgbClr val="222223"/>
                </a:solidFill>
              </a:rPr>
              <a:t>Which of the following types of people would you expect to look for the same holiday experience as you?</a:t>
            </a:r>
            <a:endParaRPr lang="nb-NO" sz="1029" dirty="0">
              <a:solidFill>
                <a:srgbClr val="222223"/>
              </a:solidFill>
              <a:latin typeface="Segoe UI"/>
            </a:endParaRPr>
          </a:p>
        </p:txBody>
      </p:sp>
    </p:spTree>
    <p:extLst>
      <p:ext uri="{BB962C8B-B14F-4D97-AF65-F5344CB8AC3E}">
        <p14:creationId xmlns:p14="http://schemas.microsoft.com/office/powerpoint/2010/main" val="143716552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4400"/>
          </a:xfrm>
          <a:prstGeom prst="rect">
            <a:avLst/>
          </a:prstGeom>
        </p:spPr>
      </p:pic>
      <p:sp>
        <p:nvSpPr>
          <p:cNvPr id="2" name="Title 1"/>
          <p:cNvSpPr>
            <a:spLocks noGrp="1"/>
          </p:cNvSpPr>
          <p:nvPr>
            <p:ph type="title"/>
          </p:nvPr>
        </p:nvSpPr>
        <p:spPr>
          <a:xfrm>
            <a:off x="6791895" y="3420591"/>
            <a:ext cx="5424207" cy="542906"/>
          </a:xfrm>
        </p:spPr>
        <p:txBody>
          <a:bodyPr/>
          <a:lstStyle/>
          <a:p>
            <a:r>
              <a:rPr lang="en-US" dirty="0"/>
              <a:t>And now the results…</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6"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05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136" y="540546"/>
            <a:ext cx="3870192" cy="553998"/>
          </a:xfrm>
        </p:spPr>
        <p:txBody>
          <a:bodyPr/>
          <a:lstStyle/>
          <a:p>
            <a:r>
              <a:rPr lang="nb-NO" dirty="0"/>
              <a:t>Sample N = 2168</a:t>
            </a:r>
          </a:p>
        </p:txBody>
      </p:sp>
      <p:sp>
        <p:nvSpPr>
          <p:cNvPr id="3" name="Text Placeholder 2"/>
          <p:cNvSpPr>
            <a:spLocks noGrp="1"/>
          </p:cNvSpPr>
          <p:nvPr>
            <p:ph type="body" sz="quarter" idx="14"/>
          </p:nvPr>
        </p:nvSpPr>
        <p:spPr>
          <a:xfrm>
            <a:off x="541135" y="1188819"/>
            <a:ext cx="10210459" cy="406191"/>
          </a:xfrm>
        </p:spPr>
        <p:txBody>
          <a:bodyPr/>
          <a:lstStyle/>
          <a:p>
            <a:r>
              <a:rPr lang="en-US" dirty="0"/>
              <a:t>People that have been abroad for holiday last 3 years. Natural fall out.</a:t>
            </a:r>
          </a:p>
        </p:txBody>
      </p:sp>
      <p:grpSp>
        <p:nvGrpSpPr>
          <p:cNvPr id="4" name="Group 3"/>
          <p:cNvGrpSpPr/>
          <p:nvPr/>
        </p:nvGrpSpPr>
        <p:grpSpPr>
          <a:xfrm>
            <a:off x="3094765" y="3267584"/>
            <a:ext cx="575405" cy="1618826"/>
            <a:chOff x="4991401" y="4028582"/>
            <a:chExt cx="391559" cy="1101600"/>
          </a:xfrm>
        </p:grpSpPr>
        <p:grpSp>
          <p:nvGrpSpPr>
            <p:cNvPr id="5" name="Group 4"/>
            <p:cNvGrpSpPr>
              <a:grpSpLocks noChangeAspect="1"/>
            </p:cNvGrpSpPr>
            <p:nvPr/>
          </p:nvGrpSpPr>
          <p:grpSpPr>
            <a:xfrm>
              <a:off x="4991401" y="4028582"/>
              <a:ext cx="391559" cy="1101600"/>
              <a:chOff x="3175" y="2628901"/>
              <a:chExt cx="1020763" cy="2871787"/>
            </a:xfrm>
            <a:solidFill>
              <a:sysClr val="window" lastClr="FFFFFF"/>
            </a:solidFill>
          </p:grpSpPr>
          <p:sp>
            <p:nvSpPr>
              <p:cNvPr id="7"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73" tIns="67187" rIns="134373" bIns="67187" numCol="1" anchor="t" anchorCtr="0" compatLnSpc="1">
                <a:prstTxWarp prst="textNoShape">
                  <a:avLst/>
                </a:prstTxWarp>
              </a:bodyPr>
              <a:lstStyle/>
              <a:p>
                <a:pPr defTabSz="1343697">
                  <a:defRPr/>
                </a:pPr>
                <a:endParaRPr lang="en-GB" sz="2646" kern="0" dirty="0">
                  <a:solidFill>
                    <a:sysClr val="windowText" lastClr="000000"/>
                  </a:solidFill>
                  <a:latin typeface="Calibri Light"/>
                </a:endParaRPr>
              </a:p>
            </p:txBody>
          </p:sp>
          <p:sp>
            <p:nvSpPr>
              <p:cNvPr id="8"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73" tIns="67187" rIns="134373" bIns="67187" numCol="1" anchor="t" anchorCtr="0" compatLnSpc="1">
                <a:prstTxWarp prst="textNoShape">
                  <a:avLst/>
                </a:prstTxWarp>
              </a:bodyPr>
              <a:lstStyle/>
              <a:p>
                <a:pPr defTabSz="1343697">
                  <a:defRPr/>
                </a:pPr>
                <a:endParaRPr lang="en-GB" sz="2646" kern="0" dirty="0">
                  <a:solidFill>
                    <a:sysClr val="windowText" lastClr="000000"/>
                  </a:solidFill>
                  <a:latin typeface="Calibri Light"/>
                </a:endParaRPr>
              </a:p>
            </p:txBody>
          </p:sp>
        </p:grpSp>
        <p:sp>
          <p:nvSpPr>
            <p:cNvPr id="6" name="TextBox 5"/>
            <p:cNvSpPr txBox="1"/>
            <p:nvPr/>
          </p:nvSpPr>
          <p:spPr>
            <a:xfrm rot="16200000">
              <a:off x="4984580" y="4366256"/>
              <a:ext cx="390293" cy="215505"/>
            </a:xfrm>
            <a:prstGeom prst="rect">
              <a:avLst/>
            </a:prstGeom>
          </p:spPr>
          <p:txBody>
            <a:bodyPr vert="horz" wrap="square" lIns="0" tIns="0" rIns="0" bIns="0" rtlCol="0">
              <a:spAutoFit/>
            </a:bodyPr>
            <a:lstStyle/>
            <a:p>
              <a:pPr marL="7000" algn="ctr" defTabSz="1343697">
                <a:defRPr/>
              </a:pPr>
              <a:r>
                <a:rPr lang="da-DK" sz="2058" kern="0" dirty="0">
                  <a:solidFill>
                    <a:schemeClr val="tx1">
                      <a:lumMod val="75000"/>
                      <a:lumOff val="25000"/>
                    </a:schemeClr>
                  </a:solidFill>
                  <a:latin typeface="Arial Rounded MT Bold"/>
                </a:rPr>
                <a:t>50</a:t>
              </a:r>
              <a:r>
                <a:rPr lang="da-DK" sz="1469" b="1" kern="0" dirty="0">
                  <a:solidFill>
                    <a:schemeClr val="tx1">
                      <a:lumMod val="75000"/>
                      <a:lumOff val="25000"/>
                    </a:schemeClr>
                  </a:solidFill>
                  <a:latin typeface="Arial Rounded MT Bold"/>
                </a:rPr>
                <a:t>%</a:t>
              </a:r>
              <a:endParaRPr lang="da-DK" sz="1764" b="1" kern="0" dirty="0">
                <a:solidFill>
                  <a:schemeClr val="tx1">
                    <a:lumMod val="75000"/>
                    <a:lumOff val="25000"/>
                  </a:schemeClr>
                </a:solidFill>
                <a:latin typeface="Arial Rounded MT Bold"/>
              </a:endParaRPr>
            </a:p>
          </p:txBody>
        </p:sp>
      </p:grpSp>
      <p:grpSp>
        <p:nvGrpSpPr>
          <p:cNvPr id="9" name="Group 8"/>
          <p:cNvGrpSpPr/>
          <p:nvPr/>
        </p:nvGrpSpPr>
        <p:grpSpPr>
          <a:xfrm>
            <a:off x="2256386" y="3264031"/>
            <a:ext cx="685285" cy="1620963"/>
            <a:chOff x="4492810" y="4027127"/>
            <a:chExt cx="466332" cy="1103055"/>
          </a:xfrm>
        </p:grpSpPr>
        <p:grpSp>
          <p:nvGrpSpPr>
            <p:cNvPr id="10" name="Group 9"/>
            <p:cNvGrpSpPr>
              <a:grpSpLocks noChangeAspect="1"/>
            </p:cNvGrpSpPr>
            <p:nvPr/>
          </p:nvGrpSpPr>
          <p:grpSpPr>
            <a:xfrm>
              <a:off x="4492810" y="4027127"/>
              <a:ext cx="466332" cy="1103055"/>
              <a:chOff x="5246688" y="2962276"/>
              <a:chExt cx="1073150" cy="2538412"/>
            </a:xfrm>
            <a:solidFill>
              <a:sysClr val="window" lastClr="FFFFFF"/>
            </a:solidFill>
          </p:grpSpPr>
          <p:sp>
            <p:nvSpPr>
              <p:cNvPr id="12"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73" tIns="67187" rIns="134373" bIns="67187" numCol="1" anchor="t" anchorCtr="0" compatLnSpc="1">
                <a:prstTxWarp prst="textNoShape">
                  <a:avLst/>
                </a:prstTxWarp>
              </a:bodyPr>
              <a:lstStyle/>
              <a:p>
                <a:pPr defTabSz="1343697">
                  <a:defRPr/>
                </a:pPr>
                <a:endParaRPr lang="en-GB" sz="2646" kern="0" dirty="0">
                  <a:solidFill>
                    <a:sysClr val="windowText" lastClr="000000"/>
                  </a:solidFill>
                  <a:latin typeface="Calibri Light"/>
                </a:endParaRPr>
              </a:p>
            </p:txBody>
          </p:sp>
          <p:sp>
            <p:nvSpPr>
              <p:cNvPr id="13"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73" tIns="67187" rIns="134373" bIns="67187" numCol="1" anchor="t" anchorCtr="0" compatLnSpc="1">
                <a:prstTxWarp prst="textNoShape">
                  <a:avLst/>
                </a:prstTxWarp>
              </a:bodyPr>
              <a:lstStyle/>
              <a:p>
                <a:pPr defTabSz="1343697">
                  <a:defRPr/>
                </a:pPr>
                <a:endParaRPr lang="en-GB" sz="2646" kern="0" dirty="0">
                  <a:solidFill>
                    <a:sysClr val="windowText" lastClr="000000"/>
                  </a:solidFill>
                  <a:latin typeface="Calibri Light"/>
                </a:endParaRPr>
              </a:p>
            </p:txBody>
          </p:sp>
        </p:grpSp>
        <p:sp>
          <p:nvSpPr>
            <p:cNvPr id="11" name="TextBox 10"/>
            <p:cNvSpPr txBox="1"/>
            <p:nvPr/>
          </p:nvSpPr>
          <p:spPr>
            <a:xfrm rot="16200000">
              <a:off x="4517888" y="4381423"/>
              <a:ext cx="398019" cy="215505"/>
            </a:xfrm>
            <a:prstGeom prst="rect">
              <a:avLst/>
            </a:prstGeom>
          </p:spPr>
          <p:txBody>
            <a:bodyPr vert="horz" wrap="square" lIns="0" tIns="0" rIns="0" bIns="0" rtlCol="0">
              <a:spAutoFit/>
            </a:bodyPr>
            <a:lstStyle/>
            <a:p>
              <a:pPr marL="7000" algn="ctr" defTabSz="1343697">
                <a:defRPr/>
              </a:pPr>
              <a:r>
                <a:rPr lang="da-DK" sz="2058" kern="0" dirty="0">
                  <a:solidFill>
                    <a:schemeClr val="tx1">
                      <a:lumMod val="75000"/>
                      <a:lumOff val="25000"/>
                    </a:schemeClr>
                  </a:solidFill>
                  <a:latin typeface="Arial Rounded MT Bold"/>
                </a:rPr>
                <a:t>50</a:t>
              </a:r>
              <a:r>
                <a:rPr lang="da-DK" sz="1469" b="1" kern="0" dirty="0">
                  <a:solidFill>
                    <a:schemeClr val="tx1">
                      <a:lumMod val="75000"/>
                      <a:lumOff val="25000"/>
                    </a:schemeClr>
                  </a:solidFill>
                  <a:latin typeface="Arial Rounded MT Bold"/>
                </a:rPr>
                <a:t>%</a:t>
              </a:r>
              <a:endParaRPr lang="da-DK" sz="1764" b="1" kern="0" dirty="0">
                <a:solidFill>
                  <a:schemeClr val="tx1">
                    <a:lumMod val="75000"/>
                    <a:lumOff val="25000"/>
                  </a:schemeClr>
                </a:solidFill>
                <a:latin typeface="Arial Rounded MT Bold"/>
              </a:endParaRPr>
            </a:p>
          </p:txBody>
        </p:sp>
      </p:grpSp>
      <p:graphicFrame>
        <p:nvGraphicFramePr>
          <p:cNvPr id="14" name="Chart 13"/>
          <p:cNvGraphicFramePr/>
          <p:nvPr>
            <p:extLst>
              <p:ext uri="{D42A27DB-BD31-4B8C-83A1-F6EECF244321}">
                <p14:modId xmlns:p14="http://schemas.microsoft.com/office/powerpoint/2010/main" val="4078453603"/>
              </p:ext>
            </p:extLst>
          </p:nvPr>
        </p:nvGraphicFramePr>
        <p:xfrm>
          <a:off x="4867948" y="3418871"/>
          <a:ext cx="3311759" cy="15800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p:cNvGraphicFramePr/>
          <p:nvPr>
            <p:extLst>
              <p:ext uri="{D42A27DB-BD31-4B8C-83A1-F6EECF244321}">
                <p14:modId xmlns:p14="http://schemas.microsoft.com/office/powerpoint/2010/main" val="4093001278"/>
              </p:ext>
            </p:extLst>
          </p:nvPr>
        </p:nvGraphicFramePr>
        <p:xfrm>
          <a:off x="7580284" y="3418200"/>
          <a:ext cx="4103702" cy="1580097"/>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a16="http://schemas.microsoft.com/office/drawing/2014/main" id="{EDF78338-B846-4105-94DE-773FC900A6D0}"/>
              </a:ext>
            </a:extLst>
          </p:cNvPr>
          <p:cNvSpPr/>
          <p:nvPr/>
        </p:nvSpPr>
        <p:spPr bwMode="gray">
          <a:xfrm>
            <a:off x="1391245" y="2482685"/>
            <a:ext cx="3023781" cy="34557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18" name="Rectangle 17">
            <a:extLst>
              <a:ext uri="{FF2B5EF4-FFF2-40B4-BE49-F238E27FC236}">
                <a16:creationId xmlns:a16="http://schemas.microsoft.com/office/drawing/2014/main" id="{4C451ECB-7635-406F-8565-B00CA52BF123}"/>
              </a:ext>
            </a:extLst>
          </p:cNvPr>
          <p:cNvSpPr/>
          <p:nvPr/>
        </p:nvSpPr>
        <p:spPr bwMode="gray">
          <a:xfrm>
            <a:off x="4739390" y="2482685"/>
            <a:ext cx="3023781" cy="34557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19" name="Rectangle 18">
            <a:extLst>
              <a:ext uri="{FF2B5EF4-FFF2-40B4-BE49-F238E27FC236}">
                <a16:creationId xmlns:a16="http://schemas.microsoft.com/office/drawing/2014/main" id="{0B8E8190-3301-40BB-B86C-9ED8D104AD9F}"/>
              </a:ext>
            </a:extLst>
          </p:cNvPr>
          <p:cNvSpPr/>
          <p:nvPr/>
        </p:nvSpPr>
        <p:spPr bwMode="gray">
          <a:xfrm>
            <a:off x="8060783" y="2482685"/>
            <a:ext cx="3023781" cy="34557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Tree>
    <p:extLst>
      <p:ext uri="{BB962C8B-B14F-4D97-AF65-F5344CB8AC3E}">
        <p14:creationId xmlns:p14="http://schemas.microsoft.com/office/powerpoint/2010/main" val="80810613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159" y="177605"/>
            <a:ext cx="6588138" cy="7205844"/>
          </a:xfrm>
          <a:prstGeom prst="rect">
            <a:avLst/>
          </a:prstGeom>
        </p:spPr>
      </p:pic>
      <p:pic>
        <p:nvPicPr>
          <p:cNvPr id="8" name="Picture 7"/>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6664430" y="177605"/>
            <a:ext cx="6608185" cy="7205844"/>
          </a:xfrm>
          <a:prstGeom prst="rect">
            <a:avLst/>
          </a:prstGeom>
        </p:spPr>
      </p:pic>
      <p:sp>
        <p:nvSpPr>
          <p:cNvPr id="2" name="Title 1"/>
          <p:cNvSpPr>
            <a:spLocks noGrp="1"/>
          </p:cNvSpPr>
          <p:nvPr>
            <p:ph type="title"/>
          </p:nvPr>
        </p:nvSpPr>
        <p:spPr>
          <a:xfrm>
            <a:off x="618272" y="2283909"/>
            <a:ext cx="2017827" cy="553998"/>
          </a:xfrm>
          <a:solidFill>
            <a:srgbClr val="D35C09"/>
          </a:solidFill>
        </p:spPr>
        <p:txBody>
          <a:bodyPr/>
          <a:lstStyle/>
          <a:p>
            <a:r>
              <a:rPr lang="nb-NO" dirty="0"/>
              <a:t>holiday</a:t>
            </a:r>
          </a:p>
        </p:txBody>
      </p:sp>
      <p:sp>
        <p:nvSpPr>
          <p:cNvPr id="4" name="Text Placeholder 3"/>
          <p:cNvSpPr>
            <a:spLocks noGrp="1"/>
          </p:cNvSpPr>
          <p:nvPr>
            <p:ph type="body" sz="quarter" idx="14"/>
          </p:nvPr>
        </p:nvSpPr>
        <p:spPr>
          <a:xfrm rot="885790">
            <a:off x="8561693" y="1637297"/>
            <a:ext cx="4078406" cy="406265"/>
          </a:xfrm>
        </p:spPr>
        <p:txBody>
          <a:bodyPr/>
          <a:lstStyle/>
          <a:p>
            <a:r>
              <a:rPr lang="nb-NO" dirty="0"/>
              <a:t>Potential needs and drivers</a:t>
            </a:r>
          </a:p>
        </p:txBody>
      </p:sp>
      <p:sp>
        <p:nvSpPr>
          <p:cNvPr id="6" name="TextBox 5"/>
          <p:cNvSpPr txBox="1"/>
          <p:nvPr/>
        </p:nvSpPr>
        <p:spPr>
          <a:xfrm>
            <a:off x="599207" y="324247"/>
            <a:ext cx="936104" cy="1320673"/>
          </a:xfrm>
          <a:prstGeom prst="rect">
            <a:avLst/>
          </a:prstGeom>
          <a:noFill/>
        </p:spPr>
        <p:txBody>
          <a:bodyPr wrap="squar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GB" sz="8000" b="1" i="0" u="none" strike="noStrike" kern="1200" cap="none" spc="0" normalizeH="0" baseline="0" noProof="0" dirty="0">
                <a:ln>
                  <a:noFill/>
                </a:ln>
                <a:solidFill>
                  <a:prstClr val="white"/>
                </a:solidFill>
                <a:effectLst/>
                <a:uLnTx/>
                <a:uFillTx/>
                <a:latin typeface="Segoe UI"/>
                <a:ea typeface="+mn-ea"/>
                <a:cs typeface="+mn-cs"/>
              </a:rPr>
              <a:t>2</a:t>
            </a:r>
          </a:p>
        </p:txBody>
      </p:sp>
      <p:sp>
        <p:nvSpPr>
          <p:cNvPr id="7" name="Title 1"/>
          <p:cNvSpPr txBox="1">
            <a:spLocks/>
          </p:cNvSpPr>
          <p:nvPr/>
        </p:nvSpPr>
        <p:spPr bwMode="gray">
          <a:xfrm>
            <a:off x="618272" y="1667033"/>
            <a:ext cx="2296685" cy="553998"/>
          </a:xfrm>
          <a:prstGeom prst="rect">
            <a:avLst/>
          </a:prstGeom>
          <a:solidFill>
            <a:srgbClr val="D35C09"/>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Tx/>
              <a:buSzTx/>
              <a:buFontTx/>
              <a:buNone/>
              <a:tabLst/>
              <a:defRPr/>
            </a:pPr>
            <a:r>
              <a:rPr kumimoji="0" lang="nb-NO" sz="3600" b="0" i="0" u="none" strike="noStrike" kern="1200" cap="all" spc="0" normalizeH="0" baseline="0" noProof="0" dirty="0">
                <a:ln>
                  <a:noFill/>
                </a:ln>
                <a:solidFill>
                  <a:prstClr val="white"/>
                </a:solidFill>
                <a:effectLst/>
                <a:uLnTx/>
                <a:uFillTx/>
                <a:latin typeface="Segoe UI"/>
                <a:ea typeface="+mn-ea"/>
                <a:cs typeface="+mn-cs"/>
              </a:rPr>
              <a:t>The ideal</a:t>
            </a:r>
          </a:p>
        </p:txBody>
      </p:sp>
      <p:sp>
        <p:nvSpPr>
          <p:cNvPr id="9" name="Title 1"/>
          <p:cNvSpPr txBox="1">
            <a:spLocks/>
          </p:cNvSpPr>
          <p:nvPr/>
        </p:nvSpPr>
        <p:spPr bwMode="gray">
          <a:xfrm>
            <a:off x="618272" y="2900785"/>
            <a:ext cx="2664927" cy="553998"/>
          </a:xfrm>
          <a:prstGeom prst="rect">
            <a:avLst/>
          </a:prstGeom>
          <a:solidFill>
            <a:srgbClr val="D35C09"/>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Tx/>
              <a:buSzTx/>
              <a:buFontTx/>
              <a:buNone/>
              <a:tabLst/>
              <a:defRPr/>
            </a:pPr>
            <a:r>
              <a:rPr kumimoji="0" lang="nb-NO" sz="3600" b="0" i="0" u="none" strike="noStrike" kern="1200" cap="all" spc="0" normalizeH="0" baseline="0" noProof="0" dirty="0">
                <a:ln>
                  <a:noFill/>
                </a:ln>
                <a:solidFill>
                  <a:prstClr val="white"/>
                </a:solidFill>
                <a:effectLst/>
                <a:uLnTx/>
                <a:uFillTx/>
                <a:latin typeface="Segoe UI"/>
                <a:ea typeface="+mn-ea"/>
                <a:cs typeface="+mn-cs"/>
              </a:rPr>
              <a:t>experience</a:t>
            </a:r>
          </a:p>
        </p:txBody>
      </p:sp>
      <p:sp>
        <p:nvSpPr>
          <p:cNvPr id="10" name="Text Placeholder 3"/>
          <p:cNvSpPr txBox="1">
            <a:spLocks/>
          </p:cNvSpPr>
          <p:nvPr/>
        </p:nvSpPr>
        <p:spPr bwMode="gray">
          <a:xfrm rot="885790">
            <a:off x="8484740" y="1869441"/>
            <a:ext cx="2502398"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rgbClr val="222223"/>
              </a:buClr>
              <a:buSzTx/>
              <a:buFontTx/>
              <a:buNone/>
              <a:tabLst/>
              <a:defRPr/>
            </a:pPr>
            <a:r>
              <a:rPr kumimoji="0" lang="nb-NO" sz="2400" b="1" i="0" u="none" strike="noStrike" kern="1200" cap="none" spc="0" normalizeH="0" baseline="0" noProof="0" dirty="0">
                <a:ln>
                  <a:noFill/>
                </a:ln>
                <a:solidFill>
                  <a:prstClr val="white"/>
                </a:solidFill>
                <a:effectLst/>
                <a:uLnTx/>
                <a:uFillTx/>
                <a:latin typeface="Segoe UI"/>
                <a:ea typeface="+mn-ea"/>
                <a:cs typeface="+mn-cs"/>
              </a:rPr>
              <a:t>Holidays abroad</a:t>
            </a:r>
          </a:p>
        </p:txBody>
      </p:sp>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2" name="Picture 2" descr="C:\Users\Graphics Dude Ltd\Graphics Dude Ltd\Work\PC - IM - 150415A (template pt2)\Graphics\Tags\MarketingElectronic-Col.png"/>
          <p:cNvPicPr>
            <a:picLocks noChangeAspect="1" noChangeArrowheads="1"/>
          </p:cNvPicPr>
          <p:nvPr/>
        </p:nvPicPr>
        <p:blipFill>
          <a:blip r:embed="rId6"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p:cNvSpPr txBox="1">
            <a:spLocks/>
          </p:cNvSpPr>
          <p:nvPr/>
        </p:nvSpPr>
        <p:spPr bwMode="gray">
          <a:xfrm rot="885790">
            <a:off x="8254160" y="2767718"/>
            <a:ext cx="4318990" cy="218393"/>
          </a:xfrm>
          <a:prstGeom prst="rect">
            <a:avLst/>
          </a:prstGeom>
          <a:noFill/>
        </p:spPr>
        <p:txBody>
          <a:bodyPr vert="horz" wrap="squar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rgbClr val="222223"/>
              </a:buClr>
              <a:buSzTx/>
              <a:buFontTx/>
              <a:buNone/>
              <a:tabLst/>
              <a:defRPr/>
            </a:pPr>
            <a:r>
              <a:rPr kumimoji="0" lang="en-US" sz="1400" b="1" i="0" u="none" strike="noStrike" kern="1200" cap="none" spc="0" normalizeH="0" baseline="0" noProof="0" dirty="0">
                <a:ln>
                  <a:noFill/>
                </a:ln>
                <a:solidFill>
                  <a:srgbClr val="222223"/>
                </a:solidFill>
                <a:effectLst/>
                <a:uLnTx/>
                <a:uFillTx/>
                <a:latin typeface="Segoe UI"/>
                <a:ea typeface="+mn-ea"/>
                <a:cs typeface="+mn-cs"/>
              </a:rPr>
              <a:t>Main drivers in the market</a:t>
            </a:r>
          </a:p>
        </p:txBody>
      </p:sp>
      <p:sp>
        <p:nvSpPr>
          <p:cNvPr id="15" name="Text Placeholder 3"/>
          <p:cNvSpPr txBox="1">
            <a:spLocks/>
          </p:cNvSpPr>
          <p:nvPr/>
        </p:nvSpPr>
        <p:spPr bwMode="gray">
          <a:xfrm>
            <a:off x="618272" y="3780631"/>
            <a:ext cx="6266377"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rgbClr val="222223"/>
              </a:buClr>
              <a:buSzTx/>
              <a:buFontTx/>
              <a:buNone/>
              <a:tabLst/>
              <a:defRPr/>
            </a:pPr>
            <a:r>
              <a:rPr kumimoji="0" lang="en-US" sz="2400" b="1" i="0" u="none" strike="noStrike" kern="1200" cap="none" spc="0" normalizeH="0" baseline="0" noProof="0" dirty="0">
                <a:ln>
                  <a:noFill/>
                </a:ln>
                <a:solidFill>
                  <a:prstClr val="white"/>
                </a:solidFill>
                <a:effectLst/>
                <a:uLnTx/>
                <a:uFillTx/>
                <a:latin typeface="Segoe UI"/>
                <a:ea typeface="+mn-ea"/>
                <a:cs typeface="+mn-cs"/>
              </a:rPr>
              <a:t>Category needs in the total Italian market</a:t>
            </a:r>
          </a:p>
        </p:txBody>
      </p:sp>
    </p:spTree>
    <p:extLst>
      <p:ext uri="{BB962C8B-B14F-4D97-AF65-F5344CB8AC3E}">
        <p14:creationId xmlns:p14="http://schemas.microsoft.com/office/powerpoint/2010/main" val="229130662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1"/>
          </p:nvPr>
        </p:nvPicPr>
        <p:blipFill>
          <a:blip r:embed="rId2">
            <a:extLst>
              <a:ext uri="{28A0092B-C50C-407E-A947-70E740481C1C}">
                <a14:useLocalDpi xmlns:a14="http://schemas.microsoft.com/office/drawing/2010/main"/>
              </a:ext>
            </a:extLst>
          </a:blip>
          <a:stretch>
            <a:fillRect/>
          </a:stretch>
        </p:blipFill>
        <p:spPr>
          <a:xfrm>
            <a:off x="167159" y="179388"/>
            <a:ext cx="13105456" cy="7200900"/>
          </a:xfrm>
        </p:spPr>
      </p:pic>
      <p:sp>
        <p:nvSpPr>
          <p:cNvPr id="12" name="Text Placeholder 11"/>
          <p:cNvSpPr>
            <a:spLocks noGrp="1"/>
          </p:cNvSpPr>
          <p:nvPr>
            <p:ph type="body" sz="quarter" idx="14"/>
          </p:nvPr>
        </p:nvSpPr>
        <p:spPr>
          <a:xfrm>
            <a:off x="455042" y="2060756"/>
            <a:ext cx="4120854" cy="553998"/>
          </a:xfrm>
        </p:spPr>
        <p:txBody>
          <a:bodyPr/>
          <a:lstStyle/>
          <a:p>
            <a:r>
              <a:rPr lang="nb-NO" sz="3600" dirty="0"/>
              <a:t>2) The ideal holiday</a:t>
            </a:r>
          </a:p>
        </p:txBody>
      </p:sp>
      <p:sp>
        <p:nvSpPr>
          <p:cNvPr id="13" name="Text Placeholder 12"/>
          <p:cNvSpPr>
            <a:spLocks noGrp="1"/>
          </p:cNvSpPr>
          <p:nvPr>
            <p:ph type="body" sz="quarter" idx="15"/>
          </p:nvPr>
        </p:nvSpPr>
        <p:spPr>
          <a:xfrm>
            <a:off x="455761" y="2772519"/>
            <a:ext cx="2673342" cy="553998"/>
          </a:xfrm>
        </p:spPr>
        <p:txBody>
          <a:bodyPr/>
          <a:lstStyle/>
          <a:p>
            <a:r>
              <a:rPr lang="nb-NO" sz="3600" dirty="0"/>
              <a:t>3) Segments</a:t>
            </a:r>
          </a:p>
        </p:txBody>
      </p:sp>
      <p:sp>
        <p:nvSpPr>
          <p:cNvPr id="14" name="Text Placeholder 13"/>
          <p:cNvSpPr>
            <a:spLocks noGrp="1"/>
          </p:cNvSpPr>
          <p:nvPr>
            <p:ph type="body" sz="quarter" idx="16"/>
          </p:nvPr>
        </p:nvSpPr>
        <p:spPr>
          <a:xfrm>
            <a:off x="455191" y="756295"/>
            <a:ext cx="2295803" cy="553998"/>
          </a:xfrm>
        </p:spPr>
        <p:txBody>
          <a:bodyPr/>
          <a:lstStyle/>
          <a:p>
            <a:r>
              <a:rPr lang="nb-NO" sz="3600" b="1" dirty="0"/>
              <a:t>CONTENT</a:t>
            </a:r>
          </a:p>
        </p:txBody>
      </p:sp>
      <p:sp>
        <p:nvSpPr>
          <p:cNvPr id="17" name="Text Placeholder 11"/>
          <p:cNvSpPr txBox="1">
            <a:spLocks/>
          </p:cNvSpPr>
          <p:nvPr/>
        </p:nvSpPr>
        <p:spPr bwMode="gray">
          <a:xfrm>
            <a:off x="4682433" y="2060756"/>
            <a:ext cx="1039882"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19</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657" y="6677422"/>
            <a:ext cx="491577" cy="396000"/>
          </a:xfrm>
          <a:prstGeom prst="rect">
            <a:avLst/>
          </a:prstGeom>
        </p:spPr>
      </p:pic>
      <p:pic>
        <p:nvPicPr>
          <p:cNvPr id="10"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59247"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2"/>
          <p:cNvSpPr txBox="1">
            <a:spLocks/>
          </p:cNvSpPr>
          <p:nvPr/>
        </p:nvSpPr>
        <p:spPr bwMode="gray">
          <a:xfrm>
            <a:off x="455761" y="3433178"/>
            <a:ext cx="4992118"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baseline="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4) Brand profile Norway</a:t>
            </a:r>
          </a:p>
        </p:txBody>
      </p:sp>
      <p:sp>
        <p:nvSpPr>
          <p:cNvPr id="19" name="Text Placeholder 12"/>
          <p:cNvSpPr txBox="1">
            <a:spLocks/>
          </p:cNvSpPr>
          <p:nvPr/>
        </p:nvSpPr>
        <p:spPr bwMode="gray">
          <a:xfrm>
            <a:off x="455761" y="4090357"/>
            <a:ext cx="6091073"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baseline="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5)The competetive landscape</a:t>
            </a:r>
          </a:p>
        </p:txBody>
      </p:sp>
      <p:sp>
        <p:nvSpPr>
          <p:cNvPr id="21" name="Text Placeholder 11"/>
          <p:cNvSpPr txBox="1">
            <a:spLocks/>
          </p:cNvSpPr>
          <p:nvPr/>
        </p:nvSpPr>
        <p:spPr bwMode="gray">
          <a:xfrm>
            <a:off x="3267728" y="2772519"/>
            <a:ext cx="1039882"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30</a:t>
            </a:r>
          </a:p>
        </p:txBody>
      </p:sp>
      <p:sp>
        <p:nvSpPr>
          <p:cNvPr id="22" name="Text Placeholder 11"/>
          <p:cNvSpPr txBox="1">
            <a:spLocks/>
          </p:cNvSpPr>
          <p:nvPr/>
        </p:nvSpPr>
        <p:spPr bwMode="gray">
          <a:xfrm>
            <a:off x="5582197" y="3433178"/>
            <a:ext cx="1039882"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91</a:t>
            </a:r>
          </a:p>
        </p:txBody>
      </p:sp>
      <p:sp>
        <p:nvSpPr>
          <p:cNvPr id="23" name="Text Placeholder 11"/>
          <p:cNvSpPr txBox="1">
            <a:spLocks/>
          </p:cNvSpPr>
          <p:nvPr/>
        </p:nvSpPr>
        <p:spPr bwMode="gray">
          <a:xfrm>
            <a:off x="6792566" y="4090357"/>
            <a:ext cx="1039882"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97</a:t>
            </a:r>
          </a:p>
        </p:txBody>
      </p:sp>
      <p:sp>
        <p:nvSpPr>
          <p:cNvPr id="25" name="Text Placeholder 10"/>
          <p:cNvSpPr txBox="1">
            <a:spLocks/>
          </p:cNvSpPr>
          <p:nvPr/>
        </p:nvSpPr>
        <p:spPr bwMode="gray">
          <a:xfrm>
            <a:off x="455910" y="1382340"/>
            <a:ext cx="5327915"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dirty="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dirty="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dirty="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dirty="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1) The philosophy behind</a:t>
            </a:r>
          </a:p>
        </p:txBody>
      </p:sp>
      <p:sp>
        <p:nvSpPr>
          <p:cNvPr id="26" name="Text Placeholder 11"/>
          <p:cNvSpPr txBox="1">
            <a:spLocks/>
          </p:cNvSpPr>
          <p:nvPr/>
        </p:nvSpPr>
        <p:spPr bwMode="gray">
          <a:xfrm>
            <a:off x="5942735" y="1382340"/>
            <a:ext cx="791417"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6</a:t>
            </a:r>
          </a:p>
        </p:txBody>
      </p:sp>
      <p:sp>
        <p:nvSpPr>
          <p:cNvPr id="29" name="Text Placeholder 12"/>
          <p:cNvSpPr txBox="1">
            <a:spLocks/>
          </p:cNvSpPr>
          <p:nvPr/>
        </p:nvSpPr>
        <p:spPr bwMode="gray">
          <a:xfrm>
            <a:off x="455761" y="4788743"/>
            <a:ext cx="5783809"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baseline="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US" sz="3600" dirty="0"/>
              <a:t>6) Global recommendations</a:t>
            </a:r>
          </a:p>
        </p:txBody>
      </p:sp>
      <p:sp>
        <p:nvSpPr>
          <p:cNvPr id="30" name="Text Placeholder 11"/>
          <p:cNvSpPr txBox="1">
            <a:spLocks/>
          </p:cNvSpPr>
          <p:nvPr/>
        </p:nvSpPr>
        <p:spPr bwMode="gray">
          <a:xfrm>
            <a:off x="6367643" y="4788743"/>
            <a:ext cx="1288348"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100</a:t>
            </a:r>
          </a:p>
        </p:txBody>
      </p:sp>
      <p:sp>
        <p:nvSpPr>
          <p:cNvPr id="20" name="Text Placeholder 12">
            <a:extLst>
              <a:ext uri="{FF2B5EF4-FFF2-40B4-BE49-F238E27FC236}">
                <a16:creationId xmlns:a16="http://schemas.microsoft.com/office/drawing/2014/main" id="{72A7F281-24D8-4328-B8A4-9DE66888F3B5}"/>
              </a:ext>
            </a:extLst>
          </p:cNvPr>
          <p:cNvSpPr txBox="1">
            <a:spLocks/>
          </p:cNvSpPr>
          <p:nvPr/>
        </p:nvSpPr>
        <p:spPr bwMode="gray">
          <a:xfrm>
            <a:off x="455761" y="5484016"/>
            <a:ext cx="6132623"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baseline="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US" sz="3600" dirty="0"/>
              <a:t>7) Recommendations for Italy</a:t>
            </a:r>
          </a:p>
        </p:txBody>
      </p:sp>
      <p:sp>
        <p:nvSpPr>
          <p:cNvPr id="24" name="Text Placeholder 11">
            <a:extLst>
              <a:ext uri="{FF2B5EF4-FFF2-40B4-BE49-F238E27FC236}">
                <a16:creationId xmlns:a16="http://schemas.microsoft.com/office/drawing/2014/main" id="{5C89658A-169E-4BD5-972C-353AEC13900B}"/>
              </a:ext>
            </a:extLst>
          </p:cNvPr>
          <p:cNvSpPr txBox="1">
            <a:spLocks/>
          </p:cNvSpPr>
          <p:nvPr/>
        </p:nvSpPr>
        <p:spPr bwMode="gray">
          <a:xfrm>
            <a:off x="6719887" y="5484016"/>
            <a:ext cx="1288348"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111</a:t>
            </a:r>
          </a:p>
        </p:txBody>
      </p:sp>
    </p:spTree>
    <p:extLst>
      <p:ext uri="{BB962C8B-B14F-4D97-AF65-F5344CB8AC3E}">
        <p14:creationId xmlns:p14="http://schemas.microsoft.com/office/powerpoint/2010/main" val="197003381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p:cNvPicPr>
          <p:nvPr/>
        </p:nvPicPr>
        <p:blipFill rotWithShape="1">
          <a:blip r:embed="rId3">
            <a:extLst>
              <a:ext uri="{28A0092B-C50C-407E-A947-70E740481C1C}">
                <a14:useLocalDpi xmlns:a14="http://schemas.microsoft.com/office/drawing/2010/main" val="0"/>
              </a:ext>
            </a:extLst>
          </a:blip>
          <a:srcRect l="227" t="10447" r="1843" b="9204"/>
          <a:stretch/>
        </p:blipFill>
        <p:spPr>
          <a:xfrm>
            <a:off x="167159" y="180231"/>
            <a:ext cx="13104000" cy="7200000"/>
          </a:xfrm>
          <a:prstGeom prst="rect">
            <a:avLst/>
          </a:prstGeom>
        </p:spPr>
      </p:pic>
      <p:sp>
        <p:nvSpPr>
          <p:cNvPr id="10" name="Rectangle 9"/>
          <p:cNvSpPr/>
          <p:nvPr/>
        </p:nvSpPr>
        <p:spPr bwMode="gray">
          <a:xfrm>
            <a:off x="887239" y="2124446"/>
            <a:ext cx="10657184" cy="4608513"/>
          </a:xfrm>
          <a:prstGeom prst="rect">
            <a:avLst/>
          </a:prstGeom>
          <a:solidFill>
            <a:schemeClr val="bg1">
              <a:lumMod val="95000"/>
              <a:alpha val="55000"/>
            </a:schemeClr>
          </a:solidFill>
          <a:ln>
            <a:noFill/>
          </a:ln>
          <a:effectLst>
            <a:glow rad="127000">
              <a:schemeClr val="bg1">
                <a:alpha val="26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l-BE" sz="2000" dirty="0">
              <a:solidFill>
                <a:schemeClr val="bg1"/>
              </a:solidFill>
            </a:endParaRPr>
          </a:p>
        </p:txBody>
      </p:sp>
      <p:sp>
        <p:nvSpPr>
          <p:cNvPr id="3" name="Text Placeholder 2"/>
          <p:cNvSpPr>
            <a:spLocks noGrp="1"/>
          </p:cNvSpPr>
          <p:nvPr>
            <p:ph type="body" sz="quarter" idx="14"/>
          </p:nvPr>
        </p:nvSpPr>
        <p:spPr>
          <a:xfrm>
            <a:off x="540000" y="1188000"/>
            <a:ext cx="4629326" cy="406265"/>
          </a:xfrm>
        </p:spPr>
        <p:txBody>
          <a:bodyPr/>
          <a:lstStyle/>
          <a:p>
            <a:r>
              <a:rPr lang="en-US" dirty="0"/>
              <a:t>WHY do people go on holiday?</a:t>
            </a:r>
          </a:p>
        </p:txBody>
      </p:sp>
      <p:sp>
        <p:nvSpPr>
          <p:cNvPr id="4" name="Title 3"/>
          <p:cNvSpPr>
            <a:spLocks noGrp="1"/>
          </p:cNvSpPr>
          <p:nvPr>
            <p:ph type="title"/>
          </p:nvPr>
        </p:nvSpPr>
        <p:spPr>
          <a:xfrm>
            <a:off x="540000" y="540000"/>
            <a:ext cx="4758384" cy="553998"/>
          </a:xfrm>
        </p:spPr>
        <p:txBody>
          <a:bodyPr/>
          <a:lstStyle/>
          <a:p>
            <a:r>
              <a:rPr lang="en-US" dirty="0"/>
              <a:t>Emotional Benefits</a:t>
            </a:r>
          </a:p>
        </p:txBody>
      </p:sp>
      <p:graphicFrame>
        <p:nvGraphicFramePr>
          <p:cNvPr id="6" name="EB_Chart"/>
          <p:cNvGraphicFramePr/>
          <p:nvPr>
            <p:extLst>
              <p:ext uri="{D42A27DB-BD31-4B8C-83A1-F6EECF244321}">
                <p14:modId xmlns:p14="http://schemas.microsoft.com/office/powerpoint/2010/main" val="2682682891"/>
              </p:ext>
            </p:extLst>
          </p:nvPr>
        </p:nvGraphicFramePr>
        <p:xfrm>
          <a:off x="540000" y="1980431"/>
          <a:ext cx="12156551" cy="4896544"/>
        </p:xfrm>
        <a:graphic>
          <a:graphicData uri="http://schemas.openxmlformats.org/drawingml/2006/chart">
            <c:chart xmlns:c="http://schemas.openxmlformats.org/drawingml/2006/chart" xmlns:r="http://schemas.openxmlformats.org/officeDocument/2006/relationships" r:id="rId4"/>
          </a:graphicData>
        </a:graphic>
      </p:graphicFrame>
      <p:grpSp>
        <p:nvGrpSpPr>
          <p:cNvPr id="7" name="Gruppieren 4"/>
          <p:cNvGrpSpPr/>
          <p:nvPr/>
        </p:nvGrpSpPr>
        <p:grpSpPr>
          <a:xfrm>
            <a:off x="12085081" y="540000"/>
            <a:ext cx="790933" cy="790933"/>
            <a:chOff x="-1042867" y="4019487"/>
            <a:chExt cx="612000" cy="612000"/>
          </a:xfrm>
        </p:grpSpPr>
        <p:sp>
          <p:nvSpPr>
            <p:cNvPr id="8" name="Oval 210"/>
            <p:cNvSpPr>
              <a:spLocks noChangeAspect="1"/>
            </p:cNvSpPr>
            <p:nvPr/>
          </p:nvSpPr>
          <p:spPr>
            <a:xfrm flipH="1">
              <a:off x="-1042867" y="4019487"/>
              <a:ext cx="612000" cy="612000"/>
            </a:xfrm>
            <a:prstGeom prst="ellipse">
              <a:avLst/>
            </a:prstGeom>
            <a:solidFill>
              <a:srgbClr val="FFFFFF"/>
            </a:solidFill>
            <a:ln w="12700" cap="flat" cmpd="sng" algn="ctr">
              <a:solidFill>
                <a:srgbClr val="C0000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11"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12" name="Text Box 5"/>
          <p:cNvSpPr txBox="1">
            <a:spLocks noChangeArrowheads="1"/>
          </p:cNvSpPr>
          <p:nvPr/>
        </p:nvSpPr>
        <p:spPr bwMode="auto">
          <a:xfrm>
            <a:off x="311175" y="6834246"/>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solidFill>
                  <a:schemeClr val="bg1"/>
                </a:solidFill>
                <a:latin typeface="Calibri"/>
                <a:cs typeface="Arial" pitchFamily="34" charset="0"/>
              </a:rPr>
              <a:t>NOTE:	 Indexed vs. average of all items in facet</a:t>
            </a:r>
            <a:br>
              <a:rPr lang="en-ZA" sz="1067" b="1" dirty="0">
                <a:solidFill>
                  <a:schemeClr val="bg1"/>
                </a:solidFill>
                <a:latin typeface="Calibri"/>
                <a:cs typeface="Arial" pitchFamily="34" charset="0"/>
              </a:rPr>
            </a:br>
            <a:r>
              <a:rPr lang="en-ZA" sz="1067" b="1" dirty="0">
                <a:solidFill>
                  <a:schemeClr val="bg1"/>
                </a:solidFill>
                <a:latin typeface="Calibri"/>
                <a:cs typeface="Arial" pitchFamily="34" charset="0"/>
              </a:rPr>
              <a:t>We report all items with a score which is 1 standard deviation higher than the average</a:t>
            </a:r>
            <a:endParaRPr lang="en-US" sz="1067" dirty="0">
              <a:solidFill>
                <a:schemeClr val="bg1"/>
              </a:solidFill>
              <a:latin typeface="Calibri"/>
              <a:cs typeface="Arial" pitchFamily="34" charset="0"/>
            </a:endParaRPr>
          </a:p>
        </p:txBody>
      </p:sp>
      <p:sp>
        <p:nvSpPr>
          <p:cNvPr id="13" name="Freeform 54"/>
          <p:cNvSpPr>
            <a:spLocks noEditPoints="1"/>
          </p:cNvSpPr>
          <p:nvPr/>
        </p:nvSpPr>
        <p:spPr bwMode="auto">
          <a:xfrm>
            <a:off x="387330" y="6998091"/>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17" name="Picture 6" descr="Bilderesultat for country FLAG button ITAL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85351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167159" y="180231"/>
            <a:ext cx="13104000" cy="7200000"/>
          </a:xfrm>
          <a:prstGeom prst="rect">
            <a:avLst/>
          </a:prstGeom>
        </p:spPr>
      </p:pic>
      <p:sp>
        <p:nvSpPr>
          <p:cNvPr id="3" name="Text Placeholder 2"/>
          <p:cNvSpPr>
            <a:spLocks noGrp="1"/>
          </p:cNvSpPr>
          <p:nvPr>
            <p:ph type="body" sz="quarter" idx="14"/>
          </p:nvPr>
        </p:nvSpPr>
        <p:spPr>
          <a:xfrm>
            <a:off x="534274" y="1243610"/>
            <a:ext cx="10355830" cy="374398"/>
          </a:xfrm>
        </p:spPr>
        <p:txBody>
          <a:bodyPr/>
          <a:lstStyle/>
          <a:p>
            <a:r>
              <a:rPr lang="en-US" dirty="0"/>
              <a:t>WHAT expectations  are related to specific destination characteristics? </a:t>
            </a:r>
          </a:p>
        </p:txBody>
      </p:sp>
      <p:sp>
        <p:nvSpPr>
          <p:cNvPr id="4" name="Title 3"/>
          <p:cNvSpPr>
            <a:spLocks noGrp="1"/>
          </p:cNvSpPr>
          <p:nvPr>
            <p:ph type="title"/>
          </p:nvPr>
        </p:nvSpPr>
        <p:spPr>
          <a:xfrm>
            <a:off x="540000" y="540000"/>
            <a:ext cx="8236644" cy="553998"/>
          </a:xfrm>
        </p:spPr>
        <p:txBody>
          <a:bodyPr/>
          <a:lstStyle/>
          <a:p>
            <a:r>
              <a:rPr lang="en-US" dirty="0"/>
              <a:t>Ideal destination characteristics</a:t>
            </a:r>
          </a:p>
        </p:txBody>
      </p:sp>
      <p:graphicFrame>
        <p:nvGraphicFramePr>
          <p:cNvPr id="5" name="FC_Chart"/>
          <p:cNvGraphicFramePr/>
          <p:nvPr>
            <p:extLst>
              <p:ext uri="{D42A27DB-BD31-4B8C-83A1-F6EECF244321}">
                <p14:modId xmlns:p14="http://schemas.microsoft.com/office/powerpoint/2010/main" val="2438733489"/>
              </p:ext>
            </p:extLst>
          </p:nvPr>
        </p:nvGraphicFramePr>
        <p:xfrm>
          <a:off x="-192881" y="1767620"/>
          <a:ext cx="12745416" cy="5325379"/>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uppieren 2"/>
          <p:cNvGrpSpPr/>
          <p:nvPr/>
        </p:nvGrpSpPr>
        <p:grpSpPr>
          <a:xfrm>
            <a:off x="12119074" y="540000"/>
            <a:ext cx="790933" cy="790933"/>
            <a:chOff x="-1042867" y="2764795"/>
            <a:chExt cx="612000" cy="612000"/>
          </a:xfrm>
        </p:grpSpPr>
        <p:sp>
          <p:nvSpPr>
            <p:cNvPr id="15" name="Oval 210"/>
            <p:cNvSpPr>
              <a:spLocks noChangeAspect="1"/>
            </p:cNvSpPr>
            <p:nvPr/>
          </p:nvSpPr>
          <p:spPr>
            <a:xfrm>
              <a:off x="-1042867" y="2764795"/>
              <a:ext cx="612000" cy="612000"/>
            </a:xfrm>
            <a:prstGeom prst="ellipse">
              <a:avLst/>
            </a:prstGeom>
            <a:solidFill>
              <a:srgbClr val="FFFFFF"/>
            </a:solidFill>
            <a:ln w="12700" cap="flat" cmpd="sng" algn="ctr">
              <a:solidFill>
                <a:srgbClr val="7030A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16"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11" name="Text Box 5"/>
          <p:cNvSpPr txBox="1">
            <a:spLocks noChangeArrowheads="1"/>
          </p:cNvSpPr>
          <p:nvPr/>
        </p:nvSpPr>
        <p:spPr bwMode="auto">
          <a:xfrm>
            <a:off x="311175" y="6834246"/>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solidFill>
                  <a:schemeClr val="bg1"/>
                </a:solidFill>
                <a:latin typeface="Calibri"/>
                <a:cs typeface="Arial" pitchFamily="34" charset="0"/>
              </a:rPr>
              <a:t>NOTE:	 Indexed vs. average of all items in facet</a:t>
            </a:r>
            <a:br>
              <a:rPr lang="en-ZA" sz="1067" b="1" dirty="0">
                <a:solidFill>
                  <a:schemeClr val="bg1"/>
                </a:solidFill>
                <a:latin typeface="Calibri"/>
                <a:cs typeface="Arial" pitchFamily="34" charset="0"/>
              </a:rPr>
            </a:br>
            <a:r>
              <a:rPr lang="en-ZA" sz="1067" b="1" dirty="0">
                <a:solidFill>
                  <a:schemeClr val="bg1"/>
                </a:solidFill>
                <a:latin typeface="Calibri"/>
                <a:cs typeface="Arial" pitchFamily="34" charset="0"/>
              </a:rPr>
              <a:t>We report all items with a score which is 1 standard deviation higher than the average</a:t>
            </a:r>
            <a:endParaRPr lang="en-US" sz="1067" dirty="0">
              <a:solidFill>
                <a:schemeClr val="bg1"/>
              </a:solidFill>
              <a:latin typeface="Calibri"/>
              <a:cs typeface="Arial" pitchFamily="34" charset="0"/>
            </a:endParaRPr>
          </a:p>
        </p:txBody>
      </p:sp>
      <p:sp>
        <p:nvSpPr>
          <p:cNvPr id="12" name="Freeform 54"/>
          <p:cNvSpPr>
            <a:spLocks noEditPoints="1"/>
          </p:cNvSpPr>
          <p:nvPr/>
        </p:nvSpPr>
        <p:spPr bwMode="auto">
          <a:xfrm>
            <a:off x="387330" y="6998091"/>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19" name="Picture 6" descr="Bilderesultat for country FLAG button ITA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42147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E9CB659-1409-4BE4-8F88-8B6E9D0EA6F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159" y="180231"/>
            <a:ext cx="13105456" cy="7200800"/>
          </a:xfrm>
          <a:prstGeom prst="rect">
            <a:avLst/>
          </a:prstGeom>
        </p:spPr>
      </p:pic>
      <p:sp>
        <p:nvSpPr>
          <p:cNvPr id="8" name="Rectangle 7"/>
          <p:cNvSpPr/>
          <p:nvPr/>
        </p:nvSpPr>
        <p:spPr bwMode="gray">
          <a:xfrm>
            <a:off x="815231" y="1980431"/>
            <a:ext cx="11017224" cy="4608512"/>
          </a:xfrm>
          <a:prstGeom prst="rect">
            <a:avLst/>
          </a:prstGeom>
          <a:solidFill>
            <a:schemeClr val="bg1">
              <a:lumMod val="95000"/>
              <a:alpha val="70000"/>
            </a:schemeClr>
          </a:solidFill>
          <a:ln>
            <a:noFill/>
          </a:ln>
          <a:effectLst>
            <a:glow rad="127000">
              <a:schemeClr val="bg1">
                <a:alpha val="26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l-BE" sz="2000" dirty="0">
              <a:solidFill>
                <a:schemeClr val="bg1"/>
              </a:solidFill>
            </a:endParaRPr>
          </a:p>
        </p:txBody>
      </p:sp>
      <p:sp>
        <p:nvSpPr>
          <p:cNvPr id="3" name="Text Placeholder 2"/>
          <p:cNvSpPr>
            <a:spLocks noGrp="1"/>
          </p:cNvSpPr>
          <p:nvPr>
            <p:ph type="body" sz="quarter" idx="14"/>
          </p:nvPr>
        </p:nvSpPr>
        <p:spPr>
          <a:xfrm>
            <a:off x="540000" y="1203933"/>
            <a:ext cx="5930003" cy="374398"/>
          </a:xfrm>
        </p:spPr>
        <p:txBody>
          <a:bodyPr/>
          <a:lstStyle/>
          <a:p>
            <a:r>
              <a:rPr lang="en-US" dirty="0"/>
              <a:t>WHAT should the destination stand for?</a:t>
            </a:r>
          </a:p>
        </p:txBody>
      </p:sp>
      <p:sp>
        <p:nvSpPr>
          <p:cNvPr id="4" name="Title 3"/>
          <p:cNvSpPr>
            <a:spLocks noGrp="1"/>
          </p:cNvSpPr>
          <p:nvPr>
            <p:ph type="title"/>
          </p:nvPr>
        </p:nvSpPr>
        <p:spPr>
          <a:xfrm>
            <a:off x="540000" y="540000"/>
            <a:ext cx="5975705" cy="553998"/>
          </a:xfrm>
        </p:spPr>
        <p:txBody>
          <a:bodyPr/>
          <a:lstStyle/>
          <a:p>
            <a:r>
              <a:rPr lang="en-US" dirty="0"/>
              <a:t>Ideal brand Personality</a:t>
            </a:r>
          </a:p>
        </p:txBody>
      </p:sp>
      <p:graphicFrame>
        <p:nvGraphicFramePr>
          <p:cNvPr id="5" name="P_Chart"/>
          <p:cNvGraphicFramePr/>
          <p:nvPr>
            <p:extLst>
              <p:ext uri="{D42A27DB-BD31-4B8C-83A1-F6EECF244321}">
                <p14:modId xmlns:p14="http://schemas.microsoft.com/office/powerpoint/2010/main" val="3728995011"/>
              </p:ext>
            </p:extLst>
          </p:nvPr>
        </p:nvGraphicFramePr>
        <p:xfrm>
          <a:off x="-120873" y="1872419"/>
          <a:ext cx="11161240" cy="4824536"/>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uppieren 5"/>
          <p:cNvGrpSpPr/>
          <p:nvPr/>
        </p:nvGrpSpPr>
        <p:grpSpPr>
          <a:xfrm>
            <a:off x="12041501" y="540000"/>
            <a:ext cx="790933" cy="790933"/>
            <a:chOff x="-1042867" y="4646832"/>
            <a:chExt cx="612000" cy="612000"/>
          </a:xfrm>
        </p:grpSpPr>
        <p:sp>
          <p:nvSpPr>
            <p:cNvPr id="10" name="Oval 210"/>
            <p:cNvSpPr>
              <a:spLocks noChangeAspect="1"/>
            </p:cNvSpPr>
            <p:nvPr/>
          </p:nvSpPr>
          <p:spPr>
            <a:xfrm flipH="1">
              <a:off x="-1042867" y="4646832"/>
              <a:ext cx="612000" cy="612000"/>
            </a:xfrm>
            <a:prstGeom prst="ellipse">
              <a:avLst/>
            </a:prstGeom>
            <a:solidFill>
              <a:srgbClr val="FFFFFF"/>
            </a:solidFill>
            <a:ln w="12700" cap="flat" cmpd="sng" algn="ctr">
              <a:solidFill>
                <a:srgbClr val="00B0F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grpSp>
          <p:nvGrpSpPr>
            <p:cNvPr id="11" name="Gruppieren 59"/>
            <p:cNvGrpSpPr/>
            <p:nvPr/>
          </p:nvGrpSpPr>
          <p:grpSpPr>
            <a:xfrm>
              <a:off x="-1025615" y="4788070"/>
              <a:ext cx="587764" cy="436158"/>
              <a:chOff x="1404938" y="1720851"/>
              <a:chExt cx="6000750" cy="4452937"/>
            </a:xfrm>
          </p:grpSpPr>
          <p:sp>
            <p:nvSpPr>
              <p:cNvPr id="12"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3"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4"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5"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6"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7"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8"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9"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grpSp>
      <p:sp>
        <p:nvSpPr>
          <p:cNvPr id="22" name="Text Box 5"/>
          <p:cNvSpPr txBox="1">
            <a:spLocks noChangeArrowheads="1"/>
          </p:cNvSpPr>
          <p:nvPr/>
        </p:nvSpPr>
        <p:spPr bwMode="auto">
          <a:xfrm>
            <a:off x="311175" y="6834246"/>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23" name="Freeform 54"/>
          <p:cNvSpPr>
            <a:spLocks noEditPoints="1"/>
          </p:cNvSpPr>
          <p:nvPr/>
        </p:nvSpPr>
        <p:spPr bwMode="auto">
          <a:xfrm>
            <a:off x="387330" y="6998091"/>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27" name="Picture 6" descr="Bilderesultat for country FLAG button ITA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23744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158" y="180230"/>
            <a:ext cx="13104000" cy="7200801"/>
          </a:xfrm>
          <a:prstGeom prst="rect">
            <a:avLst/>
          </a:prstGeom>
        </p:spPr>
      </p:pic>
      <p:sp>
        <p:nvSpPr>
          <p:cNvPr id="8" name="Rectangle 7"/>
          <p:cNvSpPr/>
          <p:nvPr/>
        </p:nvSpPr>
        <p:spPr bwMode="gray">
          <a:xfrm>
            <a:off x="959246" y="2177987"/>
            <a:ext cx="10801201" cy="4410956"/>
          </a:xfrm>
          <a:prstGeom prst="rect">
            <a:avLst/>
          </a:prstGeom>
          <a:solidFill>
            <a:schemeClr val="bg1">
              <a:lumMod val="95000"/>
              <a:alpha val="70000"/>
            </a:schemeClr>
          </a:solidFill>
          <a:ln>
            <a:noFill/>
          </a:ln>
          <a:effectLst>
            <a:glow rad="127000">
              <a:schemeClr val="bg1">
                <a:alpha val="26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l-BE" sz="2000" dirty="0">
              <a:solidFill>
                <a:schemeClr val="bg1"/>
              </a:solidFill>
            </a:endParaRPr>
          </a:p>
        </p:txBody>
      </p:sp>
      <p:sp>
        <p:nvSpPr>
          <p:cNvPr id="3" name="Text Placeholder 2"/>
          <p:cNvSpPr>
            <a:spLocks noGrp="1"/>
          </p:cNvSpPr>
          <p:nvPr>
            <p:ph type="body" sz="quarter" idx="14"/>
          </p:nvPr>
        </p:nvSpPr>
        <p:spPr>
          <a:xfrm>
            <a:off x="540777" y="1203933"/>
            <a:ext cx="5906855" cy="374398"/>
          </a:xfrm>
        </p:spPr>
        <p:txBody>
          <a:bodyPr/>
          <a:lstStyle/>
          <a:p>
            <a:r>
              <a:rPr lang="en-US" dirty="0"/>
              <a:t>HOW should a holiday reflect upon me?</a:t>
            </a:r>
          </a:p>
        </p:txBody>
      </p:sp>
      <p:sp>
        <p:nvSpPr>
          <p:cNvPr id="4" name="Title 3"/>
          <p:cNvSpPr>
            <a:spLocks noGrp="1"/>
          </p:cNvSpPr>
          <p:nvPr>
            <p:ph type="title"/>
          </p:nvPr>
        </p:nvSpPr>
        <p:spPr>
          <a:xfrm>
            <a:off x="540000" y="540000"/>
            <a:ext cx="5033139" cy="553998"/>
          </a:xfrm>
        </p:spPr>
        <p:txBody>
          <a:bodyPr/>
          <a:lstStyle/>
          <a:p>
            <a:r>
              <a:rPr lang="en-US" dirty="0"/>
              <a:t>Ideal Social Identity</a:t>
            </a:r>
          </a:p>
        </p:txBody>
      </p:sp>
      <p:graphicFrame>
        <p:nvGraphicFramePr>
          <p:cNvPr id="5" name="SI_Chart"/>
          <p:cNvGraphicFramePr/>
          <p:nvPr>
            <p:extLst>
              <p:ext uri="{D42A27DB-BD31-4B8C-83A1-F6EECF244321}">
                <p14:modId xmlns:p14="http://schemas.microsoft.com/office/powerpoint/2010/main" val="48057414"/>
              </p:ext>
            </p:extLst>
          </p:nvPr>
        </p:nvGraphicFramePr>
        <p:xfrm>
          <a:off x="627325" y="2412478"/>
          <a:ext cx="12025336" cy="4176464"/>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uppieren 3"/>
          <p:cNvGrpSpPr/>
          <p:nvPr/>
        </p:nvGrpSpPr>
        <p:grpSpPr>
          <a:xfrm>
            <a:off x="12055853" y="540000"/>
            <a:ext cx="790933" cy="790933"/>
            <a:chOff x="-1042867" y="3392141"/>
            <a:chExt cx="612000" cy="612000"/>
          </a:xfrm>
        </p:grpSpPr>
        <p:sp>
          <p:nvSpPr>
            <p:cNvPr id="10" name="Oval 210"/>
            <p:cNvSpPr>
              <a:spLocks noChangeAspect="1"/>
            </p:cNvSpPr>
            <p:nvPr/>
          </p:nvSpPr>
          <p:spPr>
            <a:xfrm>
              <a:off x="-1042867" y="3392141"/>
              <a:ext cx="612000" cy="612000"/>
            </a:xfrm>
            <a:prstGeom prst="ellipse">
              <a:avLst/>
            </a:prstGeom>
            <a:solidFill>
              <a:srgbClr val="FFFFFF"/>
            </a:solidFill>
            <a:ln w="12700" cap="flat" cmpd="sng" algn="ctr">
              <a:solidFill>
                <a:srgbClr val="00B05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11"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00B05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14" name="Text Box 5"/>
          <p:cNvSpPr txBox="1">
            <a:spLocks noChangeArrowheads="1"/>
          </p:cNvSpPr>
          <p:nvPr/>
        </p:nvSpPr>
        <p:spPr bwMode="auto">
          <a:xfrm>
            <a:off x="311175" y="6834246"/>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solidFill>
                  <a:schemeClr val="bg1"/>
                </a:solidFill>
                <a:latin typeface="Calibri"/>
                <a:cs typeface="Arial" pitchFamily="34" charset="0"/>
              </a:rPr>
              <a:t>NOTE:	 Indexed vs. average of all items in facet</a:t>
            </a:r>
            <a:br>
              <a:rPr lang="en-ZA" sz="1067" b="1" dirty="0">
                <a:solidFill>
                  <a:schemeClr val="bg1"/>
                </a:solidFill>
                <a:latin typeface="Calibri"/>
                <a:cs typeface="Arial" pitchFamily="34" charset="0"/>
              </a:rPr>
            </a:br>
            <a:r>
              <a:rPr lang="en-ZA" sz="1067" b="1" dirty="0">
                <a:solidFill>
                  <a:schemeClr val="bg1"/>
                </a:solidFill>
                <a:latin typeface="Calibri"/>
                <a:cs typeface="Arial" pitchFamily="34" charset="0"/>
              </a:rPr>
              <a:t>We report all items with a score which is 1 standard deviation higher than the average</a:t>
            </a:r>
            <a:endParaRPr lang="en-US" sz="1067" dirty="0">
              <a:solidFill>
                <a:schemeClr val="bg1"/>
              </a:solidFill>
              <a:latin typeface="Calibri"/>
              <a:cs typeface="Arial" pitchFamily="34" charset="0"/>
            </a:endParaRPr>
          </a:p>
        </p:txBody>
      </p:sp>
      <p:sp>
        <p:nvSpPr>
          <p:cNvPr id="15" name="Freeform 54"/>
          <p:cNvSpPr>
            <a:spLocks noEditPoints="1"/>
          </p:cNvSpPr>
          <p:nvPr/>
        </p:nvSpPr>
        <p:spPr bwMode="auto">
          <a:xfrm>
            <a:off x="387330" y="6998091"/>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19" name="Picture 6" descr="Bilderesultat for country FLAG button ITA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94348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102" b="1102"/>
          <a:stretch>
            <a:fillRect/>
          </a:stretch>
        </p:blipFill>
        <p:spPr/>
      </p:pic>
      <p:sp>
        <p:nvSpPr>
          <p:cNvPr id="5" name="Subtitle 4"/>
          <p:cNvSpPr>
            <a:spLocks noGrp="1"/>
          </p:cNvSpPr>
          <p:nvPr>
            <p:ph type="subTitle" idx="1"/>
          </p:nvPr>
        </p:nvSpPr>
        <p:spPr>
          <a:xfrm>
            <a:off x="540000" y="3852639"/>
            <a:ext cx="4448941" cy="514516"/>
          </a:xfrm>
        </p:spPr>
        <p:txBody>
          <a:bodyPr/>
          <a:lstStyle/>
          <a:p>
            <a:r>
              <a:rPr lang="en-US" dirty="0"/>
              <a:t>With whom, how, when…</a:t>
            </a:r>
          </a:p>
        </p:txBody>
      </p:sp>
      <p:sp>
        <p:nvSpPr>
          <p:cNvPr id="8" name="Text Placeholder 7"/>
          <p:cNvSpPr>
            <a:spLocks noGrp="1"/>
          </p:cNvSpPr>
          <p:nvPr>
            <p:ph type="body" sz="quarter" idx="13"/>
          </p:nvPr>
        </p:nvSpPr>
        <p:spPr>
          <a:xfrm>
            <a:off x="540000" y="2360524"/>
            <a:ext cx="2751697" cy="677108"/>
          </a:xfrm>
        </p:spPr>
        <p:txBody>
          <a:bodyPr/>
          <a:lstStyle/>
          <a:p>
            <a:r>
              <a:rPr lang="en-US" dirty="0"/>
              <a:t>behavior</a:t>
            </a:r>
          </a:p>
        </p:txBody>
      </p:sp>
      <p:sp>
        <p:nvSpPr>
          <p:cNvPr id="9" name="Text Placeholder 8"/>
          <p:cNvSpPr>
            <a:spLocks noGrp="1"/>
          </p:cNvSpPr>
          <p:nvPr>
            <p:ph type="body" sz="quarter" idx="16"/>
          </p:nvPr>
        </p:nvSpPr>
        <p:spPr>
          <a:xfrm>
            <a:off x="540000" y="1634754"/>
            <a:ext cx="2849673" cy="677108"/>
          </a:xfrm>
        </p:spPr>
        <p:txBody>
          <a:bodyPr/>
          <a:lstStyle/>
          <a:p>
            <a:r>
              <a:rPr lang="en-US" dirty="0"/>
              <a:t>Category</a:t>
            </a:r>
          </a:p>
        </p:txBody>
      </p:sp>
    </p:spTree>
    <p:extLst>
      <p:ext uri="{BB962C8B-B14F-4D97-AF65-F5344CB8AC3E}">
        <p14:creationId xmlns:p14="http://schemas.microsoft.com/office/powerpoint/2010/main" val="79768153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5849324" cy="553998"/>
          </a:xfrm>
        </p:spPr>
        <p:txBody>
          <a:bodyPr/>
          <a:lstStyle/>
          <a:p>
            <a:r>
              <a:rPr lang="en-US" dirty="0"/>
              <a:t>WHEN, WHO, HOW, where</a:t>
            </a:r>
          </a:p>
        </p:txBody>
      </p:sp>
      <p:sp>
        <p:nvSpPr>
          <p:cNvPr id="4" name="Text Placeholder 3"/>
          <p:cNvSpPr>
            <a:spLocks noGrp="1"/>
          </p:cNvSpPr>
          <p:nvPr>
            <p:ph type="body" sz="quarter" idx="14"/>
          </p:nvPr>
        </p:nvSpPr>
        <p:spPr>
          <a:xfrm>
            <a:off x="540000" y="1188343"/>
            <a:ext cx="5826320" cy="406265"/>
          </a:xfrm>
        </p:spPr>
        <p:txBody>
          <a:bodyPr/>
          <a:lstStyle/>
          <a:p>
            <a:r>
              <a:rPr lang="en-US" dirty="0"/>
              <a:t>Highlights on Italian category behavior</a:t>
            </a:r>
          </a:p>
        </p:txBody>
      </p:sp>
      <p:graphicFrame>
        <p:nvGraphicFramePr>
          <p:cNvPr id="5" name="Chart 4"/>
          <p:cNvGraphicFramePr/>
          <p:nvPr>
            <p:extLst>
              <p:ext uri="{D42A27DB-BD31-4B8C-83A1-F6EECF244321}">
                <p14:modId xmlns:p14="http://schemas.microsoft.com/office/powerpoint/2010/main" val="1861767816"/>
              </p:ext>
            </p:extLst>
          </p:nvPr>
        </p:nvGraphicFramePr>
        <p:xfrm>
          <a:off x="815231" y="2443160"/>
          <a:ext cx="3857054" cy="89110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932791" y="2340471"/>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222223">
                    <a:lumMod val="75000"/>
                    <a:lumOff val="25000"/>
                  </a:srgbClr>
                </a:solidFill>
                <a:effectLst/>
                <a:uLnTx/>
                <a:uFillTx/>
                <a:latin typeface="Segoe UI"/>
                <a:ea typeface="+mn-ea"/>
                <a:cs typeface="Calibri"/>
              </a:rPr>
              <a:t>WHEN</a:t>
            </a:r>
          </a:p>
        </p:txBody>
      </p:sp>
      <p:cxnSp>
        <p:nvCxnSpPr>
          <p:cNvPr id="7" name="Straight Connector 6"/>
          <p:cNvCxnSpPr/>
          <p:nvPr/>
        </p:nvCxnSpPr>
        <p:spPr>
          <a:xfrm>
            <a:off x="4795540" y="2208702"/>
            <a:ext cx="0" cy="488429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15231" y="4220752"/>
            <a:ext cx="11953328" cy="417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15231" y="2193749"/>
            <a:ext cx="11953328" cy="1495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47279" y="3564607"/>
            <a:ext cx="2780871" cy="478968"/>
          </a:xfrm>
          <a:prstGeom prst="rect">
            <a:avLst/>
          </a:prstGeom>
          <a:noFill/>
        </p:spPr>
        <p:txBody>
          <a:bodyPr wrap="none" lIns="72000" tIns="36000" rIns="72000" bIns="36000" rtlCol="0">
            <a:spAutoFit/>
          </a:bodyPr>
          <a:lstStyle/>
          <a:p>
            <a:pPr marL="0" marR="0" lvl="0" indent="0" algn="ctr" defTabSz="1051802" rtl="0" eaLnBrk="1" fontAlgn="auto" latinLnBrk="0" hangingPunct="1">
              <a:lnSpc>
                <a:spcPct val="110000"/>
              </a:lnSpc>
              <a:spcBef>
                <a:spcPts val="0"/>
              </a:spcBef>
              <a:spcAft>
                <a:spcPts val="0"/>
              </a:spcAft>
              <a:buClr>
                <a:srgbClr val="D2D3D2"/>
              </a:buClr>
              <a:buSzTx/>
              <a:buFontTx/>
              <a:buNone/>
              <a:tabLst/>
              <a:defRPr/>
            </a:pPr>
            <a:r>
              <a:rPr kumimoji="0" lang="en-US" sz="1200" b="0" i="1" u="none" strike="noStrike" kern="1200" cap="none" spc="0" normalizeH="0" baseline="0" noProof="0" dirty="0">
                <a:ln>
                  <a:noFill/>
                </a:ln>
                <a:solidFill>
                  <a:srgbClr val="222223"/>
                </a:solidFill>
                <a:effectLst/>
                <a:uLnTx/>
                <a:uFillTx/>
                <a:latin typeface="Segoe UI"/>
                <a:ea typeface="+mn-ea"/>
                <a:cs typeface="+mn-cs"/>
              </a:rPr>
              <a:t>People travel all year long</a:t>
            </a:r>
          </a:p>
          <a:p>
            <a:pPr marL="0" marR="0" lvl="0" indent="0" algn="ctr" defTabSz="1051802" rtl="0" eaLnBrk="1" fontAlgn="auto" latinLnBrk="0" hangingPunct="1">
              <a:lnSpc>
                <a:spcPct val="110000"/>
              </a:lnSpc>
              <a:spcBef>
                <a:spcPts val="0"/>
              </a:spcBef>
              <a:spcAft>
                <a:spcPts val="0"/>
              </a:spcAft>
              <a:buClr>
                <a:srgbClr val="D2D3D2"/>
              </a:buClr>
              <a:buSzTx/>
              <a:buFontTx/>
              <a:buNone/>
              <a:tabLst/>
              <a:defRPr/>
            </a:pPr>
            <a:r>
              <a:rPr kumimoji="0" lang="en-US" sz="1200" b="0" i="1" u="none" strike="noStrike" kern="1200" cap="none" spc="0" normalizeH="0" baseline="0" noProof="0" dirty="0">
                <a:ln>
                  <a:noFill/>
                </a:ln>
                <a:solidFill>
                  <a:srgbClr val="222223"/>
                </a:solidFill>
                <a:effectLst/>
                <a:uLnTx/>
                <a:uFillTx/>
                <a:latin typeface="Segoe UI"/>
                <a:ea typeface="+mn-ea"/>
                <a:cs typeface="+mn-cs"/>
              </a:rPr>
              <a:t>- Off course some peaks in summertime</a:t>
            </a:r>
          </a:p>
        </p:txBody>
      </p:sp>
      <p:sp>
        <p:nvSpPr>
          <p:cNvPr id="13" name="TextBox 12"/>
          <p:cNvSpPr txBox="1"/>
          <p:nvPr/>
        </p:nvSpPr>
        <p:spPr>
          <a:xfrm>
            <a:off x="4795540" y="2340471"/>
            <a:ext cx="1996355" cy="336122"/>
          </a:xfrm>
          <a:prstGeom prst="rect">
            <a:avLst/>
          </a:prstGeom>
        </p:spPr>
        <p:txBody>
          <a:bodyPr vert="horz" wrap="square" lIns="0" tIns="0" rIns="0" bIns="0" rtlCol="0">
            <a:normAutofit/>
          </a:bodyPr>
          <a:lstStyle/>
          <a:p>
            <a:pPr marL="4762" marR="0" lvl="0" indent="0" algn="ctr"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Segoe UI"/>
                <a:ea typeface="+mn-ea"/>
                <a:cs typeface="Calibri"/>
              </a:rPr>
              <a:t>WITH WHOM</a:t>
            </a:r>
          </a:p>
        </p:txBody>
      </p:sp>
      <p:sp>
        <p:nvSpPr>
          <p:cNvPr id="14" name="Title 1"/>
          <p:cNvSpPr txBox="1">
            <a:spLocks/>
          </p:cNvSpPr>
          <p:nvPr/>
        </p:nvSpPr>
        <p:spPr>
          <a:xfrm>
            <a:off x="5107650" y="2925583"/>
            <a:ext cx="1271022" cy="483274"/>
          </a:xfrm>
          <a:prstGeom prst="rect">
            <a:avLst/>
          </a:prstGeom>
        </p:spPr>
        <p:txBody>
          <a:bodyPr vert="horz" wrap="square" lIns="0" tIns="0" rIns="0" bIns="0" rtlCol="0" anchor="t">
            <a:spAutoFit/>
          </a:bodyPr>
          <a:lstStyle/>
          <a:p>
            <a:pPr marL="0" marR="0" lvl="0" indent="0" algn="ctr" defTabSz="1042872" rtl="0" eaLnBrk="1" fontAlgn="auto" latinLnBrk="0" hangingPunct="1">
              <a:lnSpc>
                <a:spcPct val="70000"/>
              </a:lnSpc>
              <a:spcBef>
                <a:spcPct val="0"/>
              </a:spcBef>
              <a:spcAft>
                <a:spcPts val="0"/>
              </a:spcAft>
              <a:buClrTx/>
              <a:buSzTx/>
              <a:buFontTx/>
              <a:buNone/>
              <a:tabLst/>
              <a:defRPr/>
            </a:pPr>
            <a:r>
              <a:rPr kumimoji="0" lang="en-GB" sz="4400" b="1" i="0" u="none" strike="noStrike" kern="0" cap="none" spc="-149" normalizeH="0" baseline="0" noProof="0" dirty="0">
                <a:ln>
                  <a:noFill/>
                </a:ln>
                <a:solidFill>
                  <a:srgbClr val="007788"/>
                </a:solidFill>
                <a:effectLst/>
                <a:uLnTx/>
                <a:uFillTx/>
                <a:latin typeface="Segoe UI"/>
                <a:ea typeface="+mn-ea"/>
                <a:cs typeface="+mn-cs"/>
              </a:rPr>
              <a:t>67</a:t>
            </a:r>
            <a:r>
              <a:rPr kumimoji="0" lang="en-GB" sz="2000" b="1" i="0" u="none" strike="noStrike" kern="0" cap="none" spc="-149" normalizeH="0" baseline="0" noProof="0" dirty="0">
                <a:ln>
                  <a:noFill/>
                </a:ln>
                <a:solidFill>
                  <a:srgbClr val="007788"/>
                </a:solidFill>
                <a:effectLst/>
                <a:uLnTx/>
                <a:uFillTx/>
                <a:latin typeface="Segoe UI"/>
                <a:ea typeface="+mn-ea"/>
                <a:cs typeface="+mn-cs"/>
              </a:rPr>
              <a:t> </a:t>
            </a:r>
            <a:r>
              <a:rPr kumimoji="0" lang="en-GB" sz="1800" b="1" i="0" u="none" strike="noStrike" kern="0" cap="none" spc="-149" normalizeH="0" baseline="0" noProof="0" dirty="0">
                <a:ln>
                  <a:noFill/>
                </a:ln>
                <a:solidFill>
                  <a:srgbClr val="007788"/>
                </a:solidFill>
                <a:effectLst/>
                <a:uLnTx/>
                <a:uFillTx/>
                <a:latin typeface="Segoe UI"/>
                <a:ea typeface="+mn-ea"/>
                <a:cs typeface="+mn-cs"/>
              </a:rPr>
              <a:t>%</a:t>
            </a:r>
            <a:endParaRPr kumimoji="0" lang="en-GB" sz="4400" b="1" i="0" u="none" strike="noStrike" kern="0" cap="none" spc="-149" normalizeH="0" baseline="0" noProof="0" dirty="0">
              <a:ln>
                <a:noFill/>
              </a:ln>
              <a:solidFill>
                <a:srgbClr val="007788"/>
              </a:solidFill>
              <a:effectLst/>
              <a:uLnTx/>
              <a:uFillTx/>
              <a:latin typeface="Segoe UI"/>
              <a:ea typeface="+mn-ea"/>
              <a:cs typeface="+mn-cs"/>
            </a:endParaRPr>
          </a:p>
        </p:txBody>
      </p:sp>
      <p:cxnSp>
        <p:nvCxnSpPr>
          <p:cNvPr id="15" name="Straight Connector 14"/>
          <p:cNvCxnSpPr/>
          <p:nvPr/>
        </p:nvCxnSpPr>
        <p:spPr>
          <a:xfrm>
            <a:off x="6791895" y="2208702"/>
            <a:ext cx="0" cy="20162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795540" y="3564607"/>
            <a:ext cx="1996355" cy="276999"/>
          </a:xfrm>
          <a:prstGeom prst="rect">
            <a:avLst/>
          </a:prstGeom>
        </p:spPr>
        <p:txBody>
          <a:bodyPr wrap="square">
            <a:spAutoFit/>
          </a:bodyPr>
          <a:lstStyle/>
          <a:p>
            <a:pPr marL="0" marR="0" lvl="0" indent="0" algn="ctr" defTabSz="1051802"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a:ln>
                  <a:noFill/>
                </a:ln>
                <a:solidFill>
                  <a:srgbClr val="007788"/>
                </a:solidFill>
                <a:effectLst/>
                <a:uLnTx/>
                <a:uFillTx/>
                <a:latin typeface="Segoe UI"/>
                <a:ea typeface="+mn-ea"/>
                <a:cs typeface="+mn-cs"/>
              </a:rPr>
              <a:t>Spouse/partner</a:t>
            </a:r>
          </a:p>
        </p:txBody>
      </p:sp>
      <p:sp>
        <p:nvSpPr>
          <p:cNvPr id="21" name="Title 1"/>
          <p:cNvSpPr txBox="1">
            <a:spLocks/>
          </p:cNvSpPr>
          <p:nvPr/>
        </p:nvSpPr>
        <p:spPr>
          <a:xfrm>
            <a:off x="7101545" y="2925583"/>
            <a:ext cx="1271022" cy="473976"/>
          </a:xfrm>
          <a:prstGeom prst="rect">
            <a:avLst/>
          </a:prstGeom>
        </p:spPr>
        <p:txBody>
          <a:bodyPr vert="horz" wrap="square" lIns="0" tIns="0" rIns="0" bIns="0" rtlCol="0" anchor="t">
            <a:spAutoFit/>
          </a:bodyPr>
          <a:lstStyle/>
          <a:p>
            <a:pPr marL="0" marR="0" lvl="0" indent="0" algn="ctr" defTabSz="1042872" rtl="0" eaLnBrk="1" fontAlgn="auto" latinLnBrk="0" hangingPunct="1">
              <a:lnSpc>
                <a:spcPct val="70000"/>
              </a:lnSpc>
              <a:spcBef>
                <a:spcPct val="0"/>
              </a:spcBef>
              <a:spcAft>
                <a:spcPts val="0"/>
              </a:spcAft>
              <a:buClrTx/>
              <a:buSzTx/>
              <a:buFontTx/>
              <a:buNone/>
              <a:tabLst/>
              <a:defRPr/>
            </a:pPr>
            <a:r>
              <a:rPr lang="en-GB" sz="4400" b="1" kern="0" spc="-149" dirty="0">
                <a:solidFill>
                  <a:srgbClr val="E87722"/>
                </a:solidFill>
                <a:latin typeface="Segoe UI"/>
              </a:rPr>
              <a:t>71</a:t>
            </a:r>
            <a:r>
              <a:rPr kumimoji="0" lang="en-GB" sz="2000" b="1" i="0" u="none" strike="noStrike" kern="0" cap="none" spc="-149" normalizeH="0" baseline="0" noProof="0" dirty="0">
                <a:ln>
                  <a:noFill/>
                </a:ln>
                <a:solidFill>
                  <a:srgbClr val="E87722"/>
                </a:solidFill>
                <a:effectLst/>
                <a:uLnTx/>
                <a:uFillTx/>
                <a:latin typeface="Segoe UI"/>
                <a:ea typeface="+mn-ea"/>
                <a:cs typeface="+mn-cs"/>
              </a:rPr>
              <a:t> </a:t>
            </a:r>
            <a:r>
              <a:rPr kumimoji="0" lang="en-GB" sz="1800" b="1" i="0" u="none" strike="noStrike" kern="0" cap="none" spc="-149" normalizeH="0" baseline="0" noProof="0" dirty="0">
                <a:ln>
                  <a:noFill/>
                </a:ln>
                <a:solidFill>
                  <a:srgbClr val="E87722"/>
                </a:solidFill>
                <a:effectLst/>
                <a:uLnTx/>
                <a:uFillTx/>
                <a:latin typeface="Segoe UI"/>
                <a:ea typeface="+mn-ea"/>
                <a:cs typeface="+mn-cs"/>
              </a:rPr>
              <a:t>%</a:t>
            </a:r>
            <a:endParaRPr kumimoji="0" lang="en-GB" sz="4400" b="1" i="0" u="none" strike="noStrike" kern="0" cap="none" spc="-149" normalizeH="0" baseline="0" noProof="0" dirty="0">
              <a:ln>
                <a:noFill/>
              </a:ln>
              <a:solidFill>
                <a:srgbClr val="E87722"/>
              </a:solidFill>
              <a:effectLst/>
              <a:uLnTx/>
              <a:uFillTx/>
              <a:latin typeface="Segoe UI"/>
              <a:ea typeface="+mn-ea"/>
              <a:cs typeface="+mn-cs"/>
            </a:endParaRPr>
          </a:p>
        </p:txBody>
      </p:sp>
      <p:sp>
        <p:nvSpPr>
          <p:cNvPr id="22" name="TextBox 21"/>
          <p:cNvSpPr txBox="1"/>
          <p:nvPr/>
        </p:nvSpPr>
        <p:spPr>
          <a:xfrm>
            <a:off x="6791896" y="2340471"/>
            <a:ext cx="1800199" cy="336122"/>
          </a:xfrm>
          <a:prstGeom prst="rect">
            <a:avLst/>
          </a:prstGeom>
        </p:spPr>
        <p:txBody>
          <a:bodyPr vert="horz" wrap="square" lIns="0" tIns="0" rIns="0" bIns="0" rtlCol="0">
            <a:normAutofit/>
          </a:bodyPr>
          <a:lstStyle/>
          <a:p>
            <a:pPr marL="4762" marR="0" lvl="0" indent="0" algn="ctr"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E87722"/>
                </a:solidFill>
                <a:effectLst/>
                <a:uLnTx/>
                <a:uFillTx/>
                <a:latin typeface="Segoe UI"/>
                <a:ea typeface="+mn-ea"/>
                <a:cs typeface="Calibri"/>
              </a:rPr>
              <a:t>HOW</a:t>
            </a:r>
          </a:p>
        </p:txBody>
      </p:sp>
      <p:cxnSp>
        <p:nvCxnSpPr>
          <p:cNvPr id="23" name="Straight Connector 22"/>
          <p:cNvCxnSpPr/>
          <p:nvPr/>
        </p:nvCxnSpPr>
        <p:spPr>
          <a:xfrm>
            <a:off x="8592095" y="2208702"/>
            <a:ext cx="0" cy="20162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791895" y="3564607"/>
            <a:ext cx="1800200" cy="646331"/>
          </a:xfrm>
          <a:prstGeom prst="rect">
            <a:avLst/>
          </a:prstGeom>
        </p:spPr>
        <p:txBody>
          <a:bodyPr wrap="square">
            <a:spAutoFit/>
          </a:bodyPr>
          <a:lstStyle/>
          <a:p>
            <a:pPr marL="0" marR="0" lvl="0" indent="0" algn="ctr" defTabSz="1051802"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E87722"/>
                </a:solidFill>
                <a:effectLst/>
                <a:uLnTx/>
                <a:uFillTx/>
                <a:latin typeface="Segoe UI"/>
                <a:ea typeface="+mn-ea"/>
                <a:cs typeface="+mn-cs"/>
              </a:rPr>
              <a:t>I/we organized the trip myself/ourselves and travelled independently</a:t>
            </a:r>
            <a:endParaRPr kumimoji="0" lang="nb-NO" sz="1200" b="0" i="1" u="none" strike="noStrike" kern="1200" cap="none" spc="0" normalizeH="0" baseline="0" noProof="0" dirty="0">
              <a:ln>
                <a:noFill/>
              </a:ln>
              <a:solidFill>
                <a:srgbClr val="E87722"/>
              </a:solidFill>
              <a:effectLst/>
              <a:uLnTx/>
              <a:uFillTx/>
              <a:latin typeface="Segoe UI"/>
              <a:ea typeface="+mn-ea"/>
              <a:cs typeface="+mn-cs"/>
            </a:endParaRPr>
          </a:p>
        </p:txBody>
      </p:sp>
      <p:sp>
        <p:nvSpPr>
          <p:cNvPr id="25" name="TextBox 24"/>
          <p:cNvSpPr txBox="1"/>
          <p:nvPr/>
        </p:nvSpPr>
        <p:spPr>
          <a:xfrm>
            <a:off x="8592096" y="2340471"/>
            <a:ext cx="2160239" cy="336122"/>
          </a:xfrm>
          <a:prstGeom prst="rect">
            <a:avLst/>
          </a:prstGeom>
        </p:spPr>
        <p:txBody>
          <a:bodyPr vert="horz" wrap="square" lIns="0" tIns="0" rIns="0" bIns="0" rtlCol="0">
            <a:normAutofit/>
          </a:bodyPr>
          <a:lstStyle/>
          <a:p>
            <a:pPr marL="4762" marR="0" lvl="0" indent="0" algn="ctr"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C00000"/>
                </a:solidFill>
                <a:effectLst/>
                <a:uLnTx/>
                <a:uFillTx/>
                <a:latin typeface="Segoe UI"/>
                <a:ea typeface="+mn-ea"/>
                <a:cs typeface="Calibri"/>
              </a:rPr>
              <a:t>TYPE OF ACCOMODATION</a:t>
            </a:r>
          </a:p>
        </p:txBody>
      </p:sp>
      <p:cxnSp>
        <p:nvCxnSpPr>
          <p:cNvPr id="26" name="Straight Connector 25"/>
          <p:cNvCxnSpPr/>
          <p:nvPr/>
        </p:nvCxnSpPr>
        <p:spPr>
          <a:xfrm>
            <a:off x="10761539" y="2208702"/>
            <a:ext cx="0" cy="20162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itle 1"/>
          <p:cNvSpPr txBox="1">
            <a:spLocks/>
          </p:cNvSpPr>
          <p:nvPr/>
        </p:nvSpPr>
        <p:spPr>
          <a:xfrm>
            <a:off x="8601299" y="2925583"/>
            <a:ext cx="2160240" cy="483274"/>
          </a:xfrm>
          <a:prstGeom prst="rect">
            <a:avLst/>
          </a:prstGeom>
        </p:spPr>
        <p:txBody>
          <a:bodyPr vert="horz" wrap="square" lIns="0" tIns="0" rIns="0" bIns="0" rtlCol="0" anchor="t">
            <a:spAutoFit/>
          </a:bodyPr>
          <a:lstStyle/>
          <a:p>
            <a:pPr marL="0" marR="0" lvl="0" indent="0" algn="ctr" defTabSz="1042872" rtl="0" eaLnBrk="1" fontAlgn="auto" latinLnBrk="0" hangingPunct="1">
              <a:lnSpc>
                <a:spcPct val="70000"/>
              </a:lnSpc>
              <a:spcBef>
                <a:spcPct val="0"/>
              </a:spcBef>
              <a:spcAft>
                <a:spcPts val="0"/>
              </a:spcAft>
              <a:buClrTx/>
              <a:buSzTx/>
              <a:buFontTx/>
              <a:buNone/>
              <a:tabLst/>
              <a:defRPr/>
            </a:pPr>
            <a:r>
              <a:rPr lang="en-GB" sz="4400" b="1" kern="0" spc="-149" dirty="0">
                <a:solidFill>
                  <a:srgbClr val="C00000"/>
                </a:solidFill>
                <a:latin typeface="Segoe UI"/>
              </a:rPr>
              <a:t>66</a:t>
            </a:r>
            <a:r>
              <a:rPr kumimoji="0" lang="en-GB" sz="1800" b="1" i="0" u="none" strike="noStrike" kern="0" cap="none" spc="-149" normalizeH="0" baseline="0" noProof="0" dirty="0">
                <a:ln>
                  <a:noFill/>
                </a:ln>
                <a:solidFill>
                  <a:srgbClr val="C00000"/>
                </a:solidFill>
                <a:effectLst/>
                <a:uLnTx/>
                <a:uFillTx/>
                <a:latin typeface="Segoe UI"/>
                <a:ea typeface="+mn-ea"/>
                <a:cs typeface="+mn-cs"/>
              </a:rPr>
              <a:t>%</a:t>
            </a:r>
            <a:endParaRPr kumimoji="0" lang="en-GB" sz="4400" b="1" i="0" u="none" strike="noStrike" kern="0" cap="none" spc="-149" normalizeH="0" baseline="0" noProof="0" dirty="0">
              <a:ln>
                <a:noFill/>
              </a:ln>
              <a:solidFill>
                <a:srgbClr val="C00000"/>
              </a:solidFill>
              <a:effectLst/>
              <a:uLnTx/>
              <a:uFillTx/>
              <a:latin typeface="Segoe UI"/>
              <a:ea typeface="+mn-ea"/>
              <a:cs typeface="+mn-cs"/>
            </a:endParaRPr>
          </a:p>
        </p:txBody>
      </p:sp>
      <p:sp>
        <p:nvSpPr>
          <p:cNvPr id="28" name="Rectangle 27"/>
          <p:cNvSpPr/>
          <p:nvPr/>
        </p:nvSpPr>
        <p:spPr>
          <a:xfrm>
            <a:off x="8601299" y="3564607"/>
            <a:ext cx="2160240" cy="461665"/>
          </a:xfrm>
          <a:prstGeom prst="rect">
            <a:avLst/>
          </a:prstGeom>
        </p:spPr>
        <p:txBody>
          <a:bodyPr wrap="square">
            <a:spAutoFit/>
          </a:bodyPr>
          <a:lstStyle/>
          <a:p>
            <a:pPr marL="0" marR="0" lvl="0" indent="0" algn="ctr" defTabSz="1051802"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C00000"/>
                </a:solidFill>
                <a:effectLst/>
                <a:uLnTx/>
                <a:uFillTx/>
                <a:latin typeface="Segoe UI"/>
                <a:ea typeface="+mn-ea"/>
                <a:cs typeface="+mn-cs"/>
              </a:rPr>
              <a:t>Lived at a hotel, </a:t>
            </a:r>
            <a:r>
              <a:rPr lang="en-US" sz="1200" i="1" dirty="0" err="1">
                <a:solidFill>
                  <a:srgbClr val="C00000"/>
                </a:solidFill>
                <a:latin typeface="Segoe UI"/>
              </a:rPr>
              <a:t>i</a:t>
            </a:r>
            <a:r>
              <a:rPr kumimoji="0" lang="en-US" sz="1200" b="0" i="1" u="none" strike="noStrike" kern="1200" cap="none" spc="0" normalizeH="0" baseline="0" noProof="0" dirty="0">
                <a:ln>
                  <a:noFill/>
                </a:ln>
                <a:solidFill>
                  <a:srgbClr val="C00000"/>
                </a:solidFill>
                <a:effectLst/>
                <a:uLnTx/>
                <a:uFillTx/>
                <a:latin typeface="Segoe UI"/>
                <a:ea typeface="+mn-ea"/>
                <a:cs typeface="+mn-cs"/>
              </a:rPr>
              <a:t>n most cases a medium standard hotel</a:t>
            </a:r>
            <a:endParaRPr kumimoji="0" lang="nb-NO" sz="1200" b="0" i="1" u="none" strike="noStrike" kern="1200" cap="none" spc="0" normalizeH="0" baseline="0" noProof="0" dirty="0">
              <a:ln>
                <a:noFill/>
              </a:ln>
              <a:solidFill>
                <a:srgbClr val="C00000"/>
              </a:solidFill>
              <a:effectLst/>
              <a:uLnTx/>
              <a:uFillTx/>
              <a:latin typeface="Segoe UI"/>
              <a:ea typeface="+mn-ea"/>
              <a:cs typeface="+mn-cs"/>
            </a:endParaRPr>
          </a:p>
        </p:txBody>
      </p:sp>
      <p:cxnSp>
        <p:nvCxnSpPr>
          <p:cNvPr id="31" name="Straight Connector 30"/>
          <p:cNvCxnSpPr/>
          <p:nvPr/>
        </p:nvCxnSpPr>
        <p:spPr>
          <a:xfrm>
            <a:off x="12765116" y="2208702"/>
            <a:ext cx="0" cy="488429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0770745" y="2340471"/>
            <a:ext cx="1994372" cy="336122"/>
          </a:xfrm>
          <a:prstGeom prst="rect">
            <a:avLst/>
          </a:prstGeom>
        </p:spPr>
        <p:txBody>
          <a:bodyPr vert="horz" wrap="square" lIns="0" tIns="0" rIns="0" bIns="0" rtlCol="0">
            <a:normAutofit/>
          </a:bodyPr>
          <a:lstStyle/>
          <a:p>
            <a:pPr marL="4762" marR="0" lvl="0" indent="0" algn="ctr"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418FAB"/>
                </a:solidFill>
                <a:effectLst/>
                <a:uLnTx/>
                <a:uFillTx/>
                <a:latin typeface="Segoe UI"/>
                <a:ea typeface="+mn-ea"/>
                <a:cs typeface="Calibri"/>
              </a:rPr>
              <a:t>TRANSPORTATION</a:t>
            </a:r>
          </a:p>
        </p:txBody>
      </p:sp>
      <p:sp>
        <p:nvSpPr>
          <p:cNvPr id="33" name="Rectangle 32"/>
          <p:cNvSpPr/>
          <p:nvPr/>
        </p:nvSpPr>
        <p:spPr>
          <a:xfrm>
            <a:off x="10752335" y="3564607"/>
            <a:ext cx="2012781" cy="276999"/>
          </a:xfrm>
          <a:prstGeom prst="rect">
            <a:avLst/>
          </a:prstGeom>
        </p:spPr>
        <p:txBody>
          <a:bodyPr wrap="square">
            <a:spAutoFit/>
          </a:bodyPr>
          <a:lstStyle/>
          <a:p>
            <a:pPr marL="0" marR="0" lvl="0" indent="0" algn="ctr" defTabSz="1051802"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18FAB"/>
                </a:solidFill>
                <a:effectLst/>
                <a:uLnTx/>
                <a:uFillTx/>
                <a:latin typeface="Segoe UI"/>
                <a:ea typeface="+mn-ea"/>
                <a:cs typeface="+mn-cs"/>
              </a:rPr>
              <a:t>Travels by plane</a:t>
            </a:r>
            <a:endParaRPr kumimoji="0" lang="nb-NO" sz="1200" b="0" i="1" u="none" strike="noStrike" kern="1200" cap="none" spc="0" normalizeH="0" baseline="0" noProof="0" dirty="0">
              <a:ln>
                <a:noFill/>
              </a:ln>
              <a:solidFill>
                <a:srgbClr val="418FAB"/>
              </a:solidFill>
              <a:effectLst/>
              <a:uLnTx/>
              <a:uFillTx/>
              <a:latin typeface="Segoe UI"/>
              <a:ea typeface="+mn-ea"/>
              <a:cs typeface="+mn-cs"/>
            </a:endParaRPr>
          </a:p>
        </p:txBody>
      </p:sp>
      <p:sp>
        <p:nvSpPr>
          <p:cNvPr id="34" name="Title 1"/>
          <p:cNvSpPr txBox="1">
            <a:spLocks/>
          </p:cNvSpPr>
          <p:nvPr/>
        </p:nvSpPr>
        <p:spPr>
          <a:xfrm>
            <a:off x="10761539" y="2925583"/>
            <a:ext cx="2003577" cy="483274"/>
          </a:xfrm>
          <a:prstGeom prst="rect">
            <a:avLst/>
          </a:prstGeom>
        </p:spPr>
        <p:txBody>
          <a:bodyPr vert="horz" wrap="square" lIns="0" tIns="0" rIns="0" bIns="0" rtlCol="0" anchor="t">
            <a:spAutoFit/>
          </a:bodyPr>
          <a:lstStyle/>
          <a:p>
            <a:pPr marL="0" marR="0" lvl="0" indent="0" algn="ctr" defTabSz="1042872" rtl="0" eaLnBrk="1" fontAlgn="auto" latinLnBrk="0" hangingPunct="1">
              <a:lnSpc>
                <a:spcPct val="70000"/>
              </a:lnSpc>
              <a:spcBef>
                <a:spcPct val="0"/>
              </a:spcBef>
              <a:spcAft>
                <a:spcPts val="0"/>
              </a:spcAft>
              <a:buClrTx/>
              <a:buSzTx/>
              <a:buFontTx/>
              <a:buNone/>
              <a:tabLst/>
              <a:defRPr/>
            </a:pPr>
            <a:r>
              <a:rPr kumimoji="0" lang="en-GB" sz="4400" b="1" i="0" u="none" strike="noStrike" kern="0" cap="none" spc="-149" normalizeH="0" baseline="0" noProof="0" dirty="0">
                <a:ln>
                  <a:noFill/>
                </a:ln>
                <a:solidFill>
                  <a:srgbClr val="418FAB"/>
                </a:solidFill>
                <a:effectLst/>
                <a:uLnTx/>
                <a:uFillTx/>
                <a:latin typeface="Segoe UI"/>
                <a:ea typeface="+mn-ea"/>
                <a:cs typeface="+mn-cs"/>
              </a:rPr>
              <a:t>68</a:t>
            </a:r>
            <a:r>
              <a:rPr kumimoji="0" lang="en-GB" sz="2000" b="1" i="0" u="none" strike="noStrike" kern="0" cap="none" spc="-149" normalizeH="0" baseline="0" noProof="0" dirty="0">
                <a:ln>
                  <a:noFill/>
                </a:ln>
                <a:solidFill>
                  <a:srgbClr val="418FAB"/>
                </a:solidFill>
                <a:effectLst/>
                <a:uLnTx/>
                <a:uFillTx/>
                <a:latin typeface="Segoe UI"/>
                <a:ea typeface="+mn-ea"/>
                <a:cs typeface="+mn-cs"/>
              </a:rPr>
              <a:t> </a:t>
            </a:r>
            <a:r>
              <a:rPr kumimoji="0" lang="en-GB" sz="1800" b="1" i="0" u="none" strike="noStrike" kern="0" cap="none" spc="-149" normalizeH="0" baseline="0" noProof="0" dirty="0">
                <a:ln>
                  <a:noFill/>
                </a:ln>
                <a:solidFill>
                  <a:srgbClr val="418FAB"/>
                </a:solidFill>
                <a:effectLst/>
                <a:uLnTx/>
                <a:uFillTx/>
                <a:latin typeface="Segoe UI"/>
                <a:ea typeface="+mn-ea"/>
                <a:cs typeface="+mn-cs"/>
              </a:rPr>
              <a:t>%</a:t>
            </a:r>
            <a:endParaRPr kumimoji="0" lang="en-GB" sz="4400" b="1" i="0" u="none" strike="noStrike" kern="0" cap="none" spc="-149" normalizeH="0" baseline="0" noProof="0" dirty="0">
              <a:ln>
                <a:noFill/>
              </a:ln>
              <a:solidFill>
                <a:srgbClr val="418FAB"/>
              </a:solidFill>
              <a:effectLst/>
              <a:uLnTx/>
              <a:uFillTx/>
              <a:latin typeface="Segoe UI"/>
              <a:ea typeface="+mn-ea"/>
              <a:cs typeface="+mn-cs"/>
            </a:endParaRPr>
          </a:p>
        </p:txBody>
      </p:sp>
      <p:cxnSp>
        <p:nvCxnSpPr>
          <p:cNvPr id="35" name="Straight Connector 34"/>
          <p:cNvCxnSpPr/>
          <p:nvPr/>
        </p:nvCxnSpPr>
        <p:spPr>
          <a:xfrm>
            <a:off x="815231" y="2208702"/>
            <a:ext cx="0" cy="20162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919687" y="4352521"/>
            <a:ext cx="3888432"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D35C09">
                    <a:lumMod val="75000"/>
                  </a:srgbClr>
                </a:solidFill>
                <a:effectLst/>
                <a:uLnTx/>
                <a:uFillTx/>
                <a:latin typeface="Segoe UI"/>
                <a:ea typeface="+mn-ea"/>
                <a:cs typeface="Calibri"/>
              </a:rPr>
              <a:t>TRANSPORTATION DURING THE HOLIDAY</a:t>
            </a:r>
          </a:p>
        </p:txBody>
      </p:sp>
      <p:cxnSp>
        <p:nvCxnSpPr>
          <p:cNvPr id="37" name="Straight Connector 36"/>
          <p:cNvCxnSpPr/>
          <p:nvPr/>
        </p:nvCxnSpPr>
        <p:spPr>
          <a:xfrm>
            <a:off x="4795540" y="7092999"/>
            <a:ext cx="797301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42" name="Picture 6" descr="Bilderesultat for country FLAG button ITA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9" name="Chart 38">
            <a:extLst>
              <a:ext uri="{FF2B5EF4-FFF2-40B4-BE49-F238E27FC236}">
                <a16:creationId xmlns:a16="http://schemas.microsoft.com/office/drawing/2014/main" id="{0751758F-2BF4-4BB9-9FD4-0D5879938995}"/>
              </a:ext>
            </a:extLst>
          </p:cNvPr>
          <p:cNvGraphicFramePr/>
          <p:nvPr>
            <p:extLst>
              <p:ext uri="{D42A27DB-BD31-4B8C-83A1-F6EECF244321}">
                <p14:modId xmlns:p14="http://schemas.microsoft.com/office/powerpoint/2010/main" val="864716914"/>
              </p:ext>
            </p:extLst>
          </p:nvPr>
        </p:nvGraphicFramePr>
        <p:xfrm>
          <a:off x="7223943" y="4500711"/>
          <a:ext cx="5498256" cy="232541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587999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51"/>
          <p:cNvSpPr>
            <a:spLocks noGrp="1"/>
          </p:cNvSpPr>
          <p:nvPr>
            <p:ph type="title"/>
          </p:nvPr>
        </p:nvSpPr>
        <p:spPr>
          <a:xfrm>
            <a:off x="540000" y="540000"/>
            <a:ext cx="12280828" cy="553998"/>
          </a:xfrm>
        </p:spPr>
        <p:txBody>
          <a:bodyPr/>
          <a:lstStyle/>
          <a:p>
            <a:r>
              <a:rPr lang="en-US" dirty="0"/>
              <a:t>Sources of information before and during travel</a:t>
            </a:r>
          </a:p>
        </p:txBody>
      </p:sp>
      <p:sp>
        <p:nvSpPr>
          <p:cNvPr id="63" name="Text Placeholder 62"/>
          <p:cNvSpPr>
            <a:spLocks noGrp="1"/>
          </p:cNvSpPr>
          <p:nvPr>
            <p:ph type="body" sz="quarter" idx="14"/>
          </p:nvPr>
        </p:nvSpPr>
        <p:spPr>
          <a:xfrm>
            <a:off x="540000" y="1204276"/>
            <a:ext cx="5943084" cy="374398"/>
          </a:xfrm>
        </p:spPr>
        <p:txBody>
          <a:bodyPr/>
          <a:lstStyle/>
          <a:p>
            <a:r>
              <a:rPr lang="en-US" dirty="0"/>
              <a:t>The digital channels are most important</a:t>
            </a:r>
          </a:p>
        </p:txBody>
      </p:sp>
      <p:grpSp>
        <p:nvGrpSpPr>
          <p:cNvPr id="128" name="Group 127"/>
          <p:cNvGrpSpPr/>
          <p:nvPr/>
        </p:nvGrpSpPr>
        <p:grpSpPr>
          <a:xfrm>
            <a:off x="5805257" y="2543794"/>
            <a:ext cx="2819400" cy="4004733"/>
            <a:chOff x="-770470" y="1456266"/>
            <a:chExt cx="2819400" cy="4004733"/>
          </a:xfrm>
        </p:grpSpPr>
        <p:sp>
          <p:nvSpPr>
            <p:cNvPr id="166" name="Rounded Rectangle 2"/>
            <p:cNvSpPr/>
            <p:nvPr/>
          </p:nvSpPr>
          <p:spPr>
            <a:xfrm>
              <a:off x="-770470" y="1456266"/>
              <a:ext cx="2819400" cy="4004733"/>
            </a:xfrm>
            <a:custGeom>
              <a:avLst/>
              <a:gdLst/>
              <a:ahLst/>
              <a:cxnLst/>
              <a:rect l="l" t="t" r="r" b="b"/>
              <a:pathLst>
                <a:path w="2819400" h="4004733">
                  <a:moveTo>
                    <a:pt x="353849" y="232833"/>
                  </a:moveTo>
                  <a:cubicBezTo>
                    <a:pt x="276493" y="232833"/>
                    <a:pt x="213783" y="295543"/>
                    <a:pt x="213783" y="372899"/>
                  </a:cubicBezTo>
                  <a:lnTo>
                    <a:pt x="213783" y="3322801"/>
                  </a:lnTo>
                  <a:cubicBezTo>
                    <a:pt x="213783" y="3400157"/>
                    <a:pt x="276493" y="3462867"/>
                    <a:pt x="353849" y="3462867"/>
                  </a:cubicBezTo>
                  <a:lnTo>
                    <a:pt x="2465551" y="3462867"/>
                  </a:lnTo>
                  <a:cubicBezTo>
                    <a:pt x="2542907" y="3462867"/>
                    <a:pt x="2605617" y="3400157"/>
                    <a:pt x="2605617" y="3322801"/>
                  </a:cubicBezTo>
                  <a:lnTo>
                    <a:pt x="2605617" y="372899"/>
                  </a:lnTo>
                  <a:cubicBezTo>
                    <a:pt x="2605617" y="295543"/>
                    <a:pt x="2542907" y="232833"/>
                    <a:pt x="2465551" y="232833"/>
                  </a:cubicBezTo>
                  <a:close/>
                  <a:moveTo>
                    <a:pt x="165104" y="0"/>
                  </a:moveTo>
                  <a:lnTo>
                    <a:pt x="2654296" y="0"/>
                  </a:lnTo>
                  <a:cubicBezTo>
                    <a:pt x="2745480" y="0"/>
                    <a:pt x="2819400" y="73920"/>
                    <a:pt x="2819400" y="165104"/>
                  </a:cubicBezTo>
                  <a:lnTo>
                    <a:pt x="2819400" y="3839629"/>
                  </a:lnTo>
                  <a:cubicBezTo>
                    <a:pt x="2819400" y="3930813"/>
                    <a:pt x="2745480" y="4004733"/>
                    <a:pt x="2654296" y="4004733"/>
                  </a:cubicBezTo>
                  <a:lnTo>
                    <a:pt x="165104" y="4004733"/>
                  </a:lnTo>
                  <a:cubicBezTo>
                    <a:pt x="73920" y="4004733"/>
                    <a:pt x="0" y="3930813"/>
                    <a:pt x="0" y="3839629"/>
                  </a:cubicBezTo>
                  <a:lnTo>
                    <a:pt x="0" y="165104"/>
                  </a:lnTo>
                  <a:cubicBezTo>
                    <a:pt x="0" y="73920"/>
                    <a:pt x="73920" y="0"/>
                    <a:pt x="165104" y="0"/>
                  </a:cubicBezTo>
                  <a:close/>
                </a:path>
              </a:pathLst>
            </a:custGeom>
            <a:solidFill>
              <a:srgbClr val="FFFF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67" name="Oval 166"/>
            <p:cNvSpPr/>
            <p:nvPr/>
          </p:nvSpPr>
          <p:spPr>
            <a:xfrm>
              <a:off x="513094" y="5059423"/>
              <a:ext cx="252271" cy="260539"/>
            </a:xfrm>
            <a:prstGeom prst="ellipse">
              <a:avLst/>
            </a:prstGeom>
            <a:solidFill>
              <a:srgbClr val="1F497D"/>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129" name="Rounded Rectangle 1"/>
          <p:cNvSpPr/>
          <p:nvPr/>
        </p:nvSpPr>
        <p:spPr>
          <a:xfrm>
            <a:off x="6126140" y="2855898"/>
            <a:ext cx="1214952" cy="1273349"/>
          </a:xfrm>
          <a:prstGeom prst="roundRect">
            <a:avLst>
              <a:gd name="adj" fmla="val 0"/>
            </a:avLst>
          </a:prstGeom>
          <a:solidFill>
            <a:srgbClr val="ED6737">
              <a:lumMod val="40000"/>
              <a:lumOff val="60000"/>
            </a:srgbClr>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0" name="Rounded Rectangle 9"/>
          <p:cNvSpPr/>
          <p:nvPr/>
        </p:nvSpPr>
        <p:spPr>
          <a:xfrm>
            <a:off x="6126139" y="4193646"/>
            <a:ext cx="648000" cy="606524"/>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1" name="Rounded Rectangle 10"/>
          <p:cNvSpPr/>
          <p:nvPr/>
        </p:nvSpPr>
        <p:spPr>
          <a:xfrm>
            <a:off x="6843642" y="4191082"/>
            <a:ext cx="1496553" cy="606524"/>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2" name="Rounded Rectangle 12"/>
          <p:cNvSpPr/>
          <p:nvPr/>
        </p:nvSpPr>
        <p:spPr>
          <a:xfrm>
            <a:off x="6131396" y="4859440"/>
            <a:ext cx="2208799" cy="1044000"/>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3" name="Rounded Rectangle 14"/>
          <p:cNvSpPr/>
          <p:nvPr/>
        </p:nvSpPr>
        <p:spPr>
          <a:xfrm>
            <a:off x="7404195" y="2854364"/>
            <a:ext cx="936000" cy="606524"/>
          </a:xfrm>
          <a:prstGeom prst="roundRect">
            <a:avLst>
              <a:gd name="adj" fmla="val 0"/>
            </a:avLst>
          </a:prstGeom>
          <a:solidFill>
            <a:srgbClr val="1F497D">
              <a:lumMod val="20000"/>
              <a:lumOff val="80000"/>
            </a:srgbClr>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4" name="Rounded Rectangle 15"/>
          <p:cNvSpPr/>
          <p:nvPr/>
        </p:nvSpPr>
        <p:spPr>
          <a:xfrm>
            <a:off x="7404194" y="3522723"/>
            <a:ext cx="936000" cy="606524"/>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68" name="Parallelogram 167"/>
          <p:cNvSpPr/>
          <p:nvPr/>
        </p:nvSpPr>
        <p:spPr>
          <a:xfrm rot="16200000" flipH="1">
            <a:off x="4756902" y="3420053"/>
            <a:ext cx="1946570" cy="799636"/>
          </a:xfrm>
          <a:prstGeom prst="parallelogram">
            <a:avLst>
              <a:gd name="adj" fmla="val 83632"/>
            </a:avLst>
          </a:prstGeom>
          <a:solidFill>
            <a:srgbClr val="ED6737">
              <a:lumMod val="60000"/>
              <a:lumOff val="40000"/>
            </a:srgbClr>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69" name="Rectangle 168"/>
          <p:cNvSpPr/>
          <p:nvPr/>
        </p:nvSpPr>
        <p:spPr>
          <a:xfrm>
            <a:off x="2385842" y="3514177"/>
            <a:ext cx="2944527" cy="1278980"/>
          </a:xfrm>
          <a:prstGeom prst="rect">
            <a:avLst/>
          </a:prstGeom>
          <a:solidFill>
            <a:srgbClr val="FF6600"/>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70" name="TextBox 169"/>
          <p:cNvSpPr txBox="1"/>
          <p:nvPr/>
        </p:nvSpPr>
        <p:spPr>
          <a:xfrm>
            <a:off x="2478952" y="3453110"/>
            <a:ext cx="1216599"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rgbClr val="FFFFFF"/>
                </a:solidFill>
                <a:latin typeface="Calibri"/>
              </a:rPr>
              <a:t>59</a:t>
            </a:r>
            <a:r>
              <a:rPr kumimoji="0" lang="en-GB" sz="4000" b="0" i="0" u="none" strike="noStrike" kern="1200" cap="none" spc="0" normalizeH="0" baseline="0" noProof="0" dirty="0">
                <a:ln>
                  <a:noFill/>
                </a:ln>
                <a:solidFill>
                  <a:srgbClr val="FFFFFF"/>
                </a:solidFill>
                <a:effectLst/>
                <a:uLnTx/>
                <a:uFillTx/>
                <a:latin typeface="Calibri"/>
                <a:ea typeface="+mn-ea"/>
                <a:cs typeface="+mn-cs"/>
              </a:rPr>
              <a:t>%</a:t>
            </a:r>
            <a:endParaRPr kumimoji="0" lang="en-GB" sz="4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1" name="TextBox 170"/>
          <p:cNvSpPr txBox="1"/>
          <p:nvPr/>
        </p:nvSpPr>
        <p:spPr>
          <a:xfrm>
            <a:off x="2408384" y="3767837"/>
            <a:ext cx="2921986" cy="846386"/>
          </a:xfrm>
          <a:prstGeom prst="rect">
            <a:avLst/>
          </a:prstGeom>
          <a:noFill/>
        </p:spPr>
        <p:txBody>
          <a:bodyPr wrap="square" lIns="0" tIns="0" rIns="0" bIns="0" rtlCol="0">
            <a:spAutoFit/>
          </a:bodyPr>
          <a:lstStyle/>
          <a:p>
            <a:pPr marL="0" marR="0" lvl="0" indent="1255713"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alibri"/>
                <a:ea typeface="+mn-ea"/>
                <a:cs typeface="+mn-cs"/>
              </a:rPr>
              <a:t>Uses the internet in general as a source of information and inspiration before going on holiday. I.e. the large search engines are highly important to direct traffic to sites that present Norway as a tourist destination.</a:t>
            </a:r>
            <a:endParaRPr kumimoji="0" lang="en-GB"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4" name="Oval 173"/>
          <p:cNvSpPr/>
          <p:nvPr/>
        </p:nvSpPr>
        <p:spPr>
          <a:xfrm>
            <a:off x="3263503" y="1964760"/>
            <a:ext cx="1193713" cy="1193713"/>
          </a:xfrm>
          <a:prstGeom prst="ellipse">
            <a:avLst/>
          </a:prstGeom>
          <a:solidFill>
            <a:schemeClr val="accent1"/>
          </a:solidFill>
          <a:ln w="12700" cap="flat" cmpd="sng" algn="ctr">
            <a:solidFill>
              <a:srgbClr val="FFFFFF"/>
            </a:solidFill>
            <a:prstDash val="dash"/>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0" dirty="0">
                <a:solidFill>
                  <a:srgbClr val="FFFFFF"/>
                </a:solidFill>
                <a:latin typeface="Calibri"/>
              </a:rPr>
              <a:t>15</a:t>
            </a:r>
            <a:r>
              <a:rPr kumimoji="0" lang="en-GB" sz="2400" b="0" i="0" u="none" strike="noStrike" kern="0" cap="none" spc="0" normalizeH="0" baseline="0" noProof="0" dirty="0">
                <a:ln>
                  <a:noFill/>
                </a:ln>
                <a:solidFill>
                  <a:srgbClr val="FFFFFF"/>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Calibri"/>
                <a:ea typeface="+mn-ea"/>
                <a:cs typeface="+mn-cs"/>
              </a:rPr>
              <a:t>Advice from friends / family</a:t>
            </a:r>
          </a:p>
        </p:txBody>
      </p:sp>
      <p:sp>
        <p:nvSpPr>
          <p:cNvPr id="175" name="Oval 174"/>
          <p:cNvSpPr/>
          <p:nvPr/>
        </p:nvSpPr>
        <p:spPr>
          <a:xfrm>
            <a:off x="3282106" y="5168528"/>
            <a:ext cx="1152000" cy="1152000"/>
          </a:xfrm>
          <a:prstGeom prst="ellipse">
            <a:avLst/>
          </a:prstGeom>
          <a:solidFill>
            <a:schemeClr val="accent1"/>
          </a:solidFill>
          <a:ln w="12700" cap="flat" cmpd="sng" algn="ctr">
            <a:solidFill>
              <a:srgbClr val="FFFFFF"/>
            </a:solidFill>
            <a:prstDash val="dash"/>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alibri"/>
                <a:ea typeface="+mn-ea"/>
                <a:cs typeface="+mn-cs"/>
              </a:rPr>
              <a:t>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Calibri"/>
                <a:ea typeface="+mn-ea"/>
                <a:cs typeface="+mn-cs"/>
              </a:rPr>
              <a:t>Guidebooks</a:t>
            </a:r>
          </a:p>
        </p:txBody>
      </p:sp>
      <p:cxnSp>
        <p:nvCxnSpPr>
          <p:cNvPr id="176" name="Straight Connector 175"/>
          <p:cNvCxnSpPr>
            <a:stCxn id="174" idx="4"/>
            <a:endCxn id="169" idx="0"/>
          </p:cNvCxnSpPr>
          <p:nvPr/>
        </p:nvCxnSpPr>
        <p:spPr>
          <a:xfrm flipH="1">
            <a:off x="3858106" y="3158473"/>
            <a:ext cx="2254" cy="355704"/>
          </a:xfrm>
          <a:prstGeom prst="line">
            <a:avLst/>
          </a:prstGeom>
          <a:noFill/>
          <a:ln w="9525" cap="rnd" cmpd="sng" algn="ctr">
            <a:solidFill>
              <a:srgbClr val="FFFFFF"/>
            </a:solidFill>
            <a:prstDash val="dash"/>
            <a:headEnd type="none" w="med" len="med"/>
            <a:tailEnd type="none" w="med" len="med"/>
          </a:ln>
          <a:effectLst/>
        </p:spPr>
      </p:cxnSp>
      <p:cxnSp>
        <p:nvCxnSpPr>
          <p:cNvPr id="177" name="Straight Connector 176"/>
          <p:cNvCxnSpPr>
            <a:stCxn id="169" idx="2"/>
            <a:endCxn id="175" idx="0"/>
          </p:cNvCxnSpPr>
          <p:nvPr/>
        </p:nvCxnSpPr>
        <p:spPr>
          <a:xfrm>
            <a:off x="3858106" y="4793157"/>
            <a:ext cx="0" cy="375371"/>
          </a:xfrm>
          <a:prstGeom prst="line">
            <a:avLst/>
          </a:prstGeom>
          <a:noFill/>
          <a:ln w="9525" cap="rnd" cmpd="sng" algn="ctr">
            <a:solidFill>
              <a:srgbClr val="FFFFFF"/>
            </a:solidFill>
            <a:prstDash val="dash"/>
            <a:headEnd type="none" w="med" len="med"/>
            <a:tailEnd type="none" w="med" len="med"/>
          </a:ln>
          <a:effectLst/>
        </p:spPr>
      </p:cxnSp>
      <p:sp>
        <p:nvSpPr>
          <p:cNvPr id="178" name="Parallelogram 177"/>
          <p:cNvSpPr/>
          <p:nvPr/>
        </p:nvSpPr>
        <p:spPr>
          <a:xfrm rot="16200000" flipH="1">
            <a:off x="8054660" y="2608287"/>
            <a:ext cx="1133408" cy="600271"/>
          </a:xfrm>
          <a:prstGeom prst="parallelogram">
            <a:avLst>
              <a:gd name="adj" fmla="val 88503"/>
            </a:avLst>
          </a:prstGeom>
          <a:solidFill>
            <a:srgbClr val="1F497D">
              <a:lumMod val="40000"/>
              <a:lumOff val="60000"/>
            </a:srgbClr>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179" name="Straight Connector 178"/>
          <p:cNvCxnSpPr/>
          <p:nvPr/>
        </p:nvCxnSpPr>
        <p:spPr>
          <a:xfrm>
            <a:off x="8943033" y="2332864"/>
            <a:ext cx="2817414" cy="0"/>
          </a:xfrm>
          <a:prstGeom prst="line">
            <a:avLst/>
          </a:prstGeom>
          <a:noFill/>
          <a:ln w="9525" cap="rnd" cmpd="sng" algn="ctr">
            <a:solidFill>
              <a:srgbClr val="FFFFFF"/>
            </a:solidFill>
            <a:prstDash val="solid"/>
            <a:headEnd type="none" w="med" len="med"/>
            <a:tailEnd type="none" w="med" len="med"/>
          </a:ln>
          <a:effectLst/>
        </p:spPr>
      </p:cxnSp>
      <p:cxnSp>
        <p:nvCxnSpPr>
          <p:cNvPr id="180" name="Straight Connector 179"/>
          <p:cNvCxnSpPr/>
          <p:nvPr/>
        </p:nvCxnSpPr>
        <p:spPr>
          <a:xfrm>
            <a:off x="8931921" y="2932613"/>
            <a:ext cx="2828526" cy="0"/>
          </a:xfrm>
          <a:prstGeom prst="line">
            <a:avLst/>
          </a:prstGeom>
          <a:noFill/>
          <a:ln w="9525" cap="rnd" cmpd="sng" algn="ctr">
            <a:solidFill>
              <a:srgbClr val="FFFFFF"/>
            </a:solidFill>
            <a:prstDash val="solid"/>
            <a:headEnd type="none" w="med" len="med"/>
            <a:tailEnd type="none" w="med" len="med"/>
          </a:ln>
          <a:effectLst/>
        </p:spPr>
      </p:cxnSp>
      <p:sp>
        <p:nvSpPr>
          <p:cNvPr id="181" name="TextBox 180"/>
          <p:cNvSpPr txBox="1"/>
          <p:nvPr/>
        </p:nvSpPr>
        <p:spPr>
          <a:xfrm>
            <a:off x="8977217" y="2424244"/>
            <a:ext cx="68732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Calibri"/>
                <a:ea typeface="+mn-ea"/>
                <a:cs typeface="+mn-cs"/>
              </a:rPr>
              <a:t>38%</a:t>
            </a:r>
            <a:endParaRPr kumimoji="0" lang="en-GB"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82" name="TextBox 181"/>
          <p:cNvSpPr txBox="1"/>
          <p:nvPr/>
        </p:nvSpPr>
        <p:spPr>
          <a:xfrm>
            <a:off x="9655994" y="2394233"/>
            <a:ext cx="2104453" cy="5078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a:ea typeface="+mn-ea"/>
                <a:cs typeface="+mn-cs"/>
              </a:rPr>
              <a:t>Uses the homepage of the destination as </a:t>
            </a:r>
            <a:r>
              <a:rPr kumimoji="0" lang="en-GB" sz="1100" b="0" i="0" u="none" strike="noStrike" kern="1200" cap="none" spc="0" normalizeH="0" baseline="0" noProof="0" dirty="0">
                <a:ln>
                  <a:noFill/>
                </a:ln>
                <a:solidFill>
                  <a:srgbClr val="FFFFFF"/>
                </a:solidFill>
                <a:effectLst/>
                <a:uLnTx/>
                <a:uFillTx/>
                <a:latin typeface="Calibri"/>
                <a:ea typeface="+mn-ea"/>
                <a:cs typeface="+mn-cs"/>
              </a:rPr>
              <a:t>a source of information and inspiration before going on holiday</a:t>
            </a:r>
          </a:p>
        </p:txBody>
      </p:sp>
      <p:pic>
        <p:nvPicPr>
          <p:cNvPr id="183" name="Picture 18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2156" y="3006359"/>
            <a:ext cx="978463" cy="978463"/>
          </a:xfrm>
          <a:prstGeom prst="rect">
            <a:avLst/>
          </a:prstGeom>
        </p:spPr>
      </p:pic>
      <p:pic>
        <p:nvPicPr>
          <p:cNvPr id="191" name="Picture 2" descr="Bilderesultat for innovasjon norge 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08681" y="3067710"/>
            <a:ext cx="692676" cy="239404"/>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191"/>
          <p:cNvPicPr>
            <a:picLocks noChangeAspect="1"/>
          </p:cNvPicPr>
          <p:nvPr/>
        </p:nvPicPr>
        <p:blipFill>
          <a:blip r:embed="rId4"/>
          <a:stretch>
            <a:fillRect/>
          </a:stretch>
        </p:blipFill>
        <p:spPr>
          <a:xfrm>
            <a:off x="7049464" y="4397313"/>
            <a:ext cx="1027692" cy="216910"/>
          </a:xfrm>
          <a:prstGeom prst="rect">
            <a:avLst/>
          </a:prstGeom>
        </p:spPr>
      </p:pic>
      <p:pic>
        <p:nvPicPr>
          <p:cNvPr id="195" name="Picture 1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2668" y="5010597"/>
            <a:ext cx="1723786" cy="910159"/>
          </a:xfrm>
          <a:prstGeom prst="rect">
            <a:avLst/>
          </a:prstGeom>
        </p:spPr>
      </p:pic>
      <p:pic>
        <p:nvPicPr>
          <p:cNvPr id="196" name="Picture 195"/>
          <p:cNvPicPr>
            <a:picLocks noChangeAspect="1"/>
          </p:cNvPicPr>
          <p:nvPr/>
        </p:nvPicPr>
        <p:blipFill rotWithShape="1">
          <a:blip r:embed="rId6"/>
          <a:srcRect l="14471" t="14568" r="11714" b="12910"/>
          <a:stretch/>
        </p:blipFill>
        <p:spPr>
          <a:xfrm>
            <a:off x="7618286" y="3598789"/>
            <a:ext cx="507816" cy="504642"/>
          </a:xfrm>
          <a:prstGeom prst="rect">
            <a:avLst/>
          </a:prstGeom>
        </p:spPr>
      </p:pic>
      <p:cxnSp>
        <p:nvCxnSpPr>
          <p:cNvPr id="200" name="Straight Connector 199"/>
          <p:cNvCxnSpPr/>
          <p:nvPr/>
        </p:nvCxnSpPr>
        <p:spPr>
          <a:xfrm>
            <a:off x="8931921" y="3492599"/>
            <a:ext cx="2828526" cy="0"/>
          </a:xfrm>
          <a:prstGeom prst="line">
            <a:avLst/>
          </a:prstGeom>
          <a:noFill/>
          <a:ln w="9525" cap="rnd" cmpd="sng" algn="ctr">
            <a:solidFill>
              <a:srgbClr val="FFFFFF"/>
            </a:solidFill>
            <a:prstDash val="solid"/>
            <a:headEnd type="none" w="med" len="med"/>
            <a:tailEnd type="none" w="med" len="med"/>
          </a:ln>
          <a:effectLst/>
        </p:spPr>
      </p:cxnSp>
      <p:sp>
        <p:nvSpPr>
          <p:cNvPr id="201" name="TextBox 200"/>
          <p:cNvSpPr txBox="1"/>
          <p:nvPr/>
        </p:nvSpPr>
        <p:spPr>
          <a:xfrm>
            <a:off x="8977217" y="3637776"/>
            <a:ext cx="68732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Calibri"/>
                <a:ea typeface="+mn-ea"/>
                <a:cs typeface="+mn-cs"/>
              </a:rPr>
              <a:t>19%</a:t>
            </a:r>
            <a:endParaRPr kumimoji="0" lang="en-GB"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2" name="TextBox 201"/>
          <p:cNvSpPr txBox="1"/>
          <p:nvPr/>
        </p:nvSpPr>
        <p:spPr>
          <a:xfrm>
            <a:off x="9655994" y="3680375"/>
            <a:ext cx="2104453"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a:ea typeface="+mn-ea"/>
                <a:cs typeface="+mn-cs"/>
              </a:rPr>
              <a:t>Uses the homepage </a:t>
            </a:r>
            <a:r>
              <a:rPr kumimoji="0" lang="en-US" sz="1000" b="0" i="0" u="none" strike="noStrike" kern="1200" cap="none" spc="0" normalizeH="0" baseline="0" noProof="0" dirty="0">
                <a:ln>
                  <a:noFill/>
                </a:ln>
                <a:solidFill>
                  <a:srgbClr val="FFFFFF"/>
                </a:solidFill>
                <a:effectLst/>
                <a:uLnTx/>
                <a:uFillTx/>
                <a:latin typeface="Calibri"/>
                <a:ea typeface="+mn-ea"/>
                <a:cs typeface="+mn-cs"/>
              </a:rPr>
              <a:t>of carriers, </a:t>
            </a:r>
            <a:br>
              <a:rPr kumimoji="0" lang="en-US" sz="1000" b="0" i="0" u="none" strike="noStrike" kern="1200" cap="none" spc="0" normalizeH="0" baseline="0" noProof="0" dirty="0">
                <a:ln>
                  <a:noFill/>
                </a:ln>
                <a:solidFill>
                  <a:srgbClr val="FFFFFF"/>
                </a:solidFill>
                <a:effectLst/>
                <a:uLnTx/>
                <a:uFillTx/>
                <a:latin typeface="Calibri"/>
                <a:ea typeface="+mn-ea"/>
                <a:cs typeface="+mn-cs"/>
              </a:rPr>
            </a:br>
            <a:r>
              <a:rPr kumimoji="0" lang="en-US" sz="1000" b="0" i="0" u="none" strike="noStrike" kern="1200" cap="none" spc="0" normalizeH="0" baseline="0" noProof="0" dirty="0">
                <a:ln>
                  <a:noFill/>
                </a:ln>
                <a:solidFill>
                  <a:srgbClr val="FFFFFF"/>
                </a:solidFill>
                <a:effectLst/>
                <a:uLnTx/>
                <a:uFillTx/>
                <a:latin typeface="Calibri"/>
                <a:ea typeface="+mn-ea"/>
                <a:cs typeface="+mn-cs"/>
              </a:rPr>
              <a:t>including airlines etc.</a:t>
            </a:r>
            <a:endParaRPr kumimoji="0" lang="en-GB" sz="11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204" name="Straight Connector 203"/>
          <p:cNvCxnSpPr/>
          <p:nvPr/>
        </p:nvCxnSpPr>
        <p:spPr>
          <a:xfrm>
            <a:off x="8931921" y="4140671"/>
            <a:ext cx="2828526" cy="0"/>
          </a:xfrm>
          <a:prstGeom prst="line">
            <a:avLst/>
          </a:prstGeom>
          <a:noFill/>
          <a:ln w="9525" cap="rnd" cmpd="sng" algn="ctr">
            <a:solidFill>
              <a:srgbClr val="FFFFFF"/>
            </a:solidFill>
            <a:prstDash val="solid"/>
            <a:headEnd type="none" w="med" len="med"/>
            <a:tailEnd type="none" w="med" len="med"/>
          </a:ln>
          <a:effectLst/>
        </p:spPr>
      </p:cxnSp>
      <p:cxnSp>
        <p:nvCxnSpPr>
          <p:cNvPr id="205" name="Straight Connector 204"/>
          <p:cNvCxnSpPr/>
          <p:nvPr/>
        </p:nvCxnSpPr>
        <p:spPr>
          <a:xfrm>
            <a:off x="8931921" y="4788743"/>
            <a:ext cx="2828526" cy="0"/>
          </a:xfrm>
          <a:prstGeom prst="line">
            <a:avLst/>
          </a:prstGeom>
          <a:noFill/>
          <a:ln w="9525" cap="rnd" cmpd="sng" algn="ctr">
            <a:solidFill>
              <a:srgbClr val="FFFFFF"/>
            </a:solidFill>
            <a:prstDash val="solid"/>
            <a:headEnd type="none" w="med" len="med"/>
            <a:tailEnd type="none" w="med" len="med"/>
          </a:ln>
          <a:effectLst/>
        </p:spPr>
      </p:cxnSp>
      <p:sp>
        <p:nvSpPr>
          <p:cNvPr id="206" name="TextBox 205"/>
          <p:cNvSpPr txBox="1"/>
          <p:nvPr/>
        </p:nvSpPr>
        <p:spPr>
          <a:xfrm>
            <a:off x="8977217" y="4280374"/>
            <a:ext cx="68732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Calibri"/>
                <a:ea typeface="+mn-ea"/>
                <a:cs typeface="+mn-cs"/>
              </a:rPr>
              <a:t>26%</a:t>
            </a:r>
            <a:endParaRPr kumimoji="0" lang="en-GB"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7" name="TextBox 206"/>
          <p:cNvSpPr txBox="1"/>
          <p:nvPr/>
        </p:nvSpPr>
        <p:spPr>
          <a:xfrm>
            <a:off x="9655994" y="4338314"/>
            <a:ext cx="2104453"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a:ea typeface="+mn-ea"/>
                <a:cs typeface="+mn-cs"/>
              </a:rPr>
              <a:t>Uses the homepage </a:t>
            </a:r>
            <a:r>
              <a:rPr kumimoji="0" lang="en-US" sz="1000" b="0" i="0" u="none" strike="noStrike" kern="1200" cap="none" spc="0" normalizeH="0" baseline="0" noProof="0" dirty="0">
                <a:ln>
                  <a:noFill/>
                </a:ln>
                <a:solidFill>
                  <a:srgbClr val="FFFFFF"/>
                </a:solidFill>
                <a:effectLst/>
                <a:uLnTx/>
                <a:uFillTx/>
                <a:latin typeface="Calibri"/>
                <a:ea typeface="+mn-ea"/>
                <a:cs typeface="+mn-cs"/>
              </a:rPr>
              <a:t>for hotels/ other accommodations</a:t>
            </a:r>
            <a:endParaRPr kumimoji="0" lang="en-GB" sz="11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211" name="Straight Connector 210"/>
          <p:cNvCxnSpPr/>
          <p:nvPr/>
        </p:nvCxnSpPr>
        <p:spPr>
          <a:xfrm>
            <a:off x="8931921" y="5441128"/>
            <a:ext cx="2828526" cy="0"/>
          </a:xfrm>
          <a:prstGeom prst="line">
            <a:avLst/>
          </a:prstGeom>
          <a:noFill/>
          <a:ln w="9525" cap="rnd" cmpd="sng" algn="ctr">
            <a:solidFill>
              <a:srgbClr val="FFFFFF"/>
            </a:solidFill>
            <a:prstDash val="solid"/>
            <a:headEnd type="none" w="med" len="med"/>
            <a:tailEnd type="none" w="med" len="med"/>
          </a:ln>
          <a:effectLst/>
        </p:spPr>
      </p:cxnSp>
      <p:sp>
        <p:nvSpPr>
          <p:cNvPr id="212" name="TextBox 211"/>
          <p:cNvSpPr txBox="1"/>
          <p:nvPr/>
        </p:nvSpPr>
        <p:spPr>
          <a:xfrm>
            <a:off x="8977217" y="4932759"/>
            <a:ext cx="68732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Calibri"/>
                <a:ea typeface="+mn-ea"/>
                <a:cs typeface="+mn-cs"/>
              </a:rPr>
              <a:t>24%</a:t>
            </a:r>
            <a:endParaRPr kumimoji="0" lang="en-GB"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13" name="TextBox 212"/>
          <p:cNvSpPr txBox="1"/>
          <p:nvPr/>
        </p:nvSpPr>
        <p:spPr>
          <a:xfrm>
            <a:off x="9655994" y="4990699"/>
            <a:ext cx="2104453"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a:ea typeface="+mn-ea"/>
                <a:cs typeface="+mn-cs"/>
              </a:rPr>
              <a:t>Uses the homepage f</a:t>
            </a:r>
            <a:r>
              <a:rPr kumimoji="0" lang="en-US" sz="1000" b="0" i="0" u="none" strike="noStrike" kern="1200" cap="none" spc="0" normalizeH="0" baseline="0" noProof="0" dirty="0">
                <a:ln>
                  <a:noFill/>
                </a:ln>
                <a:solidFill>
                  <a:srgbClr val="FFFFFF"/>
                </a:solidFill>
                <a:effectLst/>
                <a:uLnTx/>
                <a:uFillTx/>
                <a:latin typeface="Calibri"/>
                <a:ea typeface="+mn-ea"/>
                <a:cs typeface="+mn-cs"/>
              </a:rPr>
              <a:t>or attractions and sights</a:t>
            </a:r>
            <a:endParaRPr kumimoji="0" lang="en-GB" sz="11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214" name="Straight Connector 213"/>
          <p:cNvCxnSpPr/>
          <p:nvPr/>
        </p:nvCxnSpPr>
        <p:spPr>
          <a:xfrm>
            <a:off x="8931921" y="6146951"/>
            <a:ext cx="2828526" cy="0"/>
          </a:xfrm>
          <a:prstGeom prst="line">
            <a:avLst/>
          </a:prstGeom>
          <a:noFill/>
          <a:ln w="9525" cap="rnd" cmpd="sng" algn="ctr">
            <a:solidFill>
              <a:srgbClr val="FFFFFF"/>
            </a:solidFill>
            <a:prstDash val="solid"/>
            <a:headEnd type="none" w="med" len="med"/>
            <a:tailEnd type="none" w="med" len="med"/>
          </a:ln>
          <a:effectLst/>
        </p:spPr>
      </p:cxnSp>
      <p:sp>
        <p:nvSpPr>
          <p:cNvPr id="215" name="TextBox 214"/>
          <p:cNvSpPr txBox="1"/>
          <p:nvPr/>
        </p:nvSpPr>
        <p:spPr>
          <a:xfrm>
            <a:off x="8977217" y="5638582"/>
            <a:ext cx="68732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Calibri"/>
                <a:ea typeface="+mn-ea"/>
                <a:cs typeface="+mn-cs"/>
              </a:rPr>
              <a:t>17%</a:t>
            </a:r>
            <a:endParaRPr kumimoji="0" lang="en-GB"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16" name="TextBox 215"/>
          <p:cNvSpPr txBox="1"/>
          <p:nvPr/>
        </p:nvSpPr>
        <p:spPr>
          <a:xfrm>
            <a:off x="9655994" y="5696522"/>
            <a:ext cx="2104453"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a:ea typeface="+mn-ea"/>
                <a:cs typeface="+mn-cs"/>
              </a:rPr>
              <a:t>Uses booking sites</a:t>
            </a:r>
            <a:r>
              <a:rPr kumimoji="0" lang="en-US" sz="1000" b="0" i="0" u="none" strike="noStrike" kern="1200" cap="none" spc="0" normalizeH="0" baseline="0" noProof="0" dirty="0">
                <a:ln>
                  <a:noFill/>
                </a:ln>
                <a:solidFill>
                  <a:srgbClr val="FFFFFF"/>
                </a:solidFill>
                <a:effectLst/>
                <a:uLnTx/>
                <a:uFillTx/>
                <a:latin typeface="Calibri"/>
                <a:ea typeface="+mn-ea"/>
                <a:cs typeface="+mn-cs"/>
              </a:rPr>
              <a:t> such as Expedia and Lastminute</a:t>
            </a:r>
            <a:endParaRPr kumimoji="0" lang="en-GB" sz="11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18" name="Picture 2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0207" y="4287164"/>
            <a:ext cx="501980" cy="437208"/>
          </a:xfrm>
          <a:prstGeom prst="rect">
            <a:avLst/>
          </a:prstGeom>
        </p:spPr>
      </p:pic>
      <p:sp>
        <p:nvSpPr>
          <p:cNvPr id="219" name="TextBox 218"/>
          <p:cNvSpPr txBox="1"/>
          <p:nvPr/>
        </p:nvSpPr>
        <p:spPr>
          <a:xfrm>
            <a:off x="10673666" y="7007613"/>
            <a:ext cx="1947182"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nb-NO" sz="1000" b="1" i="1" u="none" strike="noStrike" kern="1200" cap="none" spc="0" normalizeH="0" baseline="0" noProof="0" dirty="0">
                <a:ln>
                  <a:noFill/>
                </a:ln>
                <a:solidFill>
                  <a:srgbClr val="222223"/>
                </a:solidFill>
                <a:effectLst/>
                <a:uLnTx/>
                <a:uFillTx/>
                <a:latin typeface="Segoe UI"/>
                <a:ea typeface="+mn-ea"/>
                <a:cs typeface="+mn-cs"/>
              </a:rPr>
              <a:t>Base: all respondents, n=</a:t>
            </a:r>
            <a:r>
              <a:rPr lang="nb-NO" sz="1000" b="1" i="1" dirty="0">
                <a:solidFill>
                  <a:srgbClr val="222223"/>
                </a:solidFill>
                <a:latin typeface="Segoe UI"/>
              </a:rPr>
              <a:t>2168</a:t>
            </a:r>
            <a:endParaRPr kumimoji="0" lang="nb-NO" sz="1000" b="1" i="1" u="none" strike="noStrike" kern="1200" cap="none" spc="0" normalizeH="0" baseline="0" noProof="0" dirty="0">
              <a:ln>
                <a:noFill/>
              </a:ln>
              <a:solidFill>
                <a:srgbClr val="222223"/>
              </a:solidFill>
              <a:effectLst/>
              <a:uLnTx/>
              <a:uFillTx/>
              <a:latin typeface="Segoe UI"/>
              <a:ea typeface="+mn-ea"/>
              <a:cs typeface="+mn-cs"/>
            </a:endParaRPr>
          </a:p>
        </p:txBody>
      </p:sp>
      <p:pic>
        <p:nvPicPr>
          <p:cNvPr id="51" name="Picture 6" descr="Bilderesultat for country FLAG button ITAL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25525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9177" y="3471056"/>
            <a:ext cx="12857386" cy="2670279"/>
          </a:xfrm>
          <a:prstGeom prst="rect">
            <a:avLst/>
          </a:prstGeom>
        </p:spPr>
      </p:pic>
      <p:sp>
        <p:nvSpPr>
          <p:cNvPr id="2" name="Title 1"/>
          <p:cNvSpPr>
            <a:spLocks noGrp="1"/>
          </p:cNvSpPr>
          <p:nvPr>
            <p:ph type="title"/>
          </p:nvPr>
        </p:nvSpPr>
        <p:spPr>
          <a:xfrm>
            <a:off x="540000" y="601556"/>
            <a:ext cx="12156307" cy="430887"/>
          </a:xfrm>
        </p:spPr>
        <p:txBody>
          <a:bodyPr/>
          <a:lstStyle/>
          <a:p>
            <a:r>
              <a:rPr lang="en-US" sz="2800" dirty="0"/>
              <a:t>Most travels are decided upon between 1-6 months in advance</a:t>
            </a:r>
          </a:p>
        </p:txBody>
      </p:sp>
      <p:sp>
        <p:nvSpPr>
          <p:cNvPr id="4" name="Text Placeholder 3"/>
          <p:cNvSpPr>
            <a:spLocks noGrp="1"/>
          </p:cNvSpPr>
          <p:nvPr>
            <p:ph type="body" sz="quarter" idx="14"/>
          </p:nvPr>
        </p:nvSpPr>
        <p:spPr>
          <a:xfrm>
            <a:off x="540000" y="1204276"/>
            <a:ext cx="11175862" cy="374398"/>
          </a:xfrm>
        </p:spPr>
        <p:txBody>
          <a:bodyPr/>
          <a:lstStyle/>
          <a:p>
            <a:r>
              <a:rPr lang="en-US" dirty="0"/>
              <a:t>How long before your departure did you settle for this trip on this occasion?</a:t>
            </a:r>
            <a:endParaRPr lang="nb-NO" dirty="0"/>
          </a:p>
        </p:txBody>
      </p:sp>
      <p:graphicFrame>
        <p:nvGraphicFramePr>
          <p:cNvPr id="51" name="Chart 50">
            <a:extLst/>
          </p:cNvPr>
          <p:cNvGraphicFramePr>
            <a:graphicFrameLocks/>
          </p:cNvGraphicFramePr>
          <p:nvPr>
            <p:extLst/>
          </p:nvPr>
        </p:nvGraphicFramePr>
        <p:xfrm>
          <a:off x="1735459" y="3851597"/>
          <a:ext cx="9577064" cy="1943080"/>
        </p:xfrm>
        <a:graphic>
          <a:graphicData uri="http://schemas.openxmlformats.org/drawingml/2006/chart">
            <c:chart xmlns:c="http://schemas.openxmlformats.org/drawingml/2006/chart" xmlns:r="http://schemas.openxmlformats.org/officeDocument/2006/relationships" r:id="rId3"/>
          </a:graphicData>
        </a:graphic>
      </p:graphicFrame>
      <p:pic>
        <p:nvPicPr>
          <p:cNvPr id="55" name="Picture 2" descr="C:\Users\Neil.tierney\Pictures\Picture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55"/>
          <a:stretch/>
        </p:blipFill>
        <p:spPr bwMode="auto">
          <a:xfrm>
            <a:off x="9581676" y="5075709"/>
            <a:ext cx="428137" cy="578286"/>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56" name="Group 55"/>
          <p:cNvGrpSpPr/>
          <p:nvPr/>
        </p:nvGrpSpPr>
        <p:grpSpPr>
          <a:xfrm>
            <a:off x="7025904" y="4940711"/>
            <a:ext cx="1241722" cy="545119"/>
            <a:chOff x="3897908" y="3782137"/>
            <a:chExt cx="1853777" cy="767259"/>
          </a:xfrm>
        </p:grpSpPr>
        <p:grpSp>
          <p:nvGrpSpPr>
            <p:cNvPr id="57" name="Group 56"/>
            <p:cNvGrpSpPr/>
            <p:nvPr/>
          </p:nvGrpSpPr>
          <p:grpSpPr>
            <a:xfrm>
              <a:off x="3897908" y="3782137"/>
              <a:ext cx="1853777" cy="767259"/>
              <a:chOff x="3897908" y="3782137"/>
              <a:chExt cx="1853777" cy="767259"/>
            </a:xfrm>
          </p:grpSpPr>
          <p:grpSp>
            <p:nvGrpSpPr>
              <p:cNvPr id="66" name="Group 85"/>
              <p:cNvGrpSpPr>
                <a:grpSpLocks/>
              </p:cNvGrpSpPr>
              <p:nvPr/>
            </p:nvGrpSpPr>
            <p:grpSpPr bwMode="auto">
              <a:xfrm flipH="1">
                <a:off x="3897908" y="3782137"/>
                <a:ext cx="1853777" cy="767259"/>
                <a:chOff x="4582" y="1110"/>
                <a:chExt cx="360" cy="149"/>
              </a:xfrm>
              <a:solidFill>
                <a:srgbClr val="58595B"/>
              </a:solidFill>
              <a:effectLst>
                <a:outerShdw blurRad="76200" dir="18900000" sy="23000" kx="-1200000" algn="bl" rotWithShape="0">
                  <a:prstClr val="black">
                    <a:alpha val="20000"/>
                  </a:prstClr>
                </a:outerShdw>
              </a:effectLst>
            </p:grpSpPr>
            <p:sp>
              <p:nvSpPr>
                <p:cNvPr id="68" name="Freeform 86"/>
                <p:cNvSpPr>
                  <a:spLocks noChangeArrowheads="1"/>
                </p:cNvSpPr>
                <p:nvPr/>
              </p:nvSpPr>
              <p:spPr bwMode="auto">
                <a:xfrm>
                  <a:off x="4582" y="1110"/>
                  <a:ext cx="360" cy="124"/>
                </a:xfrm>
                <a:custGeom>
                  <a:avLst/>
                  <a:gdLst>
                    <a:gd name="T0" fmla="*/ 0 w 3609"/>
                    <a:gd name="T1" fmla="*/ 0 h 1247"/>
                    <a:gd name="T2" fmla="*/ 0 w 3609"/>
                    <a:gd name="T3" fmla="*/ 0 h 1247"/>
                    <a:gd name="T4" fmla="*/ 0 w 3609"/>
                    <a:gd name="T5" fmla="*/ 0 h 1247"/>
                    <a:gd name="T6" fmla="*/ 0 w 3609"/>
                    <a:gd name="T7" fmla="*/ 0 h 1247"/>
                    <a:gd name="T8" fmla="*/ 0 w 3609"/>
                    <a:gd name="T9" fmla="*/ 0 h 1247"/>
                    <a:gd name="T10" fmla="*/ 0 w 3609"/>
                    <a:gd name="T11" fmla="*/ 0 h 1247"/>
                    <a:gd name="T12" fmla="*/ 0 w 3609"/>
                    <a:gd name="T13" fmla="*/ 0 h 1247"/>
                    <a:gd name="T14" fmla="*/ 0 w 3609"/>
                    <a:gd name="T15" fmla="*/ 0 h 1247"/>
                    <a:gd name="T16" fmla="*/ 0 w 3609"/>
                    <a:gd name="T17" fmla="*/ 0 h 1247"/>
                    <a:gd name="T18" fmla="*/ 0 w 3609"/>
                    <a:gd name="T19" fmla="*/ 0 h 1247"/>
                    <a:gd name="T20" fmla="*/ 0 w 3609"/>
                    <a:gd name="T21" fmla="*/ 0 h 1247"/>
                    <a:gd name="T22" fmla="*/ 0 w 3609"/>
                    <a:gd name="T23" fmla="*/ 0 h 1247"/>
                    <a:gd name="T24" fmla="*/ 0 w 3609"/>
                    <a:gd name="T25" fmla="*/ 0 h 1247"/>
                    <a:gd name="T26" fmla="*/ 0 w 3609"/>
                    <a:gd name="T27" fmla="*/ 0 h 1247"/>
                    <a:gd name="T28" fmla="*/ 0 w 3609"/>
                    <a:gd name="T29" fmla="*/ 0 h 1247"/>
                    <a:gd name="T30" fmla="*/ 0 w 3609"/>
                    <a:gd name="T31" fmla="*/ 0 h 1247"/>
                    <a:gd name="T32" fmla="*/ 0 w 3609"/>
                    <a:gd name="T33" fmla="*/ 0 h 1247"/>
                    <a:gd name="T34" fmla="*/ 0 w 3609"/>
                    <a:gd name="T35" fmla="*/ 0 h 1247"/>
                    <a:gd name="T36" fmla="*/ 0 w 3609"/>
                    <a:gd name="T37" fmla="*/ 0 h 1247"/>
                    <a:gd name="T38" fmla="*/ 0 w 3609"/>
                    <a:gd name="T39" fmla="*/ 0 h 1247"/>
                    <a:gd name="T40" fmla="*/ 0 w 3609"/>
                    <a:gd name="T41" fmla="*/ 0 h 1247"/>
                    <a:gd name="T42" fmla="*/ 0 w 3609"/>
                    <a:gd name="T43" fmla="*/ 0 h 1247"/>
                    <a:gd name="T44" fmla="*/ 0 w 3609"/>
                    <a:gd name="T45" fmla="*/ 0 h 1247"/>
                    <a:gd name="T46" fmla="*/ 0 w 3609"/>
                    <a:gd name="T47" fmla="*/ 0 h 1247"/>
                    <a:gd name="T48" fmla="*/ 0 w 3609"/>
                    <a:gd name="T49" fmla="*/ 0 h 1247"/>
                    <a:gd name="T50" fmla="*/ 0 w 3609"/>
                    <a:gd name="T51" fmla="*/ 0 h 1247"/>
                    <a:gd name="T52" fmla="*/ 0 w 3609"/>
                    <a:gd name="T53" fmla="*/ 0 h 1247"/>
                    <a:gd name="T54" fmla="*/ 0 w 3609"/>
                    <a:gd name="T55" fmla="*/ 0 h 1247"/>
                    <a:gd name="T56" fmla="*/ 0 w 3609"/>
                    <a:gd name="T57" fmla="*/ 0 h 1247"/>
                    <a:gd name="T58" fmla="*/ 0 w 3609"/>
                    <a:gd name="T59" fmla="*/ 0 h 1247"/>
                    <a:gd name="T60" fmla="*/ 0 w 3609"/>
                    <a:gd name="T61" fmla="*/ 0 h 1247"/>
                    <a:gd name="T62" fmla="*/ 0 w 3609"/>
                    <a:gd name="T63" fmla="*/ 0 h 1247"/>
                    <a:gd name="T64" fmla="*/ 0 w 3609"/>
                    <a:gd name="T65" fmla="*/ 0 h 1247"/>
                    <a:gd name="T66" fmla="*/ 0 w 3609"/>
                    <a:gd name="T67" fmla="*/ 0 h 1247"/>
                    <a:gd name="T68" fmla="*/ 0 w 3609"/>
                    <a:gd name="T69" fmla="*/ 0 h 1247"/>
                    <a:gd name="T70" fmla="*/ 0 w 3609"/>
                    <a:gd name="T71" fmla="*/ 0 h 1247"/>
                    <a:gd name="T72" fmla="*/ 0 w 3609"/>
                    <a:gd name="T73" fmla="*/ 0 h 1247"/>
                    <a:gd name="T74" fmla="*/ 0 w 3609"/>
                    <a:gd name="T75" fmla="*/ 0 h 1247"/>
                    <a:gd name="T76" fmla="*/ 0 w 3609"/>
                    <a:gd name="T77" fmla="*/ 0 h 1247"/>
                    <a:gd name="T78" fmla="*/ 0 w 3609"/>
                    <a:gd name="T79" fmla="*/ 0 h 1247"/>
                    <a:gd name="T80" fmla="*/ 0 w 3609"/>
                    <a:gd name="T81" fmla="*/ 0 h 1247"/>
                    <a:gd name="T82" fmla="*/ 0 w 3609"/>
                    <a:gd name="T83" fmla="*/ 0 h 1247"/>
                    <a:gd name="T84" fmla="*/ 0 w 3609"/>
                    <a:gd name="T85" fmla="*/ 0 h 1247"/>
                    <a:gd name="T86" fmla="*/ 0 w 3609"/>
                    <a:gd name="T87" fmla="*/ 0 h 1247"/>
                    <a:gd name="T88" fmla="*/ 0 w 3609"/>
                    <a:gd name="T89" fmla="*/ 0 h 1247"/>
                    <a:gd name="T90" fmla="*/ 0 w 3609"/>
                    <a:gd name="T91" fmla="*/ 0 h 1247"/>
                    <a:gd name="T92" fmla="*/ 0 w 3609"/>
                    <a:gd name="T93" fmla="*/ 0 h 1247"/>
                    <a:gd name="T94" fmla="*/ 0 w 3609"/>
                    <a:gd name="T95" fmla="*/ 0 h 1247"/>
                    <a:gd name="T96" fmla="*/ 0 w 3609"/>
                    <a:gd name="T97" fmla="*/ 0 h 1247"/>
                    <a:gd name="T98" fmla="*/ 0 w 3609"/>
                    <a:gd name="T99" fmla="*/ 0 h 1247"/>
                    <a:gd name="T100" fmla="*/ 0 w 3609"/>
                    <a:gd name="T101" fmla="*/ 0 h 1247"/>
                    <a:gd name="T102" fmla="*/ 0 w 3609"/>
                    <a:gd name="T103" fmla="*/ 0 h 12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609"/>
                    <a:gd name="T157" fmla="*/ 0 h 1247"/>
                    <a:gd name="T158" fmla="*/ 3609 w 3609"/>
                    <a:gd name="T159" fmla="*/ 1247 h 1247"/>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3311 w 10000"/>
                    <a:gd name="connsiteY22" fmla="*/ 3953 h 10000"/>
                    <a:gd name="connsiteX23" fmla="*/ 3344 w 10000"/>
                    <a:gd name="connsiteY23" fmla="*/ 3970 h 10000"/>
                    <a:gd name="connsiteX24" fmla="*/ 5492 w 10000"/>
                    <a:gd name="connsiteY24" fmla="*/ 3970 h 10000"/>
                    <a:gd name="connsiteX25" fmla="*/ 5492 w 10000"/>
                    <a:gd name="connsiteY25" fmla="*/ 754 h 10000"/>
                    <a:gd name="connsiteX26" fmla="*/ 5747 w 10000"/>
                    <a:gd name="connsiteY26" fmla="*/ 746 h 10000"/>
                    <a:gd name="connsiteX27" fmla="*/ 8185 w 10000"/>
                    <a:gd name="connsiteY27" fmla="*/ 3970 h 10000"/>
                    <a:gd name="connsiteX28" fmla="*/ 8229 w 10000"/>
                    <a:gd name="connsiteY28" fmla="*/ 3962 h 10000"/>
                    <a:gd name="connsiteX29" fmla="*/ 8260 w 10000"/>
                    <a:gd name="connsiteY29" fmla="*/ 3937 h 10000"/>
                    <a:gd name="connsiteX30" fmla="*/ 8274 w 10000"/>
                    <a:gd name="connsiteY30" fmla="*/ 3897 h 10000"/>
                    <a:gd name="connsiteX31" fmla="*/ 8282 w 10000"/>
                    <a:gd name="connsiteY31" fmla="*/ 3857 h 10000"/>
                    <a:gd name="connsiteX32" fmla="*/ 8282 w 10000"/>
                    <a:gd name="connsiteY32" fmla="*/ 3801 h 10000"/>
                    <a:gd name="connsiteX33" fmla="*/ 8277 w 10000"/>
                    <a:gd name="connsiteY33" fmla="*/ 3745 h 10000"/>
                    <a:gd name="connsiteX34" fmla="*/ 8268 w 10000"/>
                    <a:gd name="connsiteY34" fmla="*/ 3689 h 10000"/>
                    <a:gd name="connsiteX35" fmla="*/ 8257 w 10000"/>
                    <a:gd name="connsiteY35" fmla="*/ 3633 h 10000"/>
                    <a:gd name="connsiteX36" fmla="*/ 8243 w 10000"/>
                    <a:gd name="connsiteY36" fmla="*/ 3601 h 10000"/>
                    <a:gd name="connsiteX37" fmla="*/ 8235 w 10000"/>
                    <a:gd name="connsiteY37" fmla="*/ 3569 h 10000"/>
                    <a:gd name="connsiteX38" fmla="*/ 8232 w 10000"/>
                    <a:gd name="connsiteY38" fmla="*/ 3553 h 10000"/>
                    <a:gd name="connsiteX39" fmla="*/ 8060 w 10000"/>
                    <a:gd name="connsiteY39" fmla="*/ 3103 h 10000"/>
                    <a:gd name="connsiteX40" fmla="*/ 7889 w 10000"/>
                    <a:gd name="connsiteY40" fmla="*/ 2694 h 10000"/>
                    <a:gd name="connsiteX41" fmla="*/ 7717 w 10000"/>
                    <a:gd name="connsiteY41" fmla="*/ 2342 h 10000"/>
                    <a:gd name="connsiteX42" fmla="*/ 7545 w 10000"/>
                    <a:gd name="connsiteY42" fmla="*/ 2029 h 10000"/>
                    <a:gd name="connsiteX43" fmla="*/ 7370 w 10000"/>
                    <a:gd name="connsiteY43" fmla="*/ 1740 h 10000"/>
                    <a:gd name="connsiteX44" fmla="*/ 7193 w 10000"/>
                    <a:gd name="connsiteY44" fmla="*/ 1500 h 10000"/>
                    <a:gd name="connsiteX45" fmla="*/ 7007 w 10000"/>
                    <a:gd name="connsiteY45" fmla="*/ 1299 h 10000"/>
                    <a:gd name="connsiteX46" fmla="*/ 6822 w 10000"/>
                    <a:gd name="connsiteY46" fmla="*/ 1131 h 10000"/>
                    <a:gd name="connsiteX47" fmla="*/ 6625 w 10000"/>
                    <a:gd name="connsiteY47" fmla="*/ 986 h 10000"/>
                    <a:gd name="connsiteX48" fmla="*/ 6423 w 10000"/>
                    <a:gd name="connsiteY48" fmla="*/ 890 h 10000"/>
                    <a:gd name="connsiteX49" fmla="*/ 6207 w 10000"/>
                    <a:gd name="connsiteY49" fmla="*/ 810 h 10000"/>
                    <a:gd name="connsiteX50" fmla="*/ 5985 w 10000"/>
                    <a:gd name="connsiteY50" fmla="*/ 770 h 10000"/>
                    <a:gd name="connsiteX51" fmla="*/ 5747 w 10000"/>
                    <a:gd name="connsiteY51" fmla="*/ 746 h 10000"/>
                    <a:gd name="connsiteX52" fmla="*/ 5672 w 10000"/>
                    <a:gd name="connsiteY52" fmla="*/ 0 h 10000"/>
                    <a:gd name="connsiteX53" fmla="*/ 5907 w 10000"/>
                    <a:gd name="connsiteY53" fmla="*/ 16 h 10000"/>
                    <a:gd name="connsiteX54" fmla="*/ 6135 w 10000"/>
                    <a:gd name="connsiteY54" fmla="*/ 56 h 10000"/>
                    <a:gd name="connsiteX55" fmla="*/ 6348 w 10000"/>
                    <a:gd name="connsiteY55" fmla="*/ 112 h 10000"/>
                    <a:gd name="connsiteX56" fmla="*/ 6550 w 10000"/>
                    <a:gd name="connsiteY56" fmla="*/ 192 h 10000"/>
                    <a:gd name="connsiteX57" fmla="*/ 6747 w 10000"/>
                    <a:gd name="connsiteY57" fmla="*/ 313 h 10000"/>
                    <a:gd name="connsiteX58" fmla="*/ 6935 w 10000"/>
                    <a:gd name="connsiteY58" fmla="*/ 449 h 10000"/>
                    <a:gd name="connsiteX59" fmla="*/ 7113 w 10000"/>
                    <a:gd name="connsiteY59" fmla="*/ 617 h 10000"/>
                    <a:gd name="connsiteX60" fmla="*/ 7287 w 10000"/>
                    <a:gd name="connsiteY60" fmla="*/ 810 h 10000"/>
                    <a:gd name="connsiteX61" fmla="*/ 7456 w 10000"/>
                    <a:gd name="connsiteY61" fmla="*/ 1034 h 10000"/>
                    <a:gd name="connsiteX62" fmla="*/ 7614 w 10000"/>
                    <a:gd name="connsiteY62" fmla="*/ 1283 h 10000"/>
                    <a:gd name="connsiteX63" fmla="*/ 7775 w 10000"/>
                    <a:gd name="connsiteY63" fmla="*/ 1556 h 10000"/>
                    <a:gd name="connsiteX64" fmla="*/ 7933 w 10000"/>
                    <a:gd name="connsiteY64" fmla="*/ 1877 h 10000"/>
                    <a:gd name="connsiteX65" fmla="*/ 8094 w 10000"/>
                    <a:gd name="connsiteY65" fmla="*/ 2221 h 10000"/>
                    <a:gd name="connsiteX66" fmla="*/ 8257 w 10000"/>
                    <a:gd name="connsiteY66" fmla="*/ 2606 h 10000"/>
                    <a:gd name="connsiteX67" fmla="*/ 8418 w 10000"/>
                    <a:gd name="connsiteY67" fmla="*/ 3039 h 10000"/>
                    <a:gd name="connsiteX68" fmla="*/ 8584 w 10000"/>
                    <a:gd name="connsiteY68" fmla="*/ 3512 h 10000"/>
                    <a:gd name="connsiteX69" fmla="*/ 8756 w 10000"/>
                    <a:gd name="connsiteY69" fmla="*/ 4034 h 10000"/>
                    <a:gd name="connsiteX70" fmla="*/ 8933 w 10000"/>
                    <a:gd name="connsiteY70" fmla="*/ 4603 h 10000"/>
                    <a:gd name="connsiteX71" fmla="*/ 9077 w 10000"/>
                    <a:gd name="connsiteY71" fmla="*/ 5084 h 10000"/>
                    <a:gd name="connsiteX72" fmla="*/ 9213 w 10000"/>
                    <a:gd name="connsiteY72" fmla="*/ 5557 h 10000"/>
                    <a:gd name="connsiteX73" fmla="*/ 9332 w 10000"/>
                    <a:gd name="connsiteY73" fmla="*/ 5998 h 10000"/>
                    <a:gd name="connsiteX74" fmla="*/ 9446 w 10000"/>
                    <a:gd name="connsiteY74" fmla="*/ 6439 h 10000"/>
                    <a:gd name="connsiteX75" fmla="*/ 9546 w 10000"/>
                    <a:gd name="connsiteY75" fmla="*/ 6856 h 10000"/>
                    <a:gd name="connsiteX76" fmla="*/ 9643 w 10000"/>
                    <a:gd name="connsiteY76" fmla="*/ 7281 h 10000"/>
                    <a:gd name="connsiteX77" fmla="*/ 9731 w 10000"/>
                    <a:gd name="connsiteY77" fmla="*/ 7698 h 10000"/>
                    <a:gd name="connsiteX78" fmla="*/ 9764 w 10000"/>
                    <a:gd name="connsiteY78" fmla="*/ 7859 h 10000"/>
                    <a:gd name="connsiteX79" fmla="*/ 9795 w 10000"/>
                    <a:gd name="connsiteY79" fmla="*/ 7859 h 10000"/>
                    <a:gd name="connsiteX80" fmla="*/ 9842 w 10000"/>
                    <a:gd name="connsiteY80" fmla="*/ 7883 h 10000"/>
                    <a:gd name="connsiteX81" fmla="*/ 9884 w 10000"/>
                    <a:gd name="connsiteY81" fmla="*/ 7947 h 10000"/>
                    <a:gd name="connsiteX82" fmla="*/ 9917 w 10000"/>
                    <a:gd name="connsiteY82" fmla="*/ 8043 h 10000"/>
                    <a:gd name="connsiteX83" fmla="*/ 9939 w 10000"/>
                    <a:gd name="connsiteY83" fmla="*/ 8156 h 10000"/>
                    <a:gd name="connsiteX84" fmla="*/ 9945 w 10000"/>
                    <a:gd name="connsiteY84" fmla="*/ 8300 h 10000"/>
                    <a:gd name="connsiteX85" fmla="*/ 9942 w 10000"/>
                    <a:gd name="connsiteY85" fmla="*/ 8412 h 10000"/>
                    <a:gd name="connsiteX86" fmla="*/ 9928 w 10000"/>
                    <a:gd name="connsiteY86" fmla="*/ 8508 h 10000"/>
                    <a:gd name="connsiteX87" fmla="*/ 9903 w 10000"/>
                    <a:gd name="connsiteY87" fmla="*/ 8597 h 10000"/>
                    <a:gd name="connsiteX88" fmla="*/ 9947 w 10000"/>
                    <a:gd name="connsiteY88" fmla="*/ 8837 h 10000"/>
                    <a:gd name="connsiteX89" fmla="*/ 9989 w 10000"/>
                    <a:gd name="connsiteY89" fmla="*/ 9070 h 10000"/>
                    <a:gd name="connsiteX90" fmla="*/ 10000 w 10000"/>
                    <a:gd name="connsiteY90" fmla="*/ 9182 h 10000"/>
                    <a:gd name="connsiteX91" fmla="*/ 10000 w 10000"/>
                    <a:gd name="connsiteY91" fmla="*/ 9302 h 10000"/>
                    <a:gd name="connsiteX92" fmla="*/ 9989 w 10000"/>
                    <a:gd name="connsiteY92" fmla="*/ 9407 h 10000"/>
                    <a:gd name="connsiteX93" fmla="*/ 9964 w 10000"/>
                    <a:gd name="connsiteY93" fmla="*/ 9495 h 10000"/>
                    <a:gd name="connsiteX94" fmla="*/ 9933 w 10000"/>
                    <a:gd name="connsiteY94" fmla="*/ 9567 h 10000"/>
                    <a:gd name="connsiteX95" fmla="*/ 9906 w 10000"/>
                    <a:gd name="connsiteY95" fmla="*/ 9591 h 10000"/>
                    <a:gd name="connsiteX96" fmla="*/ 9881 w 10000"/>
                    <a:gd name="connsiteY96" fmla="*/ 9607 h 10000"/>
                    <a:gd name="connsiteX97" fmla="*/ 9845 w 10000"/>
                    <a:gd name="connsiteY97" fmla="*/ 9623 h 10000"/>
                    <a:gd name="connsiteX98" fmla="*/ 9792 w 10000"/>
                    <a:gd name="connsiteY98" fmla="*/ 9647 h 10000"/>
                    <a:gd name="connsiteX99" fmla="*/ 9723 w 10000"/>
                    <a:gd name="connsiteY99" fmla="*/ 9671 h 10000"/>
                    <a:gd name="connsiteX100" fmla="*/ 9643 w 10000"/>
                    <a:gd name="connsiteY100" fmla="*/ 9687 h 10000"/>
                    <a:gd name="connsiteX101" fmla="*/ 9546 w 10000"/>
                    <a:gd name="connsiteY101" fmla="*/ 9703 h 10000"/>
                    <a:gd name="connsiteX102" fmla="*/ 9443 w 10000"/>
                    <a:gd name="connsiteY102" fmla="*/ 9703 h 10000"/>
                    <a:gd name="connsiteX103" fmla="*/ 9341 w 10000"/>
                    <a:gd name="connsiteY103" fmla="*/ 9695 h 10000"/>
                    <a:gd name="connsiteX104" fmla="*/ 9255 w 10000"/>
                    <a:gd name="connsiteY104" fmla="*/ 9671 h 10000"/>
                    <a:gd name="connsiteX105" fmla="*/ 9183 w 10000"/>
                    <a:gd name="connsiteY105" fmla="*/ 9615 h 10000"/>
                    <a:gd name="connsiteX106" fmla="*/ 9122 w 10000"/>
                    <a:gd name="connsiteY106" fmla="*/ 9567 h 10000"/>
                    <a:gd name="connsiteX107" fmla="*/ 9072 w 10000"/>
                    <a:gd name="connsiteY107" fmla="*/ 9495 h 10000"/>
                    <a:gd name="connsiteX108" fmla="*/ 9027 w 10000"/>
                    <a:gd name="connsiteY108" fmla="*/ 9415 h 10000"/>
                    <a:gd name="connsiteX109" fmla="*/ 8994 w 10000"/>
                    <a:gd name="connsiteY109" fmla="*/ 9326 h 10000"/>
                    <a:gd name="connsiteX110" fmla="*/ 8969 w 10000"/>
                    <a:gd name="connsiteY110" fmla="*/ 9238 h 10000"/>
                    <a:gd name="connsiteX111" fmla="*/ 8953 w 10000"/>
                    <a:gd name="connsiteY111" fmla="*/ 9158 h 10000"/>
                    <a:gd name="connsiteX112" fmla="*/ 8936 w 10000"/>
                    <a:gd name="connsiteY112" fmla="*/ 9070 h 10000"/>
                    <a:gd name="connsiteX113" fmla="*/ 8928 w 10000"/>
                    <a:gd name="connsiteY113" fmla="*/ 8998 h 10000"/>
                    <a:gd name="connsiteX114" fmla="*/ 8922 w 10000"/>
                    <a:gd name="connsiteY114" fmla="*/ 8925 h 10000"/>
                    <a:gd name="connsiteX115" fmla="*/ 8878 w 10000"/>
                    <a:gd name="connsiteY115" fmla="*/ 8565 h 10000"/>
                    <a:gd name="connsiteX116" fmla="*/ 8825 w 10000"/>
                    <a:gd name="connsiteY116" fmla="*/ 8228 h 10000"/>
                    <a:gd name="connsiteX117" fmla="*/ 8759 w 10000"/>
                    <a:gd name="connsiteY117" fmla="*/ 7907 h 10000"/>
                    <a:gd name="connsiteX118" fmla="*/ 8678 w 10000"/>
                    <a:gd name="connsiteY118" fmla="*/ 7626 h 10000"/>
                    <a:gd name="connsiteX119" fmla="*/ 8587 w 10000"/>
                    <a:gd name="connsiteY119" fmla="*/ 7362 h 10000"/>
                    <a:gd name="connsiteX120" fmla="*/ 8487 w 10000"/>
                    <a:gd name="connsiteY120" fmla="*/ 7137 h 10000"/>
                    <a:gd name="connsiteX121" fmla="*/ 8379 w 10000"/>
                    <a:gd name="connsiteY121" fmla="*/ 6945 h 10000"/>
                    <a:gd name="connsiteX122" fmla="*/ 8260 w 10000"/>
                    <a:gd name="connsiteY122" fmla="*/ 6784 h 10000"/>
                    <a:gd name="connsiteX123" fmla="*/ 8135 w 10000"/>
                    <a:gd name="connsiteY123" fmla="*/ 6672 h 10000"/>
                    <a:gd name="connsiteX124" fmla="*/ 8005 w 10000"/>
                    <a:gd name="connsiteY124" fmla="*/ 6600 h 10000"/>
                    <a:gd name="connsiteX125" fmla="*/ 7869 w 10000"/>
                    <a:gd name="connsiteY125" fmla="*/ 6576 h 10000"/>
                    <a:gd name="connsiteX126" fmla="*/ 7722 w 10000"/>
                    <a:gd name="connsiteY126" fmla="*/ 6600 h 10000"/>
                    <a:gd name="connsiteX127" fmla="*/ 7584 w 10000"/>
                    <a:gd name="connsiteY127" fmla="*/ 6688 h 10000"/>
                    <a:gd name="connsiteX128" fmla="*/ 7451 w 10000"/>
                    <a:gd name="connsiteY128" fmla="*/ 6824 h 10000"/>
                    <a:gd name="connsiteX129" fmla="*/ 7326 w 10000"/>
                    <a:gd name="connsiteY129" fmla="*/ 7001 h 10000"/>
                    <a:gd name="connsiteX130" fmla="*/ 7210 w 10000"/>
                    <a:gd name="connsiteY130" fmla="*/ 7217 h 10000"/>
                    <a:gd name="connsiteX131" fmla="*/ 7110 w 10000"/>
                    <a:gd name="connsiteY131" fmla="*/ 7474 h 10000"/>
                    <a:gd name="connsiteX132" fmla="*/ 7019 w 10000"/>
                    <a:gd name="connsiteY132" fmla="*/ 7779 h 10000"/>
                    <a:gd name="connsiteX133" fmla="*/ 6938 w 10000"/>
                    <a:gd name="connsiteY133" fmla="*/ 8107 h 10000"/>
                    <a:gd name="connsiteX134" fmla="*/ 6874 w 10000"/>
                    <a:gd name="connsiteY134" fmla="*/ 8460 h 10000"/>
                    <a:gd name="connsiteX135" fmla="*/ 6827 w 10000"/>
                    <a:gd name="connsiteY135" fmla="*/ 8837 h 10000"/>
                    <a:gd name="connsiteX136" fmla="*/ 6797 w 10000"/>
                    <a:gd name="connsiteY136" fmla="*/ 9238 h 10000"/>
                    <a:gd name="connsiteX137" fmla="*/ 6794 w 10000"/>
                    <a:gd name="connsiteY137" fmla="*/ 9286 h 10000"/>
                    <a:gd name="connsiteX138" fmla="*/ 6789 w 10000"/>
                    <a:gd name="connsiteY138" fmla="*/ 9358 h 10000"/>
                    <a:gd name="connsiteX139" fmla="*/ 6778 w 10000"/>
                    <a:gd name="connsiteY139" fmla="*/ 9439 h 10000"/>
                    <a:gd name="connsiteX140" fmla="*/ 6766 w 10000"/>
                    <a:gd name="connsiteY140" fmla="*/ 9535 h 10000"/>
                    <a:gd name="connsiteX141" fmla="*/ 6747 w 10000"/>
                    <a:gd name="connsiteY141" fmla="*/ 9623 h 10000"/>
                    <a:gd name="connsiteX142" fmla="*/ 6722 w 10000"/>
                    <a:gd name="connsiteY142" fmla="*/ 9719 h 10000"/>
                    <a:gd name="connsiteX143" fmla="*/ 6692 w 10000"/>
                    <a:gd name="connsiteY143" fmla="*/ 9816 h 10000"/>
                    <a:gd name="connsiteX144" fmla="*/ 6653 w 10000"/>
                    <a:gd name="connsiteY144" fmla="*/ 9880 h 10000"/>
                    <a:gd name="connsiteX145" fmla="*/ 6603 w 10000"/>
                    <a:gd name="connsiteY145" fmla="*/ 9944 h 10000"/>
                    <a:gd name="connsiteX146" fmla="*/ 6542 w 10000"/>
                    <a:gd name="connsiteY146" fmla="*/ 9976 h 10000"/>
                    <a:gd name="connsiteX147" fmla="*/ 6473 w 10000"/>
                    <a:gd name="connsiteY147" fmla="*/ 10000 h 10000"/>
                    <a:gd name="connsiteX148" fmla="*/ 2898 w 10000"/>
                    <a:gd name="connsiteY148" fmla="*/ 10000 h 10000"/>
                    <a:gd name="connsiteX149" fmla="*/ 2804 w 10000"/>
                    <a:gd name="connsiteY149" fmla="*/ 9976 h 10000"/>
                    <a:gd name="connsiteX150" fmla="*/ 2729 w 10000"/>
                    <a:gd name="connsiteY150" fmla="*/ 9944 h 10000"/>
                    <a:gd name="connsiteX151" fmla="*/ 2660 w 10000"/>
                    <a:gd name="connsiteY151" fmla="*/ 9880 h 10000"/>
                    <a:gd name="connsiteX152" fmla="*/ 2605 w 10000"/>
                    <a:gd name="connsiteY152" fmla="*/ 9800 h 10000"/>
                    <a:gd name="connsiteX153" fmla="*/ 2560 w 10000"/>
                    <a:gd name="connsiteY153" fmla="*/ 9711 h 10000"/>
                    <a:gd name="connsiteX154" fmla="*/ 2524 w 10000"/>
                    <a:gd name="connsiteY154" fmla="*/ 9623 h 10000"/>
                    <a:gd name="connsiteX155" fmla="*/ 2497 w 10000"/>
                    <a:gd name="connsiteY155" fmla="*/ 9527 h 10000"/>
                    <a:gd name="connsiteX156" fmla="*/ 2474 w 10000"/>
                    <a:gd name="connsiteY156" fmla="*/ 9431 h 10000"/>
                    <a:gd name="connsiteX157" fmla="*/ 2458 w 10000"/>
                    <a:gd name="connsiteY157" fmla="*/ 9350 h 10000"/>
                    <a:gd name="connsiteX158" fmla="*/ 2449 w 10000"/>
                    <a:gd name="connsiteY158" fmla="*/ 9270 h 10000"/>
                    <a:gd name="connsiteX159" fmla="*/ 2444 w 10000"/>
                    <a:gd name="connsiteY159" fmla="*/ 9222 h 10000"/>
                    <a:gd name="connsiteX160" fmla="*/ 2413 w 10000"/>
                    <a:gd name="connsiteY160" fmla="*/ 8821 h 10000"/>
                    <a:gd name="connsiteX161" fmla="*/ 2364 w 10000"/>
                    <a:gd name="connsiteY161" fmla="*/ 8452 h 10000"/>
                    <a:gd name="connsiteX162" fmla="*/ 2303 w 10000"/>
                    <a:gd name="connsiteY162" fmla="*/ 8091 h 10000"/>
                    <a:gd name="connsiteX163" fmla="*/ 2222 w 10000"/>
                    <a:gd name="connsiteY163" fmla="*/ 7771 h 10000"/>
                    <a:gd name="connsiteX164" fmla="*/ 2131 w 10000"/>
                    <a:gd name="connsiteY164" fmla="*/ 7474 h 10000"/>
                    <a:gd name="connsiteX165" fmla="*/ 2025 w 10000"/>
                    <a:gd name="connsiteY165" fmla="*/ 7209 h 10000"/>
                    <a:gd name="connsiteX166" fmla="*/ 1912 w 10000"/>
                    <a:gd name="connsiteY166" fmla="*/ 6993 h 10000"/>
                    <a:gd name="connsiteX167" fmla="*/ 1787 w 10000"/>
                    <a:gd name="connsiteY167" fmla="*/ 6808 h 10000"/>
                    <a:gd name="connsiteX168" fmla="*/ 1654 w 10000"/>
                    <a:gd name="connsiteY168" fmla="*/ 6688 h 10000"/>
                    <a:gd name="connsiteX169" fmla="*/ 1518 w 10000"/>
                    <a:gd name="connsiteY169" fmla="*/ 6600 h 10000"/>
                    <a:gd name="connsiteX170" fmla="*/ 1372 w 10000"/>
                    <a:gd name="connsiteY170" fmla="*/ 6576 h 10000"/>
                    <a:gd name="connsiteX171" fmla="*/ 1247 w 10000"/>
                    <a:gd name="connsiteY171" fmla="*/ 6592 h 10000"/>
                    <a:gd name="connsiteX172" fmla="*/ 1128 w 10000"/>
                    <a:gd name="connsiteY172" fmla="*/ 6656 h 10000"/>
                    <a:gd name="connsiteX173" fmla="*/ 1009 w 10000"/>
                    <a:gd name="connsiteY173" fmla="*/ 6744 h 10000"/>
                    <a:gd name="connsiteX174" fmla="*/ 895 w 10000"/>
                    <a:gd name="connsiteY174" fmla="*/ 6864 h 10000"/>
                    <a:gd name="connsiteX175" fmla="*/ 787 w 10000"/>
                    <a:gd name="connsiteY175" fmla="*/ 7025 h 10000"/>
                    <a:gd name="connsiteX176" fmla="*/ 690 w 10000"/>
                    <a:gd name="connsiteY176" fmla="*/ 7209 h 10000"/>
                    <a:gd name="connsiteX177" fmla="*/ 599 w 10000"/>
                    <a:gd name="connsiteY177" fmla="*/ 7426 h 10000"/>
                    <a:gd name="connsiteX178" fmla="*/ 518 w 10000"/>
                    <a:gd name="connsiteY178" fmla="*/ 7658 h 10000"/>
                    <a:gd name="connsiteX179" fmla="*/ 449 w 10000"/>
                    <a:gd name="connsiteY179" fmla="*/ 7923 h 10000"/>
                    <a:gd name="connsiteX180" fmla="*/ 393 w 10000"/>
                    <a:gd name="connsiteY180" fmla="*/ 8212 h 10000"/>
                    <a:gd name="connsiteX181" fmla="*/ 352 w 10000"/>
                    <a:gd name="connsiteY181" fmla="*/ 8516 h 10000"/>
                    <a:gd name="connsiteX182" fmla="*/ 327 w 10000"/>
                    <a:gd name="connsiteY182" fmla="*/ 8845 h 10000"/>
                    <a:gd name="connsiteX183" fmla="*/ 316 w 10000"/>
                    <a:gd name="connsiteY183" fmla="*/ 8990 h 10000"/>
                    <a:gd name="connsiteX184" fmla="*/ 288 w 10000"/>
                    <a:gd name="connsiteY184" fmla="*/ 9094 h 10000"/>
                    <a:gd name="connsiteX185" fmla="*/ 252 w 10000"/>
                    <a:gd name="connsiteY185" fmla="*/ 9166 h 10000"/>
                    <a:gd name="connsiteX186" fmla="*/ 205 w 10000"/>
                    <a:gd name="connsiteY186" fmla="*/ 9206 h 10000"/>
                    <a:gd name="connsiteX187" fmla="*/ 147 w 10000"/>
                    <a:gd name="connsiteY187" fmla="*/ 9206 h 10000"/>
                    <a:gd name="connsiteX188" fmla="*/ 144 w 10000"/>
                    <a:gd name="connsiteY188" fmla="*/ 9182 h 10000"/>
                    <a:gd name="connsiteX189" fmla="*/ 144 w 10000"/>
                    <a:gd name="connsiteY189" fmla="*/ 9118 h 10000"/>
                    <a:gd name="connsiteX190" fmla="*/ 141 w 10000"/>
                    <a:gd name="connsiteY190" fmla="*/ 9022 h 10000"/>
                    <a:gd name="connsiteX191" fmla="*/ 141 w 10000"/>
                    <a:gd name="connsiteY191" fmla="*/ 8893 h 10000"/>
                    <a:gd name="connsiteX192" fmla="*/ 141 w 10000"/>
                    <a:gd name="connsiteY192" fmla="*/ 8733 h 10000"/>
                    <a:gd name="connsiteX193" fmla="*/ 97 w 10000"/>
                    <a:gd name="connsiteY193" fmla="*/ 8709 h 10000"/>
                    <a:gd name="connsiteX194" fmla="*/ 58 w 10000"/>
                    <a:gd name="connsiteY194" fmla="*/ 8645 h 10000"/>
                    <a:gd name="connsiteX195" fmla="*/ 28 w 10000"/>
                    <a:gd name="connsiteY195" fmla="*/ 8549 h 10000"/>
                    <a:gd name="connsiteX196" fmla="*/ 6 w 10000"/>
                    <a:gd name="connsiteY196" fmla="*/ 8428 h 10000"/>
                    <a:gd name="connsiteX197" fmla="*/ 0 w 10000"/>
                    <a:gd name="connsiteY197" fmla="*/ 8300 h 10000"/>
                    <a:gd name="connsiteX198" fmla="*/ 8 w 10000"/>
                    <a:gd name="connsiteY198" fmla="*/ 8156 h 10000"/>
                    <a:gd name="connsiteX199" fmla="*/ 30 w 10000"/>
                    <a:gd name="connsiteY199" fmla="*/ 8043 h 10000"/>
                    <a:gd name="connsiteX200" fmla="*/ 61 w 10000"/>
                    <a:gd name="connsiteY200" fmla="*/ 7947 h 10000"/>
                    <a:gd name="connsiteX201" fmla="*/ 105 w 10000"/>
                    <a:gd name="connsiteY201" fmla="*/ 7883 h 10000"/>
                    <a:gd name="connsiteX202" fmla="*/ 152 w 10000"/>
                    <a:gd name="connsiteY202" fmla="*/ 7859 h 10000"/>
                    <a:gd name="connsiteX203" fmla="*/ 208 w 10000"/>
                    <a:gd name="connsiteY203" fmla="*/ 7859 h 10000"/>
                    <a:gd name="connsiteX204" fmla="*/ 263 w 10000"/>
                    <a:gd name="connsiteY204" fmla="*/ 7418 h 10000"/>
                    <a:gd name="connsiteX205" fmla="*/ 263 w 10000"/>
                    <a:gd name="connsiteY205" fmla="*/ 7233 h 10000"/>
                    <a:gd name="connsiteX206" fmla="*/ 263 w 10000"/>
                    <a:gd name="connsiteY206" fmla="*/ 7209 h 10000"/>
                    <a:gd name="connsiteX207" fmla="*/ 263 w 10000"/>
                    <a:gd name="connsiteY207" fmla="*/ 7193 h 10000"/>
                    <a:gd name="connsiteX208" fmla="*/ 263 w 10000"/>
                    <a:gd name="connsiteY208" fmla="*/ 6391 h 10000"/>
                    <a:gd name="connsiteX209" fmla="*/ 269 w 10000"/>
                    <a:gd name="connsiteY209" fmla="*/ 6271 h 10000"/>
                    <a:gd name="connsiteX210" fmla="*/ 288 w 10000"/>
                    <a:gd name="connsiteY210" fmla="*/ 6183 h 10000"/>
                    <a:gd name="connsiteX211" fmla="*/ 316 w 10000"/>
                    <a:gd name="connsiteY211" fmla="*/ 6103 h 10000"/>
                    <a:gd name="connsiteX212" fmla="*/ 346 w 10000"/>
                    <a:gd name="connsiteY212" fmla="*/ 6055 h 10000"/>
                    <a:gd name="connsiteX213" fmla="*/ 382 w 10000"/>
                    <a:gd name="connsiteY213" fmla="*/ 6014 h 10000"/>
                    <a:gd name="connsiteX214" fmla="*/ 424 w 10000"/>
                    <a:gd name="connsiteY214" fmla="*/ 5982 h 10000"/>
                    <a:gd name="connsiteX215" fmla="*/ 460 w 10000"/>
                    <a:gd name="connsiteY215" fmla="*/ 5966 h 10000"/>
                    <a:gd name="connsiteX216" fmla="*/ 490 w 10000"/>
                    <a:gd name="connsiteY216" fmla="*/ 5942 h 10000"/>
                    <a:gd name="connsiteX217" fmla="*/ 518 w 10000"/>
                    <a:gd name="connsiteY217" fmla="*/ 5934 h 10000"/>
                    <a:gd name="connsiteX218" fmla="*/ 535 w 10000"/>
                    <a:gd name="connsiteY218" fmla="*/ 5918 h 10000"/>
                    <a:gd name="connsiteX219" fmla="*/ 695 w 10000"/>
                    <a:gd name="connsiteY219" fmla="*/ 5493 h 10000"/>
                    <a:gd name="connsiteX220" fmla="*/ 798 w 10000"/>
                    <a:gd name="connsiteY220" fmla="*/ 5261 h 10000"/>
                    <a:gd name="connsiteX221" fmla="*/ 917 w 10000"/>
                    <a:gd name="connsiteY221" fmla="*/ 5044 h 10000"/>
                    <a:gd name="connsiteX222" fmla="*/ 1058 w 10000"/>
                    <a:gd name="connsiteY222" fmla="*/ 4812 h 10000"/>
                    <a:gd name="connsiteX223" fmla="*/ 1216 w 10000"/>
                    <a:gd name="connsiteY223" fmla="*/ 4603 h 10000"/>
                    <a:gd name="connsiteX224" fmla="*/ 1391 w 10000"/>
                    <a:gd name="connsiteY224" fmla="*/ 4403 h 10000"/>
                    <a:gd name="connsiteX225" fmla="*/ 1582 w 10000"/>
                    <a:gd name="connsiteY225" fmla="*/ 4218 h 10000"/>
                    <a:gd name="connsiteX226" fmla="*/ 1784 w 10000"/>
                    <a:gd name="connsiteY226" fmla="*/ 4050 h 10000"/>
                    <a:gd name="connsiteX227" fmla="*/ 1995 w 10000"/>
                    <a:gd name="connsiteY227" fmla="*/ 3913 h 10000"/>
                    <a:gd name="connsiteX228" fmla="*/ 2217 w 10000"/>
                    <a:gd name="connsiteY228" fmla="*/ 3785 h 10000"/>
                    <a:gd name="connsiteX229" fmla="*/ 2444 w 10000"/>
                    <a:gd name="connsiteY229" fmla="*/ 3697 h 10000"/>
                    <a:gd name="connsiteX230" fmla="*/ 2677 w 10000"/>
                    <a:gd name="connsiteY230" fmla="*/ 3633 h 10000"/>
                    <a:gd name="connsiteX231" fmla="*/ 2909 w 10000"/>
                    <a:gd name="connsiteY231" fmla="*/ 3609 h 10000"/>
                    <a:gd name="connsiteX232" fmla="*/ 2912 w 10000"/>
                    <a:gd name="connsiteY232" fmla="*/ 3609 h 10000"/>
                    <a:gd name="connsiteX233" fmla="*/ 2920 w 10000"/>
                    <a:gd name="connsiteY233" fmla="*/ 3609 h 10000"/>
                    <a:gd name="connsiteX234" fmla="*/ 2932 w 10000"/>
                    <a:gd name="connsiteY234" fmla="*/ 3609 h 10000"/>
                    <a:gd name="connsiteX235" fmla="*/ 2937 w 10000"/>
                    <a:gd name="connsiteY235" fmla="*/ 3609 h 10000"/>
                    <a:gd name="connsiteX236" fmla="*/ 2945 w 10000"/>
                    <a:gd name="connsiteY236" fmla="*/ 3609 h 10000"/>
                    <a:gd name="connsiteX237" fmla="*/ 2956 w 10000"/>
                    <a:gd name="connsiteY237" fmla="*/ 3593 h 10000"/>
                    <a:gd name="connsiteX238" fmla="*/ 2962 w 10000"/>
                    <a:gd name="connsiteY238" fmla="*/ 3577 h 10000"/>
                    <a:gd name="connsiteX239" fmla="*/ 2968 w 10000"/>
                    <a:gd name="connsiteY239" fmla="*/ 3545 h 10000"/>
                    <a:gd name="connsiteX240" fmla="*/ 2970 w 10000"/>
                    <a:gd name="connsiteY240" fmla="*/ 3528 h 10000"/>
                    <a:gd name="connsiteX241" fmla="*/ 3106 w 10000"/>
                    <a:gd name="connsiteY241" fmla="*/ 3055 h 10000"/>
                    <a:gd name="connsiteX242" fmla="*/ 3247 w 10000"/>
                    <a:gd name="connsiteY242" fmla="*/ 2606 h 10000"/>
                    <a:gd name="connsiteX243" fmla="*/ 3394 w 10000"/>
                    <a:gd name="connsiteY243" fmla="*/ 2197 h 10000"/>
                    <a:gd name="connsiteX244" fmla="*/ 3549 w 10000"/>
                    <a:gd name="connsiteY244" fmla="*/ 1820 h 10000"/>
                    <a:gd name="connsiteX245" fmla="*/ 3713 w 10000"/>
                    <a:gd name="connsiteY245" fmla="*/ 1476 h 10000"/>
                    <a:gd name="connsiteX246" fmla="*/ 3885 w 10000"/>
                    <a:gd name="connsiteY246" fmla="*/ 1179 h 10000"/>
                    <a:gd name="connsiteX247" fmla="*/ 4062 w 10000"/>
                    <a:gd name="connsiteY247" fmla="*/ 914 h 10000"/>
                    <a:gd name="connsiteX248" fmla="*/ 4245 w 10000"/>
                    <a:gd name="connsiteY248" fmla="*/ 674 h 10000"/>
                    <a:gd name="connsiteX249" fmla="*/ 4439 w 10000"/>
                    <a:gd name="connsiteY249" fmla="*/ 473 h 10000"/>
                    <a:gd name="connsiteX250" fmla="*/ 4630 w 10000"/>
                    <a:gd name="connsiteY250" fmla="*/ 321 h 10000"/>
                    <a:gd name="connsiteX251" fmla="*/ 4813 w 10000"/>
                    <a:gd name="connsiteY251" fmla="*/ 200 h 10000"/>
                    <a:gd name="connsiteX252" fmla="*/ 4993 w 10000"/>
                    <a:gd name="connsiteY252" fmla="*/ 112 h 10000"/>
                    <a:gd name="connsiteX253" fmla="*/ 5170 w 10000"/>
                    <a:gd name="connsiteY253" fmla="*/ 56 h 10000"/>
                    <a:gd name="connsiteX254" fmla="*/ 5339 w 10000"/>
                    <a:gd name="connsiteY254" fmla="*/ 24 h 10000"/>
                    <a:gd name="connsiteX255" fmla="*/ 5508 w 10000"/>
                    <a:gd name="connsiteY255" fmla="*/ 8 h 10000"/>
                    <a:gd name="connsiteX256" fmla="*/ 5672 w 10000"/>
                    <a:gd name="connsiteY256"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3311 w 10000"/>
                    <a:gd name="connsiteY22" fmla="*/ 3953 h 10000"/>
                    <a:gd name="connsiteX23" fmla="*/ 3344 w 10000"/>
                    <a:gd name="connsiteY23" fmla="*/ 3970 h 10000"/>
                    <a:gd name="connsiteX24" fmla="*/ 5492 w 10000"/>
                    <a:gd name="connsiteY24" fmla="*/ 754 h 10000"/>
                    <a:gd name="connsiteX25" fmla="*/ 5747 w 10000"/>
                    <a:gd name="connsiteY25" fmla="*/ 746 h 10000"/>
                    <a:gd name="connsiteX26" fmla="*/ 8185 w 10000"/>
                    <a:gd name="connsiteY26" fmla="*/ 3970 h 10000"/>
                    <a:gd name="connsiteX27" fmla="*/ 8229 w 10000"/>
                    <a:gd name="connsiteY27" fmla="*/ 3962 h 10000"/>
                    <a:gd name="connsiteX28" fmla="*/ 8260 w 10000"/>
                    <a:gd name="connsiteY28" fmla="*/ 3937 h 10000"/>
                    <a:gd name="connsiteX29" fmla="*/ 8274 w 10000"/>
                    <a:gd name="connsiteY29" fmla="*/ 3897 h 10000"/>
                    <a:gd name="connsiteX30" fmla="*/ 8282 w 10000"/>
                    <a:gd name="connsiteY30" fmla="*/ 3857 h 10000"/>
                    <a:gd name="connsiteX31" fmla="*/ 8282 w 10000"/>
                    <a:gd name="connsiteY31" fmla="*/ 3801 h 10000"/>
                    <a:gd name="connsiteX32" fmla="*/ 8277 w 10000"/>
                    <a:gd name="connsiteY32" fmla="*/ 3745 h 10000"/>
                    <a:gd name="connsiteX33" fmla="*/ 8268 w 10000"/>
                    <a:gd name="connsiteY33" fmla="*/ 3689 h 10000"/>
                    <a:gd name="connsiteX34" fmla="*/ 8257 w 10000"/>
                    <a:gd name="connsiteY34" fmla="*/ 3633 h 10000"/>
                    <a:gd name="connsiteX35" fmla="*/ 8243 w 10000"/>
                    <a:gd name="connsiteY35" fmla="*/ 3601 h 10000"/>
                    <a:gd name="connsiteX36" fmla="*/ 8235 w 10000"/>
                    <a:gd name="connsiteY36" fmla="*/ 3569 h 10000"/>
                    <a:gd name="connsiteX37" fmla="*/ 8232 w 10000"/>
                    <a:gd name="connsiteY37" fmla="*/ 3553 h 10000"/>
                    <a:gd name="connsiteX38" fmla="*/ 8060 w 10000"/>
                    <a:gd name="connsiteY38" fmla="*/ 3103 h 10000"/>
                    <a:gd name="connsiteX39" fmla="*/ 7889 w 10000"/>
                    <a:gd name="connsiteY39" fmla="*/ 2694 h 10000"/>
                    <a:gd name="connsiteX40" fmla="*/ 7717 w 10000"/>
                    <a:gd name="connsiteY40" fmla="*/ 2342 h 10000"/>
                    <a:gd name="connsiteX41" fmla="*/ 7545 w 10000"/>
                    <a:gd name="connsiteY41" fmla="*/ 2029 h 10000"/>
                    <a:gd name="connsiteX42" fmla="*/ 7370 w 10000"/>
                    <a:gd name="connsiteY42" fmla="*/ 1740 h 10000"/>
                    <a:gd name="connsiteX43" fmla="*/ 7193 w 10000"/>
                    <a:gd name="connsiteY43" fmla="*/ 1500 h 10000"/>
                    <a:gd name="connsiteX44" fmla="*/ 7007 w 10000"/>
                    <a:gd name="connsiteY44" fmla="*/ 1299 h 10000"/>
                    <a:gd name="connsiteX45" fmla="*/ 6822 w 10000"/>
                    <a:gd name="connsiteY45" fmla="*/ 1131 h 10000"/>
                    <a:gd name="connsiteX46" fmla="*/ 6625 w 10000"/>
                    <a:gd name="connsiteY46" fmla="*/ 986 h 10000"/>
                    <a:gd name="connsiteX47" fmla="*/ 6423 w 10000"/>
                    <a:gd name="connsiteY47" fmla="*/ 890 h 10000"/>
                    <a:gd name="connsiteX48" fmla="*/ 6207 w 10000"/>
                    <a:gd name="connsiteY48" fmla="*/ 810 h 10000"/>
                    <a:gd name="connsiteX49" fmla="*/ 5985 w 10000"/>
                    <a:gd name="connsiteY49" fmla="*/ 770 h 10000"/>
                    <a:gd name="connsiteX50" fmla="*/ 5747 w 10000"/>
                    <a:gd name="connsiteY50" fmla="*/ 746 h 10000"/>
                    <a:gd name="connsiteX51" fmla="*/ 5672 w 10000"/>
                    <a:gd name="connsiteY51" fmla="*/ 0 h 10000"/>
                    <a:gd name="connsiteX52" fmla="*/ 5907 w 10000"/>
                    <a:gd name="connsiteY52" fmla="*/ 16 h 10000"/>
                    <a:gd name="connsiteX53" fmla="*/ 6135 w 10000"/>
                    <a:gd name="connsiteY53" fmla="*/ 56 h 10000"/>
                    <a:gd name="connsiteX54" fmla="*/ 6348 w 10000"/>
                    <a:gd name="connsiteY54" fmla="*/ 112 h 10000"/>
                    <a:gd name="connsiteX55" fmla="*/ 6550 w 10000"/>
                    <a:gd name="connsiteY55" fmla="*/ 192 h 10000"/>
                    <a:gd name="connsiteX56" fmla="*/ 6747 w 10000"/>
                    <a:gd name="connsiteY56" fmla="*/ 313 h 10000"/>
                    <a:gd name="connsiteX57" fmla="*/ 6935 w 10000"/>
                    <a:gd name="connsiteY57" fmla="*/ 449 h 10000"/>
                    <a:gd name="connsiteX58" fmla="*/ 7113 w 10000"/>
                    <a:gd name="connsiteY58" fmla="*/ 617 h 10000"/>
                    <a:gd name="connsiteX59" fmla="*/ 7287 w 10000"/>
                    <a:gd name="connsiteY59" fmla="*/ 810 h 10000"/>
                    <a:gd name="connsiteX60" fmla="*/ 7456 w 10000"/>
                    <a:gd name="connsiteY60" fmla="*/ 1034 h 10000"/>
                    <a:gd name="connsiteX61" fmla="*/ 7614 w 10000"/>
                    <a:gd name="connsiteY61" fmla="*/ 1283 h 10000"/>
                    <a:gd name="connsiteX62" fmla="*/ 7775 w 10000"/>
                    <a:gd name="connsiteY62" fmla="*/ 1556 h 10000"/>
                    <a:gd name="connsiteX63" fmla="*/ 7933 w 10000"/>
                    <a:gd name="connsiteY63" fmla="*/ 1877 h 10000"/>
                    <a:gd name="connsiteX64" fmla="*/ 8094 w 10000"/>
                    <a:gd name="connsiteY64" fmla="*/ 2221 h 10000"/>
                    <a:gd name="connsiteX65" fmla="*/ 8257 w 10000"/>
                    <a:gd name="connsiteY65" fmla="*/ 2606 h 10000"/>
                    <a:gd name="connsiteX66" fmla="*/ 8418 w 10000"/>
                    <a:gd name="connsiteY66" fmla="*/ 3039 h 10000"/>
                    <a:gd name="connsiteX67" fmla="*/ 8584 w 10000"/>
                    <a:gd name="connsiteY67" fmla="*/ 3512 h 10000"/>
                    <a:gd name="connsiteX68" fmla="*/ 8756 w 10000"/>
                    <a:gd name="connsiteY68" fmla="*/ 4034 h 10000"/>
                    <a:gd name="connsiteX69" fmla="*/ 8933 w 10000"/>
                    <a:gd name="connsiteY69" fmla="*/ 4603 h 10000"/>
                    <a:gd name="connsiteX70" fmla="*/ 9077 w 10000"/>
                    <a:gd name="connsiteY70" fmla="*/ 5084 h 10000"/>
                    <a:gd name="connsiteX71" fmla="*/ 9213 w 10000"/>
                    <a:gd name="connsiteY71" fmla="*/ 5557 h 10000"/>
                    <a:gd name="connsiteX72" fmla="*/ 9332 w 10000"/>
                    <a:gd name="connsiteY72" fmla="*/ 5998 h 10000"/>
                    <a:gd name="connsiteX73" fmla="*/ 9446 w 10000"/>
                    <a:gd name="connsiteY73" fmla="*/ 6439 h 10000"/>
                    <a:gd name="connsiteX74" fmla="*/ 9546 w 10000"/>
                    <a:gd name="connsiteY74" fmla="*/ 6856 h 10000"/>
                    <a:gd name="connsiteX75" fmla="*/ 9643 w 10000"/>
                    <a:gd name="connsiteY75" fmla="*/ 7281 h 10000"/>
                    <a:gd name="connsiteX76" fmla="*/ 9731 w 10000"/>
                    <a:gd name="connsiteY76" fmla="*/ 7698 h 10000"/>
                    <a:gd name="connsiteX77" fmla="*/ 9764 w 10000"/>
                    <a:gd name="connsiteY77" fmla="*/ 7859 h 10000"/>
                    <a:gd name="connsiteX78" fmla="*/ 9795 w 10000"/>
                    <a:gd name="connsiteY78" fmla="*/ 7859 h 10000"/>
                    <a:gd name="connsiteX79" fmla="*/ 9842 w 10000"/>
                    <a:gd name="connsiteY79" fmla="*/ 7883 h 10000"/>
                    <a:gd name="connsiteX80" fmla="*/ 9884 w 10000"/>
                    <a:gd name="connsiteY80" fmla="*/ 7947 h 10000"/>
                    <a:gd name="connsiteX81" fmla="*/ 9917 w 10000"/>
                    <a:gd name="connsiteY81" fmla="*/ 8043 h 10000"/>
                    <a:gd name="connsiteX82" fmla="*/ 9939 w 10000"/>
                    <a:gd name="connsiteY82" fmla="*/ 8156 h 10000"/>
                    <a:gd name="connsiteX83" fmla="*/ 9945 w 10000"/>
                    <a:gd name="connsiteY83" fmla="*/ 8300 h 10000"/>
                    <a:gd name="connsiteX84" fmla="*/ 9942 w 10000"/>
                    <a:gd name="connsiteY84" fmla="*/ 8412 h 10000"/>
                    <a:gd name="connsiteX85" fmla="*/ 9928 w 10000"/>
                    <a:gd name="connsiteY85" fmla="*/ 8508 h 10000"/>
                    <a:gd name="connsiteX86" fmla="*/ 9903 w 10000"/>
                    <a:gd name="connsiteY86" fmla="*/ 8597 h 10000"/>
                    <a:gd name="connsiteX87" fmla="*/ 9947 w 10000"/>
                    <a:gd name="connsiteY87" fmla="*/ 8837 h 10000"/>
                    <a:gd name="connsiteX88" fmla="*/ 9989 w 10000"/>
                    <a:gd name="connsiteY88" fmla="*/ 9070 h 10000"/>
                    <a:gd name="connsiteX89" fmla="*/ 10000 w 10000"/>
                    <a:gd name="connsiteY89" fmla="*/ 9182 h 10000"/>
                    <a:gd name="connsiteX90" fmla="*/ 10000 w 10000"/>
                    <a:gd name="connsiteY90" fmla="*/ 9302 h 10000"/>
                    <a:gd name="connsiteX91" fmla="*/ 9989 w 10000"/>
                    <a:gd name="connsiteY91" fmla="*/ 9407 h 10000"/>
                    <a:gd name="connsiteX92" fmla="*/ 9964 w 10000"/>
                    <a:gd name="connsiteY92" fmla="*/ 9495 h 10000"/>
                    <a:gd name="connsiteX93" fmla="*/ 9933 w 10000"/>
                    <a:gd name="connsiteY93" fmla="*/ 9567 h 10000"/>
                    <a:gd name="connsiteX94" fmla="*/ 9906 w 10000"/>
                    <a:gd name="connsiteY94" fmla="*/ 9591 h 10000"/>
                    <a:gd name="connsiteX95" fmla="*/ 9881 w 10000"/>
                    <a:gd name="connsiteY95" fmla="*/ 9607 h 10000"/>
                    <a:gd name="connsiteX96" fmla="*/ 9845 w 10000"/>
                    <a:gd name="connsiteY96" fmla="*/ 9623 h 10000"/>
                    <a:gd name="connsiteX97" fmla="*/ 9792 w 10000"/>
                    <a:gd name="connsiteY97" fmla="*/ 9647 h 10000"/>
                    <a:gd name="connsiteX98" fmla="*/ 9723 w 10000"/>
                    <a:gd name="connsiteY98" fmla="*/ 9671 h 10000"/>
                    <a:gd name="connsiteX99" fmla="*/ 9643 w 10000"/>
                    <a:gd name="connsiteY99" fmla="*/ 9687 h 10000"/>
                    <a:gd name="connsiteX100" fmla="*/ 9546 w 10000"/>
                    <a:gd name="connsiteY100" fmla="*/ 9703 h 10000"/>
                    <a:gd name="connsiteX101" fmla="*/ 9443 w 10000"/>
                    <a:gd name="connsiteY101" fmla="*/ 9703 h 10000"/>
                    <a:gd name="connsiteX102" fmla="*/ 9341 w 10000"/>
                    <a:gd name="connsiteY102" fmla="*/ 9695 h 10000"/>
                    <a:gd name="connsiteX103" fmla="*/ 9255 w 10000"/>
                    <a:gd name="connsiteY103" fmla="*/ 9671 h 10000"/>
                    <a:gd name="connsiteX104" fmla="*/ 9183 w 10000"/>
                    <a:gd name="connsiteY104" fmla="*/ 9615 h 10000"/>
                    <a:gd name="connsiteX105" fmla="*/ 9122 w 10000"/>
                    <a:gd name="connsiteY105" fmla="*/ 9567 h 10000"/>
                    <a:gd name="connsiteX106" fmla="*/ 9072 w 10000"/>
                    <a:gd name="connsiteY106" fmla="*/ 9495 h 10000"/>
                    <a:gd name="connsiteX107" fmla="*/ 9027 w 10000"/>
                    <a:gd name="connsiteY107" fmla="*/ 9415 h 10000"/>
                    <a:gd name="connsiteX108" fmla="*/ 8994 w 10000"/>
                    <a:gd name="connsiteY108" fmla="*/ 9326 h 10000"/>
                    <a:gd name="connsiteX109" fmla="*/ 8969 w 10000"/>
                    <a:gd name="connsiteY109" fmla="*/ 9238 h 10000"/>
                    <a:gd name="connsiteX110" fmla="*/ 8953 w 10000"/>
                    <a:gd name="connsiteY110" fmla="*/ 9158 h 10000"/>
                    <a:gd name="connsiteX111" fmla="*/ 8936 w 10000"/>
                    <a:gd name="connsiteY111" fmla="*/ 9070 h 10000"/>
                    <a:gd name="connsiteX112" fmla="*/ 8928 w 10000"/>
                    <a:gd name="connsiteY112" fmla="*/ 8998 h 10000"/>
                    <a:gd name="connsiteX113" fmla="*/ 8922 w 10000"/>
                    <a:gd name="connsiteY113" fmla="*/ 8925 h 10000"/>
                    <a:gd name="connsiteX114" fmla="*/ 8878 w 10000"/>
                    <a:gd name="connsiteY114" fmla="*/ 8565 h 10000"/>
                    <a:gd name="connsiteX115" fmla="*/ 8825 w 10000"/>
                    <a:gd name="connsiteY115" fmla="*/ 8228 h 10000"/>
                    <a:gd name="connsiteX116" fmla="*/ 8759 w 10000"/>
                    <a:gd name="connsiteY116" fmla="*/ 7907 h 10000"/>
                    <a:gd name="connsiteX117" fmla="*/ 8678 w 10000"/>
                    <a:gd name="connsiteY117" fmla="*/ 7626 h 10000"/>
                    <a:gd name="connsiteX118" fmla="*/ 8587 w 10000"/>
                    <a:gd name="connsiteY118" fmla="*/ 7362 h 10000"/>
                    <a:gd name="connsiteX119" fmla="*/ 8487 w 10000"/>
                    <a:gd name="connsiteY119" fmla="*/ 7137 h 10000"/>
                    <a:gd name="connsiteX120" fmla="*/ 8379 w 10000"/>
                    <a:gd name="connsiteY120" fmla="*/ 6945 h 10000"/>
                    <a:gd name="connsiteX121" fmla="*/ 8260 w 10000"/>
                    <a:gd name="connsiteY121" fmla="*/ 6784 h 10000"/>
                    <a:gd name="connsiteX122" fmla="*/ 8135 w 10000"/>
                    <a:gd name="connsiteY122" fmla="*/ 6672 h 10000"/>
                    <a:gd name="connsiteX123" fmla="*/ 8005 w 10000"/>
                    <a:gd name="connsiteY123" fmla="*/ 6600 h 10000"/>
                    <a:gd name="connsiteX124" fmla="*/ 7869 w 10000"/>
                    <a:gd name="connsiteY124" fmla="*/ 6576 h 10000"/>
                    <a:gd name="connsiteX125" fmla="*/ 7722 w 10000"/>
                    <a:gd name="connsiteY125" fmla="*/ 6600 h 10000"/>
                    <a:gd name="connsiteX126" fmla="*/ 7584 w 10000"/>
                    <a:gd name="connsiteY126" fmla="*/ 6688 h 10000"/>
                    <a:gd name="connsiteX127" fmla="*/ 7451 w 10000"/>
                    <a:gd name="connsiteY127" fmla="*/ 6824 h 10000"/>
                    <a:gd name="connsiteX128" fmla="*/ 7326 w 10000"/>
                    <a:gd name="connsiteY128" fmla="*/ 7001 h 10000"/>
                    <a:gd name="connsiteX129" fmla="*/ 7210 w 10000"/>
                    <a:gd name="connsiteY129" fmla="*/ 7217 h 10000"/>
                    <a:gd name="connsiteX130" fmla="*/ 7110 w 10000"/>
                    <a:gd name="connsiteY130" fmla="*/ 7474 h 10000"/>
                    <a:gd name="connsiteX131" fmla="*/ 7019 w 10000"/>
                    <a:gd name="connsiteY131" fmla="*/ 7779 h 10000"/>
                    <a:gd name="connsiteX132" fmla="*/ 6938 w 10000"/>
                    <a:gd name="connsiteY132" fmla="*/ 8107 h 10000"/>
                    <a:gd name="connsiteX133" fmla="*/ 6874 w 10000"/>
                    <a:gd name="connsiteY133" fmla="*/ 8460 h 10000"/>
                    <a:gd name="connsiteX134" fmla="*/ 6827 w 10000"/>
                    <a:gd name="connsiteY134" fmla="*/ 8837 h 10000"/>
                    <a:gd name="connsiteX135" fmla="*/ 6797 w 10000"/>
                    <a:gd name="connsiteY135" fmla="*/ 9238 h 10000"/>
                    <a:gd name="connsiteX136" fmla="*/ 6794 w 10000"/>
                    <a:gd name="connsiteY136" fmla="*/ 9286 h 10000"/>
                    <a:gd name="connsiteX137" fmla="*/ 6789 w 10000"/>
                    <a:gd name="connsiteY137" fmla="*/ 9358 h 10000"/>
                    <a:gd name="connsiteX138" fmla="*/ 6778 w 10000"/>
                    <a:gd name="connsiteY138" fmla="*/ 9439 h 10000"/>
                    <a:gd name="connsiteX139" fmla="*/ 6766 w 10000"/>
                    <a:gd name="connsiteY139" fmla="*/ 9535 h 10000"/>
                    <a:gd name="connsiteX140" fmla="*/ 6747 w 10000"/>
                    <a:gd name="connsiteY140" fmla="*/ 9623 h 10000"/>
                    <a:gd name="connsiteX141" fmla="*/ 6722 w 10000"/>
                    <a:gd name="connsiteY141" fmla="*/ 9719 h 10000"/>
                    <a:gd name="connsiteX142" fmla="*/ 6692 w 10000"/>
                    <a:gd name="connsiteY142" fmla="*/ 9816 h 10000"/>
                    <a:gd name="connsiteX143" fmla="*/ 6653 w 10000"/>
                    <a:gd name="connsiteY143" fmla="*/ 9880 h 10000"/>
                    <a:gd name="connsiteX144" fmla="*/ 6603 w 10000"/>
                    <a:gd name="connsiteY144" fmla="*/ 9944 h 10000"/>
                    <a:gd name="connsiteX145" fmla="*/ 6542 w 10000"/>
                    <a:gd name="connsiteY145" fmla="*/ 9976 h 10000"/>
                    <a:gd name="connsiteX146" fmla="*/ 6473 w 10000"/>
                    <a:gd name="connsiteY146" fmla="*/ 10000 h 10000"/>
                    <a:gd name="connsiteX147" fmla="*/ 2898 w 10000"/>
                    <a:gd name="connsiteY147" fmla="*/ 10000 h 10000"/>
                    <a:gd name="connsiteX148" fmla="*/ 2804 w 10000"/>
                    <a:gd name="connsiteY148" fmla="*/ 9976 h 10000"/>
                    <a:gd name="connsiteX149" fmla="*/ 2729 w 10000"/>
                    <a:gd name="connsiteY149" fmla="*/ 9944 h 10000"/>
                    <a:gd name="connsiteX150" fmla="*/ 2660 w 10000"/>
                    <a:gd name="connsiteY150" fmla="*/ 9880 h 10000"/>
                    <a:gd name="connsiteX151" fmla="*/ 2605 w 10000"/>
                    <a:gd name="connsiteY151" fmla="*/ 9800 h 10000"/>
                    <a:gd name="connsiteX152" fmla="*/ 2560 w 10000"/>
                    <a:gd name="connsiteY152" fmla="*/ 9711 h 10000"/>
                    <a:gd name="connsiteX153" fmla="*/ 2524 w 10000"/>
                    <a:gd name="connsiteY153" fmla="*/ 9623 h 10000"/>
                    <a:gd name="connsiteX154" fmla="*/ 2497 w 10000"/>
                    <a:gd name="connsiteY154" fmla="*/ 9527 h 10000"/>
                    <a:gd name="connsiteX155" fmla="*/ 2474 w 10000"/>
                    <a:gd name="connsiteY155" fmla="*/ 9431 h 10000"/>
                    <a:gd name="connsiteX156" fmla="*/ 2458 w 10000"/>
                    <a:gd name="connsiteY156" fmla="*/ 9350 h 10000"/>
                    <a:gd name="connsiteX157" fmla="*/ 2449 w 10000"/>
                    <a:gd name="connsiteY157" fmla="*/ 9270 h 10000"/>
                    <a:gd name="connsiteX158" fmla="*/ 2444 w 10000"/>
                    <a:gd name="connsiteY158" fmla="*/ 9222 h 10000"/>
                    <a:gd name="connsiteX159" fmla="*/ 2413 w 10000"/>
                    <a:gd name="connsiteY159" fmla="*/ 8821 h 10000"/>
                    <a:gd name="connsiteX160" fmla="*/ 2364 w 10000"/>
                    <a:gd name="connsiteY160" fmla="*/ 8452 h 10000"/>
                    <a:gd name="connsiteX161" fmla="*/ 2303 w 10000"/>
                    <a:gd name="connsiteY161" fmla="*/ 8091 h 10000"/>
                    <a:gd name="connsiteX162" fmla="*/ 2222 w 10000"/>
                    <a:gd name="connsiteY162" fmla="*/ 7771 h 10000"/>
                    <a:gd name="connsiteX163" fmla="*/ 2131 w 10000"/>
                    <a:gd name="connsiteY163" fmla="*/ 7474 h 10000"/>
                    <a:gd name="connsiteX164" fmla="*/ 2025 w 10000"/>
                    <a:gd name="connsiteY164" fmla="*/ 7209 h 10000"/>
                    <a:gd name="connsiteX165" fmla="*/ 1912 w 10000"/>
                    <a:gd name="connsiteY165" fmla="*/ 6993 h 10000"/>
                    <a:gd name="connsiteX166" fmla="*/ 1787 w 10000"/>
                    <a:gd name="connsiteY166" fmla="*/ 6808 h 10000"/>
                    <a:gd name="connsiteX167" fmla="*/ 1654 w 10000"/>
                    <a:gd name="connsiteY167" fmla="*/ 6688 h 10000"/>
                    <a:gd name="connsiteX168" fmla="*/ 1518 w 10000"/>
                    <a:gd name="connsiteY168" fmla="*/ 6600 h 10000"/>
                    <a:gd name="connsiteX169" fmla="*/ 1372 w 10000"/>
                    <a:gd name="connsiteY169" fmla="*/ 6576 h 10000"/>
                    <a:gd name="connsiteX170" fmla="*/ 1247 w 10000"/>
                    <a:gd name="connsiteY170" fmla="*/ 6592 h 10000"/>
                    <a:gd name="connsiteX171" fmla="*/ 1128 w 10000"/>
                    <a:gd name="connsiteY171" fmla="*/ 6656 h 10000"/>
                    <a:gd name="connsiteX172" fmla="*/ 1009 w 10000"/>
                    <a:gd name="connsiteY172" fmla="*/ 6744 h 10000"/>
                    <a:gd name="connsiteX173" fmla="*/ 895 w 10000"/>
                    <a:gd name="connsiteY173" fmla="*/ 6864 h 10000"/>
                    <a:gd name="connsiteX174" fmla="*/ 787 w 10000"/>
                    <a:gd name="connsiteY174" fmla="*/ 7025 h 10000"/>
                    <a:gd name="connsiteX175" fmla="*/ 690 w 10000"/>
                    <a:gd name="connsiteY175" fmla="*/ 7209 h 10000"/>
                    <a:gd name="connsiteX176" fmla="*/ 599 w 10000"/>
                    <a:gd name="connsiteY176" fmla="*/ 7426 h 10000"/>
                    <a:gd name="connsiteX177" fmla="*/ 518 w 10000"/>
                    <a:gd name="connsiteY177" fmla="*/ 7658 h 10000"/>
                    <a:gd name="connsiteX178" fmla="*/ 449 w 10000"/>
                    <a:gd name="connsiteY178" fmla="*/ 7923 h 10000"/>
                    <a:gd name="connsiteX179" fmla="*/ 393 w 10000"/>
                    <a:gd name="connsiteY179" fmla="*/ 8212 h 10000"/>
                    <a:gd name="connsiteX180" fmla="*/ 352 w 10000"/>
                    <a:gd name="connsiteY180" fmla="*/ 8516 h 10000"/>
                    <a:gd name="connsiteX181" fmla="*/ 327 w 10000"/>
                    <a:gd name="connsiteY181" fmla="*/ 8845 h 10000"/>
                    <a:gd name="connsiteX182" fmla="*/ 316 w 10000"/>
                    <a:gd name="connsiteY182" fmla="*/ 8990 h 10000"/>
                    <a:gd name="connsiteX183" fmla="*/ 288 w 10000"/>
                    <a:gd name="connsiteY183" fmla="*/ 9094 h 10000"/>
                    <a:gd name="connsiteX184" fmla="*/ 252 w 10000"/>
                    <a:gd name="connsiteY184" fmla="*/ 9166 h 10000"/>
                    <a:gd name="connsiteX185" fmla="*/ 205 w 10000"/>
                    <a:gd name="connsiteY185" fmla="*/ 9206 h 10000"/>
                    <a:gd name="connsiteX186" fmla="*/ 147 w 10000"/>
                    <a:gd name="connsiteY186" fmla="*/ 9206 h 10000"/>
                    <a:gd name="connsiteX187" fmla="*/ 144 w 10000"/>
                    <a:gd name="connsiteY187" fmla="*/ 9182 h 10000"/>
                    <a:gd name="connsiteX188" fmla="*/ 144 w 10000"/>
                    <a:gd name="connsiteY188" fmla="*/ 9118 h 10000"/>
                    <a:gd name="connsiteX189" fmla="*/ 141 w 10000"/>
                    <a:gd name="connsiteY189" fmla="*/ 9022 h 10000"/>
                    <a:gd name="connsiteX190" fmla="*/ 141 w 10000"/>
                    <a:gd name="connsiteY190" fmla="*/ 8893 h 10000"/>
                    <a:gd name="connsiteX191" fmla="*/ 141 w 10000"/>
                    <a:gd name="connsiteY191" fmla="*/ 8733 h 10000"/>
                    <a:gd name="connsiteX192" fmla="*/ 97 w 10000"/>
                    <a:gd name="connsiteY192" fmla="*/ 8709 h 10000"/>
                    <a:gd name="connsiteX193" fmla="*/ 58 w 10000"/>
                    <a:gd name="connsiteY193" fmla="*/ 8645 h 10000"/>
                    <a:gd name="connsiteX194" fmla="*/ 28 w 10000"/>
                    <a:gd name="connsiteY194" fmla="*/ 8549 h 10000"/>
                    <a:gd name="connsiteX195" fmla="*/ 6 w 10000"/>
                    <a:gd name="connsiteY195" fmla="*/ 8428 h 10000"/>
                    <a:gd name="connsiteX196" fmla="*/ 0 w 10000"/>
                    <a:gd name="connsiteY196" fmla="*/ 8300 h 10000"/>
                    <a:gd name="connsiteX197" fmla="*/ 8 w 10000"/>
                    <a:gd name="connsiteY197" fmla="*/ 8156 h 10000"/>
                    <a:gd name="connsiteX198" fmla="*/ 30 w 10000"/>
                    <a:gd name="connsiteY198" fmla="*/ 8043 h 10000"/>
                    <a:gd name="connsiteX199" fmla="*/ 61 w 10000"/>
                    <a:gd name="connsiteY199" fmla="*/ 7947 h 10000"/>
                    <a:gd name="connsiteX200" fmla="*/ 105 w 10000"/>
                    <a:gd name="connsiteY200" fmla="*/ 7883 h 10000"/>
                    <a:gd name="connsiteX201" fmla="*/ 152 w 10000"/>
                    <a:gd name="connsiteY201" fmla="*/ 7859 h 10000"/>
                    <a:gd name="connsiteX202" fmla="*/ 208 w 10000"/>
                    <a:gd name="connsiteY202" fmla="*/ 7859 h 10000"/>
                    <a:gd name="connsiteX203" fmla="*/ 263 w 10000"/>
                    <a:gd name="connsiteY203" fmla="*/ 7418 h 10000"/>
                    <a:gd name="connsiteX204" fmla="*/ 263 w 10000"/>
                    <a:gd name="connsiteY204" fmla="*/ 7233 h 10000"/>
                    <a:gd name="connsiteX205" fmla="*/ 263 w 10000"/>
                    <a:gd name="connsiteY205" fmla="*/ 7209 h 10000"/>
                    <a:gd name="connsiteX206" fmla="*/ 263 w 10000"/>
                    <a:gd name="connsiteY206" fmla="*/ 7193 h 10000"/>
                    <a:gd name="connsiteX207" fmla="*/ 263 w 10000"/>
                    <a:gd name="connsiteY207" fmla="*/ 6391 h 10000"/>
                    <a:gd name="connsiteX208" fmla="*/ 269 w 10000"/>
                    <a:gd name="connsiteY208" fmla="*/ 6271 h 10000"/>
                    <a:gd name="connsiteX209" fmla="*/ 288 w 10000"/>
                    <a:gd name="connsiteY209" fmla="*/ 6183 h 10000"/>
                    <a:gd name="connsiteX210" fmla="*/ 316 w 10000"/>
                    <a:gd name="connsiteY210" fmla="*/ 6103 h 10000"/>
                    <a:gd name="connsiteX211" fmla="*/ 346 w 10000"/>
                    <a:gd name="connsiteY211" fmla="*/ 6055 h 10000"/>
                    <a:gd name="connsiteX212" fmla="*/ 382 w 10000"/>
                    <a:gd name="connsiteY212" fmla="*/ 6014 h 10000"/>
                    <a:gd name="connsiteX213" fmla="*/ 424 w 10000"/>
                    <a:gd name="connsiteY213" fmla="*/ 5982 h 10000"/>
                    <a:gd name="connsiteX214" fmla="*/ 460 w 10000"/>
                    <a:gd name="connsiteY214" fmla="*/ 5966 h 10000"/>
                    <a:gd name="connsiteX215" fmla="*/ 490 w 10000"/>
                    <a:gd name="connsiteY215" fmla="*/ 5942 h 10000"/>
                    <a:gd name="connsiteX216" fmla="*/ 518 w 10000"/>
                    <a:gd name="connsiteY216" fmla="*/ 5934 h 10000"/>
                    <a:gd name="connsiteX217" fmla="*/ 535 w 10000"/>
                    <a:gd name="connsiteY217" fmla="*/ 5918 h 10000"/>
                    <a:gd name="connsiteX218" fmla="*/ 695 w 10000"/>
                    <a:gd name="connsiteY218" fmla="*/ 5493 h 10000"/>
                    <a:gd name="connsiteX219" fmla="*/ 798 w 10000"/>
                    <a:gd name="connsiteY219" fmla="*/ 5261 h 10000"/>
                    <a:gd name="connsiteX220" fmla="*/ 917 w 10000"/>
                    <a:gd name="connsiteY220" fmla="*/ 5044 h 10000"/>
                    <a:gd name="connsiteX221" fmla="*/ 1058 w 10000"/>
                    <a:gd name="connsiteY221" fmla="*/ 4812 h 10000"/>
                    <a:gd name="connsiteX222" fmla="*/ 1216 w 10000"/>
                    <a:gd name="connsiteY222" fmla="*/ 4603 h 10000"/>
                    <a:gd name="connsiteX223" fmla="*/ 1391 w 10000"/>
                    <a:gd name="connsiteY223" fmla="*/ 4403 h 10000"/>
                    <a:gd name="connsiteX224" fmla="*/ 1582 w 10000"/>
                    <a:gd name="connsiteY224" fmla="*/ 4218 h 10000"/>
                    <a:gd name="connsiteX225" fmla="*/ 1784 w 10000"/>
                    <a:gd name="connsiteY225" fmla="*/ 4050 h 10000"/>
                    <a:gd name="connsiteX226" fmla="*/ 1995 w 10000"/>
                    <a:gd name="connsiteY226" fmla="*/ 3913 h 10000"/>
                    <a:gd name="connsiteX227" fmla="*/ 2217 w 10000"/>
                    <a:gd name="connsiteY227" fmla="*/ 3785 h 10000"/>
                    <a:gd name="connsiteX228" fmla="*/ 2444 w 10000"/>
                    <a:gd name="connsiteY228" fmla="*/ 3697 h 10000"/>
                    <a:gd name="connsiteX229" fmla="*/ 2677 w 10000"/>
                    <a:gd name="connsiteY229" fmla="*/ 3633 h 10000"/>
                    <a:gd name="connsiteX230" fmla="*/ 2909 w 10000"/>
                    <a:gd name="connsiteY230" fmla="*/ 3609 h 10000"/>
                    <a:gd name="connsiteX231" fmla="*/ 2912 w 10000"/>
                    <a:gd name="connsiteY231" fmla="*/ 3609 h 10000"/>
                    <a:gd name="connsiteX232" fmla="*/ 2920 w 10000"/>
                    <a:gd name="connsiteY232" fmla="*/ 3609 h 10000"/>
                    <a:gd name="connsiteX233" fmla="*/ 2932 w 10000"/>
                    <a:gd name="connsiteY233" fmla="*/ 3609 h 10000"/>
                    <a:gd name="connsiteX234" fmla="*/ 2937 w 10000"/>
                    <a:gd name="connsiteY234" fmla="*/ 3609 h 10000"/>
                    <a:gd name="connsiteX235" fmla="*/ 2945 w 10000"/>
                    <a:gd name="connsiteY235" fmla="*/ 3609 h 10000"/>
                    <a:gd name="connsiteX236" fmla="*/ 2956 w 10000"/>
                    <a:gd name="connsiteY236" fmla="*/ 3593 h 10000"/>
                    <a:gd name="connsiteX237" fmla="*/ 2962 w 10000"/>
                    <a:gd name="connsiteY237" fmla="*/ 3577 h 10000"/>
                    <a:gd name="connsiteX238" fmla="*/ 2968 w 10000"/>
                    <a:gd name="connsiteY238" fmla="*/ 3545 h 10000"/>
                    <a:gd name="connsiteX239" fmla="*/ 2970 w 10000"/>
                    <a:gd name="connsiteY239" fmla="*/ 3528 h 10000"/>
                    <a:gd name="connsiteX240" fmla="*/ 3106 w 10000"/>
                    <a:gd name="connsiteY240" fmla="*/ 3055 h 10000"/>
                    <a:gd name="connsiteX241" fmla="*/ 3247 w 10000"/>
                    <a:gd name="connsiteY241" fmla="*/ 2606 h 10000"/>
                    <a:gd name="connsiteX242" fmla="*/ 3394 w 10000"/>
                    <a:gd name="connsiteY242" fmla="*/ 2197 h 10000"/>
                    <a:gd name="connsiteX243" fmla="*/ 3549 w 10000"/>
                    <a:gd name="connsiteY243" fmla="*/ 1820 h 10000"/>
                    <a:gd name="connsiteX244" fmla="*/ 3713 w 10000"/>
                    <a:gd name="connsiteY244" fmla="*/ 1476 h 10000"/>
                    <a:gd name="connsiteX245" fmla="*/ 3885 w 10000"/>
                    <a:gd name="connsiteY245" fmla="*/ 1179 h 10000"/>
                    <a:gd name="connsiteX246" fmla="*/ 4062 w 10000"/>
                    <a:gd name="connsiteY246" fmla="*/ 914 h 10000"/>
                    <a:gd name="connsiteX247" fmla="*/ 4245 w 10000"/>
                    <a:gd name="connsiteY247" fmla="*/ 674 h 10000"/>
                    <a:gd name="connsiteX248" fmla="*/ 4439 w 10000"/>
                    <a:gd name="connsiteY248" fmla="*/ 473 h 10000"/>
                    <a:gd name="connsiteX249" fmla="*/ 4630 w 10000"/>
                    <a:gd name="connsiteY249" fmla="*/ 321 h 10000"/>
                    <a:gd name="connsiteX250" fmla="*/ 4813 w 10000"/>
                    <a:gd name="connsiteY250" fmla="*/ 200 h 10000"/>
                    <a:gd name="connsiteX251" fmla="*/ 4993 w 10000"/>
                    <a:gd name="connsiteY251" fmla="*/ 112 h 10000"/>
                    <a:gd name="connsiteX252" fmla="*/ 5170 w 10000"/>
                    <a:gd name="connsiteY252" fmla="*/ 56 h 10000"/>
                    <a:gd name="connsiteX253" fmla="*/ 5339 w 10000"/>
                    <a:gd name="connsiteY253" fmla="*/ 24 h 10000"/>
                    <a:gd name="connsiteX254" fmla="*/ 5508 w 10000"/>
                    <a:gd name="connsiteY254" fmla="*/ 8 h 10000"/>
                    <a:gd name="connsiteX255" fmla="*/ 5672 w 10000"/>
                    <a:gd name="connsiteY255"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3311 w 10000"/>
                    <a:gd name="connsiteY22" fmla="*/ 3953 h 10000"/>
                    <a:gd name="connsiteX23" fmla="*/ 5492 w 10000"/>
                    <a:gd name="connsiteY23" fmla="*/ 754 h 10000"/>
                    <a:gd name="connsiteX24" fmla="*/ 5747 w 10000"/>
                    <a:gd name="connsiteY24" fmla="*/ 746 h 10000"/>
                    <a:gd name="connsiteX25" fmla="*/ 8185 w 10000"/>
                    <a:gd name="connsiteY25" fmla="*/ 3970 h 10000"/>
                    <a:gd name="connsiteX26" fmla="*/ 8229 w 10000"/>
                    <a:gd name="connsiteY26" fmla="*/ 3962 h 10000"/>
                    <a:gd name="connsiteX27" fmla="*/ 8260 w 10000"/>
                    <a:gd name="connsiteY27" fmla="*/ 3937 h 10000"/>
                    <a:gd name="connsiteX28" fmla="*/ 8274 w 10000"/>
                    <a:gd name="connsiteY28" fmla="*/ 3897 h 10000"/>
                    <a:gd name="connsiteX29" fmla="*/ 8282 w 10000"/>
                    <a:gd name="connsiteY29" fmla="*/ 3857 h 10000"/>
                    <a:gd name="connsiteX30" fmla="*/ 8282 w 10000"/>
                    <a:gd name="connsiteY30" fmla="*/ 3801 h 10000"/>
                    <a:gd name="connsiteX31" fmla="*/ 8277 w 10000"/>
                    <a:gd name="connsiteY31" fmla="*/ 3745 h 10000"/>
                    <a:gd name="connsiteX32" fmla="*/ 8268 w 10000"/>
                    <a:gd name="connsiteY32" fmla="*/ 3689 h 10000"/>
                    <a:gd name="connsiteX33" fmla="*/ 8257 w 10000"/>
                    <a:gd name="connsiteY33" fmla="*/ 3633 h 10000"/>
                    <a:gd name="connsiteX34" fmla="*/ 8243 w 10000"/>
                    <a:gd name="connsiteY34" fmla="*/ 3601 h 10000"/>
                    <a:gd name="connsiteX35" fmla="*/ 8235 w 10000"/>
                    <a:gd name="connsiteY35" fmla="*/ 3569 h 10000"/>
                    <a:gd name="connsiteX36" fmla="*/ 8232 w 10000"/>
                    <a:gd name="connsiteY36" fmla="*/ 3553 h 10000"/>
                    <a:gd name="connsiteX37" fmla="*/ 8060 w 10000"/>
                    <a:gd name="connsiteY37" fmla="*/ 3103 h 10000"/>
                    <a:gd name="connsiteX38" fmla="*/ 7889 w 10000"/>
                    <a:gd name="connsiteY38" fmla="*/ 2694 h 10000"/>
                    <a:gd name="connsiteX39" fmla="*/ 7717 w 10000"/>
                    <a:gd name="connsiteY39" fmla="*/ 2342 h 10000"/>
                    <a:gd name="connsiteX40" fmla="*/ 7545 w 10000"/>
                    <a:gd name="connsiteY40" fmla="*/ 2029 h 10000"/>
                    <a:gd name="connsiteX41" fmla="*/ 7370 w 10000"/>
                    <a:gd name="connsiteY41" fmla="*/ 1740 h 10000"/>
                    <a:gd name="connsiteX42" fmla="*/ 7193 w 10000"/>
                    <a:gd name="connsiteY42" fmla="*/ 1500 h 10000"/>
                    <a:gd name="connsiteX43" fmla="*/ 7007 w 10000"/>
                    <a:gd name="connsiteY43" fmla="*/ 1299 h 10000"/>
                    <a:gd name="connsiteX44" fmla="*/ 6822 w 10000"/>
                    <a:gd name="connsiteY44" fmla="*/ 1131 h 10000"/>
                    <a:gd name="connsiteX45" fmla="*/ 6625 w 10000"/>
                    <a:gd name="connsiteY45" fmla="*/ 986 h 10000"/>
                    <a:gd name="connsiteX46" fmla="*/ 6423 w 10000"/>
                    <a:gd name="connsiteY46" fmla="*/ 890 h 10000"/>
                    <a:gd name="connsiteX47" fmla="*/ 6207 w 10000"/>
                    <a:gd name="connsiteY47" fmla="*/ 810 h 10000"/>
                    <a:gd name="connsiteX48" fmla="*/ 5985 w 10000"/>
                    <a:gd name="connsiteY48" fmla="*/ 770 h 10000"/>
                    <a:gd name="connsiteX49" fmla="*/ 5747 w 10000"/>
                    <a:gd name="connsiteY49" fmla="*/ 746 h 10000"/>
                    <a:gd name="connsiteX50" fmla="*/ 5672 w 10000"/>
                    <a:gd name="connsiteY50" fmla="*/ 0 h 10000"/>
                    <a:gd name="connsiteX51" fmla="*/ 5907 w 10000"/>
                    <a:gd name="connsiteY51" fmla="*/ 16 h 10000"/>
                    <a:gd name="connsiteX52" fmla="*/ 6135 w 10000"/>
                    <a:gd name="connsiteY52" fmla="*/ 56 h 10000"/>
                    <a:gd name="connsiteX53" fmla="*/ 6348 w 10000"/>
                    <a:gd name="connsiteY53" fmla="*/ 112 h 10000"/>
                    <a:gd name="connsiteX54" fmla="*/ 6550 w 10000"/>
                    <a:gd name="connsiteY54" fmla="*/ 192 h 10000"/>
                    <a:gd name="connsiteX55" fmla="*/ 6747 w 10000"/>
                    <a:gd name="connsiteY55" fmla="*/ 313 h 10000"/>
                    <a:gd name="connsiteX56" fmla="*/ 6935 w 10000"/>
                    <a:gd name="connsiteY56" fmla="*/ 449 h 10000"/>
                    <a:gd name="connsiteX57" fmla="*/ 7113 w 10000"/>
                    <a:gd name="connsiteY57" fmla="*/ 617 h 10000"/>
                    <a:gd name="connsiteX58" fmla="*/ 7287 w 10000"/>
                    <a:gd name="connsiteY58" fmla="*/ 810 h 10000"/>
                    <a:gd name="connsiteX59" fmla="*/ 7456 w 10000"/>
                    <a:gd name="connsiteY59" fmla="*/ 1034 h 10000"/>
                    <a:gd name="connsiteX60" fmla="*/ 7614 w 10000"/>
                    <a:gd name="connsiteY60" fmla="*/ 1283 h 10000"/>
                    <a:gd name="connsiteX61" fmla="*/ 7775 w 10000"/>
                    <a:gd name="connsiteY61" fmla="*/ 1556 h 10000"/>
                    <a:gd name="connsiteX62" fmla="*/ 7933 w 10000"/>
                    <a:gd name="connsiteY62" fmla="*/ 1877 h 10000"/>
                    <a:gd name="connsiteX63" fmla="*/ 8094 w 10000"/>
                    <a:gd name="connsiteY63" fmla="*/ 2221 h 10000"/>
                    <a:gd name="connsiteX64" fmla="*/ 8257 w 10000"/>
                    <a:gd name="connsiteY64" fmla="*/ 2606 h 10000"/>
                    <a:gd name="connsiteX65" fmla="*/ 8418 w 10000"/>
                    <a:gd name="connsiteY65" fmla="*/ 3039 h 10000"/>
                    <a:gd name="connsiteX66" fmla="*/ 8584 w 10000"/>
                    <a:gd name="connsiteY66" fmla="*/ 3512 h 10000"/>
                    <a:gd name="connsiteX67" fmla="*/ 8756 w 10000"/>
                    <a:gd name="connsiteY67" fmla="*/ 4034 h 10000"/>
                    <a:gd name="connsiteX68" fmla="*/ 8933 w 10000"/>
                    <a:gd name="connsiteY68" fmla="*/ 4603 h 10000"/>
                    <a:gd name="connsiteX69" fmla="*/ 9077 w 10000"/>
                    <a:gd name="connsiteY69" fmla="*/ 5084 h 10000"/>
                    <a:gd name="connsiteX70" fmla="*/ 9213 w 10000"/>
                    <a:gd name="connsiteY70" fmla="*/ 5557 h 10000"/>
                    <a:gd name="connsiteX71" fmla="*/ 9332 w 10000"/>
                    <a:gd name="connsiteY71" fmla="*/ 5998 h 10000"/>
                    <a:gd name="connsiteX72" fmla="*/ 9446 w 10000"/>
                    <a:gd name="connsiteY72" fmla="*/ 6439 h 10000"/>
                    <a:gd name="connsiteX73" fmla="*/ 9546 w 10000"/>
                    <a:gd name="connsiteY73" fmla="*/ 6856 h 10000"/>
                    <a:gd name="connsiteX74" fmla="*/ 9643 w 10000"/>
                    <a:gd name="connsiteY74" fmla="*/ 7281 h 10000"/>
                    <a:gd name="connsiteX75" fmla="*/ 9731 w 10000"/>
                    <a:gd name="connsiteY75" fmla="*/ 7698 h 10000"/>
                    <a:gd name="connsiteX76" fmla="*/ 9764 w 10000"/>
                    <a:gd name="connsiteY76" fmla="*/ 7859 h 10000"/>
                    <a:gd name="connsiteX77" fmla="*/ 9795 w 10000"/>
                    <a:gd name="connsiteY77" fmla="*/ 7859 h 10000"/>
                    <a:gd name="connsiteX78" fmla="*/ 9842 w 10000"/>
                    <a:gd name="connsiteY78" fmla="*/ 7883 h 10000"/>
                    <a:gd name="connsiteX79" fmla="*/ 9884 w 10000"/>
                    <a:gd name="connsiteY79" fmla="*/ 7947 h 10000"/>
                    <a:gd name="connsiteX80" fmla="*/ 9917 w 10000"/>
                    <a:gd name="connsiteY80" fmla="*/ 8043 h 10000"/>
                    <a:gd name="connsiteX81" fmla="*/ 9939 w 10000"/>
                    <a:gd name="connsiteY81" fmla="*/ 8156 h 10000"/>
                    <a:gd name="connsiteX82" fmla="*/ 9945 w 10000"/>
                    <a:gd name="connsiteY82" fmla="*/ 8300 h 10000"/>
                    <a:gd name="connsiteX83" fmla="*/ 9942 w 10000"/>
                    <a:gd name="connsiteY83" fmla="*/ 8412 h 10000"/>
                    <a:gd name="connsiteX84" fmla="*/ 9928 w 10000"/>
                    <a:gd name="connsiteY84" fmla="*/ 8508 h 10000"/>
                    <a:gd name="connsiteX85" fmla="*/ 9903 w 10000"/>
                    <a:gd name="connsiteY85" fmla="*/ 8597 h 10000"/>
                    <a:gd name="connsiteX86" fmla="*/ 9947 w 10000"/>
                    <a:gd name="connsiteY86" fmla="*/ 8837 h 10000"/>
                    <a:gd name="connsiteX87" fmla="*/ 9989 w 10000"/>
                    <a:gd name="connsiteY87" fmla="*/ 9070 h 10000"/>
                    <a:gd name="connsiteX88" fmla="*/ 10000 w 10000"/>
                    <a:gd name="connsiteY88" fmla="*/ 9182 h 10000"/>
                    <a:gd name="connsiteX89" fmla="*/ 10000 w 10000"/>
                    <a:gd name="connsiteY89" fmla="*/ 9302 h 10000"/>
                    <a:gd name="connsiteX90" fmla="*/ 9989 w 10000"/>
                    <a:gd name="connsiteY90" fmla="*/ 9407 h 10000"/>
                    <a:gd name="connsiteX91" fmla="*/ 9964 w 10000"/>
                    <a:gd name="connsiteY91" fmla="*/ 9495 h 10000"/>
                    <a:gd name="connsiteX92" fmla="*/ 9933 w 10000"/>
                    <a:gd name="connsiteY92" fmla="*/ 9567 h 10000"/>
                    <a:gd name="connsiteX93" fmla="*/ 9906 w 10000"/>
                    <a:gd name="connsiteY93" fmla="*/ 9591 h 10000"/>
                    <a:gd name="connsiteX94" fmla="*/ 9881 w 10000"/>
                    <a:gd name="connsiteY94" fmla="*/ 9607 h 10000"/>
                    <a:gd name="connsiteX95" fmla="*/ 9845 w 10000"/>
                    <a:gd name="connsiteY95" fmla="*/ 9623 h 10000"/>
                    <a:gd name="connsiteX96" fmla="*/ 9792 w 10000"/>
                    <a:gd name="connsiteY96" fmla="*/ 9647 h 10000"/>
                    <a:gd name="connsiteX97" fmla="*/ 9723 w 10000"/>
                    <a:gd name="connsiteY97" fmla="*/ 9671 h 10000"/>
                    <a:gd name="connsiteX98" fmla="*/ 9643 w 10000"/>
                    <a:gd name="connsiteY98" fmla="*/ 9687 h 10000"/>
                    <a:gd name="connsiteX99" fmla="*/ 9546 w 10000"/>
                    <a:gd name="connsiteY99" fmla="*/ 9703 h 10000"/>
                    <a:gd name="connsiteX100" fmla="*/ 9443 w 10000"/>
                    <a:gd name="connsiteY100" fmla="*/ 9703 h 10000"/>
                    <a:gd name="connsiteX101" fmla="*/ 9341 w 10000"/>
                    <a:gd name="connsiteY101" fmla="*/ 9695 h 10000"/>
                    <a:gd name="connsiteX102" fmla="*/ 9255 w 10000"/>
                    <a:gd name="connsiteY102" fmla="*/ 9671 h 10000"/>
                    <a:gd name="connsiteX103" fmla="*/ 9183 w 10000"/>
                    <a:gd name="connsiteY103" fmla="*/ 9615 h 10000"/>
                    <a:gd name="connsiteX104" fmla="*/ 9122 w 10000"/>
                    <a:gd name="connsiteY104" fmla="*/ 9567 h 10000"/>
                    <a:gd name="connsiteX105" fmla="*/ 9072 w 10000"/>
                    <a:gd name="connsiteY105" fmla="*/ 9495 h 10000"/>
                    <a:gd name="connsiteX106" fmla="*/ 9027 w 10000"/>
                    <a:gd name="connsiteY106" fmla="*/ 9415 h 10000"/>
                    <a:gd name="connsiteX107" fmla="*/ 8994 w 10000"/>
                    <a:gd name="connsiteY107" fmla="*/ 9326 h 10000"/>
                    <a:gd name="connsiteX108" fmla="*/ 8969 w 10000"/>
                    <a:gd name="connsiteY108" fmla="*/ 9238 h 10000"/>
                    <a:gd name="connsiteX109" fmla="*/ 8953 w 10000"/>
                    <a:gd name="connsiteY109" fmla="*/ 9158 h 10000"/>
                    <a:gd name="connsiteX110" fmla="*/ 8936 w 10000"/>
                    <a:gd name="connsiteY110" fmla="*/ 9070 h 10000"/>
                    <a:gd name="connsiteX111" fmla="*/ 8928 w 10000"/>
                    <a:gd name="connsiteY111" fmla="*/ 8998 h 10000"/>
                    <a:gd name="connsiteX112" fmla="*/ 8922 w 10000"/>
                    <a:gd name="connsiteY112" fmla="*/ 8925 h 10000"/>
                    <a:gd name="connsiteX113" fmla="*/ 8878 w 10000"/>
                    <a:gd name="connsiteY113" fmla="*/ 8565 h 10000"/>
                    <a:gd name="connsiteX114" fmla="*/ 8825 w 10000"/>
                    <a:gd name="connsiteY114" fmla="*/ 8228 h 10000"/>
                    <a:gd name="connsiteX115" fmla="*/ 8759 w 10000"/>
                    <a:gd name="connsiteY115" fmla="*/ 7907 h 10000"/>
                    <a:gd name="connsiteX116" fmla="*/ 8678 w 10000"/>
                    <a:gd name="connsiteY116" fmla="*/ 7626 h 10000"/>
                    <a:gd name="connsiteX117" fmla="*/ 8587 w 10000"/>
                    <a:gd name="connsiteY117" fmla="*/ 7362 h 10000"/>
                    <a:gd name="connsiteX118" fmla="*/ 8487 w 10000"/>
                    <a:gd name="connsiteY118" fmla="*/ 7137 h 10000"/>
                    <a:gd name="connsiteX119" fmla="*/ 8379 w 10000"/>
                    <a:gd name="connsiteY119" fmla="*/ 6945 h 10000"/>
                    <a:gd name="connsiteX120" fmla="*/ 8260 w 10000"/>
                    <a:gd name="connsiteY120" fmla="*/ 6784 h 10000"/>
                    <a:gd name="connsiteX121" fmla="*/ 8135 w 10000"/>
                    <a:gd name="connsiteY121" fmla="*/ 6672 h 10000"/>
                    <a:gd name="connsiteX122" fmla="*/ 8005 w 10000"/>
                    <a:gd name="connsiteY122" fmla="*/ 6600 h 10000"/>
                    <a:gd name="connsiteX123" fmla="*/ 7869 w 10000"/>
                    <a:gd name="connsiteY123" fmla="*/ 6576 h 10000"/>
                    <a:gd name="connsiteX124" fmla="*/ 7722 w 10000"/>
                    <a:gd name="connsiteY124" fmla="*/ 6600 h 10000"/>
                    <a:gd name="connsiteX125" fmla="*/ 7584 w 10000"/>
                    <a:gd name="connsiteY125" fmla="*/ 6688 h 10000"/>
                    <a:gd name="connsiteX126" fmla="*/ 7451 w 10000"/>
                    <a:gd name="connsiteY126" fmla="*/ 6824 h 10000"/>
                    <a:gd name="connsiteX127" fmla="*/ 7326 w 10000"/>
                    <a:gd name="connsiteY127" fmla="*/ 7001 h 10000"/>
                    <a:gd name="connsiteX128" fmla="*/ 7210 w 10000"/>
                    <a:gd name="connsiteY128" fmla="*/ 7217 h 10000"/>
                    <a:gd name="connsiteX129" fmla="*/ 7110 w 10000"/>
                    <a:gd name="connsiteY129" fmla="*/ 7474 h 10000"/>
                    <a:gd name="connsiteX130" fmla="*/ 7019 w 10000"/>
                    <a:gd name="connsiteY130" fmla="*/ 7779 h 10000"/>
                    <a:gd name="connsiteX131" fmla="*/ 6938 w 10000"/>
                    <a:gd name="connsiteY131" fmla="*/ 8107 h 10000"/>
                    <a:gd name="connsiteX132" fmla="*/ 6874 w 10000"/>
                    <a:gd name="connsiteY132" fmla="*/ 8460 h 10000"/>
                    <a:gd name="connsiteX133" fmla="*/ 6827 w 10000"/>
                    <a:gd name="connsiteY133" fmla="*/ 8837 h 10000"/>
                    <a:gd name="connsiteX134" fmla="*/ 6797 w 10000"/>
                    <a:gd name="connsiteY134" fmla="*/ 9238 h 10000"/>
                    <a:gd name="connsiteX135" fmla="*/ 6794 w 10000"/>
                    <a:gd name="connsiteY135" fmla="*/ 9286 h 10000"/>
                    <a:gd name="connsiteX136" fmla="*/ 6789 w 10000"/>
                    <a:gd name="connsiteY136" fmla="*/ 9358 h 10000"/>
                    <a:gd name="connsiteX137" fmla="*/ 6778 w 10000"/>
                    <a:gd name="connsiteY137" fmla="*/ 9439 h 10000"/>
                    <a:gd name="connsiteX138" fmla="*/ 6766 w 10000"/>
                    <a:gd name="connsiteY138" fmla="*/ 9535 h 10000"/>
                    <a:gd name="connsiteX139" fmla="*/ 6747 w 10000"/>
                    <a:gd name="connsiteY139" fmla="*/ 9623 h 10000"/>
                    <a:gd name="connsiteX140" fmla="*/ 6722 w 10000"/>
                    <a:gd name="connsiteY140" fmla="*/ 9719 h 10000"/>
                    <a:gd name="connsiteX141" fmla="*/ 6692 w 10000"/>
                    <a:gd name="connsiteY141" fmla="*/ 9816 h 10000"/>
                    <a:gd name="connsiteX142" fmla="*/ 6653 w 10000"/>
                    <a:gd name="connsiteY142" fmla="*/ 9880 h 10000"/>
                    <a:gd name="connsiteX143" fmla="*/ 6603 w 10000"/>
                    <a:gd name="connsiteY143" fmla="*/ 9944 h 10000"/>
                    <a:gd name="connsiteX144" fmla="*/ 6542 w 10000"/>
                    <a:gd name="connsiteY144" fmla="*/ 9976 h 10000"/>
                    <a:gd name="connsiteX145" fmla="*/ 6473 w 10000"/>
                    <a:gd name="connsiteY145" fmla="*/ 10000 h 10000"/>
                    <a:gd name="connsiteX146" fmla="*/ 2898 w 10000"/>
                    <a:gd name="connsiteY146" fmla="*/ 10000 h 10000"/>
                    <a:gd name="connsiteX147" fmla="*/ 2804 w 10000"/>
                    <a:gd name="connsiteY147" fmla="*/ 9976 h 10000"/>
                    <a:gd name="connsiteX148" fmla="*/ 2729 w 10000"/>
                    <a:gd name="connsiteY148" fmla="*/ 9944 h 10000"/>
                    <a:gd name="connsiteX149" fmla="*/ 2660 w 10000"/>
                    <a:gd name="connsiteY149" fmla="*/ 9880 h 10000"/>
                    <a:gd name="connsiteX150" fmla="*/ 2605 w 10000"/>
                    <a:gd name="connsiteY150" fmla="*/ 9800 h 10000"/>
                    <a:gd name="connsiteX151" fmla="*/ 2560 w 10000"/>
                    <a:gd name="connsiteY151" fmla="*/ 9711 h 10000"/>
                    <a:gd name="connsiteX152" fmla="*/ 2524 w 10000"/>
                    <a:gd name="connsiteY152" fmla="*/ 9623 h 10000"/>
                    <a:gd name="connsiteX153" fmla="*/ 2497 w 10000"/>
                    <a:gd name="connsiteY153" fmla="*/ 9527 h 10000"/>
                    <a:gd name="connsiteX154" fmla="*/ 2474 w 10000"/>
                    <a:gd name="connsiteY154" fmla="*/ 9431 h 10000"/>
                    <a:gd name="connsiteX155" fmla="*/ 2458 w 10000"/>
                    <a:gd name="connsiteY155" fmla="*/ 9350 h 10000"/>
                    <a:gd name="connsiteX156" fmla="*/ 2449 w 10000"/>
                    <a:gd name="connsiteY156" fmla="*/ 9270 h 10000"/>
                    <a:gd name="connsiteX157" fmla="*/ 2444 w 10000"/>
                    <a:gd name="connsiteY157" fmla="*/ 9222 h 10000"/>
                    <a:gd name="connsiteX158" fmla="*/ 2413 w 10000"/>
                    <a:gd name="connsiteY158" fmla="*/ 8821 h 10000"/>
                    <a:gd name="connsiteX159" fmla="*/ 2364 w 10000"/>
                    <a:gd name="connsiteY159" fmla="*/ 8452 h 10000"/>
                    <a:gd name="connsiteX160" fmla="*/ 2303 w 10000"/>
                    <a:gd name="connsiteY160" fmla="*/ 8091 h 10000"/>
                    <a:gd name="connsiteX161" fmla="*/ 2222 w 10000"/>
                    <a:gd name="connsiteY161" fmla="*/ 7771 h 10000"/>
                    <a:gd name="connsiteX162" fmla="*/ 2131 w 10000"/>
                    <a:gd name="connsiteY162" fmla="*/ 7474 h 10000"/>
                    <a:gd name="connsiteX163" fmla="*/ 2025 w 10000"/>
                    <a:gd name="connsiteY163" fmla="*/ 7209 h 10000"/>
                    <a:gd name="connsiteX164" fmla="*/ 1912 w 10000"/>
                    <a:gd name="connsiteY164" fmla="*/ 6993 h 10000"/>
                    <a:gd name="connsiteX165" fmla="*/ 1787 w 10000"/>
                    <a:gd name="connsiteY165" fmla="*/ 6808 h 10000"/>
                    <a:gd name="connsiteX166" fmla="*/ 1654 w 10000"/>
                    <a:gd name="connsiteY166" fmla="*/ 6688 h 10000"/>
                    <a:gd name="connsiteX167" fmla="*/ 1518 w 10000"/>
                    <a:gd name="connsiteY167" fmla="*/ 6600 h 10000"/>
                    <a:gd name="connsiteX168" fmla="*/ 1372 w 10000"/>
                    <a:gd name="connsiteY168" fmla="*/ 6576 h 10000"/>
                    <a:gd name="connsiteX169" fmla="*/ 1247 w 10000"/>
                    <a:gd name="connsiteY169" fmla="*/ 6592 h 10000"/>
                    <a:gd name="connsiteX170" fmla="*/ 1128 w 10000"/>
                    <a:gd name="connsiteY170" fmla="*/ 6656 h 10000"/>
                    <a:gd name="connsiteX171" fmla="*/ 1009 w 10000"/>
                    <a:gd name="connsiteY171" fmla="*/ 6744 h 10000"/>
                    <a:gd name="connsiteX172" fmla="*/ 895 w 10000"/>
                    <a:gd name="connsiteY172" fmla="*/ 6864 h 10000"/>
                    <a:gd name="connsiteX173" fmla="*/ 787 w 10000"/>
                    <a:gd name="connsiteY173" fmla="*/ 7025 h 10000"/>
                    <a:gd name="connsiteX174" fmla="*/ 690 w 10000"/>
                    <a:gd name="connsiteY174" fmla="*/ 7209 h 10000"/>
                    <a:gd name="connsiteX175" fmla="*/ 599 w 10000"/>
                    <a:gd name="connsiteY175" fmla="*/ 7426 h 10000"/>
                    <a:gd name="connsiteX176" fmla="*/ 518 w 10000"/>
                    <a:gd name="connsiteY176" fmla="*/ 7658 h 10000"/>
                    <a:gd name="connsiteX177" fmla="*/ 449 w 10000"/>
                    <a:gd name="connsiteY177" fmla="*/ 7923 h 10000"/>
                    <a:gd name="connsiteX178" fmla="*/ 393 w 10000"/>
                    <a:gd name="connsiteY178" fmla="*/ 8212 h 10000"/>
                    <a:gd name="connsiteX179" fmla="*/ 352 w 10000"/>
                    <a:gd name="connsiteY179" fmla="*/ 8516 h 10000"/>
                    <a:gd name="connsiteX180" fmla="*/ 327 w 10000"/>
                    <a:gd name="connsiteY180" fmla="*/ 8845 h 10000"/>
                    <a:gd name="connsiteX181" fmla="*/ 316 w 10000"/>
                    <a:gd name="connsiteY181" fmla="*/ 8990 h 10000"/>
                    <a:gd name="connsiteX182" fmla="*/ 288 w 10000"/>
                    <a:gd name="connsiteY182" fmla="*/ 9094 h 10000"/>
                    <a:gd name="connsiteX183" fmla="*/ 252 w 10000"/>
                    <a:gd name="connsiteY183" fmla="*/ 9166 h 10000"/>
                    <a:gd name="connsiteX184" fmla="*/ 205 w 10000"/>
                    <a:gd name="connsiteY184" fmla="*/ 9206 h 10000"/>
                    <a:gd name="connsiteX185" fmla="*/ 147 w 10000"/>
                    <a:gd name="connsiteY185" fmla="*/ 9206 h 10000"/>
                    <a:gd name="connsiteX186" fmla="*/ 144 w 10000"/>
                    <a:gd name="connsiteY186" fmla="*/ 9182 h 10000"/>
                    <a:gd name="connsiteX187" fmla="*/ 144 w 10000"/>
                    <a:gd name="connsiteY187" fmla="*/ 9118 h 10000"/>
                    <a:gd name="connsiteX188" fmla="*/ 141 w 10000"/>
                    <a:gd name="connsiteY188" fmla="*/ 9022 h 10000"/>
                    <a:gd name="connsiteX189" fmla="*/ 141 w 10000"/>
                    <a:gd name="connsiteY189" fmla="*/ 8893 h 10000"/>
                    <a:gd name="connsiteX190" fmla="*/ 141 w 10000"/>
                    <a:gd name="connsiteY190" fmla="*/ 8733 h 10000"/>
                    <a:gd name="connsiteX191" fmla="*/ 97 w 10000"/>
                    <a:gd name="connsiteY191" fmla="*/ 8709 h 10000"/>
                    <a:gd name="connsiteX192" fmla="*/ 58 w 10000"/>
                    <a:gd name="connsiteY192" fmla="*/ 8645 h 10000"/>
                    <a:gd name="connsiteX193" fmla="*/ 28 w 10000"/>
                    <a:gd name="connsiteY193" fmla="*/ 8549 h 10000"/>
                    <a:gd name="connsiteX194" fmla="*/ 6 w 10000"/>
                    <a:gd name="connsiteY194" fmla="*/ 8428 h 10000"/>
                    <a:gd name="connsiteX195" fmla="*/ 0 w 10000"/>
                    <a:gd name="connsiteY195" fmla="*/ 8300 h 10000"/>
                    <a:gd name="connsiteX196" fmla="*/ 8 w 10000"/>
                    <a:gd name="connsiteY196" fmla="*/ 8156 h 10000"/>
                    <a:gd name="connsiteX197" fmla="*/ 30 w 10000"/>
                    <a:gd name="connsiteY197" fmla="*/ 8043 h 10000"/>
                    <a:gd name="connsiteX198" fmla="*/ 61 w 10000"/>
                    <a:gd name="connsiteY198" fmla="*/ 7947 h 10000"/>
                    <a:gd name="connsiteX199" fmla="*/ 105 w 10000"/>
                    <a:gd name="connsiteY199" fmla="*/ 7883 h 10000"/>
                    <a:gd name="connsiteX200" fmla="*/ 152 w 10000"/>
                    <a:gd name="connsiteY200" fmla="*/ 7859 h 10000"/>
                    <a:gd name="connsiteX201" fmla="*/ 208 w 10000"/>
                    <a:gd name="connsiteY201" fmla="*/ 7859 h 10000"/>
                    <a:gd name="connsiteX202" fmla="*/ 263 w 10000"/>
                    <a:gd name="connsiteY202" fmla="*/ 7418 h 10000"/>
                    <a:gd name="connsiteX203" fmla="*/ 263 w 10000"/>
                    <a:gd name="connsiteY203" fmla="*/ 7233 h 10000"/>
                    <a:gd name="connsiteX204" fmla="*/ 263 w 10000"/>
                    <a:gd name="connsiteY204" fmla="*/ 7209 h 10000"/>
                    <a:gd name="connsiteX205" fmla="*/ 263 w 10000"/>
                    <a:gd name="connsiteY205" fmla="*/ 7193 h 10000"/>
                    <a:gd name="connsiteX206" fmla="*/ 263 w 10000"/>
                    <a:gd name="connsiteY206" fmla="*/ 6391 h 10000"/>
                    <a:gd name="connsiteX207" fmla="*/ 269 w 10000"/>
                    <a:gd name="connsiteY207" fmla="*/ 6271 h 10000"/>
                    <a:gd name="connsiteX208" fmla="*/ 288 w 10000"/>
                    <a:gd name="connsiteY208" fmla="*/ 6183 h 10000"/>
                    <a:gd name="connsiteX209" fmla="*/ 316 w 10000"/>
                    <a:gd name="connsiteY209" fmla="*/ 6103 h 10000"/>
                    <a:gd name="connsiteX210" fmla="*/ 346 w 10000"/>
                    <a:gd name="connsiteY210" fmla="*/ 6055 h 10000"/>
                    <a:gd name="connsiteX211" fmla="*/ 382 w 10000"/>
                    <a:gd name="connsiteY211" fmla="*/ 6014 h 10000"/>
                    <a:gd name="connsiteX212" fmla="*/ 424 w 10000"/>
                    <a:gd name="connsiteY212" fmla="*/ 5982 h 10000"/>
                    <a:gd name="connsiteX213" fmla="*/ 460 w 10000"/>
                    <a:gd name="connsiteY213" fmla="*/ 5966 h 10000"/>
                    <a:gd name="connsiteX214" fmla="*/ 490 w 10000"/>
                    <a:gd name="connsiteY214" fmla="*/ 5942 h 10000"/>
                    <a:gd name="connsiteX215" fmla="*/ 518 w 10000"/>
                    <a:gd name="connsiteY215" fmla="*/ 5934 h 10000"/>
                    <a:gd name="connsiteX216" fmla="*/ 535 w 10000"/>
                    <a:gd name="connsiteY216" fmla="*/ 5918 h 10000"/>
                    <a:gd name="connsiteX217" fmla="*/ 695 w 10000"/>
                    <a:gd name="connsiteY217" fmla="*/ 5493 h 10000"/>
                    <a:gd name="connsiteX218" fmla="*/ 798 w 10000"/>
                    <a:gd name="connsiteY218" fmla="*/ 5261 h 10000"/>
                    <a:gd name="connsiteX219" fmla="*/ 917 w 10000"/>
                    <a:gd name="connsiteY219" fmla="*/ 5044 h 10000"/>
                    <a:gd name="connsiteX220" fmla="*/ 1058 w 10000"/>
                    <a:gd name="connsiteY220" fmla="*/ 4812 h 10000"/>
                    <a:gd name="connsiteX221" fmla="*/ 1216 w 10000"/>
                    <a:gd name="connsiteY221" fmla="*/ 4603 h 10000"/>
                    <a:gd name="connsiteX222" fmla="*/ 1391 w 10000"/>
                    <a:gd name="connsiteY222" fmla="*/ 4403 h 10000"/>
                    <a:gd name="connsiteX223" fmla="*/ 1582 w 10000"/>
                    <a:gd name="connsiteY223" fmla="*/ 4218 h 10000"/>
                    <a:gd name="connsiteX224" fmla="*/ 1784 w 10000"/>
                    <a:gd name="connsiteY224" fmla="*/ 4050 h 10000"/>
                    <a:gd name="connsiteX225" fmla="*/ 1995 w 10000"/>
                    <a:gd name="connsiteY225" fmla="*/ 3913 h 10000"/>
                    <a:gd name="connsiteX226" fmla="*/ 2217 w 10000"/>
                    <a:gd name="connsiteY226" fmla="*/ 3785 h 10000"/>
                    <a:gd name="connsiteX227" fmla="*/ 2444 w 10000"/>
                    <a:gd name="connsiteY227" fmla="*/ 3697 h 10000"/>
                    <a:gd name="connsiteX228" fmla="*/ 2677 w 10000"/>
                    <a:gd name="connsiteY228" fmla="*/ 3633 h 10000"/>
                    <a:gd name="connsiteX229" fmla="*/ 2909 w 10000"/>
                    <a:gd name="connsiteY229" fmla="*/ 3609 h 10000"/>
                    <a:gd name="connsiteX230" fmla="*/ 2912 w 10000"/>
                    <a:gd name="connsiteY230" fmla="*/ 3609 h 10000"/>
                    <a:gd name="connsiteX231" fmla="*/ 2920 w 10000"/>
                    <a:gd name="connsiteY231" fmla="*/ 3609 h 10000"/>
                    <a:gd name="connsiteX232" fmla="*/ 2932 w 10000"/>
                    <a:gd name="connsiteY232" fmla="*/ 3609 h 10000"/>
                    <a:gd name="connsiteX233" fmla="*/ 2937 w 10000"/>
                    <a:gd name="connsiteY233" fmla="*/ 3609 h 10000"/>
                    <a:gd name="connsiteX234" fmla="*/ 2945 w 10000"/>
                    <a:gd name="connsiteY234" fmla="*/ 3609 h 10000"/>
                    <a:gd name="connsiteX235" fmla="*/ 2956 w 10000"/>
                    <a:gd name="connsiteY235" fmla="*/ 3593 h 10000"/>
                    <a:gd name="connsiteX236" fmla="*/ 2962 w 10000"/>
                    <a:gd name="connsiteY236" fmla="*/ 3577 h 10000"/>
                    <a:gd name="connsiteX237" fmla="*/ 2968 w 10000"/>
                    <a:gd name="connsiteY237" fmla="*/ 3545 h 10000"/>
                    <a:gd name="connsiteX238" fmla="*/ 2970 w 10000"/>
                    <a:gd name="connsiteY238" fmla="*/ 3528 h 10000"/>
                    <a:gd name="connsiteX239" fmla="*/ 3106 w 10000"/>
                    <a:gd name="connsiteY239" fmla="*/ 3055 h 10000"/>
                    <a:gd name="connsiteX240" fmla="*/ 3247 w 10000"/>
                    <a:gd name="connsiteY240" fmla="*/ 2606 h 10000"/>
                    <a:gd name="connsiteX241" fmla="*/ 3394 w 10000"/>
                    <a:gd name="connsiteY241" fmla="*/ 2197 h 10000"/>
                    <a:gd name="connsiteX242" fmla="*/ 3549 w 10000"/>
                    <a:gd name="connsiteY242" fmla="*/ 1820 h 10000"/>
                    <a:gd name="connsiteX243" fmla="*/ 3713 w 10000"/>
                    <a:gd name="connsiteY243" fmla="*/ 1476 h 10000"/>
                    <a:gd name="connsiteX244" fmla="*/ 3885 w 10000"/>
                    <a:gd name="connsiteY244" fmla="*/ 1179 h 10000"/>
                    <a:gd name="connsiteX245" fmla="*/ 4062 w 10000"/>
                    <a:gd name="connsiteY245" fmla="*/ 914 h 10000"/>
                    <a:gd name="connsiteX246" fmla="*/ 4245 w 10000"/>
                    <a:gd name="connsiteY246" fmla="*/ 674 h 10000"/>
                    <a:gd name="connsiteX247" fmla="*/ 4439 w 10000"/>
                    <a:gd name="connsiteY247" fmla="*/ 473 h 10000"/>
                    <a:gd name="connsiteX248" fmla="*/ 4630 w 10000"/>
                    <a:gd name="connsiteY248" fmla="*/ 321 h 10000"/>
                    <a:gd name="connsiteX249" fmla="*/ 4813 w 10000"/>
                    <a:gd name="connsiteY249" fmla="*/ 200 h 10000"/>
                    <a:gd name="connsiteX250" fmla="*/ 4993 w 10000"/>
                    <a:gd name="connsiteY250" fmla="*/ 112 h 10000"/>
                    <a:gd name="connsiteX251" fmla="*/ 5170 w 10000"/>
                    <a:gd name="connsiteY251" fmla="*/ 56 h 10000"/>
                    <a:gd name="connsiteX252" fmla="*/ 5339 w 10000"/>
                    <a:gd name="connsiteY252" fmla="*/ 24 h 10000"/>
                    <a:gd name="connsiteX253" fmla="*/ 5508 w 10000"/>
                    <a:gd name="connsiteY253" fmla="*/ 8 h 10000"/>
                    <a:gd name="connsiteX254" fmla="*/ 5672 w 10000"/>
                    <a:gd name="connsiteY254"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5492 w 10000"/>
                    <a:gd name="connsiteY22" fmla="*/ 754 h 10000"/>
                    <a:gd name="connsiteX23" fmla="*/ 5747 w 10000"/>
                    <a:gd name="connsiteY23" fmla="*/ 746 h 10000"/>
                    <a:gd name="connsiteX24" fmla="*/ 8185 w 10000"/>
                    <a:gd name="connsiteY24" fmla="*/ 3970 h 10000"/>
                    <a:gd name="connsiteX25" fmla="*/ 8229 w 10000"/>
                    <a:gd name="connsiteY25" fmla="*/ 3962 h 10000"/>
                    <a:gd name="connsiteX26" fmla="*/ 8260 w 10000"/>
                    <a:gd name="connsiteY26" fmla="*/ 3937 h 10000"/>
                    <a:gd name="connsiteX27" fmla="*/ 8274 w 10000"/>
                    <a:gd name="connsiteY27" fmla="*/ 3897 h 10000"/>
                    <a:gd name="connsiteX28" fmla="*/ 8282 w 10000"/>
                    <a:gd name="connsiteY28" fmla="*/ 3857 h 10000"/>
                    <a:gd name="connsiteX29" fmla="*/ 8282 w 10000"/>
                    <a:gd name="connsiteY29" fmla="*/ 3801 h 10000"/>
                    <a:gd name="connsiteX30" fmla="*/ 8277 w 10000"/>
                    <a:gd name="connsiteY30" fmla="*/ 3745 h 10000"/>
                    <a:gd name="connsiteX31" fmla="*/ 8268 w 10000"/>
                    <a:gd name="connsiteY31" fmla="*/ 3689 h 10000"/>
                    <a:gd name="connsiteX32" fmla="*/ 8257 w 10000"/>
                    <a:gd name="connsiteY32" fmla="*/ 3633 h 10000"/>
                    <a:gd name="connsiteX33" fmla="*/ 8243 w 10000"/>
                    <a:gd name="connsiteY33" fmla="*/ 3601 h 10000"/>
                    <a:gd name="connsiteX34" fmla="*/ 8235 w 10000"/>
                    <a:gd name="connsiteY34" fmla="*/ 3569 h 10000"/>
                    <a:gd name="connsiteX35" fmla="*/ 8232 w 10000"/>
                    <a:gd name="connsiteY35" fmla="*/ 3553 h 10000"/>
                    <a:gd name="connsiteX36" fmla="*/ 8060 w 10000"/>
                    <a:gd name="connsiteY36" fmla="*/ 3103 h 10000"/>
                    <a:gd name="connsiteX37" fmla="*/ 7889 w 10000"/>
                    <a:gd name="connsiteY37" fmla="*/ 2694 h 10000"/>
                    <a:gd name="connsiteX38" fmla="*/ 7717 w 10000"/>
                    <a:gd name="connsiteY38" fmla="*/ 2342 h 10000"/>
                    <a:gd name="connsiteX39" fmla="*/ 7545 w 10000"/>
                    <a:gd name="connsiteY39" fmla="*/ 2029 h 10000"/>
                    <a:gd name="connsiteX40" fmla="*/ 7370 w 10000"/>
                    <a:gd name="connsiteY40" fmla="*/ 1740 h 10000"/>
                    <a:gd name="connsiteX41" fmla="*/ 7193 w 10000"/>
                    <a:gd name="connsiteY41" fmla="*/ 1500 h 10000"/>
                    <a:gd name="connsiteX42" fmla="*/ 7007 w 10000"/>
                    <a:gd name="connsiteY42" fmla="*/ 1299 h 10000"/>
                    <a:gd name="connsiteX43" fmla="*/ 6822 w 10000"/>
                    <a:gd name="connsiteY43" fmla="*/ 1131 h 10000"/>
                    <a:gd name="connsiteX44" fmla="*/ 6625 w 10000"/>
                    <a:gd name="connsiteY44" fmla="*/ 986 h 10000"/>
                    <a:gd name="connsiteX45" fmla="*/ 6423 w 10000"/>
                    <a:gd name="connsiteY45" fmla="*/ 890 h 10000"/>
                    <a:gd name="connsiteX46" fmla="*/ 6207 w 10000"/>
                    <a:gd name="connsiteY46" fmla="*/ 810 h 10000"/>
                    <a:gd name="connsiteX47" fmla="*/ 5985 w 10000"/>
                    <a:gd name="connsiteY47" fmla="*/ 770 h 10000"/>
                    <a:gd name="connsiteX48" fmla="*/ 5747 w 10000"/>
                    <a:gd name="connsiteY48" fmla="*/ 746 h 10000"/>
                    <a:gd name="connsiteX49" fmla="*/ 5672 w 10000"/>
                    <a:gd name="connsiteY49" fmla="*/ 0 h 10000"/>
                    <a:gd name="connsiteX50" fmla="*/ 5907 w 10000"/>
                    <a:gd name="connsiteY50" fmla="*/ 16 h 10000"/>
                    <a:gd name="connsiteX51" fmla="*/ 6135 w 10000"/>
                    <a:gd name="connsiteY51" fmla="*/ 56 h 10000"/>
                    <a:gd name="connsiteX52" fmla="*/ 6348 w 10000"/>
                    <a:gd name="connsiteY52" fmla="*/ 112 h 10000"/>
                    <a:gd name="connsiteX53" fmla="*/ 6550 w 10000"/>
                    <a:gd name="connsiteY53" fmla="*/ 192 h 10000"/>
                    <a:gd name="connsiteX54" fmla="*/ 6747 w 10000"/>
                    <a:gd name="connsiteY54" fmla="*/ 313 h 10000"/>
                    <a:gd name="connsiteX55" fmla="*/ 6935 w 10000"/>
                    <a:gd name="connsiteY55" fmla="*/ 449 h 10000"/>
                    <a:gd name="connsiteX56" fmla="*/ 7113 w 10000"/>
                    <a:gd name="connsiteY56" fmla="*/ 617 h 10000"/>
                    <a:gd name="connsiteX57" fmla="*/ 7287 w 10000"/>
                    <a:gd name="connsiteY57" fmla="*/ 810 h 10000"/>
                    <a:gd name="connsiteX58" fmla="*/ 7456 w 10000"/>
                    <a:gd name="connsiteY58" fmla="*/ 1034 h 10000"/>
                    <a:gd name="connsiteX59" fmla="*/ 7614 w 10000"/>
                    <a:gd name="connsiteY59" fmla="*/ 1283 h 10000"/>
                    <a:gd name="connsiteX60" fmla="*/ 7775 w 10000"/>
                    <a:gd name="connsiteY60" fmla="*/ 1556 h 10000"/>
                    <a:gd name="connsiteX61" fmla="*/ 7933 w 10000"/>
                    <a:gd name="connsiteY61" fmla="*/ 1877 h 10000"/>
                    <a:gd name="connsiteX62" fmla="*/ 8094 w 10000"/>
                    <a:gd name="connsiteY62" fmla="*/ 2221 h 10000"/>
                    <a:gd name="connsiteX63" fmla="*/ 8257 w 10000"/>
                    <a:gd name="connsiteY63" fmla="*/ 2606 h 10000"/>
                    <a:gd name="connsiteX64" fmla="*/ 8418 w 10000"/>
                    <a:gd name="connsiteY64" fmla="*/ 3039 h 10000"/>
                    <a:gd name="connsiteX65" fmla="*/ 8584 w 10000"/>
                    <a:gd name="connsiteY65" fmla="*/ 3512 h 10000"/>
                    <a:gd name="connsiteX66" fmla="*/ 8756 w 10000"/>
                    <a:gd name="connsiteY66" fmla="*/ 4034 h 10000"/>
                    <a:gd name="connsiteX67" fmla="*/ 8933 w 10000"/>
                    <a:gd name="connsiteY67" fmla="*/ 4603 h 10000"/>
                    <a:gd name="connsiteX68" fmla="*/ 9077 w 10000"/>
                    <a:gd name="connsiteY68" fmla="*/ 5084 h 10000"/>
                    <a:gd name="connsiteX69" fmla="*/ 9213 w 10000"/>
                    <a:gd name="connsiteY69" fmla="*/ 5557 h 10000"/>
                    <a:gd name="connsiteX70" fmla="*/ 9332 w 10000"/>
                    <a:gd name="connsiteY70" fmla="*/ 5998 h 10000"/>
                    <a:gd name="connsiteX71" fmla="*/ 9446 w 10000"/>
                    <a:gd name="connsiteY71" fmla="*/ 6439 h 10000"/>
                    <a:gd name="connsiteX72" fmla="*/ 9546 w 10000"/>
                    <a:gd name="connsiteY72" fmla="*/ 6856 h 10000"/>
                    <a:gd name="connsiteX73" fmla="*/ 9643 w 10000"/>
                    <a:gd name="connsiteY73" fmla="*/ 7281 h 10000"/>
                    <a:gd name="connsiteX74" fmla="*/ 9731 w 10000"/>
                    <a:gd name="connsiteY74" fmla="*/ 7698 h 10000"/>
                    <a:gd name="connsiteX75" fmla="*/ 9764 w 10000"/>
                    <a:gd name="connsiteY75" fmla="*/ 7859 h 10000"/>
                    <a:gd name="connsiteX76" fmla="*/ 9795 w 10000"/>
                    <a:gd name="connsiteY76" fmla="*/ 7859 h 10000"/>
                    <a:gd name="connsiteX77" fmla="*/ 9842 w 10000"/>
                    <a:gd name="connsiteY77" fmla="*/ 7883 h 10000"/>
                    <a:gd name="connsiteX78" fmla="*/ 9884 w 10000"/>
                    <a:gd name="connsiteY78" fmla="*/ 7947 h 10000"/>
                    <a:gd name="connsiteX79" fmla="*/ 9917 w 10000"/>
                    <a:gd name="connsiteY79" fmla="*/ 8043 h 10000"/>
                    <a:gd name="connsiteX80" fmla="*/ 9939 w 10000"/>
                    <a:gd name="connsiteY80" fmla="*/ 8156 h 10000"/>
                    <a:gd name="connsiteX81" fmla="*/ 9945 w 10000"/>
                    <a:gd name="connsiteY81" fmla="*/ 8300 h 10000"/>
                    <a:gd name="connsiteX82" fmla="*/ 9942 w 10000"/>
                    <a:gd name="connsiteY82" fmla="*/ 8412 h 10000"/>
                    <a:gd name="connsiteX83" fmla="*/ 9928 w 10000"/>
                    <a:gd name="connsiteY83" fmla="*/ 8508 h 10000"/>
                    <a:gd name="connsiteX84" fmla="*/ 9903 w 10000"/>
                    <a:gd name="connsiteY84" fmla="*/ 8597 h 10000"/>
                    <a:gd name="connsiteX85" fmla="*/ 9947 w 10000"/>
                    <a:gd name="connsiteY85" fmla="*/ 8837 h 10000"/>
                    <a:gd name="connsiteX86" fmla="*/ 9989 w 10000"/>
                    <a:gd name="connsiteY86" fmla="*/ 9070 h 10000"/>
                    <a:gd name="connsiteX87" fmla="*/ 10000 w 10000"/>
                    <a:gd name="connsiteY87" fmla="*/ 9182 h 10000"/>
                    <a:gd name="connsiteX88" fmla="*/ 10000 w 10000"/>
                    <a:gd name="connsiteY88" fmla="*/ 9302 h 10000"/>
                    <a:gd name="connsiteX89" fmla="*/ 9989 w 10000"/>
                    <a:gd name="connsiteY89" fmla="*/ 9407 h 10000"/>
                    <a:gd name="connsiteX90" fmla="*/ 9964 w 10000"/>
                    <a:gd name="connsiteY90" fmla="*/ 9495 h 10000"/>
                    <a:gd name="connsiteX91" fmla="*/ 9933 w 10000"/>
                    <a:gd name="connsiteY91" fmla="*/ 9567 h 10000"/>
                    <a:gd name="connsiteX92" fmla="*/ 9906 w 10000"/>
                    <a:gd name="connsiteY92" fmla="*/ 9591 h 10000"/>
                    <a:gd name="connsiteX93" fmla="*/ 9881 w 10000"/>
                    <a:gd name="connsiteY93" fmla="*/ 9607 h 10000"/>
                    <a:gd name="connsiteX94" fmla="*/ 9845 w 10000"/>
                    <a:gd name="connsiteY94" fmla="*/ 9623 h 10000"/>
                    <a:gd name="connsiteX95" fmla="*/ 9792 w 10000"/>
                    <a:gd name="connsiteY95" fmla="*/ 9647 h 10000"/>
                    <a:gd name="connsiteX96" fmla="*/ 9723 w 10000"/>
                    <a:gd name="connsiteY96" fmla="*/ 9671 h 10000"/>
                    <a:gd name="connsiteX97" fmla="*/ 9643 w 10000"/>
                    <a:gd name="connsiteY97" fmla="*/ 9687 h 10000"/>
                    <a:gd name="connsiteX98" fmla="*/ 9546 w 10000"/>
                    <a:gd name="connsiteY98" fmla="*/ 9703 h 10000"/>
                    <a:gd name="connsiteX99" fmla="*/ 9443 w 10000"/>
                    <a:gd name="connsiteY99" fmla="*/ 9703 h 10000"/>
                    <a:gd name="connsiteX100" fmla="*/ 9341 w 10000"/>
                    <a:gd name="connsiteY100" fmla="*/ 9695 h 10000"/>
                    <a:gd name="connsiteX101" fmla="*/ 9255 w 10000"/>
                    <a:gd name="connsiteY101" fmla="*/ 9671 h 10000"/>
                    <a:gd name="connsiteX102" fmla="*/ 9183 w 10000"/>
                    <a:gd name="connsiteY102" fmla="*/ 9615 h 10000"/>
                    <a:gd name="connsiteX103" fmla="*/ 9122 w 10000"/>
                    <a:gd name="connsiteY103" fmla="*/ 9567 h 10000"/>
                    <a:gd name="connsiteX104" fmla="*/ 9072 w 10000"/>
                    <a:gd name="connsiteY104" fmla="*/ 9495 h 10000"/>
                    <a:gd name="connsiteX105" fmla="*/ 9027 w 10000"/>
                    <a:gd name="connsiteY105" fmla="*/ 9415 h 10000"/>
                    <a:gd name="connsiteX106" fmla="*/ 8994 w 10000"/>
                    <a:gd name="connsiteY106" fmla="*/ 9326 h 10000"/>
                    <a:gd name="connsiteX107" fmla="*/ 8969 w 10000"/>
                    <a:gd name="connsiteY107" fmla="*/ 9238 h 10000"/>
                    <a:gd name="connsiteX108" fmla="*/ 8953 w 10000"/>
                    <a:gd name="connsiteY108" fmla="*/ 9158 h 10000"/>
                    <a:gd name="connsiteX109" fmla="*/ 8936 w 10000"/>
                    <a:gd name="connsiteY109" fmla="*/ 9070 h 10000"/>
                    <a:gd name="connsiteX110" fmla="*/ 8928 w 10000"/>
                    <a:gd name="connsiteY110" fmla="*/ 8998 h 10000"/>
                    <a:gd name="connsiteX111" fmla="*/ 8922 w 10000"/>
                    <a:gd name="connsiteY111" fmla="*/ 8925 h 10000"/>
                    <a:gd name="connsiteX112" fmla="*/ 8878 w 10000"/>
                    <a:gd name="connsiteY112" fmla="*/ 8565 h 10000"/>
                    <a:gd name="connsiteX113" fmla="*/ 8825 w 10000"/>
                    <a:gd name="connsiteY113" fmla="*/ 8228 h 10000"/>
                    <a:gd name="connsiteX114" fmla="*/ 8759 w 10000"/>
                    <a:gd name="connsiteY114" fmla="*/ 7907 h 10000"/>
                    <a:gd name="connsiteX115" fmla="*/ 8678 w 10000"/>
                    <a:gd name="connsiteY115" fmla="*/ 7626 h 10000"/>
                    <a:gd name="connsiteX116" fmla="*/ 8587 w 10000"/>
                    <a:gd name="connsiteY116" fmla="*/ 7362 h 10000"/>
                    <a:gd name="connsiteX117" fmla="*/ 8487 w 10000"/>
                    <a:gd name="connsiteY117" fmla="*/ 7137 h 10000"/>
                    <a:gd name="connsiteX118" fmla="*/ 8379 w 10000"/>
                    <a:gd name="connsiteY118" fmla="*/ 6945 h 10000"/>
                    <a:gd name="connsiteX119" fmla="*/ 8260 w 10000"/>
                    <a:gd name="connsiteY119" fmla="*/ 6784 h 10000"/>
                    <a:gd name="connsiteX120" fmla="*/ 8135 w 10000"/>
                    <a:gd name="connsiteY120" fmla="*/ 6672 h 10000"/>
                    <a:gd name="connsiteX121" fmla="*/ 8005 w 10000"/>
                    <a:gd name="connsiteY121" fmla="*/ 6600 h 10000"/>
                    <a:gd name="connsiteX122" fmla="*/ 7869 w 10000"/>
                    <a:gd name="connsiteY122" fmla="*/ 6576 h 10000"/>
                    <a:gd name="connsiteX123" fmla="*/ 7722 w 10000"/>
                    <a:gd name="connsiteY123" fmla="*/ 6600 h 10000"/>
                    <a:gd name="connsiteX124" fmla="*/ 7584 w 10000"/>
                    <a:gd name="connsiteY124" fmla="*/ 6688 h 10000"/>
                    <a:gd name="connsiteX125" fmla="*/ 7451 w 10000"/>
                    <a:gd name="connsiteY125" fmla="*/ 6824 h 10000"/>
                    <a:gd name="connsiteX126" fmla="*/ 7326 w 10000"/>
                    <a:gd name="connsiteY126" fmla="*/ 7001 h 10000"/>
                    <a:gd name="connsiteX127" fmla="*/ 7210 w 10000"/>
                    <a:gd name="connsiteY127" fmla="*/ 7217 h 10000"/>
                    <a:gd name="connsiteX128" fmla="*/ 7110 w 10000"/>
                    <a:gd name="connsiteY128" fmla="*/ 7474 h 10000"/>
                    <a:gd name="connsiteX129" fmla="*/ 7019 w 10000"/>
                    <a:gd name="connsiteY129" fmla="*/ 7779 h 10000"/>
                    <a:gd name="connsiteX130" fmla="*/ 6938 w 10000"/>
                    <a:gd name="connsiteY130" fmla="*/ 8107 h 10000"/>
                    <a:gd name="connsiteX131" fmla="*/ 6874 w 10000"/>
                    <a:gd name="connsiteY131" fmla="*/ 8460 h 10000"/>
                    <a:gd name="connsiteX132" fmla="*/ 6827 w 10000"/>
                    <a:gd name="connsiteY132" fmla="*/ 8837 h 10000"/>
                    <a:gd name="connsiteX133" fmla="*/ 6797 w 10000"/>
                    <a:gd name="connsiteY133" fmla="*/ 9238 h 10000"/>
                    <a:gd name="connsiteX134" fmla="*/ 6794 w 10000"/>
                    <a:gd name="connsiteY134" fmla="*/ 9286 h 10000"/>
                    <a:gd name="connsiteX135" fmla="*/ 6789 w 10000"/>
                    <a:gd name="connsiteY135" fmla="*/ 9358 h 10000"/>
                    <a:gd name="connsiteX136" fmla="*/ 6778 w 10000"/>
                    <a:gd name="connsiteY136" fmla="*/ 9439 h 10000"/>
                    <a:gd name="connsiteX137" fmla="*/ 6766 w 10000"/>
                    <a:gd name="connsiteY137" fmla="*/ 9535 h 10000"/>
                    <a:gd name="connsiteX138" fmla="*/ 6747 w 10000"/>
                    <a:gd name="connsiteY138" fmla="*/ 9623 h 10000"/>
                    <a:gd name="connsiteX139" fmla="*/ 6722 w 10000"/>
                    <a:gd name="connsiteY139" fmla="*/ 9719 h 10000"/>
                    <a:gd name="connsiteX140" fmla="*/ 6692 w 10000"/>
                    <a:gd name="connsiteY140" fmla="*/ 9816 h 10000"/>
                    <a:gd name="connsiteX141" fmla="*/ 6653 w 10000"/>
                    <a:gd name="connsiteY141" fmla="*/ 9880 h 10000"/>
                    <a:gd name="connsiteX142" fmla="*/ 6603 w 10000"/>
                    <a:gd name="connsiteY142" fmla="*/ 9944 h 10000"/>
                    <a:gd name="connsiteX143" fmla="*/ 6542 w 10000"/>
                    <a:gd name="connsiteY143" fmla="*/ 9976 h 10000"/>
                    <a:gd name="connsiteX144" fmla="*/ 6473 w 10000"/>
                    <a:gd name="connsiteY144" fmla="*/ 10000 h 10000"/>
                    <a:gd name="connsiteX145" fmla="*/ 2898 w 10000"/>
                    <a:gd name="connsiteY145" fmla="*/ 10000 h 10000"/>
                    <a:gd name="connsiteX146" fmla="*/ 2804 w 10000"/>
                    <a:gd name="connsiteY146" fmla="*/ 9976 h 10000"/>
                    <a:gd name="connsiteX147" fmla="*/ 2729 w 10000"/>
                    <a:gd name="connsiteY147" fmla="*/ 9944 h 10000"/>
                    <a:gd name="connsiteX148" fmla="*/ 2660 w 10000"/>
                    <a:gd name="connsiteY148" fmla="*/ 9880 h 10000"/>
                    <a:gd name="connsiteX149" fmla="*/ 2605 w 10000"/>
                    <a:gd name="connsiteY149" fmla="*/ 9800 h 10000"/>
                    <a:gd name="connsiteX150" fmla="*/ 2560 w 10000"/>
                    <a:gd name="connsiteY150" fmla="*/ 9711 h 10000"/>
                    <a:gd name="connsiteX151" fmla="*/ 2524 w 10000"/>
                    <a:gd name="connsiteY151" fmla="*/ 9623 h 10000"/>
                    <a:gd name="connsiteX152" fmla="*/ 2497 w 10000"/>
                    <a:gd name="connsiteY152" fmla="*/ 9527 h 10000"/>
                    <a:gd name="connsiteX153" fmla="*/ 2474 w 10000"/>
                    <a:gd name="connsiteY153" fmla="*/ 9431 h 10000"/>
                    <a:gd name="connsiteX154" fmla="*/ 2458 w 10000"/>
                    <a:gd name="connsiteY154" fmla="*/ 9350 h 10000"/>
                    <a:gd name="connsiteX155" fmla="*/ 2449 w 10000"/>
                    <a:gd name="connsiteY155" fmla="*/ 9270 h 10000"/>
                    <a:gd name="connsiteX156" fmla="*/ 2444 w 10000"/>
                    <a:gd name="connsiteY156" fmla="*/ 9222 h 10000"/>
                    <a:gd name="connsiteX157" fmla="*/ 2413 w 10000"/>
                    <a:gd name="connsiteY157" fmla="*/ 8821 h 10000"/>
                    <a:gd name="connsiteX158" fmla="*/ 2364 w 10000"/>
                    <a:gd name="connsiteY158" fmla="*/ 8452 h 10000"/>
                    <a:gd name="connsiteX159" fmla="*/ 2303 w 10000"/>
                    <a:gd name="connsiteY159" fmla="*/ 8091 h 10000"/>
                    <a:gd name="connsiteX160" fmla="*/ 2222 w 10000"/>
                    <a:gd name="connsiteY160" fmla="*/ 7771 h 10000"/>
                    <a:gd name="connsiteX161" fmla="*/ 2131 w 10000"/>
                    <a:gd name="connsiteY161" fmla="*/ 7474 h 10000"/>
                    <a:gd name="connsiteX162" fmla="*/ 2025 w 10000"/>
                    <a:gd name="connsiteY162" fmla="*/ 7209 h 10000"/>
                    <a:gd name="connsiteX163" fmla="*/ 1912 w 10000"/>
                    <a:gd name="connsiteY163" fmla="*/ 6993 h 10000"/>
                    <a:gd name="connsiteX164" fmla="*/ 1787 w 10000"/>
                    <a:gd name="connsiteY164" fmla="*/ 6808 h 10000"/>
                    <a:gd name="connsiteX165" fmla="*/ 1654 w 10000"/>
                    <a:gd name="connsiteY165" fmla="*/ 6688 h 10000"/>
                    <a:gd name="connsiteX166" fmla="*/ 1518 w 10000"/>
                    <a:gd name="connsiteY166" fmla="*/ 6600 h 10000"/>
                    <a:gd name="connsiteX167" fmla="*/ 1372 w 10000"/>
                    <a:gd name="connsiteY167" fmla="*/ 6576 h 10000"/>
                    <a:gd name="connsiteX168" fmla="*/ 1247 w 10000"/>
                    <a:gd name="connsiteY168" fmla="*/ 6592 h 10000"/>
                    <a:gd name="connsiteX169" fmla="*/ 1128 w 10000"/>
                    <a:gd name="connsiteY169" fmla="*/ 6656 h 10000"/>
                    <a:gd name="connsiteX170" fmla="*/ 1009 w 10000"/>
                    <a:gd name="connsiteY170" fmla="*/ 6744 h 10000"/>
                    <a:gd name="connsiteX171" fmla="*/ 895 w 10000"/>
                    <a:gd name="connsiteY171" fmla="*/ 6864 h 10000"/>
                    <a:gd name="connsiteX172" fmla="*/ 787 w 10000"/>
                    <a:gd name="connsiteY172" fmla="*/ 7025 h 10000"/>
                    <a:gd name="connsiteX173" fmla="*/ 690 w 10000"/>
                    <a:gd name="connsiteY173" fmla="*/ 7209 h 10000"/>
                    <a:gd name="connsiteX174" fmla="*/ 599 w 10000"/>
                    <a:gd name="connsiteY174" fmla="*/ 7426 h 10000"/>
                    <a:gd name="connsiteX175" fmla="*/ 518 w 10000"/>
                    <a:gd name="connsiteY175" fmla="*/ 7658 h 10000"/>
                    <a:gd name="connsiteX176" fmla="*/ 449 w 10000"/>
                    <a:gd name="connsiteY176" fmla="*/ 7923 h 10000"/>
                    <a:gd name="connsiteX177" fmla="*/ 393 w 10000"/>
                    <a:gd name="connsiteY177" fmla="*/ 8212 h 10000"/>
                    <a:gd name="connsiteX178" fmla="*/ 352 w 10000"/>
                    <a:gd name="connsiteY178" fmla="*/ 8516 h 10000"/>
                    <a:gd name="connsiteX179" fmla="*/ 327 w 10000"/>
                    <a:gd name="connsiteY179" fmla="*/ 8845 h 10000"/>
                    <a:gd name="connsiteX180" fmla="*/ 316 w 10000"/>
                    <a:gd name="connsiteY180" fmla="*/ 8990 h 10000"/>
                    <a:gd name="connsiteX181" fmla="*/ 288 w 10000"/>
                    <a:gd name="connsiteY181" fmla="*/ 9094 h 10000"/>
                    <a:gd name="connsiteX182" fmla="*/ 252 w 10000"/>
                    <a:gd name="connsiteY182" fmla="*/ 9166 h 10000"/>
                    <a:gd name="connsiteX183" fmla="*/ 205 w 10000"/>
                    <a:gd name="connsiteY183" fmla="*/ 9206 h 10000"/>
                    <a:gd name="connsiteX184" fmla="*/ 147 w 10000"/>
                    <a:gd name="connsiteY184" fmla="*/ 9206 h 10000"/>
                    <a:gd name="connsiteX185" fmla="*/ 144 w 10000"/>
                    <a:gd name="connsiteY185" fmla="*/ 9182 h 10000"/>
                    <a:gd name="connsiteX186" fmla="*/ 144 w 10000"/>
                    <a:gd name="connsiteY186" fmla="*/ 9118 h 10000"/>
                    <a:gd name="connsiteX187" fmla="*/ 141 w 10000"/>
                    <a:gd name="connsiteY187" fmla="*/ 9022 h 10000"/>
                    <a:gd name="connsiteX188" fmla="*/ 141 w 10000"/>
                    <a:gd name="connsiteY188" fmla="*/ 8893 h 10000"/>
                    <a:gd name="connsiteX189" fmla="*/ 141 w 10000"/>
                    <a:gd name="connsiteY189" fmla="*/ 8733 h 10000"/>
                    <a:gd name="connsiteX190" fmla="*/ 97 w 10000"/>
                    <a:gd name="connsiteY190" fmla="*/ 8709 h 10000"/>
                    <a:gd name="connsiteX191" fmla="*/ 58 w 10000"/>
                    <a:gd name="connsiteY191" fmla="*/ 8645 h 10000"/>
                    <a:gd name="connsiteX192" fmla="*/ 28 w 10000"/>
                    <a:gd name="connsiteY192" fmla="*/ 8549 h 10000"/>
                    <a:gd name="connsiteX193" fmla="*/ 6 w 10000"/>
                    <a:gd name="connsiteY193" fmla="*/ 8428 h 10000"/>
                    <a:gd name="connsiteX194" fmla="*/ 0 w 10000"/>
                    <a:gd name="connsiteY194" fmla="*/ 8300 h 10000"/>
                    <a:gd name="connsiteX195" fmla="*/ 8 w 10000"/>
                    <a:gd name="connsiteY195" fmla="*/ 8156 h 10000"/>
                    <a:gd name="connsiteX196" fmla="*/ 30 w 10000"/>
                    <a:gd name="connsiteY196" fmla="*/ 8043 h 10000"/>
                    <a:gd name="connsiteX197" fmla="*/ 61 w 10000"/>
                    <a:gd name="connsiteY197" fmla="*/ 7947 h 10000"/>
                    <a:gd name="connsiteX198" fmla="*/ 105 w 10000"/>
                    <a:gd name="connsiteY198" fmla="*/ 7883 h 10000"/>
                    <a:gd name="connsiteX199" fmla="*/ 152 w 10000"/>
                    <a:gd name="connsiteY199" fmla="*/ 7859 h 10000"/>
                    <a:gd name="connsiteX200" fmla="*/ 208 w 10000"/>
                    <a:gd name="connsiteY200" fmla="*/ 7859 h 10000"/>
                    <a:gd name="connsiteX201" fmla="*/ 263 w 10000"/>
                    <a:gd name="connsiteY201" fmla="*/ 7418 h 10000"/>
                    <a:gd name="connsiteX202" fmla="*/ 263 w 10000"/>
                    <a:gd name="connsiteY202" fmla="*/ 7233 h 10000"/>
                    <a:gd name="connsiteX203" fmla="*/ 263 w 10000"/>
                    <a:gd name="connsiteY203" fmla="*/ 7209 h 10000"/>
                    <a:gd name="connsiteX204" fmla="*/ 263 w 10000"/>
                    <a:gd name="connsiteY204" fmla="*/ 7193 h 10000"/>
                    <a:gd name="connsiteX205" fmla="*/ 263 w 10000"/>
                    <a:gd name="connsiteY205" fmla="*/ 6391 h 10000"/>
                    <a:gd name="connsiteX206" fmla="*/ 269 w 10000"/>
                    <a:gd name="connsiteY206" fmla="*/ 6271 h 10000"/>
                    <a:gd name="connsiteX207" fmla="*/ 288 w 10000"/>
                    <a:gd name="connsiteY207" fmla="*/ 6183 h 10000"/>
                    <a:gd name="connsiteX208" fmla="*/ 316 w 10000"/>
                    <a:gd name="connsiteY208" fmla="*/ 6103 h 10000"/>
                    <a:gd name="connsiteX209" fmla="*/ 346 w 10000"/>
                    <a:gd name="connsiteY209" fmla="*/ 6055 h 10000"/>
                    <a:gd name="connsiteX210" fmla="*/ 382 w 10000"/>
                    <a:gd name="connsiteY210" fmla="*/ 6014 h 10000"/>
                    <a:gd name="connsiteX211" fmla="*/ 424 w 10000"/>
                    <a:gd name="connsiteY211" fmla="*/ 5982 h 10000"/>
                    <a:gd name="connsiteX212" fmla="*/ 460 w 10000"/>
                    <a:gd name="connsiteY212" fmla="*/ 5966 h 10000"/>
                    <a:gd name="connsiteX213" fmla="*/ 490 w 10000"/>
                    <a:gd name="connsiteY213" fmla="*/ 5942 h 10000"/>
                    <a:gd name="connsiteX214" fmla="*/ 518 w 10000"/>
                    <a:gd name="connsiteY214" fmla="*/ 5934 h 10000"/>
                    <a:gd name="connsiteX215" fmla="*/ 535 w 10000"/>
                    <a:gd name="connsiteY215" fmla="*/ 5918 h 10000"/>
                    <a:gd name="connsiteX216" fmla="*/ 695 w 10000"/>
                    <a:gd name="connsiteY216" fmla="*/ 5493 h 10000"/>
                    <a:gd name="connsiteX217" fmla="*/ 798 w 10000"/>
                    <a:gd name="connsiteY217" fmla="*/ 5261 h 10000"/>
                    <a:gd name="connsiteX218" fmla="*/ 917 w 10000"/>
                    <a:gd name="connsiteY218" fmla="*/ 5044 h 10000"/>
                    <a:gd name="connsiteX219" fmla="*/ 1058 w 10000"/>
                    <a:gd name="connsiteY219" fmla="*/ 4812 h 10000"/>
                    <a:gd name="connsiteX220" fmla="*/ 1216 w 10000"/>
                    <a:gd name="connsiteY220" fmla="*/ 4603 h 10000"/>
                    <a:gd name="connsiteX221" fmla="*/ 1391 w 10000"/>
                    <a:gd name="connsiteY221" fmla="*/ 4403 h 10000"/>
                    <a:gd name="connsiteX222" fmla="*/ 1582 w 10000"/>
                    <a:gd name="connsiteY222" fmla="*/ 4218 h 10000"/>
                    <a:gd name="connsiteX223" fmla="*/ 1784 w 10000"/>
                    <a:gd name="connsiteY223" fmla="*/ 4050 h 10000"/>
                    <a:gd name="connsiteX224" fmla="*/ 1995 w 10000"/>
                    <a:gd name="connsiteY224" fmla="*/ 3913 h 10000"/>
                    <a:gd name="connsiteX225" fmla="*/ 2217 w 10000"/>
                    <a:gd name="connsiteY225" fmla="*/ 3785 h 10000"/>
                    <a:gd name="connsiteX226" fmla="*/ 2444 w 10000"/>
                    <a:gd name="connsiteY226" fmla="*/ 3697 h 10000"/>
                    <a:gd name="connsiteX227" fmla="*/ 2677 w 10000"/>
                    <a:gd name="connsiteY227" fmla="*/ 3633 h 10000"/>
                    <a:gd name="connsiteX228" fmla="*/ 2909 w 10000"/>
                    <a:gd name="connsiteY228" fmla="*/ 3609 h 10000"/>
                    <a:gd name="connsiteX229" fmla="*/ 2912 w 10000"/>
                    <a:gd name="connsiteY229" fmla="*/ 3609 h 10000"/>
                    <a:gd name="connsiteX230" fmla="*/ 2920 w 10000"/>
                    <a:gd name="connsiteY230" fmla="*/ 3609 h 10000"/>
                    <a:gd name="connsiteX231" fmla="*/ 2932 w 10000"/>
                    <a:gd name="connsiteY231" fmla="*/ 3609 h 10000"/>
                    <a:gd name="connsiteX232" fmla="*/ 2937 w 10000"/>
                    <a:gd name="connsiteY232" fmla="*/ 3609 h 10000"/>
                    <a:gd name="connsiteX233" fmla="*/ 2945 w 10000"/>
                    <a:gd name="connsiteY233" fmla="*/ 3609 h 10000"/>
                    <a:gd name="connsiteX234" fmla="*/ 2956 w 10000"/>
                    <a:gd name="connsiteY234" fmla="*/ 3593 h 10000"/>
                    <a:gd name="connsiteX235" fmla="*/ 2962 w 10000"/>
                    <a:gd name="connsiteY235" fmla="*/ 3577 h 10000"/>
                    <a:gd name="connsiteX236" fmla="*/ 2968 w 10000"/>
                    <a:gd name="connsiteY236" fmla="*/ 3545 h 10000"/>
                    <a:gd name="connsiteX237" fmla="*/ 2970 w 10000"/>
                    <a:gd name="connsiteY237" fmla="*/ 3528 h 10000"/>
                    <a:gd name="connsiteX238" fmla="*/ 3106 w 10000"/>
                    <a:gd name="connsiteY238" fmla="*/ 3055 h 10000"/>
                    <a:gd name="connsiteX239" fmla="*/ 3247 w 10000"/>
                    <a:gd name="connsiteY239" fmla="*/ 2606 h 10000"/>
                    <a:gd name="connsiteX240" fmla="*/ 3394 w 10000"/>
                    <a:gd name="connsiteY240" fmla="*/ 2197 h 10000"/>
                    <a:gd name="connsiteX241" fmla="*/ 3549 w 10000"/>
                    <a:gd name="connsiteY241" fmla="*/ 1820 h 10000"/>
                    <a:gd name="connsiteX242" fmla="*/ 3713 w 10000"/>
                    <a:gd name="connsiteY242" fmla="*/ 1476 h 10000"/>
                    <a:gd name="connsiteX243" fmla="*/ 3885 w 10000"/>
                    <a:gd name="connsiteY243" fmla="*/ 1179 h 10000"/>
                    <a:gd name="connsiteX244" fmla="*/ 4062 w 10000"/>
                    <a:gd name="connsiteY244" fmla="*/ 914 h 10000"/>
                    <a:gd name="connsiteX245" fmla="*/ 4245 w 10000"/>
                    <a:gd name="connsiteY245" fmla="*/ 674 h 10000"/>
                    <a:gd name="connsiteX246" fmla="*/ 4439 w 10000"/>
                    <a:gd name="connsiteY246" fmla="*/ 473 h 10000"/>
                    <a:gd name="connsiteX247" fmla="*/ 4630 w 10000"/>
                    <a:gd name="connsiteY247" fmla="*/ 321 h 10000"/>
                    <a:gd name="connsiteX248" fmla="*/ 4813 w 10000"/>
                    <a:gd name="connsiteY248" fmla="*/ 200 h 10000"/>
                    <a:gd name="connsiteX249" fmla="*/ 4993 w 10000"/>
                    <a:gd name="connsiteY249" fmla="*/ 112 h 10000"/>
                    <a:gd name="connsiteX250" fmla="*/ 5170 w 10000"/>
                    <a:gd name="connsiteY250" fmla="*/ 56 h 10000"/>
                    <a:gd name="connsiteX251" fmla="*/ 5339 w 10000"/>
                    <a:gd name="connsiteY251" fmla="*/ 24 h 10000"/>
                    <a:gd name="connsiteX252" fmla="*/ 5508 w 10000"/>
                    <a:gd name="connsiteY252" fmla="*/ 8 h 10000"/>
                    <a:gd name="connsiteX253" fmla="*/ 5672 w 10000"/>
                    <a:gd name="connsiteY253"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5492 w 10000"/>
                    <a:gd name="connsiteY21" fmla="*/ 754 h 10000"/>
                    <a:gd name="connsiteX22" fmla="*/ 5747 w 10000"/>
                    <a:gd name="connsiteY22" fmla="*/ 746 h 10000"/>
                    <a:gd name="connsiteX23" fmla="*/ 8185 w 10000"/>
                    <a:gd name="connsiteY23" fmla="*/ 3970 h 10000"/>
                    <a:gd name="connsiteX24" fmla="*/ 8229 w 10000"/>
                    <a:gd name="connsiteY24" fmla="*/ 3962 h 10000"/>
                    <a:gd name="connsiteX25" fmla="*/ 8260 w 10000"/>
                    <a:gd name="connsiteY25" fmla="*/ 3937 h 10000"/>
                    <a:gd name="connsiteX26" fmla="*/ 8274 w 10000"/>
                    <a:gd name="connsiteY26" fmla="*/ 3897 h 10000"/>
                    <a:gd name="connsiteX27" fmla="*/ 8282 w 10000"/>
                    <a:gd name="connsiteY27" fmla="*/ 3857 h 10000"/>
                    <a:gd name="connsiteX28" fmla="*/ 8282 w 10000"/>
                    <a:gd name="connsiteY28" fmla="*/ 3801 h 10000"/>
                    <a:gd name="connsiteX29" fmla="*/ 8277 w 10000"/>
                    <a:gd name="connsiteY29" fmla="*/ 3745 h 10000"/>
                    <a:gd name="connsiteX30" fmla="*/ 8268 w 10000"/>
                    <a:gd name="connsiteY30" fmla="*/ 3689 h 10000"/>
                    <a:gd name="connsiteX31" fmla="*/ 8257 w 10000"/>
                    <a:gd name="connsiteY31" fmla="*/ 3633 h 10000"/>
                    <a:gd name="connsiteX32" fmla="*/ 8243 w 10000"/>
                    <a:gd name="connsiteY32" fmla="*/ 3601 h 10000"/>
                    <a:gd name="connsiteX33" fmla="*/ 8235 w 10000"/>
                    <a:gd name="connsiteY33" fmla="*/ 3569 h 10000"/>
                    <a:gd name="connsiteX34" fmla="*/ 8232 w 10000"/>
                    <a:gd name="connsiteY34" fmla="*/ 3553 h 10000"/>
                    <a:gd name="connsiteX35" fmla="*/ 8060 w 10000"/>
                    <a:gd name="connsiteY35" fmla="*/ 3103 h 10000"/>
                    <a:gd name="connsiteX36" fmla="*/ 7889 w 10000"/>
                    <a:gd name="connsiteY36" fmla="*/ 2694 h 10000"/>
                    <a:gd name="connsiteX37" fmla="*/ 7717 w 10000"/>
                    <a:gd name="connsiteY37" fmla="*/ 2342 h 10000"/>
                    <a:gd name="connsiteX38" fmla="*/ 7545 w 10000"/>
                    <a:gd name="connsiteY38" fmla="*/ 2029 h 10000"/>
                    <a:gd name="connsiteX39" fmla="*/ 7370 w 10000"/>
                    <a:gd name="connsiteY39" fmla="*/ 1740 h 10000"/>
                    <a:gd name="connsiteX40" fmla="*/ 7193 w 10000"/>
                    <a:gd name="connsiteY40" fmla="*/ 1500 h 10000"/>
                    <a:gd name="connsiteX41" fmla="*/ 7007 w 10000"/>
                    <a:gd name="connsiteY41" fmla="*/ 1299 h 10000"/>
                    <a:gd name="connsiteX42" fmla="*/ 6822 w 10000"/>
                    <a:gd name="connsiteY42" fmla="*/ 1131 h 10000"/>
                    <a:gd name="connsiteX43" fmla="*/ 6625 w 10000"/>
                    <a:gd name="connsiteY43" fmla="*/ 986 h 10000"/>
                    <a:gd name="connsiteX44" fmla="*/ 6423 w 10000"/>
                    <a:gd name="connsiteY44" fmla="*/ 890 h 10000"/>
                    <a:gd name="connsiteX45" fmla="*/ 6207 w 10000"/>
                    <a:gd name="connsiteY45" fmla="*/ 810 h 10000"/>
                    <a:gd name="connsiteX46" fmla="*/ 5985 w 10000"/>
                    <a:gd name="connsiteY46" fmla="*/ 770 h 10000"/>
                    <a:gd name="connsiteX47" fmla="*/ 5747 w 10000"/>
                    <a:gd name="connsiteY47" fmla="*/ 746 h 10000"/>
                    <a:gd name="connsiteX48" fmla="*/ 5672 w 10000"/>
                    <a:gd name="connsiteY48" fmla="*/ 0 h 10000"/>
                    <a:gd name="connsiteX49" fmla="*/ 5907 w 10000"/>
                    <a:gd name="connsiteY49" fmla="*/ 16 h 10000"/>
                    <a:gd name="connsiteX50" fmla="*/ 6135 w 10000"/>
                    <a:gd name="connsiteY50" fmla="*/ 56 h 10000"/>
                    <a:gd name="connsiteX51" fmla="*/ 6348 w 10000"/>
                    <a:gd name="connsiteY51" fmla="*/ 112 h 10000"/>
                    <a:gd name="connsiteX52" fmla="*/ 6550 w 10000"/>
                    <a:gd name="connsiteY52" fmla="*/ 192 h 10000"/>
                    <a:gd name="connsiteX53" fmla="*/ 6747 w 10000"/>
                    <a:gd name="connsiteY53" fmla="*/ 313 h 10000"/>
                    <a:gd name="connsiteX54" fmla="*/ 6935 w 10000"/>
                    <a:gd name="connsiteY54" fmla="*/ 449 h 10000"/>
                    <a:gd name="connsiteX55" fmla="*/ 7113 w 10000"/>
                    <a:gd name="connsiteY55" fmla="*/ 617 h 10000"/>
                    <a:gd name="connsiteX56" fmla="*/ 7287 w 10000"/>
                    <a:gd name="connsiteY56" fmla="*/ 810 h 10000"/>
                    <a:gd name="connsiteX57" fmla="*/ 7456 w 10000"/>
                    <a:gd name="connsiteY57" fmla="*/ 1034 h 10000"/>
                    <a:gd name="connsiteX58" fmla="*/ 7614 w 10000"/>
                    <a:gd name="connsiteY58" fmla="*/ 1283 h 10000"/>
                    <a:gd name="connsiteX59" fmla="*/ 7775 w 10000"/>
                    <a:gd name="connsiteY59" fmla="*/ 1556 h 10000"/>
                    <a:gd name="connsiteX60" fmla="*/ 7933 w 10000"/>
                    <a:gd name="connsiteY60" fmla="*/ 1877 h 10000"/>
                    <a:gd name="connsiteX61" fmla="*/ 8094 w 10000"/>
                    <a:gd name="connsiteY61" fmla="*/ 2221 h 10000"/>
                    <a:gd name="connsiteX62" fmla="*/ 8257 w 10000"/>
                    <a:gd name="connsiteY62" fmla="*/ 2606 h 10000"/>
                    <a:gd name="connsiteX63" fmla="*/ 8418 w 10000"/>
                    <a:gd name="connsiteY63" fmla="*/ 3039 h 10000"/>
                    <a:gd name="connsiteX64" fmla="*/ 8584 w 10000"/>
                    <a:gd name="connsiteY64" fmla="*/ 3512 h 10000"/>
                    <a:gd name="connsiteX65" fmla="*/ 8756 w 10000"/>
                    <a:gd name="connsiteY65" fmla="*/ 4034 h 10000"/>
                    <a:gd name="connsiteX66" fmla="*/ 8933 w 10000"/>
                    <a:gd name="connsiteY66" fmla="*/ 4603 h 10000"/>
                    <a:gd name="connsiteX67" fmla="*/ 9077 w 10000"/>
                    <a:gd name="connsiteY67" fmla="*/ 5084 h 10000"/>
                    <a:gd name="connsiteX68" fmla="*/ 9213 w 10000"/>
                    <a:gd name="connsiteY68" fmla="*/ 5557 h 10000"/>
                    <a:gd name="connsiteX69" fmla="*/ 9332 w 10000"/>
                    <a:gd name="connsiteY69" fmla="*/ 5998 h 10000"/>
                    <a:gd name="connsiteX70" fmla="*/ 9446 w 10000"/>
                    <a:gd name="connsiteY70" fmla="*/ 6439 h 10000"/>
                    <a:gd name="connsiteX71" fmla="*/ 9546 w 10000"/>
                    <a:gd name="connsiteY71" fmla="*/ 6856 h 10000"/>
                    <a:gd name="connsiteX72" fmla="*/ 9643 w 10000"/>
                    <a:gd name="connsiteY72" fmla="*/ 7281 h 10000"/>
                    <a:gd name="connsiteX73" fmla="*/ 9731 w 10000"/>
                    <a:gd name="connsiteY73" fmla="*/ 7698 h 10000"/>
                    <a:gd name="connsiteX74" fmla="*/ 9764 w 10000"/>
                    <a:gd name="connsiteY74" fmla="*/ 7859 h 10000"/>
                    <a:gd name="connsiteX75" fmla="*/ 9795 w 10000"/>
                    <a:gd name="connsiteY75" fmla="*/ 7859 h 10000"/>
                    <a:gd name="connsiteX76" fmla="*/ 9842 w 10000"/>
                    <a:gd name="connsiteY76" fmla="*/ 7883 h 10000"/>
                    <a:gd name="connsiteX77" fmla="*/ 9884 w 10000"/>
                    <a:gd name="connsiteY77" fmla="*/ 7947 h 10000"/>
                    <a:gd name="connsiteX78" fmla="*/ 9917 w 10000"/>
                    <a:gd name="connsiteY78" fmla="*/ 8043 h 10000"/>
                    <a:gd name="connsiteX79" fmla="*/ 9939 w 10000"/>
                    <a:gd name="connsiteY79" fmla="*/ 8156 h 10000"/>
                    <a:gd name="connsiteX80" fmla="*/ 9945 w 10000"/>
                    <a:gd name="connsiteY80" fmla="*/ 8300 h 10000"/>
                    <a:gd name="connsiteX81" fmla="*/ 9942 w 10000"/>
                    <a:gd name="connsiteY81" fmla="*/ 8412 h 10000"/>
                    <a:gd name="connsiteX82" fmla="*/ 9928 w 10000"/>
                    <a:gd name="connsiteY82" fmla="*/ 8508 h 10000"/>
                    <a:gd name="connsiteX83" fmla="*/ 9903 w 10000"/>
                    <a:gd name="connsiteY83" fmla="*/ 8597 h 10000"/>
                    <a:gd name="connsiteX84" fmla="*/ 9947 w 10000"/>
                    <a:gd name="connsiteY84" fmla="*/ 8837 h 10000"/>
                    <a:gd name="connsiteX85" fmla="*/ 9989 w 10000"/>
                    <a:gd name="connsiteY85" fmla="*/ 9070 h 10000"/>
                    <a:gd name="connsiteX86" fmla="*/ 10000 w 10000"/>
                    <a:gd name="connsiteY86" fmla="*/ 9182 h 10000"/>
                    <a:gd name="connsiteX87" fmla="*/ 10000 w 10000"/>
                    <a:gd name="connsiteY87" fmla="*/ 9302 h 10000"/>
                    <a:gd name="connsiteX88" fmla="*/ 9989 w 10000"/>
                    <a:gd name="connsiteY88" fmla="*/ 9407 h 10000"/>
                    <a:gd name="connsiteX89" fmla="*/ 9964 w 10000"/>
                    <a:gd name="connsiteY89" fmla="*/ 9495 h 10000"/>
                    <a:gd name="connsiteX90" fmla="*/ 9933 w 10000"/>
                    <a:gd name="connsiteY90" fmla="*/ 9567 h 10000"/>
                    <a:gd name="connsiteX91" fmla="*/ 9906 w 10000"/>
                    <a:gd name="connsiteY91" fmla="*/ 9591 h 10000"/>
                    <a:gd name="connsiteX92" fmla="*/ 9881 w 10000"/>
                    <a:gd name="connsiteY92" fmla="*/ 9607 h 10000"/>
                    <a:gd name="connsiteX93" fmla="*/ 9845 w 10000"/>
                    <a:gd name="connsiteY93" fmla="*/ 9623 h 10000"/>
                    <a:gd name="connsiteX94" fmla="*/ 9792 w 10000"/>
                    <a:gd name="connsiteY94" fmla="*/ 9647 h 10000"/>
                    <a:gd name="connsiteX95" fmla="*/ 9723 w 10000"/>
                    <a:gd name="connsiteY95" fmla="*/ 9671 h 10000"/>
                    <a:gd name="connsiteX96" fmla="*/ 9643 w 10000"/>
                    <a:gd name="connsiteY96" fmla="*/ 9687 h 10000"/>
                    <a:gd name="connsiteX97" fmla="*/ 9546 w 10000"/>
                    <a:gd name="connsiteY97" fmla="*/ 9703 h 10000"/>
                    <a:gd name="connsiteX98" fmla="*/ 9443 w 10000"/>
                    <a:gd name="connsiteY98" fmla="*/ 9703 h 10000"/>
                    <a:gd name="connsiteX99" fmla="*/ 9341 w 10000"/>
                    <a:gd name="connsiteY99" fmla="*/ 9695 h 10000"/>
                    <a:gd name="connsiteX100" fmla="*/ 9255 w 10000"/>
                    <a:gd name="connsiteY100" fmla="*/ 9671 h 10000"/>
                    <a:gd name="connsiteX101" fmla="*/ 9183 w 10000"/>
                    <a:gd name="connsiteY101" fmla="*/ 9615 h 10000"/>
                    <a:gd name="connsiteX102" fmla="*/ 9122 w 10000"/>
                    <a:gd name="connsiteY102" fmla="*/ 9567 h 10000"/>
                    <a:gd name="connsiteX103" fmla="*/ 9072 w 10000"/>
                    <a:gd name="connsiteY103" fmla="*/ 9495 h 10000"/>
                    <a:gd name="connsiteX104" fmla="*/ 9027 w 10000"/>
                    <a:gd name="connsiteY104" fmla="*/ 9415 h 10000"/>
                    <a:gd name="connsiteX105" fmla="*/ 8994 w 10000"/>
                    <a:gd name="connsiteY105" fmla="*/ 9326 h 10000"/>
                    <a:gd name="connsiteX106" fmla="*/ 8969 w 10000"/>
                    <a:gd name="connsiteY106" fmla="*/ 9238 h 10000"/>
                    <a:gd name="connsiteX107" fmla="*/ 8953 w 10000"/>
                    <a:gd name="connsiteY107" fmla="*/ 9158 h 10000"/>
                    <a:gd name="connsiteX108" fmla="*/ 8936 w 10000"/>
                    <a:gd name="connsiteY108" fmla="*/ 9070 h 10000"/>
                    <a:gd name="connsiteX109" fmla="*/ 8928 w 10000"/>
                    <a:gd name="connsiteY109" fmla="*/ 8998 h 10000"/>
                    <a:gd name="connsiteX110" fmla="*/ 8922 w 10000"/>
                    <a:gd name="connsiteY110" fmla="*/ 8925 h 10000"/>
                    <a:gd name="connsiteX111" fmla="*/ 8878 w 10000"/>
                    <a:gd name="connsiteY111" fmla="*/ 8565 h 10000"/>
                    <a:gd name="connsiteX112" fmla="*/ 8825 w 10000"/>
                    <a:gd name="connsiteY112" fmla="*/ 8228 h 10000"/>
                    <a:gd name="connsiteX113" fmla="*/ 8759 w 10000"/>
                    <a:gd name="connsiteY113" fmla="*/ 7907 h 10000"/>
                    <a:gd name="connsiteX114" fmla="*/ 8678 w 10000"/>
                    <a:gd name="connsiteY114" fmla="*/ 7626 h 10000"/>
                    <a:gd name="connsiteX115" fmla="*/ 8587 w 10000"/>
                    <a:gd name="connsiteY115" fmla="*/ 7362 h 10000"/>
                    <a:gd name="connsiteX116" fmla="*/ 8487 w 10000"/>
                    <a:gd name="connsiteY116" fmla="*/ 7137 h 10000"/>
                    <a:gd name="connsiteX117" fmla="*/ 8379 w 10000"/>
                    <a:gd name="connsiteY117" fmla="*/ 6945 h 10000"/>
                    <a:gd name="connsiteX118" fmla="*/ 8260 w 10000"/>
                    <a:gd name="connsiteY118" fmla="*/ 6784 h 10000"/>
                    <a:gd name="connsiteX119" fmla="*/ 8135 w 10000"/>
                    <a:gd name="connsiteY119" fmla="*/ 6672 h 10000"/>
                    <a:gd name="connsiteX120" fmla="*/ 8005 w 10000"/>
                    <a:gd name="connsiteY120" fmla="*/ 6600 h 10000"/>
                    <a:gd name="connsiteX121" fmla="*/ 7869 w 10000"/>
                    <a:gd name="connsiteY121" fmla="*/ 6576 h 10000"/>
                    <a:gd name="connsiteX122" fmla="*/ 7722 w 10000"/>
                    <a:gd name="connsiteY122" fmla="*/ 6600 h 10000"/>
                    <a:gd name="connsiteX123" fmla="*/ 7584 w 10000"/>
                    <a:gd name="connsiteY123" fmla="*/ 6688 h 10000"/>
                    <a:gd name="connsiteX124" fmla="*/ 7451 w 10000"/>
                    <a:gd name="connsiteY124" fmla="*/ 6824 h 10000"/>
                    <a:gd name="connsiteX125" fmla="*/ 7326 w 10000"/>
                    <a:gd name="connsiteY125" fmla="*/ 7001 h 10000"/>
                    <a:gd name="connsiteX126" fmla="*/ 7210 w 10000"/>
                    <a:gd name="connsiteY126" fmla="*/ 7217 h 10000"/>
                    <a:gd name="connsiteX127" fmla="*/ 7110 w 10000"/>
                    <a:gd name="connsiteY127" fmla="*/ 7474 h 10000"/>
                    <a:gd name="connsiteX128" fmla="*/ 7019 w 10000"/>
                    <a:gd name="connsiteY128" fmla="*/ 7779 h 10000"/>
                    <a:gd name="connsiteX129" fmla="*/ 6938 w 10000"/>
                    <a:gd name="connsiteY129" fmla="*/ 8107 h 10000"/>
                    <a:gd name="connsiteX130" fmla="*/ 6874 w 10000"/>
                    <a:gd name="connsiteY130" fmla="*/ 8460 h 10000"/>
                    <a:gd name="connsiteX131" fmla="*/ 6827 w 10000"/>
                    <a:gd name="connsiteY131" fmla="*/ 8837 h 10000"/>
                    <a:gd name="connsiteX132" fmla="*/ 6797 w 10000"/>
                    <a:gd name="connsiteY132" fmla="*/ 9238 h 10000"/>
                    <a:gd name="connsiteX133" fmla="*/ 6794 w 10000"/>
                    <a:gd name="connsiteY133" fmla="*/ 9286 h 10000"/>
                    <a:gd name="connsiteX134" fmla="*/ 6789 w 10000"/>
                    <a:gd name="connsiteY134" fmla="*/ 9358 h 10000"/>
                    <a:gd name="connsiteX135" fmla="*/ 6778 w 10000"/>
                    <a:gd name="connsiteY135" fmla="*/ 9439 h 10000"/>
                    <a:gd name="connsiteX136" fmla="*/ 6766 w 10000"/>
                    <a:gd name="connsiteY136" fmla="*/ 9535 h 10000"/>
                    <a:gd name="connsiteX137" fmla="*/ 6747 w 10000"/>
                    <a:gd name="connsiteY137" fmla="*/ 9623 h 10000"/>
                    <a:gd name="connsiteX138" fmla="*/ 6722 w 10000"/>
                    <a:gd name="connsiteY138" fmla="*/ 9719 h 10000"/>
                    <a:gd name="connsiteX139" fmla="*/ 6692 w 10000"/>
                    <a:gd name="connsiteY139" fmla="*/ 9816 h 10000"/>
                    <a:gd name="connsiteX140" fmla="*/ 6653 w 10000"/>
                    <a:gd name="connsiteY140" fmla="*/ 9880 h 10000"/>
                    <a:gd name="connsiteX141" fmla="*/ 6603 w 10000"/>
                    <a:gd name="connsiteY141" fmla="*/ 9944 h 10000"/>
                    <a:gd name="connsiteX142" fmla="*/ 6542 w 10000"/>
                    <a:gd name="connsiteY142" fmla="*/ 9976 h 10000"/>
                    <a:gd name="connsiteX143" fmla="*/ 6473 w 10000"/>
                    <a:gd name="connsiteY143" fmla="*/ 10000 h 10000"/>
                    <a:gd name="connsiteX144" fmla="*/ 2898 w 10000"/>
                    <a:gd name="connsiteY144" fmla="*/ 10000 h 10000"/>
                    <a:gd name="connsiteX145" fmla="*/ 2804 w 10000"/>
                    <a:gd name="connsiteY145" fmla="*/ 9976 h 10000"/>
                    <a:gd name="connsiteX146" fmla="*/ 2729 w 10000"/>
                    <a:gd name="connsiteY146" fmla="*/ 9944 h 10000"/>
                    <a:gd name="connsiteX147" fmla="*/ 2660 w 10000"/>
                    <a:gd name="connsiteY147" fmla="*/ 9880 h 10000"/>
                    <a:gd name="connsiteX148" fmla="*/ 2605 w 10000"/>
                    <a:gd name="connsiteY148" fmla="*/ 9800 h 10000"/>
                    <a:gd name="connsiteX149" fmla="*/ 2560 w 10000"/>
                    <a:gd name="connsiteY149" fmla="*/ 9711 h 10000"/>
                    <a:gd name="connsiteX150" fmla="*/ 2524 w 10000"/>
                    <a:gd name="connsiteY150" fmla="*/ 9623 h 10000"/>
                    <a:gd name="connsiteX151" fmla="*/ 2497 w 10000"/>
                    <a:gd name="connsiteY151" fmla="*/ 9527 h 10000"/>
                    <a:gd name="connsiteX152" fmla="*/ 2474 w 10000"/>
                    <a:gd name="connsiteY152" fmla="*/ 9431 h 10000"/>
                    <a:gd name="connsiteX153" fmla="*/ 2458 w 10000"/>
                    <a:gd name="connsiteY153" fmla="*/ 9350 h 10000"/>
                    <a:gd name="connsiteX154" fmla="*/ 2449 w 10000"/>
                    <a:gd name="connsiteY154" fmla="*/ 9270 h 10000"/>
                    <a:gd name="connsiteX155" fmla="*/ 2444 w 10000"/>
                    <a:gd name="connsiteY155" fmla="*/ 9222 h 10000"/>
                    <a:gd name="connsiteX156" fmla="*/ 2413 w 10000"/>
                    <a:gd name="connsiteY156" fmla="*/ 8821 h 10000"/>
                    <a:gd name="connsiteX157" fmla="*/ 2364 w 10000"/>
                    <a:gd name="connsiteY157" fmla="*/ 8452 h 10000"/>
                    <a:gd name="connsiteX158" fmla="*/ 2303 w 10000"/>
                    <a:gd name="connsiteY158" fmla="*/ 8091 h 10000"/>
                    <a:gd name="connsiteX159" fmla="*/ 2222 w 10000"/>
                    <a:gd name="connsiteY159" fmla="*/ 7771 h 10000"/>
                    <a:gd name="connsiteX160" fmla="*/ 2131 w 10000"/>
                    <a:gd name="connsiteY160" fmla="*/ 7474 h 10000"/>
                    <a:gd name="connsiteX161" fmla="*/ 2025 w 10000"/>
                    <a:gd name="connsiteY161" fmla="*/ 7209 h 10000"/>
                    <a:gd name="connsiteX162" fmla="*/ 1912 w 10000"/>
                    <a:gd name="connsiteY162" fmla="*/ 6993 h 10000"/>
                    <a:gd name="connsiteX163" fmla="*/ 1787 w 10000"/>
                    <a:gd name="connsiteY163" fmla="*/ 6808 h 10000"/>
                    <a:gd name="connsiteX164" fmla="*/ 1654 w 10000"/>
                    <a:gd name="connsiteY164" fmla="*/ 6688 h 10000"/>
                    <a:gd name="connsiteX165" fmla="*/ 1518 w 10000"/>
                    <a:gd name="connsiteY165" fmla="*/ 6600 h 10000"/>
                    <a:gd name="connsiteX166" fmla="*/ 1372 w 10000"/>
                    <a:gd name="connsiteY166" fmla="*/ 6576 h 10000"/>
                    <a:gd name="connsiteX167" fmla="*/ 1247 w 10000"/>
                    <a:gd name="connsiteY167" fmla="*/ 6592 h 10000"/>
                    <a:gd name="connsiteX168" fmla="*/ 1128 w 10000"/>
                    <a:gd name="connsiteY168" fmla="*/ 6656 h 10000"/>
                    <a:gd name="connsiteX169" fmla="*/ 1009 w 10000"/>
                    <a:gd name="connsiteY169" fmla="*/ 6744 h 10000"/>
                    <a:gd name="connsiteX170" fmla="*/ 895 w 10000"/>
                    <a:gd name="connsiteY170" fmla="*/ 6864 h 10000"/>
                    <a:gd name="connsiteX171" fmla="*/ 787 w 10000"/>
                    <a:gd name="connsiteY171" fmla="*/ 7025 h 10000"/>
                    <a:gd name="connsiteX172" fmla="*/ 690 w 10000"/>
                    <a:gd name="connsiteY172" fmla="*/ 7209 h 10000"/>
                    <a:gd name="connsiteX173" fmla="*/ 599 w 10000"/>
                    <a:gd name="connsiteY173" fmla="*/ 7426 h 10000"/>
                    <a:gd name="connsiteX174" fmla="*/ 518 w 10000"/>
                    <a:gd name="connsiteY174" fmla="*/ 7658 h 10000"/>
                    <a:gd name="connsiteX175" fmla="*/ 449 w 10000"/>
                    <a:gd name="connsiteY175" fmla="*/ 7923 h 10000"/>
                    <a:gd name="connsiteX176" fmla="*/ 393 w 10000"/>
                    <a:gd name="connsiteY176" fmla="*/ 8212 h 10000"/>
                    <a:gd name="connsiteX177" fmla="*/ 352 w 10000"/>
                    <a:gd name="connsiteY177" fmla="*/ 8516 h 10000"/>
                    <a:gd name="connsiteX178" fmla="*/ 327 w 10000"/>
                    <a:gd name="connsiteY178" fmla="*/ 8845 h 10000"/>
                    <a:gd name="connsiteX179" fmla="*/ 316 w 10000"/>
                    <a:gd name="connsiteY179" fmla="*/ 8990 h 10000"/>
                    <a:gd name="connsiteX180" fmla="*/ 288 w 10000"/>
                    <a:gd name="connsiteY180" fmla="*/ 9094 h 10000"/>
                    <a:gd name="connsiteX181" fmla="*/ 252 w 10000"/>
                    <a:gd name="connsiteY181" fmla="*/ 9166 h 10000"/>
                    <a:gd name="connsiteX182" fmla="*/ 205 w 10000"/>
                    <a:gd name="connsiteY182" fmla="*/ 9206 h 10000"/>
                    <a:gd name="connsiteX183" fmla="*/ 147 w 10000"/>
                    <a:gd name="connsiteY183" fmla="*/ 9206 h 10000"/>
                    <a:gd name="connsiteX184" fmla="*/ 144 w 10000"/>
                    <a:gd name="connsiteY184" fmla="*/ 9182 h 10000"/>
                    <a:gd name="connsiteX185" fmla="*/ 144 w 10000"/>
                    <a:gd name="connsiteY185" fmla="*/ 9118 h 10000"/>
                    <a:gd name="connsiteX186" fmla="*/ 141 w 10000"/>
                    <a:gd name="connsiteY186" fmla="*/ 9022 h 10000"/>
                    <a:gd name="connsiteX187" fmla="*/ 141 w 10000"/>
                    <a:gd name="connsiteY187" fmla="*/ 8893 h 10000"/>
                    <a:gd name="connsiteX188" fmla="*/ 141 w 10000"/>
                    <a:gd name="connsiteY188" fmla="*/ 8733 h 10000"/>
                    <a:gd name="connsiteX189" fmla="*/ 97 w 10000"/>
                    <a:gd name="connsiteY189" fmla="*/ 8709 h 10000"/>
                    <a:gd name="connsiteX190" fmla="*/ 58 w 10000"/>
                    <a:gd name="connsiteY190" fmla="*/ 8645 h 10000"/>
                    <a:gd name="connsiteX191" fmla="*/ 28 w 10000"/>
                    <a:gd name="connsiteY191" fmla="*/ 8549 h 10000"/>
                    <a:gd name="connsiteX192" fmla="*/ 6 w 10000"/>
                    <a:gd name="connsiteY192" fmla="*/ 8428 h 10000"/>
                    <a:gd name="connsiteX193" fmla="*/ 0 w 10000"/>
                    <a:gd name="connsiteY193" fmla="*/ 8300 h 10000"/>
                    <a:gd name="connsiteX194" fmla="*/ 8 w 10000"/>
                    <a:gd name="connsiteY194" fmla="*/ 8156 h 10000"/>
                    <a:gd name="connsiteX195" fmla="*/ 30 w 10000"/>
                    <a:gd name="connsiteY195" fmla="*/ 8043 h 10000"/>
                    <a:gd name="connsiteX196" fmla="*/ 61 w 10000"/>
                    <a:gd name="connsiteY196" fmla="*/ 7947 h 10000"/>
                    <a:gd name="connsiteX197" fmla="*/ 105 w 10000"/>
                    <a:gd name="connsiteY197" fmla="*/ 7883 h 10000"/>
                    <a:gd name="connsiteX198" fmla="*/ 152 w 10000"/>
                    <a:gd name="connsiteY198" fmla="*/ 7859 h 10000"/>
                    <a:gd name="connsiteX199" fmla="*/ 208 w 10000"/>
                    <a:gd name="connsiteY199" fmla="*/ 7859 h 10000"/>
                    <a:gd name="connsiteX200" fmla="*/ 263 w 10000"/>
                    <a:gd name="connsiteY200" fmla="*/ 7418 h 10000"/>
                    <a:gd name="connsiteX201" fmla="*/ 263 w 10000"/>
                    <a:gd name="connsiteY201" fmla="*/ 7233 h 10000"/>
                    <a:gd name="connsiteX202" fmla="*/ 263 w 10000"/>
                    <a:gd name="connsiteY202" fmla="*/ 7209 h 10000"/>
                    <a:gd name="connsiteX203" fmla="*/ 263 w 10000"/>
                    <a:gd name="connsiteY203" fmla="*/ 7193 h 10000"/>
                    <a:gd name="connsiteX204" fmla="*/ 263 w 10000"/>
                    <a:gd name="connsiteY204" fmla="*/ 6391 h 10000"/>
                    <a:gd name="connsiteX205" fmla="*/ 269 w 10000"/>
                    <a:gd name="connsiteY205" fmla="*/ 6271 h 10000"/>
                    <a:gd name="connsiteX206" fmla="*/ 288 w 10000"/>
                    <a:gd name="connsiteY206" fmla="*/ 6183 h 10000"/>
                    <a:gd name="connsiteX207" fmla="*/ 316 w 10000"/>
                    <a:gd name="connsiteY207" fmla="*/ 6103 h 10000"/>
                    <a:gd name="connsiteX208" fmla="*/ 346 w 10000"/>
                    <a:gd name="connsiteY208" fmla="*/ 6055 h 10000"/>
                    <a:gd name="connsiteX209" fmla="*/ 382 w 10000"/>
                    <a:gd name="connsiteY209" fmla="*/ 6014 h 10000"/>
                    <a:gd name="connsiteX210" fmla="*/ 424 w 10000"/>
                    <a:gd name="connsiteY210" fmla="*/ 5982 h 10000"/>
                    <a:gd name="connsiteX211" fmla="*/ 460 w 10000"/>
                    <a:gd name="connsiteY211" fmla="*/ 5966 h 10000"/>
                    <a:gd name="connsiteX212" fmla="*/ 490 w 10000"/>
                    <a:gd name="connsiteY212" fmla="*/ 5942 h 10000"/>
                    <a:gd name="connsiteX213" fmla="*/ 518 w 10000"/>
                    <a:gd name="connsiteY213" fmla="*/ 5934 h 10000"/>
                    <a:gd name="connsiteX214" fmla="*/ 535 w 10000"/>
                    <a:gd name="connsiteY214" fmla="*/ 5918 h 10000"/>
                    <a:gd name="connsiteX215" fmla="*/ 695 w 10000"/>
                    <a:gd name="connsiteY215" fmla="*/ 5493 h 10000"/>
                    <a:gd name="connsiteX216" fmla="*/ 798 w 10000"/>
                    <a:gd name="connsiteY216" fmla="*/ 5261 h 10000"/>
                    <a:gd name="connsiteX217" fmla="*/ 917 w 10000"/>
                    <a:gd name="connsiteY217" fmla="*/ 5044 h 10000"/>
                    <a:gd name="connsiteX218" fmla="*/ 1058 w 10000"/>
                    <a:gd name="connsiteY218" fmla="*/ 4812 h 10000"/>
                    <a:gd name="connsiteX219" fmla="*/ 1216 w 10000"/>
                    <a:gd name="connsiteY219" fmla="*/ 4603 h 10000"/>
                    <a:gd name="connsiteX220" fmla="*/ 1391 w 10000"/>
                    <a:gd name="connsiteY220" fmla="*/ 4403 h 10000"/>
                    <a:gd name="connsiteX221" fmla="*/ 1582 w 10000"/>
                    <a:gd name="connsiteY221" fmla="*/ 4218 h 10000"/>
                    <a:gd name="connsiteX222" fmla="*/ 1784 w 10000"/>
                    <a:gd name="connsiteY222" fmla="*/ 4050 h 10000"/>
                    <a:gd name="connsiteX223" fmla="*/ 1995 w 10000"/>
                    <a:gd name="connsiteY223" fmla="*/ 3913 h 10000"/>
                    <a:gd name="connsiteX224" fmla="*/ 2217 w 10000"/>
                    <a:gd name="connsiteY224" fmla="*/ 3785 h 10000"/>
                    <a:gd name="connsiteX225" fmla="*/ 2444 w 10000"/>
                    <a:gd name="connsiteY225" fmla="*/ 3697 h 10000"/>
                    <a:gd name="connsiteX226" fmla="*/ 2677 w 10000"/>
                    <a:gd name="connsiteY226" fmla="*/ 3633 h 10000"/>
                    <a:gd name="connsiteX227" fmla="*/ 2909 w 10000"/>
                    <a:gd name="connsiteY227" fmla="*/ 3609 h 10000"/>
                    <a:gd name="connsiteX228" fmla="*/ 2912 w 10000"/>
                    <a:gd name="connsiteY228" fmla="*/ 3609 h 10000"/>
                    <a:gd name="connsiteX229" fmla="*/ 2920 w 10000"/>
                    <a:gd name="connsiteY229" fmla="*/ 3609 h 10000"/>
                    <a:gd name="connsiteX230" fmla="*/ 2932 w 10000"/>
                    <a:gd name="connsiteY230" fmla="*/ 3609 h 10000"/>
                    <a:gd name="connsiteX231" fmla="*/ 2937 w 10000"/>
                    <a:gd name="connsiteY231" fmla="*/ 3609 h 10000"/>
                    <a:gd name="connsiteX232" fmla="*/ 2945 w 10000"/>
                    <a:gd name="connsiteY232" fmla="*/ 3609 h 10000"/>
                    <a:gd name="connsiteX233" fmla="*/ 2956 w 10000"/>
                    <a:gd name="connsiteY233" fmla="*/ 3593 h 10000"/>
                    <a:gd name="connsiteX234" fmla="*/ 2962 w 10000"/>
                    <a:gd name="connsiteY234" fmla="*/ 3577 h 10000"/>
                    <a:gd name="connsiteX235" fmla="*/ 2968 w 10000"/>
                    <a:gd name="connsiteY235" fmla="*/ 3545 h 10000"/>
                    <a:gd name="connsiteX236" fmla="*/ 2970 w 10000"/>
                    <a:gd name="connsiteY236" fmla="*/ 3528 h 10000"/>
                    <a:gd name="connsiteX237" fmla="*/ 3106 w 10000"/>
                    <a:gd name="connsiteY237" fmla="*/ 3055 h 10000"/>
                    <a:gd name="connsiteX238" fmla="*/ 3247 w 10000"/>
                    <a:gd name="connsiteY238" fmla="*/ 2606 h 10000"/>
                    <a:gd name="connsiteX239" fmla="*/ 3394 w 10000"/>
                    <a:gd name="connsiteY239" fmla="*/ 2197 h 10000"/>
                    <a:gd name="connsiteX240" fmla="*/ 3549 w 10000"/>
                    <a:gd name="connsiteY240" fmla="*/ 1820 h 10000"/>
                    <a:gd name="connsiteX241" fmla="*/ 3713 w 10000"/>
                    <a:gd name="connsiteY241" fmla="*/ 1476 h 10000"/>
                    <a:gd name="connsiteX242" fmla="*/ 3885 w 10000"/>
                    <a:gd name="connsiteY242" fmla="*/ 1179 h 10000"/>
                    <a:gd name="connsiteX243" fmla="*/ 4062 w 10000"/>
                    <a:gd name="connsiteY243" fmla="*/ 914 h 10000"/>
                    <a:gd name="connsiteX244" fmla="*/ 4245 w 10000"/>
                    <a:gd name="connsiteY244" fmla="*/ 674 h 10000"/>
                    <a:gd name="connsiteX245" fmla="*/ 4439 w 10000"/>
                    <a:gd name="connsiteY245" fmla="*/ 473 h 10000"/>
                    <a:gd name="connsiteX246" fmla="*/ 4630 w 10000"/>
                    <a:gd name="connsiteY246" fmla="*/ 321 h 10000"/>
                    <a:gd name="connsiteX247" fmla="*/ 4813 w 10000"/>
                    <a:gd name="connsiteY247" fmla="*/ 200 h 10000"/>
                    <a:gd name="connsiteX248" fmla="*/ 4993 w 10000"/>
                    <a:gd name="connsiteY248" fmla="*/ 112 h 10000"/>
                    <a:gd name="connsiteX249" fmla="*/ 5170 w 10000"/>
                    <a:gd name="connsiteY249" fmla="*/ 56 h 10000"/>
                    <a:gd name="connsiteX250" fmla="*/ 5339 w 10000"/>
                    <a:gd name="connsiteY250" fmla="*/ 24 h 10000"/>
                    <a:gd name="connsiteX251" fmla="*/ 5508 w 10000"/>
                    <a:gd name="connsiteY251" fmla="*/ 8 h 10000"/>
                    <a:gd name="connsiteX252" fmla="*/ 5672 w 10000"/>
                    <a:gd name="connsiteY252"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5492 w 10000"/>
                    <a:gd name="connsiteY21" fmla="*/ 754 h 10000"/>
                    <a:gd name="connsiteX22" fmla="*/ 5747 w 10000"/>
                    <a:gd name="connsiteY22" fmla="*/ 746 h 10000"/>
                    <a:gd name="connsiteX23" fmla="*/ 8185 w 10000"/>
                    <a:gd name="connsiteY23" fmla="*/ 3970 h 10000"/>
                    <a:gd name="connsiteX24" fmla="*/ 8229 w 10000"/>
                    <a:gd name="connsiteY24" fmla="*/ 3962 h 10000"/>
                    <a:gd name="connsiteX25" fmla="*/ 8274 w 10000"/>
                    <a:gd name="connsiteY25" fmla="*/ 3897 h 10000"/>
                    <a:gd name="connsiteX26" fmla="*/ 8282 w 10000"/>
                    <a:gd name="connsiteY26" fmla="*/ 3857 h 10000"/>
                    <a:gd name="connsiteX27" fmla="*/ 8282 w 10000"/>
                    <a:gd name="connsiteY27" fmla="*/ 3801 h 10000"/>
                    <a:gd name="connsiteX28" fmla="*/ 8277 w 10000"/>
                    <a:gd name="connsiteY28" fmla="*/ 3745 h 10000"/>
                    <a:gd name="connsiteX29" fmla="*/ 8268 w 10000"/>
                    <a:gd name="connsiteY29" fmla="*/ 3689 h 10000"/>
                    <a:gd name="connsiteX30" fmla="*/ 8257 w 10000"/>
                    <a:gd name="connsiteY30" fmla="*/ 3633 h 10000"/>
                    <a:gd name="connsiteX31" fmla="*/ 8243 w 10000"/>
                    <a:gd name="connsiteY31" fmla="*/ 3601 h 10000"/>
                    <a:gd name="connsiteX32" fmla="*/ 8235 w 10000"/>
                    <a:gd name="connsiteY32" fmla="*/ 3569 h 10000"/>
                    <a:gd name="connsiteX33" fmla="*/ 8232 w 10000"/>
                    <a:gd name="connsiteY33" fmla="*/ 3553 h 10000"/>
                    <a:gd name="connsiteX34" fmla="*/ 8060 w 10000"/>
                    <a:gd name="connsiteY34" fmla="*/ 3103 h 10000"/>
                    <a:gd name="connsiteX35" fmla="*/ 7889 w 10000"/>
                    <a:gd name="connsiteY35" fmla="*/ 2694 h 10000"/>
                    <a:gd name="connsiteX36" fmla="*/ 7717 w 10000"/>
                    <a:gd name="connsiteY36" fmla="*/ 2342 h 10000"/>
                    <a:gd name="connsiteX37" fmla="*/ 7545 w 10000"/>
                    <a:gd name="connsiteY37" fmla="*/ 2029 h 10000"/>
                    <a:gd name="connsiteX38" fmla="*/ 7370 w 10000"/>
                    <a:gd name="connsiteY38" fmla="*/ 1740 h 10000"/>
                    <a:gd name="connsiteX39" fmla="*/ 7193 w 10000"/>
                    <a:gd name="connsiteY39" fmla="*/ 1500 h 10000"/>
                    <a:gd name="connsiteX40" fmla="*/ 7007 w 10000"/>
                    <a:gd name="connsiteY40" fmla="*/ 1299 h 10000"/>
                    <a:gd name="connsiteX41" fmla="*/ 6822 w 10000"/>
                    <a:gd name="connsiteY41" fmla="*/ 1131 h 10000"/>
                    <a:gd name="connsiteX42" fmla="*/ 6625 w 10000"/>
                    <a:gd name="connsiteY42" fmla="*/ 986 h 10000"/>
                    <a:gd name="connsiteX43" fmla="*/ 6423 w 10000"/>
                    <a:gd name="connsiteY43" fmla="*/ 890 h 10000"/>
                    <a:gd name="connsiteX44" fmla="*/ 6207 w 10000"/>
                    <a:gd name="connsiteY44" fmla="*/ 810 h 10000"/>
                    <a:gd name="connsiteX45" fmla="*/ 5985 w 10000"/>
                    <a:gd name="connsiteY45" fmla="*/ 770 h 10000"/>
                    <a:gd name="connsiteX46" fmla="*/ 5747 w 10000"/>
                    <a:gd name="connsiteY46" fmla="*/ 746 h 10000"/>
                    <a:gd name="connsiteX47" fmla="*/ 5672 w 10000"/>
                    <a:gd name="connsiteY47" fmla="*/ 0 h 10000"/>
                    <a:gd name="connsiteX48" fmla="*/ 5907 w 10000"/>
                    <a:gd name="connsiteY48" fmla="*/ 16 h 10000"/>
                    <a:gd name="connsiteX49" fmla="*/ 6135 w 10000"/>
                    <a:gd name="connsiteY49" fmla="*/ 56 h 10000"/>
                    <a:gd name="connsiteX50" fmla="*/ 6348 w 10000"/>
                    <a:gd name="connsiteY50" fmla="*/ 112 h 10000"/>
                    <a:gd name="connsiteX51" fmla="*/ 6550 w 10000"/>
                    <a:gd name="connsiteY51" fmla="*/ 192 h 10000"/>
                    <a:gd name="connsiteX52" fmla="*/ 6747 w 10000"/>
                    <a:gd name="connsiteY52" fmla="*/ 313 h 10000"/>
                    <a:gd name="connsiteX53" fmla="*/ 6935 w 10000"/>
                    <a:gd name="connsiteY53" fmla="*/ 449 h 10000"/>
                    <a:gd name="connsiteX54" fmla="*/ 7113 w 10000"/>
                    <a:gd name="connsiteY54" fmla="*/ 617 h 10000"/>
                    <a:gd name="connsiteX55" fmla="*/ 7287 w 10000"/>
                    <a:gd name="connsiteY55" fmla="*/ 810 h 10000"/>
                    <a:gd name="connsiteX56" fmla="*/ 7456 w 10000"/>
                    <a:gd name="connsiteY56" fmla="*/ 1034 h 10000"/>
                    <a:gd name="connsiteX57" fmla="*/ 7614 w 10000"/>
                    <a:gd name="connsiteY57" fmla="*/ 1283 h 10000"/>
                    <a:gd name="connsiteX58" fmla="*/ 7775 w 10000"/>
                    <a:gd name="connsiteY58" fmla="*/ 1556 h 10000"/>
                    <a:gd name="connsiteX59" fmla="*/ 7933 w 10000"/>
                    <a:gd name="connsiteY59" fmla="*/ 1877 h 10000"/>
                    <a:gd name="connsiteX60" fmla="*/ 8094 w 10000"/>
                    <a:gd name="connsiteY60" fmla="*/ 2221 h 10000"/>
                    <a:gd name="connsiteX61" fmla="*/ 8257 w 10000"/>
                    <a:gd name="connsiteY61" fmla="*/ 2606 h 10000"/>
                    <a:gd name="connsiteX62" fmla="*/ 8418 w 10000"/>
                    <a:gd name="connsiteY62" fmla="*/ 3039 h 10000"/>
                    <a:gd name="connsiteX63" fmla="*/ 8584 w 10000"/>
                    <a:gd name="connsiteY63" fmla="*/ 3512 h 10000"/>
                    <a:gd name="connsiteX64" fmla="*/ 8756 w 10000"/>
                    <a:gd name="connsiteY64" fmla="*/ 4034 h 10000"/>
                    <a:gd name="connsiteX65" fmla="*/ 8933 w 10000"/>
                    <a:gd name="connsiteY65" fmla="*/ 4603 h 10000"/>
                    <a:gd name="connsiteX66" fmla="*/ 9077 w 10000"/>
                    <a:gd name="connsiteY66" fmla="*/ 5084 h 10000"/>
                    <a:gd name="connsiteX67" fmla="*/ 9213 w 10000"/>
                    <a:gd name="connsiteY67" fmla="*/ 5557 h 10000"/>
                    <a:gd name="connsiteX68" fmla="*/ 9332 w 10000"/>
                    <a:gd name="connsiteY68" fmla="*/ 5998 h 10000"/>
                    <a:gd name="connsiteX69" fmla="*/ 9446 w 10000"/>
                    <a:gd name="connsiteY69" fmla="*/ 6439 h 10000"/>
                    <a:gd name="connsiteX70" fmla="*/ 9546 w 10000"/>
                    <a:gd name="connsiteY70" fmla="*/ 6856 h 10000"/>
                    <a:gd name="connsiteX71" fmla="*/ 9643 w 10000"/>
                    <a:gd name="connsiteY71" fmla="*/ 7281 h 10000"/>
                    <a:gd name="connsiteX72" fmla="*/ 9731 w 10000"/>
                    <a:gd name="connsiteY72" fmla="*/ 7698 h 10000"/>
                    <a:gd name="connsiteX73" fmla="*/ 9764 w 10000"/>
                    <a:gd name="connsiteY73" fmla="*/ 7859 h 10000"/>
                    <a:gd name="connsiteX74" fmla="*/ 9795 w 10000"/>
                    <a:gd name="connsiteY74" fmla="*/ 7859 h 10000"/>
                    <a:gd name="connsiteX75" fmla="*/ 9842 w 10000"/>
                    <a:gd name="connsiteY75" fmla="*/ 7883 h 10000"/>
                    <a:gd name="connsiteX76" fmla="*/ 9884 w 10000"/>
                    <a:gd name="connsiteY76" fmla="*/ 7947 h 10000"/>
                    <a:gd name="connsiteX77" fmla="*/ 9917 w 10000"/>
                    <a:gd name="connsiteY77" fmla="*/ 8043 h 10000"/>
                    <a:gd name="connsiteX78" fmla="*/ 9939 w 10000"/>
                    <a:gd name="connsiteY78" fmla="*/ 8156 h 10000"/>
                    <a:gd name="connsiteX79" fmla="*/ 9945 w 10000"/>
                    <a:gd name="connsiteY79" fmla="*/ 8300 h 10000"/>
                    <a:gd name="connsiteX80" fmla="*/ 9942 w 10000"/>
                    <a:gd name="connsiteY80" fmla="*/ 8412 h 10000"/>
                    <a:gd name="connsiteX81" fmla="*/ 9928 w 10000"/>
                    <a:gd name="connsiteY81" fmla="*/ 8508 h 10000"/>
                    <a:gd name="connsiteX82" fmla="*/ 9903 w 10000"/>
                    <a:gd name="connsiteY82" fmla="*/ 8597 h 10000"/>
                    <a:gd name="connsiteX83" fmla="*/ 9947 w 10000"/>
                    <a:gd name="connsiteY83" fmla="*/ 8837 h 10000"/>
                    <a:gd name="connsiteX84" fmla="*/ 9989 w 10000"/>
                    <a:gd name="connsiteY84" fmla="*/ 9070 h 10000"/>
                    <a:gd name="connsiteX85" fmla="*/ 10000 w 10000"/>
                    <a:gd name="connsiteY85" fmla="*/ 9182 h 10000"/>
                    <a:gd name="connsiteX86" fmla="*/ 10000 w 10000"/>
                    <a:gd name="connsiteY86" fmla="*/ 9302 h 10000"/>
                    <a:gd name="connsiteX87" fmla="*/ 9989 w 10000"/>
                    <a:gd name="connsiteY87" fmla="*/ 9407 h 10000"/>
                    <a:gd name="connsiteX88" fmla="*/ 9964 w 10000"/>
                    <a:gd name="connsiteY88" fmla="*/ 9495 h 10000"/>
                    <a:gd name="connsiteX89" fmla="*/ 9933 w 10000"/>
                    <a:gd name="connsiteY89" fmla="*/ 9567 h 10000"/>
                    <a:gd name="connsiteX90" fmla="*/ 9906 w 10000"/>
                    <a:gd name="connsiteY90" fmla="*/ 9591 h 10000"/>
                    <a:gd name="connsiteX91" fmla="*/ 9881 w 10000"/>
                    <a:gd name="connsiteY91" fmla="*/ 9607 h 10000"/>
                    <a:gd name="connsiteX92" fmla="*/ 9845 w 10000"/>
                    <a:gd name="connsiteY92" fmla="*/ 9623 h 10000"/>
                    <a:gd name="connsiteX93" fmla="*/ 9792 w 10000"/>
                    <a:gd name="connsiteY93" fmla="*/ 9647 h 10000"/>
                    <a:gd name="connsiteX94" fmla="*/ 9723 w 10000"/>
                    <a:gd name="connsiteY94" fmla="*/ 9671 h 10000"/>
                    <a:gd name="connsiteX95" fmla="*/ 9643 w 10000"/>
                    <a:gd name="connsiteY95" fmla="*/ 9687 h 10000"/>
                    <a:gd name="connsiteX96" fmla="*/ 9546 w 10000"/>
                    <a:gd name="connsiteY96" fmla="*/ 9703 h 10000"/>
                    <a:gd name="connsiteX97" fmla="*/ 9443 w 10000"/>
                    <a:gd name="connsiteY97" fmla="*/ 9703 h 10000"/>
                    <a:gd name="connsiteX98" fmla="*/ 9341 w 10000"/>
                    <a:gd name="connsiteY98" fmla="*/ 9695 h 10000"/>
                    <a:gd name="connsiteX99" fmla="*/ 9255 w 10000"/>
                    <a:gd name="connsiteY99" fmla="*/ 9671 h 10000"/>
                    <a:gd name="connsiteX100" fmla="*/ 9183 w 10000"/>
                    <a:gd name="connsiteY100" fmla="*/ 9615 h 10000"/>
                    <a:gd name="connsiteX101" fmla="*/ 9122 w 10000"/>
                    <a:gd name="connsiteY101" fmla="*/ 9567 h 10000"/>
                    <a:gd name="connsiteX102" fmla="*/ 9072 w 10000"/>
                    <a:gd name="connsiteY102" fmla="*/ 9495 h 10000"/>
                    <a:gd name="connsiteX103" fmla="*/ 9027 w 10000"/>
                    <a:gd name="connsiteY103" fmla="*/ 9415 h 10000"/>
                    <a:gd name="connsiteX104" fmla="*/ 8994 w 10000"/>
                    <a:gd name="connsiteY104" fmla="*/ 9326 h 10000"/>
                    <a:gd name="connsiteX105" fmla="*/ 8969 w 10000"/>
                    <a:gd name="connsiteY105" fmla="*/ 9238 h 10000"/>
                    <a:gd name="connsiteX106" fmla="*/ 8953 w 10000"/>
                    <a:gd name="connsiteY106" fmla="*/ 9158 h 10000"/>
                    <a:gd name="connsiteX107" fmla="*/ 8936 w 10000"/>
                    <a:gd name="connsiteY107" fmla="*/ 9070 h 10000"/>
                    <a:gd name="connsiteX108" fmla="*/ 8928 w 10000"/>
                    <a:gd name="connsiteY108" fmla="*/ 8998 h 10000"/>
                    <a:gd name="connsiteX109" fmla="*/ 8922 w 10000"/>
                    <a:gd name="connsiteY109" fmla="*/ 8925 h 10000"/>
                    <a:gd name="connsiteX110" fmla="*/ 8878 w 10000"/>
                    <a:gd name="connsiteY110" fmla="*/ 8565 h 10000"/>
                    <a:gd name="connsiteX111" fmla="*/ 8825 w 10000"/>
                    <a:gd name="connsiteY111" fmla="*/ 8228 h 10000"/>
                    <a:gd name="connsiteX112" fmla="*/ 8759 w 10000"/>
                    <a:gd name="connsiteY112" fmla="*/ 7907 h 10000"/>
                    <a:gd name="connsiteX113" fmla="*/ 8678 w 10000"/>
                    <a:gd name="connsiteY113" fmla="*/ 7626 h 10000"/>
                    <a:gd name="connsiteX114" fmla="*/ 8587 w 10000"/>
                    <a:gd name="connsiteY114" fmla="*/ 7362 h 10000"/>
                    <a:gd name="connsiteX115" fmla="*/ 8487 w 10000"/>
                    <a:gd name="connsiteY115" fmla="*/ 7137 h 10000"/>
                    <a:gd name="connsiteX116" fmla="*/ 8379 w 10000"/>
                    <a:gd name="connsiteY116" fmla="*/ 6945 h 10000"/>
                    <a:gd name="connsiteX117" fmla="*/ 8260 w 10000"/>
                    <a:gd name="connsiteY117" fmla="*/ 6784 h 10000"/>
                    <a:gd name="connsiteX118" fmla="*/ 8135 w 10000"/>
                    <a:gd name="connsiteY118" fmla="*/ 6672 h 10000"/>
                    <a:gd name="connsiteX119" fmla="*/ 8005 w 10000"/>
                    <a:gd name="connsiteY119" fmla="*/ 6600 h 10000"/>
                    <a:gd name="connsiteX120" fmla="*/ 7869 w 10000"/>
                    <a:gd name="connsiteY120" fmla="*/ 6576 h 10000"/>
                    <a:gd name="connsiteX121" fmla="*/ 7722 w 10000"/>
                    <a:gd name="connsiteY121" fmla="*/ 6600 h 10000"/>
                    <a:gd name="connsiteX122" fmla="*/ 7584 w 10000"/>
                    <a:gd name="connsiteY122" fmla="*/ 6688 h 10000"/>
                    <a:gd name="connsiteX123" fmla="*/ 7451 w 10000"/>
                    <a:gd name="connsiteY123" fmla="*/ 6824 h 10000"/>
                    <a:gd name="connsiteX124" fmla="*/ 7326 w 10000"/>
                    <a:gd name="connsiteY124" fmla="*/ 7001 h 10000"/>
                    <a:gd name="connsiteX125" fmla="*/ 7210 w 10000"/>
                    <a:gd name="connsiteY125" fmla="*/ 7217 h 10000"/>
                    <a:gd name="connsiteX126" fmla="*/ 7110 w 10000"/>
                    <a:gd name="connsiteY126" fmla="*/ 7474 h 10000"/>
                    <a:gd name="connsiteX127" fmla="*/ 7019 w 10000"/>
                    <a:gd name="connsiteY127" fmla="*/ 7779 h 10000"/>
                    <a:gd name="connsiteX128" fmla="*/ 6938 w 10000"/>
                    <a:gd name="connsiteY128" fmla="*/ 8107 h 10000"/>
                    <a:gd name="connsiteX129" fmla="*/ 6874 w 10000"/>
                    <a:gd name="connsiteY129" fmla="*/ 8460 h 10000"/>
                    <a:gd name="connsiteX130" fmla="*/ 6827 w 10000"/>
                    <a:gd name="connsiteY130" fmla="*/ 8837 h 10000"/>
                    <a:gd name="connsiteX131" fmla="*/ 6797 w 10000"/>
                    <a:gd name="connsiteY131" fmla="*/ 9238 h 10000"/>
                    <a:gd name="connsiteX132" fmla="*/ 6794 w 10000"/>
                    <a:gd name="connsiteY132" fmla="*/ 9286 h 10000"/>
                    <a:gd name="connsiteX133" fmla="*/ 6789 w 10000"/>
                    <a:gd name="connsiteY133" fmla="*/ 9358 h 10000"/>
                    <a:gd name="connsiteX134" fmla="*/ 6778 w 10000"/>
                    <a:gd name="connsiteY134" fmla="*/ 9439 h 10000"/>
                    <a:gd name="connsiteX135" fmla="*/ 6766 w 10000"/>
                    <a:gd name="connsiteY135" fmla="*/ 9535 h 10000"/>
                    <a:gd name="connsiteX136" fmla="*/ 6747 w 10000"/>
                    <a:gd name="connsiteY136" fmla="*/ 9623 h 10000"/>
                    <a:gd name="connsiteX137" fmla="*/ 6722 w 10000"/>
                    <a:gd name="connsiteY137" fmla="*/ 9719 h 10000"/>
                    <a:gd name="connsiteX138" fmla="*/ 6692 w 10000"/>
                    <a:gd name="connsiteY138" fmla="*/ 9816 h 10000"/>
                    <a:gd name="connsiteX139" fmla="*/ 6653 w 10000"/>
                    <a:gd name="connsiteY139" fmla="*/ 9880 h 10000"/>
                    <a:gd name="connsiteX140" fmla="*/ 6603 w 10000"/>
                    <a:gd name="connsiteY140" fmla="*/ 9944 h 10000"/>
                    <a:gd name="connsiteX141" fmla="*/ 6542 w 10000"/>
                    <a:gd name="connsiteY141" fmla="*/ 9976 h 10000"/>
                    <a:gd name="connsiteX142" fmla="*/ 6473 w 10000"/>
                    <a:gd name="connsiteY142" fmla="*/ 10000 h 10000"/>
                    <a:gd name="connsiteX143" fmla="*/ 2898 w 10000"/>
                    <a:gd name="connsiteY143" fmla="*/ 10000 h 10000"/>
                    <a:gd name="connsiteX144" fmla="*/ 2804 w 10000"/>
                    <a:gd name="connsiteY144" fmla="*/ 9976 h 10000"/>
                    <a:gd name="connsiteX145" fmla="*/ 2729 w 10000"/>
                    <a:gd name="connsiteY145" fmla="*/ 9944 h 10000"/>
                    <a:gd name="connsiteX146" fmla="*/ 2660 w 10000"/>
                    <a:gd name="connsiteY146" fmla="*/ 9880 h 10000"/>
                    <a:gd name="connsiteX147" fmla="*/ 2605 w 10000"/>
                    <a:gd name="connsiteY147" fmla="*/ 9800 h 10000"/>
                    <a:gd name="connsiteX148" fmla="*/ 2560 w 10000"/>
                    <a:gd name="connsiteY148" fmla="*/ 9711 h 10000"/>
                    <a:gd name="connsiteX149" fmla="*/ 2524 w 10000"/>
                    <a:gd name="connsiteY149" fmla="*/ 9623 h 10000"/>
                    <a:gd name="connsiteX150" fmla="*/ 2497 w 10000"/>
                    <a:gd name="connsiteY150" fmla="*/ 9527 h 10000"/>
                    <a:gd name="connsiteX151" fmla="*/ 2474 w 10000"/>
                    <a:gd name="connsiteY151" fmla="*/ 9431 h 10000"/>
                    <a:gd name="connsiteX152" fmla="*/ 2458 w 10000"/>
                    <a:gd name="connsiteY152" fmla="*/ 9350 h 10000"/>
                    <a:gd name="connsiteX153" fmla="*/ 2449 w 10000"/>
                    <a:gd name="connsiteY153" fmla="*/ 9270 h 10000"/>
                    <a:gd name="connsiteX154" fmla="*/ 2444 w 10000"/>
                    <a:gd name="connsiteY154" fmla="*/ 9222 h 10000"/>
                    <a:gd name="connsiteX155" fmla="*/ 2413 w 10000"/>
                    <a:gd name="connsiteY155" fmla="*/ 8821 h 10000"/>
                    <a:gd name="connsiteX156" fmla="*/ 2364 w 10000"/>
                    <a:gd name="connsiteY156" fmla="*/ 8452 h 10000"/>
                    <a:gd name="connsiteX157" fmla="*/ 2303 w 10000"/>
                    <a:gd name="connsiteY157" fmla="*/ 8091 h 10000"/>
                    <a:gd name="connsiteX158" fmla="*/ 2222 w 10000"/>
                    <a:gd name="connsiteY158" fmla="*/ 7771 h 10000"/>
                    <a:gd name="connsiteX159" fmla="*/ 2131 w 10000"/>
                    <a:gd name="connsiteY159" fmla="*/ 7474 h 10000"/>
                    <a:gd name="connsiteX160" fmla="*/ 2025 w 10000"/>
                    <a:gd name="connsiteY160" fmla="*/ 7209 h 10000"/>
                    <a:gd name="connsiteX161" fmla="*/ 1912 w 10000"/>
                    <a:gd name="connsiteY161" fmla="*/ 6993 h 10000"/>
                    <a:gd name="connsiteX162" fmla="*/ 1787 w 10000"/>
                    <a:gd name="connsiteY162" fmla="*/ 6808 h 10000"/>
                    <a:gd name="connsiteX163" fmla="*/ 1654 w 10000"/>
                    <a:gd name="connsiteY163" fmla="*/ 6688 h 10000"/>
                    <a:gd name="connsiteX164" fmla="*/ 1518 w 10000"/>
                    <a:gd name="connsiteY164" fmla="*/ 6600 h 10000"/>
                    <a:gd name="connsiteX165" fmla="*/ 1372 w 10000"/>
                    <a:gd name="connsiteY165" fmla="*/ 6576 h 10000"/>
                    <a:gd name="connsiteX166" fmla="*/ 1247 w 10000"/>
                    <a:gd name="connsiteY166" fmla="*/ 6592 h 10000"/>
                    <a:gd name="connsiteX167" fmla="*/ 1128 w 10000"/>
                    <a:gd name="connsiteY167" fmla="*/ 6656 h 10000"/>
                    <a:gd name="connsiteX168" fmla="*/ 1009 w 10000"/>
                    <a:gd name="connsiteY168" fmla="*/ 6744 h 10000"/>
                    <a:gd name="connsiteX169" fmla="*/ 895 w 10000"/>
                    <a:gd name="connsiteY169" fmla="*/ 6864 h 10000"/>
                    <a:gd name="connsiteX170" fmla="*/ 787 w 10000"/>
                    <a:gd name="connsiteY170" fmla="*/ 7025 h 10000"/>
                    <a:gd name="connsiteX171" fmla="*/ 690 w 10000"/>
                    <a:gd name="connsiteY171" fmla="*/ 7209 h 10000"/>
                    <a:gd name="connsiteX172" fmla="*/ 599 w 10000"/>
                    <a:gd name="connsiteY172" fmla="*/ 7426 h 10000"/>
                    <a:gd name="connsiteX173" fmla="*/ 518 w 10000"/>
                    <a:gd name="connsiteY173" fmla="*/ 7658 h 10000"/>
                    <a:gd name="connsiteX174" fmla="*/ 449 w 10000"/>
                    <a:gd name="connsiteY174" fmla="*/ 7923 h 10000"/>
                    <a:gd name="connsiteX175" fmla="*/ 393 w 10000"/>
                    <a:gd name="connsiteY175" fmla="*/ 8212 h 10000"/>
                    <a:gd name="connsiteX176" fmla="*/ 352 w 10000"/>
                    <a:gd name="connsiteY176" fmla="*/ 8516 h 10000"/>
                    <a:gd name="connsiteX177" fmla="*/ 327 w 10000"/>
                    <a:gd name="connsiteY177" fmla="*/ 8845 h 10000"/>
                    <a:gd name="connsiteX178" fmla="*/ 316 w 10000"/>
                    <a:gd name="connsiteY178" fmla="*/ 8990 h 10000"/>
                    <a:gd name="connsiteX179" fmla="*/ 288 w 10000"/>
                    <a:gd name="connsiteY179" fmla="*/ 9094 h 10000"/>
                    <a:gd name="connsiteX180" fmla="*/ 252 w 10000"/>
                    <a:gd name="connsiteY180" fmla="*/ 9166 h 10000"/>
                    <a:gd name="connsiteX181" fmla="*/ 205 w 10000"/>
                    <a:gd name="connsiteY181" fmla="*/ 9206 h 10000"/>
                    <a:gd name="connsiteX182" fmla="*/ 147 w 10000"/>
                    <a:gd name="connsiteY182" fmla="*/ 9206 h 10000"/>
                    <a:gd name="connsiteX183" fmla="*/ 144 w 10000"/>
                    <a:gd name="connsiteY183" fmla="*/ 9182 h 10000"/>
                    <a:gd name="connsiteX184" fmla="*/ 144 w 10000"/>
                    <a:gd name="connsiteY184" fmla="*/ 9118 h 10000"/>
                    <a:gd name="connsiteX185" fmla="*/ 141 w 10000"/>
                    <a:gd name="connsiteY185" fmla="*/ 9022 h 10000"/>
                    <a:gd name="connsiteX186" fmla="*/ 141 w 10000"/>
                    <a:gd name="connsiteY186" fmla="*/ 8893 h 10000"/>
                    <a:gd name="connsiteX187" fmla="*/ 141 w 10000"/>
                    <a:gd name="connsiteY187" fmla="*/ 8733 h 10000"/>
                    <a:gd name="connsiteX188" fmla="*/ 97 w 10000"/>
                    <a:gd name="connsiteY188" fmla="*/ 8709 h 10000"/>
                    <a:gd name="connsiteX189" fmla="*/ 58 w 10000"/>
                    <a:gd name="connsiteY189" fmla="*/ 8645 h 10000"/>
                    <a:gd name="connsiteX190" fmla="*/ 28 w 10000"/>
                    <a:gd name="connsiteY190" fmla="*/ 8549 h 10000"/>
                    <a:gd name="connsiteX191" fmla="*/ 6 w 10000"/>
                    <a:gd name="connsiteY191" fmla="*/ 8428 h 10000"/>
                    <a:gd name="connsiteX192" fmla="*/ 0 w 10000"/>
                    <a:gd name="connsiteY192" fmla="*/ 8300 h 10000"/>
                    <a:gd name="connsiteX193" fmla="*/ 8 w 10000"/>
                    <a:gd name="connsiteY193" fmla="*/ 8156 h 10000"/>
                    <a:gd name="connsiteX194" fmla="*/ 30 w 10000"/>
                    <a:gd name="connsiteY194" fmla="*/ 8043 h 10000"/>
                    <a:gd name="connsiteX195" fmla="*/ 61 w 10000"/>
                    <a:gd name="connsiteY195" fmla="*/ 7947 h 10000"/>
                    <a:gd name="connsiteX196" fmla="*/ 105 w 10000"/>
                    <a:gd name="connsiteY196" fmla="*/ 7883 h 10000"/>
                    <a:gd name="connsiteX197" fmla="*/ 152 w 10000"/>
                    <a:gd name="connsiteY197" fmla="*/ 7859 h 10000"/>
                    <a:gd name="connsiteX198" fmla="*/ 208 w 10000"/>
                    <a:gd name="connsiteY198" fmla="*/ 7859 h 10000"/>
                    <a:gd name="connsiteX199" fmla="*/ 263 w 10000"/>
                    <a:gd name="connsiteY199" fmla="*/ 7418 h 10000"/>
                    <a:gd name="connsiteX200" fmla="*/ 263 w 10000"/>
                    <a:gd name="connsiteY200" fmla="*/ 7233 h 10000"/>
                    <a:gd name="connsiteX201" fmla="*/ 263 w 10000"/>
                    <a:gd name="connsiteY201" fmla="*/ 7209 h 10000"/>
                    <a:gd name="connsiteX202" fmla="*/ 263 w 10000"/>
                    <a:gd name="connsiteY202" fmla="*/ 7193 h 10000"/>
                    <a:gd name="connsiteX203" fmla="*/ 263 w 10000"/>
                    <a:gd name="connsiteY203" fmla="*/ 6391 h 10000"/>
                    <a:gd name="connsiteX204" fmla="*/ 269 w 10000"/>
                    <a:gd name="connsiteY204" fmla="*/ 6271 h 10000"/>
                    <a:gd name="connsiteX205" fmla="*/ 288 w 10000"/>
                    <a:gd name="connsiteY205" fmla="*/ 6183 h 10000"/>
                    <a:gd name="connsiteX206" fmla="*/ 316 w 10000"/>
                    <a:gd name="connsiteY206" fmla="*/ 6103 h 10000"/>
                    <a:gd name="connsiteX207" fmla="*/ 346 w 10000"/>
                    <a:gd name="connsiteY207" fmla="*/ 6055 h 10000"/>
                    <a:gd name="connsiteX208" fmla="*/ 382 w 10000"/>
                    <a:gd name="connsiteY208" fmla="*/ 6014 h 10000"/>
                    <a:gd name="connsiteX209" fmla="*/ 424 w 10000"/>
                    <a:gd name="connsiteY209" fmla="*/ 5982 h 10000"/>
                    <a:gd name="connsiteX210" fmla="*/ 460 w 10000"/>
                    <a:gd name="connsiteY210" fmla="*/ 5966 h 10000"/>
                    <a:gd name="connsiteX211" fmla="*/ 490 w 10000"/>
                    <a:gd name="connsiteY211" fmla="*/ 5942 h 10000"/>
                    <a:gd name="connsiteX212" fmla="*/ 518 w 10000"/>
                    <a:gd name="connsiteY212" fmla="*/ 5934 h 10000"/>
                    <a:gd name="connsiteX213" fmla="*/ 535 w 10000"/>
                    <a:gd name="connsiteY213" fmla="*/ 5918 h 10000"/>
                    <a:gd name="connsiteX214" fmla="*/ 695 w 10000"/>
                    <a:gd name="connsiteY214" fmla="*/ 5493 h 10000"/>
                    <a:gd name="connsiteX215" fmla="*/ 798 w 10000"/>
                    <a:gd name="connsiteY215" fmla="*/ 5261 h 10000"/>
                    <a:gd name="connsiteX216" fmla="*/ 917 w 10000"/>
                    <a:gd name="connsiteY216" fmla="*/ 5044 h 10000"/>
                    <a:gd name="connsiteX217" fmla="*/ 1058 w 10000"/>
                    <a:gd name="connsiteY217" fmla="*/ 4812 h 10000"/>
                    <a:gd name="connsiteX218" fmla="*/ 1216 w 10000"/>
                    <a:gd name="connsiteY218" fmla="*/ 4603 h 10000"/>
                    <a:gd name="connsiteX219" fmla="*/ 1391 w 10000"/>
                    <a:gd name="connsiteY219" fmla="*/ 4403 h 10000"/>
                    <a:gd name="connsiteX220" fmla="*/ 1582 w 10000"/>
                    <a:gd name="connsiteY220" fmla="*/ 4218 h 10000"/>
                    <a:gd name="connsiteX221" fmla="*/ 1784 w 10000"/>
                    <a:gd name="connsiteY221" fmla="*/ 4050 h 10000"/>
                    <a:gd name="connsiteX222" fmla="*/ 1995 w 10000"/>
                    <a:gd name="connsiteY222" fmla="*/ 3913 h 10000"/>
                    <a:gd name="connsiteX223" fmla="*/ 2217 w 10000"/>
                    <a:gd name="connsiteY223" fmla="*/ 3785 h 10000"/>
                    <a:gd name="connsiteX224" fmla="*/ 2444 w 10000"/>
                    <a:gd name="connsiteY224" fmla="*/ 3697 h 10000"/>
                    <a:gd name="connsiteX225" fmla="*/ 2677 w 10000"/>
                    <a:gd name="connsiteY225" fmla="*/ 3633 h 10000"/>
                    <a:gd name="connsiteX226" fmla="*/ 2909 w 10000"/>
                    <a:gd name="connsiteY226" fmla="*/ 3609 h 10000"/>
                    <a:gd name="connsiteX227" fmla="*/ 2912 w 10000"/>
                    <a:gd name="connsiteY227" fmla="*/ 3609 h 10000"/>
                    <a:gd name="connsiteX228" fmla="*/ 2920 w 10000"/>
                    <a:gd name="connsiteY228" fmla="*/ 3609 h 10000"/>
                    <a:gd name="connsiteX229" fmla="*/ 2932 w 10000"/>
                    <a:gd name="connsiteY229" fmla="*/ 3609 h 10000"/>
                    <a:gd name="connsiteX230" fmla="*/ 2937 w 10000"/>
                    <a:gd name="connsiteY230" fmla="*/ 3609 h 10000"/>
                    <a:gd name="connsiteX231" fmla="*/ 2945 w 10000"/>
                    <a:gd name="connsiteY231" fmla="*/ 3609 h 10000"/>
                    <a:gd name="connsiteX232" fmla="*/ 2956 w 10000"/>
                    <a:gd name="connsiteY232" fmla="*/ 3593 h 10000"/>
                    <a:gd name="connsiteX233" fmla="*/ 2962 w 10000"/>
                    <a:gd name="connsiteY233" fmla="*/ 3577 h 10000"/>
                    <a:gd name="connsiteX234" fmla="*/ 2968 w 10000"/>
                    <a:gd name="connsiteY234" fmla="*/ 3545 h 10000"/>
                    <a:gd name="connsiteX235" fmla="*/ 2970 w 10000"/>
                    <a:gd name="connsiteY235" fmla="*/ 3528 h 10000"/>
                    <a:gd name="connsiteX236" fmla="*/ 3106 w 10000"/>
                    <a:gd name="connsiteY236" fmla="*/ 3055 h 10000"/>
                    <a:gd name="connsiteX237" fmla="*/ 3247 w 10000"/>
                    <a:gd name="connsiteY237" fmla="*/ 2606 h 10000"/>
                    <a:gd name="connsiteX238" fmla="*/ 3394 w 10000"/>
                    <a:gd name="connsiteY238" fmla="*/ 2197 h 10000"/>
                    <a:gd name="connsiteX239" fmla="*/ 3549 w 10000"/>
                    <a:gd name="connsiteY239" fmla="*/ 1820 h 10000"/>
                    <a:gd name="connsiteX240" fmla="*/ 3713 w 10000"/>
                    <a:gd name="connsiteY240" fmla="*/ 1476 h 10000"/>
                    <a:gd name="connsiteX241" fmla="*/ 3885 w 10000"/>
                    <a:gd name="connsiteY241" fmla="*/ 1179 h 10000"/>
                    <a:gd name="connsiteX242" fmla="*/ 4062 w 10000"/>
                    <a:gd name="connsiteY242" fmla="*/ 914 h 10000"/>
                    <a:gd name="connsiteX243" fmla="*/ 4245 w 10000"/>
                    <a:gd name="connsiteY243" fmla="*/ 674 h 10000"/>
                    <a:gd name="connsiteX244" fmla="*/ 4439 w 10000"/>
                    <a:gd name="connsiteY244" fmla="*/ 473 h 10000"/>
                    <a:gd name="connsiteX245" fmla="*/ 4630 w 10000"/>
                    <a:gd name="connsiteY245" fmla="*/ 321 h 10000"/>
                    <a:gd name="connsiteX246" fmla="*/ 4813 w 10000"/>
                    <a:gd name="connsiteY246" fmla="*/ 200 h 10000"/>
                    <a:gd name="connsiteX247" fmla="*/ 4993 w 10000"/>
                    <a:gd name="connsiteY247" fmla="*/ 112 h 10000"/>
                    <a:gd name="connsiteX248" fmla="*/ 5170 w 10000"/>
                    <a:gd name="connsiteY248" fmla="*/ 56 h 10000"/>
                    <a:gd name="connsiteX249" fmla="*/ 5339 w 10000"/>
                    <a:gd name="connsiteY249" fmla="*/ 24 h 10000"/>
                    <a:gd name="connsiteX250" fmla="*/ 5508 w 10000"/>
                    <a:gd name="connsiteY250" fmla="*/ 8 h 10000"/>
                    <a:gd name="connsiteX251" fmla="*/ 5672 w 10000"/>
                    <a:gd name="connsiteY25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0000" h="10000">
                      <a:moveTo>
                        <a:pt x="5492" y="754"/>
                      </a:moveTo>
                      <a:lnTo>
                        <a:pt x="5387" y="762"/>
                      </a:lnTo>
                      <a:lnTo>
                        <a:pt x="5273" y="778"/>
                      </a:lnTo>
                      <a:lnTo>
                        <a:pt x="5151" y="802"/>
                      </a:lnTo>
                      <a:lnTo>
                        <a:pt x="5021" y="850"/>
                      </a:lnTo>
                      <a:lnTo>
                        <a:pt x="4888" y="914"/>
                      </a:lnTo>
                      <a:lnTo>
                        <a:pt x="4749" y="1002"/>
                      </a:lnTo>
                      <a:lnTo>
                        <a:pt x="4605" y="1107"/>
                      </a:lnTo>
                      <a:lnTo>
                        <a:pt x="4458" y="1235"/>
                      </a:lnTo>
                      <a:lnTo>
                        <a:pt x="4306" y="1403"/>
                      </a:lnTo>
                      <a:lnTo>
                        <a:pt x="4156" y="1604"/>
                      </a:lnTo>
                      <a:lnTo>
                        <a:pt x="4004" y="1828"/>
                      </a:lnTo>
                      <a:lnTo>
                        <a:pt x="3854" y="2101"/>
                      </a:lnTo>
                      <a:cubicBezTo>
                        <a:pt x="3804" y="2205"/>
                        <a:pt x="3755" y="2310"/>
                        <a:pt x="3705" y="2414"/>
                      </a:cubicBezTo>
                      <a:lnTo>
                        <a:pt x="3552" y="2775"/>
                      </a:lnTo>
                      <a:lnTo>
                        <a:pt x="3408" y="3184"/>
                      </a:lnTo>
                      <a:lnTo>
                        <a:pt x="3267" y="3641"/>
                      </a:lnTo>
                      <a:cubicBezTo>
                        <a:pt x="3266" y="3652"/>
                        <a:pt x="3265" y="3662"/>
                        <a:pt x="3264" y="3673"/>
                      </a:cubicBezTo>
                      <a:cubicBezTo>
                        <a:pt x="3263" y="3684"/>
                        <a:pt x="3262" y="3694"/>
                        <a:pt x="3261" y="3705"/>
                      </a:cubicBezTo>
                      <a:lnTo>
                        <a:pt x="3261" y="3745"/>
                      </a:lnTo>
                      <a:cubicBezTo>
                        <a:pt x="3263" y="3774"/>
                        <a:pt x="3265" y="3804"/>
                        <a:pt x="3267" y="3833"/>
                      </a:cubicBezTo>
                      <a:cubicBezTo>
                        <a:pt x="3639" y="3335"/>
                        <a:pt x="5139" y="1266"/>
                        <a:pt x="5492" y="754"/>
                      </a:cubicBezTo>
                      <a:close/>
                      <a:moveTo>
                        <a:pt x="5747" y="746"/>
                      </a:moveTo>
                      <a:lnTo>
                        <a:pt x="8185" y="3970"/>
                      </a:lnTo>
                      <a:cubicBezTo>
                        <a:pt x="8200" y="3967"/>
                        <a:pt x="8214" y="3965"/>
                        <a:pt x="8229" y="3962"/>
                      </a:cubicBezTo>
                      <a:cubicBezTo>
                        <a:pt x="8244" y="3940"/>
                        <a:pt x="8259" y="3919"/>
                        <a:pt x="8274" y="3897"/>
                      </a:cubicBezTo>
                      <a:cubicBezTo>
                        <a:pt x="8277" y="3884"/>
                        <a:pt x="8279" y="3870"/>
                        <a:pt x="8282" y="3857"/>
                      </a:cubicBezTo>
                      <a:lnTo>
                        <a:pt x="8282" y="3801"/>
                      </a:lnTo>
                      <a:cubicBezTo>
                        <a:pt x="8280" y="3782"/>
                        <a:pt x="8279" y="3764"/>
                        <a:pt x="8277" y="3745"/>
                      </a:cubicBezTo>
                      <a:cubicBezTo>
                        <a:pt x="8274" y="3726"/>
                        <a:pt x="8271" y="3708"/>
                        <a:pt x="8268" y="3689"/>
                      </a:cubicBezTo>
                      <a:cubicBezTo>
                        <a:pt x="8264" y="3670"/>
                        <a:pt x="8261" y="3652"/>
                        <a:pt x="8257" y="3633"/>
                      </a:cubicBezTo>
                      <a:cubicBezTo>
                        <a:pt x="8252" y="3622"/>
                        <a:pt x="8248" y="3612"/>
                        <a:pt x="8243" y="3601"/>
                      </a:cubicBezTo>
                      <a:cubicBezTo>
                        <a:pt x="8240" y="3590"/>
                        <a:pt x="8238" y="3580"/>
                        <a:pt x="8235" y="3569"/>
                      </a:cubicBezTo>
                      <a:cubicBezTo>
                        <a:pt x="8234" y="3564"/>
                        <a:pt x="8233" y="3558"/>
                        <a:pt x="8232" y="3553"/>
                      </a:cubicBezTo>
                      <a:cubicBezTo>
                        <a:pt x="8175" y="3403"/>
                        <a:pt x="8117" y="3253"/>
                        <a:pt x="8060" y="3103"/>
                      </a:cubicBezTo>
                      <a:lnTo>
                        <a:pt x="7889" y="2694"/>
                      </a:lnTo>
                      <a:lnTo>
                        <a:pt x="7717" y="2342"/>
                      </a:lnTo>
                      <a:lnTo>
                        <a:pt x="7545" y="2029"/>
                      </a:lnTo>
                      <a:lnTo>
                        <a:pt x="7370" y="1740"/>
                      </a:lnTo>
                      <a:lnTo>
                        <a:pt x="7193" y="1500"/>
                      </a:lnTo>
                      <a:lnTo>
                        <a:pt x="7007" y="1299"/>
                      </a:lnTo>
                      <a:lnTo>
                        <a:pt x="6822" y="1131"/>
                      </a:lnTo>
                      <a:lnTo>
                        <a:pt x="6625" y="986"/>
                      </a:lnTo>
                      <a:lnTo>
                        <a:pt x="6423" y="890"/>
                      </a:lnTo>
                      <a:lnTo>
                        <a:pt x="6207" y="810"/>
                      </a:lnTo>
                      <a:lnTo>
                        <a:pt x="5985" y="770"/>
                      </a:lnTo>
                      <a:lnTo>
                        <a:pt x="5747" y="746"/>
                      </a:lnTo>
                      <a:close/>
                      <a:moveTo>
                        <a:pt x="5672" y="0"/>
                      </a:moveTo>
                      <a:lnTo>
                        <a:pt x="5907" y="16"/>
                      </a:lnTo>
                      <a:lnTo>
                        <a:pt x="6135" y="56"/>
                      </a:lnTo>
                      <a:lnTo>
                        <a:pt x="6348" y="112"/>
                      </a:lnTo>
                      <a:lnTo>
                        <a:pt x="6550" y="192"/>
                      </a:lnTo>
                      <a:lnTo>
                        <a:pt x="6747" y="313"/>
                      </a:lnTo>
                      <a:lnTo>
                        <a:pt x="6935" y="449"/>
                      </a:lnTo>
                      <a:lnTo>
                        <a:pt x="7113" y="617"/>
                      </a:lnTo>
                      <a:lnTo>
                        <a:pt x="7287" y="810"/>
                      </a:lnTo>
                      <a:cubicBezTo>
                        <a:pt x="7343" y="885"/>
                        <a:pt x="7400" y="959"/>
                        <a:pt x="7456" y="1034"/>
                      </a:cubicBezTo>
                      <a:lnTo>
                        <a:pt x="7614" y="1283"/>
                      </a:lnTo>
                      <a:cubicBezTo>
                        <a:pt x="7668" y="1374"/>
                        <a:pt x="7721" y="1465"/>
                        <a:pt x="7775" y="1556"/>
                      </a:cubicBezTo>
                      <a:cubicBezTo>
                        <a:pt x="7828" y="1663"/>
                        <a:pt x="7880" y="1770"/>
                        <a:pt x="7933" y="1877"/>
                      </a:cubicBezTo>
                      <a:lnTo>
                        <a:pt x="8094" y="2221"/>
                      </a:lnTo>
                      <a:lnTo>
                        <a:pt x="8257" y="2606"/>
                      </a:lnTo>
                      <a:cubicBezTo>
                        <a:pt x="8311" y="2750"/>
                        <a:pt x="8364" y="2895"/>
                        <a:pt x="8418" y="3039"/>
                      </a:cubicBezTo>
                      <a:cubicBezTo>
                        <a:pt x="8473" y="3197"/>
                        <a:pt x="8529" y="3354"/>
                        <a:pt x="8584" y="3512"/>
                      </a:cubicBezTo>
                      <a:cubicBezTo>
                        <a:pt x="8641" y="3686"/>
                        <a:pt x="8699" y="3860"/>
                        <a:pt x="8756" y="4034"/>
                      </a:cubicBezTo>
                      <a:lnTo>
                        <a:pt x="8933" y="4603"/>
                      </a:lnTo>
                      <a:lnTo>
                        <a:pt x="9077" y="5084"/>
                      </a:lnTo>
                      <a:cubicBezTo>
                        <a:pt x="9122" y="5242"/>
                        <a:pt x="9168" y="5399"/>
                        <a:pt x="9213" y="5557"/>
                      </a:cubicBezTo>
                      <a:cubicBezTo>
                        <a:pt x="9253" y="5704"/>
                        <a:pt x="9292" y="5851"/>
                        <a:pt x="9332" y="5998"/>
                      </a:cubicBezTo>
                      <a:lnTo>
                        <a:pt x="9446" y="6439"/>
                      </a:lnTo>
                      <a:cubicBezTo>
                        <a:pt x="9479" y="6578"/>
                        <a:pt x="9513" y="6717"/>
                        <a:pt x="9546" y="6856"/>
                      </a:cubicBezTo>
                      <a:cubicBezTo>
                        <a:pt x="9578" y="6998"/>
                        <a:pt x="9611" y="7139"/>
                        <a:pt x="9643" y="7281"/>
                      </a:cubicBezTo>
                      <a:cubicBezTo>
                        <a:pt x="9672" y="7420"/>
                        <a:pt x="9702" y="7559"/>
                        <a:pt x="9731" y="7698"/>
                      </a:cubicBezTo>
                      <a:cubicBezTo>
                        <a:pt x="9742" y="7752"/>
                        <a:pt x="9753" y="7805"/>
                        <a:pt x="9764" y="7859"/>
                      </a:cubicBezTo>
                      <a:lnTo>
                        <a:pt x="9795" y="7859"/>
                      </a:lnTo>
                      <a:cubicBezTo>
                        <a:pt x="9811" y="7867"/>
                        <a:pt x="9826" y="7875"/>
                        <a:pt x="9842" y="7883"/>
                      </a:cubicBezTo>
                      <a:cubicBezTo>
                        <a:pt x="9856" y="7904"/>
                        <a:pt x="9870" y="7926"/>
                        <a:pt x="9884" y="7947"/>
                      </a:cubicBezTo>
                      <a:lnTo>
                        <a:pt x="9917" y="8043"/>
                      </a:lnTo>
                      <a:cubicBezTo>
                        <a:pt x="9924" y="8081"/>
                        <a:pt x="9932" y="8118"/>
                        <a:pt x="9939" y="8156"/>
                      </a:cubicBezTo>
                      <a:lnTo>
                        <a:pt x="9945" y="8300"/>
                      </a:lnTo>
                      <a:cubicBezTo>
                        <a:pt x="9944" y="8337"/>
                        <a:pt x="9943" y="8375"/>
                        <a:pt x="9942" y="8412"/>
                      </a:cubicBezTo>
                      <a:cubicBezTo>
                        <a:pt x="9937" y="8444"/>
                        <a:pt x="9933" y="8476"/>
                        <a:pt x="9928" y="8508"/>
                      </a:cubicBezTo>
                      <a:cubicBezTo>
                        <a:pt x="9920" y="8538"/>
                        <a:pt x="9911" y="8567"/>
                        <a:pt x="9903" y="8597"/>
                      </a:cubicBezTo>
                      <a:cubicBezTo>
                        <a:pt x="9918" y="8677"/>
                        <a:pt x="9932" y="8757"/>
                        <a:pt x="9947" y="8837"/>
                      </a:cubicBezTo>
                      <a:cubicBezTo>
                        <a:pt x="9961" y="8915"/>
                        <a:pt x="9975" y="8992"/>
                        <a:pt x="9989" y="9070"/>
                      </a:cubicBezTo>
                      <a:cubicBezTo>
                        <a:pt x="9993" y="9107"/>
                        <a:pt x="9996" y="9145"/>
                        <a:pt x="10000" y="9182"/>
                      </a:cubicBezTo>
                      <a:lnTo>
                        <a:pt x="10000" y="9302"/>
                      </a:lnTo>
                      <a:cubicBezTo>
                        <a:pt x="9996" y="9337"/>
                        <a:pt x="9993" y="9372"/>
                        <a:pt x="9989" y="9407"/>
                      </a:cubicBezTo>
                      <a:cubicBezTo>
                        <a:pt x="9981" y="9436"/>
                        <a:pt x="9972" y="9466"/>
                        <a:pt x="9964" y="9495"/>
                      </a:cubicBezTo>
                      <a:cubicBezTo>
                        <a:pt x="9954" y="9519"/>
                        <a:pt x="9943" y="9543"/>
                        <a:pt x="9933" y="9567"/>
                      </a:cubicBezTo>
                      <a:lnTo>
                        <a:pt x="9906" y="9591"/>
                      </a:lnTo>
                      <a:cubicBezTo>
                        <a:pt x="9898" y="9596"/>
                        <a:pt x="9889" y="9602"/>
                        <a:pt x="9881" y="9607"/>
                      </a:cubicBezTo>
                      <a:cubicBezTo>
                        <a:pt x="9869" y="9612"/>
                        <a:pt x="9857" y="9618"/>
                        <a:pt x="9845" y="9623"/>
                      </a:cubicBezTo>
                      <a:lnTo>
                        <a:pt x="9792" y="9647"/>
                      </a:lnTo>
                      <a:lnTo>
                        <a:pt x="9723" y="9671"/>
                      </a:lnTo>
                      <a:cubicBezTo>
                        <a:pt x="9696" y="9676"/>
                        <a:pt x="9670" y="9682"/>
                        <a:pt x="9643" y="9687"/>
                      </a:cubicBezTo>
                      <a:lnTo>
                        <a:pt x="9546" y="9703"/>
                      </a:lnTo>
                      <a:lnTo>
                        <a:pt x="9443" y="9703"/>
                      </a:lnTo>
                      <a:lnTo>
                        <a:pt x="9341" y="9695"/>
                      </a:lnTo>
                      <a:lnTo>
                        <a:pt x="9255" y="9671"/>
                      </a:lnTo>
                      <a:cubicBezTo>
                        <a:pt x="9231" y="9652"/>
                        <a:pt x="9207" y="9634"/>
                        <a:pt x="9183" y="9615"/>
                      </a:cubicBezTo>
                      <a:cubicBezTo>
                        <a:pt x="9163" y="9599"/>
                        <a:pt x="9142" y="9583"/>
                        <a:pt x="9122" y="9567"/>
                      </a:cubicBezTo>
                      <a:cubicBezTo>
                        <a:pt x="9105" y="9543"/>
                        <a:pt x="9089" y="9519"/>
                        <a:pt x="9072" y="9495"/>
                      </a:cubicBezTo>
                      <a:cubicBezTo>
                        <a:pt x="9057" y="9468"/>
                        <a:pt x="9042" y="9442"/>
                        <a:pt x="9027" y="9415"/>
                      </a:cubicBezTo>
                      <a:cubicBezTo>
                        <a:pt x="9016" y="9385"/>
                        <a:pt x="9005" y="9356"/>
                        <a:pt x="8994" y="9326"/>
                      </a:cubicBezTo>
                      <a:cubicBezTo>
                        <a:pt x="8986" y="9297"/>
                        <a:pt x="8977" y="9267"/>
                        <a:pt x="8969" y="9238"/>
                      </a:cubicBezTo>
                      <a:cubicBezTo>
                        <a:pt x="8964" y="9211"/>
                        <a:pt x="8958" y="9185"/>
                        <a:pt x="8953" y="9158"/>
                      </a:cubicBezTo>
                      <a:cubicBezTo>
                        <a:pt x="8947" y="9129"/>
                        <a:pt x="8942" y="9099"/>
                        <a:pt x="8936" y="9070"/>
                      </a:cubicBezTo>
                      <a:cubicBezTo>
                        <a:pt x="8933" y="9046"/>
                        <a:pt x="8931" y="9022"/>
                        <a:pt x="8928" y="8998"/>
                      </a:cubicBezTo>
                      <a:cubicBezTo>
                        <a:pt x="8926" y="8974"/>
                        <a:pt x="8924" y="8949"/>
                        <a:pt x="8922" y="8925"/>
                      </a:cubicBezTo>
                      <a:cubicBezTo>
                        <a:pt x="8907" y="8805"/>
                        <a:pt x="8893" y="8685"/>
                        <a:pt x="8878" y="8565"/>
                      </a:cubicBezTo>
                      <a:cubicBezTo>
                        <a:pt x="8860" y="8453"/>
                        <a:pt x="8843" y="8340"/>
                        <a:pt x="8825" y="8228"/>
                      </a:cubicBezTo>
                      <a:lnTo>
                        <a:pt x="8759" y="7907"/>
                      </a:lnTo>
                      <a:cubicBezTo>
                        <a:pt x="8732" y="7813"/>
                        <a:pt x="8705" y="7720"/>
                        <a:pt x="8678" y="7626"/>
                      </a:cubicBezTo>
                      <a:cubicBezTo>
                        <a:pt x="8648" y="7538"/>
                        <a:pt x="8617" y="7450"/>
                        <a:pt x="8587" y="7362"/>
                      </a:cubicBezTo>
                      <a:cubicBezTo>
                        <a:pt x="8554" y="7287"/>
                        <a:pt x="8520" y="7212"/>
                        <a:pt x="8487" y="7137"/>
                      </a:cubicBezTo>
                      <a:lnTo>
                        <a:pt x="8379" y="6945"/>
                      </a:lnTo>
                      <a:lnTo>
                        <a:pt x="8260" y="6784"/>
                      </a:lnTo>
                      <a:cubicBezTo>
                        <a:pt x="8218" y="6747"/>
                        <a:pt x="8177" y="6709"/>
                        <a:pt x="8135" y="6672"/>
                      </a:cubicBezTo>
                      <a:lnTo>
                        <a:pt x="8005" y="6600"/>
                      </a:lnTo>
                      <a:lnTo>
                        <a:pt x="7869" y="6576"/>
                      </a:lnTo>
                      <a:lnTo>
                        <a:pt x="7722" y="6600"/>
                      </a:lnTo>
                      <a:lnTo>
                        <a:pt x="7584" y="6688"/>
                      </a:lnTo>
                      <a:lnTo>
                        <a:pt x="7451" y="6824"/>
                      </a:lnTo>
                      <a:cubicBezTo>
                        <a:pt x="7409" y="6883"/>
                        <a:pt x="7368" y="6942"/>
                        <a:pt x="7326" y="7001"/>
                      </a:cubicBezTo>
                      <a:cubicBezTo>
                        <a:pt x="7287" y="7073"/>
                        <a:pt x="7249" y="7145"/>
                        <a:pt x="7210" y="7217"/>
                      </a:cubicBezTo>
                      <a:cubicBezTo>
                        <a:pt x="7177" y="7303"/>
                        <a:pt x="7143" y="7388"/>
                        <a:pt x="7110" y="7474"/>
                      </a:cubicBezTo>
                      <a:cubicBezTo>
                        <a:pt x="7080" y="7576"/>
                        <a:pt x="7049" y="7677"/>
                        <a:pt x="7019" y="7779"/>
                      </a:cubicBezTo>
                      <a:cubicBezTo>
                        <a:pt x="6992" y="7888"/>
                        <a:pt x="6965" y="7998"/>
                        <a:pt x="6938" y="8107"/>
                      </a:cubicBezTo>
                      <a:cubicBezTo>
                        <a:pt x="6917" y="8225"/>
                        <a:pt x="6895" y="8342"/>
                        <a:pt x="6874" y="8460"/>
                      </a:cubicBezTo>
                      <a:cubicBezTo>
                        <a:pt x="6858" y="8586"/>
                        <a:pt x="6843" y="8711"/>
                        <a:pt x="6827" y="8837"/>
                      </a:cubicBezTo>
                      <a:cubicBezTo>
                        <a:pt x="6817" y="8971"/>
                        <a:pt x="6807" y="9104"/>
                        <a:pt x="6797" y="9238"/>
                      </a:cubicBezTo>
                      <a:lnTo>
                        <a:pt x="6794" y="9286"/>
                      </a:lnTo>
                      <a:cubicBezTo>
                        <a:pt x="6792" y="9310"/>
                        <a:pt x="6791" y="9334"/>
                        <a:pt x="6789" y="9358"/>
                      </a:cubicBezTo>
                      <a:cubicBezTo>
                        <a:pt x="6785" y="9385"/>
                        <a:pt x="6782" y="9412"/>
                        <a:pt x="6778" y="9439"/>
                      </a:cubicBezTo>
                      <a:lnTo>
                        <a:pt x="6766" y="9535"/>
                      </a:lnTo>
                      <a:cubicBezTo>
                        <a:pt x="6760" y="9564"/>
                        <a:pt x="6753" y="9594"/>
                        <a:pt x="6747" y="9623"/>
                      </a:cubicBezTo>
                      <a:cubicBezTo>
                        <a:pt x="6739" y="9655"/>
                        <a:pt x="6730" y="9687"/>
                        <a:pt x="6722" y="9719"/>
                      </a:cubicBezTo>
                      <a:cubicBezTo>
                        <a:pt x="6712" y="9751"/>
                        <a:pt x="6702" y="9784"/>
                        <a:pt x="6692" y="9816"/>
                      </a:cubicBezTo>
                      <a:cubicBezTo>
                        <a:pt x="6679" y="9837"/>
                        <a:pt x="6666" y="9859"/>
                        <a:pt x="6653" y="9880"/>
                      </a:cubicBezTo>
                      <a:cubicBezTo>
                        <a:pt x="6636" y="9901"/>
                        <a:pt x="6620" y="9923"/>
                        <a:pt x="6603" y="9944"/>
                      </a:cubicBezTo>
                      <a:cubicBezTo>
                        <a:pt x="6583" y="9955"/>
                        <a:pt x="6562" y="9965"/>
                        <a:pt x="6542" y="9976"/>
                      </a:cubicBezTo>
                      <a:lnTo>
                        <a:pt x="6473" y="10000"/>
                      </a:lnTo>
                      <a:lnTo>
                        <a:pt x="2898" y="10000"/>
                      </a:lnTo>
                      <a:lnTo>
                        <a:pt x="2804" y="9976"/>
                      </a:lnTo>
                      <a:cubicBezTo>
                        <a:pt x="2779" y="9965"/>
                        <a:pt x="2754" y="9955"/>
                        <a:pt x="2729" y="9944"/>
                      </a:cubicBezTo>
                      <a:cubicBezTo>
                        <a:pt x="2706" y="9923"/>
                        <a:pt x="2683" y="9901"/>
                        <a:pt x="2660" y="9880"/>
                      </a:cubicBezTo>
                      <a:cubicBezTo>
                        <a:pt x="2642" y="9853"/>
                        <a:pt x="2623" y="9827"/>
                        <a:pt x="2605" y="9800"/>
                      </a:cubicBezTo>
                      <a:cubicBezTo>
                        <a:pt x="2590" y="9770"/>
                        <a:pt x="2575" y="9741"/>
                        <a:pt x="2560" y="9711"/>
                      </a:cubicBezTo>
                      <a:cubicBezTo>
                        <a:pt x="2548" y="9682"/>
                        <a:pt x="2536" y="9652"/>
                        <a:pt x="2524" y="9623"/>
                      </a:cubicBezTo>
                      <a:lnTo>
                        <a:pt x="2497" y="9527"/>
                      </a:lnTo>
                      <a:cubicBezTo>
                        <a:pt x="2489" y="9495"/>
                        <a:pt x="2482" y="9463"/>
                        <a:pt x="2474" y="9431"/>
                      </a:cubicBezTo>
                      <a:cubicBezTo>
                        <a:pt x="2469" y="9404"/>
                        <a:pt x="2463" y="9377"/>
                        <a:pt x="2458" y="9350"/>
                      </a:cubicBezTo>
                      <a:cubicBezTo>
                        <a:pt x="2455" y="9323"/>
                        <a:pt x="2452" y="9297"/>
                        <a:pt x="2449" y="9270"/>
                      </a:cubicBezTo>
                      <a:cubicBezTo>
                        <a:pt x="2447" y="9254"/>
                        <a:pt x="2446" y="9238"/>
                        <a:pt x="2444" y="9222"/>
                      </a:cubicBezTo>
                      <a:cubicBezTo>
                        <a:pt x="2434" y="9088"/>
                        <a:pt x="2423" y="8955"/>
                        <a:pt x="2413" y="8821"/>
                      </a:cubicBezTo>
                      <a:cubicBezTo>
                        <a:pt x="2397" y="8698"/>
                        <a:pt x="2380" y="8575"/>
                        <a:pt x="2364" y="8452"/>
                      </a:cubicBezTo>
                      <a:cubicBezTo>
                        <a:pt x="2344" y="8332"/>
                        <a:pt x="2323" y="8211"/>
                        <a:pt x="2303" y="8091"/>
                      </a:cubicBezTo>
                      <a:cubicBezTo>
                        <a:pt x="2276" y="7984"/>
                        <a:pt x="2249" y="7878"/>
                        <a:pt x="2222" y="7771"/>
                      </a:cubicBezTo>
                      <a:cubicBezTo>
                        <a:pt x="2192" y="7672"/>
                        <a:pt x="2161" y="7573"/>
                        <a:pt x="2131" y="7474"/>
                      </a:cubicBezTo>
                      <a:cubicBezTo>
                        <a:pt x="2096" y="7386"/>
                        <a:pt x="2060" y="7297"/>
                        <a:pt x="2025" y="7209"/>
                      </a:cubicBezTo>
                      <a:cubicBezTo>
                        <a:pt x="1987" y="7137"/>
                        <a:pt x="1950" y="7065"/>
                        <a:pt x="1912" y="6993"/>
                      </a:cubicBezTo>
                      <a:lnTo>
                        <a:pt x="1787" y="6808"/>
                      </a:lnTo>
                      <a:lnTo>
                        <a:pt x="1654" y="6688"/>
                      </a:lnTo>
                      <a:lnTo>
                        <a:pt x="1518" y="6600"/>
                      </a:lnTo>
                      <a:lnTo>
                        <a:pt x="1372" y="6576"/>
                      </a:lnTo>
                      <a:lnTo>
                        <a:pt x="1247" y="6592"/>
                      </a:lnTo>
                      <a:cubicBezTo>
                        <a:pt x="1207" y="6613"/>
                        <a:pt x="1168" y="6635"/>
                        <a:pt x="1128" y="6656"/>
                      </a:cubicBezTo>
                      <a:cubicBezTo>
                        <a:pt x="1088" y="6685"/>
                        <a:pt x="1049" y="6715"/>
                        <a:pt x="1009" y="6744"/>
                      </a:cubicBezTo>
                      <a:lnTo>
                        <a:pt x="895" y="6864"/>
                      </a:lnTo>
                      <a:lnTo>
                        <a:pt x="787" y="7025"/>
                      </a:lnTo>
                      <a:lnTo>
                        <a:pt x="690" y="7209"/>
                      </a:lnTo>
                      <a:cubicBezTo>
                        <a:pt x="660" y="7281"/>
                        <a:pt x="629" y="7354"/>
                        <a:pt x="599" y="7426"/>
                      </a:cubicBezTo>
                      <a:cubicBezTo>
                        <a:pt x="572" y="7503"/>
                        <a:pt x="545" y="7581"/>
                        <a:pt x="518" y="7658"/>
                      </a:cubicBezTo>
                      <a:cubicBezTo>
                        <a:pt x="495" y="7746"/>
                        <a:pt x="472" y="7835"/>
                        <a:pt x="449" y="7923"/>
                      </a:cubicBezTo>
                      <a:cubicBezTo>
                        <a:pt x="430" y="8019"/>
                        <a:pt x="412" y="8116"/>
                        <a:pt x="393" y="8212"/>
                      </a:cubicBezTo>
                      <a:cubicBezTo>
                        <a:pt x="379" y="8313"/>
                        <a:pt x="366" y="8415"/>
                        <a:pt x="352" y="8516"/>
                      </a:cubicBezTo>
                      <a:cubicBezTo>
                        <a:pt x="344" y="8626"/>
                        <a:pt x="335" y="8735"/>
                        <a:pt x="327" y="8845"/>
                      </a:cubicBezTo>
                      <a:cubicBezTo>
                        <a:pt x="323" y="8893"/>
                        <a:pt x="320" y="8942"/>
                        <a:pt x="316" y="8990"/>
                      </a:cubicBezTo>
                      <a:cubicBezTo>
                        <a:pt x="307" y="9025"/>
                        <a:pt x="297" y="9059"/>
                        <a:pt x="288" y="9094"/>
                      </a:cubicBezTo>
                      <a:lnTo>
                        <a:pt x="252" y="9166"/>
                      </a:lnTo>
                      <a:cubicBezTo>
                        <a:pt x="236" y="9179"/>
                        <a:pt x="221" y="9193"/>
                        <a:pt x="205" y="9206"/>
                      </a:cubicBezTo>
                      <a:lnTo>
                        <a:pt x="147" y="9206"/>
                      </a:lnTo>
                      <a:lnTo>
                        <a:pt x="144" y="9182"/>
                      </a:lnTo>
                      <a:lnTo>
                        <a:pt x="144" y="9118"/>
                      </a:lnTo>
                      <a:lnTo>
                        <a:pt x="141" y="9022"/>
                      </a:lnTo>
                      <a:lnTo>
                        <a:pt x="141" y="8893"/>
                      </a:lnTo>
                      <a:lnTo>
                        <a:pt x="141" y="8733"/>
                      </a:lnTo>
                      <a:cubicBezTo>
                        <a:pt x="126" y="8725"/>
                        <a:pt x="112" y="8717"/>
                        <a:pt x="97" y="8709"/>
                      </a:cubicBezTo>
                      <a:cubicBezTo>
                        <a:pt x="84" y="8688"/>
                        <a:pt x="71" y="8666"/>
                        <a:pt x="58" y="8645"/>
                      </a:cubicBezTo>
                      <a:lnTo>
                        <a:pt x="28" y="8549"/>
                      </a:lnTo>
                      <a:cubicBezTo>
                        <a:pt x="21" y="8509"/>
                        <a:pt x="13" y="8468"/>
                        <a:pt x="6" y="8428"/>
                      </a:cubicBezTo>
                      <a:cubicBezTo>
                        <a:pt x="4" y="8385"/>
                        <a:pt x="2" y="8343"/>
                        <a:pt x="0" y="8300"/>
                      </a:cubicBezTo>
                      <a:cubicBezTo>
                        <a:pt x="3" y="8252"/>
                        <a:pt x="5" y="8204"/>
                        <a:pt x="8" y="8156"/>
                      </a:cubicBezTo>
                      <a:cubicBezTo>
                        <a:pt x="15" y="8118"/>
                        <a:pt x="23" y="8081"/>
                        <a:pt x="30" y="8043"/>
                      </a:cubicBezTo>
                      <a:cubicBezTo>
                        <a:pt x="40" y="8011"/>
                        <a:pt x="51" y="7979"/>
                        <a:pt x="61" y="7947"/>
                      </a:cubicBezTo>
                      <a:cubicBezTo>
                        <a:pt x="76" y="7926"/>
                        <a:pt x="90" y="7904"/>
                        <a:pt x="105" y="7883"/>
                      </a:cubicBezTo>
                      <a:cubicBezTo>
                        <a:pt x="121" y="7875"/>
                        <a:pt x="136" y="7867"/>
                        <a:pt x="152" y="7859"/>
                      </a:cubicBezTo>
                      <a:lnTo>
                        <a:pt x="208" y="7859"/>
                      </a:lnTo>
                      <a:cubicBezTo>
                        <a:pt x="226" y="7712"/>
                        <a:pt x="245" y="7565"/>
                        <a:pt x="263" y="7418"/>
                      </a:cubicBezTo>
                      <a:lnTo>
                        <a:pt x="263" y="7233"/>
                      </a:lnTo>
                      <a:lnTo>
                        <a:pt x="263" y="7209"/>
                      </a:lnTo>
                      <a:lnTo>
                        <a:pt x="263" y="7193"/>
                      </a:lnTo>
                      <a:lnTo>
                        <a:pt x="263" y="6391"/>
                      </a:lnTo>
                      <a:lnTo>
                        <a:pt x="269" y="6271"/>
                      </a:lnTo>
                      <a:cubicBezTo>
                        <a:pt x="275" y="6242"/>
                        <a:pt x="282" y="6212"/>
                        <a:pt x="288" y="6183"/>
                      </a:cubicBezTo>
                      <a:cubicBezTo>
                        <a:pt x="297" y="6156"/>
                        <a:pt x="307" y="6130"/>
                        <a:pt x="316" y="6103"/>
                      </a:cubicBezTo>
                      <a:lnTo>
                        <a:pt x="346" y="6055"/>
                      </a:lnTo>
                      <a:cubicBezTo>
                        <a:pt x="358" y="6041"/>
                        <a:pt x="370" y="6028"/>
                        <a:pt x="382" y="6014"/>
                      </a:cubicBezTo>
                      <a:cubicBezTo>
                        <a:pt x="396" y="6003"/>
                        <a:pt x="410" y="5993"/>
                        <a:pt x="424" y="5982"/>
                      </a:cubicBezTo>
                      <a:cubicBezTo>
                        <a:pt x="436" y="5977"/>
                        <a:pt x="448" y="5971"/>
                        <a:pt x="460" y="5966"/>
                      </a:cubicBezTo>
                      <a:lnTo>
                        <a:pt x="490" y="5942"/>
                      </a:lnTo>
                      <a:cubicBezTo>
                        <a:pt x="499" y="5939"/>
                        <a:pt x="509" y="5937"/>
                        <a:pt x="518" y="5934"/>
                      </a:cubicBezTo>
                      <a:cubicBezTo>
                        <a:pt x="524" y="5929"/>
                        <a:pt x="529" y="5923"/>
                        <a:pt x="535" y="5918"/>
                      </a:cubicBezTo>
                      <a:cubicBezTo>
                        <a:pt x="588" y="5776"/>
                        <a:pt x="642" y="5635"/>
                        <a:pt x="695" y="5493"/>
                      </a:cubicBezTo>
                      <a:cubicBezTo>
                        <a:pt x="729" y="5416"/>
                        <a:pt x="764" y="5338"/>
                        <a:pt x="798" y="5261"/>
                      </a:cubicBezTo>
                      <a:cubicBezTo>
                        <a:pt x="838" y="5189"/>
                        <a:pt x="877" y="5116"/>
                        <a:pt x="917" y="5044"/>
                      </a:cubicBezTo>
                      <a:lnTo>
                        <a:pt x="1058" y="4812"/>
                      </a:lnTo>
                      <a:lnTo>
                        <a:pt x="1216" y="4603"/>
                      </a:lnTo>
                      <a:cubicBezTo>
                        <a:pt x="1274" y="4536"/>
                        <a:pt x="1333" y="4470"/>
                        <a:pt x="1391" y="4403"/>
                      </a:cubicBezTo>
                      <a:lnTo>
                        <a:pt x="1582" y="4218"/>
                      </a:lnTo>
                      <a:lnTo>
                        <a:pt x="1784" y="4050"/>
                      </a:lnTo>
                      <a:lnTo>
                        <a:pt x="1995" y="3913"/>
                      </a:lnTo>
                      <a:lnTo>
                        <a:pt x="2217" y="3785"/>
                      </a:lnTo>
                      <a:lnTo>
                        <a:pt x="2444" y="3697"/>
                      </a:lnTo>
                      <a:lnTo>
                        <a:pt x="2677" y="3633"/>
                      </a:lnTo>
                      <a:lnTo>
                        <a:pt x="2909" y="3609"/>
                      </a:lnTo>
                      <a:lnTo>
                        <a:pt x="2912" y="3609"/>
                      </a:lnTo>
                      <a:lnTo>
                        <a:pt x="2920" y="3609"/>
                      </a:lnTo>
                      <a:lnTo>
                        <a:pt x="2932" y="3609"/>
                      </a:lnTo>
                      <a:lnTo>
                        <a:pt x="2937" y="3609"/>
                      </a:lnTo>
                      <a:lnTo>
                        <a:pt x="2945" y="3609"/>
                      </a:lnTo>
                      <a:cubicBezTo>
                        <a:pt x="2949" y="3604"/>
                        <a:pt x="2952" y="3598"/>
                        <a:pt x="2956" y="3593"/>
                      </a:cubicBezTo>
                      <a:cubicBezTo>
                        <a:pt x="2958" y="3588"/>
                        <a:pt x="2960" y="3582"/>
                        <a:pt x="2962" y="3577"/>
                      </a:cubicBezTo>
                      <a:cubicBezTo>
                        <a:pt x="2964" y="3566"/>
                        <a:pt x="2966" y="3556"/>
                        <a:pt x="2968" y="3545"/>
                      </a:cubicBezTo>
                      <a:cubicBezTo>
                        <a:pt x="2969" y="3539"/>
                        <a:pt x="2969" y="3534"/>
                        <a:pt x="2970" y="3528"/>
                      </a:cubicBezTo>
                      <a:cubicBezTo>
                        <a:pt x="3015" y="3370"/>
                        <a:pt x="3061" y="3213"/>
                        <a:pt x="3106" y="3055"/>
                      </a:cubicBezTo>
                      <a:lnTo>
                        <a:pt x="3247" y="2606"/>
                      </a:lnTo>
                      <a:lnTo>
                        <a:pt x="3394" y="2197"/>
                      </a:lnTo>
                      <a:lnTo>
                        <a:pt x="3549" y="1820"/>
                      </a:lnTo>
                      <a:lnTo>
                        <a:pt x="3713" y="1476"/>
                      </a:lnTo>
                      <a:cubicBezTo>
                        <a:pt x="3770" y="1377"/>
                        <a:pt x="3828" y="1278"/>
                        <a:pt x="3885" y="1179"/>
                      </a:cubicBezTo>
                      <a:lnTo>
                        <a:pt x="4062" y="914"/>
                      </a:lnTo>
                      <a:lnTo>
                        <a:pt x="4245" y="674"/>
                      </a:lnTo>
                      <a:lnTo>
                        <a:pt x="4439" y="473"/>
                      </a:lnTo>
                      <a:lnTo>
                        <a:pt x="4630" y="321"/>
                      </a:lnTo>
                      <a:lnTo>
                        <a:pt x="4813" y="200"/>
                      </a:lnTo>
                      <a:lnTo>
                        <a:pt x="4993" y="112"/>
                      </a:lnTo>
                      <a:lnTo>
                        <a:pt x="5170" y="56"/>
                      </a:lnTo>
                      <a:lnTo>
                        <a:pt x="5339" y="24"/>
                      </a:lnTo>
                      <a:lnTo>
                        <a:pt x="5508" y="8"/>
                      </a:lnTo>
                      <a:lnTo>
                        <a:pt x="5672"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9" name="Freeform 87"/>
                <p:cNvSpPr>
                  <a:spLocks noChangeArrowheads="1"/>
                </p:cNvSpPr>
                <p:nvPr/>
              </p:nvSpPr>
              <p:spPr bwMode="auto">
                <a:xfrm>
                  <a:off x="4860" y="1225"/>
                  <a:ext cx="11" cy="11"/>
                </a:xfrm>
                <a:custGeom>
                  <a:avLst/>
                  <a:gdLst>
                    <a:gd name="T0" fmla="*/ 0 w 125"/>
                    <a:gd name="T1" fmla="*/ 0 h 125"/>
                    <a:gd name="T2" fmla="*/ 0 w 125"/>
                    <a:gd name="T3" fmla="*/ 0 h 125"/>
                    <a:gd name="T4" fmla="*/ 0 w 125"/>
                    <a:gd name="T5" fmla="*/ 0 h 125"/>
                    <a:gd name="T6" fmla="*/ 0 w 125"/>
                    <a:gd name="T7" fmla="*/ 0 h 125"/>
                    <a:gd name="T8" fmla="*/ 0 w 125"/>
                    <a:gd name="T9" fmla="*/ 0 h 125"/>
                    <a:gd name="T10" fmla="*/ 0 w 125"/>
                    <a:gd name="T11" fmla="*/ 0 h 125"/>
                    <a:gd name="T12" fmla="*/ 0 w 125"/>
                    <a:gd name="T13" fmla="*/ 0 h 125"/>
                    <a:gd name="T14" fmla="*/ 0 w 125"/>
                    <a:gd name="T15" fmla="*/ 0 h 125"/>
                    <a:gd name="T16" fmla="*/ 0 w 125"/>
                    <a:gd name="T17" fmla="*/ 0 h 125"/>
                    <a:gd name="T18" fmla="*/ 0 w 125"/>
                    <a:gd name="T19" fmla="*/ 0 h 125"/>
                    <a:gd name="T20" fmla="*/ 0 w 125"/>
                    <a:gd name="T21" fmla="*/ 0 h 125"/>
                    <a:gd name="T22" fmla="*/ 0 w 125"/>
                    <a:gd name="T23" fmla="*/ 0 h 125"/>
                    <a:gd name="T24" fmla="*/ 0 w 125"/>
                    <a:gd name="T25" fmla="*/ 0 h 125"/>
                    <a:gd name="T26" fmla="*/ 0 w 125"/>
                    <a:gd name="T27" fmla="*/ 0 h 125"/>
                    <a:gd name="T28" fmla="*/ 0 w 125"/>
                    <a:gd name="T29" fmla="*/ 0 h 125"/>
                    <a:gd name="T30" fmla="*/ 0 w 125"/>
                    <a:gd name="T31" fmla="*/ 0 h 125"/>
                    <a:gd name="T32" fmla="*/ 0 w 125"/>
                    <a:gd name="T33" fmla="*/ 0 h 125"/>
                    <a:gd name="T34" fmla="*/ 0 w 125"/>
                    <a:gd name="T35" fmla="*/ 0 h 125"/>
                    <a:gd name="T36" fmla="*/ 0 w 125"/>
                    <a:gd name="T37" fmla="*/ 0 h 125"/>
                    <a:gd name="T38" fmla="*/ 0 w 125"/>
                    <a:gd name="T39" fmla="*/ 0 h 125"/>
                    <a:gd name="T40" fmla="*/ 0 w 125"/>
                    <a:gd name="T41" fmla="*/ 0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5"/>
                    <a:gd name="T64" fmla="*/ 0 h 125"/>
                    <a:gd name="T65" fmla="*/ 125 w 125"/>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5" h="125">
                      <a:moveTo>
                        <a:pt x="63" y="0"/>
                      </a:moveTo>
                      <a:lnTo>
                        <a:pt x="83" y="4"/>
                      </a:lnTo>
                      <a:lnTo>
                        <a:pt x="100" y="13"/>
                      </a:lnTo>
                      <a:lnTo>
                        <a:pt x="113" y="26"/>
                      </a:lnTo>
                      <a:lnTo>
                        <a:pt x="122" y="44"/>
                      </a:lnTo>
                      <a:lnTo>
                        <a:pt x="125" y="62"/>
                      </a:lnTo>
                      <a:lnTo>
                        <a:pt x="122" y="82"/>
                      </a:lnTo>
                      <a:lnTo>
                        <a:pt x="113" y="100"/>
                      </a:lnTo>
                      <a:lnTo>
                        <a:pt x="100" y="113"/>
                      </a:lnTo>
                      <a:lnTo>
                        <a:pt x="83" y="122"/>
                      </a:lnTo>
                      <a:lnTo>
                        <a:pt x="63" y="125"/>
                      </a:lnTo>
                      <a:lnTo>
                        <a:pt x="43" y="122"/>
                      </a:lnTo>
                      <a:lnTo>
                        <a:pt x="26" y="113"/>
                      </a:lnTo>
                      <a:lnTo>
                        <a:pt x="12" y="100"/>
                      </a:lnTo>
                      <a:lnTo>
                        <a:pt x="3" y="82"/>
                      </a:lnTo>
                      <a:lnTo>
                        <a:pt x="0" y="62"/>
                      </a:lnTo>
                      <a:lnTo>
                        <a:pt x="3" y="44"/>
                      </a:lnTo>
                      <a:lnTo>
                        <a:pt x="12" y="26"/>
                      </a:lnTo>
                      <a:lnTo>
                        <a:pt x="26" y="13"/>
                      </a:lnTo>
                      <a:lnTo>
                        <a:pt x="43" y="4"/>
                      </a:lnTo>
                      <a:lnTo>
                        <a:pt x="63"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70" name="Freeform 88"/>
                <p:cNvSpPr>
                  <a:spLocks noChangeArrowheads="1"/>
                </p:cNvSpPr>
                <p:nvPr/>
              </p:nvSpPr>
              <p:spPr bwMode="auto">
                <a:xfrm>
                  <a:off x="4837" y="1202"/>
                  <a:ext cx="57" cy="57"/>
                </a:xfrm>
                <a:custGeom>
                  <a:avLst/>
                  <a:gdLst>
                    <a:gd name="T0" fmla="*/ 0 w 583"/>
                    <a:gd name="T1" fmla="*/ 0 h 582"/>
                    <a:gd name="T2" fmla="*/ 0 w 583"/>
                    <a:gd name="T3" fmla="*/ 0 h 582"/>
                    <a:gd name="T4" fmla="*/ 0 w 583"/>
                    <a:gd name="T5" fmla="*/ 0 h 582"/>
                    <a:gd name="T6" fmla="*/ 0 w 583"/>
                    <a:gd name="T7" fmla="*/ 0 h 582"/>
                    <a:gd name="T8" fmla="*/ 0 w 583"/>
                    <a:gd name="T9" fmla="*/ 0 h 582"/>
                    <a:gd name="T10" fmla="*/ 0 w 583"/>
                    <a:gd name="T11" fmla="*/ 0 h 582"/>
                    <a:gd name="T12" fmla="*/ 0 w 583"/>
                    <a:gd name="T13" fmla="*/ 0 h 582"/>
                    <a:gd name="T14" fmla="*/ 0 w 583"/>
                    <a:gd name="T15" fmla="*/ 0 h 582"/>
                    <a:gd name="T16" fmla="*/ 0 w 583"/>
                    <a:gd name="T17" fmla="*/ 0 h 582"/>
                    <a:gd name="T18" fmla="*/ 0 w 583"/>
                    <a:gd name="T19" fmla="*/ 0 h 582"/>
                    <a:gd name="T20" fmla="*/ 0 w 583"/>
                    <a:gd name="T21" fmla="*/ 0 h 582"/>
                    <a:gd name="T22" fmla="*/ 0 w 583"/>
                    <a:gd name="T23" fmla="*/ 0 h 582"/>
                    <a:gd name="T24" fmla="*/ 0 w 583"/>
                    <a:gd name="T25" fmla="*/ 0 h 582"/>
                    <a:gd name="T26" fmla="*/ 0 w 583"/>
                    <a:gd name="T27" fmla="*/ 0 h 582"/>
                    <a:gd name="T28" fmla="*/ 0 w 583"/>
                    <a:gd name="T29" fmla="*/ 0 h 582"/>
                    <a:gd name="T30" fmla="*/ 0 w 583"/>
                    <a:gd name="T31" fmla="*/ 0 h 582"/>
                    <a:gd name="T32" fmla="*/ 0 w 583"/>
                    <a:gd name="T33" fmla="*/ 0 h 582"/>
                    <a:gd name="T34" fmla="*/ 0 w 583"/>
                    <a:gd name="T35" fmla="*/ 0 h 582"/>
                    <a:gd name="T36" fmla="*/ 0 w 583"/>
                    <a:gd name="T37" fmla="*/ 0 h 582"/>
                    <a:gd name="T38" fmla="*/ 0 w 583"/>
                    <a:gd name="T39" fmla="*/ 0 h 582"/>
                    <a:gd name="T40" fmla="*/ 0 w 583"/>
                    <a:gd name="T41" fmla="*/ 0 h 582"/>
                    <a:gd name="T42" fmla="*/ 0 w 583"/>
                    <a:gd name="T43" fmla="*/ 0 h 582"/>
                    <a:gd name="T44" fmla="*/ 0 w 583"/>
                    <a:gd name="T45" fmla="*/ 0 h 582"/>
                    <a:gd name="T46" fmla="*/ 0 w 583"/>
                    <a:gd name="T47" fmla="*/ 0 h 582"/>
                    <a:gd name="T48" fmla="*/ 0 w 583"/>
                    <a:gd name="T49" fmla="*/ 0 h 582"/>
                    <a:gd name="T50" fmla="*/ 0 w 583"/>
                    <a:gd name="T51" fmla="*/ 0 h 582"/>
                    <a:gd name="T52" fmla="*/ 0 w 583"/>
                    <a:gd name="T53" fmla="*/ 0 h 582"/>
                    <a:gd name="T54" fmla="*/ 0 w 583"/>
                    <a:gd name="T55" fmla="*/ 0 h 582"/>
                    <a:gd name="T56" fmla="*/ 0 w 583"/>
                    <a:gd name="T57" fmla="*/ 0 h 582"/>
                    <a:gd name="T58" fmla="*/ 0 w 583"/>
                    <a:gd name="T59" fmla="*/ 0 h 582"/>
                    <a:gd name="T60" fmla="*/ 0 w 583"/>
                    <a:gd name="T61" fmla="*/ 0 h 582"/>
                    <a:gd name="T62" fmla="*/ 0 w 583"/>
                    <a:gd name="T63" fmla="*/ 0 h 582"/>
                    <a:gd name="T64" fmla="*/ 0 w 583"/>
                    <a:gd name="T65" fmla="*/ 0 h 582"/>
                    <a:gd name="T66" fmla="*/ 0 w 583"/>
                    <a:gd name="T67" fmla="*/ 0 h 582"/>
                    <a:gd name="T68" fmla="*/ 0 w 583"/>
                    <a:gd name="T69" fmla="*/ 0 h 582"/>
                    <a:gd name="T70" fmla="*/ 0 w 583"/>
                    <a:gd name="T71" fmla="*/ 0 h 582"/>
                    <a:gd name="T72" fmla="*/ 0 w 583"/>
                    <a:gd name="T73" fmla="*/ 0 h 582"/>
                    <a:gd name="T74" fmla="*/ 0 w 583"/>
                    <a:gd name="T75" fmla="*/ 0 h 582"/>
                    <a:gd name="T76" fmla="*/ 0 w 583"/>
                    <a:gd name="T77" fmla="*/ 0 h 582"/>
                    <a:gd name="T78" fmla="*/ 0 w 583"/>
                    <a:gd name="T79" fmla="*/ 0 h 582"/>
                    <a:gd name="T80" fmla="*/ 0 w 583"/>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3"/>
                    <a:gd name="T124" fmla="*/ 0 h 582"/>
                    <a:gd name="T125" fmla="*/ 583 w 583"/>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3" h="582">
                      <a:moveTo>
                        <a:pt x="292" y="116"/>
                      </a:moveTo>
                      <a:lnTo>
                        <a:pt x="260" y="118"/>
                      </a:lnTo>
                      <a:lnTo>
                        <a:pt x="230" y="127"/>
                      </a:lnTo>
                      <a:lnTo>
                        <a:pt x="204" y="139"/>
                      </a:lnTo>
                      <a:lnTo>
                        <a:pt x="179" y="157"/>
                      </a:lnTo>
                      <a:lnTo>
                        <a:pt x="157" y="178"/>
                      </a:lnTo>
                      <a:lnTo>
                        <a:pt x="141" y="202"/>
                      </a:lnTo>
                      <a:lnTo>
                        <a:pt x="127" y="230"/>
                      </a:lnTo>
                      <a:lnTo>
                        <a:pt x="120" y="259"/>
                      </a:lnTo>
                      <a:lnTo>
                        <a:pt x="116" y="290"/>
                      </a:lnTo>
                      <a:lnTo>
                        <a:pt x="120" y="322"/>
                      </a:lnTo>
                      <a:lnTo>
                        <a:pt x="127" y="352"/>
                      </a:lnTo>
                      <a:lnTo>
                        <a:pt x="141" y="379"/>
                      </a:lnTo>
                      <a:lnTo>
                        <a:pt x="157" y="404"/>
                      </a:lnTo>
                      <a:lnTo>
                        <a:pt x="179" y="425"/>
                      </a:lnTo>
                      <a:lnTo>
                        <a:pt x="204" y="441"/>
                      </a:lnTo>
                      <a:lnTo>
                        <a:pt x="230" y="455"/>
                      </a:lnTo>
                      <a:lnTo>
                        <a:pt x="260" y="463"/>
                      </a:lnTo>
                      <a:lnTo>
                        <a:pt x="292" y="466"/>
                      </a:lnTo>
                      <a:lnTo>
                        <a:pt x="323" y="463"/>
                      </a:lnTo>
                      <a:lnTo>
                        <a:pt x="353" y="455"/>
                      </a:lnTo>
                      <a:lnTo>
                        <a:pt x="381" y="441"/>
                      </a:lnTo>
                      <a:lnTo>
                        <a:pt x="405" y="425"/>
                      </a:lnTo>
                      <a:lnTo>
                        <a:pt x="426" y="404"/>
                      </a:lnTo>
                      <a:lnTo>
                        <a:pt x="444" y="379"/>
                      </a:lnTo>
                      <a:lnTo>
                        <a:pt x="457" y="352"/>
                      </a:lnTo>
                      <a:lnTo>
                        <a:pt x="465" y="322"/>
                      </a:lnTo>
                      <a:lnTo>
                        <a:pt x="468" y="290"/>
                      </a:lnTo>
                      <a:lnTo>
                        <a:pt x="465" y="259"/>
                      </a:lnTo>
                      <a:lnTo>
                        <a:pt x="457" y="230"/>
                      </a:lnTo>
                      <a:lnTo>
                        <a:pt x="444" y="202"/>
                      </a:lnTo>
                      <a:lnTo>
                        <a:pt x="426" y="178"/>
                      </a:lnTo>
                      <a:lnTo>
                        <a:pt x="405" y="157"/>
                      </a:lnTo>
                      <a:lnTo>
                        <a:pt x="381" y="139"/>
                      </a:lnTo>
                      <a:lnTo>
                        <a:pt x="353" y="127"/>
                      </a:lnTo>
                      <a:lnTo>
                        <a:pt x="323" y="118"/>
                      </a:lnTo>
                      <a:lnTo>
                        <a:pt x="292" y="116"/>
                      </a:lnTo>
                      <a:close/>
                      <a:moveTo>
                        <a:pt x="292" y="0"/>
                      </a:moveTo>
                      <a:lnTo>
                        <a:pt x="335" y="3"/>
                      </a:lnTo>
                      <a:lnTo>
                        <a:pt x="376" y="12"/>
                      </a:lnTo>
                      <a:lnTo>
                        <a:pt x="415" y="27"/>
                      </a:lnTo>
                      <a:lnTo>
                        <a:pt x="450" y="46"/>
                      </a:lnTo>
                      <a:lnTo>
                        <a:pt x="484" y="72"/>
                      </a:lnTo>
                      <a:lnTo>
                        <a:pt x="512" y="100"/>
                      </a:lnTo>
                      <a:lnTo>
                        <a:pt x="537" y="132"/>
                      </a:lnTo>
                      <a:lnTo>
                        <a:pt x="557" y="168"/>
                      </a:lnTo>
                      <a:lnTo>
                        <a:pt x="571" y="206"/>
                      </a:lnTo>
                      <a:lnTo>
                        <a:pt x="580" y="248"/>
                      </a:lnTo>
                      <a:lnTo>
                        <a:pt x="583" y="290"/>
                      </a:lnTo>
                      <a:lnTo>
                        <a:pt x="580" y="333"/>
                      </a:lnTo>
                      <a:lnTo>
                        <a:pt x="571" y="374"/>
                      </a:lnTo>
                      <a:lnTo>
                        <a:pt x="557" y="413"/>
                      </a:lnTo>
                      <a:lnTo>
                        <a:pt x="537" y="449"/>
                      </a:lnTo>
                      <a:lnTo>
                        <a:pt x="512" y="481"/>
                      </a:lnTo>
                      <a:lnTo>
                        <a:pt x="484" y="510"/>
                      </a:lnTo>
                      <a:lnTo>
                        <a:pt x="450" y="535"/>
                      </a:lnTo>
                      <a:lnTo>
                        <a:pt x="415" y="555"/>
                      </a:lnTo>
                      <a:lnTo>
                        <a:pt x="376" y="569"/>
                      </a:lnTo>
                      <a:lnTo>
                        <a:pt x="335" y="578"/>
                      </a:lnTo>
                      <a:lnTo>
                        <a:pt x="292" y="582"/>
                      </a:lnTo>
                      <a:lnTo>
                        <a:pt x="249" y="578"/>
                      </a:lnTo>
                      <a:lnTo>
                        <a:pt x="208" y="569"/>
                      </a:lnTo>
                      <a:lnTo>
                        <a:pt x="169" y="555"/>
                      </a:lnTo>
                      <a:lnTo>
                        <a:pt x="133" y="535"/>
                      </a:lnTo>
                      <a:lnTo>
                        <a:pt x="101" y="510"/>
                      </a:lnTo>
                      <a:lnTo>
                        <a:pt x="72" y="481"/>
                      </a:lnTo>
                      <a:lnTo>
                        <a:pt x="48" y="449"/>
                      </a:lnTo>
                      <a:lnTo>
                        <a:pt x="28" y="413"/>
                      </a:lnTo>
                      <a:lnTo>
                        <a:pt x="12" y="374"/>
                      </a:lnTo>
                      <a:lnTo>
                        <a:pt x="3" y="333"/>
                      </a:lnTo>
                      <a:lnTo>
                        <a:pt x="0" y="290"/>
                      </a:lnTo>
                      <a:lnTo>
                        <a:pt x="3" y="248"/>
                      </a:lnTo>
                      <a:lnTo>
                        <a:pt x="12" y="206"/>
                      </a:lnTo>
                      <a:lnTo>
                        <a:pt x="28" y="168"/>
                      </a:lnTo>
                      <a:lnTo>
                        <a:pt x="48" y="132"/>
                      </a:lnTo>
                      <a:lnTo>
                        <a:pt x="72" y="100"/>
                      </a:lnTo>
                      <a:lnTo>
                        <a:pt x="101" y="72"/>
                      </a:lnTo>
                      <a:lnTo>
                        <a:pt x="133" y="46"/>
                      </a:lnTo>
                      <a:lnTo>
                        <a:pt x="169" y="27"/>
                      </a:lnTo>
                      <a:lnTo>
                        <a:pt x="208" y="12"/>
                      </a:lnTo>
                      <a:lnTo>
                        <a:pt x="249" y="3"/>
                      </a:lnTo>
                      <a:lnTo>
                        <a:pt x="292"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71" name="Freeform 89"/>
                <p:cNvSpPr>
                  <a:spLocks noChangeArrowheads="1"/>
                </p:cNvSpPr>
                <p:nvPr/>
              </p:nvSpPr>
              <p:spPr bwMode="auto">
                <a:xfrm>
                  <a:off x="4625" y="1225"/>
                  <a:ext cx="12" cy="11"/>
                </a:xfrm>
                <a:custGeom>
                  <a:avLst/>
                  <a:gdLst>
                    <a:gd name="T0" fmla="*/ 0 w 125"/>
                    <a:gd name="T1" fmla="*/ 0 h 125"/>
                    <a:gd name="T2" fmla="*/ 0 w 125"/>
                    <a:gd name="T3" fmla="*/ 0 h 125"/>
                    <a:gd name="T4" fmla="*/ 0 w 125"/>
                    <a:gd name="T5" fmla="*/ 0 h 125"/>
                    <a:gd name="T6" fmla="*/ 0 w 125"/>
                    <a:gd name="T7" fmla="*/ 0 h 125"/>
                    <a:gd name="T8" fmla="*/ 0 w 125"/>
                    <a:gd name="T9" fmla="*/ 0 h 125"/>
                    <a:gd name="T10" fmla="*/ 0 w 125"/>
                    <a:gd name="T11" fmla="*/ 0 h 125"/>
                    <a:gd name="T12" fmla="*/ 0 w 125"/>
                    <a:gd name="T13" fmla="*/ 0 h 125"/>
                    <a:gd name="T14" fmla="*/ 0 w 125"/>
                    <a:gd name="T15" fmla="*/ 0 h 125"/>
                    <a:gd name="T16" fmla="*/ 0 w 125"/>
                    <a:gd name="T17" fmla="*/ 0 h 125"/>
                    <a:gd name="T18" fmla="*/ 0 w 125"/>
                    <a:gd name="T19" fmla="*/ 0 h 125"/>
                    <a:gd name="T20" fmla="*/ 0 w 125"/>
                    <a:gd name="T21" fmla="*/ 0 h 125"/>
                    <a:gd name="T22" fmla="*/ 0 w 125"/>
                    <a:gd name="T23" fmla="*/ 0 h 125"/>
                    <a:gd name="T24" fmla="*/ 0 w 125"/>
                    <a:gd name="T25" fmla="*/ 0 h 125"/>
                    <a:gd name="T26" fmla="*/ 0 w 125"/>
                    <a:gd name="T27" fmla="*/ 0 h 125"/>
                    <a:gd name="T28" fmla="*/ 0 w 125"/>
                    <a:gd name="T29" fmla="*/ 0 h 125"/>
                    <a:gd name="T30" fmla="*/ 0 w 125"/>
                    <a:gd name="T31" fmla="*/ 0 h 125"/>
                    <a:gd name="T32" fmla="*/ 0 w 125"/>
                    <a:gd name="T33" fmla="*/ 0 h 125"/>
                    <a:gd name="T34" fmla="*/ 0 w 125"/>
                    <a:gd name="T35" fmla="*/ 0 h 125"/>
                    <a:gd name="T36" fmla="*/ 0 w 125"/>
                    <a:gd name="T37" fmla="*/ 0 h 125"/>
                    <a:gd name="T38" fmla="*/ 0 w 125"/>
                    <a:gd name="T39" fmla="*/ 0 h 125"/>
                    <a:gd name="T40" fmla="*/ 0 w 125"/>
                    <a:gd name="T41" fmla="*/ 0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5"/>
                    <a:gd name="T64" fmla="*/ 0 h 125"/>
                    <a:gd name="T65" fmla="*/ 125 w 125"/>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5" h="125">
                      <a:moveTo>
                        <a:pt x="62" y="0"/>
                      </a:moveTo>
                      <a:lnTo>
                        <a:pt x="81" y="4"/>
                      </a:lnTo>
                      <a:lnTo>
                        <a:pt x="99" y="13"/>
                      </a:lnTo>
                      <a:lnTo>
                        <a:pt x="112" y="26"/>
                      </a:lnTo>
                      <a:lnTo>
                        <a:pt x="121" y="44"/>
                      </a:lnTo>
                      <a:lnTo>
                        <a:pt x="125" y="62"/>
                      </a:lnTo>
                      <a:lnTo>
                        <a:pt x="121" y="82"/>
                      </a:lnTo>
                      <a:lnTo>
                        <a:pt x="112" y="100"/>
                      </a:lnTo>
                      <a:lnTo>
                        <a:pt x="99" y="113"/>
                      </a:lnTo>
                      <a:lnTo>
                        <a:pt x="81" y="122"/>
                      </a:lnTo>
                      <a:lnTo>
                        <a:pt x="62" y="125"/>
                      </a:lnTo>
                      <a:lnTo>
                        <a:pt x="43" y="122"/>
                      </a:lnTo>
                      <a:lnTo>
                        <a:pt x="25" y="113"/>
                      </a:lnTo>
                      <a:lnTo>
                        <a:pt x="12" y="100"/>
                      </a:lnTo>
                      <a:lnTo>
                        <a:pt x="3" y="82"/>
                      </a:lnTo>
                      <a:lnTo>
                        <a:pt x="0" y="62"/>
                      </a:lnTo>
                      <a:lnTo>
                        <a:pt x="3" y="44"/>
                      </a:lnTo>
                      <a:lnTo>
                        <a:pt x="12" y="26"/>
                      </a:lnTo>
                      <a:lnTo>
                        <a:pt x="25" y="13"/>
                      </a:lnTo>
                      <a:lnTo>
                        <a:pt x="43" y="4"/>
                      </a:lnTo>
                      <a:lnTo>
                        <a:pt x="62"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72" name="Freeform 90"/>
                <p:cNvSpPr>
                  <a:spLocks noChangeArrowheads="1"/>
                </p:cNvSpPr>
                <p:nvPr/>
              </p:nvSpPr>
              <p:spPr bwMode="auto">
                <a:xfrm>
                  <a:off x="4602" y="1202"/>
                  <a:ext cx="58" cy="57"/>
                </a:xfrm>
                <a:custGeom>
                  <a:avLst/>
                  <a:gdLst>
                    <a:gd name="T0" fmla="*/ 0 w 583"/>
                    <a:gd name="T1" fmla="*/ 0 h 582"/>
                    <a:gd name="T2" fmla="*/ 0 w 583"/>
                    <a:gd name="T3" fmla="*/ 0 h 582"/>
                    <a:gd name="T4" fmla="*/ 0 w 583"/>
                    <a:gd name="T5" fmla="*/ 0 h 582"/>
                    <a:gd name="T6" fmla="*/ 0 w 583"/>
                    <a:gd name="T7" fmla="*/ 0 h 582"/>
                    <a:gd name="T8" fmla="*/ 0 w 583"/>
                    <a:gd name="T9" fmla="*/ 0 h 582"/>
                    <a:gd name="T10" fmla="*/ 0 w 583"/>
                    <a:gd name="T11" fmla="*/ 0 h 582"/>
                    <a:gd name="T12" fmla="*/ 0 w 583"/>
                    <a:gd name="T13" fmla="*/ 0 h 582"/>
                    <a:gd name="T14" fmla="*/ 0 w 583"/>
                    <a:gd name="T15" fmla="*/ 0 h 582"/>
                    <a:gd name="T16" fmla="*/ 0 w 583"/>
                    <a:gd name="T17" fmla="*/ 0 h 582"/>
                    <a:gd name="T18" fmla="*/ 0 w 583"/>
                    <a:gd name="T19" fmla="*/ 0 h 582"/>
                    <a:gd name="T20" fmla="*/ 0 w 583"/>
                    <a:gd name="T21" fmla="*/ 0 h 582"/>
                    <a:gd name="T22" fmla="*/ 0 w 583"/>
                    <a:gd name="T23" fmla="*/ 0 h 582"/>
                    <a:gd name="T24" fmla="*/ 0 w 583"/>
                    <a:gd name="T25" fmla="*/ 0 h 582"/>
                    <a:gd name="T26" fmla="*/ 0 w 583"/>
                    <a:gd name="T27" fmla="*/ 0 h 582"/>
                    <a:gd name="T28" fmla="*/ 0 w 583"/>
                    <a:gd name="T29" fmla="*/ 0 h 582"/>
                    <a:gd name="T30" fmla="*/ 0 w 583"/>
                    <a:gd name="T31" fmla="*/ 0 h 582"/>
                    <a:gd name="T32" fmla="*/ 0 w 583"/>
                    <a:gd name="T33" fmla="*/ 0 h 582"/>
                    <a:gd name="T34" fmla="*/ 0 w 583"/>
                    <a:gd name="T35" fmla="*/ 0 h 582"/>
                    <a:gd name="T36" fmla="*/ 0 w 583"/>
                    <a:gd name="T37" fmla="*/ 0 h 582"/>
                    <a:gd name="T38" fmla="*/ 0 w 583"/>
                    <a:gd name="T39" fmla="*/ 0 h 582"/>
                    <a:gd name="T40" fmla="*/ 0 w 583"/>
                    <a:gd name="T41" fmla="*/ 0 h 582"/>
                    <a:gd name="T42" fmla="*/ 0 w 583"/>
                    <a:gd name="T43" fmla="*/ 0 h 582"/>
                    <a:gd name="T44" fmla="*/ 0 w 583"/>
                    <a:gd name="T45" fmla="*/ 0 h 582"/>
                    <a:gd name="T46" fmla="*/ 0 w 583"/>
                    <a:gd name="T47" fmla="*/ 0 h 582"/>
                    <a:gd name="T48" fmla="*/ 0 w 583"/>
                    <a:gd name="T49" fmla="*/ 0 h 582"/>
                    <a:gd name="T50" fmla="*/ 0 w 583"/>
                    <a:gd name="T51" fmla="*/ 0 h 582"/>
                    <a:gd name="T52" fmla="*/ 0 w 583"/>
                    <a:gd name="T53" fmla="*/ 0 h 582"/>
                    <a:gd name="T54" fmla="*/ 0 w 583"/>
                    <a:gd name="T55" fmla="*/ 0 h 582"/>
                    <a:gd name="T56" fmla="*/ 0 w 583"/>
                    <a:gd name="T57" fmla="*/ 0 h 582"/>
                    <a:gd name="T58" fmla="*/ 0 w 583"/>
                    <a:gd name="T59" fmla="*/ 0 h 582"/>
                    <a:gd name="T60" fmla="*/ 0 w 583"/>
                    <a:gd name="T61" fmla="*/ 0 h 582"/>
                    <a:gd name="T62" fmla="*/ 0 w 583"/>
                    <a:gd name="T63" fmla="*/ 0 h 582"/>
                    <a:gd name="T64" fmla="*/ 0 w 583"/>
                    <a:gd name="T65" fmla="*/ 0 h 582"/>
                    <a:gd name="T66" fmla="*/ 0 w 583"/>
                    <a:gd name="T67" fmla="*/ 0 h 582"/>
                    <a:gd name="T68" fmla="*/ 0 w 583"/>
                    <a:gd name="T69" fmla="*/ 0 h 582"/>
                    <a:gd name="T70" fmla="*/ 0 w 583"/>
                    <a:gd name="T71" fmla="*/ 0 h 582"/>
                    <a:gd name="T72" fmla="*/ 0 w 583"/>
                    <a:gd name="T73" fmla="*/ 0 h 582"/>
                    <a:gd name="T74" fmla="*/ 0 w 583"/>
                    <a:gd name="T75" fmla="*/ 0 h 582"/>
                    <a:gd name="T76" fmla="*/ 0 w 583"/>
                    <a:gd name="T77" fmla="*/ 0 h 582"/>
                    <a:gd name="T78" fmla="*/ 0 w 583"/>
                    <a:gd name="T79" fmla="*/ 0 h 582"/>
                    <a:gd name="T80" fmla="*/ 0 w 583"/>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3"/>
                    <a:gd name="T124" fmla="*/ 0 h 582"/>
                    <a:gd name="T125" fmla="*/ 583 w 583"/>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3" h="582">
                      <a:moveTo>
                        <a:pt x="291" y="116"/>
                      </a:moveTo>
                      <a:lnTo>
                        <a:pt x="260" y="118"/>
                      </a:lnTo>
                      <a:lnTo>
                        <a:pt x="230" y="127"/>
                      </a:lnTo>
                      <a:lnTo>
                        <a:pt x="202" y="139"/>
                      </a:lnTo>
                      <a:lnTo>
                        <a:pt x="178" y="157"/>
                      </a:lnTo>
                      <a:lnTo>
                        <a:pt x="157" y="178"/>
                      </a:lnTo>
                      <a:lnTo>
                        <a:pt x="139" y="202"/>
                      </a:lnTo>
                      <a:lnTo>
                        <a:pt x="127" y="230"/>
                      </a:lnTo>
                      <a:lnTo>
                        <a:pt x="118" y="259"/>
                      </a:lnTo>
                      <a:lnTo>
                        <a:pt x="116" y="290"/>
                      </a:lnTo>
                      <a:lnTo>
                        <a:pt x="118" y="322"/>
                      </a:lnTo>
                      <a:lnTo>
                        <a:pt x="127" y="352"/>
                      </a:lnTo>
                      <a:lnTo>
                        <a:pt x="139" y="379"/>
                      </a:lnTo>
                      <a:lnTo>
                        <a:pt x="157" y="404"/>
                      </a:lnTo>
                      <a:lnTo>
                        <a:pt x="178" y="425"/>
                      </a:lnTo>
                      <a:lnTo>
                        <a:pt x="202" y="441"/>
                      </a:lnTo>
                      <a:lnTo>
                        <a:pt x="230" y="455"/>
                      </a:lnTo>
                      <a:lnTo>
                        <a:pt x="260" y="463"/>
                      </a:lnTo>
                      <a:lnTo>
                        <a:pt x="291" y="466"/>
                      </a:lnTo>
                      <a:lnTo>
                        <a:pt x="323" y="463"/>
                      </a:lnTo>
                      <a:lnTo>
                        <a:pt x="353" y="455"/>
                      </a:lnTo>
                      <a:lnTo>
                        <a:pt x="379" y="441"/>
                      </a:lnTo>
                      <a:lnTo>
                        <a:pt x="405" y="425"/>
                      </a:lnTo>
                      <a:lnTo>
                        <a:pt x="426" y="404"/>
                      </a:lnTo>
                      <a:lnTo>
                        <a:pt x="442" y="379"/>
                      </a:lnTo>
                      <a:lnTo>
                        <a:pt x="455" y="352"/>
                      </a:lnTo>
                      <a:lnTo>
                        <a:pt x="464" y="322"/>
                      </a:lnTo>
                      <a:lnTo>
                        <a:pt x="466" y="290"/>
                      </a:lnTo>
                      <a:lnTo>
                        <a:pt x="464" y="259"/>
                      </a:lnTo>
                      <a:lnTo>
                        <a:pt x="455" y="230"/>
                      </a:lnTo>
                      <a:lnTo>
                        <a:pt x="442" y="202"/>
                      </a:lnTo>
                      <a:lnTo>
                        <a:pt x="426" y="178"/>
                      </a:lnTo>
                      <a:lnTo>
                        <a:pt x="405" y="157"/>
                      </a:lnTo>
                      <a:lnTo>
                        <a:pt x="379" y="139"/>
                      </a:lnTo>
                      <a:lnTo>
                        <a:pt x="353" y="127"/>
                      </a:lnTo>
                      <a:lnTo>
                        <a:pt x="323" y="118"/>
                      </a:lnTo>
                      <a:lnTo>
                        <a:pt x="291" y="116"/>
                      </a:lnTo>
                      <a:close/>
                      <a:moveTo>
                        <a:pt x="291" y="0"/>
                      </a:moveTo>
                      <a:lnTo>
                        <a:pt x="334" y="3"/>
                      </a:lnTo>
                      <a:lnTo>
                        <a:pt x="375" y="12"/>
                      </a:lnTo>
                      <a:lnTo>
                        <a:pt x="413" y="27"/>
                      </a:lnTo>
                      <a:lnTo>
                        <a:pt x="450" y="46"/>
                      </a:lnTo>
                      <a:lnTo>
                        <a:pt x="482" y="72"/>
                      </a:lnTo>
                      <a:lnTo>
                        <a:pt x="511" y="100"/>
                      </a:lnTo>
                      <a:lnTo>
                        <a:pt x="535" y="132"/>
                      </a:lnTo>
                      <a:lnTo>
                        <a:pt x="555" y="168"/>
                      </a:lnTo>
                      <a:lnTo>
                        <a:pt x="570" y="206"/>
                      </a:lnTo>
                      <a:lnTo>
                        <a:pt x="579" y="248"/>
                      </a:lnTo>
                      <a:lnTo>
                        <a:pt x="583" y="290"/>
                      </a:lnTo>
                      <a:lnTo>
                        <a:pt x="579" y="333"/>
                      </a:lnTo>
                      <a:lnTo>
                        <a:pt x="570" y="374"/>
                      </a:lnTo>
                      <a:lnTo>
                        <a:pt x="555" y="413"/>
                      </a:lnTo>
                      <a:lnTo>
                        <a:pt x="535" y="449"/>
                      </a:lnTo>
                      <a:lnTo>
                        <a:pt x="511" y="481"/>
                      </a:lnTo>
                      <a:lnTo>
                        <a:pt x="482" y="510"/>
                      </a:lnTo>
                      <a:lnTo>
                        <a:pt x="450" y="535"/>
                      </a:lnTo>
                      <a:lnTo>
                        <a:pt x="413" y="555"/>
                      </a:lnTo>
                      <a:lnTo>
                        <a:pt x="375" y="569"/>
                      </a:lnTo>
                      <a:lnTo>
                        <a:pt x="334" y="578"/>
                      </a:lnTo>
                      <a:lnTo>
                        <a:pt x="291" y="582"/>
                      </a:lnTo>
                      <a:lnTo>
                        <a:pt x="254" y="579"/>
                      </a:lnTo>
                      <a:lnTo>
                        <a:pt x="219" y="573"/>
                      </a:lnTo>
                      <a:lnTo>
                        <a:pt x="178" y="558"/>
                      </a:lnTo>
                      <a:lnTo>
                        <a:pt x="140" y="540"/>
                      </a:lnTo>
                      <a:lnTo>
                        <a:pt x="106" y="515"/>
                      </a:lnTo>
                      <a:lnTo>
                        <a:pt x="75" y="487"/>
                      </a:lnTo>
                      <a:lnTo>
                        <a:pt x="49" y="454"/>
                      </a:lnTo>
                      <a:lnTo>
                        <a:pt x="28" y="417"/>
                      </a:lnTo>
                      <a:lnTo>
                        <a:pt x="13" y="377"/>
                      </a:lnTo>
                      <a:lnTo>
                        <a:pt x="3" y="336"/>
                      </a:lnTo>
                      <a:lnTo>
                        <a:pt x="0" y="290"/>
                      </a:lnTo>
                      <a:lnTo>
                        <a:pt x="3" y="246"/>
                      </a:lnTo>
                      <a:lnTo>
                        <a:pt x="13" y="204"/>
                      </a:lnTo>
                      <a:lnTo>
                        <a:pt x="28" y="164"/>
                      </a:lnTo>
                      <a:lnTo>
                        <a:pt x="49" y="128"/>
                      </a:lnTo>
                      <a:lnTo>
                        <a:pt x="75" y="95"/>
                      </a:lnTo>
                      <a:lnTo>
                        <a:pt x="106" y="66"/>
                      </a:lnTo>
                      <a:lnTo>
                        <a:pt x="140" y="42"/>
                      </a:lnTo>
                      <a:lnTo>
                        <a:pt x="178" y="22"/>
                      </a:lnTo>
                      <a:lnTo>
                        <a:pt x="219" y="9"/>
                      </a:lnTo>
                      <a:lnTo>
                        <a:pt x="254" y="2"/>
                      </a:lnTo>
                      <a:lnTo>
                        <a:pt x="291"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a typeface="+mn-ea"/>
                    <a:cs typeface="+mn-cs"/>
                  </a:endParaRPr>
                </a:p>
              </p:txBody>
            </p:sp>
          </p:grpSp>
          <p:sp>
            <p:nvSpPr>
              <p:cNvPr id="67" name="Oval 66"/>
              <p:cNvSpPr/>
              <p:nvPr/>
            </p:nvSpPr>
            <p:spPr>
              <a:xfrm>
                <a:off x="4217275" y="3805562"/>
                <a:ext cx="949527" cy="436928"/>
              </a:xfrm>
              <a:prstGeom prst="ellipse">
                <a:avLst/>
              </a:prstGeom>
              <a:solidFill>
                <a:srgbClr val="58595B"/>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FFFFFF"/>
                  </a:solidFill>
                  <a:effectLst/>
                  <a:uLnTx/>
                  <a:uFillTx/>
                  <a:latin typeface="Calibri"/>
                  <a:ea typeface="+mn-ea"/>
                  <a:cs typeface="+mn-cs"/>
                </a:endParaRPr>
              </a:p>
            </p:txBody>
          </p:sp>
        </p:grpSp>
        <p:grpSp>
          <p:nvGrpSpPr>
            <p:cNvPr id="58" name="Group 4"/>
            <p:cNvGrpSpPr>
              <a:grpSpLocks noChangeAspect="1"/>
            </p:cNvGrpSpPr>
            <p:nvPr/>
          </p:nvGrpSpPr>
          <p:grpSpPr bwMode="gray">
            <a:xfrm>
              <a:off x="4699099" y="3979588"/>
              <a:ext cx="63478" cy="120148"/>
              <a:chOff x="2547" y="1111"/>
              <a:chExt cx="484" cy="915"/>
            </a:xfrm>
          </p:grpSpPr>
          <p:sp>
            <p:nvSpPr>
              <p:cNvPr id="59"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0"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1"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2"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3"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4"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5"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grpSp>
      </p:grpSp>
      <p:cxnSp>
        <p:nvCxnSpPr>
          <p:cNvPr id="73" name="Straight Connector 72"/>
          <p:cNvCxnSpPr>
            <a:cxnSpLocks/>
          </p:cNvCxnSpPr>
          <p:nvPr/>
        </p:nvCxnSpPr>
        <p:spPr>
          <a:xfrm>
            <a:off x="9933106" y="3431815"/>
            <a:ext cx="133343" cy="585472"/>
          </a:xfrm>
          <a:prstGeom prst="line">
            <a:avLst/>
          </a:prstGeom>
          <a:noFill/>
          <a:ln w="9525" cap="rnd" cmpd="sng" algn="ctr">
            <a:solidFill>
              <a:srgbClr val="58595B"/>
            </a:solidFill>
            <a:prstDash val="solid"/>
            <a:tailEnd type="oval" w="lg" len="lg"/>
          </a:ln>
          <a:effectLst/>
        </p:spPr>
      </p:cxnSp>
      <p:sp>
        <p:nvSpPr>
          <p:cNvPr id="74" name="Oval 73"/>
          <p:cNvSpPr/>
          <p:nvPr/>
        </p:nvSpPr>
        <p:spPr>
          <a:xfrm>
            <a:off x="10872449" y="2360484"/>
            <a:ext cx="944828" cy="1002156"/>
          </a:xfrm>
          <a:prstGeom prst="ellipse">
            <a:avLst/>
          </a:prstGeom>
          <a:solidFill>
            <a:srgbClr val="1F497D"/>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Less than one week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75" name="Oval 74"/>
          <p:cNvSpPr/>
          <p:nvPr/>
        </p:nvSpPr>
        <p:spPr>
          <a:xfrm>
            <a:off x="9348339" y="2421029"/>
            <a:ext cx="944828" cy="1002156"/>
          </a:xfrm>
          <a:prstGeom prst="ellipse">
            <a:avLst/>
          </a:prstGeom>
          <a:solidFill>
            <a:srgbClr val="008E94"/>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a:ln>
                  <a:noFill/>
                </a:ln>
                <a:solidFill>
                  <a:srgbClr val="FFFFFF"/>
                </a:solidFill>
                <a:effectLst/>
                <a:uLnTx/>
                <a:uFillTx/>
                <a:latin typeface="Calibri"/>
                <a:ea typeface="+mn-ea"/>
                <a:cs typeface="+mn-cs"/>
              </a:rPr>
              <a:t>1-3 weeks before departure</a:t>
            </a:r>
          </a:p>
        </p:txBody>
      </p:sp>
      <p:sp>
        <p:nvSpPr>
          <p:cNvPr id="76" name="Oval 75"/>
          <p:cNvSpPr/>
          <p:nvPr/>
        </p:nvSpPr>
        <p:spPr>
          <a:xfrm>
            <a:off x="8272248" y="1802927"/>
            <a:ext cx="944828" cy="1002156"/>
          </a:xfrm>
          <a:prstGeom prst="ellipse">
            <a:avLst/>
          </a:prstGeom>
          <a:solidFill>
            <a:srgbClr val="FBB040"/>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1 month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77" name="Oval 76"/>
          <p:cNvSpPr/>
          <p:nvPr/>
        </p:nvSpPr>
        <p:spPr>
          <a:xfrm>
            <a:off x="6920863" y="2267366"/>
            <a:ext cx="944828" cy="1002156"/>
          </a:xfrm>
          <a:prstGeom prst="ellipse">
            <a:avLst/>
          </a:prstGeom>
          <a:solidFill>
            <a:srgbClr val="ED6737"/>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2 months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78" name="Oval 77"/>
          <p:cNvSpPr/>
          <p:nvPr/>
        </p:nvSpPr>
        <p:spPr>
          <a:xfrm>
            <a:off x="5461261" y="2104213"/>
            <a:ext cx="944828" cy="1002156"/>
          </a:xfrm>
          <a:prstGeom prst="ellipse">
            <a:avLst/>
          </a:prstGeom>
          <a:solidFill>
            <a:srgbClr val="A8CCDD"/>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3 months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79" name="Oval 78"/>
          <p:cNvSpPr/>
          <p:nvPr/>
        </p:nvSpPr>
        <p:spPr>
          <a:xfrm>
            <a:off x="4019536" y="2187506"/>
            <a:ext cx="944828" cy="1002156"/>
          </a:xfrm>
          <a:prstGeom prst="ellipse">
            <a:avLst/>
          </a:prstGeom>
          <a:solidFill>
            <a:srgbClr val="1F497D"/>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4-6 months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80" name="Oval 79"/>
          <p:cNvSpPr/>
          <p:nvPr/>
        </p:nvSpPr>
        <p:spPr>
          <a:xfrm>
            <a:off x="1387340" y="2468598"/>
            <a:ext cx="944828" cy="1002156"/>
          </a:xfrm>
          <a:prstGeom prst="ellipse">
            <a:avLst/>
          </a:prstGeom>
          <a:solidFill>
            <a:srgbClr val="FBB040"/>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More than one year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81" name="Oval 80"/>
          <p:cNvSpPr/>
          <p:nvPr/>
        </p:nvSpPr>
        <p:spPr>
          <a:xfrm>
            <a:off x="2726197" y="2468598"/>
            <a:ext cx="944828" cy="1002156"/>
          </a:xfrm>
          <a:prstGeom prst="ellipse">
            <a:avLst/>
          </a:prstGeom>
          <a:solidFill>
            <a:srgbClr val="008E94"/>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6-12 months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82" name="Straight Connector 81"/>
          <p:cNvCxnSpPr>
            <a:cxnSpLocks/>
            <a:stCxn id="74" idx="4"/>
          </p:cNvCxnSpPr>
          <p:nvPr/>
        </p:nvCxnSpPr>
        <p:spPr>
          <a:xfrm>
            <a:off x="11344863" y="3362640"/>
            <a:ext cx="43789" cy="654647"/>
          </a:xfrm>
          <a:prstGeom prst="line">
            <a:avLst/>
          </a:prstGeom>
          <a:noFill/>
          <a:ln w="9525" cap="rnd" cmpd="sng" algn="ctr">
            <a:solidFill>
              <a:srgbClr val="58595B"/>
            </a:solidFill>
            <a:prstDash val="solid"/>
            <a:tailEnd type="oval" w="lg" len="lg"/>
          </a:ln>
          <a:effectLst/>
        </p:spPr>
      </p:cxnSp>
      <p:cxnSp>
        <p:nvCxnSpPr>
          <p:cNvPr id="83" name="Straight Connector 82"/>
          <p:cNvCxnSpPr>
            <a:cxnSpLocks/>
            <a:stCxn id="76" idx="4"/>
          </p:cNvCxnSpPr>
          <p:nvPr/>
        </p:nvCxnSpPr>
        <p:spPr>
          <a:xfrm>
            <a:off x="8744662" y="2805083"/>
            <a:ext cx="62162" cy="1166651"/>
          </a:xfrm>
          <a:prstGeom prst="line">
            <a:avLst/>
          </a:prstGeom>
          <a:noFill/>
          <a:ln w="9525" cap="rnd" cmpd="sng" algn="ctr">
            <a:solidFill>
              <a:srgbClr val="58595B"/>
            </a:solidFill>
            <a:prstDash val="solid"/>
            <a:tailEnd type="oval" w="lg" len="lg"/>
          </a:ln>
          <a:effectLst/>
        </p:spPr>
      </p:cxnSp>
      <p:cxnSp>
        <p:nvCxnSpPr>
          <p:cNvPr id="84" name="Straight Connector 83"/>
          <p:cNvCxnSpPr>
            <a:cxnSpLocks/>
            <a:stCxn id="77" idx="4"/>
          </p:cNvCxnSpPr>
          <p:nvPr/>
        </p:nvCxnSpPr>
        <p:spPr>
          <a:xfrm>
            <a:off x="7393277" y="3269522"/>
            <a:ext cx="73451" cy="1134571"/>
          </a:xfrm>
          <a:prstGeom prst="line">
            <a:avLst/>
          </a:prstGeom>
          <a:noFill/>
          <a:ln w="9525" cap="rnd" cmpd="sng" algn="ctr">
            <a:solidFill>
              <a:srgbClr val="58595B"/>
            </a:solidFill>
            <a:prstDash val="solid"/>
            <a:tailEnd type="oval" w="lg" len="lg"/>
          </a:ln>
          <a:effectLst/>
        </p:spPr>
      </p:cxnSp>
      <p:cxnSp>
        <p:nvCxnSpPr>
          <p:cNvPr id="85" name="Straight Connector 84"/>
          <p:cNvCxnSpPr>
            <a:cxnSpLocks/>
            <a:stCxn id="78" idx="4"/>
          </p:cNvCxnSpPr>
          <p:nvPr/>
        </p:nvCxnSpPr>
        <p:spPr>
          <a:xfrm>
            <a:off x="5933675" y="3106369"/>
            <a:ext cx="205887" cy="1448318"/>
          </a:xfrm>
          <a:prstGeom prst="line">
            <a:avLst/>
          </a:prstGeom>
          <a:noFill/>
          <a:ln w="9525" cap="rnd" cmpd="sng" algn="ctr">
            <a:solidFill>
              <a:srgbClr val="58595B"/>
            </a:solidFill>
            <a:prstDash val="solid"/>
            <a:tailEnd type="oval" w="lg" len="lg"/>
          </a:ln>
          <a:effectLst/>
        </p:spPr>
      </p:cxnSp>
      <p:cxnSp>
        <p:nvCxnSpPr>
          <p:cNvPr id="86" name="Straight Connector 85"/>
          <p:cNvCxnSpPr>
            <a:cxnSpLocks/>
            <a:stCxn id="79" idx="4"/>
          </p:cNvCxnSpPr>
          <p:nvPr/>
        </p:nvCxnSpPr>
        <p:spPr>
          <a:xfrm>
            <a:off x="4491950" y="3189662"/>
            <a:ext cx="361770" cy="1564145"/>
          </a:xfrm>
          <a:prstGeom prst="line">
            <a:avLst/>
          </a:prstGeom>
          <a:noFill/>
          <a:ln w="9525" cap="rnd" cmpd="sng" algn="ctr">
            <a:solidFill>
              <a:srgbClr val="58595B"/>
            </a:solidFill>
            <a:prstDash val="solid"/>
            <a:tailEnd type="oval" w="lg" len="lg"/>
          </a:ln>
          <a:effectLst/>
        </p:spPr>
      </p:cxnSp>
      <p:cxnSp>
        <p:nvCxnSpPr>
          <p:cNvPr id="87" name="Straight Connector 86"/>
          <p:cNvCxnSpPr>
            <a:cxnSpLocks/>
            <a:stCxn id="81" idx="4"/>
          </p:cNvCxnSpPr>
          <p:nvPr/>
        </p:nvCxnSpPr>
        <p:spPr>
          <a:xfrm>
            <a:off x="3198611" y="3470754"/>
            <a:ext cx="340342" cy="1427876"/>
          </a:xfrm>
          <a:prstGeom prst="line">
            <a:avLst/>
          </a:prstGeom>
          <a:noFill/>
          <a:ln w="9525" cap="rnd" cmpd="sng" algn="ctr">
            <a:solidFill>
              <a:srgbClr val="58595B"/>
            </a:solidFill>
            <a:prstDash val="solid"/>
            <a:tailEnd type="oval" w="lg" len="lg"/>
          </a:ln>
          <a:effectLst/>
        </p:spPr>
      </p:cxnSp>
      <p:cxnSp>
        <p:nvCxnSpPr>
          <p:cNvPr id="88" name="Straight Connector 87"/>
          <p:cNvCxnSpPr>
            <a:cxnSpLocks/>
            <a:stCxn id="80" idx="4"/>
          </p:cNvCxnSpPr>
          <p:nvPr/>
        </p:nvCxnSpPr>
        <p:spPr>
          <a:xfrm>
            <a:off x="1859754" y="3470754"/>
            <a:ext cx="349107" cy="1469957"/>
          </a:xfrm>
          <a:prstGeom prst="line">
            <a:avLst/>
          </a:prstGeom>
          <a:noFill/>
          <a:ln w="9525" cap="rnd" cmpd="sng" algn="ctr">
            <a:solidFill>
              <a:srgbClr val="58595B"/>
            </a:solidFill>
            <a:prstDash val="solid"/>
            <a:tailEnd type="oval" w="lg" len="lg"/>
          </a:ln>
          <a:effectLst/>
        </p:spPr>
      </p:cxnSp>
      <p:sp>
        <p:nvSpPr>
          <p:cNvPr id="89" name="TextBox 88"/>
          <p:cNvSpPr txBox="1"/>
          <p:nvPr/>
        </p:nvSpPr>
        <p:spPr>
          <a:xfrm rot="21093207">
            <a:off x="9650686" y="5884030"/>
            <a:ext cx="1518603" cy="275836"/>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1200" b="1" i="0" u="none" strike="noStrike" kern="1200" cap="none" spc="0" normalizeH="0" baseline="0" noProof="0" dirty="0">
                <a:ln>
                  <a:noFill/>
                </a:ln>
                <a:solidFill>
                  <a:prstClr val="white">
                    <a:lumMod val="50000"/>
                  </a:prstClr>
                </a:solidFill>
                <a:effectLst/>
                <a:uLnTx/>
                <a:uFillTx/>
                <a:latin typeface="Segoe UI"/>
                <a:ea typeface="+mn-ea"/>
                <a:cs typeface="+mn-cs"/>
              </a:rPr>
              <a:t>«Last minute </a:t>
            </a:r>
            <a:r>
              <a:rPr lang="en-US" sz="1200" b="1" dirty="0">
                <a:solidFill>
                  <a:prstClr val="white">
                    <a:lumMod val="50000"/>
                  </a:prstClr>
                </a:solidFill>
                <a:latin typeface="Segoe UI"/>
              </a:rPr>
              <a:t>44</a:t>
            </a:r>
            <a:r>
              <a:rPr kumimoji="0" lang="en-US" sz="1200" b="1" i="0" u="none" strike="noStrike" kern="1200" cap="none" spc="0" normalizeH="0" baseline="0" noProof="0" dirty="0">
                <a:ln>
                  <a:noFill/>
                </a:ln>
                <a:solidFill>
                  <a:prstClr val="white">
                    <a:lumMod val="50000"/>
                  </a:prstClr>
                </a:solidFill>
                <a:effectLst/>
                <a:uLnTx/>
                <a:uFillTx/>
                <a:latin typeface="Segoe UI"/>
                <a:ea typeface="+mn-ea"/>
                <a:cs typeface="+mn-cs"/>
              </a:rPr>
              <a:t>%»</a:t>
            </a:r>
          </a:p>
        </p:txBody>
      </p:sp>
      <p:sp>
        <p:nvSpPr>
          <p:cNvPr id="90" name="TextBox 89"/>
          <p:cNvSpPr txBox="1"/>
          <p:nvPr/>
        </p:nvSpPr>
        <p:spPr>
          <a:xfrm rot="488276">
            <a:off x="5351088" y="5807825"/>
            <a:ext cx="2193018" cy="275836"/>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1200" b="1" i="0" u="none" strike="noStrike" kern="1200" cap="none" spc="0" normalizeH="0" baseline="0" noProof="0" dirty="0">
                <a:ln>
                  <a:noFill/>
                </a:ln>
                <a:solidFill>
                  <a:prstClr val="white">
                    <a:lumMod val="50000"/>
                  </a:prstClr>
                </a:solidFill>
                <a:effectLst/>
                <a:uLnTx/>
                <a:uFillTx/>
                <a:latin typeface="Segoe UI"/>
                <a:ea typeface="+mn-ea"/>
                <a:cs typeface="+mn-cs"/>
              </a:rPr>
              <a:t>«Main decision period </a:t>
            </a:r>
            <a:r>
              <a:rPr lang="en-US" sz="1200" b="1" dirty="0">
                <a:solidFill>
                  <a:prstClr val="white">
                    <a:lumMod val="50000"/>
                  </a:prstClr>
                </a:solidFill>
                <a:latin typeface="Segoe UI"/>
              </a:rPr>
              <a:t>50</a:t>
            </a:r>
            <a:r>
              <a:rPr kumimoji="0" lang="en-US" sz="1200" b="1" i="0" u="none" strike="noStrike" kern="1200" cap="none" spc="0" normalizeH="0" baseline="0" noProof="0" dirty="0">
                <a:ln>
                  <a:noFill/>
                </a:ln>
                <a:solidFill>
                  <a:prstClr val="white">
                    <a:lumMod val="50000"/>
                  </a:prstClr>
                </a:solidFill>
                <a:effectLst/>
                <a:uLnTx/>
                <a:uFillTx/>
                <a:latin typeface="Segoe UI"/>
                <a:ea typeface="+mn-ea"/>
                <a:cs typeface="+mn-cs"/>
              </a:rPr>
              <a:t>%»</a:t>
            </a:r>
          </a:p>
        </p:txBody>
      </p:sp>
      <p:sp>
        <p:nvSpPr>
          <p:cNvPr id="91" name="TextBox 90"/>
          <p:cNvSpPr txBox="1"/>
          <p:nvPr/>
        </p:nvSpPr>
        <p:spPr>
          <a:xfrm rot="21145574">
            <a:off x="1771875" y="5866936"/>
            <a:ext cx="1773801" cy="275836"/>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1200" b="1" i="0" u="none" strike="noStrike" kern="1200" cap="none" spc="0" normalizeH="0" baseline="0" noProof="0" dirty="0">
                <a:ln>
                  <a:noFill/>
                </a:ln>
                <a:solidFill>
                  <a:prstClr val="white">
                    <a:lumMod val="50000"/>
                  </a:prstClr>
                </a:solidFill>
                <a:effectLst/>
                <a:uLnTx/>
                <a:uFillTx/>
                <a:latin typeface="Segoe UI"/>
                <a:ea typeface="+mn-ea"/>
                <a:cs typeface="+mn-cs"/>
              </a:rPr>
              <a:t>«Influence period 1%»</a:t>
            </a:r>
          </a:p>
        </p:txBody>
      </p:sp>
      <p:sp>
        <p:nvSpPr>
          <p:cNvPr id="101" name="TextBox 100"/>
          <p:cNvSpPr txBox="1"/>
          <p:nvPr/>
        </p:nvSpPr>
        <p:spPr>
          <a:xfrm>
            <a:off x="10687769" y="7007613"/>
            <a:ext cx="194718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nb-NO" sz="1000" b="1" i="1" u="none" strike="noStrike" kern="1200" cap="none" spc="0" normalizeH="0" baseline="0" noProof="0" dirty="0">
                <a:ln>
                  <a:noFill/>
                </a:ln>
                <a:solidFill>
                  <a:srgbClr val="222223"/>
                </a:solidFill>
                <a:effectLst/>
                <a:uLnTx/>
                <a:uFillTx/>
                <a:latin typeface="Segoe UI"/>
                <a:ea typeface="+mn-ea"/>
                <a:cs typeface="+mn-cs"/>
              </a:rPr>
              <a:t>Base: all respondents, n=</a:t>
            </a:r>
            <a:r>
              <a:rPr lang="nb-NO" sz="1000" b="1" i="1" dirty="0">
                <a:solidFill>
                  <a:srgbClr val="222223"/>
                </a:solidFill>
                <a:latin typeface="Segoe UI"/>
              </a:rPr>
              <a:t>2168</a:t>
            </a:r>
            <a:endParaRPr kumimoji="0" lang="nb-NO" sz="1000" b="1" i="1" u="none" strike="noStrike" kern="1200" cap="none" spc="0" normalizeH="0" baseline="0" noProof="0" dirty="0">
              <a:ln>
                <a:noFill/>
              </a:ln>
              <a:solidFill>
                <a:srgbClr val="222223"/>
              </a:solidFill>
              <a:effectLst/>
              <a:uLnTx/>
              <a:uFillTx/>
              <a:latin typeface="Segoe UI"/>
              <a:ea typeface="+mn-ea"/>
              <a:cs typeface="+mn-cs"/>
            </a:endParaRPr>
          </a:p>
        </p:txBody>
      </p:sp>
      <p:pic>
        <p:nvPicPr>
          <p:cNvPr id="49" name="Picture 6" descr="Bilderesultat for country FLAG button ITAL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6" name="Chart 45">
            <a:extLst>
              <a:ext uri="{FF2B5EF4-FFF2-40B4-BE49-F238E27FC236}">
                <a16:creationId xmlns:a16="http://schemas.microsoft.com/office/drawing/2014/main" id="{FF16C1E8-B8D9-42D8-8959-DDCA3EEDDF58}"/>
              </a:ext>
            </a:extLst>
          </p:cNvPr>
          <p:cNvGraphicFramePr/>
          <p:nvPr>
            <p:extLst>
              <p:ext uri="{D42A27DB-BD31-4B8C-83A1-F6EECF244321}">
                <p14:modId xmlns:p14="http://schemas.microsoft.com/office/powerpoint/2010/main" val="1244550319"/>
              </p:ext>
            </p:extLst>
          </p:nvPr>
        </p:nvGraphicFramePr>
        <p:xfrm>
          <a:off x="1646463" y="3761155"/>
          <a:ext cx="10733148" cy="166554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6933200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172410"/>
            <a:ext cx="5594590" cy="406265"/>
          </a:xfrm>
        </p:spPr>
        <p:txBody>
          <a:bodyPr/>
          <a:lstStyle/>
          <a:p>
            <a:r>
              <a:rPr lang="en-US" dirty="0"/>
              <a:t>The Italians goes to France and Spain </a:t>
            </a:r>
          </a:p>
        </p:txBody>
      </p:sp>
      <p:sp>
        <p:nvSpPr>
          <p:cNvPr id="4" name="Title 3"/>
          <p:cNvSpPr>
            <a:spLocks noGrp="1"/>
          </p:cNvSpPr>
          <p:nvPr>
            <p:ph type="title"/>
          </p:nvPr>
        </p:nvSpPr>
        <p:spPr>
          <a:xfrm>
            <a:off x="540000" y="540000"/>
            <a:ext cx="6354399" cy="553998"/>
          </a:xfrm>
        </p:spPr>
        <p:txBody>
          <a:bodyPr/>
          <a:lstStyle/>
          <a:p>
            <a:r>
              <a:rPr lang="en-US" dirty="0"/>
              <a:t>Ever visited this country?</a:t>
            </a:r>
          </a:p>
        </p:txBody>
      </p:sp>
      <p:graphicFrame>
        <p:nvGraphicFramePr>
          <p:cNvPr id="10" name="Chart 9"/>
          <p:cNvGraphicFramePr/>
          <p:nvPr>
            <p:extLst>
              <p:ext uri="{D42A27DB-BD31-4B8C-83A1-F6EECF244321}">
                <p14:modId xmlns:p14="http://schemas.microsoft.com/office/powerpoint/2010/main" val="1003505032"/>
              </p:ext>
            </p:extLst>
          </p:nvPr>
        </p:nvGraphicFramePr>
        <p:xfrm>
          <a:off x="2239962" y="1836415"/>
          <a:ext cx="8959850" cy="4968553"/>
        </p:xfrm>
        <a:graphic>
          <a:graphicData uri="http://schemas.openxmlformats.org/drawingml/2006/chart">
            <c:chart xmlns:c="http://schemas.openxmlformats.org/drawingml/2006/chart" xmlns:r="http://schemas.openxmlformats.org/officeDocument/2006/relationships" r:id="rId2"/>
          </a:graphicData>
        </a:graphic>
      </p:graphicFrame>
      <p:sp>
        <p:nvSpPr>
          <p:cNvPr id="11" name="Arrow: Right 10"/>
          <p:cNvSpPr/>
          <p:nvPr/>
        </p:nvSpPr>
        <p:spPr bwMode="gray">
          <a:xfrm>
            <a:off x="2043174" y="5292799"/>
            <a:ext cx="560635" cy="216024"/>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1689274382"/>
              </p:ext>
            </p:extLst>
          </p:nvPr>
        </p:nvGraphicFramePr>
        <p:xfrm>
          <a:off x="9168159" y="4542474"/>
          <a:ext cx="3733801" cy="2295525"/>
        </p:xfrm>
        <a:graphic>
          <a:graphicData uri="http://schemas.openxmlformats.org/drawingml/2006/table">
            <a:tbl>
              <a:tblPr/>
              <a:tblGrid>
                <a:gridCol w="798064">
                  <a:extLst>
                    <a:ext uri="{9D8B030D-6E8A-4147-A177-3AD203B41FA5}">
                      <a16:colId xmlns:a16="http://schemas.microsoft.com/office/drawing/2014/main" val="2599105551"/>
                    </a:ext>
                  </a:extLst>
                </a:gridCol>
                <a:gridCol w="978579">
                  <a:extLst>
                    <a:ext uri="{9D8B030D-6E8A-4147-A177-3AD203B41FA5}">
                      <a16:colId xmlns:a16="http://schemas.microsoft.com/office/drawing/2014/main" val="779694971"/>
                    </a:ext>
                  </a:extLst>
                </a:gridCol>
                <a:gridCol w="978579">
                  <a:extLst>
                    <a:ext uri="{9D8B030D-6E8A-4147-A177-3AD203B41FA5}">
                      <a16:colId xmlns:a16="http://schemas.microsoft.com/office/drawing/2014/main" val="2401519972"/>
                    </a:ext>
                  </a:extLst>
                </a:gridCol>
                <a:gridCol w="978579">
                  <a:extLst>
                    <a:ext uri="{9D8B030D-6E8A-4147-A177-3AD203B41FA5}">
                      <a16:colId xmlns:a16="http://schemas.microsoft.com/office/drawing/2014/main" val="3146580760"/>
                    </a:ext>
                  </a:extLst>
                </a:gridCol>
              </a:tblGrid>
              <a:tr h="190500">
                <a:tc>
                  <a:txBody>
                    <a:bodyPr/>
                    <a:lstStyle/>
                    <a:p>
                      <a:pPr algn="l" fontAlgn="ctr"/>
                      <a:r>
                        <a:rPr lang="nb-NO" sz="1100" b="0" i="0" u="none" strike="noStrike">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Ever visited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Repeat visits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Repeat ratio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4233566836"/>
                  </a:ext>
                </a:extLst>
              </a:tr>
              <a:tr h="190500">
                <a:tc>
                  <a:txBody>
                    <a:bodyPr/>
                    <a:lstStyle/>
                    <a:p>
                      <a:pPr algn="l" fontAlgn="ctr"/>
                      <a:r>
                        <a:rPr lang="nb-NO" sz="1100" b="1" i="0" u="none" strike="noStrike">
                          <a:effectLst/>
                          <a:latin typeface="Calibri" panose="020F0502020204030204" pitchFamily="34" charset="0"/>
                        </a:rPr>
                        <a:t>Global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dirty="0">
                          <a:effectLst/>
                          <a:latin typeface="Calibri" panose="020F0502020204030204" pitchFamily="34" charset="0"/>
                        </a:rPr>
                        <a:t>32 %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nb-NO" sz="1100" b="0" i="0" u="none" strike="noStrike" dirty="0">
                          <a:effectLst/>
                          <a:latin typeface="Calibri" panose="020F0502020204030204" pitchFamily="34" charset="0"/>
                        </a:rPr>
                        <a:t>18 %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a:effectLst/>
                          <a:latin typeface="Calibri" panose="020F0502020204030204" pitchFamily="34" charset="0"/>
                        </a:rPr>
                        <a:t>55 %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4632553"/>
                  </a:ext>
                </a:extLst>
              </a:tr>
              <a:tr h="190500">
                <a:tc>
                  <a:txBody>
                    <a:bodyPr/>
                    <a:lstStyle/>
                    <a:p>
                      <a:pPr algn="l" fontAlgn="ctr"/>
                      <a:r>
                        <a:rPr lang="nb-NO" sz="1100" b="1" i="0" u="none" strike="noStrike">
                          <a:effectLst/>
                          <a:latin typeface="Calibri" panose="020F0502020204030204" pitchFamily="34" charset="0"/>
                        </a:rPr>
                        <a:t>US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dirty="0">
                          <a:effectLst/>
                          <a:latin typeface="Calibri" panose="020F0502020204030204" pitchFamily="34" charset="0"/>
                        </a:rPr>
                        <a:t>11 %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43 %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4036503"/>
                  </a:ext>
                </a:extLst>
              </a:tr>
              <a:tr h="190500">
                <a:tc>
                  <a:txBody>
                    <a:bodyPr/>
                    <a:lstStyle/>
                    <a:p>
                      <a:pPr algn="l" fontAlgn="ctr"/>
                      <a:r>
                        <a:rPr lang="nb-NO" sz="1100" b="1" i="0" u="none" strike="noStrike">
                          <a:effectLst/>
                          <a:latin typeface="Calibri" panose="020F0502020204030204" pitchFamily="34" charset="0"/>
                        </a:rPr>
                        <a:t>UK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30 %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9273228"/>
                  </a:ext>
                </a:extLst>
              </a:tr>
              <a:tr h="190500">
                <a:tc>
                  <a:txBody>
                    <a:bodyPr/>
                    <a:lstStyle/>
                    <a:p>
                      <a:pPr algn="l" fontAlgn="ctr"/>
                      <a:r>
                        <a:rPr lang="nb-NO" sz="1100" b="1" i="0" u="none" strike="noStrike">
                          <a:effectLst/>
                          <a:latin typeface="Calibri" panose="020F0502020204030204" pitchFamily="34" charset="0"/>
                        </a:rPr>
                        <a:t>Denmark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81 %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b"/>
                      <a:r>
                        <a:rPr lang="nb-NO" sz="1100" b="0" i="0" u="none" strike="noStrike">
                          <a:effectLst/>
                          <a:latin typeface="Calibri" panose="020F0502020204030204" pitchFamily="34" charset="0"/>
                        </a:rPr>
                        <a:t>76 %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5095135"/>
                  </a:ext>
                </a:extLst>
              </a:tr>
              <a:tr h="190500">
                <a:tc>
                  <a:txBody>
                    <a:bodyPr/>
                    <a:lstStyle/>
                    <a:p>
                      <a:pPr algn="l" fontAlgn="ctr"/>
                      <a:r>
                        <a:rPr lang="nb-NO" sz="1100" b="1" i="0" u="none" strike="noStrike">
                          <a:effectLst/>
                          <a:latin typeface="Calibri" panose="020F0502020204030204" pitchFamily="34" charset="0"/>
                        </a:rPr>
                        <a:t>Sweden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79 %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56 %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b"/>
                      <a:r>
                        <a:rPr lang="nb-NO" sz="1100" b="0" i="0" u="none" strike="noStrike">
                          <a:effectLst/>
                          <a:latin typeface="Calibri" panose="020F0502020204030204" pitchFamily="34" charset="0"/>
                        </a:rPr>
                        <a:t>71 %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5756849"/>
                  </a:ext>
                </a:extLst>
              </a:tr>
              <a:tr h="190500">
                <a:tc>
                  <a:txBody>
                    <a:bodyPr/>
                    <a:lstStyle/>
                    <a:p>
                      <a:pPr algn="l" fontAlgn="ctr"/>
                      <a:r>
                        <a:rPr lang="nb-NO" sz="1100" b="1" i="0" u="none" strike="noStrike">
                          <a:effectLst/>
                          <a:latin typeface="Calibri" panose="020F0502020204030204" pitchFamily="34" charset="0"/>
                        </a:rPr>
                        <a:t>China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16 %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36 %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875493"/>
                  </a:ext>
                </a:extLst>
              </a:tr>
              <a:tr h="190500">
                <a:tc>
                  <a:txBody>
                    <a:bodyPr/>
                    <a:lstStyle/>
                    <a:p>
                      <a:pPr algn="l" fontAlgn="ctr"/>
                      <a:r>
                        <a:rPr lang="nb-NO" sz="1100" b="1" i="0" u="none" strike="noStrike">
                          <a:effectLst/>
                          <a:latin typeface="Calibri" panose="020F0502020204030204" pitchFamily="34" charset="0"/>
                        </a:rPr>
                        <a:t>Spain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28 %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7393652"/>
                  </a:ext>
                </a:extLst>
              </a:tr>
              <a:tr h="190500">
                <a:tc>
                  <a:txBody>
                    <a:bodyPr/>
                    <a:lstStyle/>
                    <a:p>
                      <a:pPr algn="l" fontAlgn="ctr"/>
                      <a:r>
                        <a:rPr lang="nb-NO" sz="1100" b="1" i="0" u="none" strike="noStrike">
                          <a:effectLst/>
                          <a:latin typeface="Calibri" panose="020F0502020204030204" pitchFamily="34" charset="0"/>
                        </a:rPr>
                        <a:t>Italy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17 %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25 %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3150967"/>
                  </a:ext>
                </a:extLst>
              </a:tr>
              <a:tr h="190500">
                <a:tc>
                  <a:txBody>
                    <a:bodyPr/>
                    <a:lstStyle/>
                    <a:p>
                      <a:pPr algn="l" fontAlgn="ctr"/>
                      <a:r>
                        <a:rPr lang="nb-NO" sz="1100" b="1" i="0" u="none" strike="noStrike">
                          <a:effectLst/>
                          <a:latin typeface="Calibri" panose="020F0502020204030204" pitchFamily="34" charset="0"/>
                        </a:rPr>
                        <a:t>Netherlands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35 %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6985398"/>
                  </a:ext>
                </a:extLst>
              </a:tr>
              <a:tr h="190500">
                <a:tc>
                  <a:txBody>
                    <a:bodyPr/>
                    <a:lstStyle/>
                    <a:p>
                      <a:pPr algn="l" fontAlgn="ctr"/>
                      <a:r>
                        <a:rPr lang="nb-NO" sz="1100" b="1" i="0" u="none" strike="noStrike">
                          <a:effectLst/>
                          <a:latin typeface="Calibri" panose="020F0502020204030204" pitchFamily="34" charset="0"/>
                        </a:rPr>
                        <a:t>France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19 %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7759855"/>
                  </a:ext>
                </a:extLst>
              </a:tr>
              <a:tr h="200025">
                <a:tc>
                  <a:txBody>
                    <a:bodyPr/>
                    <a:lstStyle/>
                    <a:p>
                      <a:pPr algn="l" fontAlgn="ctr"/>
                      <a:r>
                        <a:rPr lang="nb-NO" sz="1100" b="1" i="0" u="none" strike="noStrike">
                          <a:effectLst/>
                          <a:latin typeface="Calibri" panose="020F0502020204030204" pitchFamily="34" charset="0"/>
                        </a:rPr>
                        <a:t>Germany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26 %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dirty="0">
                          <a:effectLst/>
                          <a:latin typeface="Calibri" panose="020F0502020204030204" pitchFamily="34" charset="0"/>
                        </a:rPr>
                        <a:t>39 %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164290"/>
                  </a:ext>
                </a:extLst>
              </a:tr>
            </a:tbl>
          </a:graphicData>
        </a:graphic>
      </p:graphicFrame>
      <p:sp>
        <p:nvSpPr>
          <p:cNvPr id="2" name="TextBox 1"/>
          <p:cNvSpPr txBox="1"/>
          <p:nvPr/>
        </p:nvSpPr>
        <p:spPr>
          <a:xfrm>
            <a:off x="9168159" y="4068663"/>
            <a:ext cx="3338524" cy="384712"/>
          </a:xfrm>
          <a:prstGeom prst="rect">
            <a:avLst/>
          </a:prstGeom>
          <a:noFill/>
        </p:spPr>
        <p:txBody>
          <a:bodyPr wrap="none" lIns="72000" tIns="36000" rIns="72000" bIns="36000" rtlCol="0">
            <a:spAutoFit/>
          </a:bodyPr>
          <a:lstStyle/>
          <a:p>
            <a:pPr>
              <a:lnSpc>
                <a:spcPct val="110000"/>
              </a:lnSpc>
              <a:spcBef>
                <a:spcPts val="2400"/>
              </a:spcBef>
              <a:buClr>
                <a:schemeClr val="bg2"/>
              </a:buClr>
            </a:pPr>
            <a:r>
              <a:rPr lang="en-US" sz="2000" dirty="0"/>
              <a:t>Visits to Norway all markets:</a:t>
            </a:r>
          </a:p>
        </p:txBody>
      </p:sp>
      <p:pic>
        <p:nvPicPr>
          <p:cNvPr id="16" name="Picture 6" descr="Bilderesultat for country FLAG button ITA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81355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203933"/>
            <a:ext cx="11247997" cy="374398"/>
          </a:xfrm>
        </p:spPr>
        <p:txBody>
          <a:bodyPr/>
          <a:lstStyle/>
          <a:p>
            <a:r>
              <a:rPr lang="en-US" dirty="0"/>
              <a:t>China, US and Italy has shorter planning horizon than the rest of the markets</a:t>
            </a:r>
          </a:p>
        </p:txBody>
      </p:sp>
      <p:sp>
        <p:nvSpPr>
          <p:cNvPr id="4" name="Title 3"/>
          <p:cNvSpPr>
            <a:spLocks noGrp="1"/>
          </p:cNvSpPr>
          <p:nvPr>
            <p:ph type="title"/>
          </p:nvPr>
        </p:nvSpPr>
        <p:spPr>
          <a:xfrm>
            <a:off x="540000" y="540000"/>
            <a:ext cx="7349286" cy="553998"/>
          </a:xfrm>
        </p:spPr>
        <p:txBody>
          <a:bodyPr/>
          <a:lstStyle/>
          <a:p>
            <a:r>
              <a:rPr lang="en-US" dirty="0"/>
              <a:t>A note on planning horizons</a:t>
            </a:r>
          </a:p>
        </p:txBody>
      </p:sp>
      <p:graphicFrame>
        <p:nvGraphicFramePr>
          <p:cNvPr id="6" name="Table 5"/>
          <p:cNvGraphicFramePr>
            <a:graphicFrameLocks noGrp="1"/>
          </p:cNvGraphicFramePr>
          <p:nvPr>
            <p:extLst/>
          </p:nvPr>
        </p:nvGraphicFramePr>
        <p:xfrm>
          <a:off x="815231" y="2196455"/>
          <a:ext cx="11449270" cy="3012664"/>
        </p:xfrm>
        <a:graphic>
          <a:graphicData uri="http://schemas.openxmlformats.org/drawingml/2006/table">
            <a:tbl>
              <a:tblPr/>
              <a:tblGrid>
                <a:gridCol w="3157824">
                  <a:extLst>
                    <a:ext uri="{9D8B030D-6E8A-4147-A177-3AD203B41FA5}">
                      <a16:colId xmlns:a16="http://schemas.microsoft.com/office/drawing/2014/main" val="4086044566"/>
                    </a:ext>
                  </a:extLst>
                </a:gridCol>
                <a:gridCol w="552188">
                  <a:extLst>
                    <a:ext uri="{9D8B030D-6E8A-4147-A177-3AD203B41FA5}">
                      <a16:colId xmlns:a16="http://schemas.microsoft.com/office/drawing/2014/main" val="2949174784"/>
                    </a:ext>
                  </a:extLst>
                </a:gridCol>
                <a:gridCol w="452967">
                  <a:extLst>
                    <a:ext uri="{9D8B030D-6E8A-4147-A177-3AD203B41FA5}">
                      <a16:colId xmlns:a16="http://schemas.microsoft.com/office/drawing/2014/main" val="269316339"/>
                    </a:ext>
                  </a:extLst>
                </a:gridCol>
                <a:gridCol w="811027">
                  <a:extLst>
                    <a:ext uri="{9D8B030D-6E8A-4147-A177-3AD203B41FA5}">
                      <a16:colId xmlns:a16="http://schemas.microsoft.com/office/drawing/2014/main" val="2724813775"/>
                    </a:ext>
                  </a:extLst>
                </a:gridCol>
                <a:gridCol w="815339">
                  <a:extLst>
                    <a:ext uri="{9D8B030D-6E8A-4147-A177-3AD203B41FA5}">
                      <a16:colId xmlns:a16="http://schemas.microsoft.com/office/drawing/2014/main" val="3839699176"/>
                    </a:ext>
                  </a:extLst>
                </a:gridCol>
                <a:gridCol w="742002">
                  <a:extLst>
                    <a:ext uri="{9D8B030D-6E8A-4147-A177-3AD203B41FA5}">
                      <a16:colId xmlns:a16="http://schemas.microsoft.com/office/drawing/2014/main" val="3529919531"/>
                    </a:ext>
                  </a:extLst>
                </a:gridCol>
                <a:gridCol w="552188">
                  <a:extLst>
                    <a:ext uri="{9D8B030D-6E8A-4147-A177-3AD203B41FA5}">
                      <a16:colId xmlns:a16="http://schemas.microsoft.com/office/drawing/2014/main" val="2892210749"/>
                    </a:ext>
                  </a:extLst>
                </a:gridCol>
                <a:gridCol w="534933">
                  <a:extLst>
                    <a:ext uri="{9D8B030D-6E8A-4147-A177-3AD203B41FA5}">
                      <a16:colId xmlns:a16="http://schemas.microsoft.com/office/drawing/2014/main" val="1239395909"/>
                    </a:ext>
                  </a:extLst>
                </a:gridCol>
                <a:gridCol w="1087120">
                  <a:extLst>
                    <a:ext uri="{9D8B030D-6E8A-4147-A177-3AD203B41FA5}">
                      <a16:colId xmlns:a16="http://schemas.microsoft.com/office/drawing/2014/main" val="3071463689"/>
                    </a:ext>
                  </a:extLst>
                </a:gridCol>
                <a:gridCol w="1087120">
                  <a:extLst>
                    <a:ext uri="{9D8B030D-6E8A-4147-A177-3AD203B41FA5}">
                      <a16:colId xmlns:a16="http://schemas.microsoft.com/office/drawing/2014/main" val="2482510139"/>
                    </a:ext>
                  </a:extLst>
                </a:gridCol>
                <a:gridCol w="828281">
                  <a:extLst>
                    <a:ext uri="{9D8B030D-6E8A-4147-A177-3AD203B41FA5}">
                      <a16:colId xmlns:a16="http://schemas.microsoft.com/office/drawing/2014/main" val="2299571875"/>
                    </a:ext>
                  </a:extLst>
                </a:gridCol>
                <a:gridCol w="828281">
                  <a:extLst>
                    <a:ext uri="{9D8B030D-6E8A-4147-A177-3AD203B41FA5}">
                      <a16:colId xmlns:a16="http://schemas.microsoft.com/office/drawing/2014/main" val="4217776914"/>
                    </a:ext>
                  </a:extLst>
                </a:gridCol>
              </a:tblGrid>
              <a:tr h="432049">
                <a:tc gridSpan="12">
                  <a:txBody>
                    <a:bodyPr/>
                    <a:lstStyle/>
                    <a:p>
                      <a:pPr algn="l" fontAlgn="ctr"/>
                      <a:r>
                        <a:rPr lang="en-US" sz="1600" b="1" i="0" u="none" strike="noStrike" dirty="0">
                          <a:effectLst/>
                          <a:latin typeface="Calibri" panose="020F0502020204030204" pitchFamily="34" charset="0"/>
                        </a:rPr>
                        <a:t>How long before your departure did you settle for this trip on this occasion?</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592980889"/>
                  </a:ext>
                </a:extLst>
              </a:tr>
              <a:tr h="360040">
                <a:tc rowSpan="2">
                  <a:txBody>
                    <a:bodyPr/>
                    <a:lstStyle/>
                    <a:p>
                      <a:pPr algn="l" fontAlgn="ctr"/>
                      <a:endParaRPr lang="nb-NO" sz="1400" b="0" i="0" u="none" strike="noStrike" dirty="0">
                        <a:effectLst/>
                        <a:latin typeface="Calibri" panose="020F0502020204030204" pitchFamily="34" charset="0"/>
                      </a:endParaRP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gridSpan="10">
                  <a:txBody>
                    <a:bodyPr/>
                    <a:lstStyle/>
                    <a:p>
                      <a:pPr algn="ctr" fontAlgn="ctr"/>
                      <a:r>
                        <a:rPr lang="nb-NO" sz="1400" b="1" i="0" u="none" strike="noStrike" dirty="0">
                          <a:effectLst/>
                          <a:latin typeface="Calibri" panose="020F0502020204030204" pitchFamily="34" charset="0"/>
                        </a:rPr>
                        <a:t>Market</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2881436554"/>
                  </a:ext>
                </a:extLst>
              </a:tr>
              <a:tr h="317225">
                <a:tc vMerge="1">
                  <a:txBody>
                    <a:bodyPr/>
                    <a:lstStyle/>
                    <a:p>
                      <a:endParaRPr lang="nb-NO"/>
                    </a:p>
                  </a:txBody>
                  <a:tcPr/>
                </a:tc>
                <a:tc>
                  <a:txBody>
                    <a:bodyPr/>
                    <a:lstStyle/>
                    <a:p>
                      <a:pPr algn="ctr" fontAlgn="ctr"/>
                      <a:r>
                        <a:rPr lang="nb-NO" sz="1400" b="1" i="0" u="none" strike="noStrike" dirty="0">
                          <a:effectLst/>
                          <a:latin typeface="Calibri" panose="020F0502020204030204" pitchFamily="34" charset="0"/>
                        </a:rPr>
                        <a:t>Global</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US</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UK</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Denmark</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Sweden</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China</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Spain</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Italy</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Netherlands</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France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Germany</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extLst>
                  <a:ext uri="{0D108BD9-81ED-4DB2-BD59-A6C34878D82A}">
                    <a16:rowId xmlns:a16="http://schemas.microsoft.com/office/drawing/2014/main" val="3509447542"/>
                  </a:ext>
                </a:extLst>
              </a:tr>
              <a:tr h="317225">
                <a:tc>
                  <a:txBody>
                    <a:bodyPr/>
                    <a:lstStyle/>
                    <a:p>
                      <a:pPr algn="l" fontAlgn="ctr"/>
                      <a:r>
                        <a:rPr lang="nb-NO" sz="1400" b="0" i="0" u="none" strike="noStrike" dirty="0">
                          <a:effectLst/>
                          <a:latin typeface="Calibri" panose="020F0502020204030204" pitchFamily="34" charset="0"/>
                        </a:rPr>
                        <a:t>Antall intervju</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21928</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2158</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2134</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2192</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2258</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2280</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2213</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2168</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2179</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2205</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2141</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994740865"/>
                  </a:ext>
                </a:extLst>
              </a:tr>
              <a:tr h="317225">
                <a:tc>
                  <a:txBody>
                    <a:bodyPr/>
                    <a:lstStyle/>
                    <a:p>
                      <a:pPr algn="l" fontAlgn="ctr"/>
                      <a:r>
                        <a:rPr lang="en-US" sz="1400" b="0" i="0" u="none" strike="noStrike" dirty="0">
                          <a:effectLst/>
                          <a:latin typeface="Calibri" panose="020F0502020204030204" pitchFamily="34" charset="0"/>
                        </a:rPr>
                        <a:t>Less than 3 weeks before departure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18 %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8 %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30 %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12 %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44 %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13 %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3289554650"/>
                  </a:ext>
                </a:extLst>
              </a:tr>
              <a:tr h="317225">
                <a:tc>
                  <a:txBody>
                    <a:bodyPr/>
                    <a:lstStyle/>
                    <a:p>
                      <a:pPr algn="l" fontAlgn="ctr"/>
                      <a:r>
                        <a:rPr lang="en-US" sz="1400" b="0" i="0" u="none" strike="noStrike" dirty="0">
                          <a:effectLst/>
                          <a:latin typeface="Calibri" panose="020F0502020204030204" pitchFamily="34" charset="0"/>
                        </a:rPr>
                        <a:t>Up to 3 months before departure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50 %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49 %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46 %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50 %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48 %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64 %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63 %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44 %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43 %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50 %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44 %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2673458247"/>
                  </a:ext>
                </a:extLst>
              </a:tr>
              <a:tr h="317225">
                <a:tc>
                  <a:txBody>
                    <a:bodyPr/>
                    <a:lstStyle/>
                    <a:p>
                      <a:pPr algn="l" fontAlgn="ctr"/>
                      <a:r>
                        <a:rPr lang="en-US" sz="1400" b="0" i="0" u="none" strike="noStrike" dirty="0">
                          <a:effectLst/>
                          <a:latin typeface="Calibri" panose="020F0502020204030204" pitchFamily="34" charset="0"/>
                        </a:rPr>
                        <a:t>Up to 4-12 months before departure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28 %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40 %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35 %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36 %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5 %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23 %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6 %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41 %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33 %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42 %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1050108714"/>
                  </a:ext>
                </a:extLst>
              </a:tr>
              <a:tr h="317225">
                <a:tc>
                  <a:txBody>
                    <a:bodyPr/>
                    <a:lstStyle/>
                    <a:p>
                      <a:pPr algn="l" fontAlgn="ctr"/>
                      <a:r>
                        <a:rPr lang="en-US" sz="1400" b="0" i="0" u="none" strike="noStrike" dirty="0">
                          <a:effectLst/>
                          <a:latin typeface="Calibri" panose="020F0502020204030204" pitchFamily="34" charset="0"/>
                        </a:rPr>
                        <a:t>More than one year before departure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414040662"/>
                  </a:ext>
                </a:extLst>
              </a:tr>
              <a:tr h="317225">
                <a:tc>
                  <a:txBody>
                    <a:bodyPr/>
                    <a:lstStyle/>
                    <a:p>
                      <a:pPr algn="l" fontAlgn="ctr"/>
                      <a:r>
                        <a:rPr lang="nb-NO" sz="1400" b="0" i="0" u="none" strike="noStrike" dirty="0">
                          <a:effectLst/>
                          <a:latin typeface="Calibri" panose="020F0502020204030204" pitchFamily="34" charset="0"/>
                        </a:rPr>
                        <a:t>Don’t know</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7 %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494850372"/>
                  </a:ext>
                </a:extLst>
              </a:tr>
            </a:tbl>
          </a:graphicData>
        </a:graphic>
      </p:graphicFrame>
      <p:sp>
        <p:nvSpPr>
          <p:cNvPr id="7" name="TextBox 6"/>
          <p:cNvSpPr txBox="1"/>
          <p:nvPr/>
        </p:nvSpPr>
        <p:spPr>
          <a:xfrm>
            <a:off x="815231" y="5580831"/>
            <a:ext cx="11449271" cy="885233"/>
          </a:xfrm>
          <a:prstGeom prst="rect">
            <a:avLst/>
          </a:prstGeom>
          <a:noFill/>
        </p:spPr>
        <p:txBody>
          <a:bodyPr wrap="square" lIns="72000" tIns="36000" rIns="72000" bIns="36000" rtlCol="0">
            <a:spAutoFit/>
          </a:bodyPr>
          <a:lstStyle/>
          <a:p>
            <a:pPr algn="ctr">
              <a:lnSpc>
                <a:spcPct val="110000"/>
              </a:lnSpc>
              <a:spcBef>
                <a:spcPts val="2400"/>
              </a:spcBef>
              <a:buClr>
                <a:schemeClr val="bg2"/>
              </a:buClr>
            </a:pPr>
            <a:r>
              <a:rPr lang="en-US" sz="2400" b="1" i="1" dirty="0"/>
              <a:t>These differences will have impact on when to </a:t>
            </a:r>
            <a:br>
              <a:rPr lang="en-US" sz="2400" b="1" i="1" dirty="0"/>
            </a:br>
            <a:r>
              <a:rPr lang="en-US" sz="2400" b="1" i="1" dirty="0"/>
              <a:t>deploy marketing campaigns in the different markets</a:t>
            </a:r>
          </a:p>
        </p:txBody>
      </p:sp>
    </p:spTree>
    <p:extLst>
      <p:ext uri="{BB962C8B-B14F-4D97-AF65-F5344CB8AC3E}">
        <p14:creationId xmlns:p14="http://schemas.microsoft.com/office/powerpoint/2010/main" val="257143491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169340" y="180230"/>
            <a:ext cx="13097907" cy="7203981"/>
          </a:xfrm>
          <a:prstGeom prst="rect">
            <a:avLst/>
          </a:prstGeom>
        </p:spPr>
      </p:pic>
      <p:sp>
        <p:nvSpPr>
          <p:cNvPr id="3" name="Content Placeholder 2"/>
          <p:cNvSpPr>
            <a:spLocks noGrp="1"/>
          </p:cNvSpPr>
          <p:nvPr>
            <p:ph sz="quarter" idx="10"/>
          </p:nvPr>
        </p:nvSpPr>
        <p:spPr>
          <a:xfrm>
            <a:off x="9240167" y="396255"/>
            <a:ext cx="3888432" cy="6840759"/>
          </a:xfrm>
          <a:solidFill>
            <a:srgbClr val="FFFFFF">
              <a:alpha val="60000"/>
            </a:srgbClr>
          </a:solidFill>
        </p:spPr>
        <p:txBody>
          <a:bodyPr lIns="180000" tIns="180000" rIns="180000" bIns="180000" anchor="ctr">
            <a:noAutofit/>
          </a:bodyPr>
          <a:lstStyle/>
          <a:p>
            <a:pPr marL="0" indent="0">
              <a:spcAft>
                <a:spcPts val="2400"/>
              </a:spcAft>
              <a:buNone/>
            </a:pPr>
            <a:r>
              <a:rPr lang="en-US" sz="1800" dirty="0"/>
              <a:t>The vision is </a:t>
            </a:r>
            <a:r>
              <a:rPr lang="en-US" sz="1800" b="1" dirty="0">
                <a:solidFill>
                  <a:srgbClr val="D35C09"/>
                </a:solidFill>
              </a:rPr>
              <a:t>«we give local ideas global opportunities»</a:t>
            </a:r>
          </a:p>
          <a:p>
            <a:pPr marL="0" indent="0">
              <a:spcAft>
                <a:spcPts val="2400"/>
              </a:spcAft>
              <a:buNone/>
            </a:pPr>
            <a:r>
              <a:rPr lang="en-US" sz="1800" dirty="0"/>
              <a:t>Norway has </a:t>
            </a:r>
            <a:r>
              <a:rPr lang="en-US" sz="1800" b="1" dirty="0">
                <a:solidFill>
                  <a:srgbClr val="D35C09"/>
                </a:solidFill>
              </a:rPr>
              <a:t>unique advantages </a:t>
            </a:r>
            <a:r>
              <a:rPr lang="en-US" sz="1800" dirty="0"/>
              <a:t>both in terms of natural resources and modern infrastructure that provides a great number of possibilities for tourists.</a:t>
            </a:r>
          </a:p>
          <a:p>
            <a:pPr marL="0" indent="0">
              <a:spcAft>
                <a:spcPts val="2400"/>
              </a:spcAft>
              <a:buNone/>
            </a:pPr>
            <a:r>
              <a:rPr lang="en-US" sz="1800" dirty="0"/>
              <a:t>Innovation Norway manages not only one brand but the sum of all the brands that make up the destination Norway. </a:t>
            </a:r>
          </a:p>
          <a:p>
            <a:pPr marL="0" indent="0">
              <a:spcAft>
                <a:spcPts val="2400"/>
              </a:spcAft>
              <a:buNone/>
            </a:pPr>
            <a:r>
              <a:rPr lang="en-US" sz="1800" dirty="0"/>
              <a:t>Some of these are </a:t>
            </a:r>
            <a:r>
              <a:rPr lang="en-US" sz="1800" b="1" dirty="0">
                <a:solidFill>
                  <a:srgbClr val="D35C09"/>
                </a:solidFill>
              </a:rPr>
              <a:t>iconic brands </a:t>
            </a:r>
            <a:r>
              <a:rPr lang="en-US" sz="1800" dirty="0"/>
              <a:t>on a global scale. </a:t>
            </a:r>
          </a:p>
          <a:p>
            <a:pPr marL="0" indent="0">
              <a:spcAft>
                <a:spcPts val="2400"/>
              </a:spcAft>
              <a:buNone/>
            </a:pPr>
            <a:r>
              <a:rPr lang="en-US" sz="1800" dirty="0"/>
              <a:t>The challenge is to secure a strong position for all of these so that the sum is stronger than individual part</a:t>
            </a:r>
            <a:r>
              <a:rPr lang="en-GB" sz="1800" dirty="0"/>
              <a:t>s, creating </a:t>
            </a:r>
            <a:r>
              <a:rPr lang="en-GB" sz="1800" b="1" dirty="0">
                <a:solidFill>
                  <a:srgbClr val="D35C09"/>
                </a:solidFill>
              </a:rPr>
              <a:t>truly global </a:t>
            </a:r>
            <a:r>
              <a:rPr lang="en-GB" sz="1800" dirty="0"/>
              <a:t>power.</a:t>
            </a:r>
            <a:endParaRPr lang="en-GB" sz="1800" b="1" dirty="0">
              <a:solidFill>
                <a:srgbClr val="D35C09"/>
              </a:solidFill>
            </a:endParaRPr>
          </a:p>
        </p:txBody>
      </p:sp>
      <p:sp>
        <p:nvSpPr>
          <p:cNvPr id="2" name="Title 1"/>
          <p:cNvSpPr>
            <a:spLocks noGrp="1"/>
          </p:cNvSpPr>
          <p:nvPr>
            <p:ph type="title"/>
          </p:nvPr>
        </p:nvSpPr>
        <p:spPr>
          <a:xfrm>
            <a:off x="585095" y="3959829"/>
            <a:ext cx="3688541" cy="553998"/>
          </a:xfrm>
        </p:spPr>
        <p:txBody>
          <a:bodyPr/>
          <a:lstStyle/>
          <a:p>
            <a:r>
              <a:rPr lang="en-GB" dirty="0"/>
              <a:t>Norway a true</a:t>
            </a:r>
            <a:endParaRPr lang="en-GB" b="1" dirty="0"/>
          </a:p>
        </p:txBody>
      </p:sp>
      <p:sp>
        <p:nvSpPr>
          <p:cNvPr id="4" name="Title 1"/>
          <p:cNvSpPr txBox="1">
            <a:spLocks/>
          </p:cNvSpPr>
          <p:nvPr/>
        </p:nvSpPr>
        <p:spPr bwMode="gray">
          <a:xfrm>
            <a:off x="585095" y="4594785"/>
            <a:ext cx="3682385"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b="1" dirty="0"/>
              <a:t>Global brand</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657" y="6677422"/>
            <a:ext cx="491577" cy="396000"/>
          </a:xfrm>
          <a:prstGeom prst="rect">
            <a:avLst/>
          </a:prstGeom>
        </p:spPr>
      </p:pic>
      <p:pic>
        <p:nvPicPr>
          <p:cNvPr id="7"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59247"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20614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60" y="180231"/>
            <a:ext cx="13105456" cy="7200800"/>
          </a:xfrm>
          <a:prstGeom prst="rect">
            <a:avLst/>
          </a:prstGeom>
        </p:spPr>
      </p:pic>
      <p:sp>
        <p:nvSpPr>
          <p:cNvPr id="3" name="Content Placeholder 2"/>
          <p:cNvSpPr>
            <a:spLocks noGrp="1"/>
          </p:cNvSpPr>
          <p:nvPr>
            <p:ph sz="quarter" idx="10"/>
          </p:nvPr>
        </p:nvSpPr>
        <p:spPr>
          <a:xfrm>
            <a:off x="527199" y="3708623"/>
            <a:ext cx="12306492" cy="2257653"/>
          </a:xfrm>
        </p:spPr>
        <p:txBody>
          <a:bodyPr>
            <a:normAutofit/>
          </a:bodyPr>
          <a:lstStyle/>
          <a:p>
            <a:endParaRPr lang="en-GB" dirty="0"/>
          </a:p>
          <a:p>
            <a:endParaRPr lang="en-GB" dirty="0"/>
          </a:p>
        </p:txBody>
      </p:sp>
      <p:sp>
        <p:nvSpPr>
          <p:cNvPr id="12" name="TextBox 11"/>
          <p:cNvSpPr txBox="1"/>
          <p:nvPr/>
        </p:nvSpPr>
        <p:spPr>
          <a:xfrm>
            <a:off x="599207" y="659758"/>
            <a:ext cx="936104" cy="1320673"/>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GB" sz="8000" b="1" dirty="0">
                <a:solidFill>
                  <a:schemeClr val="bg1"/>
                </a:solidFill>
              </a:rPr>
              <a:t>3</a:t>
            </a:r>
          </a:p>
        </p:txBody>
      </p:sp>
      <p:sp>
        <p:nvSpPr>
          <p:cNvPr id="15" name="Text Placeholder 3"/>
          <p:cNvSpPr txBox="1">
            <a:spLocks/>
          </p:cNvSpPr>
          <p:nvPr/>
        </p:nvSpPr>
        <p:spPr bwMode="gray">
          <a:xfrm>
            <a:off x="565547" y="3339589"/>
            <a:ext cx="805843"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GB" dirty="0"/>
              <a:t>Why</a:t>
            </a:r>
          </a:p>
        </p:txBody>
      </p:sp>
      <p:sp>
        <p:nvSpPr>
          <p:cNvPr id="16" name="Text Placeholder 3"/>
          <p:cNvSpPr txBox="1">
            <a:spLocks/>
          </p:cNvSpPr>
          <p:nvPr/>
        </p:nvSpPr>
        <p:spPr bwMode="gray">
          <a:xfrm>
            <a:off x="565547" y="3785889"/>
            <a:ext cx="926069"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GB" dirty="0"/>
              <a:t>What</a:t>
            </a:r>
          </a:p>
        </p:txBody>
      </p:sp>
      <p:sp>
        <p:nvSpPr>
          <p:cNvPr id="9" name="Title 1"/>
          <p:cNvSpPr txBox="1">
            <a:spLocks/>
          </p:cNvSpPr>
          <p:nvPr/>
        </p:nvSpPr>
        <p:spPr bwMode="gray">
          <a:xfrm>
            <a:off x="576209" y="1971162"/>
            <a:ext cx="3623398"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a:buClr>
                <a:schemeClr val="bg1"/>
              </a:buClr>
            </a:pPr>
            <a:r>
              <a:rPr lang="en-GB" b="1" dirty="0"/>
              <a:t>MOTIVATIONAL</a:t>
            </a:r>
          </a:p>
        </p:txBody>
      </p:sp>
      <p:sp>
        <p:nvSpPr>
          <p:cNvPr id="10" name="Title 1"/>
          <p:cNvSpPr txBox="1">
            <a:spLocks/>
          </p:cNvSpPr>
          <p:nvPr/>
        </p:nvSpPr>
        <p:spPr bwMode="gray">
          <a:xfrm>
            <a:off x="566638" y="2639460"/>
            <a:ext cx="2624857"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a:buClr>
                <a:schemeClr val="bg1"/>
              </a:buClr>
            </a:pPr>
            <a:r>
              <a:rPr lang="en-GB" b="1" dirty="0"/>
              <a:t>SEGMENTS</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p:cNvSpPr txBox="1">
            <a:spLocks/>
          </p:cNvSpPr>
          <p:nvPr/>
        </p:nvSpPr>
        <p:spPr bwMode="gray">
          <a:xfrm>
            <a:off x="565547" y="4211072"/>
            <a:ext cx="828285"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GB" dirty="0"/>
              <a:t>Who</a:t>
            </a:r>
          </a:p>
        </p:txBody>
      </p:sp>
    </p:spTree>
    <p:extLst>
      <p:ext uri="{BB962C8B-B14F-4D97-AF65-F5344CB8AC3E}">
        <p14:creationId xmlns:p14="http://schemas.microsoft.com/office/powerpoint/2010/main" val="412372984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bwMode="gray">
          <a:xfrm>
            <a:off x="167159" y="180231"/>
            <a:ext cx="13105456" cy="7200899"/>
          </a:xfrm>
          <a:prstGeom prst="rect">
            <a:avLst/>
          </a:prstGeom>
          <a:solidFill>
            <a:schemeClr val="bg1">
              <a:lumMod val="95000"/>
            </a:schemeClr>
          </a:solidFill>
        </p:spPr>
      </p:pic>
      <p:sp>
        <p:nvSpPr>
          <p:cNvPr id="16" name="Title 4"/>
          <p:cNvSpPr txBox="1">
            <a:spLocks/>
          </p:cNvSpPr>
          <p:nvPr/>
        </p:nvSpPr>
        <p:spPr bwMode="gray">
          <a:xfrm>
            <a:off x="7698273" y="719874"/>
            <a:ext cx="4876878" cy="553998"/>
          </a:xfrm>
          <a:prstGeom prst="rect">
            <a:avLst/>
          </a:prstGeom>
          <a:solidFill>
            <a:schemeClr val="accent1"/>
          </a:solidFill>
        </p:spPr>
        <p:txBody>
          <a:bodyPr wrap="none" lIns="82819" tIns="0" rIns="82819" bIns="0" rtlCol="0" anchor="ctr">
            <a:spAutoFit/>
          </a:bodyPr>
          <a:lstStyle>
            <a:lvl1pPr algn="l" defTabSz="1051802" rtl="0" eaLnBrk="1" latinLnBrk="0" hangingPunct="1">
              <a:lnSpc>
                <a:spcPct val="100000"/>
              </a:lnSpc>
              <a:spcBef>
                <a:spcPts val="0"/>
              </a:spcBef>
              <a:buFontTx/>
              <a:buNone/>
              <a:defRPr lang="en-GB" sz="3600" b="0" kern="1200" cap="all" baseline="0" dirty="0">
                <a:solidFill>
                  <a:schemeClr val="bg1"/>
                </a:solidFill>
                <a:latin typeface="+mj-lt"/>
                <a:ea typeface="+mn-ea"/>
                <a:cs typeface="+mn-cs"/>
              </a:defRPr>
            </a:lvl1pPr>
          </a:lstStyle>
          <a:p>
            <a:r>
              <a:rPr lang="en-GB" dirty="0"/>
              <a:t>9 distinct segments</a:t>
            </a:r>
          </a:p>
        </p:txBody>
      </p:sp>
      <p:sp>
        <p:nvSpPr>
          <p:cNvPr id="2" name="Rectangle 1"/>
          <p:cNvSpPr/>
          <p:nvPr/>
        </p:nvSpPr>
        <p:spPr bwMode="gray">
          <a:xfrm>
            <a:off x="1216863" y="1459938"/>
            <a:ext cx="2520000" cy="1800249"/>
          </a:xfrm>
          <a:prstGeom prst="rect">
            <a:avLst/>
          </a:prstGeom>
          <a: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PLAYFUL LIBERATON</a:t>
            </a:r>
          </a:p>
        </p:txBody>
      </p:sp>
      <p:sp>
        <p:nvSpPr>
          <p:cNvPr id="20" name="Rectangle 19"/>
          <p:cNvSpPr/>
          <p:nvPr/>
        </p:nvSpPr>
        <p:spPr bwMode="gray">
          <a:xfrm>
            <a:off x="4155327" y="1459938"/>
            <a:ext cx="2520000" cy="1800000"/>
          </a:xfrm>
          <a:prstGeom prst="rect">
            <a:avLst/>
          </a:prstGeom>
          <a:blipFill>
            <a:blip r:embed="rId5" cstate="emai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SOCIAL IMMERSION</a:t>
            </a:r>
          </a:p>
        </p:txBody>
      </p:sp>
      <p:sp>
        <p:nvSpPr>
          <p:cNvPr id="21" name="Rectangle 20"/>
          <p:cNvSpPr/>
          <p:nvPr/>
        </p:nvSpPr>
        <p:spPr bwMode="gray">
          <a:xfrm>
            <a:off x="7093791" y="1459938"/>
            <a:ext cx="2520000" cy="1800000"/>
          </a:xfrm>
          <a:prstGeom prst="rect">
            <a:avLst/>
          </a:prstGeom>
          <a:blipFill>
            <a:blip r:embed="rId7" cstate="emai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SHARING &amp; CARING</a:t>
            </a:r>
          </a:p>
        </p:txBody>
      </p:sp>
      <p:sp>
        <p:nvSpPr>
          <p:cNvPr id="23" name="Rectangle 22"/>
          <p:cNvSpPr/>
          <p:nvPr/>
        </p:nvSpPr>
        <p:spPr bwMode="gray">
          <a:xfrm>
            <a:off x="1216863" y="3436366"/>
            <a:ext cx="2520000" cy="1800000"/>
          </a:xfrm>
          <a:prstGeom prst="rect">
            <a:avLst/>
          </a:prstGeom>
          <a:blipFill>
            <a:blip r:embed="rId9" cstate="emai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CONTROL</a:t>
            </a:r>
          </a:p>
        </p:txBody>
      </p:sp>
      <p:sp>
        <p:nvSpPr>
          <p:cNvPr id="24" name="Rectangle 23"/>
          <p:cNvSpPr/>
          <p:nvPr/>
        </p:nvSpPr>
        <p:spPr bwMode="gray">
          <a:xfrm>
            <a:off x="4155327" y="3457148"/>
            <a:ext cx="2520000" cy="1800000"/>
          </a:xfrm>
          <a:prstGeom prst="rect">
            <a:avLst/>
          </a:prstGeom>
          <a:blipFill>
            <a:blip r:embed="rId11" cstate="emai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BROADENING MY CULTURAL</a:t>
            </a:r>
            <a:br>
              <a:rPr lang="nb-NO" sz="2400" dirty="0">
                <a:solidFill>
                  <a:schemeClr val="bg1"/>
                </a:solidFill>
                <a:effectLst>
                  <a:outerShdw blurRad="38100" dist="38100" dir="2700000" algn="tl">
                    <a:srgbClr val="000000">
                      <a:alpha val="43137"/>
                    </a:srgbClr>
                  </a:outerShdw>
                </a:effectLst>
              </a:rPr>
            </a:br>
            <a:r>
              <a:rPr lang="nb-NO" sz="2400" dirty="0">
                <a:solidFill>
                  <a:schemeClr val="bg1"/>
                </a:solidFill>
                <a:effectLst>
                  <a:outerShdw blurRad="38100" dist="38100" dir="2700000" algn="tl">
                    <a:srgbClr val="000000">
                      <a:alpha val="43137"/>
                    </a:srgbClr>
                  </a:outerShdw>
                </a:effectLst>
              </a:rPr>
              <a:t>HORIZON</a:t>
            </a:r>
          </a:p>
        </p:txBody>
      </p:sp>
      <p:sp>
        <p:nvSpPr>
          <p:cNvPr id="25" name="Rectangle 24"/>
          <p:cNvSpPr/>
          <p:nvPr/>
        </p:nvSpPr>
        <p:spPr bwMode="gray">
          <a:xfrm>
            <a:off x="7116071" y="3482504"/>
            <a:ext cx="2520000" cy="1800000"/>
          </a:xfrm>
          <a:prstGeom prst="rect">
            <a:avLst/>
          </a:prstGeom>
          <a:blipFill>
            <a:blip r:embed="rId13" cstate="emai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2400" cap="all" dirty="0">
                <a:solidFill>
                  <a:schemeClr val="bg1"/>
                </a:solidFill>
                <a:effectLst>
                  <a:outerShdw blurRad="38100" dist="38100" dir="2700000" algn="tl">
                    <a:srgbClr val="000000">
                      <a:alpha val="43137"/>
                    </a:srgbClr>
                  </a:outerShdw>
                </a:effectLst>
              </a:rPr>
              <a:t>ADVENTURES IN the world of natural beauty</a:t>
            </a:r>
            <a:endParaRPr lang="nb-NO" sz="2400" cap="all" dirty="0">
              <a:solidFill>
                <a:schemeClr val="bg1"/>
              </a:solidFill>
              <a:effectLst>
                <a:outerShdw blurRad="38100" dist="38100" dir="2700000" algn="tl">
                  <a:srgbClr val="000000">
                    <a:alpha val="43137"/>
                  </a:srgbClr>
                </a:outerShdw>
              </a:effectLst>
            </a:endParaRPr>
          </a:p>
        </p:txBody>
      </p:sp>
      <p:sp>
        <p:nvSpPr>
          <p:cNvPr id="10" name="Rectangle 9"/>
          <p:cNvSpPr/>
          <p:nvPr/>
        </p:nvSpPr>
        <p:spPr bwMode="gray">
          <a:xfrm>
            <a:off x="10032255" y="1459938"/>
            <a:ext cx="2520000" cy="1800000"/>
          </a:xfrm>
          <a:prstGeom prst="rect">
            <a:avLst/>
          </a:prstGeom>
          <a:blipFill>
            <a:blip r:embed="rId15" cstate="email">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ESCAPE</a:t>
            </a:r>
          </a:p>
        </p:txBody>
      </p:sp>
      <p:sp>
        <p:nvSpPr>
          <p:cNvPr id="11" name="Rectangle 10"/>
          <p:cNvSpPr/>
          <p:nvPr/>
        </p:nvSpPr>
        <p:spPr bwMode="gray">
          <a:xfrm>
            <a:off x="10024119" y="3482504"/>
            <a:ext cx="2520000" cy="1800000"/>
          </a:xfrm>
          <a:prstGeom prst="rect">
            <a:avLst/>
          </a:prstGeom>
          <a:blipFill>
            <a:blip r:embed="rId17" cstate="email">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EXTRAVAGANT INDULGENCE</a:t>
            </a:r>
          </a:p>
        </p:txBody>
      </p:sp>
      <p:sp>
        <p:nvSpPr>
          <p:cNvPr id="12" name="Rectangle 11"/>
          <p:cNvSpPr/>
          <p:nvPr/>
        </p:nvSpPr>
        <p:spPr bwMode="gray">
          <a:xfrm>
            <a:off x="1216863" y="5365007"/>
            <a:ext cx="2520000" cy="1800000"/>
          </a:xfrm>
          <a:prstGeom prst="rect">
            <a:avLst/>
          </a:prstGeom>
          <a:blipFill>
            <a:blip r:embed="rId19" cstate="email">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ENERGY</a:t>
            </a:r>
          </a:p>
        </p:txBody>
      </p:sp>
    </p:spTree>
    <p:extLst>
      <p:ext uri="{BB962C8B-B14F-4D97-AF65-F5344CB8AC3E}">
        <p14:creationId xmlns:p14="http://schemas.microsoft.com/office/powerpoint/2010/main" val="360206312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99" y="540000"/>
            <a:ext cx="6784562" cy="553998"/>
          </a:xfrm>
        </p:spPr>
        <p:txBody>
          <a:bodyPr>
            <a:normAutofit/>
          </a:bodyPr>
          <a:lstStyle/>
          <a:p>
            <a:r>
              <a:rPr lang="en-GB" dirty="0"/>
              <a:t>Segment overview and size*</a:t>
            </a:r>
          </a:p>
        </p:txBody>
      </p:sp>
      <p:sp>
        <p:nvSpPr>
          <p:cNvPr id="18" name="Rectangle 17"/>
          <p:cNvSpPr/>
          <p:nvPr/>
        </p:nvSpPr>
        <p:spPr>
          <a:xfrm>
            <a:off x="4493669" y="4019959"/>
            <a:ext cx="2266747" cy="433593"/>
          </a:xfrm>
          <a:prstGeom prst="rect">
            <a:avLst/>
          </a:prstGeom>
          <a:solidFill>
            <a:schemeClr val="bg1">
              <a:lumMod val="65000"/>
              <a:alpha val="60000"/>
            </a:schemeClr>
          </a:solidFill>
          <a:ln w="9525" cap="flat" cmpd="sng" algn="ctr">
            <a:noFill/>
            <a:prstDash val="solid"/>
          </a:ln>
          <a:effectLst/>
        </p:spPr>
        <p:txBody>
          <a:bodyPr rIns="18288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1" name="Rectangle 20"/>
          <p:cNvSpPr/>
          <p:nvPr/>
        </p:nvSpPr>
        <p:spPr>
          <a:xfrm>
            <a:off x="6776863" y="4019959"/>
            <a:ext cx="2266747" cy="433593"/>
          </a:xfrm>
          <a:prstGeom prst="rect">
            <a:avLst/>
          </a:prstGeom>
          <a:solidFill>
            <a:schemeClr val="bg1">
              <a:lumMod val="65000"/>
              <a:alpha val="60000"/>
            </a:schemeClr>
          </a:solidFill>
          <a:ln w="9525" cap="flat" cmpd="sng" algn="ctr">
            <a:noFill/>
            <a:prstDash val="solid"/>
          </a:ln>
          <a:effectLst/>
        </p:spPr>
        <p:txBody>
          <a:bodyPr lIns="18288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2" name="Rectangle 21"/>
          <p:cNvSpPr/>
          <p:nvPr/>
        </p:nvSpPr>
        <p:spPr>
          <a:xfrm rot="5400000">
            <a:off x="5695465" y="2947737"/>
            <a:ext cx="2146348" cy="414483"/>
          </a:xfrm>
          <a:prstGeom prst="rect">
            <a:avLst/>
          </a:prstGeom>
          <a:solidFill>
            <a:schemeClr val="bg1">
              <a:lumMod val="65000"/>
              <a:alpha val="60000"/>
            </a:schemeClr>
          </a:solidFill>
          <a:ln w="9525" cap="flat" cmpd="sng" algn="ctr">
            <a:noFill/>
            <a:prstDash val="solid"/>
          </a:ln>
          <a:effectLst/>
        </p:spPr>
        <p:txBody>
          <a:bodyPr rIns="18288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4" name="Rectangle 23"/>
          <p:cNvSpPr/>
          <p:nvPr/>
        </p:nvSpPr>
        <p:spPr>
          <a:xfrm rot="5400000">
            <a:off x="5691456" y="5115300"/>
            <a:ext cx="2154365" cy="414483"/>
          </a:xfrm>
          <a:prstGeom prst="rect">
            <a:avLst/>
          </a:prstGeom>
          <a:solidFill>
            <a:schemeClr val="bg1">
              <a:lumMod val="65000"/>
              <a:alpha val="60000"/>
            </a:schemeClr>
          </a:solidFill>
          <a:ln w="9525" cap="flat" cmpd="sng" algn="ctr">
            <a:noFill/>
            <a:prstDash val="solid"/>
          </a:ln>
          <a:effectLst/>
        </p:spPr>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5" name="Oval 24"/>
          <p:cNvSpPr>
            <a:spLocks/>
          </p:cNvSpPr>
          <p:nvPr/>
        </p:nvSpPr>
        <p:spPr>
          <a:xfrm>
            <a:off x="8543138" y="3705128"/>
            <a:ext cx="1128290" cy="1063253"/>
          </a:xfrm>
          <a:prstGeom prst="ellipse">
            <a:avLst/>
          </a:prstGeom>
          <a:solidFill>
            <a:schemeClr val="accent3">
              <a:lumMod val="50000"/>
            </a:schemeClr>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SHARING &amp; CARING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6%</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26" name="Oval 25"/>
          <p:cNvSpPr>
            <a:spLocks/>
          </p:cNvSpPr>
          <p:nvPr/>
        </p:nvSpPr>
        <p:spPr>
          <a:xfrm>
            <a:off x="3735594" y="3656235"/>
            <a:ext cx="1128290" cy="1063253"/>
          </a:xfrm>
          <a:prstGeom prst="ellipse">
            <a:avLst/>
          </a:prstGeom>
          <a:solidFill>
            <a:srgbClr val="9966FF"/>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lvl="0" algn="ctr" defTabSz="914400">
              <a:defRPr/>
            </a:pPr>
            <a:r>
              <a:rPr lang="en-US" sz="900" kern="0" cap="all" dirty="0">
                <a:ln w="76200">
                  <a:noFill/>
                </a:ln>
                <a:solidFill>
                  <a:prstClr val="white"/>
                </a:solidFill>
                <a:cs typeface="Century Gothic"/>
              </a:rPr>
              <a:t>EXTRAVAGANT INDULGENCE</a:t>
            </a:r>
            <a:endParaRPr kumimoji="0" lang="en-US" sz="900" i="0" u="none" strike="noStrike" kern="0" cap="all" spc="0" normalizeH="0" noProof="0" dirty="0">
              <a:ln w="76200">
                <a:noFill/>
              </a:ln>
              <a:solidFill>
                <a:prstClr val="white"/>
              </a:solidFill>
              <a:effectLst/>
              <a:uLnTx/>
              <a:uFillTx/>
              <a:ea typeface="+mn-ea"/>
              <a:cs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all" spc="0" normalizeH="0" baseline="0" noProof="0" dirty="0">
                <a:ln w="76200">
                  <a:noFill/>
                </a:ln>
                <a:solidFill>
                  <a:prstClr val="white"/>
                </a:solidFill>
                <a:effectLst/>
                <a:uLnTx/>
                <a:uFillTx/>
                <a:ea typeface="+mn-ea"/>
                <a:cs typeface="Century Gothic"/>
              </a:rPr>
              <a:t>13%</a:t>
            </a:r>
            <a:endParaRPr kumimoji="0" lang="en-US" sz="1000" b="1" i="0" u="none" strike="noStrike" kern="0" cap="all" spc="0" normalizeH="0" baseline="0" noProof="0" dirty="0">
              <a:ln w="76200">
                <a:noFill/>
              </a:ln>
              <a:solidFill>
                <a:sysClr val="windowText" lastClr="000000"/>
              </a:solidFill>
              <a:effectLst/>
              <a:uLnTx/>
              <a:uFillTx/>
              <a:ea typeface="+mn-ea"/>
              <a:cs typeface="Century Gothic"/>
            </a:endParaRPr>
          </a:p>
        </p:txBody>
      </p:sp>
      <p:sp>
        <p:nvSpPr>
          <p:cNvPr id="27" name="Oval 26"/>
          <p:cNvSpPr>
            <a:spLocks/>
          </p:cNvSpPr>
          <p:nvPr/>
        </p:nvSpPr>
        <p:spPr>
          <a:xfrm>
            <a:off x="7712525" y="2399150"/>
            <a:ext cx="1128290" cy="1063253"/>
          </a:xfrm>
          <a:prstGeom prst="ellipse">
            <a:avLst/>
          </a:prstGeom>
          <a:solidFill>
            <a:srgbClr val="F4C81D"/>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SOCIAL IMMER</a:t>
            </a:r>
            <a:r>
              <a:rPr kumimoji="0" lang="en-US" sz="1000" b="1" i="0" u="none" strike="noStrike" kern="0" cap="none" spc="0" normalizeH="0" baseline="0" noProof="0" dirty="0">
                <a:ln w="76200">
                  <a:noFill/>
                </a:ln>
                <a:solidFill>
                  <a:prstClr val="white"/>
                </a:solidFill>
                <a:effectLst/>
                <a:uLnTx/>
                <a:uFillTx/>
                <a:cs typeface="Century Gothic"/>
              </a:rPr>
              <a:t>SION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8%</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28" name="Oval 27"/>
          <p:cNvSpPr>
            <a:spLocks/>
          </p:cNvSpPr>
          <p:nvPr/>
        </p:nvSpPr>
        <p:spPr>
          <a:xfrm>
            <a:off x="4401189" y="2298293"/>
            <a:ext cx="1128290" cy="1063253"/>
          </a:xfrm>
          <a:prstGeom prst="ellipse">
            <a:avLst/>
          </a:prstGeom>
          <a:solidFill>
            <a:srgbClr val="D50D08"/>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all" spc="0" normalizeH="0" baseline="0" noProof="0" dirty="0">
                <a:ln w="76200">
                  <a:noFill/>
                </a:ln>
                <a:solidFill>
                  <a:prstClr val="white"/>
                </a:solidFill>
                <a:effectLst/>
                <a:uLnTx/>
                <a:uFillTx/>
                <a:ea typeface="+mn-ea"/>
                <a:cs typeface="Century Gothic"/>
              </a:rPr>
              <a:t>Energy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cap="all" dirty="0">
                <a:ln w="76200">
                  <a:noFill/>
                </a:ln>
                <a:solidFill>
                  <a:prstClr val="white"/>
                </a:solidFill>
                <a:cs typeface="Century Gothic"/>
              </a:rPr>
              <a:t>7%</a:t>
            </a:r>
            <a:endParaRPr kumimoji="0" lang="en-US" sz="1000" b="1" i="0" u="none" strike="noStrike" kern="0" cap="all" spc="0" normalizeH="0" baseline="0" noProof="0" dirty="0">
              <a:ln w="76200">
                <a:noFill/>
              </a:ln>
              <a:solidFill>
                <a:prstClr val="white"/>
              </a:solidFill>
              <a:effectLst/>
              <a:uLnTx/>
              <a:uFillTx/>
              <a:ea typeface="+mn-ea"/>
              <a:cs typeface="Century Gothic"/>
            </a:endParaRPr>
          </a:p>
        </p:txBody>
      </p:sp>
      <p:sp>
        <p:nvSpPr>
          <p:cNvPr id="29" name="Oval 28"/>
          <p:cNvSpPr>
            <a:spLocks/>
          </p:cNvSpPr>
          <p:nvPr/>
        </p:nvSpPr>
        <p:spPr>
          <a:xfrm>
            <a:off x="8046455" y="5194960"/>
            <a:ext cx="1128290" cy="1063253"/>
          </a:xfrm>
          <a:prstGeom prst="ellipse">
            <a:avLst/>
          </a:prstGeom>
          <a:solidFill>
            <a:srgbClr val="00B0F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ESCAPE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12%</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30" name="Oval 29"/>
          <p:cNvSpPr>
            <a:spLocks/>
          </p:cNvSpPr>
          <p:nvPr/>
        </p:nvSpPr>
        <p:spPr>
          <a:xfrm>
            <a:off x="4965334" y="5595070"/>
            <a:ext cx="1128290" cy="1063253"/>
          </a:xfrm>
          <a:prstGeom prst="ellipse">
            <a:avLst/>
          </a:prstGeom>
          <a:solidFill>
            <a:srgbClr val="92D05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i="0" u="none" strike="noStrike" kern="0" cap="all" spc="0" normalizeH="0" baseline="0" noProof="0" dirty="0">
                <a:ln w="76200">
                  <a:noFill/>
                </a:ln>
                <a:solidFill>
                  <a:prstClr val="white"/>
                </a:solidFill>
                <a:effectLst/>
                <a:uLnTx/>
                <a:uFillTx/>
                <a:cs typeface="Century Gothic"/>
              </a:rPr>
              <a:t>Broadening my CULTURAL horizon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50" b="1" kern="0" cap="all" dirty="0">
                <a:ln w="76200">
                  <a:noFill/>
                </a:ln>
                <a:solidFill>
                  <a:prstClr val="white"/>
                </a:solidFill>
                <a:cs typeface="Century Gothic"/>
              </a:rPr>
              <a:t>11%</a:t>
            </a:r>
            <a:endParaRPr kumimoji="0" lang="en-US" sz="950" b="1" i="0" u="none" strike="noStrike" kern="0" cap="all" spc="0" normalizeH="0" baseline="0" noProof="0" dirty="0">
              <a:ln w="76200">
                <a:noFill/>
              </a:ln>
              <a:solidFill>
                <a:prstClr val="white"/>
              </a:solidFill>
              <a:effectLst/>
              <a:uLnTx/>
              <a:uFillTx/>
              <a:cs typeface="Century Gothic"/>
            </a:endParaRPr>
          </a:p>
        </p:txBody>
      </p:sp>
      <p:sp>
        <p:nvSpPr>
          <p:cNvPr id="31" name="Oval 30"/>
          <p:cNvSpPr>
            <a:spLocks/>
          </p:cNvSpPr>
          <p:nvPr/>
        </p:nvSpPr>
        <p:spPr>
          <a:xfrm>
            <a:off x="6196271" y="1664229"/>
            <a:ext cx="1128290" cy="1063253"/>
          </a:xfrm>
          <a:prstGeom prst="ellipse">
            <a:avLst/>
          </a:prstGeom>
          <a:solidFill>
            <a:srgbClr val="F9500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PLAYFUL</a:t>
            </a:r>
            <a:r>
              <a:rPr kumimoji="0" lang="en-US" sz="1000" i="0" u="none" strike="noStrike" kern="0" cap="none" spc="0" normalizeH="0" noProof="0" dirty="0">
                <a:ln w="76200">
                  <a:noFill/>
                </a:ln>
                <a:solidFill>
                  <a:prstClr val="white"/>
                </a:solidFill>
                <a:effectLst/>
                <a:uLnTx/>
                <a:uFillTx/>
                <a:cs typeface="Century Gothic"/>
              </a:rPr>
              <a:t> </a:t>
            </a:r>
            <a:r>
              <a:rPr kumimoji="0" lang="en-US" sz="1000" i="0" u="none" strike="noStrike" kern="0" cap="none" spc="0" normalizeH="0" baseline="0" noProof="0" dirty="0">
                <a:ln w="76200">
                  <a:noFill/>
                </a:ln>
                <a:solidFill>
                  <a:prstClr val="white"/>
                </a:solidFill>
                <a:effectLst/>
                <a:uLnTx/>
                <a:uFillTx/>
                <a:cs typeface="Century Gothic"/>
              </a:rPr>
              <a:t>LIBERATION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19%</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32" name="Oval 31"/>
          <p:cNvSpPr>
            <a:spLocks/>
          </p:cNvSpPr>
          <p:nvPr/>
        </p:nvSpPr>
        <p:spPr>
          <a:xfrm>
            <a:off x="6219387" y="5757786"/>
            <a:ext cx="1128290" cy="1063253"/>
          </a:xfrm>
          <a:prstGeom prst="ellipse">
            <a:avLst/>
          </a:prstGeom>
          <a:solidFill>
            <a:schemeClr val="tx1"/>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CONTROL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11%</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33" name="Ellipse 43"/>
          <p:cNvSpPr/>
          <p:nvPr/>
        </p:nvSpPr>
        <p:spPr>
          <a:xfrm>
            <a:off x="5869378" y="3504733"/>
            <a:ext cx="1744367" cy="1511645"/>
          </a:xfrm>
          <a:prstGeom prst="ellipse">
            <a:avLst/>
          </a:prstGeom>
          <a:solidFill>
            <a:sysClr val="window" lastClr="FFFFFF"/>
          </a:solidFill>
          <a:ln w="25400"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prstClr val="black"/>
                </a:solidFill>
                <a:effectLst/>
                <a:uLnTx/>
                <a:uFillTx/>
                <a:latin typeface="Calibri"/>
                <a:ea typeface="+mn-ea"/>
                <a:cs typeface="+mn-cs"/>
              </a:rPr>
              <a:t>HOLIDAYS ABROAD</a:t>
            </a:r>
            <a:endParaRPr kumimoji="0" lang="en-US" sz="1400" b="0" i="0" u="none" strike="noStrike" kern="0" cap="none" spc="0" normalizeH="0" baseline="0" noProof="0" dirty="0">
              <a:ln>
                <a:noFill/>
              </a:ln>
              <a:solidFill>
                <a:prstClr val="black"/>
              </a:solidFill>
              <a:effectLst/>
              <a:uLnTx/>
              <a:uFillTx/>
              <a:latin typeface="Calibri"/>
              <a:ea typeface="+mn-ea"/>
              <a:cs typeface="+mn-cs"/>
            </a:endParaRPr>
          </a:p>
        </p:txBody>
      </p:sp>
      <p:sp>
        <p:nvSpPr>
          <p:cNvPr id="34" name="Rectangle 33"/>
          <p:cNvSpPr/>
          <p:nvPr/>
        </p:nvSpPr>
        <p:spPr>
          <a:xfrm>
            <a:off x="3983583" y="1260351"/>
            <a:ext cx="5543829" cy="538609"/>
          </a:xfrm>
          <a:prstGeom prst="rect">
            <a:avLst/>
          </a:prstGeom>
        </p:spPr>
        <p:txBody>
          <a:bodyPr wrap="square">
            <a:spAutoFit/>
          </a:bodyPr>
          <a:lstStyle/>
          <a:p>
            <a:pPr lvl="0" algn="ctr" defTabSz="914400">
              <a:defRPr/>
            </a:pPr>
            <a:r>
              <a:rPr lang="en-US" sz="1000" b="1" kern="0" cap="all" dirty="0">
                <a:solidFill>
                  <a:srgbClr val="F95000"/>
                </a:solidFill>
                <a:cs typeface="Century Gothic"/>
              </a:rPr>
              <a:t>Playful Liberation is all about maximizing the pleasure I get out of a holiday and enjoying myself without worrying about the consequences</a:t>
            </a:r>
            <a:br>
              <a:rPr kumimoji="0" lang="en-US" sz="1050" b="1" i="0" u="none" strike="noStrike" kern="0" cap="all" spc="0" normalizeH="0" baseline="0" noProof="0" dirty="0">
                <a:ln>
                  <a:noFill/>
                </a:ln>
                <a:solidFill>
                  <a:srgbClr val="D50D08"/>
                </a:solidFill>
                <a:effectLst/>
                <a:uLnTx/>
                <a:uFillTx/>
                <a:cs typeface="Century Gothic"/>
              </a:rPr>
            </a:br>
            <a:endParaRPr kumimoji="0" lang="en-US" sz="900" b="0" i="0" u="none" strike="noStrike" kern="1200" cap="none" spc="0" normalizeH="0" baseline="0" noProof="0" dirty="0">
              <a:ln>
                <a:noFill/>
              </a:ln>
              <a:solidFill>
                <a:srgbClr val="161612"/>
              </a:solidFill>
              <a:effectLst/>
              <a:uLnTx/>
              <a:uFillTx/>
            </a:endParaRPr>
          </a:p>
        </p:txBody>
      </p:sp>
      <p:sp>
        <p:nvSpPr>
          <p:cNvPr id="35" name="TextBox 34"/>
          <p:cNvSpPr txBox="1"/>
          <p:nvPr/>
        </p:nvSpPr>
        <p:spPr>
          <a:xfrm>
            <a:off x="9043610" y="2460899"/>
            <a:ext cx="3560484" cy="400110"/>
          </a:xfrm>
          <a:prstGeom prst="rect">
            <a:avLst/>
          </a:prstGeom>
          <a:noFill/>
        </p:spPr>
        <p:txBody>
          <a:bodyPr wrap="square" rtlCol="0">
            <a:spAutoFit/>
          </a:bodyPr>
          <a:lstStyle/>
          <a:p>
            <a:pPr lvl="0" defTabSz="914400">
              <a:defRPr/>
            </a:pPr>
            <a:r>
              <a:rPr lang="en-US" sz="1000" b="1" kern="0" cap="all" dirty="0">
                <a:solidFill>
                  <a:srgbClr val="FFC000"/>
                </a:solidFill>
                <a:cs typeface="Century Gothic"/>
              </a:rPr>
              <a:t>Social immersion is all about wanting to be harmoniously connected with other people. </a:t>
            </a:r>
            <a:endParaRPr kumimoji="0" lang="en-US" sz="900" b="0" i="0" u="none" strike="noStrike" kern="1200" cap="none" spc="0" normalizeH="0" baseline="0" noProof="0" dirty="0">
              <a:ln>
                <a:noFill/>
              </a:ln>
              <a:solidFill>
                <a:srgbClr val="161612"/>
              </a:solidFill>
              <a:effectLst/>
              <a:uLnTx/>
              <a:uFillTx/>
            </a:endParaRPr>
          </a:p>
        </p:txBody>
      </p:sp>
      <p:sp>
        <p:nvSpPr>
          <p:cNvPr id="36" name="TextBox 35"/>
          <p:cNvSpPr txBox="1"/>
          <p:nvPr/>
        </p:nvSpPr>
        <p:spPr>
          <a:xfrm>
            <a:off x="9671428" y="3946713"/>
            <a:ext cx="3457171" cy="553998"/>
          </a:xfrm>
          <a:prstGeom prst="rect">
            <a:avLst/>
          </a:prstGeom>
          <a:noFill/>
        </p:spPr>
        <p:txBody>
          <a:bodyPr wrap="square" rtlCol="0">
            <a:spAutoFit/>
          </a:bodyPr>
          <a:lstStyle/>
          <a:p>
            <a:pPr lvl="0" defTabSz="914400">
              <a:defRPr/>
            </a:pPr>
            <a:r>
              <a:rPr lang="en-US" sz="1000" b="1" kern="0" cap="all" dirty="0">
                <a:solidFill>
                  <a:srgbClr val="D35C09">
                    <a:lumMod val="50000"/>
                  </a:srgbClr>
                </a:solidFill>
                <a:cs typeface="Century Gothic"/>
              </a:rPr>
              <a:t>Sharing &amp; caring is all about spoiling my loved ones, intensify the relationship and Create precious moments of togetherness</a:t>
            </a:r>
          </a:p>
        </p:txBody>
      </p:sp>
      <p:sp>
        <p:nvSpPr>
          <p:cNvPr id="37" name="TextBox 36"/>
          <p:cNvSpPr txBox="1"/>
          <p:nvPr/>
        </p:nvSpPr>
        <p:spPr>
          <a:xfrm>
            <a:off x="9399731" y="5484085"/>
            <a:ext cx="3704500" cy="400110"/>
          </a:xfrm>
          <a:prstGeom prst="rect">
            <a:avLst/>
          </a:prstGeom>
          <a:noFill/>
        </p:spPr>
        <p:txBody>
          <a:bodyPr wrap="square" rtlCol="0">
            <a:spAutoFit/>
          </a:bodyPr>
          <a:lstStyle/>
          <a:p>
            <a:pPr lvl="0" defTabSz="914400">
              <a:defRPr/>
            </a:pPr>
            <a:r>
              <a:rPr lang="en-US" sz="1000" b="1" kern="0" cap="all" dirty="0">
                <a:solidFill>
                  <a:srgbClr val="00B0F0"/>
                </a:solidFill>
                <a:cs typeface="Century Gothic"/>
              </a:rPr>
              <a:t>Escape is about the experience of retreat, tranquility and quietness</a:t>
            </a:r>
            <a:endParaRPr kumimoji="0" lang="en-US" sz="900" b="0" i="0" u="none" strike="noStrike" kern="1200" cap="none" spc="0" normalizeH="0" baseline="0" noProof="0" dirty="0">
              <a:ln>
                <a:noFill/>
              </a:ln>
              <a:solidFill>
                <a:srgbClr val="161612"/>
              </a:solidFill>
              <a:effectLst/>
              <a:uLnTx/>
              <a:uFillTx/>
            </a:endParaRPr>
          </a:p>
        </p:txBody>
      </p:sp>
      <p:sp>
        <p:nvSpPr>
          <p:cNvPr id="38" name="TextBox 37"/>
          <p:cNvSpPr txBox="1"/>
          <p:nvPr/>
        </p:nvSpPr>
        <p:spPr>
          <a:xfrm>
            <a:off x="5084414" y="6908913"/>
            <a:ext cx="3403321" cy="400110"/>
          </a:xfrm>
          <a:prstGeom prst="rect">
            <a:avLst/>
          </a:prstGeom>
          <a:noFill/>
        </p:spPr>
        <p:txBody>
          <a:bodyPr wrap="square" rtlCol="0">
            <a:spAutoFit/>
          </a:bodyPr>
          <a:lstStyle/>
          <a:p>
            <a:pPr lvl="0" algn="ctr" defTabSz="914400">
              <a:defRPr/>
            </a:pPr>
            <a:r>
              <a:rPr lang="en-US" sz="1000" b="1" kern="0" cap="all" dirty="0">
                <a:solidFill>
                  <a:srgbClr val="000000"/>
                </a:solidFill>
                <a:cs typeface="Century Gothic"/>
              </a:rPr>
              <a:t>Control is about avoiding surprises and seek the familiar instead of the unknown.</a:t>
            </a:r>
            <a:endParaRPr kumimoji="0" lang="en-US" sz="900" b="0" i="0" u="none" strike="noStrike" kern="1200" cap="none" spc="0" normalizeH="0" baseline="0" noProof="0" dirty="0">
              <a:ln>
                <a:noFill/>
              </a:ln>
              <a:solidFill>
                <a:srgbClr val="161612"/>
              </a:solidFill>
              <a:effectLst/>
              <a:uLnTx/>
              <a:uFillTx/>
            </a:endParaRPr>
          </a:p>
        </p:txBody>
      </p:sp>
      <p:sp>
        <p:nvSpPr>
          <p:cNvPr id="39" name="TextBox 38"/>
          <p:cNvSpPr txBox="1"/>
          <p:nvPr/>
        </p:nvSpPr>
        <p:spPr>
          <a:xfrm>
            <a:off x="1659227" y="6124807"/>
            <a:ext cx="3366415" cy="707886"/>
          </a:xfrm>
          <a:prstGeom prst="rect">
            <a:avLst/>
          </a:prstGeom>
          <a:noFill/>
        </p:spPr>
        <p:txBody>
          <a:bodyPr wrap="square" rtlCol="0">
            <a:spAutoFit/>
          </a:bodyPr>
          <a:lstStyle/>
          <a:p>
            <a:pPr lvl="0" defTabSz="914400">
              <a:defRPr/>
            </a:pPr>
            <a:r>
              <a:rPr lang="en-US" sz="1000" b="1" kern="0" cap="all" dirty="0">
                <a:solidFill>
                  <a:srgbClr val="92D050"/>
                </a:solidFill>
                <a:cs typeface="Century Gothic"/>
              </a:rPr>
              <a:t>The segment reflects the need to learn about a foreign culture, stand out from the crowd. Something to talk about when coming home.</a:t>
            </a:r>
            <a:endParaRPr kumimoji="0" lang="en-US" sz="900" b="0" i="0" u="none" strike="noStrike" kern="1200" cap="none" spc="0" normalizeH="0" baseline="0" noProof="0" dirty="0">
              <a:ln>
                <a:noFill/>
              </a:ln>
              <a:solidFill>
                <a:srgbClr val="92D050"/>
              </a:solidFill>
              <a:effectLst/>
              <a:uLnTx/>
              <a:uFillTx/>
            </a:endParaRPr>
          </a:p>
        </p:txBody>
      </p:sp>
      <p:sp>
        <p:nvSpPr>
          <p:cNvPr id="40" name="TextBox 39"/>
          <p:cNvSpPr txBox="1"/>
          <p:nvPr/>
        </p:nvSpPr>
        <p:spPr>
          <a:xfrm>
            <a:off x="497708" y="3833918"/>
            <a:ext cx="3250362" cy="707886"/>
          </a:xfrm>
          <a:prstGeom prst="rect">
            <a:avLst/>
          </a:prstGeom>
          <a:noFill/>
        </p:spPr>
        <p:txBody>
          <a:bodyPr wrap="square" rtlCol="0">
            <a:spAutoFit/>
          </a:bodyPr>
          <a:lstStyle/>
          <a:p>
            <a:pPr lvl="0" defTabSz="914400">
              <a:defRPr/>
            </a:pPr>
            <a:r>
              <a:rPr lang="en-US" sz="1000" b="1" kern="0" cap="all" dirty="0">
                <a:solidFill>
                  <a:srgbClr val="9966FF"/>
                </a:solidFill>
                <a:cs typeface="Century Gothic"/>
              </a:rPr>
              <a:t>Romantic luxury is about the need to indulge in some luxury. Find those romantic spots that really creates a feeling of extravagance. </a:t>
            </a:r>
            <a:endParaRPr kumimoji="0" lang="en-US" sz="900" b="0" i="0" u="none" strike="noStrike" kern="1200" cap="none" spc="0" normalizeH="0" baseline="0" noProof="0" dirty="0">
              <a:ln>
                <a:noFill/>
              </a:ln>
              <a:solidFill>
                <a:srgbClr val="161612"/>
              </a:solidFill>
              <a:effectLst/>
              <a:uLnTx/>
              <a:uFillTx/>
            </a:endParaRPr>
          </a:p>
        </p:txBody>
      </p:sp>
      <p:sp>
        <p:nvSpPr>
          <p:cNvPr id="41" name="TextBox 40"/>
          <p:cNvSpPr txBox="1"/>
          <p:nvPr/>
        </p:nvSpPr>
        <p:spPr>
          <a:xfrm>
            <a:off x="807669" y="2461529"/>
            <a:ext cx="3590271" cy="553998"/>
          </a:xfrm>
          <a:prstGeom prst="rect">
            <a:avLst/>
          </a:prstGeom>
          <a:noFill/>
        </p:spPr>
        <p:txBody>
          <a:bodyPr wrap="square" rtlCol="0">
            <a:spAutoFit/>
          </a:bodyPr>
          <a:lstStyle/>
          <a:p>
            <a:pPr lvl="0" defTabSz="914400">
              <a:defRPr/>
            </a:pPr>
            <a:r>
              <a:rPr lang="en-US" sz="1000" b="1" kern="0" cap="all" dirty="0">
                <a:solidFill>
                  <a:srgbClr val="FF0000"/>
                </a:solidFill>
                <a:cs typeface="Century Gothic"/>
              </a:rPr>
              <a:t>Energy is about adventure, being active, testing your boundaries and discovering new things. It taps into the need to be energized. </a:t>
            </a:r>
            <a:endParaRPr kumimoji="0" lang="en-US" sz="900" b="0" i="0" u="none" strike="noStrike" kern="1200" cap="none" spc="0" normalizeH="0" baseline="0" noProof="0" dirty="0">
              <a:ln>
                <a:noFill/>
              </a:ln>
              <a:solidFill>
                <a:srgbClr val="161612"/>
              </a:solidFill>
              <a:effectLst/>
              <a:uLnTx/>
              <a:uFillTx/>
            </a:endParaRPr>
          </a:p>
        </p:txBody>
      </p:sp>
      <p:sp>
        <p:nvSpPr>
          <p:cNvPr id="42" name="Oval 41"/>
          <p:cNvSpPr>
            <a:spLocks/>
          </p:cNvSpPr>
          <p:nvPr/>
        </p:nvSpPr>
        <p:spPr>
          <a:xfrm>
            <a:off x="4058733" y="4820942"/>
            <a:ext cx="1128290" cy="1063253"/>
          </a:xfrm>
          <a:prstGeom prst="ellipse">
            <a:avLst/>
          </a:prstGeom>
          <a:solidFill>
            <a:srgbClr val="00B05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lvl="0" algn="ctr" defTabSz="914400">
              <a:defRPr/>
            </a:pPr>
            <a:r>
              <a:rPr lang="en-US" sz="950" kern="0" cap="all" dirty="0">
                <a:ln w="76200">
                  <a:noFill/>
                </a:ln>
                <a:solidFill>
                  <a:prstClr val="white"/>
                </a:solidFill>
                <a:cs typeface="Century Gothic"/>
              </a:rPr>
              <a:t>ADVENTURES IN THE WORLD OF NATURAL BEAUTY</a:t>
            </a:r>
          </a:p>
          <a:p>
            <a:pPr lvl="0" algn="ctr" defTabSz="914400">
              <a:defRPr/>
            </a:pPr>
            <a:r>
              <a:rPr lang="en-US" sz="950" b="1" kern="0" cap="all" dirty="0">
                <a:ln w="76200">
                  <a:noFill/>
                </a:ln>
                <a:solidFill>
                  <a:prstClr val="white"/>
                </a:solidFill>
                <a:cs typeface="Century Gothic"/>
              </a:rPr>
              <a:t>14%</a:t>
            </a:r>
          </a:p>
        </p:txBody>
      </p:sp>
      <p:sp>
        <p:nvSpPr>
          <p:cNvPr id="43" name="TextBox 42"/>
          <p:cNvSpPr txBox="1"/>
          <p:nvPr/>
        </p:nvSpPr>
        <p:spPr>
          <a:xfrm>
            <a:off x="589901" y="4929308"/>
            <a:ext cx="3366415" cy="1015663"/>
          </a:xfrm>
          <a:prstGeom prst="rect">
            <a:avLst/>
          </a:prstGeom>
          <a:noFill/>
        </p:spPr>
        <p:txBody>
          <a:bodyPr wrap="square" rtlCol="0">
            <a:spAutoFit/>
          </a:bodyPr>
          <a:lstStyle/>
          <a:p>
            <a:pPr lvl="0" defTabSz="914400">
              <a:defRPr/>
            </a:pPr>
            <a:r>
              <a:rPr lang="en-US" sz="1000" b="1" kern="0" cap="all" dirty="0">
                <a:solidFill>
                  <a:srgbClr val="00B050"/>
                </a:solidFill>
                <a:cs typeface="Century Gothic"/>
              </a:rPr>
              <a:t>The segment reflects the need to see something new, something spectacular like a natural phenomenon. It also connects with the need to immerse in unspoiled nature and travel to a destination not ruined by tourism.</a:t>
            </a:r>
            <a:endParaRPr kumimoji="0" lang="en-US" sz="900" b="0" i="0" u="none" strike="noStrike" kern="1200" cap="none" spc="0" normalizeH="0" baseline="0" noProof="0" dirty="0">
              <a:ln>
                <a:noFill/>
              </a:ln>
              <a:solidFill>
                <a:srgbClr val="00B050"/>
              </a:solidFill>
              <a:effectLst/>
              <a:uLnTx/>
              <a:uFillTx/>
            </a:endParaRPr>
          </a:p>
        </p:txBody>
      </p:sp>
      <p:sp>
        <p:nvSpPr>
          <p:cNvPr id="44" name="Rectangle 43"/>
          <p:cNvSpPr/>
          <p:nvPr/>
        </p:nvSpPr>
        <p:spPr>
          <a:xfrm>
            <a:off x="10101690" y="6599899"/>
            <a:ext cx="2596646" cy="784830"/>
          </a:xfrm>
          <a:prstGeom prst="rect">
            <a:avLst/>
          </a:prstGeom>
        </p:spPr>
        <p:txBody>
          <a:bodyPr wrap="square">
            <a:spAutoFit/>
          </a:bodyPr>
          <a:lstStyle/>
          <a:p>
            <a:r>
              <a:rPr lang="en-US" sz="900" b="1" i="1" dirty="0"/>
              <a:t>*  Share of overnight stays: </a:t>
            </a:r>
            <a:r>
              <a:rPr lang="en-US" sz="900" dirty="0"/>
              <a:t>The segment volume is derived from the number of overnight stays on each occasion. The figures on the slide shows  the share of overnight stays on all holidays</a:t>
            </a:r>
            <a:endParaRPr lang="en-US" sz="900" b="1" i="1" dirty="0"/>
          </a:p>
        </p:txBody>
      </p:sp>
      <p:pic>
        <p:nvPicPr>
          <p:cNvPr id="49" name="Picture 6" descr="Bilderesultat for country FLAG button ITA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580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00"/>
            <a:ext cx="6139340" cy="553998"/>
          </a:xfrm>
        </p:spPr>
        <p:txBody>
          <a:bodyPr/>
          <a:lstStyle/>
          <a:p>
            <a:r>
              <a:rPr lang="en-US" dirty="0"/>
              <a:t>Segment size* per market</a:t>
            </a:r>
          </a:p>
        </p:txBody>
      </p:sp>
      <p:graphicFrame>
        <p:nvGraphicFramePr>
          <p:cNvPr id="5" name="Chart 4"/>
          <p:cNvGraphicFramePr/>
          <p:nvPr>
            <p:extLst>
              <p:ext uri="{D42A27DB-BD31-4B8C-83A1-F6EECF244321}">
                <p14:modId xmlns:p14="http://schemas.microsoft.com/office/powerpoint/2010/main" val="192331917"/>
              </p:ext>
            </p:extLst>
          </p:nvPr>
        </p:nvGraphicFramePr>
        <p:xfrm>
          <a:off x="743223" y="1116335"/>
          <a:ext cx="11737304" cy="5760640"/>
        </p:xfrm>
        <a:graphic>
          <a:graphicData uri="http://schemas.openxmlformats.org/drawingml/2006/chart">
            <c:chart xmlns:c="http://schemas.openxmlformats.org/drawingml/2006/chart" xmlns:r="http://schemas.openxmlformats.org/officeDocument/2006/relationships" r:id="rId2"/>
          </a:graphicData>
        </a:graphic>
      </p:graphicFrame>
      <p:sp>
        <p:nvSpPr>
          <p:cNvPr id="4" name="BaseLabel"/>
          <p:cNvSpPr txBox="1">
            <a:spLocks/>
          </p:cNvSpPr>
          <p:nvPr/>
        </p:nvSpPr>
        <p:spPr>
          <a:xfrm>
            <a:off x="7295951" y="6904359"/>
            <a:ext cx="5725015" cy="404664"/>
          </a:xfrm>
          <a:prstGeom prst="rect">
            <a:avLst/>
          </a:prstGeom>
        </p:spPr>
        <p:txBody>
          <a:bodyPr wrap="square" lIns="0" tIns="0" rIns="0" bIns="0" anchor="ctr"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1100" b="0" i="1" dirty="0">
                <a:solidFill>
                  <a:srgbClr val="1F497D"/>
                </a:solidFill>
                <a:latin typeface="+mn-lt"/>
              </a:rPr>
              <a:t>*  Share of overnight stays: The segment volume is derived from the number of overnight stays on each occasion. The figures on the slide shows the share of overnight stays on all holidays.</a:t>
            </a:r>
          </a:p>
        </p:txBody>
      </p:sp>
    </p:spTree>
    <p:extLst>
      <p:ext uri="{BB962C8B-B14F-4D97-AF65-F5344CB8AC3E}">
        <p14:creationId xmlns:p14="http://schemas.microsoft.com/office/powerpoint/2010/main" val="367438198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dirty="0"/>
          </a:p>
        </p:txBody>
      </p:sp>
      <p:pic>
        <p:nvPicPr>
          <p:cNvPr id="3" name="Picture Placeholder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69374" y="179389"/>
            <a:ext cx="13101024" cy="7200899"/>
          </a:xfrm>
          <a:prstGeom prst="rect">
            <a:avLst/>
          </a:prstGeom>
        </p:spPr>
      </p:pic>
      <p:sp>
        <p:nvSpPr>
          <p:cNvPr id="4" name="Title 3"/>
          <p:cNvSpPr txBox="1">
            <a:spLocks/>
          </p:cNvSpPr>
          <p:nvPr/>
        </p:nvSpPr>
        <p:spPr bwMode="gray">
          <a:xfrm>
            <a:off x="459467" y="540271"/>
            <a:ext cx="11954778" cy="492443"/>
          </a:xfrm>
          <a:prstGeom prst="rect">
            <a:avLst/>
          </a:prstGeom>
          <a:solidFill>
            <a:schemeClr val="accent1"/>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a:lstStyle>
          <a:p>
            <a:r>
              <a:rPr lang="en-US" sz="3200" dirty="0"/>
              <a:t>Major changes in the global segmentation VS LAST TIME</a:t>
            </a:r>
          </a:p>
        </p:txBody>
      </p:sp>
      <p:sp>
        <p:nvSpPr>
          <p:cNvPr id="5" name="TextBox 4"/>
          <p:cNvSpPr txBox="1"/>
          <p:nvPr/>
        </p:nvSpPr>
        <p:spPr>
          <a:xfrm>
            <a:off x="1039041" y="5580831"/>
            <a:ext cx="8705182" cy="1460775"/>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nb-NO" sz="1800" b="1" dirty="0">
                <a:solidFill>
                  <a:schemeClr val="accent1"/>
                </a:solidFill>
              </a:rPr>
              <a:t>THE PREVIOUS RED AND GREEN SEGMENTS ARE DIVIDED</a:t>
            </a:r>
            <a:br>
              <a:rPr lang="nb-NO" sz="1800" b="1" dirty="0">
                <a:solidFill>
                  <a:schemeClr val="accent1"/>
                </a:solidFill>
              </a:rPr>
            </a:br>
            <a:r>
              <a:rPr lang="en-US" sz="1600" dirty="0"/>
              <a:t>In stead of a pure “Exploration” segment and one “Broadening my horizon” segment,  we have a red segment (Energy), all about activity and a two green segments (Adventures in the world of natural beauty) all about unspoiled nature, and “Broadening my cultural horizon” all about experiencing culture. </a:t>
            </a:r>
          </a:p>
        </p:txBody>
      </p:sp>
      <p:cxnSp>
        <p:nvCxnSpPr>
          <p:cNvPr id="6" name="Straight Connector 5"/>
          <p:cNvCxnSpPr/>
          <p:nvPr/>
        </p:nvCxnSpPr>
        <p:spPr>
          <a:xfrm>
            <a:off x="967034" y="5639594"/>
            <a:ext cx="0" cy="1296144"/>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77817" y="2014635"/>
            <a:ext cx="4754428" cy="1189932"/>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nb-NO" sz="1800" b="1" dirty="0">
                <a:solidFill>
                  <a:schemeClr val="accent1"/>
                </a:solidFill>
              </a:rPr>
              <a:t>NUMBER OF SEGMENTS</a:t>
            </a:r>
            <a:br>
              <a:rPr lang="nb-NO" sz="1800" b="1" dirty="0">
                <a:solidFill>
                  <a:schemeClr val="accent1"/>
                </a:solidFill>
              </a:rPr>
            </a:br>
            <a:r>
              <a:rPr lang="en-US" sz="1600" dirty="0"/>
              <a:t>This time we have 9 decent sized segments, last there were 8. I.e. we see a more fragmented picture of holiday needs this time.</a:t>
            </a:r>
          </a:p>
        </p:txBody>
      </p:sp>
      <p:cxnSp>
        <p:nvCxnSpPr>
          <p:cNvPr id="8" name="Straight Connector 7"/>
          <p:cNvCxnSpPr/>
          <p:nvPr/>
        </p:nvCxnSpPr>
        <p:spPr>
          <a:xfrm>
            <a:off x="705809" y="2027718"/>
            <a:ext cx="0" cy="117684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687439" y="3713655"/>
            <a:ext cx="6896723" cy="1460775"/>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US" sz="1800" b="1" dirty="0">
                <a:solidFill>
                  <a:schemeClr val="accent1"/>
                </a:solidFill>
              </a:rPr>
              <a:t>NEW MEANING OF THE BLUE SEGMENT</a:t>
            </a:r>
            <a:br>
              <a:rPr lang="en-US" sz="1800" b="1" dirty="0">
                <a:solidFill>
                  <a:schemeClr val="accent1"/>
                </a:solidFill>
              </a:rPr>
            </a:br>
            <a:r>
              <a:rPr lang="en-US" sz="1600" dirty="0"/>
              <a:t>In the last segmentation the meaning of the blue segment was more in the direction of a «spa center» experience. This time it’s more about retreating to a quiet place. This could be a quite fisherman's cottage in Lofoten or a cabin in the mountains. </a:t>
            </a:r>
          </a:p>
        </p:txBody>
      </p:sp>
      <p:cxnSp>
        <p:nvCxnSpPr>
          <p:cNvPr id="10" name="Straight Connector 9"/>
          <p:cNvCxnSpPr/>
          <p:nvPr/>
        </p:nvCxnSpPr>
        <p:spPr>
          <a:xfrm>
            <a:off x="2595584" y="3763677"/>
            <a:ext cx="0" cy="130367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le 3"/>
          <p:cNvSpPr txBox="1">
            <a:spLocks/>
          </p:cNvSpPr>
          <p:nvPr/>
        </p:nvSpPr>
        <p:spPr bwMode="gray">
          <a:xfrm>
            <a:off x="540000" y="1112725"/>
            <a:ext cx="167320" cy="492443"/>
          </a:xfrm>
          <a:prstGeom prst="rect">
            <a:avLst/>
          </a:prstGeom>
          <a:solidFill>
            <a:schemeClr val="bg1">
              <a:lumMod val="75000"/>
            </a:schemeClr>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a:lstStyle>
          <a:p>
            <a:endParaRPr lang="en-GB" sz="3200" dirty="0"/>
          </a:p>
        </p:txBody>
      </p:sp>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722887" y="6804967"/>
            <a:ext cx="491577" cy="396000"/>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1047946" y="6992536"/>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89014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00"/>
            <a:ext cx="9176838" cy="553998"/>
          </a:xfrm>
        </p:spPr>
        <p:txBody>
          <a:bodyPr/>
          <a:lstStyle/>
          <a:p>
            <a:r>
              <a:rPr lang="en-US" dirty="0"/>
              <a:t>Segments share of occasion – global</a:t>
            </a:r>
            <a:endParaRPr lang="nb-NO" dirty="0"/>
          </a:p>
        </p:txBody>
      </p:sp>
      <p:sp>
        <p:nvSpPr>
          <p:cNvPr id="5" name="Title 2"/>
          <p:cNvSpPr txBox="1">
            <a:spLocks/>
          </p:cNvSpPr>
          <p:nvPr/>
        </p:nvSpPr>
        <p:spPr bwMode="gray">
          <a:xfrm>
            <a:off x="540000" y="1156134"/>
            <a:ext cx="4420536"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dirty="0"/>
              <a:t>- all destinations</a:t>
            </a:r>
            <a:endParaRPr lang="nb-NO" dirty="0"/>
          </a:p>
        </p:txBody>
      </p:sp>
      <p:graphicFrame>
        <p:nvGraphicFramePr>
          <p:cNvPr id="2" name="Table 1"/>
          <p:cNvGraphicFramePr>
            <a:graphicFrameLocks noGrp="1"/>
          </p:cNvGraphicFramePr>
          <p:nvPr>
            <p:extLst/>
          </p:nvPr>
        </p:nvGraphicFramePr>
        <p:xfrm>
          <a:off x="550864" y="1772269"/>
          <a:ext cx="12306298" cy="4569174"/>
        </p:xfrm>
        <a:graphic>
          <a:graphicData uri="http://schemas.openxmlformats.org/drawingml/2006/table">
            <a:tbl>
              <a:tblPr/>
              <a:tblGrid>
                <a:gridCol w="2917048">
                  <a:extLst>
                    <a:ext uri="{9D8B030D-6E8A-4147-A177-3AD203B41FA5}">
                      <a16:colId xmlns:a16="http://schemas.microsoft.com/office/drawing/2014/main" val="2897209025"/>
                    </a:ext>
                  </a:extLst>
                </a:gridCol>
                <a:gridCol w="938925">
                  <a:extLst>
                    <a:ext uri="{9D8B030D-6E8A-4147-A177-3AD203B41FA5}">
                      <a16:colId xmlns:a16="http://schemas.microsoft.com/office/drawing/2014/main" val="3818363276"/>
                    </a:ext>
                  </a:extLst>
                </a:gridCol>
                <a:gridCol w="938925">
                  <a:extLst>
                    <a:ext uri="{9D8B030D-6E8A-4147-A177-3AD203B41FA5}">
                      <a16:colId xmlns:a16="http://schemas.microsoft.com/office/drawing/2014/main" val="509720093"/>
                    </a:ext>
                  </a:extLst>
                </a:gridCol>
                <a:gridCol w="938925">
                  <a:extLst>
                    <a:ext uri="{9D8B030D-6E8A-4147-A177-3AD203B41FA5}">
                      <a16:colId xmlns:a16="http://schemas.microsoft.com/office/drawing/2014/main" val="409363618"/>
                    </a:ext>
                  </a:extLst>
                </a:gridCol>
                <a:gridCol w="938925">
                  <a:extLst>
                    <a:ext uri="{9D8B030D-6E8A-4147-A177-3AD203B41FA5}">
                      <a16:colId xmlns:a16="http://schemas.microsoft.com/office/drawing/2014/main" val="3534506135"/>
                    </a:ext>
                  </a:extLst>
                </a:gridCol>
                <a:gridCol w="938925">
                  <a:extLst>
                    <a:ext uri="{9D8B030D-6E8A-4147-A177-3AD203B41FA5}">
                      <a16:colId xmlns:a16="http://schemas.microsoft.com/office/drawing/2014/main" val="248424523"/>
                    </a:ext>
                  </a:extLst>
                </a:gridCol>
                <a:gridCol w="938925">
                  <a:extLst>
                    <a:ext uri="{9D8B030D-6E8A-4147-A177-3AD203B41FA5}">
                      <a16:colId xmlns:a16="http://schemas.microsoft.com/office/drawing/2014/main" val="2931737766"/>
                    </a:ext>
                  </a:extLst>
                </a:gridCol>
                <a:gridCol w="938925">
                  <a:extLst>
                    <a:ext uri="{9D8B030D-6E8A-4147-A177-3AD203B41FA5}">
                      <a16:colId xmlns:a16="http://schemas.microsoft.com/office/drawing/2014/main" val="2606960646"/>
                    </a:ext>
                  </a:extLst>
                </a:gridCol>
                <a:gridCol w="938925">
                  <a:extLst>
                    <a:ext uri="{9D8B030D-6E8A-4147-A177-3AD203B41FA5}">
                      <a16:colId xmlns:a16="http://schemas.microsoft.com/office/drawing/2014/main" val="1033648397"/>
                    </a:ext>
                  </a:extLst>
                </a:gridCol>
                <a:gridCol w="938925">
                  <a:extLst>
                    <a:ext uri="{9D8B030D-6E8A-4147-A177-3AD203B41FA5}">
                      <a16:colId xmlns:a16="http://schemas.microsoft.com/office/drawing/2014/main" val="3224623127"/>
                    </a:ext>
                  </a:extLst>
                </a:gridCol>
                <a:gridCol w="938925">
                  <a:extLst>
                    <a:ext uri="{9D8B030D-6E8A-4147-A177-3AD203B41FA5}">
                      <a16:colId xmlns:a16="http://schemas.microsoft.com/office/drawing/2014/main" val="1417991806"/>
                    </a:ext>
                  </a:extLst>
                </a:gridCol>
              </a:tblGrid>
              <a:tr h="731067">
                <a:tc>
                  <a:txBody>
                    <a:bodyPr/>
                    <a:lstStyle/>
                    <a:p>
                      <a:pPr algn="l" fontAlgn="ctr"/>
                      <a:r>
                        <a:rPr lang="nb-NO" sz="1100" b="0" i="0" u="none" strike="noStrike" dirty="0">
                          <a:effectLst/>
                          <a:latin typeface="Calibri" panose="020F0502020204030204" pitchFamily="34" charset="0"/>
                        </a:rPr>
                        <a:t>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Total</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PLAYFUL LIBERATON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SOCIAL IMMERSION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SHARING &amp; CARING</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ESCAPE</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CONTROL</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BROADENING MY CULTURAL HORIZON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en-US" sz="1100" b="1" i="0" u="none" strike="noStrike" dirty="0">
                          <a:effectLst/>
                          <a:latin typeface="Calibri" panose="020F0502020204030204" pitchFamily="34" charset="0"/>
                        </a:rPr>
                        <a:t>ADVENTURES IN THE WORLD OF NATURAL BEAUTY</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EXTRAVAGANT INDULGENCE</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ENERGY</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extLst>
                  <a:ext uri="{0D108BD9-81ED-4DB2-BD59-A6C34878D82A}">
                    <a16:rowId xmlns:a16="http://schemas.microsoft.com/office/drawing/2014/main" val="2712762835"/>
                  </a:ext>
                </a:extLst>
              </a:tr>
              <a:tr h="182767">
                <a:tc>
                  <a:txBody>
                    <a:bodyPr/>
                    <a:lstStyle/>
                    <a:p>
                      <a:pPr algn="l" fontAlgn="ctr"/>
                      <a:r>
                        <a:rPr lang="en-US" sz="1100" b="0" i="0" u="none" strike="noStrike" noProof="0" dirty="0">
                          <a:effectLst/>
                          <a:latin typeface="Calibri" panose="020F0502020204030204" pitchFamily="34" charset="0"/>
                        </a:rPr>
                        <a:t># interviews</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21928</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2217</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2202</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2265</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2574</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2471</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2828</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2528</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2780</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2063</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293453936"/>
                  </a:ext>
                </a:extLst>
              </a:tr>
              <a:tr h="182767">
                <a:tc>
                  <a:txBody>
                    <a:bodyPr/>
                    <a:lstStyle/>
                    <a:p>
                      <a:pPr algn="l" fontAlgn="ctr"/>
                      <a:r>
                        <a:rPr lang="en-US" sz="1100" b="0" i="0" u="none" strike="noStrike" noProof="0" dirty="0">
                          <a:effectLst/>
                          <a:latin typeface="Calibri" panose="020F0502020204030204" pitchFamily="34" charset="0"/>
                        </a:rPr>
                        <a:t>Visits to historic sites</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61 %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47 %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56 %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72 %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66 %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58 %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53 %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2170730826"/>
                  </a:ext>
                </a:extLst>
              </a:tr>
              <a:tr h="182767">
                <a:tc>
                  <a:txBody>
                    <a:bodyPr/>
                    <a:lstStyle/>
                    <a:p>
                      <a:pPr algn="l" fontAlgn="ctr"/>
                      <a:r>
                        <a:rPr lang="en-US" sz="1100" b="0" i="0" u="none" strike="noStrike" noProof="0" dirty="0">
                          <a:effectLst/>
                          <a:latin typeface="Calibri" panose="020F0502020204030204" pitchFamily="34" charset="0"/>
                        </a:rPr>
                        <a:t>Sun and beach holiday</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53 %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58 %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63 %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52 %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37 %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59 %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2212617187"/>
                  </a:ext>
                </a:extLst>
              </a:tr>
              <a:tr h="365534">
                <a:tc>
                  <a:txBody>
                    <a:bodyPr/>
                    <a:lstStyle/>
                    <a:p>
                      <a:pPr algn="l" fontAlgn="ctr"/>
                      <a:r>
                        <a:rPr lang="en-US" sz="1100" b="0" i="0" u="none" strike="noStrike" noProof="0" dirty="0">
                          <a:effectLst/>
                          <a:latin typeface="Calibri" panose="020F0502020204030204" pitchFamily="34" charset="0"/>
                        </a:rPr>
                        <a:t>Holiday to experience nature, scenery and wildlife</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31 %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51 %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68 %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463642291"/>
                  </a:ext>
                </a:extLst>
              </a:tr>
              <a:tr h="182767">
                <a:tc>
                  <a:txBody>
                    <a:bodyPr/>
                    <a:lstStyle/>
                    <a:p>
                      <a:pPr algn="l" fontAlgn="ctr"/>
                      <a:r>
                        <a:rPr lang="en-US" sz="1100" b="0" i="0" u="none" strike="noStrike" noProof="0" dirty="0">
                          <a:effectLst/>
                          <a:latin typeface="Calibri" panose="020F0502020204030204" pitchFamily="34" charset="0"/>
                        </a:rPr>
                        <a:t>Sightseeing/round trip</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34 %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36 %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52 %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961646924"/>
                  </a:ext>
                </a:extLst>
              </a:tr>
              <a:tr h="182767">
                <a:tc>
                  <a:txBody>
                    <a:bodyPr/>
                    <a:lstStyle/>
                    <a:p>
                      <a:pPr algn="l" fontAlgn="ctr"/>
                      <a:r>
                        <a:rPr lang="en-US" sz="1100" b="0" i="0" u="none" strike="noStrike" noProof="0" dirty="0">
                          <a:effectLst/>
                          <a:latin typeface="Calibri" panose="020F0502020204030204" pitchFamily="34" charset="0"/>
                        </a:rPr>
                        <a:t>Cultural experience (focus on art, theatre etc.)</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29 %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54 %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804491587"/>
                  </a:ext>
                </a:extLst>
              </a:tr>
              <a:tr h="365534">
                <a:tc>
                  <a:txBody>
                    <a:bodyPr/>
                    <a:lstStyle/>
                    <a:p>
                      <a:pPr algn="l" fontAlgn="ctr"/>
                      <a:r>
                        <a:rPr lang="en-US" sz="1100" b="0" i="0" u="none" strike="noStrike" noProof="0" dirty="0">
                          <a:effectLst/>
                          <a:latin typeface="Calibri" panose="020F0502020204030204" pitchFamily="34" charset="0"/>
                        </a:rPr>
                        <a:t>City break (focusing on cultural, shopping, Club, restaurant visits etc.)</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38 %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34 %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39 %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50 %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865347068"/>
                  </a:ext>
                </a:extLst>
              </a:tr>
              <a:tr h="182767">
                <a:tc>
                  <a:txBody>
                    <a:bodyPr/>
                    <a:lstStyle/>
                    <a:p>
                      <a:pPr algn="l" fontAlgn="ctr"/>
                      <a:r>
                        <a:rPr lang="en-US" sz="1100" b="0" i="0" u="none" strike="noStrike" noProof="0" dirty="0">
                          <a:effectLst/>
                          <a:latin typeface="Calibri" panose="020F0502020204030204" pitchFamily="34" charset="0"/>
                        </a:rPr>
                        <a:t>Visiting friends and relatives</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31 %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37 %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26 %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31 %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33 %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30 %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32 %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011879895"/>
                  </a:ext>
                </a:extLst>
              </a:tr>
              <a:tr h="182767">
                <a:tc>
                  <a:txBody>
                    <a:bodyPr/>
                    <a:lstStyle/>
                    <a:p>
                      <a:pPr algn="l" fontAlgn="ctr"/>
                      <a:r>
                        <a:rPr lang="en-US" sz="1100" b="0" i="0" u="none" strike="noStrike" noProof="0" dirty="0">
                          <a:effectLst/>
                          <a:latin typeface="Calibri" panose="020F0502020204030204" pitchFamily="34" charset="0"/>
                        </a:rPr>
                        <a:t>Culinary trip</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19 %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21 %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804917799"/>
                  </a:ext>
                </a:extLst>
              </a:tr>
              <a:tr h="182767">
                <a:tc>
                  <a:txBody>
                    <a:bodyPr/>
                    <a:lstStyle/>
                    <a:p>
                      <a:pPr algn="l" fontAlgn="ctr"/>
                      <a:r>
                        <a:rPr lang="en-US" sz="1100" b="0" i="0" u="none" strike="noStrike" noProof="0" dirty="0">
                          <a:effectLst/>
                          <a:latin typeface="Calibri" panose="020F0502020204030204" pitchFamily="34" charset="0"/>
                        </a:rPr>
                        <a:t>Party</a:t>
                      </a:r>
                      <a:r>
                        <a:rPr lang="en-US" sz="1100" b="0" i="0" u="none" strike="noStrike" baseline="0" noProof="0" dirty="0">
                          <a:effectLst/>
                          <a:latin typeface="Calibri" panose="020F0502020204030204" pitchFamily="34" charset="0"/>
                        </a:rPr>
                        <a:t> &amp; </a:t>
                      </a:r>
                      <a:r>
                        <a:rPr lang="en-US" sz="1100" b="0" i="0" u="none" strike="noStrike" noProof="0" dirty="0">
                          <a:effectLst/>
                          <a:latin typeface="Calibri" panose="020F0502020204030204" pitchFamily="34" charset="0"/>
                        </a:rPr>
                        <a:t>fun</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21 %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3129042809"/>
                  </a:ext>
                </a:extLst>
              </a:tr>
              <a:tr h="182767">
                <a:tc>
                  <a:txBody>
                    <a:bodyPr/>
                    <a:lstStyle/>
                    <a:p>
                      <a:pPr algn="l" fontAlgn="ctr"/>
                      <a:r>
                        <a:rPr lang="en-US" sz="1100" b="0" i="0" u="none" strike="noStrike" noProof="0" dirty="0">
                          <a:effectLst/>
                          <a:latin typeface="Calibri" panose="020F0502020204030204" pitchFamily="34" charset="0"/>
                        </a:rPr>
                        <a:t>Sports/active holiday</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27 %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1781604953"/>
                  </a:ext>
                </a:extLst>
              </a:tr>
              <a:tr h="365534">
                <a:tc>
                  <a:txBody>
                    <a:bodyPr/>
                    <a:lstStyle/>
                    <a:p>
                      <a:pPr algn="l" fontAlgn="ctr"/>
                      <a:r>
                        <a:rPr lang="en-US" sz="1100" b="0" i="0" u="none" strike="noStrike" noProof="0" dirty="0">
                          <a:effectLst/>
                          <a:latin typeface="Calibri" panose="020F0502020204030204" pitchFamily="34" charset="0"/>
                        </a:rPr>
                        <a:t>Travel to cottage/holiday home (hired/own/borrowed cottage/holiday home)</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021279758"/>
                  </a:ext>
                </a:extLst>
              </a:tr>
              <a:tr h="182767">
                <a:tc>
                  <a:txBody>
                    <a:bodyPr/>
                    <a:lstStyle/>
                    <a:p>
                      <a:pPr algn="l" fontAlgn="ctr"/>
                      <a:r>
                        <a:rPr lang="en-US" sz="1100" b="0" i="0" u="none" strike="noStrike" noProof="0" dirty="0">
                          <a:effectLst/>
                          <a:latin typeface="Calibri" panose="020F0502020204030204" pitchFamily="34" charset="0"/>
                        </a:rPr>
                        <a:t>Ski holiday</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22 %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2298721149"/>
                  </a:ext>
                </a:extLst>
              </a:tr>
              <a:tr h="182767">
                <a:tc>
                  <a:txBody>
                    <a:bodyPr/>
                    <a:lstStyle/>
                    <a:p>
                      <a:pPr algn="l" fontAlgn="ctr"/>
                      <a:r>
                        <a:rPr lang="en-US" sz="1100" b="0" i="0" u="none" strike="noStrike" noProof="0" dirty="0">
                          <a:effectLst/>
                          <a:latin typeface="Calibri" panose="020F0502020204030204" pitchFamily="34" charset="0"/>
                        </a:rPr>
                        <a:t>Event holiday (festivals, sports etc.)</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594825480"/>
                  </a:ext>
                </a:extLst>
              </a:tr>
              <a:tr h="182767">
                <a:tc>
                  <a:txBody>
                    <a:bodyPr/>
                    <a:lstStyle/>
                    <a:p>
                      <a:pPr algn="l" fontAlgn="ctr"/>
                      <a:r>
                        <a:rPr lang="en-US" sz="1100" b="0" i="0" u="none" strike="noStrike" noProof="0" dirty="0">
                          <a:effectLst/>
                          <a:latin typeface="Calibri" panose="020F0502020204030204" pitchFamily="34" charset="0"/>
                        </a:rPr>
                        <a:t>Countryside holiday</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535561116"/>
                  </a:ext>
                </a:extLst>
              </a:tr>
              <a:tr h="182767">
                <a:tc>
                  <a:txBody>
                    <a:bodyPr/>
                    <a:lstStyle/>
                    <a:p>
                      <a:pPr algn="l" fontAlgn="ctr"/>
                      <a:r>
                        <a:rPr lang="en-US" sz="1100" b="0" i="0" u="none" strike="noStrike" noProof="0" dirty="0">
                          <a:effectLst/>
                          <a:latin typeface="Calibri" panose="020F0502020204030204" pitchFamily="34" charset="0"/>
                        </a:rPr>
                        <a:t>Health travel</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279268175"/>
                  </a:ext>
                </a:extLst>
              </a:tr>
              <a:tr h="182767">
                <a:tc>
                  <a:txBody>
                    <a:bodyPr/>
                    <a:lstStyle/>
                    <a:p>
                      <a:pPr algn="l" fontAlgn="ctr"/>
                      <a:r>
                        <a:rPr lang="en-US" sz="1100" b="0" i="0" u="none" strike="noStrike" noProof="0" dirty="0">
                          <a:effectLst/>
                          <a:latin typeface="Calibri" panose="020F0502020204030204" pitchFamily="34" charset="0"/>
                        </a:rPr>
                        <a:t>Other type of winter holiday with snow</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672732788"/>
                  </a:ext>
                </a:extLst>
              </a:tr>
              <a:tr h="182767">
                <a:tc>
                  <a:txBody>
                    <a:bodyPr/>
                    <a:lstStyle/>
                    <a:p>
                      <a:pPr algn="l" fontAlgn="ctr"/>
                      <a:r>
                        <a:rPr lang="en-US" sz="1100" b="0" i="0" u="none" strike="noStrike" noProof="0" dirty="0">
                          <a:effectLst/>
                          <a:latin typeface="Calibri" panose="020F0502020204030204" pitchFamily="34" charset="0"/>
                        </a:rPr>
                        <a:t>Cruise</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dirty="0">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4189130442"/>
                  </a:ext>
                </a:extLst>
              </a:tr>
            </a:tbl>
          </a:graphicData>
        </a:graphic>
      </p:graphicFrame>
    </p:spTree>
    <p:extLst>
      <p:ext uri="{BB962C8B-B14F-4D97-AF65-F5344CB8AC3E}">
        <p14:creationId xmlns:p14="http://schemas.microsoft.com/office/powerpoint/2010/main" val="23981776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00"/>
            <a:ext cx="8728061" cy="553998"/>
          </a:xfrm>
        </p:spPr>
        <p:txBody>
          <a:bodyPr/>
          <a:lstStyle/>
          <a:p>
            <a:r>
              <a:rPr lang="en-US" dirty="0"/>
              <a:t>Segments share of occasion – Italy </a:t>
            </a:r>
            <a:endParaRPr lang="nb-NO" dirty="0"/>
          </a:p>
        </p:txBody>
      </p:sp>
      <p:sp>
        <p:nvSpPr>
          <p:cNvPr id="5" name="Title 2"/>
          <p:cNvSpPr txBox="1">
            <a:spLocks/>
          </p:cNvSpPr>
          <p:nvPr/>
        </p:nvSpPr>
        <p:spPr bwMode="gray">
          <a:xfrm>
            <a:off x="540000" y="1156134"/>
            <a:ext cx="4420536"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dirty="0"/>
              <a:t>- all destinations</a:t>
            </a:r>
            <a:endParaRPr lang="nb-NO" dirty="0"/>
          </a:p>
        </p:txBody>
      </p:sp>
      <p:pic>
        <p:nvPicPr>
          <p:cNvPr id="7" name="Picture 6" descr="Bilderesultat for country FLAG button ITALY">
            <a:extLst>
              <a:ext uri="{FF2B5EF4-FFF2-40B4-BE49-F238E27FC236}">
                <a16:creationId xmlns:a16="http://schemas.microsoft.com/office/drawing/2014/main" id="{84D09ABB-A82D-427D-A823-AE46E032DF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0A2DC1C7-ACDA-4337-9DA6-EC1EBBD96AB4}"/>
              </a:ext>
            </a:extLst>
          </p:cNvPr>
          <p:cNvGraphicFramePr>
            <a:graphicFrameLocks noGrp="1"/>
          </p:cNvGraphicFramePr>
          <p:nvPr>
            <p:extLst>
              <p:ext uri="{D42A27DB-BD31-4B8C-83A1-F6EECF244321}">
                <p14:modId xmlns:p14="http://schemas.microsoft.com/office/powerpoint/2010/main" val="789285851"/>
              </p:ext>
            </p:extLst>
          </p:nvPr>
        </p:nvGraphicFramePr>
        <p:xfrm>
          <a:off x="550864" y="1772269"/>
          <a:ext cx="12306298" cy="4569174"/>
        </p:xfrm>
        <a:graphic>
          <a:graphicData uri="http://schemas.openxmlformats.org/drawingml/2006/table">
            <a:tbl>
              <a:tblPr/>
              <a:tblGrid>
                <a:gridCol w="2917048">
                  <a:extLst>
                    <a:ext uri="{9D8B030D-6E8A-4147-A177-3AD203B41FA5}">
                      <a16:colId xmlns:a16="http://schemas.microsoft.com/office/drawing/2014/main" val="3715128495"/>
                    </a:ext>
                  </a:extLst>
                </a:gridCol>
                <a:gridCol w="938925">
                  <a:extLst>
                    <a:ext uri="{9D8B030D-6E8A-4147-A177-3AD203B41FA5}">
                      <a16:colId xmlns:a16="http://schemas.microsoft.com/office/drawing/2014/main" val="2542533485"/>
                    </a:ext>
                  </a:extLst>
                </a:gridCol>
                <a:gridCol w="938925">
                  <a:extLst>
                    <a:ext uri="{9D8B030D-6E8A-4147-A177-3AD203B41FA5}">
                      <a16:colId xmlns:a16="http://schemas.microsoft.com/office/drawing/2014/main" val="2091288589"/>
                    </a:ext>
                  </a:extLst>
                </a:gridCol>
                <a:gridCol w="938925">
                  <a:extLst>
                    <a:ext uri="{9D8B030D-6E8A-4147-A177-3AD203B41FA5}">
                      <a16:colId xmlns:a16="http://schemas.microsoft.com/office/drawing/2014/main" val="716284321"/>
                    </a:ext>
                  </a:extLst>
                </a:gridCol>
                <a:gridCol w="938925">
                  <a:extLst>
                    <a:ext uri="{9D8B030D-6E8A-4147-A177-3AD203B41FA5}">
                      <a16:colId xmlns:a16="http://schemas.microsoft.com/office/drawing/2014/main" val="2642908615"/>
                    </a:ext>
                  </a:extLst>
                </a:gridCol>
                <a:gridCol w="938925">
                  <a:extLst>
                    <a:ext uri="{9D8B030D-6E8A-4147-A177-3AD203B41FA5}">
                      <a16:colId xmlns:a16="http://schemas.microsoft.com/office/drawing/2014/main" val="3407333609"/>
                    </a:ext>
                  </a:extLst>
                </a:gridCol>
                <a:gridCol w="938925">
                  <a:extLst>
                    <a:ext uri="{9D8B030D-6E8A-4147-A177-3AD203B41FA5}">
                      <a16:colId xmlns:a16="http://schemas.microsoft.com/office/drawing/2014/main" val="1291054658"/>
                    </a:ext>
                  </a:extLst>
                </a:gridCol>
                <a:gridCol w="938925">
                  <a:extLst>
                    <a:ext uri="{9D8B030D-6E8A-4147-A177-3AD203B41FA5}">
                      <a16:colId xmlns:a16="http://schemas.microsoft.com/office/drawing/2014/main" val="2912528755"/>
                    </a:ext>
                  </a:extLst>
                </a:gridCol>
                <a:gridCol w="938925">
                  <a:extLst>
                    <a:ext uri="{9D8B030D-6E8A-4147-A177-3AD203B41FA5}">
                      <a16:colId xmlns:a16="http://schemas.microsoft.com/office/drawing/2014/main" val="333436182"/>
                    </a:ext>
                  </a:extLst>
                </a:gridCol>
                <a:gridCol w="938925">
                  <a:extLst>
                    <a:ext uri="{9D8B030D-6E8A-4147-A177-3AD203B41FA5}">
                      <a16:colId xmlns:a16="http://schemas.microsoft.com/office/drawing/2014/main" val="1034353749"/>
                    </a:ext>
                  </a:extLst>
                </a:gridCol>
                <a:gridCol w="938925">
                  <a:extLst>
                    <a:ext uri="{9D8B030D-6E8A-4147-A177-3AD203B41FA5}">
                      <a16:colId xmlns:a16="http://schemas.microsoft.com/office/drawing/2014/main" val="564733157"/>
                    </a:ext>
                  </a:extLst>
                </a:gridCol>
              </a:tblGrid>
              <a:tr h="731067">
                <a:tc>
                  <a:txBody>
                    <a:bodyPr/>
                    <a:lstStyle/>
                    <a:p>
                      <a:pPr algn="l" fontAlgn="ctr"/>
                      <a:r>
                        <a:rPr lang="nb-NO" sz="1100" b="0" i="0" u="none" strike="noStrike">
                          <a:effectLst/>
                          <a:latin typeface="Calibri" panose="020F0502020204030204" pitchFamily="34" charset="0"/>
                        </a:rPr>
                        <a:t>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Total</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PLAYFUL LIBERATON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SOCIAL IMMERSION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SHARING &amp; CARING</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ESCAPE</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CONTROL</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BROADENING MY CULTURAL HORIZON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en-US" sz="1100" b="1" i="0" u="none" strike="noStrike" dirty="0">
                          <a:effectLst/>
                          <a:latin typeface="Calibri" panose="020F0502020204030204" pitchFamily="34" charset="0"/>
                        </a:rPr>
                        <a:t>ADVENTURES IN THE WORLD OF NATURAL BEAUTY</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EXTRAVAGANT INDULGENCE</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ENERGY</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extLst>
                  <a:ext uri="{0D108BD9-81ED-4DB2-BD59-A6C34878D82A}">
                    <a16:rowId xmlns:a16="http://schemas.microsoft.com/office/drawing/2014/main" val="4022784800"/>
                  </a:ext>
                </a:extLst>
              </a:tr>
              <a:tr h="182767">
                <a:tc>
                  <a:txBody>
                    <a:bodyPr/>
                    <a:lstStyle/>
                    <a:p>
                      <a:pPr algn="l" fontAlgn="ctr"/>
                      <a:r>
                        <a:rPr lang="en-US" sz="1100" b="0" i="0" u="none" strike="noStrike" noProof="0" dirty="0">
                          <a:effectLst/>
                          <a:latin typeface="Calibri" panose="020F0502020204030204" pitchFamily="34" charset="0"/>
                        </a:rPr>
                        <a:t># interviews</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2168</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391</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185</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132</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247</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272</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274</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216</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305</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146</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662786808"/>
                  </a:ext>
                </a:extLst>
              </a:tr>
              <a:tr h="182767">
                <a:tc>
                  <a:txBody>
                    <a:bodyPr/>
                    <a:lstStyle/>
                    <a:p>
                      <a:pPr algn="l" fontAlgn="ctr"/>
                      <a:r>
                        <a:rPr lang="nb-NO" sz="1100" b="0" i="0" u="none" strike="noStrike" dirty="0">
                          <a:effectLst/>
                          <a:latin typeface="Calibri" panose="020F0502020204030204" pitchFamily="34" charset="0"/>
                        </a:rPr>
                        <a:t>Sun and </a:t>
                      </a:r>
                      <a:r>
                        <a:rPr lang="nb-NO" sz="1100" b="0" i="0" u="none" strike="noStrike" dirty="0" err="1">
                          <a:effectLst/>
                          <a:latin typeface="Calibri" panose="020F0502020204030204" pitchFamily="34" charset="0"/>
                        </a:rPr>
                        <a:t>beach</a:t>
                      </a:r>
                      <a:r>
                        <a:rPr lang="nb-NO" sz="1100" b="0" i="0" u="none" strike="noStrike" dirty="0">
                          <a:effectLst/>
                          <a:latin typeface="Calibri" panose="020F0502020204030204" pitchFamily="34" charset="0"/>
                        </a:rPr>
                        <a:t> </a:t>
                      </a:r>
                      <a:r>
                        <a:rPr lang="nb-NO" sz="1100" b="0" i="0" u="none" strike="noStrike" dirty="0" err="1">
                          <a:effectLst/>
                          <a:latin typeface="Calibri" panose="020F0502020204030204" pitchFamily="34" charset="0"/>
                        </a:rPr>
                        <a:t>holiday</a:t>
                      </a:r>
                      <a:endParaRPr lang="nb-NO" sz="1100" b="0" i="0" u="none" strike="noStrike" dirty="0">
                        <a:effectLst/>
                        <a:latin typeface="Calibri" panose="020F0502020204030204" pitchFamily="34" charset="0"/>
                      </a:endParaRP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65 %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51 %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53 %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13599013"/>
                  </a:ext>
                </a:extLst>
              </a:tr>
              <a:tr h="182767">
                <a:tc>
                  <a:txBody>
                    <a:bodyPr/>
                    <a:lstStyle/>
                    <a:p>
                      <a:pPr algn="l" fontAlgn="ctr"/>
                      <a:r>
                        <a:rPr lang="nb-NO" sz="1100" b="0" i="0" u="none" strike="noStrike" dirty="0">
                          <a:effectLst/>
                          <a:latin typeface="Calibri" panose="020F0502020204030204" pitchFamily="34" charset="0"/>
                        </a:rPr>
                        <a:t>Ski </a:t>
                      </a:r>
                      <a:r>
                        <a:rPr lang="nb-NO" sz="1100" b="0" i="0" u="none" strike="noStrike" dirty="0" err="1">
                          <a:effectLst/>
                          <a:latin typeface="Calibri" panose="020F0502020204030204" pitchFamily="34" charset="0"/>
                        </a:rPr>
                        <a:t>holiday</a:t>
                      </a:r>
                      <a:endParaRPr lang="nb-NO" sz="1100" b="0" i="0" u="none" strike="noStrike" dirty="0">
                        <a:effectLst/>
                        <a:latin typeface="Calibri" panose="020F0502020204030204" pitchFamily="34" charset="0"/>
                      </a:endParaRP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347140628"/>
                  </a:ext>
                </a:extLst>
              </a:tr>
              <a:tr h="182767">
                <a:tc>
                  <a:txBody>
                    <a:bodyPr/>
                    <a:lstStyle/>
                    <a:p>
                      <a:pPr algn="l" fontAlgn="ctr"/>
                      <a:r>
                        <a:rPr lang="en-US" sz="1100" b="0" i="0" u="none" strike="noStrike">
                          <a:effectLst/>
                          <a:latin typeface="Calibri" panose="020F0502020204030204" pitchFamily="34" charset="0"/>
                        </a:rPr>
                        <a:t>Other type of winterholiday with snow</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101851905"/>
                  </a:ext>
                </a:extLst>
              </a:tr>
              <a:tr h="365534">
                <a:tc>
                  <a:txBody>
                    <a:bodyPr/>
                    <a:lstStyle/>
                    <a:p>
                      <a:pPr algn="l" fontAlgn="ctr"/>
                      <a:r>
                        <a:rPr lang="en-US" sz="1100" b="0" i="0" u="none" strike="noStrike" dirty="0">
                          <a:effectLst/>
                          <a:latin typeface="Calibri" panose="020F0502020204030204" pitchFamily="34" charset="0"/>
                        </a:rPr>
                        <a:t>Holiday to experience nature, scenery and wildlife</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21 %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21 %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52 %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24 %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3571023134"/>
                  </a:ext>
                </a:extLst>
              </a:tr>
              <a:tr h="182767">
                <a:tc>
                  <a:txBody>
                    <a:bodyPr/>
                    <a:lstStyle/>
                    <a:p>
                      <a:pPr algn="l" fontAlgn="ctr"/>
                      <a:r>
                        <a:rPr lang="nb-NO" sz="1100" b="0" i="0" u="none" strike="noStrike" dirty="0">
                          <a:effectLst/>
                          <a:latin typeface="Calibri" panose="020F0502020204030204" pitchFamily="34" charset="0"/>
                        </a:rPr>
                        <a:t>Cultural </a:t>
                      </a:r>
                      <a:r>
                        <a:rPr lang="nb-NO" sz="1100" b="0" i="0" u="none" strike="noStrike" dirty="0" err="1">
                          <a:effectLst/>
                          <a:latin typeface="Calibri" panose="020F0502020204030204" pitchFamily="34" charset="0"/>
                        </a:rPr>
                        <a:t>experience</a:t>
                      </a:r>
                      <a:r>
                        <a:rPr lang="nb-NO" sz="1100" b="0" i="0" u="none" strike="noStrike" dirty="0">
                          <a:effectLst/>
                          <a:latin typeface="Calibri" panose="020F0502020204030204" pitchFamily="34" charset="0"/>
                        </a:rPr>
                        <a:t> (</a:t>
                      </a:r>
                      <a:r>
                        <a:rPr lang="nb-NO" sz="1100" b="0" i="0" u="none" strike="noStrike" dirty="0" err="1">
                          <a:effectLst/>
                          <a:latin typeface="Calibri" panose="020F0502020204030204" pitchFamily="34" charset="0"/>
                        </a:rPr>
                        <a:t>focus</a:t>
                      </a:r>
                      <a:r>
                        <a:rPr lang="nb-NO" sz="1100" b="0" i="0" u="none" strike="noStrike" dirty="0">
                          <a:effectLst/>
                          <a:latin typeface="Calibri" panose="020F0502020204030204" pitchFamily="34" charset="0"/>
                        </a:rPr>
                        <a:t> </a:t>
                      </a:r>
                      <a:r>
                        <a:rPr lang="nb-NO" sz="1100" b="0" i="0" u="none" strike="noStrike" dirty="0" err="1">
                          <a:effectLst/>
                          <a:latin typeface="Calibri" panose="020F0502020204030204" pitchFamily="34" charset="0"/>
                        </a:rPr>
                        <a:t>on</a:t>
                      </a:r>
                      <a:r>
                        <a:rPr lang="nb-NO" sz="1100" b="0" i="0" u="none" strike="noStrike" dirty="0">
                          <a:effectLst/>
                          <a:latin typeface="Calibri" panose="020F0502020204030204" pitchFamily="34" charset="0"/>
                        </a:rPr>
                        <a:t> art, </a:t>
                      </a:r>
                      <a:r>
                        <a:rPr lang="nb-NO" sz="1100" b="0" i="0" u="none" strike="noStrike" dirty="0" err="1">
                          <a:effectLst/>
                          <a:latin typeface="Calibri" panose="020F0502020204030204" pitchFamily="34" charset="0"/>
                        </a:rPr>
                        <a:t>theatre</a:t>
                      </a:r>
                      <a:r>
                        <a:rPr lang="nb-NO" sz="1100" b="0" i="0" u="none" strike="noStrike" dirty="0">
                          <a:effectLst/>
                          <a:latin typeface="Calibri" panose="020F0502020204030204" pitchFamily="34" charset="0"/>
                        </a:rPr>
                        <a:t> </a:t>
                      </a:r>
                      <a:r>
                        <a:rPr lang="nb-NO" sz="1100" b="0" i="0" u="none" strike="noStrike" dirty="0" err="1">
                          <a:effectLst/>
                          <a:latin typeface="Calibri" panose="020F0502020204030204" pitchFamily="34" charset="0"/>
                        </a:rPr>
                        <a:t>etc</a:t>
                      </a:r>
                      <a:r>
                        <a:rPr lang="nb-NO" sz="1100" b="0" i="0" u="none" strike="noStrike" dirty="0">
                          <a:effectLst/>
                          <a:latin typeface="Calibri" panose="020F0502020204030204" pitchFamily="34" charset="0"/>
                        </a:rPr>
                        <a:t>)</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41 %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61 %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52 %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192924295"/>
                  </a:ext>
                </a:extLst>
              </a:tr>
              <a:tr h="182767">
                <a:tc>
                  <a:txBody>
                    <a:bodyPr/>
                    <a:lstStyle/>
                    <a:p>
                      <a:pPr algn="l" fontAlgn="ctr"/>
                      <a:r>
                        <a:rPr lang="nb-NO" sz="1100" b="0" i="0" u="none" strike="noStrike" dirty="0">
                          <a:effectLst/>
                          <a:latin typeface="Calibri" panose="020F0502020204030204" pitchFamily="34" charset="0"/>
                        </a:rPr>
                        <a:t>Visits to </a:t>
                      </a:r>
                      <a:r>
                        <a:rPr lang="nb-NO" sz="1100" b="0" i="0" u="none" strike="noStrike" dirty="0" err="1">
                          <a:effectLst/>
                          <a:latin typeface="Calibri" panose="020F0502020204030204" pitchFamily="34" charset="0"/>
                        </a:rPr>
                        <a:t>historic</a:t>
                      </a:r>
                      <a:r>
                        <a:rPr lang="nb-NO" sz="1100" b="0" i="0" u="none" strike="noStrike" dirty="0">
                          <a:effectLst/>
                          <a:latin typeface="Calibri" panose="020F0502020204030204" pitchFamily="34" charset="0"/>
                        </a:rPr>
                        <a:t> </a:t>
                      </a:r>
                      <a:r>
                        <a:rPr lang="nb-NO" sz="1100" b="0" i="0" u="none" strike="noStrike" dirty="0" err="1">
                          <a:effectLst/>
                          <a:latin typeface="Calibri" panose="020F0502020204030204" pitchFamily="34" charset="0"/>
                        </a:rPr>
                        <a:t>sites</a:t>
                      </a:r>
                      <a:endParaRPr lang="nb-NO" sz="1100" b="0" i="0" u="none" strike="noStrike" dirty="0">
                        <a:effectLst/>
                        <a:latin typeface="Calibri" panose="020F0502020204030204" pitchFamily="34" charset="0"/>
                      </a:endParaRP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39 %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12284406"/>
                  </a:ext>
                </a:extLst>
              </a:tr>
              <a:tr h="182767">
                <a:tc>
                  <a:txBody>
                    <a:bodyPr/>
                    <a:lstStyle/>
                    <a:p>
                      <a:pPr algn="l" fontAlgn="ctr"/>
                      <a:r>
                        <a:rPr lang="nb-NO" sz="1100" b="0" i="0" u="none" strike="noStrike" dirty="0">
                          <a:effectLst/>
                          <a:latin typeface="Calibri" panose="020F0502020204030204" pitchFamily="34" charset="0"/>
                        </a:rPr>
                        <a:t>Sightseeing/</a:t>
                      </a:r>
                      <a:r>
                        <a:rPr lang="nb-NO" sz="1100" b="0" i="0" u="none" strike="noStrike" dirty="0" err="1">
                          <a:effectLst/>
                          <a:latin typeface="Calibri" panose="020F0502020204030204" pitchFamily="34" charset="0"/>
                        </a:rPr>
                        <a:t>round</a:t>
                      </a:r>
                      <a:r>
                        <a:rPr lang="nb-NO" sz="1100" b="0" i="0" u="none" strike="noStrike" dirty="0">
                          <a:effectLst/>
                          <a:latin typeface="Calibri" panose="020F0502020204030204" pitchFamily="34" charset="0"/>
                        </a:rPr>
                        <a:t> </a:t>
                      </a:r>
                      <a:r>
                        <a:rPr lang="nb-NO" sz="1100" b="0" i="0" u="none" strike="noStrike" dirty="0" err="1">
                          <a:effectLst/>
                          <a:latin typeface="Calibri" panose="020F0502020204030204" pitchFamily="34" charset="0"/>
                        </a:rPr>
                        <a:t>trip</a:t>
                      </a:r>
                      <a:endParaRPr lang="nb-NO" sz="1100" b="0" i="0" u="none" strike="noStrike" dirty="0">
                        <a:effectLst/>
                        <a:latin typeface="Calibri" panose="020F0502020204030204" pitchFamily="34" charset="0"/>
                      </a:endParaRP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753631181"/>
                  </a:ext>
                </a:extLst>
              </a:tr>
              <a:tr h="182767">
                <a:tc>
                  <a:txBody>
                    <a:bodyPr/>
                    <a:lstStyle/>
                    <a:p>
                      <a:pPr algn="l" fontAlgn="ctr"/>
                      <a:r>
                        <a:rPr lang="nb-NO" sz="1100" b="0" i="0" u="none" strike="noStrike" dirty="0">
                          <a:effectLst/>
                          <a:latin typeface="Calibri" panose="020F0502020204030204" pitchFamily="34" charset="0"/>
                        </a:rPr>
                        <a:t>Sports/</a:t>
                      </a:r>
                      <a:r>
                        <a:rPr lang="nb-NO" sz="1100" b="0" i="0" u="none" strike="noStrike" dirty="0" err="1">
                          <a:effectLst/>
                          <a:latin typeface="Calibri" panose="020F0502020204030204" pitchFamily="34" charset="0"/>
                        </a:rPr>
                        <a:t>active</a:t>
                      </a:r>
                      <a:r>
                        <a:rPr lang="nb-NO" sz="1100" b="0" i="0" u="none" strike="noStrike" dirty="0">
                          <a:effectLst/>
                          <a:latin typeface="Calibri" panose="020F0502020204030204" pitchFamily="34" charset="0"/>
                        </a:rPr>
                        <a:t> </a:t>
                      </a:r>
                      <a:r>
                        <a:rPr lang="nb-NO" sz="1100" b="0" i="0" u="none" strike="noStrike" dirty="0" err="1">
                          <a:effectLst/>
                          <a:latin typeface="Calibri" panose="020F0502020204030204" pitchFamily="34" charset="0"/>
                        </a:rPr>
                        <a:t>holiday</a:t>
                      </a:r>
                      <a:endParaRPr lang="nb-NO" sz="1100" b="0" i="0" u="none" strike="noStrike" dirty="0">
                        <a:effectLst/>
                        <a:latin typeface="Calibri" panose="020F0502020204030204" pitchFamily="34" charset="0"/>
                      </a:endParaRP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601568500"/>
                  </a:ext>
                </a:extLst>
              </a:tr>
              <a:tr h="182767">
                <a:tc>
                  <a:txBody>
                    <a:bodyPr/>
                    <a:lstStyle/>
                    <a:p>
                      <a:pPr algn="l" fontAlgn="ctr"/>
                      <a:r>
                        <a:rPr lang="nb-NO" sz="1100" b="0" i="0" u="none" strike="noStrike" dirty="0" err="1">
                          <a:effectLst/>
                          <a:latin typeface="Calibri" panose="020F0502020204030204" pitchFamily="34" charset="0"/>
                        </a:rPr>
                        <a:t>Visiting</a:t>
                      </a:r>
                      <a:r>
                        <a:rPr lang="nb-NO" sz="1100" b="0" i="0" u="none" strike="noStrike" dirty="0">
                          <a:effectLst/>
                          <a:latin typeface="Calibri" panose="020F0502020204030204" pitchFamily="34" charset="0"/>
                        </a:rPr>
                        <a:t> </a:t>
                      </a:r>
                      <a:r>
                        <a:rPr lang="nb-NO" sz="1100" b="0" i="0" u="none" strike="noStrike" dirty="0" err="1">
                          <a:effectLst/>
                          <a:latin typeface="Calibri" panose="020F0502020204030204" pitchFamily="34" charset="0"/>
                        </a:rPr>
                        <a:t>friends</a:t>
                      </a:r>
                      <a:r>
                        <a:rPr lang="nb-NO" sz="1100" b="0" i="0" u="none" strike="noStrike" dirty="0">
                          <a:effectLst/>
                          <a:latin typeface="Calibri" panose="020F0502020204030204" pitchFamily="34" charset="0"/>
                        </a:rPr>
                        <a:t> and relatives</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26 %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14634081"/>
                  </a:ext>
                </a:extLst>
              </a:tr>
              <a:tr h="182767">
                <a:tc>
                  <a:txBody>
                    <a:bodyPr/>
                    <a:lstStyle/>
                    <a:p>
                      <a:pPr algn="l" fontAlgn="ctr"/>
                      <a:r>
                        <a:rPr lang="nb-NO" sz="1100" b="0" i="0" u="none" strike="noStrike" dirty="0">
                          <a:effectLst/>
                          <a:latin typeface="Calibri" panose="020F0502020204030204" pitchFamily="34" charset="0"/>
                        </a:rPr>
                        <a:t>Health travel</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764400215"/>
                  </a:ext>
                </a:extLst>
              </a:tr>
              <a:tr h="182767">
                <a:tc>
                  <a:txBody>
                    <a:bodyPr/>
                    <a:lstStyle/>
                    <a:p>
                      <a:pPr algn="l" fontAlgn="ctr"/>
                      <a:r>
                        <a:rPr lang="nb-NO" sz="1100" b="0" i="0" u="none" strike="noStrike" dirty="0" err="1">
                          <a:effectLst/>
                          <a:latin typeface="Calibri" panose="020F0502020204030204" pitchFamily="34" charset="0"/>
                        </a:rPr>
                        <a:t>Culinary</a:t>
                      </a:r>
                      <a:r>
                        <a:rPr lang="nb-NO" sz="1100" b="0" i="0" u="none" strike="noStrike" dirty="0">
                          <a:effectLst/>
                          <a:latin typeface="Calibri" panose="020F0502020204030204" pitchFamily="34" charset="0"/>
                        </a:rPr>
                        <a:t> </a:t>
                      </a:r>
                      <a:r>
                        <a:rPr lang="nb-NO" sz="1100" b="0" i="0" u="none" strike="noStrike" dirty="0" err="1">
                          <a:effectLst/>
                          <a:latin typeface="Calibri" panose="020F0502020204030204" pitchFamily="34" charset="0"/>
                        </a:rPr>
                        <a:t>trip</a:t>
                      </a:r>
                      <a:endParaRPr lang="nb-NO" sz="1100" b="0" i="0" u="none" strike="noStrike" dirty="0">
                        <a:effectLst/>
                        <a:latin typeface="Calibri" panose="020F0502020204030204" pitchFamily="34" charset="0"/>
                      </a:endParaRP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941036222"/>
                  </a:ext>
                </a:extLst>
              </a:tr>
              <a:tr h="365534">
                <a:tc>
                  <a:txBody>
                    <a:bodyPr/>
                    <a:lstStyle/>
                    <a:p>
                      <a:pPr algn="l" fontAlgn="ctr"/>
                      <a:r>
                        <a:rPr lang="en-US" sz="1100" b="0" i="0" u="none" strike="noStrike" dirty="0">
                          <a:effectLst/>
                          <a:latin typeface="Calibri" panose="020F0502020204030204" pitchFamily="34" charset="0"/>
                        </a:rPr>
                        <a:t>City break (focusing on cultural, shopping, Club, restaurant visits etc.)</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269275731"/>
                  </a:ext>
                </a:extLst>
              </a:tr>
              <a:tr h="365534">
                <a:tc>
                  <a:txBody>
                    <a:bodyPr/>
                    <a:lstStyle/>
                    <a:p>
                      <a:pPr algn="l" fontAlgn="ctr"/>
                      <a:r>
                        <a:rPr lang="en-US" sz="1100" b="0" i="0" u="none" strike="noStrike" dirty="0">
                          <a:effectLst/>
                          <a:latin typeface="Calibri" panose="020F0502020204030204" pitchFamily="34" charset="0"/>
                        </a:rPr>
                        <a:t>Travel to cottage/holiday home (hired/own/borrowed cottage/holiday home)</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580346937"/>
                  </a:ext>
                </a:extLst>
              </a:tr>
              <a:tr h="182767">
                <a:tc>
                  <a:txBody>
                    <a:bodyPr/>
                    <a:lstStyle/>
                    <a:p>
                      <a:pPr algn="l" fontAlgn="ctr"/>
                      <a:r>
                        <a:rPr lang="nb-NO" sz="1100" b="0" i="0" u="none" strike="noStrike" dirty="0" err="1">
                          <a:effectLst/>
                          <a:latin typeface="Calibri" panose="020F0502020204030204" pitchFamily="34" charset="0"/>
                        </a:rPr>
                        <a:t>Event</a:t>
                      </a:r>
                      <a:r>
                        <a:rPr lang="nb-NO" sz="1100" b="0" i="0" u="none" strike="noStrike" dirty="0">
                          <a:effectLst/>
                          <a:latin typeface="Calibri" panose="020F0502020204030204" pitchFamily="34" charset="0"/>
                        </a:rPr>
                        <a:t> </a:t>
                      </a:r>
                      <a:r>
                        <a:rPr lang="nb-NO" sz="1100" b="0" i="0" u="none" strike="noStrike" dirty="0" err="1">
                          <a:effectLst/>
                          <a:latin typeface="Calibri" panose="020F0502020204030204" pitchFamily="34" charset="0"/>
                        </a:rPr>
                        <a:t>holiday</a:t>
                      </a:r>
                      <a:r>
                        <a:rPr lang="nb-NO" sz="1100" b="0" i="0" u="none" strike="noStrike" dirty="0">
                          <a:effectLst/>
                          <a:latin typeface="Calibri" panose="020F0502020204030204" pitchFamily="34" charset="0"/>
                        </a:rPr>
                        <a:t> (festivals, sports </a:t>
                      </a:r>
                      <a:r>
                        <a:rPr lang="nb-NO" sz="1100" b="0" i="0" u="none" strike="noStrike" dirty="0" err="1">
                          <a:effectLst/>
                          <a:latin typeface="Calibri" panose="020F0502020204030204" pitchFamily="34" charset="0"/>
                        </a:rPr>
                        <a:t>etc</a:t>
                      </a:r>
                      <a:r>
                        <a:rPr lang="nb-NO" sz="1100" b="0" i="0" u="none" strike="noStrike" dirty="0">
                          <a:effectLst/>
                          <a:latin typeface="Calibri" panose="020F0502020204030204" pitchFamily="34" charset="0"/>
                        </a:rPr>
                        <a:t>)</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557838940"/>
                  </a:ext>
                </a:extLst>
              </a:tr>
              <a:tr h="182767">
                <a:tc>
                  <a:txBody>
                    <a:bodyPr/>
                    <a:lstStyle/>
                    <a:p>
                      <a:pPr algn="l" fontAlgn="ctr"/>
                      <a:r>
                        <a:rPr lang="nb-NO" sz="1100" b="0" i="0" u="none" strike="noStrike" dirty="0" err="1">
                          <a:effectLst/>
                          <a:latin typeface="Calibri" panose="020F0502020204030204" pitchFamily="34" charset="0"/>
                        </a:rPr>
                        <a:t>Party&amp;fun</a:t>
                      </a:r>
                      <a:endParaRPr lang="nb-NO" sz="1100" b="0" i="0" u="none" strike="noStrike" dirty="0">
                        <a:effectLst/>
                        <a:latin typeface="Calibri" panose="020F0502020204030204" pitchFamily="34" charset="0"/>
                      </a:endParaRP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27 %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31 %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380889146"/>
                  </a:ext>
                </a:extLst>
              </a:tr>
              <a:tr h="182767">
                <a:tc>
                  <a:txBody>
                    <a:bodyPr/>
                    <a:lstStyle/>
                    <a:p>
                      <a:pPr algn="l" fontAlgn="ctr"/>
                      <a:r>
                        <a:rPr lang="nb-NO" sz="1100" b="0" i="0" u="none" strike="noStrike" dirty="0" err="1">
                          <a:effectLst/>
                          <a:latin typeface="Calibri" panose="020F0502020204030204" pitchFamily="34" charset="0"/>
                        </a:rPr>
                        <a:t>Countryside</a:t>
                      </a:r>
                      <a:r>
                        <a:rPr lang="nb-NO" sz="1100" b="0" i="0" u="none" strike="noStrike" dirty="0">
                          <a:effectLst/>
                          <a:latin typeface="Calibri" panose="020F0502020204030204" pitchFamily="34" charset="0"/>
                        </a:rPr>
                        <a:t> </a:t>
                      </a:r>
                      <a:r>
                        <a:rPr lang="nb-NO" sz="1100" b="0" i="0" u="none" strike="noStrike" dirty="0" err="1">
                          <a:effectLst/>
                          <a:latin typeface="Calibri" panose="020F0502020204030204" pitchFamily="34" charset="0"/>
                        </a:rPr>
                        <a:t>holiday</a:t>
                      </a:r>
                      <a:endParaRPr lang="nb-NO" sz="1100" b="0" i="0" u="none" strike="noStrike" dirty="0">
                        <a:effectLst/>
                        <a:latin typeface="Calibri" panose="020F0502020204030204" pitchFamily="34" charset="0"/>
                      </a:endParaRP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427319782"/>
                  </a:ext>
                </a:extLst>
              </a:tr>
              <a:tr h="182767">
                <a:tc>
                  <a:txBody>
                    <a:bodyPr/>
                    <a:lstStyle/>
                    <a:p>
                      <a:pPr algn="l" fontAlgn="ctr"/>
                      <a:r>
                        <a:rPr lang="nb-NO" sz="1100" b="0" i="0" u="none" strike="noStrike" dirty="0">
                          <a:effectLst/>
                          <a:latin typeface="Calibri" panose="020F0502020204030204" pitchFamily="34" charset="0"/>
                        </a:rPr>
                        <a:t>Cruise</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dirty="0">
                          <a:effectLst/>
                          <a:latin typeface="Calibri" panose="020F0502020204030204" pitchFamily="34" charset="0"/>
                        </a:rPr>
                        <a:t>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439418777"/>
                  </a:ext>
                </a:extLst>
              </a:tr>
            </a:tbl>
          </a:graphicData>
        </a:graphic>
      </p:graphicFrame>
    </p:spTree>
    <p:extLst>
      <p:ext uri="{BB962C8B-B14F-4D97-AF65-F5344CB8AC3E}">
        <p14:creationId xmlns:p14="http://schemas.microsoft.com/office/powerpoint/2010/main" val="164654815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167159" y="179389"/>
            <a:ext cx="13105456" cy="7200899"/>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5" name="Oval 14"/>
          <p:cNvSpPr/>
          <p:nvPr/>
        </p:nvSpPr>
        <p:spPr bwMode="gray">
          <a:xfrm>
            <a:off x="547513" y="2102300"/>
            <a:ext cx="3168352" cy="3168352"/>
          </a:xfrm>
          <a:prstGeom prst="ellipse">
            <a:avLst/>
          </a:prstGeom>
          <a:solidFill>
            <a:srgbClr val="FFFFF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6" name="Oval 5"/>
          <p:cNvSpPr/>
          <p:nvPr/>
        </p:nvSpPr>
        <p:spPr bwMode="gray">
          <a:xfrm>
            <a:off x="1871811" y="705872"/>
            <a:ext cx="3168352" cy="3168352"/>
          </a:xfrm>
          <a:prstGeom prst="ellipse">
            <a:avLst/>
          </a:prstGeom>
          <a:solidFill>
            <a:srgbClr val="FF66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GB" sz="2800" b="1" dirty="0">
                <a:solidFill>
                  <a:schemeClr val="bg1"/>
                </a:solidFill>
                <a:effectLst>
                  <a:outerShdw blurRad="38100" dist="38100" dir="2700000" algn="tl">
                    <a:srgbClr val="000000">
                      <a:alpha val="43137"/>
                    </a:srgbClr>
                  </a:outerShdw>
                </a:effectLst>
              </a:rPr>
              <a:t>PLAYFUL LIBERATION</a:t>
            </a:r>
          </a:p>
        </p:txBody>
      </p:sp>
      <p:sp>
        <p:nvSpPr>
          <p:cNvPr id="10" name="TextBox 9"/>
          <p:cNvSpPr txBox="1"/>
          <p:nvPr/>
        </p:nvSpPr>
        <p:spPr>
          <a:xfrm>
            <a:off x="3767559" y="3889777"/>
            <a:ext cx="2592288" cy="377402"/>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GB" sz="1800" dirty="0">
                <a:solidFill>
                  <a:schemeClr val="bg1"/>
                </a:solidFill>
                <a:effectLst>
                  <a:outerShdw blurRad="38100" dist="38100" dir="2700000" algn="tl">
                    <a:srgbClr val="000000">
                      <a:alpha val="43137"/>
                    </a:srgbClr>
                  </a:outerShdw>
                </a:effectLst>
              </a:rPr>
              <a:t>PARTY AND FUN</a:t>
            </a:r>
          </a:p>
        </p:txBody>
      </p:sp>
      <p:sp>
        <p:nvSpPr>
          <p:cNvPr id="9" name="TextBox 8"/>
          <p:cNvSpPr txBox="1"/>
          <p:nvPr/>
        </p:nvSpPr>
        <p:spPr>
          <a:xfrm>
            <a:off x="743223" y="3889778"/>
            <a:ext cx="2404899" cy="377402"/>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GB" sz="1800" dirty="0">
                <a:solidFill>
                  <a:schemeClr val="bg1"/>
                </a:solidFill>
                <a:effectLst>
                  <a:outerShdw blurRad="38100" dist="38100" dir="2700000" algn="tl">
                    <a:srgbClr val="000000">
                      <a:alpha val="43137"/>
                    </a:srgbClr>
                  </a:outerShdw>
                </a:effectLst>
              </a:rPr>
              <a:t>PLAYFUL AND FRESH</a:t>
            </a:r>
          </a:p>
        </p:txBody>
      </p:sp>
      <p:sp>
        <p:nvSpPr>
          <p:cNvPr id="2" name="TextBox 1"/>
          <p:cNvSpPr txBox="1"/>
          <p:nvPr/>
        </p:nvSpPr>
        <p:spPr>
          <a:xfrm>
            <a:off x="7103948" y="454745"/>
            <a:ext cx="5952643" cy="4103487"/>
          </a:xfrm>
          <a:prstGeom prst="rect">
            <a:avLst/>
          </a:prstGeom>
          <a:solidFill>
            <a:srgbClr val="FFFFFF">
              <a:alpha val="77000"/>
            </a:srgbClr>
          </a:solidFill>
        </p:spPr>
        <p:txBody>
          <a:bodyPr wrap="square" lIns="72000" tIns="36000" rIns="72000" bIns="36000" rtlCol="0">
            <a:spAutoFit/>
          </a:bodyPr>
          <a:lstStyle/>
          <a:p>
            <a:pPr>
              <a:lnSpc>
                <a:spcPct val="110000"/>
              </a:lnSpc>
              <a:spcBef>
                <a:spcPts val="2400"/>
              </a:spcBef>
              <a:buClr>
                <a:schemeClr val="bg2"/>
              </a:buClr>
            </a:pPr>
            <a:r>
              <a:rPr lang="en-US" sz="2400" dirty="0">
                <a:cs typeface="Arial" pitchFamily="34" charset="0"/>
              </a:rPr>
              <a:t>Playful Liberation is all about </a:t>
            </a:r>
            <a:r>
              <a:rPr lang="en-US" sz="2400" b="1" dirty="0">
                <a:solidFill>
                  <a:srgbClr val="FF8631"/>
                </a:solidFill>
                <a:cs typeface="Arial" pitchFamily="34" charset="0"/>
              </a:rPr>
              <a:t>maximizing the pleasure </a:t>
            </a:r>
            <a:r>
              <a:rPr lang="en-US" sz="2400" dirty="0">
                <a:cs typeface="Arial" pitchFamily="34" charset="0"/>
              </a:rPr>
              <a:t>I get out of a holiday and </a:t>
            </a:r>
            <a:r>
              <a:rPr lang="en-US" sz="2400" b="1" dirty="0">
                <a:solidFill>
                  <a:srgbClr val="FF8631"/>
                </a:solidFill>
                <a:cs typeface="Arial" pitchFamily="34" charset="0"/>
              </a:rPr>
              <a:t>enjoying</a:t>
            </a:r>
            <a:r>
              <a:rPr lang="en-US" sz="2400" dirty="0">
                <a:cs typeface="Arial" pitchFamily="34" charset="0"/>
              </a:rPr>
              <a:t> myself </a:t>
            </a:r>
            <a:r>
              <a:rPr lang="en-US" sz="2400" b="1" dirty="0">
                <a:solidFill>
                  <a:srgbClr val="FF8631"/>
                </a:solidFill>
                <a:cs typeface="Arial" pitchFamily="34" charset="0"/>
              </a:rPr>
              <a:t>without worrying </a:t>
            </a:r>
            <a:r>
              <a:rPr lang="en-US" sz="2400" dirty="0">
                <a:cs typeface="Arial" pitchFamily="34" charset="0"/>
              </a:rPr>
              <a:t>about the consequences. I go a little crazy, overindulge myself and </a:t>
            </a:r>
            <a:r>
              <a:rPr lang="en-US" sz="2400" b="1" dirty="0">
                <a:solidFill>
                  <a:srgbClr val="FF8631"/>
                </a:solidFill>
                <a:cs typeface="Arial" pitchFamily="34" charset="0"/>
              </a:rPr>
              <a:t>lose all inhibitions</a:t>
            </a:r>
            <a:r>
              <a:rPr lang="en-US" sz="2400" dirty="0">
                <a:cs typeface="Arial" pitchFamily="34" charset="0"/>
              </a:rPr>
              <a:t>. I am spontaneous, follow my instincts and live for the moment. The purpose of the holiday is abundance and enjoyment. It is </a:t>
            </a:r>
            <a:r>
              <a:rPr lang="en-US" sz="2400" b="1" dirty="0">
                <a:solidFill>
                  <a:srgbClr val="FF8631"/>
                </a:solidFill>
                <a:cs typeface="Arial" pitchFamily="34" charset="0"/>
              </a:rPr>
              <a:t>impulsive</a:t>
            </a:r>
            <a:r>
              <a:rPr lang="en-US" sz="2400" dirty="0">
                <a:cs typeface="Arial" pitchFamily="34" charset="0"/>
              </a:rPr>
              <a:t> and sometimes excessive or </a:t>
            </a:r>
            <a:r>
              <a:rPr lang="en-US" sz="2400" b="1" dirty="0">
                <a:solidFill>
                  <a:srgbClr val="FF8631"/>
                </a:solidFill>
                <a:cs typeface="Arial" pitchFamily="34" charset="0"/>
              </a:rPr>
              <a:t>even manic</a:t>
            </a:r>
            <a:r>
              <a:rPr lang="en-US" sz="2400" dirty="0">
                <a:cs typeface="Arial" pitchFamily="34" charset="0"/>
              </a:rPr>
              <a:t>. </a:t>
            </a:r>
          </a:p>
        </p:txBody>
      </p:sp>
      <p:cxnSp>
        <p:nvCxnSpPr>
          <p:cNvPr id="4" name="Straight Connector 3"/>
          <p:cNvCxnSpPr/>
          <p:nvPr/>
        </p:nvCxnSpPr>
        <p:spPr>
          <a:xfrm>
            <a:off x="7007919" y="454745"/>
            <a:ext cx="0" cy="4103487"/>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97248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497" y="1044327"/>
            <a:ext cx="5667323" cy="6383599"/>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PLAYFUL LIBERATION</a:t>
            </a:r>
            <a:endParaRPr lang="nb-NO" sz="4703" dirty="0"/>
          </a:p>
        </p:txBody>
      </p:sp>
      <p:sp>
        <p:nvSpPr>
          <p:cNvPr id="8" name="TextBox 7"/>
          <p:cNvSpPr txBox="1"/>
          <p:nvPr/>
        </p:nvSpPr>
        <p:spPr>
          <a:xfrm>
            <a:off x="5569753" y="1322571"/>
            <a:ext cx="2963100" cy="3440685"/>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feel </a:t>
            </a:r>
            <a:r>
              <a:rPr lang="en-US" sz="1396" b="1" kern="0" dirty="0">
                <a:solidFill>
                  <a:srgbClr val="FF6600"/>
                </a:solidFill>
              </a:rPr>
              <a:t>full of energy </a:t>
            </a:r>
            <a:r>
              <a:rPr lang="en-US" sz="1396" kern="0" dirty="0">
                <a:solidFill>
                  <a:sysClr val="windowText" lastClr="000000"/>
                </a:solidFill>
              </a:rPr>
              <a:t>and  allow me to </a:t>
            </a:r>
            <a:r>
              <a:rPr lang="en-US" sz="1396" b="1" kern="0" dirty="0">
                <a:solidFill>
                  <a:srgbClr val="FF6600"/>
                </a:solidFill>
              </a:rPr>
              <a:t>enjoy life to the fullest.</a:t>
            </a:r>
            <a:endParaRPr lang="en-US" sz="1396" kern="0" dirty="0">
              <a:solidFill>
                <a:sysClr val="windowText" lastClr="000000"/>
              </a:solidFill>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with  a variety of accommodation offers, good shopping and </a:t>
            </a:r>
            <a:r>
              <a:rPr lang="en-US" sz="1400" b="1" kern="0" dirty="0">
                <a:solidFill>
                  <a:srgbClr val="FF6600"/>
                </a:solidFill>
              </a:rPr>
              <a:t>good beaches. </a:t>
            </a:r>
            <a:r>
              <a:rPr lang="en-US" sz="1400" kern="0" dirty="0"/>
              <a:t>It should not be</a:t>
            </a:r>
            <a:r>
              <a:rPr lang="en-US" sz="1400" b="1" kern="0" dirty="0">
                <a:solidFill>
                  <a:srgbClr val="FF6600"/>
                </a:solidFill>
              </a:rPr>
              <a:t> too warm </a:t>
            </a:r>
            <a:r>
              <a:rPr lang="en-US" sz="1400" kern="0" dirty="0"/>
              <a:t>and</a:t>
            </a:r>
            <a:r>
              <a:rPr lang="en-US" sz="1400" b="1" kern="0" dirty="0">
                <a:solidFill>
                  <a:srgbClr val="FF6600"/>
                </a:solidFill>
              </a:rPr>
              <a:t> good service </a:t>
            </a:r>
            <a:r>
              <a:rPr lang="en-US" sz="1400" kern="0" dirty="0"/>
              <a:t>is also highly appreciated.</a:t>
            </a:r>
          </a:p>
          <a:p>
            <a:pPr marL="7001" algn="just" defTabSz="1343985">
              <a:defRPr/>
            </a:pPr>
            <a:endParaRPr lang="en-US" sz="1400" kern="0" dirty="0">
              <a:solidFill>
                <a:sysClr val="windowText" lastClr="000000"/>
              </a:solidFill>
            </a:endParaRPr>
          </a:p>
        </p:txBody>
      </p:sp>
      <p:sp>
        <p:nvSpPr>
          <p:cNvPr id="9" name="TextBox 8"/>
          <p:cNvSpPr txBox="1"/>
          <p:nvPr/>
        </p:nvSpPr>
        <p:spPr>
          <a:xfrm>
            <a:off x="9350835" y="1322570"/>
            <a:ext cx="2963100" cy="3651641"/>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FF6600"/>
                </a:solidFill>
              </a:rPr>
              <a:t>fresh </a:t>
            </a:r>
            <a:r>
              <a:rPr lang="en-US" sz="1396" kern="0" dirty="0">
                <a:solidFill>
                  <a:sysClr val="windowText" lastClr="000000"/>
                </a:solidFill>
              </a:rPr>
              <a:t>and </a:t>
            </a:r>
            <a:r>
              <a:rPr lang="en-US" sz="1396" b="1" kern="0" dirty="0">
                <a:solidFill>
                  <a:srgbClr val="FF6600"/>
                </a:solidFill>
              </a:rPr>
              <a:t>playful</a:t>
            </a:r>
            <a:r>
              <a:rPr lang="en-US" sz="1396" kern="0" dirty="0">
                <a:solidFill>
                  <a:sysClr val="windowText" lastClr="000000"/>
                </a:solidFill>
              </a:rPr>
              <a:t>.</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wants to </a:t>
            </a:r>
            <a:r>
              <a:rPr lang="en-US" sz="1396" b="1" kern="0" dirty="0">
                <a:solidFill>
                  <a:srgbClr val="FF6600"/>
                </a:solidFill>
              </a:rPr>
              <a:t>have as much fun as possible </a:t>
            </a:r>
            <a:r>
              <a:rPr lang="en-US" sz="1396" kern="0" dirty="0">
                <a:solidFill>
                  <a:sysClr val="windowText" lastClr="000000"/>
                </a:solidFill>
              </a:rPr>
              <a:t>in life and that </a:t>
            </a:r>
            <a:r>
              <a:rPr lang="en-US" sz="1396" b="1" kern="0" dirty="0">
                <a:solidFill>
                  <a:srgbClr val="FF6600"/>
                </a:solidFill>
              </a:rPr>
              <a:t>likes to party</a:t>
            </a:r>
            <a:r>
              <a:rPr lang="en-US" sz="1396" kern="0" dirty="0">
                <a:solidFill>
                  <a:sysClr val="windowText" lastClr="000000"/>
                </a:solidFill>
              </a:rPr>
              <a:t>. More or less people that like to do things </a:t>
            </a:r>
            <a:r>
              <a:rPr lang="en-US" sz="1396" b="1" kern="0" dirty="0">
                <a:solidFill>
                  <a:srgbClr val="FF6600"/>
                </a:solidFill>
              </a:rPr>
              <a:t>spontaneously, impulsively</a:t>
            </a:r>
            <a:r>
              <a:rPr lang="en-US" sz="1396" b="1" kern="0" dirty="0">
                <a:solidFill>
                  <a:sysClr val="windowText" lastClr="000000"/>
                </a:solidFill>
              </a:rPr>
              <a:t> </a:t>
            </a:r>
            <a:r>
              <a:rPr lang="en-US" sz="1396" kern="0" dirty="0">
                <a:solidFill>
                  <a:sysClr val="windowText" lastClr="000000"/>
                </a:solidFill>
              </a:rPr>
              <a:t>and people</a:t>
            </a:r>
            <a:r>
              <a:rPr lang="en-US" sz="1396" b="1" kern="0" dirty="0">
                <a:solidFill>
                  <a:sysClr val="windowText" lastClr="000000"/>
                </a:solidFill>
              </a:rPr>
              <a:t> </a:t>
            </a:r>
            <a:r>
              <a:rPr lang="en-US" sz="1396" kern="0" dirty="0">
                <a:solidFill>
                  <a:sysClr val="windowText" lastClr="000000"/>
                </a:solidFill>
              </a:rPr>
              <a:t>who</a:t>
            </a:r>
            <a:r>
              <a:rPr lang="en-US" sz="1396" b="1" kern="0" dirty="0">
                <a:solidFill>
                  <a:sysClr val="windowText" lastClr="000000"/>
                </a:solidFill>
              </a:rPr>
              <a:t> </a:t>
            </a:r>
            <a:r>
              <a:rPr lang="en-US" sz="1396" b="1" kern="0" dirty="0">
                <a:solidFill>
                  <a:srgbClr val="FF6600"/>
                </a:solidFill>
              </a:rPr>
              <a:t>enjoy</a:t>
            </a:r>
            <a:r>
              <a:rPr lang="en-US" sz="1396" b="1" kern="0" dirty="0">
                <a:solidFill>
                  <a:schemeClr val="accent3"/>
                </a:solidFill>
              </a:rPr>
              <a:t> </a:t>
            </a:r>
            <a:r>
              <a:rPr lang="en-US" sz="1396" b="1" kern="0" dirty="0">
                <a:solidFill>
                  <a:srgbClr val="FF6600"/>
                </a:solidFill>
              </a:rPr>
              <a:t>spending</a:t>
            </a:r>
            <a:r>
              <a:rPr lang="en-US" sz="1396" b="1" kern="0" dirty="0">
                <a:solidFill>
                  <a:schemeClr val="accent3"/>
                </a:solidFill>
              </a:rPr>
              <a:t> </a:t>
            </a:r>
            <a:r>
              <a:rPr lang="en-US" sz="1396" b="1" kern="0" dirty="0">
                <a:solidFill>
                  <a:srgbClr val="FF6600"/>
                </a:solidFill>
              </a:rPr>
              <a:t>time</a:t>
            </a:r>
            <a:r>
              <a:rPr lang="en-US" sz="1396" b="1" kern="0" dirty="0">
                <a:solidFill>
                  <a:schemeClr val="accent3"/>
                </a:solidFill>
              </a:rPr>
              <a:t> </a:t>
            </a:r>
            <a:r>
              <a:rPr lang="en-US" sz="1396" b="1" kern="0" dirty="0">
                <a:solidFill>
                  <a:srgbClr val="FF6600"/>
                </a:solidFill>
              </a:rPr>
              <a:t>with</a:t>
            </a:r>
            <a:r>
              <a:rPr lang="en-US" sz="1396" b="1" kern="0" dirty="0">
                <a:solidFill>
                  <a:schemeClr val="accent3"/>
                </a:solidFill>
              </a:rPr>
              <a:t> </a:t>
            </a:r>
            <a:r>
              <a:rPr lang="en-US" sz="1396" b="1" kern="0" dirty="0">
                <a:solidFill>
                  <a:srgbClr val="FF6600"/>
                </a:solidFill>
              </a:rPr>
              <a:t>friends</a:t>
            </a:r>
            <a:r>
              <a:rPr lang="en-US" sz="1396" b="1" kern="0" dirty="0">
                <a:solidFill>
                  <a:schemeClr val="accent3"/>
                </a:solidFill>
              </a:rPr>
              <a:t>.</a:t>
            </a:r>
            <a:endParaRPr lang="en-US" sz="1396" kern="0" dirty="0">
              <a:solidFill>
                <a:schemeClr val="accent3"/>
              </a:solidFill>
            </a:endParaRP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FF6600"/>
                  </a:solidFill>
                  <a:latin typeface="Arial Rounded MT Bold"/>
                </a:rPr>
                <a:t>48</a:t>
              </a:r>
              <a:r>
                <a:rPr lang="da-DK" sz="1470" b="1" kern="0" dirty="0">
                  <a:solidFill>
                    <a:srgbClr val="FF6600"/>
                  </a:solidFill>
                  <a:latin typeface="Arial Rounded MT Bold"/>
                </a:rPr>
                <a:t>%</a:t>
              </a:r>
              <a:endParaRPr lang="da-DK" sz="1764" b="1" kern="0" dirty="0">
                <a:solidFill>
                  <a:srgbClr val="FF660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FF6600"/>
                  </a:solidFill>
                  <a:latin typeface="Arial Rounded MT Bold"/>
                </a:rPr>
                <a:t>52</a:t>
              </a:r>
              <a:r>
                <a:rPr lang="da-DK" sz="1470" b="1" kern="0" dirty="0">
                  <a:solidFill>
                    <a:srgbClr val="FF6600"/>
                  </a:solidFill>
                  <a:latin typeface="Arial Rounded MT Bold"/>
                </a:rPr>
                <a:t>%</a:t>
              </a:r>
              <a:endParaRPr lang="da-DK" sz="1764" b="1" kern="0" dirty="0">
                <a:solidFill>
                  <a:srgbClr val="FF660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b="1" kern="0" dirty="0">
                  <a:solidFill>
                    <a:srgbClr val="FF6600"/>
                  </a:solidFill>
                  <a:latin typeface="Arial Rounded MT Bold"/>
                </a:rPr>
                <a:t>50</a:t>
              </a:r>
              <a:r>
                <a:rPr lang="da-DK" sz="1617" b="1" kern="0" dirty="0">
                  <a:solidFill>
                    <a:srgbClr val="FF6600"/>
                  </a:solidFill>
                  <a:latin typeface="Arial Rounded MT Bold"/>
                </a:rPr>
                <a:t>%</a:t>
              </a:r>
              <a:r>
                <a:rPr lang="da-DK" sz="2646" b="1" kern="0" dirty="0">
                  <a:solidFill>
                    <a:srgbClr val="FF6600"/>
                  </a:solidFill>
                  <a:latin typeface="Arial Rounded MT Bold"/>
                </a:rPr>
                <a:t> </a:t>
              </a:r>
            </a:p>
            <a:p>
              <a:pPr marL="7001" algn="ctr" defTabSz="1343985">
                <a:defRPr/>
              </a:pPr>
              <a:r>
                <a:rPr lang="da-DK" sz="1029" kern="0" dirty="0">
                  <a:solidFill>
                    <a:srgbClr val="FF6600"/>
                  </a:solidFill>
                  <a:latin typeface="Arial Rounded MT Bold"/>
                </a:rPr>
                <a:t>ARE BELOW</a:t>
              </a:r>
            </a:p>
            <a:p>
              <a:pPr marL="7001" algn="ctr" defTabSz="1343985">
                <a:defRPr/>
              </a:pPr>
              <a:r>
                <a:rPr lang="da-DK" sz="1323" b="1" kern="0" dirty="0">
                  <a:solidFill>
                    <a:srgbClr val="FF6600"/>
                  </a:solidFill>
                  <a:latin typeface="Arial Rounded MT Bold"/>
                </a:rPr>
                <a:t>50 </a:t>
              </a:r>
              <a:r>
                <a:rPr lang="da-DK" sz="1029" kern="0" dirty="0">
                  <a:solidFill>
                    <a:srgbClr val="FF6600"/>
                  </a:solidFill>
                  <a:latin typeface="Arial Rounded MT Bold"/>
                </a:rPr>
                <a:t>YEARS</a:t>
              </a:r>
              <a:endParaRPr lang="da-DK" sz="1176" kern="0" dirty="0">
                <a:solidFill>
                  <a:srgbClr val="FF660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FF6600"/>
                  </a:solidFill>
                  <a:latin typeface="Arial Rounded MT Bold"/>
                </a:rPr>
                <a:t>SHARE OF OVERNIGHT STAYS</a:t>
              </a:r>
            </a:p>
            <a:p>
              <a:pPr marL="7001" algn="ctr" defTabSz="1343985">
                <a:defRPr/>
              </a:pPr>
              <a:r>
                <a:rPr lang="da-DK" sz="2058" kern="0" dirty="0">
                  <a:solidFill>
                    <a:srgbClr val="FF6600"/>
                  </a:solidFill>
                  <a:latin typeface="Arial Rounded MT Bold"/>
                </a:rPr>
                <a:t>19</a:t>
              </a:r>
              <a:r>
                <a:rPr lang="da-DK" sz="1470" b="1" kern="0" dirty="0">
                  <a:solidFill>
                    <a:srgbClr val="FF6600"/>
                  </a:solidFill>
                  <a:latin typeface="Arial Rounded MT Bold"/>
                </a:rPr>
                <a:t>%</a:t>
              </a:r>
              <a:endParaRPr lang="da-DK" sz="1176" kern="0" dirty="0">
                <a:solidFill>
                  <a:srgbClr val="FF6600"/>
                </a:solidFill>
                <a:latin typeface="Arial Rounded MT Bold"/>
              </a:endParaRPr>
            </a:p>
          </p:txBody>
        </p:sp>
      </p:grpSp>
      <p:sp>
        <p:nvSpPr>
          <p:cNvPr id="61" name="Oval 60"/>
          <p:cNvSpPr/>
          <p:nvPr/>
        </p:nvSpPr>
        <p:spPr>
          <a:xfrm>
            <a:off x="-409658" y="1691683"/>
            <a:ext cx="3673161" cy="3444494"/>
          </a:xfrm>
          <a:prstGeom prst="ellipse">
            <a:avLst/>
          </a:prstGeom>
          <a:solidFill>
            <a:srgbClr val="FF66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let go. Enjoy life to the fullest and feel completely liberated. I need to refill my energy and pamper myself. Its all about me.</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62" name="Chart 61"/>
          <p:cNvGraphicFramePr/>
          <p:nvPr>
            <p:extLst>
              <p:ext uri="{D42A27DB-BD31-4B8C-83A1-F6EECF244321}">
                <p14:modId xmlns:p14="http://schemas.microsoft.com/office/powerpoint/2010/main" val="922928964"/>
              </p:ext>
            </p:extLst>
          </p:nvPr>
        </p:nvGraphicFramePr>
        <p:xfrm>
          <a:off x="10760268" y="5754827"/>
          <a:ext cx="2433654" cy="1580388"/>
        </p:xfrm>
        <a:graphic>
          <a:graphicData uri="http://schemas.openxmlformats.org/drawingml/2006/chart">
            <c:chart xmlns:c="http://schemas.openxmlformats.org/drawingml/2006/chart" xmlns:r="http://schemas.openxmlformats.org/officeDocument/2006/relationships" r:id="rId3"/>
          </a:graphicData>
        </a:graphic>
      </p:graphicFrame>
      <p:pic>
        <p:nvPicPr>
          <p:cNvPr id="50" name="Picture 6" descr="Bilderesultat for country FLAG button ITA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18947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PLAYFUL LIBERATION</a:t>
            </a:r>
          </a:p>
        </p:txBody>
      </p:sp>
      <p:sp>
        <p:nvSpPr>
          <p:cNvPr id="12" name="TextBox 11"/>
          <p:cNvSpPr txBox="1"/>
          <p:nvPr/>
        </p:nvSpPr>
        <p:spPr>
          <a:xfrm>
            <a:off x="670095" y="1703969"/>
            <a:ext cx="3439313" cy="128881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Of course you will find the typical </a:t>
            </a:r>
            <a:r>
              <a:rPr lang="en-GB" sz="1396" b="1" kern="0" dirty="0">
                <a:solidFill>
                  <a:srgbClr val="FF6600"/>
                </a:solidFill>
              </a:rPr>
              <a:t>sun and beach</a:t>
            </a:r>
            <a:r>
              <a:rPr lang="en-GB" sz="1396" kern="0" dirty="0">
                <a:solidFill>
                  <a:sysClr val="windowText" lastClr="000000"/>
                </a:solidFill>
              </a:rPr>
              <a:t> vacation in this segment, but you will also find </a:t>
            </a:r>
            <a:r>
              <a:rPr lang="en-GB" sz="1396" b="1" kern="0" dirty="0">
                <a:solidFill>
                  <a:srgbClr val="FF6600"/>
                </a:solidFill>
              </a:rPr>
              <a:t>visits to historic sites </a:t>
            </a:r>
            <a:r>
              <a:rPr lang="en-GB" sz="1396" kern="0" dirty="0">
                <a:solidFill>
                  <a:sysClr val="windowText" lastClr="000000"/>
                </a:solidFill>
              </a:rPr>
              <a:t>and </a:t>
            </a:r>
            <a:r>
              <a:rPr lang="en-GB" sz="1396" b="1" kern="0" dirty="0">
                <a:solidFill>
                  <a:srgbClr val="FF6600"/>
                </a:solidFill>
              </a:rPr>
              <a:t>culture experiences</a:t>
            </a:r>
            <a:r>
              <a:rPr lang="en-GB" sz="1396" kern="0" dirty="0">
                <a:solidFill>
                  <a:sysClr val="windowText" lastClr="000000"/>
                </a:solidFill>
              </a:rPr>
              <a:t>. Although, most of the time it’s all about </a:t>
            </a:r>
            <a:r>
              <a:rPr lang="en-GB" sz="1396" b="1" kern="0" dirty="0">
                <a:solidFill>
                  <a:srgbClr val="FF6600"/>
                </a:solidFill>
              </a:rPr>
              <a:t>party and fun</a:t>
            </a:r>
            <a:r>
              <a:rPr lang="en-GB" sz="1396" kern="0" dirty="0">
                <a:solidFill>
                  <a:sysClr val="windowText" lastClr="000000"/>
                </a:solidFill>
              </a:rPr>
              <a:t>!</a:t>
            </a:r>
          </a:p>
        </p:txBody>
      </p:sp>
      <p:sp>
        <p:nvSpPr>
          <p:cNvPr id="13" name="TextBox 12"/>
          <p:cNvSpPr txBox="1"/>
          <p:nvPr/>
        </p:nvSpPr>
        <p:spPr>
          <a:xfrm>
            <a:off x="670095" y="4511727"/>
            <a:ext cx="3439313" cy="1938351"/>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lvl="0" algn="just" defTabSz="914400">
              <a:defRPr/>
            </a:pPr>
            <a:r>
              <a:rPr lang="en-GB" sz="1400" kern="0" dirty="0">
                <a:solidFill>
                  <a:sysClr val="windowText" lastClr="000000"/>
                </a:solidFill>
              </a:rPr>
              <a:t>These consumers are </a:t>
            </a:r>
            <a:r>
              <a:rPr lang="en-GB" sz="1400" b="1" kern="0" dirty="0">
                <a:solidFill>
                  <a:srgbClr val="FF6600"/>
                </a:solidFill>
              </a:rPr>
              <a:t>spontaneous travellers</a:t>
            </a:r>
            <a:r>
              <a:rPr lang="en-GB" sz="1400" kern="0" dirty="0">
                <a:solidFill>
                  <a:sysClr val="windowText" lastClr="000000"/>
                </a:solidFill>
              </a:rPr>
              <a:t>. They have their favourite spots, but they are driven by the </a:t>
            </a:r>
            <a:r>
              <a:rPr lang="en-GB" sz="1400" b="1" kern="0" dirty="0">
                <a:solidFill>
                  <a:srgbClr val="FF6600"/>
                </a:solidFill>
              </a:rPr>
              <a:t>“feel good factor”</a:t>
            </a:r>
            <a:r>
              <a:rPr lang="en-GB" sz="1400" kern="0" dirty="0">
                <a:solidFill>
                  <a:sysClr val="windowText" lastClr="000000"/>
                </a:solidFill>
              </a:rPr>
              <a:t> of what they see in social media or at booking sites. They would rather stay at home than travel without friends, and will often end up going somewhere if their friends tell them. </a:t>
            </a:r>
            <a:endParaRPr lang="en-GB" sz="1400" kern="0" dirty="0">
              <a:solidFill>
                <a:srgbClr val="FF0000"/>
              </a:solidFill>
            </a:endParaRPr>
          </a:p>
        </p:txBody>
      </p:sp>
      <p:sp>
        <p:nvSpPr>
          <p:cNvPr id="16" name="TextBox 15"/>
          <p:cNvSpPr txBox="1"/>
          <p:nvPr/>
        </p:nvSpPr>
        <p:spPr>
          <a:xfrm>
            <a:off x="4989172" y="4491716"/>
            <a:ext cx="3439313" cy="236923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 </a:t>
            </a:r>
            <a:r>
              <a:rPr lang="en-GB" sz="1400" b="1" kern="0" dirty="0">
                <a:solidFill>
                  <a:srgbClr val="FF6600"/>
                </a:solidFill>
              </a:rPr>
              <a:t>don’t spend a lot of time planning</a:t>
            </a:r>
            <a:r>
              <a:rPr lang="en-GB" sz="1400" kern="0" dirty="0">
                <a:solidFill>
                  <a:sysClr val="windowText" lastClr="000000"/>
                </a:solidFill>
              </a:rPr>
              <a:t> where to go. Most of them settle for the trip </a:t>
            </a:r>
            <a:r>
              <a:rPr lang="en-GB" sz="1400" b="1" kern="0" dirty="0">
                <a:solidFill>
                  <a:srgbClr val="FF6600"/>
                </a:solidFill>
              </a:rPr>
              <a:t>less than four weeks </a:t>
            </a:r>
            <a:r>
              <a:rPr lang="en-GB" sz="1400" kern="0" dirty="0">
                <a:solidFill>
                  <a:sysClr val="windowText" lastClr="000000"/>
                </a:solidFill>
              </a:rPr>
              <a:t>before they go. They act on what catches their eye in </a:t>
            </a:r>
            <a:r>
              <a:rPr lang="en-GB" sz="1400" b="1" kern="0" dirty="0">
                <a:solidFill>
                  <a:srgbClr val="FF6600"/>
                </a:solidFill>
              </a:rPr>
              <a:t>social media </a:t>
            </a:r>
            <a:r>
              <a:rPr lang="en-GB" sz="1400" kern="0" dirty="0">
                <a:solidFill>
                  <a:sysClr val="windowText" lastClr="000000"/>
                </a:solidFill>
              </a:rPr>
              <a:t>or on </a:t>
            </a:r>
            <a:r>
              <a:rPr lang="en-GB" sz="1400" b="1" kern="0" dirty="0" err="1">
                <a:solidFill>
                  <a:srgbClr val="FF6600"/>
                </a:solidFill>
              </a:rPr>
              <a:t>hompages</a:t>
            </a:r>
            <a:r>
              <a:rPr lang="en-GB" sz="1400" b="1" kern="0" dirty="0">
                <a:solidFill>
                  <a:srgbClr val="FF6600"/>
                </a:solidFill>
              </a:rPr>
              <a:t> for destinations, hotels or  attractions/sites</a:t>
            </a:r>
            <a:r>
              <a:rPr lang="en-GB" sz="1400" kern="0" dirty="0">
                <a:solidFill>
                  <a:sysClr val="windowText" lastClr="000000"/>
                </a:solidFill>
              </a:rPr>
              <a:t>. It’s more like “in the spur of the moment”, a typical </a:t>
            </a:r>
            <a:r>
              <a:rPr lang="en-GB" sz="1400" b="1" kern="0" dirty="0">
                <a:solidFill>
                  <a:srgbClr val="FF6600"/>
                </a:solidFill>
              </a:rPr>
              <a:t>“last minute booker”</a:t>
            </a:r>
            <a:r>
              <a:rPr lang="en-GB" sz="1400" kern="0" dirty="0">
                <a:solidFill>
                  <a:sysClr val="windowText" lastClr="000000"/>
                </a:solidFill>
              </a:rPr>
              <a:t>. </a:t>
            </a:r>
            <a:r>
              <a:rPr lang="en-GB" sz="1400" b="1" kern="0" dirty="0">
                <a:solidFill>
                  <a:srgbClr val="FF6600"/>
                </a:solidFill>
              </a:rPr>
              <a:t>Friends and acquaintances </a:t>
            </a:r>
            <a:r>
              <a:rPr lang="en-GB" sz="1400" kern="0" dirty="0">
                <a:solidFill>
                  <a:sysClr val="windowText" lastClr="000000"/>
                </a:solidFill>
              </a:rPr>
              <a:t>heavily influences their choice. </a:t>
            </a:r>
          </a:p>
        </p:txBody>
      </p:sp>
      <p:sp>
        <p:nvSpPr>
          <p:cNvPr id="17" name="TextBox 16"/>
          <p:cNvSpPr txBox="1"/>
          <p:nvPr/>
        </p:nvSpPr>
        <p:spPr>
          <a:xfrm>
            <a:off x="5015679" y="1703969"/>
            <a:ext cx="3439313" cy="172290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FEEL GOOD</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makes them </a:t>
            </a:r>
            <a:r>
              <a:rPr lang="en-GB" sz="1400" b="1" kern="0" dirty="0">
                <a:solidFill>
                  <a:srgbClr val="FF6600"/>
                </a:solidFill>
              </a:rPr>
              <a:t>feel good</a:t>
            </a:r>
            <a:r>
              <a:rPr lang="en-GB" sz="1400" kern="0" dirty="0">
                <a:solidFill>
                  <a:sysClr val="windowText" lastClr="000000"/>
                </a:solidFill>
              </a:rPr>
              <a:t>. They want to party, and </a:t>
            </a:r>
            <a:r>
              <a:rPr lang="en-GB" sz="1400" b="1" kern="0" dirty="0">
                <a:solidFill>
                  <a:srgbClr val="FF6600"/>
                </a:solidFill>
              </a:rPr>
              <a:t>enjoy</a:t>
            </a:r>
            <a:r>
              <a:rPr lang="en-GB" sz="1400" kern="0" dirty="0">
                <a:solidFill>
                  <a:sysClr val="windowText" lastClr="000000"/>
                </a:solidFill>
              </a:rPr>
              <a:t> themselves in the </a:t>
            </a:r>
            <a:r>
              <a:rPr lang="en-GB" sz="1400" b="1" kern="0" dirty="0">
                <a:solidFill>
                  <a:srgbClr val="FF6600"/>
                </a:solidFill>
              </a:rPr>
              <a:t>company of others</a:t>
            </a:r>
            <a:r>
              <a:rPr lang="en-GB" sz="1400" kern="0" dirty="0">
                <a:solidFill>
                  <a:sysClr val="windowText" lastClr="000000"/>
                </a:solidFill>
              </a:rPr>
              <a:t>. They want to travel to places that are </a:t>
            </a:r>
            <a:r>
              <a:rPr lang="en-GB" sz="1400" b="1" kern="0" dirty="0">
                <a:solidFill>
                  <a:srgbClr val="FF6600"/>
                </a:solidFill>
              </a:rPr>
              <a:t>fresh</a:t>
            </a:r>
            <a:r>
              <a:rPr lang="en-GB" sz="1400" kern="0" dirty="0">
                <a:solidFill>
                  <a:sysClr val="windowText" lastClr="000000"/>
                </a:solidFill>
              </a:rPr>
              <a:t> and </a:t>
            </a:r>
            <a:r>
              <a:rPr lang="en-GB" sz="1400" b="1" kern="0" dirty="0">
                <a:solidFill>
                  <a:srgbClr val="FF6600"/>
                </a:solidFill>
              </a:rPr>
              <a:t>playful</a:t>
            </a:r>
            <a:r>
              <a:rPr lang="en-GB" sz="1400" kern="0" dirty="0">
                <a:solidFill>
                  <a:sysClr val="windowText" lastClr="000000"/>
                </a:solidFill>
              </a:rPr>
              <a:t>. </a:t>
            </a:r>
            <a:r>
              <a:rPr lang="en-US" sz="1400" kern="0" dirty="0">
                <a:solidFill>
                  <a:sysClr val="windowText" lastClr="000000"/>
                </a:solidFill>
              </a:rPr>
              <a:t>They want to have a informal, fun and relaxed holiday at the same time.</a:t>
            </a:r>
            <a:endParaRPr lang="en-GB" sz="1396" kern="0" dirty="0">
              <a:solidFill>
                <a:sysClr val="windowText" lastClr="00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3545" y="4721734"/>
            <a:ext cx="2875369" cy="2254290"/>
          </a:xfrm>
          <a:prstGeom prst="rect">
            <a:avLst/>
          </a:prstGeom>
        </p:spPr>
      </p:pic>
      <p:sp>
        <p:nvSpPr>
          <p:cNvPr id="19" name="TextBox 18"/>
          <p:cNvSpPr txBox="1"/>
          <p:nvPr/>
        </p:nvSpPr>
        <p:spPr>
          <a:xfrm>
            <a:off x="9380478" y="1703969"/>
            <a:ext cx="3439313" cy="172290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important for brands/destinations which wish to position themselves as </a:t>
            </a:r>
            <a:r>
              <a:rPr lang="en-US" sz="1400" b="1" kern="0" dirty="0">
                <a:solidFill>
                  <a:srgbClr val="FF6600"/>
                </a:solidFill>
              </a:rPr>
              <a:t>hedonistic</a:t>
            </a:r>
            <a:r>
              <a:rPr lang="en-US" sz="1400" kern="0" dirty="0">
                <a:solidFill>
                  <a:sysClr val="windowText" lastClr="000000"/>
                </a:solidFill>
              </a:rPr>
              <a:t> and </a:t>
            </a:r>
            <a:r>
              <a:rPr lang="en-US" sz="1400" b="1" kern="0" dirty="0">
                <a:solidFill>
                  <a:srgbClr val="FF6600"/>
                </a:solidFill>
              </a:rPr>
              <a:t>pleasure-seeking</a:t>
            </a:r>
            <a:r>
              <a:rPr lang="en-US" sz="1400" kern="0" dirty="0">
                <a:solidFill>
                  <a:sysClr val="windowText" lastClr="000000"/>
                </a:solidFill>
              </a:rPr>
              <a:t> (or giving); and for brands which will position themselves in the space of sensuality, sexuality and sensory enjoyment.</a:t>
            </a:r>
            <a:endParaRPr lang="en-GB" sz="1396" kern="0" dirty="0">
              <a:solidFill>
                <a:sysClr val="windowText" lastClr="000000"/>
              </a:solidFill>
            </a:endParaRPr>
          </a:p>
        </p:txBody>
      </p:sp>
      <p:pic>
        <p:nvPicPr>
          <p:cNvPr id="21" name="Picture 6" descr="Bilderesultat for country FLAG button ITA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83795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gray">
          <a:xfrm>
            <a:off x="0" y="0"/>
            <a:ext cx="13439775" cy="75612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US" sz="2000" dirty="0">
              <a:solidFill>
                <a:schemeClr val="bg1"/>
              </a:solidFill>
            </a:endParaRPr>
          </a:p>
        </p:txBody>
      </p:sp>
      <p:pic>
        <p:nvPicPr>
          <p:cNvPr id="2" name="Picture 1" descr="agile-80380347.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7566" y="180231"/>
            <a:ext cx="13095833" cy="7171143"/>
          </a:xfrm>
          <a:prstGeom prst="rect">
            <a:avLst/>
          </a:prstGeom>
        </p:spPr>
      </p:pic>
      <p:sp>
        <p:nvSpPr>
          <p:cNvPr id="3" name="Content Placeholder 2"/>
          <p:cNvSpPr>
            <a:spLocks noGrp="1"/>
          </p:cNvSpPr>
          <p:nvPr>
            <p:ph idx="1"/>
          </p:nvPr>
        </p:nvSpPr>
        <p:spPr>
          <a:xfrm>
            <a:off x="435428" y="1188343"/>
            <a:ext cx="4844299" cy="4722801"/>
          </a:xfrm>
        </p:spPr>
        <p:txBody>
          <a:bodyPr>
            <a:noAutofit/>
          </a:bodyPr>
          <a:lstStyle/>
          <a:p>
            <a:pPr marL="0" indent="0">
              <a:spcAft>
                <a:spcPts val="1800"/>
              </a:spcAft>
              <a:buNone/>
            </a:pPr>
            <a:r>
              <a:rPr lang="en-US" sz="2400" b="1" dirty="0">
                <a:solidFill>
                  <a:schemeClr val="accent3"/>
                </a:solidFill>
              </a:rPr>
              <a:t>The world</a:t>
            </a:r>
            <a:r>
              <a:rPr lang="en-US" sz="2400" dirty="0">
                <a:solidFill>
                  <a:schemeClr val="accent3"/>
                </a:solidFill>
              </a:rPr>
              <a:t> </a:t>
            </a:r>
            <a:r>
              <a:rPr lang="en-US" sz="2400" dirty="0"/>
              <a:t>is changing. </a:t>
            </a:r>
            <a:br>
              <a:rPr lang="en-US" sz="2400" dirty="0"/>
            </a:br>
            <a:r>
              <a:rPr lang="en-US" sz="2400" b="1" dirty="0">
                <a:solidFill>
                  <a:schemeClr val="accent3"/>
                </a:solidFill>
              </a:rPr>
              <a:t>The travel industry</a:t>
            </a:r>
            <a:r>
              <a:rPr lang="en-US" sz="2400" dirty="0">
                <a:solidFill>
                  <a:schemeClr val="accent3"/>
                </a:solidFill>
              </a:rPr>
              <a:t> </a:t>
            </a:r>
            <a:r>
              <a:rPr lang="en-US" sz="2400" dirty="0"/>
              <a:t>is changing. </a:t>
            </a:r>
            <a:r>
              <a:rPr lang="en-US" sz="2400" b="1" dirty="0">
                <a:solidFill>
                  <a:schemeClr val="accent3"/>
                </a:solidFill>
              </a:rPr>
              <a:t>People </a:t>
            </a:r>
            <a:r>
              <a:rPr lang="en-US" sz="2400" dirty="0"/>
              <a:t>change. How they </a:t>
            </a:r>
            <a:r>
              <a:rPr lang="en-US" sz="2400" b="1" dirty="0">
                <a:solidFill>
                  <a:schemeClr val="accent3"/>
                </a:solidFill>
              </a:rPr>
              <a:t>interact</a:t>
            </a:r>
            <a:r>
              <a:rPr lang="en-US" sz="2400" dirty="0"/>
              <a:t> with brands is changing. Their </a:t>
            </a:r>
            <a:r>
              <a:rPr lang="en-US" sz="2400" b="1" dirty="0">
                <a:solidFill>
                  <a:schemeClr val="accent3"/>
                </a:solidFill>
              </a:rPr>
              <a:t>behavior</a:t>
            </a:r>
            <a:r>
              <a:rPr lang="en-US" sz="2400" dirty="0"/>
              <a:t> in relation to vacation change.</a:t>
            </a:r>
          </a:p>
          <a:p>
            <a:pPr marL="0" indent="0">
              <a:spcAft>
                <a:spcPts val="1800"/>
              </a:spcAft>
              <a:buNone/>
            </a:pPr>
            <a:r>
              <a:rPr lang="en-US" sz="2400" b="1" dirty="0">
                <a:solidFill>
                  <a:schemeClr val="accent1"/>
                </a:solidFill>
              </a:rPr>
              <a:t>You may have to adapt and make changes in the strategy </a:t>
            </a:r>
            <a:r>
              <a:rPr lang="en-US" sz="2400" dirty="0"/>
              <a:t>to keep pace with the market. </a:t>
            </a:r>
          </a:p>
          <a:p>
            <a:pPr marL="0" indent="0">
              <a:spcAft>
                <a:spcPts val="1800"/>
              </a:spcAft>
              <a:buNone/>
            </a:pPr>
            <a:r>
              <a:rPr lang="en-US" sz="2400" dirty="0"/>
              <a:t>Fundamental consumer insights in key markets is part of the basis for this.</a:t>
            </a:r>
          </a:p>
        </p:txBody>
      </p:sp>
      <p:sp>
        <p:nvSpPr>
          <p:cNvPr id="8" name="Title 1"/>
          <p:cNvSpPr txBox="1">
            <a:spLocks/>
          </p:cNvSpPr>
          <p:nvPr/>
        </p:nvSpPr>
        <p:spPr bwMode="gray">
          <a:xfrm>
            <a:off x="7800008" y="3878872"/>
            <a:ext cx="2376264"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b="1" dirty="0"/>
              <a:t>Updated</a:t>
            </a:r>
          </a:p>
        </p:txBody>
      </p:sp>
      <p:sp>
        <p:nvSpPr>
          <p:cNvPr id="9" name="Title 1"/>
          <p:cNvSpPr txBox="1">
            <a:spLocks/>
          </p:cNvSpPr>
          <p:nvPr/>
        </p:nvSpPr>
        <p:spPr bwMode="gray">
          <a:xfrm>
            <a:off x="7800007" y="4491112"/>
            <a:ext cx="2880319"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b="1" dirty="0"/>
              <a:t>insightful</a:t>
            </a:r>
          </a:p>
        </p:txBody>
      </p:sp>
      <p:sp>
        <p:nvSpPr>
          <p:cNvPr id="11" name="Title 1"/>
          <p:cNvSpPr txBox="1">
            <a:spLocks/>
          </p:cNvSpPr>
          <p:nvPr/>
        </p:nvSpPr>
        <p:spPr bwMode="gray">
          <a:xfrm>
            <a:off x="7800007" y="5111958"/>
            <a:ext cx="2749104"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b="1" dirty="0"/>
              <a:t>proactive</a:t>
            </a:r>
          </a:p>
        </p:txBody>
      </p:sp>
      <p:pic>
        <p:nvPicPr>
          <p:cNvPr id="14" name="Picture 2" descr="C:\Users\Graphics Dude Ltd\Graphics Dude Ltd\Work\PC - IM - 150415A (template pt2)\Graphics\Tags\MarketingElectronic-Col.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32925" y="691165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bwMode="gray">
          <a:xfrm>
            <a:off x="539678" y="7380294"/>
            <a:ext cx="4896000" cy="180975"/>
          </a:xfrm>
          <a:prstGeom prst="rect">
            <a:avLst/>
          </a:prstGeom>
          <a:noFill/>
        </p:spPr>
        <p:txBody>
          <a:bodyPr wrap="none" lIns="0" tIns="0" rIns="0" bIns="0" rtlCol="0" anchor="ctr">
            <a:noAutofit/>
          </a:bodyPr>
          <a:lstStyle/>
          <a:p>
            <a:r>
              <a:rPr lang="en-GB" sz="700" dirty="0">
                <a:latin typeface="Segoe UI Light" panose="020B0502040204020203" pitchFamily="34" charset="0"/>
              </a:rPr>
              <a:t>Ipsos Report | September 2017 |  Market report ITALY  |</a:t>
            </a:r>
          </a:p>
        </p:txBody>
      </p:sp>
    </p:spTree>
    <p:extLst>
      <p:ext uri="{BB962C8B-B14F-4D97-AF65-F5344CB8AC3E}">
        <p14:creationId xmlns:p14="http://schemas.microsoft.com/office/powerpoint/2010/main" val="294468866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40000" y="540000"/>
            <a:ext cx="11378723" cy="553998"/>
          </a:xfrm>
          <a:solidFill>
            <a:srgbClr val="FF6600"/>
          </a:solidFill>
        </p:spPr>
        <p:txBody>
          <a:bodyPr/>
          <a:lstStyle/>
          <a:p>
            <a:r>
              <a:rPr lang="en-US" b="1" dirty="0"/>
              <a:t>Playful LIBERATION</a:t>
            </a:r>
            <a:r>
              <a:rPr lang="en-US" dirty="0"/>
              <a:t> - Active, relaxed and fresh</a:t>
            </a:r>
          </a:p>
        </p:txBody>
      </p:sp>
      <p:graphicFrame>
        <p:nvGraphicFramePr>
          <p:cNvPr id="57" name="SI_Chart"/>
          <p:cNvGraphicFramePr/>
          <p:nvPr>
            <p:extLst>
              <p:ext uri="{D42A27DB-BD31-4B8C-83A1-F6EECF244321}">
                <p14:modId xmlns:p14="http://schemas.microsoft.com/office/powerpoint/2010/main" val="1312601987"/>
              </p:ext>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210779122"/>
              </p:ext>
            </p:extLst>
          </p:nvPr>
        </p:nvGraphicFramePr>
        <p:xfrm>
          <a:off x="2407402" y="2628317"/>
          <a:ext cx="3556936" cy="1786736"/>
        </p:xfrm>
        <a:graphic>
          <a:graphicData uri="http://schemas.openxmlformats.org/drawingml/2006/chart">
            <c:chart xmlns:c="http://schemas.openxmlformats.org/drawingml/2006/chart" xmlns:r="http://schemas.openxmlformats.org/officeDocument/2006/relationships" r:id="rId4"/>
          </a:graphicData>
        </a:graphic>
      </p:graphicFrame>
      <p:sp>
        <p:nvSpPr>
          <p:cNvPr id="59"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60"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61"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62"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aphicFrame>
        <p:nvGraphicFramePr>
          <p:cNvPr id="63" name="P_Chart"/>
          <p:cNvGraphicFramePr/>
          <p:nvPr>
            <p:extLst>
              <p:ext uri="{D42A27DB-BD31-4B8C-83A1-F6EECF244321}">
                <p14:modId xmlns:p14="http://schemas.microsoft.com/office/powerpoint/2010/main" val="3703445998"/>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3784758814"/>
              </p:ext>
            </p:extLst>
          </p:nvPr>
        </p:nvGraphicFramePr>
        <p:xfrm>
          <a:off x="6120443"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grpSp>
        <p:nvGrpSpPr>
          <p:cNvPr id="65" name="Gruppieren 3"/>
          <p:cNvGrpSpPr>
            <a:grpSpLocks noChangeAspect="1"/>
          </p:cNvGrpSpPr>
          <p:nvPr/>
        </p:nvGrpSpPr>
        <p:grpSpPr>
          <a:xfrm>
            <a:off x="7140299" y="2128962"/>
            <a:ext cx="360180" cy="360180"/>
            <a:chOff x="-1042867" y="3392141"/>
            <a:chExt cx="612000" cy="612000"/>
          </a:xfrm>
        </p:grpSpPr>
        <p:sp>
          <p:nvSpPr>
            <p:cNvPr id="66"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67"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68" name="Gruppieren 2"/>
          <p:cNvGrpSpPr>
            <a:grpSpLocks noChangeAspect="1"/>
          </p:cNvGrpSpPr>
          <p:nvPr/>
        </p:nvGrpSpPr>
        <p:grpSpPr>
          <a:xfrm>
            <a:off x="7228813" y="4561086"/>
            <a:ext cx="360180" cy="360180"/>
            <a:chOff x="-1042867" y="2764795"/>
            <a:chExt cx="612000" cy="612000"/>
          </a:xfrm>
        </p:grpSpPr>
        <p:sp>
          <p:nvSpPr>
            <p:cNvPr id="69"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70"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71" name="Gruppieren 4"/>
          <p:cNvGrpSpPr>
            <a:grpSpLocks noChangeAspect="1"/>
          </p:cNvGrpSpPr>
          <p:nvPr/>
        </p:nvGrpSpPr>
        <p:grpSpPr>
          <a:xfrm>
            <a:off x="3008707" y="2120056"/>
            <a:ext cx="360180" cy="360180"/>
            <a:chOff x="-1042867" y="4019487"/>
            <a:chExt cx="612000" cy="612000"/>
          </a:xfrm>
        </p:grpSpPr>
        <p:sp>
          <p:nvSpPr>
            <p:cNvPr id="72"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73"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74" name="Group 73"/>
          <p:cNvGrpSpPr/>
          <p:nvPr/>
        </p:nvGrpSpPr>
        <p:grpSpPr>
          <a:xfrm>
            <a:off x="3008707" y="4549828"/>
            <a:ext cx="360180" cy="360180"/>
            <a:chOff x="4453663" y="4849050"/>
            <a:chExt cx="468000" cy="468000"/>
          </a:xfrm>
        </p:grpSpPr>
        <p:sp>
          <p:nvSpPr>
            <p:cNvPr id="75"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76"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77"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78"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79"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0"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1"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2"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3"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4"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34"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35"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40" name="Picture 6" descr="Bilderesultat for country FLAG button ITAL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30788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Chart 59"/>
          <p:cNvGraphicFramePr/>
          <p:nvPr>
            <p:extLst>
              <p:ext uri="{D42A27DB-BD31-4B8C-83A1-F6EECF244321}">
                <p14:modId xmlns:p14="http://schemas.microsoft.com/office/powerpoint/2010/main" val="2942501552"/>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2"/>
          </a:graphicData>
        </a:graphic>
      </p:graphicFrame>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TIME OF YEAR</a:t>
            </a:r>
          </a:p>
        </p:txBody>
      </p:sp>
      <p:graphicFrame>
        <p:nvGraphicFramePr>
          <p:cNvPr id="46" name="Chart 45"/>
          <p:cNvGraphicFramePr/>
          <p:nvPr>
            <p:extLst>
              <p:ext uri="{D42A27DB-BD31-4B8C-83A1-F6EECF244321}">
                <p14:modId xmlns:p14="http://schemas.microsoft.com/office/powerpoint/2010/main" val="105847268"/>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540000" y="346312"/>
            <a:ext cx="8142973" cy="553999"/>
          </a:xfrm>
          <a:solidFill>
            <a:srgbClr val="FF6600"/>
          </a:solidFill>
        </p:spPr>
        <p:txBody>
          <a:bodyPr>
            <a:normAutofit/>
          </a:bodyPr>
          <a:lstStyle/>
          <a:p>
            <a:r>
              <a:rPr lang="en-GB" sz="3200" dirty="0"/>
              <a:t>Segment profile </a:t>
            </a:r>
            <a:r>
              <a:rPr lang="en-GB" sz="3200" b="1" dirty="0"/>
              <a:t>– playful liberation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ACTIVITIES </a:t>
            </a:r>
          </a:p>
        </p:txBody>
      </p:sp>
      <p:graphicFrame>
        <p:nvGraphicFramePr>
          <p:cNvPr id="50" name="Chart 49"/>
          <p:cNvGraphicFramePr/>
          <p:nvPr>
            <p:extLst>
              <p:ext uri="{D42A27DB-BD31-4B8C-83A1-F6EECF244321}">
                <p14:modId xmlns:p14="http://schemas.microsoft.com/office/powerpoint/2010/main" val="2503461188"/>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p:cNvPicPr>
            <a:picLocks noChangeAspect="1"/>
          </p:cNvPicPr>
          <p:nvPr/>
        </p:nvPicPr>
        <p:blipFill rotWithShape="1">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graphicFrame>
        <p:nvGraphicFramePr>
          <p:cNvPr id="52" name="Chart 51"/>
          <p:cNvGraphicFramePr/>
          <p:nvPr>
            <p:extLst>
              <p:ext uri="{D42A27DB-BD31-4B8C-83A1-F6EECF244321}">
                <p14:modId xmlns:p14="http://schemas.microsoft.com/office/powerpoint/2010/main" val="3641841686"/>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5" name="Chart 54"/>
          <p:cNvGraphicFramePr/>
          <p:nvPr>
            <p:extLst>
              <p:ext uri="{D42A27DB-BD31-4B8C-83A1-F6EECF244321}">
                <p14:modId xmlns:p14="http://schemas.microsoft.com/office/powerpoint/2010/main" val="4272913586"/>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8"/>
          </a:graphicData>
        </a:graphic>
      </p:graphicFrame>
      <p:pic>
        <p:nvPicPr>
          <p:cNvPr id="4" name="Picture 3"/>
          <p:cNvPicPr>
            <a:picLocks noChangeAspect="1"/>
          </p:cNvPicPr>
          <p:nvPr/>
        </p:nvPicPr>
        <p:blipFill rotWithShape="1">
          <a:blip r:embed="rId9"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10"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graphicFrame>
        <p:nvGraphicFramePr>
          <p:cNvPr id="58" name="Chart 57"/>
          <p:cNvGraphicFramePr/>
          <p:nvPr>
            <p:extLst>
              <p:ext uri="{D42A27DB-BD31-4B8C-83A1-F6EECF244321}">
                <p14:modId xmlns:p14="http://schemas.microsoft.com/office/powerpoint/2010/main" val="1219898745"/>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4" name="Chart 43"/>
          <p:cNvGraphicFramePr/>
          <p:nvPr>
            <p:extLst>
              <p:ext uri="{D42A27DB-BD31-4B8C-83A1-F6EECF244321}">
                <p14:modId xmlns:p14="http://schemas.microsoft.com/office/powerpoint/2010/main" val="3755517353"/>
              </p:ext>
            </p:extLst>
          </p:nvPr>
        </p:nvGraphicFramePr>
        <p:xfrm>
          <a:off x="8948333" y="1912533"/>
          <a:ext cx="4972354"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63" name="Picture 6" descr="Bilderesultat for country FLAG button ITAL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16343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8108539" cy="553999"/>
          </a:xfrm>
          <a:solidFill>
            <a:srgbClr val="FF6600"/>
          </a:solidFill>
        </p:spPr>
        <p:txBody>
          <a:bodyPr>
            <a:normAutofit/>
          </a:bodyPr>
          <a:lstStyle/>
          <a:p>
            <a:r>
              <a:rPr lang="en-GB" sz="3200" dirty="0"/>
              <a:t>Segment profile </a:t>
            </a:r>
            <a:r>
              <a:rPr lang="en-GB" sz="3200" b="1" dirty="0"/>
              <a:t>- playful liberation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defTabSz="1357992">
              <a:spcBef>
                <a:spcPts val="1199"/>
              </a:spcBef>
            </a:pPr>
            <a:r>
              <a:rPr lang="en-US" sz="1300" dirty="0">
                <a:solidFill>
                  <a:srgbClr val="007681"/>
                </a:solidFill>
                <a:latin typeface="Calibri"/>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INFORMATION SOURCES</a:t>
            </a:r>
          </a:p>
        </p:txBody>
      </p:sp>
      <p:graphicFrame>
        <p:nvGraphicFramePr>
          <p:cNvPr id="11" name="Chart 10"/>
          <p:cNvGraphicFramePr/>
          <p:nvPr>
            <p:extLst>
              <p:ext uri="{D42A27DB-BD31-4B8C-83A1-F6EECF244321}">
                <p14:modId xmlns:p14="http://schemas.microsoft.com/office/powerpoint/2010/main" val="2887351934"/>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8" name="Chart 47"/>
          <p:cNvGraphicFramePr/>
          <p:nvPr>
            <p:extLst>
              <p:ext uri="{D42A27DB-BD31-4B8C-83A1-F6EECF244321}">
                <p14:modId xmlns:p14="http://schemas.microsoft.com/office/powerpoint/2010/main" val="546368404"/>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defTabSz="1357992">
              <a:spcBef>
                <a:spcPts val="1199"/>
              </a:spcBef>
            </a:pPr>
            <a:r>
              <a:rPr lang="en-US" sz="1300" dirty="0">
                <a:solidFill>
                  <a:srgbClr val="007681"/>
                </a:solidFill>
                <a:latin typeface="Calibri"/>
                <a:cs typeface="Calibri"/>
              </a:rPr>
              <a:t>WHO DID YOU TRAVEL WITH</a:t>
            </a:r>
          </a:p>
        </p:txBody>
      </p:sp>
      <p:pic>
        <p:nvPicPr>
          <p:cNvPr id="13" name="Picture 12"/>
          <p:cNvPicPr>
            <a:picLocks noChangeAspect="1"/>
          </p:cNvPicPr>
          <p:nvPr/>
        </p:nvPicPr>
        <p:blipFill rotWithShape="1">
          <a:blip r:embed="rId6" cstate="email">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graphicFrame>
        <p:nvGraphicFramePr>
          <p:cNvPr id="64" name="Chart 63"/>
          <p:cNvGraphicFramePr/>
          <p:nvPr>
            <p:extLst>
              <p:ext uri="{D42A27DB-BD31-4B8C-83A1-F6EECF244321}">
                <p14:modId xmlns:p14="http://schemas.microsoft.com/office/powerpoint/2010/main" val="81216906"/>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5" name="Chart 64"/>
          <p:cNvGraphicFramePr/>
          <p:nvPr>
            <p:extLst>
              <p:ext uri="{D42A27DB-BD31-4B8C-83A1-F6EECF244321}">
                <p14:modId xmlns:p14="http://schemas.microsoft.com/office/powerpoint/2010/main" val="550129579"/>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HOW DID YOU TRAVEL</a:t>
            </a:r>
          </a:p>
        </p:txBody>
      </p:sp>
      <p:graphicFrame>
        <p:nvGraphicFramePr>
          <p:cNvPr id="50" name="Chart 49"/>
          <p:cNvGraphicFramePr/>
          <p:nvPr>
            <p:extLst>
              <p:ext uri="{D42A27DB-BD31-4B8C-83A1-F6EECF244321}">
                <p14:modId xmlns:p14="http://schemas.microsoft.com/office/powerpoint/2010/main" val="2128019910"/>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41" name="Chart 40"/>
          <p:cNvGraphicFramePr/>
          <p:nvPr>
            <p:extLst>
              <p:ext uri="{D42A27DB-BD31-4B8C-83A1-F6EECF244321}">
                <p14:modId xmlns:p14="http://schemas.microsoft.com/office/powerpoint/2010/main" val="1207262162"/>
              </p:ext>
            </p:extLst>
          </p:nvPr>
        </p:nvGraphicFramePr>
        <p:xfrm>
          <a:off x="9240167" y="2036227"/>
          <a:ext cx="3878820" cy="2608500"/>
        </p:xfrm>
        <a:graphic>
          <a:graphicData uri="http://schemas.openxmlformats.org/drawingml/2006/chart">
            <c:chart xmlns:c="http://schemas.openxmlformats.org/drawingml/2006/chart" xmlns:r="http://schemas.openxmlformats.org/officeDocument/2006/relationships" r:id="rId11"/>
          </a:graphicData>
        </a:graphic>
      </p:graphicFrame>
      <p:sp>
        <p:nvSpPr>
          <p:cNvPr id="42" name="TextBox 41"/>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54" name="Picture 6" descr="Bilderesultat for country FLAG button ITAL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9E473420-938F-4921-8AC2-63BF0A2C676B}"/>
              </a:ext>
            </a:extLst>
          </p:cNvPr>
          <p:cNvSpPr txBox="1"/>
          <p:nvPr/>
        </p:nvSpPr>
        <p:spPr>
          <a:xfrm>
            <a:off x="9204155" y="5140086"/>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0" name="Chart 39">
            <a:extLst>
              <a:ext uri="{FF2B5EF4-FFF2-40B4-BE49-F238E27FC236}">
                <a16:creationId xmlns:a16="http://schemas.microsoft.com/office/drawing/2014/main" id="{9B489C08-C172-4874-93B7-535FDE0C5FF0}"/>
              </a:ext>
            </a:extLst>
          </p:cNvPr>
          <p:cNvGraphicFramePr/>
          <p:nvPr>
            <p:extLst>
              <p:ext uri="{D42A27DB-BD31-4B8C-83A1-F6EECF244321}">
                <p14:modId xmlns:p14="http://schemas.microsoft.com/office/powerpoint/2010/main" val="1916227226"/>
              </p:ext>
            </p:extLst>
          </p:nvPr>
        </p:nvGraphicFramePr>
        <p:xfrm>
          <a:off x="9267315" y="5541464"/>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234157370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159" y="180232"/>
            <a:ext cx="13105455" cy="7200799"/>
          </a:xfrm>
          <a:prstGeom prst="rect">
            <a:avLst/>
          </a:prstGeom>
        </p:spPr>
      </p:pic>
      <p:sp>
        <p:nvSpPr>
          <p:cNvPr id="14" name="Oval 13"/>
          <p:cNvSpPr/>
          <p:nvPr/>
        </p:nvSpPr>
        <p:spPr bwMode="gray">
          <a:xfrm>
            <a:off x="3196109" y="2102300"/>
            <a:ext cx="3168352" cy="3168352"/>
          </a:xfrm>
          <a:prstGeom prst="ellipse">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15" name="Oval 14"/>
          <p:cNvSpPr/>
          <p:nvPr/>
        </p:nvSpPr>
        <p:spPr bwMode="gray">
          <a:xfrm>
            <a:off x="547513" y="2102300"/>
            <a:ext cx="3168352" cy="3168352"/>
          </a:xfrm>
          <a:prstGeom prst="ellipse">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6" name="Oval 5"/>
          <p:cNvSpPr/>
          <p:nvPr/>
        </p:nvSpPr>
        <p:spPr bwMode="gray">
          <a:xfrm>
            <a:off x="1871811" y="705872"/>
            <a:ext cx="3168352" cy="3168352"/>
          </a:xfrm>
          <a:prstGeom prst="ellipse">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r>
              <a:rPr kumimoji="0" lang="en-GB"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SOCIAL IMMERSION</a:t>
            </a:r>
          </a:p>
        </p:txBody>
      </p:sp>
      <p:sp>
        <p:nvSpPr>
          <p:cNvPr id="10" name="TextBox 9"/>
          <p:cNvSpPr txBox="1"/>
          <p:nvPr/>
        </p:nvSpPr>
        <p:spPr>
          <a:xfrm>
            <a:off x="3767559" y="3889777"/>
            <a:ext cx="2136219" cy="682101"/>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0" i="0" u="none" strike="noStrike" kern="0" cap="none" spc="0" normalizeH="0" baseline="0" noProof="0" dirty="0">
                <a:ln>
                  <a:noFill/>
                </a:ln>
                <a:solidFill>
                  <a:prstClr val="white"/>
                </a:solidFill>
                <a:effectLst/>
                <a:uLnTx/>
                <a:uFillTx/>
                <a:latin typeface="Segoe UI"/>
                <a:ea typeface="+mn-ea"/>
                <a:cs typeface="+mn-cs"/>
              </a:rPr>
              <a:t>Meet local people, eat local cuisine</a:t>
            </a:r>
          </a:p>
        </p:txBody>
      </p:sp>
      <p:sp>
        <p:nvSpPr>
          <p:cNvPr id="9" name="TextBox 8"/>
          <p:cNvSpPr txBox="1"/>
          <p:nvPr/>
        </p:nvSpPr>
        <p:spPr>
          <a:xfrm>
            <a:off x="987882" y="3889778"/>
            <a:ext cx="2160240" cy="682101"/>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0" i="0" u="none" strike="noStrike" kern="0" cap="none" spc="0" normalizeH="0" baseline="0" noProof="0" dirty="0">
                <a:ln>
                  <a:noFill/>
                </a:ln>
                <a:solidFill>
                  <a:prstClr val="white"/>
                </a:solidFill>
                <a:effectLst/>
                <a:uLnTx/>
                <a:uFillTx/>
                <a:latin typeface="Segoe UI"/>
                <a:ea typeface="+mn-ea"/>
                <a:cs typeface="+mn-cs"/>
              </a:rPr>
              <a:t>Sociable and open-minded</a:t>
            </a:r>
          </a:p>
        </p:txBody>
      </p:sp>
      <p:sp>
        <p:nvSpPr>
          <p:cNvPr id="8" name="TextBox 7"/>
          <p:cNvSpPr txBox="1"/>
          <p:nvPr/>
        </p:nvSpPr>
        <p:spPr>
          <a:xfrm>
            <a:off x="7103948" y="454745"/>
            <a:ext cx="5952643" cy="2478426"/>
          </a:xfrm>
          <a:prstGeom prst="rect">
            <a:avLst/>
          </a:prstGeom>
          <a:solidFill>
            <a:schemeClr val="bg1">
              <a:lumMod val="50000"/>
              <a:alpha val="74902"/>
            </a:schemeClr>
          </a:solidFill>
        </p:spPr>
        <p:txBody>
          <a:bodyPr wrap="squar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Social immersion is all about wanting to be harmoniously </a:t>
            </a:r>
            <a:r>
              <a:rPr kumimoji="0" lang="en-US" sz="2400" b="1" i="0" u="none" strike="noStrike" kern="0" cap="none" spc="0" normalizeH="0" baseline="0" noProof="0" dirty="0">
                <a:ln>
                  <a:noFill/>
                </a:ln>
                <a:solidFill>
                  <a:srgbClr val="FFC000"/>
                </a:solidFill>
                <a:effectLst/>
                <a:uLnTx/>
                <a:uFillTx/>
                <a:latin typeface="Segoe UI"/>
                <a:ea typeface="+mn-ea"/>
                <a:cs typeface="+mn-cs"/>
              </a:rPr>
              <a:t>connected</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 with other people. For me, meeting people is a joy. I love having </a:t>
            </a:r>
            <a:r>
              <a:rPr kumimoji="0" lang="en-US" sz="2400" b="1" i="0" u="none" strike="noStrike" kern="0" cap="none" spc="0" normalizeH="0" baseline="0" noProof="0" dirty="0">
                <a:ln>
                  <a:noFill/>
                </a:ln>
                <a:solidFill>
                  <a:srgbClr val="FFC000"/>
                </a:solidFill>
                <a:effectLst/>
                <a:uLnTx/>
                <a:uFillTx/>
                <a:latin typeface="Segoe UI"/>
                <a:ea typeface="+mn-ea"/>
                <a:cs typeface="+mn-cs"/>
              </a:rPr>
              <a:t>good times with good friends </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and opening up and </a:t>
            </a:r>
            <a:r>
              <a:rPr kumimoji="0" lang="en-US" sz="2400" b="1" i="0" u="none" strike="noStrike" kern="0" cap="none" spc="0" normalizeH="0" baseline="0" noProof="0" dirty="0">
                <a:ln>
                  <a:noFill/>
                </a:ln>
                <a:solidFill>
                  <a:srgbClr val="FFC000"/>
                </a:solidFill>
                <a:effectLst/>
                <a:uLnTx/>
                <a:uFillTx/>
                <a:latin typeface="Segoe UI"/>
                <a:ea typeface="+mn-ea"/>
                <a:cs typeface="+mn-cs"/>
              </a:rPr>
              <a:t>meeting new people</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  </a:t>
            </a:r>
          </a:p>
        </p:txBody>
      </p:sp>
      <p:cxnSp>
        <p:nvCxnSpPr>
          <p:cNvPr id="11" name="Straight Connector 10"/>
          <p:cNvCxnSpPr/>
          <p:nvPr/>
        </p:nvCxnSpPr>
        <p:spPr>
          <a:xfrm>
            <a:off x="7007919" y="454745"/>
            <a:ext cx="0" cy="2478426"/>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21196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83" y="1135719"/>
            <a:ext cx="5651138" cy="6292208"/>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SOCIAL IMMERSION</a:t>
            </a:r>
            <a:endParaRPr lang="nb-NO" sz="4703" dirty="0"/>
          </a:p>
        </p:txBody>
      </p:sp>
      <p:sp>
        <p:nvSpPr>
          <p:cNvPr id="8" name="TextBox 7"/>
          <p:cNvSpPr txBox="1"/>
          <p:nvPr/>
        </p:nvSpPr>
        <p:spPr>
          <a:xfrm>
            <a:off x="4991695" y="1163304"/>
            <a:ext cx="4032448" cy="4084451"/>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rgbClr val="FFC000"/>
                </a:solidFill>
              </a:rPr>
              <a:t>meet new people</a:t>
            </a:r>
            <a:r>
              <a:rPr lang="en-US" sz="1396" kern="0" dirty="0">
                <a:solidFill>
                  <a:sysClr val="windowText" lastClr="000000"/>
                </a:solidFill>
              </a:rPr>
              <a:t>. I want to go a place where I can </a:t>
            </a:r>
            <a:r>
              <a:rPr lang="en-US" sz="1396" b="1" kern="0" dirty="0">
                <a:solidFill>
                  <a:srgbClr val="FFC000"/>
                </a:solidFill>
              </a:rPr>
              <a:t>immerse myself in the local life </a:t>
            </a:r>
            <a:r>
              <a:rPr lang="en-US" sz="1396" kern="0" dirty="0">
                <a:solidFill>
                  <a:sysClr val="windowText" lastClr="000000"/>
                </a:solidFill>
              </a:rPr>
              <a:t>and </a:t>
            </a:r>
            <a:r>
              <a:rPr lang="en-US" sz="1396" b="1" kern="0" dirty="0">
                <a:solidFill>
                  <a:srgbClr val="FFC000"/>
                </a:solidFill>
              </a:rPr>
              <a:t>broaden my</a:t>
            </a:r>
            <a:r>
              <a:rPr lang="en-US" sz="1396" kern="0" dirty="0">
                <a:solidFill>
                  <a:sysClr val="windowText" lastClr="000000"/>
                </a:solidFill>
              </a:rPr>
              <a:t> </a:t>
            </a:r>
            <a:r>
              <a:rPr lang="en-US" sz="1396" b="1" kern="0" dirty="0">
                <a:solidFill>
                  <a:srgbClr val="FFC000"/>
                </a:solidFill>
              </a:rPr>
              <a:t>knowledge</a:t>
            </a:r>
            <a:r>
              <a:rPr lang="en-US" sz="1396" kern="0" dirty="0">
                <a:solidFill>
                  <a:sysClr val="windowText" lastClr="000000"/>
                </a:solidFill>
              </a:rPr>
              <a:t> and </a:t>
            </a:r>
            <a:r>
              <a:rPr lang="en-US" sz="1396" b="1" kern="0" dirty="0">
                <a:solidFill>
                  <a:srgbClr val="FFC000"/>
                </a:solidFill>
              </a:rPr>
              <a:t>horizon</a:t>
            </a:r>
            <a:r>
              <a:rPr lang="en-US" sz="1396" kern="0" dirty="0">
                <a:solidFill>
                  <a:sysClr val="windowText" lastClr="000000"/>
                </a:solidFill>
              </a:rPr>
              <a:t>. A holiday should create precious </a:t>
            </a:r>
            <a:r>
              <a:rPr lang="en-US" sz="1396" b="1" kern="0" dirty="0">
                <a:solidFill>
                  <a:srgbClr val="FFC000"/>
                </a:solidFill>
              </a:rPr>
              <a:t>moments of togetherness</a:t>
            </a:r>
            <a:r>
              <a:rPr lang="en-US" sz="1396" kern="0" dirty="0">
                <a:solidFill>
                  <a:sysClr val="windowText" lastClr="000000"/>
                </a:solidFill>
              </a:rPr>
              <a:t> and I would like to go places that allows me to discover </a:t>
            </a:r>
            <a:r>
              <a:rPr lang="en-US" sz="1396" b="1" kern="0" dirty="0">
                <a:solidFill>
                  <a:srgbClr val="FFC000"/>
                </a:solidFill>
              </a:rPr>
              <a:t>new and interesting places.</a:t>
            </a:r>
            <a:r>
              <a:rPr lang="en-US" sz="1396" kern="0" dirty="0">
                <a:solidFill>
                  <a:sysClr val="windowText" lastClr="000000"/>
                </a:solidFill>
              </a:rPr>
              <a:t> Furthermore I want to enrich my view on the world. I want to discover new and interesting places.</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destinations that has good opportunities to </a:t>
            </a:r>
            <a:r>
              <a:rPr lang="en-US" sz="1400" b="1" kern="0" dirty="0">
                <a:solidFill>
                  <a:srgbClr val="FFC000"/>
                </a:solidFill>
              </a:rPr>
              <a:t>meet local people</a:t>
            </a:r>
            <a:r>
              <a:rPr lang="en-US" sz="1400" kern="0" dirty="0">
                <a:solidFill>
                  <a:sysClr val="windowText" lastClr="000000"/>
                </a:solidFill>
              </a:rPr>
              <a:t>. It needs to be known for its friendly people and </a:t>
            </a:r>
            <a:r>
              <a:rPr lang="en-US" sz="1400" b="1" kern="0" dirty="0">
                <a:solidFill>
                  <a:srgbClr val="FFC000"/>
                </a:solidFill>
              </a:rPr>
              <a:t>good local cuisine. </a:t>
            </a:r>
            <a:r>
              <a:rPr lang="en-US" sz="1400" kern="0" dirty="0"/>
              <a:t>I</a:t>
            </a:r>
            <a:r>
              <a:rPr lang="en-US" sz="1400" kern="0" dirty="0">
                <a:solidFill>
                  <a:sysClr val="windowText" lastClr="000000"/>
                </a:solidFill>
              </a:rPr>
              <a:t>nteresting </a:t>
            </a:r>
            <a:r>
              <a:rPr lang="en-US" sz="1400" b="1" kern="0" dirty="0">
                <a:solidFill>
                  <a:srgbClr val="FFC000"/>
                </a:solidFill>
              </a:rPr>
              <a:t>sights</a:t>
            </a:r>
            <a:r>
              <a:rPr lang="en-US" sz="1400" kern="0" dirty="0">
                <a:solidFill>
                  <a:sysClr val="windowText" lastClr="000000"/>
                </a:solidFill>
              </a:rPr>
              <a:t>, interesting </a:t>
            </a:r>
            <a:r>
              <a:rPr lang="en-US" sz="1396" b="1" kern="0" dirty="0">
                <a:solidFill>
                  <a:srgbClr val="FFC000"/>
                </a:solidFill>
              </a:rPr>
              <a:t>culture</a:t>
            </a:r>
            <a:r>
              <a:rPr lang="en-US" sz="1400" kern="0" dirty="0">
                <a:solidFill>
                  <a:sysClr val="windowText" lastClr="000000"/>
                </a:solidFill>
              </a:rPr>
              <a:t> &amp; art and a </a:t>
            </a:r>
            <a:r>
              <a:rPr lang="en-US" sz="1400" b="1" kern="0" dirty="0">
                <a:solidFill>
                  <a:srgbClr val="FFC000"/>
                </a:solidFill>
              </a:rPr>
              <a:t>rich cultural heritage is also important</a:t>
            </a:r>
            <a:endParaRPr lang="en-US" sz="1400" kern="0" dirty="0"/>
          </a:p>
        </p:txBody>
      </p:sp>
      <p:sp>
        <p:nvSpPr>
          <p:cNvPr id="9" name="TextBox 8"/>
          <p:cNvSpPr txBox="1"/>
          <p:nvPr/>
        </p:nvSpPr>
        <p:spPr>
          <a:xfrm>
            <a:off x="9350835" y="1164518"/>
            <a:ext cx="3604864" cy="3866443"/>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FFC000"/>
                </a:solidFill>
              </a:rPr>
              <a:t>sociable</a:t>
            </a:r>
            <a:r>
              <a:rPr lang="en-US" sz="1396" b="1" kern="0" dirty="0">
                <a:solidFill>
                  <a:sysClr val="windowText" lastClr="000000"/>
                </a:solidFill>
              </a:rPr>
              <a:t> </a:t>
            </a:r>
            <a:r>
              <a:rPr lang="en-US" sz="1396" kern="0" dirty="0">
                <a:solidFill>
                  <a:sysClr val="windowText" lastClr="000000"/>
                </a:solidFill>
              </a:rPr>
              <a:t>and</a:t>
            </a:r>
            <a:r>
              <a:rPr lang="en-US" sz="1396" b="1" kern="0" dirty="0">
                <a:solidFill>
                  <a:sysClr val="windowText" lastClr="000000"/>
                </a:solidFill>
              </a:rPr>
              <a:t> </a:t>
            </a:r>
            <a:r>
              <a:rPr lang="en-US" sz="1396" kern="0" dirty="0">
                <a:solidFill>
                  <a:sysClr val="windowText" lastClr="000000"/>
                </a:solidFill>
              </a:rPr>
              <a:t>friendly.</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are always </a:t>
            </a:r>
            <a:r>
              <a:rPr lang="en-US" sz="1396" b="1" kern="0" dirty="0">
                <a:solidFill>
                  <a:srgbClr val="FFC000"/>
                </a:solidFill>
              </a:rPr>
              <a:t>looking to connect with others</a:t>
            </a:r>
            <a:r>
              <a:rPr lang="en-US" sz="1396" kern="0" dirty="0">
                <a:solidFill>
                  <a:sysClr val="windowText" lastClr="000000"/>
                </a:solidFill>
              </a:rPr>
              <a:t>. People who enjoy an </a:t>
            </a:r>
            <a:r>
              <a:rPr lang="en-US" sz="1396" b="1" kern="0" dirty="0">
                <a:solidFill>
                  <a:srgbClr val="FFC000"/>
                </a:solidFill>
              </a:rPr>
              <a:t>active and busy social life</a:t>
            </a:r>
            <a:r>
              <a:rPr lang="en-US" sz="1396" kern="0" dirty="0">
                <a:solidFill>
                  <a:sysClr val="windowText" lastClr="000000"/>
                </a:solidFill>
              </a:rPr>
              <a:t>. People who enjoy </a:t>
            </a:r>
            <a:r>
              <a:rPr lang="en-US" sz="1396" b="1" kern="0" dirty="0">
                <a:solidFill>
                  <a:srgbClr val="FFC000"/>
                </a:solidFill>
              </a:rPr>
              <a:t>spending time with friends</a:t>
            </a:r>
            <a:r>
              <a:rPr lang="en-US" sz="1396" kern="0" dirty="0">
                <a:solidFill>
                  <a:sysClr val="windowText" lastClr="000000"/>
                </a:solidFill>
              </a:rPr>
              <a:t>. People who like to </a:t>
            </a:r>
            <a:r>
              <a:rPr lang="en-US" sz="1396" b="1" kern="0" dirty="0">
                <a:solidFill>
                  <a:srgbClr val="FFC000"/>
                </a:solidFill>
              </a:rPr>
              <a:t>explore</a:t>
            </a:r>
            <a:r>
              <a:rPr lang="en-US" sz="1396" kern="0" dirty="0">
                <a:solidFill>
                  <a:sysClr val="windowText" lastClr="000000"/>
                </a:solidFill>
              </a:rPr>
              <a:t> and have </a:t>
            </a:r>
            <a:r>
              <a:rPr lang="en-US" sz="1396" b="1" kern="0" dirty="0">
                <a:solidFill>
                  <a:srgbClr val="FFC000"/>
                </a:solidFill>
              </a:rPr>
              <a:t>new experiences</a:t>
            </a:r>
            <a:r>
              <a:rPr lang="en-US" sz="1396" kern="0" dirty="0">
                <a:solidFill>
                  <a:sysClr val="windowText" lastClr="000000"/>
                </a:solidFill>
              </a:rPr>
              <a:t>. People who are interested to </a:t>
            </a:r>
            <a:r>
              <a:rPr lang="en-US" sz="1396" b="1" kern="0" dirty="0">
                <a:solidFill>
                  <a:srgbClr val="FFC000"/>
                </a:solidFill>
              </a:rPr>
              <a:t>learn more</a:t>
            </a:r>
            <a:r>
              <a:rPr lang="en-US" sz="1396" kern="0" dirty="0">
                <a:solidFill>
                  <a:sysClr val="windowText" lastClr="000000"/>
                </a:solidFill>
              </a:rPr>
              <a:t>. </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FFC000"/>
                  </a:solidFill>
                  <a:latin typeface="Arial Rounded MT Bold"/>
                </a:rPr>
                <a:t>55</a:t>
              </a:r>
              <a:r>
                <a:rPr lang="da-DK" sz="1470" b="1" kern="0" dirty="0">
                  <a:solidFill>
                    <a:srgbClr val="FFC000"/>
                  </a:solidFill>
                  <a:latin typeface="Arial Rounded MT Bold"/>
                </a:rPr>
                <a:t>%</a:t>
              </a:r>
              <a:endParaRPr lang="da-DK" sz="1764" b="1" kern="0" dirty="0">
                <a:solidFill>
                  <a:srgbClr val="FFC00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FFC000"/>
                  </a:solidFill>
                  <a:latin typeface="Arial Rounded MT Bold"/>
                </a:rPr>
                <a:t>45</a:t>
              </a:r>
              <a:r>
                <a:rPr lang="da-DK" sz="1470" b="1" kern="0" dirty="0">
                  <a:solidFill>
                    <a:srgbClr val="FFC000"/>
                  </a:solidFill>
                  <a:latin typeface="Arial Rounded MT Bold"/>
                </a:rPr>
                <a:t>%</a:t>
              </a:r>
              <a:endParaRPr lang="da-DK" sz="1764" b="1" kern="0" dirty="0">
                <a:solidFill>
                  <a:srgbClr val="FFC00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C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C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b="1" kern="0" dirty="0">
                  <a:solidFill>
                    <a:srgbClr val="FFC000"/>
                  </a:solidFill>
                  <a:latin typeface="Arial Rounded MT Bold"/>
                </a:rPr>
                <a:t>38</a:t>
              </a:r>
              <a:r>
                <a:rPr lang="da-DK" sz="1617" b="1" kern="0" dirty="0">
                  <a:solidFill>
                    <a:srgbClr val="FFC000"/>
                  </a:solidFill>
                  <a:latin typeface="Arial Rounded MT Bold"/>
                </a:rPr>
                <a:t>%</a:t>
              </a:r>
              <a:r>
                <a:rPr lang="da-DK" sz="2646" b="1" kern="0" dirty="0">
                  <a:solidFill>
                    <a:srgbClr val="FFC000"/>
                  </a:solidFill>
                  <a:latin typeface="Arial Rounded MT Bold"/>
                </a:rPr>
                <a:t> </a:t>
              </a:r>
            </a:p>
            <a:p>
              <a:pPr marL="7001" algn="ctr" defTabSz="1343985">
                <a:defRPr/>
              </a:pPr>
              <a:r>
                <a:rPr lang="da-DK" sz="1029" kern="0" dirty="0">
                  <a:solidFill>
                    <a:srgbClr val="FFC000"/>
                  </a:solidFill>
                  <a:latin typeface="Arial Rounded MT Bold"/>
                </a:rPr>
                <a:t>ARE ABOVE</a:t>
              </a:r>
            </a:p>
            <a:p>
              <a:pPr marL="7001" algn="ctr" defTabSz="1343985">
                <a:defRPr/>
              </a:pPr>
              <a:r>
                <a:rPr lang="da-DK" sz="1323" b="1" kern="0" dirty="0">
                  <a:solidFill>
                    <a:srgbClr val="FFC000"/>
                  </a:solidFill>
                  <a:latin typeface="Arial Rounded MT Bold"/>
                </a:rPr>
                <a:t>60 </a:t>
              </a:r>
              <a:r>
                <a:rPr lang="da-DK" sz="1029" kern="0" dirty="0">
                  <a:solidFill>
                    <a:srgbClr val="FFC000"/>
                  </a:solidFill>
                  <a:latin typeface="Arial Rounded MT Bold"/>
                </a:rPr>
                <a:t>YEARS</a:t>
              </a:r>
              <a:endParaRPr lang="da-DK" sz="1176" kern="0" dirty="0">
                <a:solidFill>
                  <a:srgbClr val="FFC00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C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C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FFC000"/>
                  </a:solidFill>
                  <a:latin typeface="Arial Rounded MT Bold"/>
                </a:rPr>
                <a:t>SHARE OF OVERNIGHT STAYS</a:t>
              </a:r>
            </a:p>
            <a:p>
              <a:pPr marL="7001" algn="ctr" defTabSz="1343985">
                <a:defRPr/>
              </a:pPr>
              <a:r>
                <a:rPr lang="da-DK" sz="2058" b="1" kern="0" dirty="0">
                  <a:solidFill>
                    <a:srgbClr val="FFC000"/>
                  </a:solidFill>
                  <a:latin typeface="Arial Rounded MT Bold"/>
                </a:rPr>
                <a:t>8</a:t>
              </a:r>
              <a:r>
                <a:rPr lang="da-DK" sz="1470" b="1" kern="0" dirty="0">
                  <a:solidFill>
                    <a:srgbClr val="FFC000"/>
                  </a:solidFill>
                  <a:latin typeface="Arial Rounded MT Bold"/>
                </a:rPr>
                <a:t>%</a:t>
              </a:r>
              <a:endParaRPr lang="da-DK" sz="1176" kern="0" dirty="0">
                <a:solidFill>
                  <a:srgbClr val="FFC000"/>
                </a:solidFill>
                <a:latin typeface="Arial Rounded MT Bold"/>
              </a:endParaRPr>
            </a:p>
          </p:txBody>
        </p:sp>
      </p:grpSp>
      <p:sp>
        <p:nvSpPr>
          <p:cNvPr id="61" name="Oval 60"/>
          <p:cNvSpPr/>
          <p:nvPr/>
        </p:nvSpPr>
        <p:spPr>
          <a:xfrm>
            <a:off x="-409658" y="1691683"/>
            <a:ext cx="3673161" cy="3444494"/>
          </a:xfrm>
          <a:prstGeom prst="ellipse">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IMMERSE MYSELF INTO LOCAL LIFE, MEET NEW PEOPLE AND EAT LOCAL CUISINE</a:t>
            </a: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ext uri="{D42A27DB-BD31-4B8C-83A1-F6EECF244321}">
                <p14:modId xmlns:p14="http://schemas.microsoft.com/office/powerpoint/2010/main" val="339875390"/>
              </p:ext>
            </p:extLst>
          </p:nvPr>
        </p:nvGraphicFramePr>
        <p:xfrm>
          <a:off x="11061534" y="5754827"/>
          <a:ext cx="1801207" cy="1534610"/>
        </p:xfrm>
        <a:graphic>
          <a:graphicData uri="http://schemas.openxmlformats.org/drawingml/2006/chart">
            <c:chart xmlns:c="http://schemas.openxmlformats.org/drawingml/2006/chart" xmlns:r="http://schemas.openxmlformats.org/officeDocument/2006/relationships" r:id="rId3"/>
          </a:graphicData>
        </a:graphic>
      </p:graphicFrame>
      <p:pic>
        <p:nvPicPr>
          <p:cNvPr id="52" name="Picture 6" descr="Bilderesultat for country FLAG button ITA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31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SOCIAL IMMERSION</a:t>
            </a:r>
          </a:p>
        </p:txBody>
      </p:sp>
      <p:sp>
        <p:nvSpPr>
          <p:cNvPr id="12" name="TextBox 11"/>
          <p:cNvSpPr txBox="1"/>
          <p:nvPr/>
        </p:nvSpPr>
        <p:spPr>
          <a:xfrm>
            <a:off x="670095" y="1703969"/>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In this segment you will find trips to </a:t>
            </a:r>
            <a:r>
              <a:rPr lang="en-GB" sz="1396" b="1" kern="0" dirty="0">
                <a:solidFill>
                  <a:srgbClr val="FFC000"/>
                </a:solidFill>
              </a:rPr>
              <a:t>experience culture, </a:t>
            </a:r>
            <a:r>
              <a:rPr lang="en-GB" sz="1396" kern="0" dirty="0"/>
              <a:t>typical sun and beach holiday,</a:t>
            </a:r>
            <a:r>
              <a:rPr lang="en-GB" sz="1396" b="1" kern="0" dirty="0">
                <a:solidFill>
                  <a:srgbClr val="FFC000"/>
                </a:solidFill>
              </a:rPr>
              <a:t> visits to historical sites</a:t>
            </a:r>
            <a:r>
              <a:rPr lang="en-GB" sz="1396" kern="0" dirty="0">
                <a:solidFill>
                  <a:sysClr val="windowText" lastClr="000000"/>
                </a:solidFill>
              </a:rPr>
              <a:t> and at lot of </a:t>
            </a:r>
            <a:r>
              <a:rPr lang="en-GB" sz="1396" b="1" kern="0" dirty="0">
                <a:solidFill>
                  <a:srgbClr val="FFC000"/>
                </a:solidFill>
              </a:rPr>
              <a:t>sightseeing/ round trips</a:t>
            </a:r>
            <a:r>
              <a:rPr lang="en-GB" sz="1396" kern="0" dirty="0">
                <a:solidFill>
                  <a:sysClr val="windowText" lastClr="000000"/>
                </a:solidFill>
              </a:rPr>
              <a:t>. You will also find this segment </a:t>
            </a:r>
            <a:r>
              <a:rPr lang="en-GB" sz="1396" b="1" kern="0" dirty="0">
                <a:solidFill>
                  <a:srgbClr val="FFC000"/>
                </a:solidFill>
              </a:rPr>
              <a:t>visiting friends and relatives</a:t>
            </a:r>
            <a:r>
              <a:rPr lang="en-GB" sz="1396" kern="0" dirty="0">
                <a:solidFill>
                  <a:sysClr val="windowText" lastClr="000000"/>
                </a:solidFill>
              </a:rPr>
              <a:t> more than the other segments.</a:t>
            </a:r>
          </a:p>
        </p:txBody>
      </p:sp>
      <p:sp>
        <p:nvSpPr>
          <p:cNvPr id="13" name="TextBox 12"/>
          <p:cNvSpPr txBox="1"/>
          <p:nvPr/>
        </p:nvSpPr>
        <p:spPr>
          <a:xfrm>
            <a:off x="670095" y="4511727"/>
            <a:ext cx="3439313" cy="1722908"/>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lvl="0" algn="just" defTabSz="914400">
              <a:defRPr/>
            </a:pPr>
            <a:r>
              <a:rPr lang="en-GB" sz="1400" kern="0" dirty="0">
                <a:solidFill>
                  <a:sysClr val="windowText" lastClr="000000"/>
                </a:solidFill>
              </a:rPr>
              <a:t>These are consumers that organize their trip themselves and </a:t>
            </a:r>
            <a:r>
              <a:rPr lang="en-GB" sz="1396" b="1" kern="0" dirty="0">
                <a:solidFill>
                  <a:srgbClr val="FFC000"/>
                </a:solidFill>
              </a:rPr>
              <a:t>travels independently</a:t>
            </a:r>
            <a:r>
              <a:rPr lang="en-GB" sz="1400" kern="0" dirty="0">
                <a:solidFill>
                  <a:sysClr val="windowText" lastClr="000000"/>
                </a:solidFill>
              </a:rPr>
              <a:t>.  They often travel with </a:t>
            </a:r>
            <a:r>
              <a:rPr lang="en-GB" sz="1396" b="1" kern="0" dirty="0">
                <a:solidFill>
                  <a:srgbClr val="FFC000"/>
                </a:solidFill>
              </a:rPr>
              <a:t>friends</a:t>
            </a:r>
            <a:r>
              <a:rPr lang="en-GB" sz="1400" kern="0" dirty="0">
                <a:solidFill>
                  <a:sysClr val="windowText" lastClr="000000"/>
                </a:solidFill>
              </a:rPr>
              <a:t> and seek a </a:t>
            </a:r>
            <a:r>
              <a:rPr lang="en-GB" sz="1396" b="1" kern="0" dirty="0">
                <a:solidFill>
                  <a:srgbClr val="FFC000"/>
                </a:solidFill>
              </a:rPr>
              <a:t>social experience </a:t>
            </a:r>
            <a:r>
              <a:rPr lang="en-GB" sz="1400" kern="0" dirty="0">
                <a:solidFill>
                  <a:sysClr val="windowText" lastClr="000000"/>
                </a:solidFill>
              </a:rPr>
              <a:t>in a new to them culture. They want to immerse themselves in </a:t>
            </a:r>
            <a:r>
              <a:rPr lang="en-GB" sz="1396" b="1" kern="0" dirty="0">
                <a:solidFill>
                  <a:srgbClr val="FFC000"/>
                </a:solidFill>
              </a:rPr>
              <a:t>local life and culture</a:t>
            </a:r>
            <a:r>
              <a:rPr lang="en-GB" sz="1400" kern="0" dirty="0">
                <a:solidFill>
                  <a:sysClr val="windowText" lastClr="000000"/>
                </a:solidFill>
              </a:rPr>
              <a:t>, connect with others and </a:t>
            </a:r>
            <a:r>
              <a:rPr lang="en-GB" sz="1396" b="1" kern="0" dirty="0">
                <a:solidFill>
                  <a:srgbClr val="FFC000"/>
                </a:solidFill>
              </a:rPr>
              <a:t>spend time with friends</a:t>
            </a:r>
            <a:r>
              <a:rPr lang="en-GB" sz="1400" kern="0" dirty="0">
                <a:solidFill>
                  <a:sysClr val="windowText" lastClr="000000"/>
                </a:solidFill>
              </a:rPr>
              <a:t>. </a:t>
            </a:r>
            <a:endParaRPr lang="en-GB" sz="1400" kern="0" dirty="0">
              <a:solidFill>
                <a:srgbClr val="FF0000"/>
              </a:solidFill>
            </a:endParaRPr>
          </a:p>
        </p:txBody>
      </p:sp>
      <p:sp>
        <p:nvSpPr>
          <p:cNvPr id="16" name="TextBox 15"/>
          <p:cNvSpPr txBox="1"/>
          <p:nvPr/>
        </p:nvSpPr>
        <p:spPr>
          <a:xfrm>
            <a:off x="4989172" y="4491716"/>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Most of these consumers make their decision </a:t>
            </a:r>
            <a:r>
              <a:rPr lang="en-GB" sz="1396" b="1" kern="0" dirty="0">
                <a:solidFill>
                  <a:srgbClr val="FFC000"/>
                </a:solidFill>
              </a:rPr>
              <a:t>less than 1 months before their departure </a:t>
            </a:r>
            <a:r>
              <a:rPr lang="en-GB" sz="1400" kern="0" dirty="0">
                <a:solidFill>
                  <a:sysClr val="windowText" lastClr="000000"/>
                </a:solidFill>
              </a:rPr>
              <a:t>(69%). They act more than the other segments on reviews from other travellers online. Internet in general is the most important information source. Their </a:t>
            </a:r>
            <a:r>
              <a:rPr lang="en-GB" sz="1396" b="1" kern="0" dirty="0">
                <a:solidFill>
                  <a:srgbClr val="FFC000"/>
                </a:solidFill>
              </a:rPr>
              <a:t>spouse/partner </a:t>
            </a:r>
            <a:r>
              <a:rPr lang="en-GB" sz="1396" kern="0" dirty="0"/>
              <a:t>and</a:t>
            </a:r>
            <a:r>
              <a:rPr lang="en-GB" sz="1396" b="1" kern="0" dirty="0">
                <a:solidFill>
                  <a:srgbClr val="FFC000"/>
                </a:solidFill>
              </a:rPr>
              <a:t> friends </a:t>
            </a:r>
            <a:r>
              <a:rPr lang="en-GB" sz="1400" kern="0" dirty="0">
                <a:solidFill>
                  <a:sysClr val="windowText" lastClr="000000"/>
                </a:solidFill>
              </a:rPr>
              <a:t>heavily influences their choice. </a:t>
            </a:r>
          </a:p>
        </p:txBody>
      </p:sp>
      <p:sp>
        <p:nvSpPr>
          <p:cNvPr id="17" name="TextBox 16"/>
          <p:cNvSpPr txBox="1"/>
          <p:nvPr/>
        </p:nvSpPr>
        <p:spPr>
          <a:xfrm>
            <a:off x="5015679" y="1703969"/>
            <a:ext cx="3439313" cy="1938351"/>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I TRAVEL TO MEET THE LOCALS</a:t>
            </a:r>
            <a:endParaRPr lang="en-US" sz="1396" kern="0" dirty="0">
              <a:solidFill>
                <a:sysClr val="windowText" lastClr="000000"/>
              </a:solidFill>
            </a:endParaRPr>
          </a:p>
          <a:p>
            <a:pPr marL="4763" lvl="0" algn="just" defTabSz="914400">
              <a:defRPr/>
            </a:pPr>
            <a:r>
              <a:rPr lang="en-US" sz="1400" kern="0" dirty="0">
                <a:solidFill>
                  <a:sysClr val="windowText" lastClr="000000"/>
                </a:solidFill>
              </a:rPr>
              <a:t>These consumers want to visit cities and </a:t>
            </a:r>
            <a:r>
              <a:rPr lang="en-US" sz="1400" b="1" kern="0" dirty="0">
                <a:solidFill>
                  <a:srgbClr val="FFC000"/>
                </a:solidFill>
              </a:rPr>
              <a:t>discover local culture and lifestyle</a:t>
            </a:r>
            <a:r>
              <a:rPr lang="en-US" sz="1400" kern="0" dirty="0">
                <a:solidFill>
                  <a:sysClr val="windowText" lastClr="000000"/>
                </a:solidFill>
              </a:rPr>
              <a:t>. They want to visit </a:t>
            </a:r>
            <a:r>
              <a:rPr lang="en-US" sz="1400" b="1" kern="0" dirty="0">
                <a:solidFill>
                  <a:srgbClr val="FFC000"/>
                </a:solidFill>
              </a:rPr>
              <a:t>historical buildings </a:t>
            </a:r>
            <a:r>
              <a:rPr lang="en-US" sz="1400" kern="0" dirty="0">
                <a:solidFill>
                  <a:sysClr val="windowText" lastClr="000000"/>
                </a:solidFill>
              </a:rPr>
              <a:t>and sites, taste local food and drinks and visit museums more than the other segments.</a:t>
            </a:r>
          </a:p>
          <a:p>
            <a:pPr marL="4763" lvl="0" algn="just" defTabSz="914400">
              <a:defRPr/>
            </a:pPr>
            <a:r>
              <a:rPr lang="en-US" sz="1400" kern="0" dirty="0">
                <a:solidFill>
                  <a:sysClr val="windowText" lastClr="000000"/>
                </a:solidFill>
              </a:rPr>
              <a:t>The experience of </a:t>
            </a:r>
            <a:r>
              <a:rPr lang="en-US" sz="1396" b="1" kern="0" dirty="0">
                <a:solidFill>
                  <a:srgbClr val="FFC000"/>
                </a:solidFill>
              </a:rPr>
              <a:t>national festivals and traditional celebrations</a:t>
            </a:r>
            <a:r>
              <a:rPr lang="en-US" sz="1400" kern="0" dirty="0">
                <a:solidFill>
                  <a:sysClr val="windowText" lastClr="000000"/>
                </a:solidFill>
              </a:rPr>
              <a:t> are also most appreciated.</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41587" y="4830617"/>
            <a:ext cx="2890748" cy="1928128"/>
          </a:xfrm>
          <a:prstGeom prst="rect">
            <a:avLst/>
          </a:prstGeom>
        </p:spPr>
      </p:pic>
      <p:sp>
        <p:nvSpPr>
          <p:cNvPr id="24" name="TextBox 23"/>
          <p:cNvSpPr txBox="1"/>
          <p:nvPr/>
        </p:nvSpPr>
        <p:spPr>
          <a:xfrm>
            <a:off x="9380478" y="1703969"/>
            <a:ext cx="3439313" cy="214866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a:t>
            </a:r>
            <a:r>
              <a:rPr lang="en-US" sz="1396" kern="0" dirty="0">
                <a:solidFill>
                  <a:sysClr val="windowText" lastClr="000000"/>
                </a:solidFill>
              </a:rPr>
              <a:t>important for brands which try to position themselves as </a:t>
            </a:r>
            <a:r>
              <a:rPr lang="en-US" sz="1396" b="1" kern="0" dirty="0">
                <a:solidFill>
                  <a:srgbClr val="FFC000"/>
                </a:solidFill>
              </a:rPr>
              <a:t>enhancers of friendships</a:t>
            </a:r>
            <a:r>
              <a:rPr lang="en-US" sz="1396" kern="0" dirty="0">
                <a:solidFill>
                  <a:sysClr val="windowText" lastClr="000000"/>
                </a:solidFill>
              </a:rPr>
              <a:t>, as </a:t>
            </a:r>
            <a:r>
              <a:rPr lang="en-US" sz="1396" b="1" kern="0" dirty="0">
                <a:solidFill>
                  <a:srgbClr val="FFC000"/>
                </a:solidFill>
              </a:rPr>
              <a:t>social brands </a:t>
            </a:r>
            <a:r>
              <a:rPr lang="en-US" sz="1396" kern="0" dirty="0">
                <a:solidFill>
                  <a:sysClr val="windowText" lastClr="000000"/>
                </a:solidFill>
              </a:rPr>
              <a:t>which help bring </a:t>
            </a:r>
            <a:r>
              <a:rPr lang="en-US" sz="1396" b="1" kern="0" dirty="0">
                <a:solidFill>
                  <a:srgbClr val="FFC000"/>
                </a:solidFill>
              </a:rPr>
              <a:t>people</a:t>
            </a:r>
            <a:r>
              <a:rPr lang="en-US" sz="1396" kern="0" dirty="0">
                <a:solidFill>
                  <a:sysClr val="windowText" lastClr="000000"/>
                </a:solidFill>
              </a:rPr>
              <a:t> together, and brands which are </a:t>
            </a:r>
            <a:r>
              <a:rPr lang="en-US" sz="1396" b="1" kern="0" dirty="0">
                <a:solidFill>
                  <a:srgbClr val="FFC000"/>
                </a:solidFill>
              </a:rPr>
              <a:t>open</a:t>
            </a:r>
            <a:r>
              <a:rPr lang="en-US" sz="1396" kern="0" dirty="0">
                <a:solidFill>
                  <a:sysClr val="windowText" lastClr="000000"/>
                </a:solidFill>
              </a:rPr>
              <a:t>, </a:t>
            </a:r>
            <a:r>
              <a:rPr lang="en-US" sz="1396" b="1" kern="0" dirty="0">
                <a:solidFill>
                  <a:srgbClr val="FFC000"/>
                </a:solidFill>
              </a:rPr>
              <a:t>inclusive</a:t>
            </a:r>
            <a:r>
              <a:rPr lang="en-US" sz="1396" kern="0" dirty="0">
                <a:solidFill>
                  <a:sysClr val="windowText" lastClr="000000"/>
                </a:solidFill>
              </a:rPr>
              <a:t>, and seeking to reflect </a:t>
            </a:r>
            <a:r>
              <a:rPr lang="en-US" sz="1396" b="1" kern="0" dirty="0">
                <a:solidFill>
                  <a:srgbClr val="FFC000"/>
                </a:solidFill>
              </a:rPr>
              <a:t>shared pleasures</a:t>
            </a:r>
            <a:r>
              <a:rPr lang="en-US" sz="1396" kern="0" dirty="0">
                <a:solidFill>
                  <a:sysClr val="windowText" lastClr="000000"/>
                </a:solidFill>
              </a:rPr>
              <a:t>. It is important for brands which seek to support collaboration with their customers. </a:t>
            </a:r>
          </a:p>
          <a:p>
            <a:pPr marL="4763" lvl="0" algn="just" defTabSz="914400">
              <a:defRPr/>
            </a:pPr>
            <a:endParaRPr lang="en-GB" sz="1396" kern="0" dirty="0">
              <a:solidFill>
                <a:sysClr val="windowText" lastClr="000000"/>
              </a:solidFill>
            </a:endParaRPr>
          </a:p>
        </p:txBody>
      </p:sp>
      <p:pic>
        <p:nvPicPr>
          <p:cNvPr id="20" name="Picture 6" descr="Bilderesultat for country FLAG button ITA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58834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11118139" cy="553998"/>
          </a:xfrm>
          <a:solidFill>
            <a:srgbClr val="FFC000"/>
          </a:solidFill>
        </p:spPr>
        <p:txBody>
          <a:bodyPr/>
          <a:lstStyle/>
          <a:p>
            <a:r>
              <a:rPr lang="en-US" b="1" dirty="0"/>
              <a:t>SOCIAL IMMERSION </a:t>
            </a:r>
            <a:r>
              <a:rPr lang="en-US" dirty="0"/>
              <a:t>- Active, relaxed and fresh</a:t>
            </a:r>
          </a:p>
        </p:txBody>
      </p:sp>
      <p:graphicFrame>
        <p:nvGraphicFramePr>
          <p:cNvPr id="57" name="SI_Chart"/>
          <p:cNvGraphicFramePr/>
          <p:nvPr>
            <p:extLst>
              <p:ext uri="{D42A27DB-BD31-4B8C-83A1-F6EECF244321}">
                <p14:modId xmlns:p14="http://schemas.microsoft.com/office/powerpoint/2010/main" val="2356839583"/>
              </p:ext>
            </p:extLst>
          </p:nvPr>
        </p:nvGraphicFramePr>
        <p:xfrm>
          <a:off x="6287839" y="2594242"/>
          <a:ext cx="6408712"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3" name="P_Chart"/>
          <p:cNvGraphicFramePr/>
          <p:nvPr>
            <p:extLst>
              <p:ext uri="{D42A27DB-BD31-4B8C-83A1-F6EECF244321}">
                <p14:modId xmlns:p14="http://schemas.microsoft.com/office/powerpoint/2010/main" val="187738376"/>
              </p:ext>
            </p:extLst>
          </p:nvPr>
        </p:nvGraphicFramePr>
        <p:xfrm>
          <a:off x="1991663" y="5057239"/>
          <a:ext cx="3556936" cy="17869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4" name="FC_Chart"/>
          <p:cNvGraphicFramePr/>
          <p:nvPr>
            <p:extLst>
              <p:ext uri="{D42A27DB-BD31-4B8C-83A1-F6EECF244321}">
                <p14:modId xmlns:p14="http://schemas.microsoft.com/office/powerpoint/2010/main" val="419484327"/>
              </p:ext>
            </p:extLst>
          </p:nvPr>
        </p:nvGraphicFramePr>
        <p:xfrm>
          <a:off x="6791895" y="4941457"/>
          <a:ext cx="5423980" cy="17867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6" name="EB_Chart"/>
          <p:cNvGraphicFramePr/>
          <p:nvPr>
            <p:extLst>
              <p:ext uri="{D42A27DB-BD31-4B8C-83A1-F6EECF244321}">
                <p14:modId xmlns:p14="http://schemas.microsoft.com/office/powerpoint/2010/main" val="3398625114"/>
              </p:ext>
            </p:extLst>
          </p:nvPr>
        </p:nvGraphicFramePr>
        <p:xfrm>
          <a:off x="540000" y="2628317"/>
          <a:ext cx="6251895"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7"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8" name="Gruppieren 3"/>
          <p:cNvGrpSpPr>
            <a:grpSpLocks noChangeAspect="1"/>
          </p:cNvGrpSpPr>
          <p:nvPr/>
        </p:nvGrpSpPr>
        <p:grpSpPr>
          <a:xfrm>
            <a:off x="7140299" y="2128962"/>
            <a:ext cx="360180" cy="360180"/>
            <a:chOff x="-1042867" y="3392141"/>
            <a:chExt cx="612000" cy="612000"/>
          </a:xfrm>
        </p:grpSpPr>
        <p:sp>
          <p:nvSpPr>
            <p:cNvPr id="39"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0"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1" name="Gruppieren 2"/>
          <p:cNvGrpSpPr>
            <a:grpSpLocks noChangeAspect="1"/>
          </p:cNvGrpSpPr>
          <p:nvPr/>
        </p:nvGrpSpPr>
        <p:grpSpPr>
          <a:xfrm>
            <a:off x="7228813" y="4561086"/>
            <a:ext cx="360180" cy="360180"/>
            <a:chOff x="-1042867" y="2764795"/>
            <a:chExt cx="612000" cy="612000"/>
          </a:xfrm>
        </p:grpSpPr>
        <p:sp>
          <p:nvSpPr>
            <p:cNvPr id="42"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3"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4" name="Gruppieren 4"/>
          <p:cNvGrpSpPr>
            <a:grpSpLocks noChangeAspect="1"/>
          </p:cNvGrpSpPr>
          <p:nvPr/>
        </p:nvGrpSpPr>
        <p:grpSpPr>
          <a:xfrm>
            <a:off x="3008707" y="2120056"/>
            <a:ext cx="360180" cy="360180"/>
            <a:chOff x="-1042867" y="4019487"/>
            <a:chExt cx="612000" cy="612000"/>
          </a:xfrm>
        </p:grpSpPr>
        <p:sp>
          <p:nvSpPr>
            <p:cNvPr id="45"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6"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7" name="Group 46"/>
          <p:cNvGrpSpPr/>
          <p:nvPr/>
        </p:nvGrpSpPr>
        <p:grpSpPr>
          <a:xfrm>
            <a:off x="3008707" y="4549828"/>
            <a:ext cx="360180" cy="360180"/>
            <a:chOff x="4453663" y="4849050"/>
            <a:chExt cx="468000" cy="468000"/>
          </a:xfrm>
        </p:grpSpPr>
        <p:sp>
          <p:nvSpPr>
            <p:cNvPr id="48"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9"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50"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65" name="Picture 6" descr="Bilderesultat for country FLAG button ITAL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37423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8142973" cy="553999"/>
          </a:xfrm>
          <a:solidFill>
            <a:srgbClr val="FFC000"/>
          </a:solidFill>
        </p:spPr>
        <p:txBody>
          <a:bodyPr>
            <a:normAutofit/>
          </a:bodyPr>
          <a:lstStyle/>
          <a:p>
            <a:r>
              <a:rPr lang="en-GB" sz="3200" dirty="0"/>
              <a:t>Segment profile </a:t>
            </a:r>
            <a:r>
              <a:rPr lang="en-GB" sz="3200" b="1" dirty="0"/>
              <a:t>– SOCIAL IMMERSION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ext uri="{D42A27DB-BD31-4B8C-83A1-F6EECF244321}">
                <p14:modId xmlns:p14="http://schemas.microsoft.com/office/powerpoint/2010/main" val="544924155"/>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3813882746"/>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4022832683"/>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3178791419"/>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116608842"/>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2522981620"/>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1212121745"/>
              </p:ext>
            </p:extLst>
          </p:nvPr>
        </p:nvGraphicFramePr>
        <p:xfrm>
          <a:off x="8948333" y="1912533"/>
          <a:ext cx="4491442"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55" name="Picture 6" descr="Bilderesultat for country FLAG button ITAL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43722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8108539" cy="553999"/>
          </a:xfrm>
          <a:solidFill>
            <a:srgbClr val="FFC000"/>
          </a:solidFill>
        </p:spPr>
        <p:txBody>
          <a:bodyPr>
            <a:normAutofit/>
          </a:bodyPr>
          <a:lstStyle/>
          <a:p>
            <a:r>
              <a:rPr lang="en-GB" sz="3200" dirty="0"/>
              <a:t>Segment profile </a:t>
            </a:r>
            <a:r>
              <a:rPr lang="en-GB" sz="3200" b="1" dirty="0"/>
              <a:t>- SOCIAL IMMERSION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extBox 41"/>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0" name="Chart 39"/>
          <p:cNvGraphicFramePr/>
          <p:nvPr>
            <p:extLst>
              <p:ext uri="{D42A27DB-BD31-4B8C-83A1-F6EECF244321}">
                <p14:modId xmlns:p14="http://schemas.microsoft.com/office/powerpoint/2010/main" val="4235594605"/>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2" name="Chart 51"/>
          <p:cNvGraphicFramePr/>
          <p:nvPr>
            <p:extLst>
              <p:ext uri="{D42A27DB-BD31-4B8C-83A1-F6EECF244321}">
                <p14:modId xmlns:p14="http://schemas.microsoft.com/office/powerpoint/2010/main" val="106430079"/>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3" name="Chart 52"/>
          <p:cNvGraphicFramePr/>
          <p:nvPr>
            <p:extLst>
              <p:ext uri="{D42A27DB-BD31-4B8C-83A1-F6EECF244321}">
                <p14:modId xmlns:p14="http://schemas.microsoft.com/office/powerpoint/2010/main" val="3346501934"/>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4" name="Chart 53"/>
          <p:cNvGraphicFramePr/>
          <p:nvPr>
            <p:extLst>
              <p:ext uri="{D42A27DB-BD31-4B8C-83A1-F6EECF244321}">
                <p14:modId xmlns:p14="http://schemas.microsoft.com/office/powerpoint/2010/main" val="2617197388"/>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5" name="Chart 54"/>
          <p:cNvGraphicFramePr/>
          <p:nvPr>
            <p:extLst>
              <p:ext uri="{D42A27DB-BD31-4B8C-83A1-F6EECF244321}">
                <p14:modId xmlns:p14="http://schemas.microsoft.com/office/powerpoint/2010/main" val="65540638"/>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6" name="Chart 55"/>
          <p:cNvGraphicFramePr/>
          <p:nvPr>
            <p:extLst>
              <p:ext uri="{D42A27DB-BD31-4B8C-83A1-F6EECF244321}">
                <p14:modId xmlns:p14="http://schemas.microsoft.com/office/powerpoint/2010/main" val="3314697207"/>
              </p:ext>
            </p:extLst>
          </p:nvPr>
        </p:nvGraphicFramePr>
        <p:xfrm>
          <a:off x="9240167" y="2036227"/>
          <a:ext cx="3878820" cy="2680508"/>
        </p:xfrm>
        <a:graphic>
          <a:graphicData uri="http://schemas.openxmlformats.org/drawingml/2006/chart">
            <c:chart xmlns:c="http://schemas.openxmlformats.org/drawingml/2006/chart" xmlns:r="http://schemas.openxmlformats.org/officeDocument/2006/relationships" r:id="rId11"/>
          </a:graphicData>
        </a:graphic>
      </p:graphicFrame>
      <p:pic>
        <p:nvPicPr>
          <p:cNvPr id="57" name="Picture 6" descr="Bilderesultat for country FLAG button ITAL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0BDB17C3-E3CF-42C7-8B37-95CEC746B66C}"/>
              </a:ext>
            </a:extLst>
          </p:cNvPr>
          <p:cNvSpPr txBox="1"/>
          <p:nvPr/>
        </p:nvSpPr>
        <p:spPr>
          <a:xfrm>
            <a:off x="9204155" y="5140086"/>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1" name="Chart 40">
            <a:extLst>
              <a:ext uri="{FF2B5EF4-FFF2-40B4-BE49-F238E27FC236}">
                <a16:creationId xmlns:a16="http://schemas.microsoft.com/office/drawing/2014/main" id="{FCDB418D-DBE4-4C51-870D-47AF56D62C6F}"/>
              </a:ext>
            </a:extLst>
          </p:cNvPr>
          <p:cNvGraphicFramePr/>
          <p:nvPr>
            <p:extLst>
              <p:ext uri="{D42A27DB-BD31-4B8C-83A1-F6EECF244321}">
                <p14:modId xmlns:p14="http://schemas.microsoft.com/office/powerpoint/2010/main" val="2090170376"/>
              </p:ext>
            </p:extLst>
          </p:nvPr>
        </p:nvGraphicFramePr>
        <p:xfrm>
          <a:off x="9267315" y="5541464"/>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2605842353"/>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6" name="Oval 5"/>
          <p:cNvSpPr/>
          <p:nvPr/>
        </p:nvSpPr>
        <p:spPr bwMode="gray">
          <a:xfrm>
            <a:off x="1871811" y="705872"/>
            <a:ext cx="3168352" cy="3168352"/>
          </a:xfrm>
          <a:prstGeom prst="ellipse">
            <a:avLst/>
          </a:prstGeom>
          <a:solidFill>
            <a:srgbClr val="9E450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r>
              <a:rPr kumimoji="0" lang="en-GB"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SHARING AND CARING</a:t>
            </a:r>
          </a:p>
        </p:txBody>
      </p:sp>
      <p:sp>
        <p:nvSpPr>
          <p:cNvPr id="10" name="TextBox 9"/>
          <p:cNvSpPr txBox="1"/>
          <p:nvPr/>
        </p:nvSpPr>
        <p:spPr>
          <a:xfrm>
            <a:off x="3715865" y="3889777"/>
            <a:ext cx="2452405" cy="682101"/>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0" i="0" u="none" strike="noStrike" kern="0" cap="none" spc="0" normalizeH="0" baseline="0" noProof="0" dirty="0">
                <a:ln>
                  <a:noFill/>
                </a:ln>
                <a:solidFill>
                  <a:srgbClr val="85888C"/>
                </a:solidFill>
                <a:effectLst/>
                <a:uLnTx/>
                <a:uFillTx/>
                <a:latin typeface="Segoe UI"/>
                <a:ea typeface="+mn-ea"/>
                <a:cs typeface="+mn-cs"/>
              </a:rPr>
              <a:t>Precious moments of togetherness</a:t>
            </a:r>
          </a:p>
        </p:txBody>
      </p:sp>
      <p:sp>
        <p:nvSpPr>
          <p:cNvPr id="9" name="TextBox 8"/>
          <p:cNvSpPr txBox="1"/>
          <p:nvPr/>
        </p:nvSpPr>
        <p:spPr>
          <a:xfrm>
            <a:off x="815231" y="3889778"/>
            <a:ext cx="2332891" cy="377402"/>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0" i="0" u="none" strike="noStrike" kern="0" cap="none" spc="0" normalizeH="0" baseline="0" noProof="0" dirty="0">
                <a:ln>
                  <a:noFill/>
                </a:ln>
                <a:solidFill>
                  <a:srgbClr val="85888C"/>
                </a:solidFill>
                <a:effectLst/>
                <a:uLnTx/>
                <a:uFillTx/>
                <a:latin typeface="Segoe UI"/>
                <a:ea typeface="+mn-ea"/>
                <a:cs typeface="+mn-cs"/>
              </a:rPr>
              <a:t>Sociable and friendly</a:t>
            </a:r>
          </a:p>
        </p:txBody>
      </p:sp>
      <p:sp>
        <p:nvSpPr>
          <p:cNvPr id="8" name="TextBox 7"/>
          <p:cNvSpPr txBox="1"/>
          <p:nvPr/>
        </p:nvSpPr>
        <p:spPr>
          <a:xfrm>
            <a:off x="7103948" y="454745"/>
            <a:ext cx="5952643" cy="4916017"/>
          </a:xfrm>
          <a:prstGeom prst="rect">
            <a:avLst/>
          </a:prstGeom>
          <a:solidFill>
            <a:schemeClr val="bg1">
              <a:lumMod val="85000"/>
              <a:alpha val="49804"/>
            </a:schemeClr>
          </a:solidFill>
        </p:spPr>
        <p:txBody>
          <a:bodyPr wrap="squar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Sharing and caring is all about being surrounded by people who accept me as I am, as an equal and who make me feel welcome. Sharing and caring is about the need to</a:t>
            </a:r>
            <a:r>
              <a:rPr kumimoji="0" lang="en-US" sz="2400" b="1" i="0" u="none" strike="noStrike" kern="0" cap="none" spc="0" normalizeH="0" baseline="0" noProof="0" dirty="0">
                <a:ln>
                  <a:noFill/>
                </a:ln>
                <a:solidFill>
                  <a:srgbClr val="D35C09">
                    <a:lumMod val="75000"/>
                  </a:srgbClr>
                </a:solidFill>
                <a:effectLst/>
                <a:uLnTx/>
                <a:uFillTx/>
                <a:latin typeface="Segoe UI"/>
                <a:ea typeface="+mn-ea"/>
                <a:cs typeface="+mn-cs"/>
              </a:rPr>
              <a:t> be part of</a:t>
            </a:r>
            <a:r>
              <a:rPr kumimoji="0" lang="en-US" sz="2400" b="1" i="0" u="none" strike="noStrike" kern="1200" cap="none" spc="0" normalizeH="0" baseline="0" noProof="0" dirty="0">
                <a:ln>
                  <a:noFill/>
                </a:ln>
                <a:solidFill>
                  <a:prstClr val="white"/>
                </a:solidFill>
                <a:effectLst/>
                <a:uLnTx/>
                <a:uFillTx/>
                <a:latin typeface="Segoe UI"/>
                <a:ea typeface="+mn-ea"/>
                <a:cs typeface="Arial" pitchFamily="34" charset="0"/>
              </a:rPr>
              <a:t> </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society or </a:t>
            </a:r>
            <a:r>
              <a:rPr kumimoji="0" lang="en-US" sz="2400" b="1" i="0" u="none" strike="noStrike" kern="0" cap="none" spc="0" normalizeH="0" baseline="0" noProof="0" dirty="0">
                <a:ln>
                  <a:noFill/>
                </a:ln>
                <a:solidFill>
                  <a:srgbClr val="D35C09">
                    <a:lumMod val="75000"/>
                  </a:srgbClr>
                </a:solidFill>
                <a:effectLst/>
                <a:uLnTx/>
                <a:uFillTx/>
                <a:latin typeface="Segoe UI"/>
                <a:ea typeface="+mn-ea"/>
                <a:cs typeface="+mn-cs"/>
              </a:rPr>
              <a:t>a group </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we really feel part of. Part of this is linked to following norms and traditions just because we are part of that culture or group. It is about </a:t>
            </a:r>
            <a:r>
              <a:rPr kumimoji="0" lang="en-US" sz="2400" b="1" i="0" u="none" strike="noStrike" kern="0" cap="none" spc="0" normalizeH="0" baseline="0" noProof="0" dirty="0">
                <a:ln>
                  <a:noFill/>
                </a:ln>
                <a:solidFill>
                  <a:srgbClr val="D35C09">
                    <a:lumMod val="75000"/>
                  </a:srgbClr>
                </a:solidFill>
                <a:effectLst/>
                <a:uLnTx/>
                <a:uFillTx/>
                <a:latin typeface="Segoe UI"/>
                <a:ea typeface="+mn-ea"/>
                <a:cs typeface="+mn-cs"/>
              </a:rPr>
              <a:t>togetherness</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 brotherhood, camaraderie, </a:t>
            </a:r>
            <a:r>
              <a:rPr kumimoji="0" lang="en-US" sz="2400" b="1" i="0" u="none" strike="noStrike" kern="0" cap="none" spc="0" normalizeH="0" baseline="0" noProof="0" dirty="0">
                <a:ln>
                  <a:noFill/>
                </a:ln>
                <a:solidFill>
                  <a:srgbClr val="D35C09">
                    <a:lumMod val="75000"/>
                  </a:srgbClr>
                </a:solidFill>
                <a:effectLst/>
                <a:uLnTx/>
                <a:uFillTx/>
                <a:latin typeface="Segoe UI"/>
                <a:ea typeface="+mn-ea"/>
                <a:cs typeface="+mn-cs"/>
              </a:rPr>
              <a:t>taking care of others</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 being taken care of by others, and doing and feeling good. </a:t>
            </a:r>
          </a:p>
        </p:txBody>
      </p:sp>
      <p:cxnSp>
        <p:nvCxnSpPr>
          <p:cNvPr id="11" name="Straight Connector 10"/>
          <p:cNvCxnSpPr/>
          <p:nvPr/>
        </p:nvCxnSpPr>
        <p:spPr>
          <a:xfrm>
            <a:off x="7007919" y="454745"/>
            <a:ext cx="0" cy="4916017"/>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60493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67159" y="180231"/>
            <a:ext cx="13105456" cy="7200800"/>
          </a:xfrm>
        </p:spPr>
      </p:pic>
      <p:sp>
        <p:nvSpPr>
          <p:cNvPr id="14" name="Rectangle 13"/>
          <p:cNvSpPr/>
          <p:nvPr/>
        </p:nvSpPr>
        <p:spPr bwMode="gray">
          <a:xfrm>
            <a:off x="599207" y="1116335"/>
            <a:ext cx="5904656" cy="4536504"/>
          </a:xfrm>
          <a:prstGeom prst="rect">
            <a:avLst/>
          </a:prstGeom>
          <a:solidFill>
            <a:srgbClr val="F8DA6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657" y="6677422"/>
            <a:ext cx="491577" cy="396000"/>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59247"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24445" y="1188343"/>
            <a:ext cx="6048672" cy="2677656"/>
          </a:xfrm>
          <a:prstGeom prst="rect">
            <a:avLst/>
          </a:prstGeom>
        </p:spPr>
        <p:txBody>
          <a:bodyPr wrap="square">
            <a:spAutoFit/>
          </a:bodyPr>
          <a:lstStyle/>
          <a:p>
            <a:r>
              <a:rPr lang="en-US" b="1" dirty="0">
                <a:solidFill>
                  <a:schemeClr val="bg1"/>
                </a:solidFill>
                <a:effectLst>
                  <a:outerShdw blurRad="38100" dist="38100" dir="2700000" algn="tl">
                    <a:srgbClr val="000000">
                      <a:alpha val="43137"/>
                    </a:srgbClr>
                  </a:outerShdw>
                </a:effectLst>
              </a:rPr>
              <a:t>TO IDENTIFY THE BEST </a:t>
            </a:r>
            <a:r>
              <a:rPr lang="en-US" b="1" dirty="0">
                <a:solidFill>
                  <a:srgbClr val="FFC000"/>
                </a:solidFill>
                <a:effectLst>
                  <a:outerShdw blurRad="38100" dist="38100" dir="2700000" algn="tl">
                    <a:srgbClr val="000000">
                      <a:alpha val="43137"/>
                    </a:srgbClr>
                  </a:outerShdw>
                </a:effectLst>
              </a:rPr>
              <a:t>MEANS OF STRENGTHENING THE FUTURE </a:t>
            </a:r>
            <a:r>
              <a:rPr lang="en-US" b="1" dirty="0">
                <a:solidFill>
                  <a:schemeClr val="bg1"/>
                </a:solidFill>
                <a:effectLst>
                  <a:outerShdw blurRad="38100" dist="38100" dir="2700000" algn="tl">
                    <a:srgbClr val="000000">
                      <a:alpha val="43137"/>
                    </a:srgbClr>
                  </a:outerShdw>
                </a:effectLst>
              </a:rPr>
              <a:t>OF THE NORWEGIAN TRAVEL INDUSTRY</a:t>
            </a:r>
          </a:p>
          <a:p>
            <a:endParaRPr lang="en-US" b="1" dirty="0">
              <a:solidFill>
                <a:schemeClr val="bg1"/>
              </a:solidFill>
              <a:effectLst>
                <a:outerShdw blurRad="38100" dist="38100" dir="2700000" algn="tl">
                  <a:srgbClr val="000000">
                    <a:alpha val="43137"/>
                  </a:srgbClr>
                </a:outerShdw>
              </a:effectLst>
            </a:endParaRPr>
          </a:p>
          <a:p>
            <a:r>
              <a:rPr lang="en-US" b="1" dirty="0">
                <a:solidFill>
                  <a:schemeClr val="bg1"/>
                </a:solidFill>
                <a:effectLst>
                  <a:outerShdw blurRad="38100" dist="38100" dir="2700000" algn="tl">
                    <a:srgbClr val="000000">
                      <a:alpha val="43137"/>
                    </a:srgbClr>
                  </a:outerShdw>
                </a:effectLst>
              </a:rPr>
              <a:t>TO UNDERSTAND THE </a:t>
            </a:r>
            <a:r>
              <a:rPr lang="en-US" b="1" dirty="0">
                <a:solidFill>
                  <a:srgbClr val="FFC000"/>
                </a:solidFill>
                <a:effectLst>
                  <a:outerShdw blurRad="38100" dist="38100" dir="2700000" algn="tl">
                    <a:srgbClr val="000000">
                      <a:alpha val="43137"/>
                    </a:srgbClr>
                  </a:outerShdw>
                </a:effectLst>
              </a:rPr>
              <a:t>COMPETITIVE LANDSCAPE</a:t>
            </a:r>
            <a:r>
              <a:rPr lang="en-US" b="1" dirty="0">
                <a:solidFill>
                  <a:schemeClr val="bg1"/>
                </a:solidFill>
                <a:effectLst>
                  <a:outerShdw blurRad="38100" dist="38100" dir="2700000" algn="tl">
                    <a:srgbClr val="000000">
                      <a:alpha val="43137"/>
                    </a:srgbClr>
                  </a:outerShdw>
                </a:effectLst>
              </a:rPr>
              <a:t> AND </a:t>
            </a:r>
            <a:r>
              <a:rPr lang="en-US" b="1" dirty="0">
                <a:solidFill>
                  <a:srgbClr val="FFC000"/>
                </a:solidFill>
                <a:effectLst>
                  <a:outerShdw blurRad="38100" dist="38100" dir="2700000" algn="tl">
                    <a:srgbClr val="000000">
                      <a:alpha val="43137"/>
                    </a:srgbClr>
                  </a:outerShdw>
                </a:effectLst>
              </a:rPr>
              <a:t>TARGET NEEDS </a:t>
            </a:r>
            <a:r>
              <a:rPr lang="en-US" b="1" dirty="0">
                <a:solidFill>
                  <a:schemeClr val="bg1"/>
                </a:solidFill>
                <a:effectLst>
                  <a:outerShdw blurRad="38100" dist="38100" dir="2700000" algn="tl">
                    <a:srgbClr val="000000">
                      <a:alpha val="43137"/>
                    </a:srgbClr>
                  </a:outerShdw>
                </a:effectLst>
              </a:rPr>
              <a:t>TO  PROMOTE </a:t>
            </a:r>
            <a:r>
              <a:rPr lang="en-US" b="1" dirty="0">
                <a:solidFill>
                  <a:srgbClr val="FFC000"/>
                </a:solidFill>
                <a:effectLst>
                  <a:outerShdw blurRad="38100" dist="38100" dir="2700000" algn="tl">
                    <a:srgbClr val="000000">
                      <a:alpha val="43137"/>
                    </a:srgbClr>
                  </a:outerShdw>
                </a:effectLst>
              </a:rPr>
              <a:t>INNOVATION</a:t>
            </a:r>
            <a:r>
              <a:rPr lang="en-US" b="1" dirty="0">
                <a:solidFill>
                  <a:schemeClr val="bg1"/>
                </a:solidFill>
                <a:effectLst>
                  <a:outerShdw blurRad="38100" dist="38100" dir="2700000" algn="tl">
                    <a:srgbClr val="000000">
                      <a:alpha val="43137"/>
                    </a:srgbClr>
                  </a:outerShdw>
                </a:effectLst>
              </a:rPr>
              <a:t> AND </a:t>
            </a:r>
            <a:r>
              <a:rPr lang="en-US" b="1" dirty="0">
                <a:solidFill>
                  <a:srgbClr val="FFC000"/>
                </a:solidFill>
                <a:effectLst>
                  <a:outerShdw blurRad="38100" dist="38100" dir="2700000" algn="tl">
                    <a:srgbClr val="000000">
                      <a:alpha val="43137"/>
                    </a:srgbClr>
                  </a:outerShdw>
                </a:effectLst>
              </a:rPr>
              <a:t>COMMUNICATION</a:t>
            </a:r>
            <a:r>
              <a:rPr lang="en-US" b="1" dirty="0">
                <a:solidFill>
                  <a:schemeClr val="bg1"/>
                </a:solidFill>
                <a:effectLst>
                  <a:outerShdw blurRad="38100" dist="38100" dir="2700000" algn="tl">
                    <a:srgbClr val="000000">
                      <a:alpha val="43137"/>
                    </a:srgbClr>
                  </a:outerShdw>
                </a:effectLst>
              </a:rPr>
              <a:t> </a:t>
            </a:r>
          </a:p>
        </p:txBody>
      </p:sp>
      <p:sp>
        <p:nvSpPr>
          <p:cNvPr id="11" name="Rectangle 10"/>
          <p:cNvSpPr/>
          <p:nvPr/>
        </p:nvSpPr>
        <p:spPr>
          <a:xfrm>
            <a:off x="724445" y="4070668"/>
            <a:ext cx="6048672" cy="1384995"/>
          </a:xfrm>
          <a:prstGeom prst="rect">
            <a:avLst/>
          </a:prstGeom>
        </p:spPr>
        <p:txBody>
          <a:bodyPr wrap="square">
            <a:spAutoFit/>
          </a:bodyPr>
          <a:lstStyle/>
          <a:p>
            <a:r>
              <a:rPr lang="en-US" b="1" dirty="0">
                <a:solidFill>
                  <a:schemeClr val="bg1"/>
                </a:solidFill>
                <a:effectLst>
                  <a:outerShdw blurRad="38100" dist="38100" dir="2700000" algn="tl">
                    <a:srgbClr val="000000">
                      <a:alpha val="43137"/>
                    </a:srgbClr>
                  </a:outerShdw>
                </a:effectLst>
                <a:latin typeface="+mj-lt"/>
              </a:rPr>
              <a:t>In order to do so, this research provides answers to the two questions:</a:t>
            </a:r>
          </a:p>
          <a:p>
            <a:r>
              <a:rPr lang="en-US" b="1" dirty="0">
                <a:solidFill>
                  <a:schemeClr val="bg1"/>
                </a:solidFill>
                <a:effectLst>
                  <a:outerShdw blurRad="38100" dist="38100" dir="2700000" algn="tl">
                    <a:srgbClr val="000000">
                      <a:alpha val="43137"/>
                    </a:srgbClr>
                  </a:outerShdw>
                </a:effectLst>
              </a:rPr>
              <a:t>- What is the ideal holiday?</a:t>
            </a:r>
          </a:p>
          <a:p>
            <a:r>
              <a:rPr lang="en-US" b="1" dirty="0">
                <a:solidFill>
                  <a:schemeClr val="bg1"/>
                </a:solidFill>
                <a:effectLst>
                  <a:outerShdw blurRad="38100" dist="38100" dir="2700000" algn="tl">
                    <a:srgbClr val="000000">
                      <a:alpha val="43137"/>
                    </a:srgbClr>
                  </a:outerShdw>
                </a:effectLst>
              </a:rPr>
              <a:t>- How are destinations (brands) positioned?</a:t>
            </a:r>
            <a:endParaRPr lang="en-US" b="1" dirty="0">
              <a:solidFill>
                <a:schemeClr val="bg1"/>
              </a:solidFill>
              <a:latin typeface="+mj-lt"/>
            </a:endParaRPr>
          </a:p>
        </p:txBody>
      </p:sp>
      <p:sp>
        <p:nvSpPr>
          <p:cNvPr id="15" name="Rectangle 14"/>
          <p:cNvSpPr/>
          <p:nvPr/>
        </p:nvSpPr>
        <p:spPr bwMode="gray">
          <a:xfrm>
            <a:off x="599207" y="583605"/>
            <a:ext cx="5904656" cy="503170"/>
          </a:xfrm>
          <a:prstGeom prst="rect">
            <a:avLst/>
          </a:prstGeom>
          <a:solidFill>
            <a:srgbClr val="F8DA6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GB" sz="2400" b="1" cap="all" dirty="0">
                <a:effectLst>
                  <a:outerShdw blurRad="38100" dist="38100" dir="2700000" algn="tl">
                    <a:srgbClr val="000000">
                      <a:alpha val="43137"/>
                    </a:srgbClr>
                  </a:outerShdw>
                </a:effectLst>
              </a:rPr>
              <a:t>The purpose of the research:</a:t>
            </a:r>
            <a:endParaRPr lang="nb-NO" sz="2400" b="1" cap="all"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350506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a:extLst>
              <a:ext uri="{28A0092B-C50C-407E-A947-70E740481C1C}">
                <a14:useLocalDpi xmlns:a14="http://schemas.microsoft.com/office/drawing/2010/main" val="0"/>
              </a:ext>
            </a:extLst>
          </a:blip>
          <a:srcRect l="25527"/>
          <a:stretch/>
        </p:blipFill>
        <p:spPr>
          <a:xfrm>
            <a:off x="180975" y="1044327"/>
            <a:ext cx="5664846" cy="638360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SHARING AND CARING</a:t>
            </a:r>
            <a:endParaRPr lang="nb-NO" sz="4703" dirty="0"/>
          </a:p>
        </p:txBody>
      </p:sp>
      <p:sp>
        <p:nvSpPr>
          <p:cNvPr id="8" name="TextBox 7"/>
          <p:cNvSpPr txBox="1"/>
          <p:nvPr/>
        </p:nvSpPr>
        <p:spPr>
          <a:xfrm>
            <a:off x="5351735" y="1322571"/>
            <a:ext cx="3582178" cy="3651641"/>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create </a:t>
            </a:r>
            <a:r>
              <a:rPr lang="en-US" sz="1396" b="1" kern="0" dirty="0">
                <a:solidFill>
                  <a:schemeClr val="accent3">
                    <a:lumMod val="75000"/>
                  </a:schemeClr>
                </a:solidFill>
              </a:rPr>
              <a:t>precious moments of togetherness </a:t>
            </a:r>
            <a:r>
              <a:rPr lang="en-US" sz="1396" b="1" kern="0" dirty="0">
                <a:solidFill>
                  <a:schemeClr val="accent6">
                    <a:lumMod val="75000"/>
                  </a:schemeClr>
                </a:solidFill>
              </a:rPr>
              <a:t>share good times </a:t>
            </a:r>
            <a:r>
              <a:rPr lang="en-US" sz="1396" kern="0" dirty="0">
                <a:solidFill>
                  <a:sysClr val="windowText" lastClr="000000"/>
                </a:solidFill>
              </a:rPr>
              <a:t>with others.</a:t>
            </a:r>
            <a:r>
              <a:rPr lang="en-US" sz="1396" b="1" kern="0" dirty="0">
                <a:solidFill>
                  <a:schemeClr val="accent3">
                    <a:lumMod val="75000"/>
                  </a:schemeClr>
                </a:solidFill>
              </a:rPr>
              <a:t> </a:t>
            </a:r>
            <a:r>
              <a:rPr lang="en-US" sz="1396" kern="0" dirty="0">
                <a:solidFill>
                  <a:sysClr val="windowText" lastClr="000000"/>
                </a:solidFill>
              </a:rPr>
              <a:t>I want to intensify the relationship with my loved one(s) and escape from my </a:t>
            </a:r>
            <a:r>
              <a:rPr lang="en-US" sz="1396" b="1" kern="0" dirty="0">
                <a:solidFill>
                  <a:schemeClr val="accent6">
                    <a:lumMod val="75000"/>
                  </a:schemeClr>
                </a:solidFill>
              </a:rPr>
              <a:t>hectic daily life</a:t>
            </a:r>
            <a:r>
              <a:rPr lang="en-US" sz="1396" kern="0" dirty="0">
                <a:solidFill>
                  <a:sysClr val="windowText" lastClr="000000"/>
                </a:solidFill>
              </a:rPr>
              <a:t>. </a:t>
            </a:r>
            <a:endParaRPr lang="en-US" altLang="ja-JP" sz="1396" b="1" cap="all" dirty="0">
              <a:solidFill>
                <a:srgbClr val="000000"/>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It has to be a destination that has </a:t>
            </a:r>
            <a:r>
              <a:rPr lang="en-US" sz="1396" b="1" kern="0" dirty="0">
                <a:solidFill>
                  <a:schemeClr val="accent6">
                    <a:lumMod val="75000"/>
                  </a:schemeClr>
                </a:solidFill>
              </a:rPr>
              <a:t>friendly people</a:t>
            </a:r>
            <a:r>
              <a:rPr lang="en-US" sz="1396" kern="0" dirty="0">
                <a:solidFill>
                  <a:sysClr val="windowText" lastClr="000000"/>
                </a:solidFill>
              </a:rPr>
              <a:t>, </a:t>
            </a:r>
            <a:r>
              <a:rPr lang="en-US" sz="1396" b="1" kern="0" dirty="0">
                <a:solidFill>
                  <a:schemeClr val="accent6">
                    <a:lumMod val="75000"/>
                  </a:schemeClr>
                </a:solidFill>
              </a:rPr>
              <a:t>good local cuisine </a:t>
            </a:r>
            <a:r>
              <a:rPr lang="en-US" sz="1396" kern="0" dirty="0">
                <a:solidFill>
                  <a:sysClr val="windowText" lastClr="000000"/>
                </a:solidFill>
              </a:rPr>
              <a:t>and should be </a:t>
            </a:r>
            <a:r>
              <a:rPr lang="en-US" sz="1396" b="1" kern="0" dirty="0">
                <a:solidFill>
                  <a:schemeClr val="accent3">
                    <a:lumMod val="75000"/>
                  </a:schemeClr>
                </a:solidFill>
              </a:rPr>
              <a:t>easy to travel to</a:t>
            </a:r>
            <a:r>
              <a:rPr lang="en-US" sz="1396" kern="0" dirty="0">
                <a:solidFill>
                  <a:sysClr val="windowText" lastClr="000000"/>
                </a:solidFill>
              </a:rPr>
              <a:t>. I want guaranteed sunshine and good </a:t>
            </a:r>
            <a:r>
              <a:rPr lang="en-US" sz="1396" b="1" kern="0" dirty="0">
                <a:solidFill>
                  <a:schemeClr val="accent3">
                    <a:lumMod val="75000"/>
                  </a:schemeClr>
                </a:solidFill>
              </a:rPr>
              <a:t>value for money</a:t>
            </a:r>
            <a:r>
              <a:rPr lang="en-US" sz="1396" kern="0" dirty="0">
                <a:solidFill>
                  <a:sysClr val="windowText" lastClr="000000"/>
                </a:solidFill>
              </a:rPr>
              <a:t>. My family needs guaranteed sunshine and good beaches. The destination should be easy to travel around as well.</a:t>
            </a:r>
          </a:p>
        </p:txBody>
      </p:sp>
      <p:sp>
        <p:nvSpPr>
          <p:cNvPr id="9" name="TextBox 8"/>
          <p:cNvSpPr txBox="1"/>
          <p:nvPr/>
        </p:nvSpPr>
        <p:spPr>
          <a:xfrm>
            <a:off x="9350835" y="1322570"/>
            <a:ext cx="3345716" cy="4081245"/>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chemeClr val="accent3">
                    <a:lumMod val="75000"/>
                  </a:schemeClr>
                </a:solidFill>
              </a:rPr>
              <a:t>sociable</a:t>
            </a:r>
            <a:r>
              <a:rPr lang="en-US" sz="1396" kern="0" dirty="0">
                <a:solidFill>
                  <a:sysClr val="windowText" lastClr="000000"/>
                </a:solidFill>
              </a:rPr>
              <a:t>, </a:t>
            </a:r>
            <a:r>
              <a:rPr lang="en-US" sz="1396" b="1" kern="0" dirty="0">
                <a:solidFill>
                  <a:schemeClr val="accent3">
                    <a:lumMod val="75000"/>
                  </a:schemeClr>
                </a:solidFill>
              </a:rPr>
              <a:t>friendly</a:t>
            </a:r>
            <a:r>
              <a:rPr lang="en-US" sz="1396" kern="0" dirty="0">
                <a:solidFill>
                  <a:sysClr val="windowText" lastClr="000000"/>
                </a:solidFill>
              </a:rPr>
              <a:t>, harmonious, relaxed,  peaceful and cozy.</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for  who have strong family values for people whom </a:t>
            </a:r>
            <a:r>
              <a:rPr lang="en-US" sz="1396" b="1" kern="0" dirty="0">
                <a:solidFill>
                  <a:schemeClr val="accent3">
                    <a:lumMod val="75000"/>
                  </a:schemeClr>
                </a:solidFill>
              </a:rPr>
              <a:t>family comes first above all</a:t>
            </a:r>
            <a:r>
              <a:rPr lang="en-US" sz="1396" kern="0" dirty="0">
                <a:solidFill>
                  <a:sysClr val="windowText" lastClr="000000"/>
                </a:solidFill>
              </a:rPr>
              <a:t>. People who enjoy spending time with friends and enjoy </a:t>
            </a:r>
            <a:r>
              <a:rPr lang="en-US" sz="1396" b="1" kern="0" dirty="0">
                <a:solidFill>
                  <a:schemeClr val="accent3">
                    <a:lumMod val="75000"/>
                  </a:schemeClr>
                </a:solidFill>
              </a:rPr>
              <a:t>taking care of others</a:t>
            </a:r>
            <a:r>
              <a:rPr lang="en-US" sz="1396" kern="0" dirty="0">
                <a:solidFill>
                  <a:sysClr val="windowText" lastClr="000000"/>
                </a:solidFill>
              </a:rPr>
              <a:t>. People who want to escape from the demands of life and relax and unwind</a:t>
            </a:r>
          </a:p>
          <a:p>
            <a:pPr marL="7001" algn="just" defTabSz="1343985">
              <a:defRPr/>
            </a:pPr>
            <a:endParaRPr lang="en-US" sz="1396" kern="0" dirty="0">
              <a:solidFill>
                <a:sysClr val="windowText" lastClr="000000"/>
              </a:solidFill>
            </a:endParaRP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chemeClr val="accent3">
                      <a:lumMod val="75000"/>
                    </a:schemeClr>
                  </a:solidFill>
                  <a:latin typeface="Arial Rounded MT Bold"/>
                </a:rPr>
                <a:t>47</a:t>
              </a:r>
              <a:r>
                <a:rPr lang="da-DK" sz="1470" b="1" kern="0" dirty="0">
                  <a:solidFill>
                    <a:schemeClr val="accent3">
                      <a:lumMod val="75000"/>
                    </a:schemeClr>
                  </a:solidFill>
                  <a:latin typeface="Arial Rounded MT Bold"/>
                </a:rPr>
                <a:t>%</a:t>
              </a:r>
              <a:endParaRPr lang="da-DK" sz="1764" b="1" kern="0" dirty="0">
                <a:solidFill>
                  <a:schemeClr val="accent3">
                    <a:lumMod val="75000"/>
                  </a:schemeClr>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chemeClr val="accent3">
                      <a:lumMod val="75000"/>
                    </a:schemeClr>
                  </a:solidFill>
                  <a:latin typeface="Arial Rounded MT Bold"/>
                </a:rPr>
                <a:t>53</a:t>
              </a:r>
              <a:r>
                <a:rPr lang="da-DK" sz="1470" b="1" kern="0" dirty="0">
                  <a:solidFill>
                    <a:schemeClr val="accent3">
                      <a:lumMod val="75000"/>
                    </a:schemeClr>
                  </a:solidFill>
                  <a:latin typeface="Arial Rounded MT Bold"/>
                </a:rPr>
                <a:t>%</a:t>
              </a:r>
              <a:endParaRPr lang="da-DK" sz="1764" b="1" kern="0" dirty="0">
                <a:solidFill>
                  <a:schemeClr val="accent3">
                    <a:lumMod val="75000"/>
                  </a:schemeClr>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b="1" kern="0" dirty="0">
                  <a:solidFill>
                    <a:schemeClr val="accent3">
                      <a:lumMod val="75000"/>
                    </a:schemeClr>
                  </a:solidFill>
                  <a:latin typeface="Arial Rounded MT Bold"/>
                </a:rPr>
                <a:t>63</a:t>
              </a:r>
              <a:r>
                <a:rPr lang="da-DK" sz="1617" b="1" kern="0" dirty="0">
                  <a:solidFill>
                    <a:schemeClr val="accent3">
                      <a:lumMod val="75000"/>
                    </a:schemeClr>
                  </a:solidFill>
                  <a:latin typeface="Arial Rounded MT Bold"/>
                </a:rPr>
                <a:t>%</a:t>
              </a:r>
              <a:r>
                <a:rPr lang="da-DK" sz="2646" b="1" kern="0" dirty="0">
                  <a:solidFill>
                    <a:schemeClr val="accent3">
                      <a:lumMod val="75000"/>
                    </a:schemeClr>
                  </a:solidFill>
                  <a:latin typeface="Arial Rounded MT Bold"/>
                </a:rPr>
                <a:t> </a:t>
              </a:r>
            </a:p>
            <a:p>
              <a:pPr marL="7001" algn="ctr" defTabSz="1343985">
                <a:defRPr/>
              </a:pPr>
              <a:r>
                <a:rPr lang="da-DK" sz="1029" kern="0" dirty="0">
                  <a:solidFill>
                    <a:schemeClr val="accent3">
                      <a:lumMod val="75000"/>
                    </a:schemeClr>
                  </a:solidFill>
                  <a:latin typeface="Arial Rounded MT Bold"/>
                </a:rPr>
                <a:t>ARE ABOVE</a:t>
              </a:r>
            </a:p>
            <a:p>
              <a:pPr marL="7001" algn="ctr" defTabSz="1343985">
                <a:defRPr/>
              </a:pPr>
              <a:r>
                <a:rPr lang="da-DK" sz="1323" b="1" kern="0" dirty="0">
                  <a:solidFill>
                    <a:schemeClr val="accent3">
                      <a:lumMod val="75000"/>
                    </a:schemeClr>
                  </a:solidFill>
                  <a:latin typeface="Arial Rounded MT Bold"/>
                </a:rPr>
                <a:t>40 </a:t>
              </a:r>
              <a:r>
                <a:rPr lang="da-DK" sz="1029" kern="0" dirty="0">
                  <a:solidFill>
                    <a:schemeClr val="accent3">
                      <a:lumMod val="75000"/>
                    </a:schemeClr>
                  </a:solidFill>
                  <a:latin typeface="Arial Rounded MT Bold"/>
                </a:rPr>
                <a:t>YEARS</a:t>
              </a:r>
              <a:endParaRPr lang="da-DK" sz="1176" kern="0" dirty="0">
                <a:solidFill>
                  <a:schemeClr val="accent3">
                    <a:lumMod val="75000"/>
                  </a:schemeClr>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chemeClr val="accent3">
                      <a:lumMod val="75000"/>
                    </a:schemeClr>
                  </a:solidFill>
                  <a:latin typeface="Arial Rounded MT Bold"/>
                </a:rPr>
                <a:t>SHARE OF OVERNIGHT STAYS</a:t>
              </a:r>
            </a:p>
            <a:p>
              <a:pPr marL="7001" algn="ctr" defTabSz="1343985">
                <a:defRPr/>
              </a:pPr>
              <a:r>
                <a:rPr lang="da-DK" sz="2058" b="1" kern="0" dirty="0">
                  <a:solidFill>
                    <a:schemeClr val="accent3">
                      <a:lumMod val="75000"/>
                    </a:schemeClr>
                  </a:solidFill>
                  <a:latin typeface="Arial Rounded MT Bold"/>
                </a:rPr>
                <a:t>6</a:t>
              </a:r>
              <a:r>
                <a:rPr lang="da-DK" sz="1470" b="1" kern="0" dirty="0">
                  <a:solidFill>
                    <a:schemeClr val="accent3">
                      <a:lumMod val="75000"/>
                    </a:schemeClr>
                  </a:solidFill>
                  <a:latin typeface="Arial Rounded MT Bold"/>
                </a:rPr>
                <a:t>%</a:t>
              </a:r>
              <a:endParaRPr lang="da-DK" sz="1176" kern="0" dirty="0">
                <a:solidFill>
                  <a:schemeClr val="accent3">
                    <a:lumMod val="75000"/>
                  </a:schemeClr>
                </a:solidFill>
                <a:latin typeface="Arial Rounded MT Bold"/>
              </a:endParaRPr>
            </a:p>
          </p:txBody>
        </p:sp>
      </p:grpSp>
      <p:sp>
        <p:nvSpPr>
          <p:cNvPr id="61" name="Oval 60"/>
          <p:cNvSpPr/>
          <p:nvPr/>
        </p:nvSpPr>
        <p:spPr>
          <a:xfrm>
            <a:off x="-409658" y="1691683"/>
            <a:ext cx="3673161" cy="3444494"/>
          </a:xfrm>
          <a:prstGeom prst="ellipse">
            <a:avLst/>
          </a:prstGeom>
          <a:solidFill>
            <a:schemeClr val="accent3">
              <a:lumMod val="7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SPOIL MY LOVED ONES AND CREATE PRECIOUS MOMENTS OF TOGETHERNESS. My family comes first above all.</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ext uri="{D42A27DB-BD31-4B8C-83A1-F6EECF244321}">
                <p14:modId xmlns:p14="http://schemas.microsoft.com/office/powerpoint/2010/main" val="1369504318"/>
              </p:ext>
            </p:extLst>
          </p:nvPr>
        </p:nvGraphicFramePr>
        <p:xfrm>
          <a:off x="10689129" y="5751273"/>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51" name="Picture 6" descr="Bilderesultat for country FLAG button ITA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2708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SHARING AND CARING</a:t>
            </a:r>
          </a:p>
        </p:txBody>
      </p:sp>
      <p:sp>
        <p:nvSpPr>
          <p:cNvPr id="12" name="TextBox 11"/>
          <p:cNvSpPr txBox="1"/>
          <p:nvPr/>
        </p:nvSpPr>
        <p:spPr>
          <a:xfrm>
            <a:off x="670095" y="1703969"/>
            <a:ext cx="3439313" cy="1718419"/>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You will find the typical sun and beach vacation in this segment also, but you will find more holidays to </a:t>
            </a:r>
            <a:r>
              <a:rPr lang="en-GB" sz="1396" b="1" kern="0" dirty="0">
                <a:solidFill>
                  <a:schemeClr val="accent3">
                    <a:lumMod val="75000"/>
                  </a:schemeClr>
                </a:solidFill>
              </a:rPr>
              <a:t>visit friends and family, health travels</a:t>
            </a:r>
            <a:r>
              <a:rPr lang="en-GB" sz="1396" kern="0" dirty="0">
                <a:solidFill>
                  <a:sysClr val="windowText" lastClr="000000"/>
                </a:solidFill>
              </a:rPr>
              <a:t> and travels to </a:t>
            </a:r>
            <a:r>
              <a:rPr lang="en-GB" sz="1396" b="1" kern="0" dirty="0">
                <a:solidFill>
                  <a:schemeClr val="accent3">
                    <a:lumMod val="75000"/>
                  </a:schemeClr>
                </a:solidFill>
              </a:rPr>
              <a:t>cottage/holiday homes</a:t>
            </a:r>
            <a:r>
              <a:rPr lang="en-GB" sz="1396" kern="0" dirty="0">
                <a:solidFill>
                  <a:sysClr val="windowText" lastClr="000000"/>
                </a:solidFill>
              </a:rPr>
              <a:t> here than in other segments. For these consumer it’s </a:t>
            </a:r>
            <a:r>
              <a:rPr lang="en-GB" sz="1396" b="1" kern="0" dirty="0">
                <a:solidFill>
                  <a:schemeClr val="accent3">
                    <a:lumMod val="75000"/>
                  </a:schemeClr>
                </a:solidFill>
              </a:rPr>
              <a:t>all about family</a:t>
            </a:r>
            <a:r>
              <a:rPr lang="en-GB" sz="1396" kern="0" dirty="0">
                <a:solidFill>
                  <a:sysClr val="windowText" lastClr="000000"/>
                </a:solidFill>
              </a:rPr>
              <a:t>. </a:t>
            </a:r>
          </a:p>
        </p:txBody>
      </p:sp>
      <p:sp>
        <p:nvSpPr>
          <p:cNvPr id="13" name="TextBox 12"/>
          <p:cNvSpPr txBox="1"/>
          <p:nvPr/>
        </p:nvSpPr>
        <p:spPr>
          <a:xfrm>
            <a:off x="670095" y="4511727"/>
            <a:ext cx="3439313" cy="1938351"/>
          </a:xfrm>
          <a:prstGeom prst="rect">
            <a:avLst/>
          </a:prstGeom>
        </p:spPr>
        <p:txBody>
          <a:bodyPr vert="horz" wrap="square" lIns="0" tIns="0" rIns="0" bIns="0" rtlCol="0">
            <a:spAutoFit/>
          </a:bodyPr>
          <a:lstStyle/>
          <a:p>
            <a:pPr marL="7001" defTabSz="1343985">
              <a:defRPr/>
            </a:pPr>
            <a:r>
              <a:rPr lang="nb-NO" sz="1400" b="1" kern="0" dirty="0">
                <a:solidFill>
                  <a:sysClr val="windowText" lastClr="000000"/>
                </a:solidFill>
              </a:rPr>
              <a:t>HOLIDAY EXPERIENCE</a:t>
            </a:r>
          </a:p>
          <a:p>
            <a:pPr marL="4763" algn="just" defTabSz="914400">
              <a:defRPr/>
            </a:pPr>
            <a:r>
              <a:rPr lang="en-US" sz="1400" b="1" kern="0" dirty="0">
                <a:solidFill>
                  <a:srgbClr val="D35C09">
                    <a:lumMod val="75000"/>
                  </a:srgbClr>
                </a:solidFill>
              </a:rPr>
              <a:t>Relaxation</a:t>
            </a:r>
            <a:r>
              <a:rPr lang="en-US" sz="1400" kern="0" dirty="0">
                <a:solidFill>
                  <a:sysClr val="windowText" lastClr="000000"/>
                </a:solidFill>
              </a:rPr>
              <a:t> and </a:t>
            </a:r>
            <a:r>
              <a:rPr lang="en-US" sz="1400" b="1" kern="0" dirty="0">
                <a:solidFill>
                  <a:srgbClr val="D35C09">
                    <a:lumMod val="75000"/>
                  </a:srgbClr>
                </a:solidFill>
              </a:rPr>
              <a:t>sunbathing and swimming </a:t>
            </a:r>
            <a:r>
              <a:rPr lang="en-US" sz="1400" kern="0" dirty="0"/>
              <a:t>is highly </a:t>
            </a:r>
            <a:r>
              <a:rPr lang="en-US" sz="1400" kern="0" dirty="0">
                <a:solidFill>
                  <a:sysClr val="windowText" lastClr="000000"/>
                </a:solidFill>
              </a:rPr>
              <a:t>appreciated by this segment. They also like to taste visit cities and taste </a:t>
            </a:r>
            <a:r>
              <a:rPr lang="en-US" sz="1400" b="1" kern="0" dirty="0">
                <a:solidFill>
                  <a:srgbClr val="D35C09">
                    <a:lumMod val="75000"/>
                  </a:srgbClr>
                </a:solidFill>
              </a:rPr>
              <a:t>local food </a:t>
            </a:r>
            <a:r>
              <a:rPr lang="en-US" sz="1400" kern="0" dirty="0">
                <a:solidFill>
                  <a:sysClr val="windowText" lastClr="000000"/>
                </a:solidFill>
              </a:rPr>
              <a:t>and drinks as well as </a:t>
            </a:r>
            <a:r>
              <a:rPr lang="en-US" sz="1400" b="1" kern="0" dirty="0">
                <a:solidFill>
                  <a:srgbClr val="D35C09">
                    <a:lumMod val="75000"/>
                  </a:srgbClr>
                </a:solidFill>
              </a:rPr>
              <a:t>observe the beauty of nature. </a:t>
            </a:r>
            <a:r>
              <a:rPr lang="en-US" sz="1400" kern="0" dirty="0"/>
              <a:t>The activities </a:t>
            </a:r>
            <a:r>
              <a:rPr lang="en-US" sz="1400" kern="0" dirty="0">
                <a:solidFill>
                  <a:sysClr val="windowText" lastClr="000000"/>
                </a:solidFill>
              </a:rPr>
              <a:t>should be slow, warm and friendly. No pushing boundaries please!</a:t>
            </a:r>
          </a:p>
          <a:p>
            <a:pPr marL="4763" lvl="0" algn="just" defTabSz="914400">
              <a:defRPr/>
            </a:pPr>
            <a:endParaRPr lang="en-GB" sz="1396" kern="0" dirty="0">
              <a:solidFill>
                <a:sysClr val="windowText" lastClr="000000"/>
              </a:solidFill>
            </a:endParaRPr>
          </a:p>
        </p:txBody>
      </p:sp>
      <p:sp>
        <p:nvSpPr>
          <p:cNvPr id="16" name="TextBox 15"/>
          <p:cNvSpPr txBox="1"/>
          <p:nvPr/>
        </p:nvSpPr>
        <p:spPr>
          <a:xfrm>
            <a:off x="4989172" y="4491716"/>
            <a:ext cx="3439313" cy="150746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Of course they use the internet, but more than in other segments they act on </a:t>
            </a:r>
            <a:r>
              <a:rPr lang="en-GB" sz="1396" b="1" kern="0" dirty="0">
                <a:solidFill>
                  <a:srgbClr val="D35C09">
                    <a:lumMod val="75000"/>
                  </a:srgbClr>
                </a:solidFill>
              </a:rPr>
              <a:t>advice from friends/family</a:t>
            </a:r>
            <a:r>
              <a:rPr lang="en-GB" sz="1400" kern="0" dirty="0">
                <a:solidFill>
                  <a:sysClr val="windowText" lastClr="000000"/>
                </a:solidFill>
              </a:rPr>
              <a:t>. </a:t>
            </a:r>
            <a:r>
              <a:rPr lang="en-GB" sz="1396" b="1" kern="0" dirty="0">
                <a:solidFill>
                  <a:srgbClr val="D35C09">
                    <a:lumMod val="75000"/>
                  </a:srgbClr>
                </a:solidFill>
              </a:rPr>
              <a:t>Parents and other relatives</a:t>
            </a:r>
            <a:r>
              <a:rPr lang="en-GB" sz="1400" b="1" kern="0" dirty="0">
                <a:solidFill>
                  <a:srgbClr val="FF6600"/>
                </a:solidFill>
              </a:rPr>
              <a:t> </a:t>
            </a:r>
            <a:r>
              <a:rPr lang="en-GB" sz="1400" kern="0" dirty="0">
                <a:solidFill>
                  <a:sysClr val="windowText" lastClr="000000"/>
                </a:solidFill>
              </a:rPr>
              <a:t>heavily influences their choice. They travel with children and other family members and relatives.</a:t>
            </a:r>
          </a:p>
        </p:txBody>
      </p:sp>
      <p:sp>
        <p:nvSpPr>
          <p:cNvPr id="17" name="TextBox 16"/>
          <p:cNvSpPr txBox="1"/>
          <p:nvPr/>
        </p:nvSpPr>
        <p:spPr>
          <a:xfrm>
            <a:off x="5015679" y="1703969"/>
            <a:ext cx="3439313" cy="1723549"/>
          </a:xfrm>
          <a:prstGeom prst="rect">
            <a:avLst/>
          </a:prstGeom>
        </p:spPr>
        <p:txBody>
          <a:bodyPr vert="horz" wrap="square" lIns="0" tIns="0" rIns="0" bIns="0" rtlCol="0">
            <a:spAutoFit/>
          </a:bodyPr>
          <a:lstStyle/>
          <a:p>
            <a:pPr marL="7001" algn="just" defTabSz="1343985">
              <a:defRPr/>
            </a:pPr>
            <a:r>
              <a:rPr lang="en-US" sz="1400" b="1" kern="0" dirty="0">
                <a:solidFill>
                  <a:sysClr val="windowText" lastClr="000000"/>
                </a:solidFill>
              </a:rPr>
              <a:t>I TRAVEL TO FEEL INCLUDED</a:t>
            </a:r>
          </a:p>
          <a:p>
            <a:pPr marL="7001" algn="just" defTabSz="1343985">
              <a:defRPr/>
            </a:pPr>
            <a:r>
              <a:rPr lang="en-GB" sz="1400" kern="0" dirty="0">
                <a:solidFill>
                  <a:sysClr val="windowText" lastClr="000000"/>
                </a:solidFill>
              </a:rPr>
              <a:t>These consumers choose destinations that enables them to </a:t>
            </a:r>
            <a:r>
              <a:rPr lang="en-GB" sz="1400" b="1" kern="0" dirty="0">
                <a:solidFill>
                  <a:srgbClr val="D35C09">
                    <a:lumMod val="75000"/>
                  </a:srgbClr>
                </a:solidFill>
              </a:rPr>
              <a:t>spend time with their loved ones</a:t>
            </a:r>
            <a:r>
              <a:rPr lang="en-GB" sz="1400" kern="0" dirty="0">
                <a:solidFill>
                  <a:sysClr val="windowText" lastClr="000000"/>
                </a:solidFill>
              </a:rPr>
              <a:t>. They want to travel to places that are </a:t>
            </a:r>
            <a:r>
              <a:rPr lang="en-GB" sz="1400" b="1" kern="0" dirty="0">
                <a:solidFill>
                  <a:srgbClr val="D35C09">
                    <a:lumMod val="75000"/>
                  </a:srgbClr>
                </a:solidFill>
              </a:rPr>
              <a:t>sociable</a:t>
            </a:r>
            <a:r>
              <a:rPr lang="en-GB" sz="1400" kern="0" dirty="0">
                <a:solidFill>
                  <a:sysClr val="windowText" lastClr="000000"/>
                </a:solidFill>
              </a:rPr>
              <a:t>, </a:t>
            </a:r>
            <a:r>
              <a:rPr lang="en-GB" sz="1400" b="1" kern="0" dirty="0">
                <a:solidFill>
                  <a:srgbClr val="D35C09">
                    <a:lumMod val="75000"/>
                  </a:srgbClr>
                </a:solidFill>
              </a:rPr>
              <a:t>friendly</a:t>
            </a:r>
            <a:r>
              <a:rPr lang="en-GB" sz="1400" kern="0" dirty="0">
                <a:solidFill>
                  <a:sysClr val="windowText" lastClr="000000"/>
                </a:solidFill>
              </a:rPr>
              <a:t> and </a:t>
            </a:r>
            <a:r>
              <a:rPr lang="en-GB" sz="1400" b="1" kern="0" dirty="0">
                <a:solidFill>
                  <a:srgbClr val="D35C09">
                    <a:lumMod val="75000"/>
                  </a:srgbClr>
                </a:solidFill>
              </a:rPr>
              <a:t>relaxed</a:t>
            </a:r>
            <a:r>
              <a:rPr lang="en-GB" sz="1400" kern="0" dirty="0">
                <a:solidFill>
                  <a:sysClr val="windowText" lastClr="000000"/>
                </a:solidFill>
              </a:rPr>
              <a:t>. </a:t>
            </a:r>
            <a:r>
              <a:rPr lang="en-US" sz="1400" kern="0" dirty="0">
                <a:solidFill>
                  <a:sysClr val="windowText" lastClr="000000"/>
                </a:solidFill>
              </a:rPr>
              <a:t>They want to create those </a:t>
            </a:r>
            <a:r>
              <a:rPr lang="en-US" sz="1400" b="1" kern="0" dirty="0">
                <a:solidFill>
                  <a:srgbClr val="D35C09">
                    <a:lumMod val="75000"/>
                  </a:srgbClr>
                </a:solidFill>
              </a:rPr>
              <a:t>precious moments of togetherness</a:t>
            </a:r>
            <a:r>
              <a:rPr lang="en-US" sz="1400" kern="0" dirty="0">
                <a:solidFill>
                  <a:sysClr val="windowText" lastClr="000000"/>
                </a:solidFill>
              </a:rPr>
              <a:t>.</a:t>
            </a:r>
          </a:p>
          <a:p>
            <a:pPr marL="7001" algn="just" defTabSz="1343985">
              <a:defRPr/>
            </a:pPr>
            <a:endParaRPr lang="en-US" sz="1400" b="1" kern="0" dirty="0">
              <a:solidFill>
                <a:sysClr val="windowText" lastClr="000000"/>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51483" y="4855702"/>
            <a:ext cx="3029043" cy="2020371"/>
          </a:xfrm>
          <a:prstGeom prst="rect">
            <a:avLst/>
          </a:prstGeom>
        </p:spPr>
      </p:pic>
      <p:sp>
        <p:nvSpPr>
          <p:cNvPr id="25" name="TextBox 24"/>
          <p:cNvSpPr txBox="1"/>
          <p:nvPr/>
        </p:nvSpPr>
        <p:spPr>
          <a:xfrm>
            <a:off x="9380478" y="1703969"/>
            <a:ext cx="3439313" cy="215379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Brands that want to tap into the needs in this segment should focus on </a:t>
            </a:r>
            <a:r>
              <a:rPr lang="en-US" sz="1396" b="1" kern="0" dirty="0">
                <a:solidFill>
                  <a:schemeClr val="accent3">
                    <a:lumMod val="75000"/>
                  </a:schemeClr>
                </a:solidFill>
              </a:rPr>
              <a:t>support</a:t>
            </a:r>
            <a:r>
              <a:rPr lang="en-US" sz="1400" kern="0" dirty="0">
                <a:solidFill>
                  <a:sysClr val="windowText" lastClr="000000"/>
                </a:solidFill>
              </a:rPr>
              <a:t>, </a:t>
            </a:r>
            <a:r>
              <a:rPr lang="en-US" sz="1396" b="1" kern="0" dirty="0">
                <a:solidFill>
                  <a:schemeClr val="accent3">
                    <a:lumMod val="75000"/>
                  </a:schemeClr>
                </a:solidFill>
              </a:rPr>
              <a:t>empathy</a:t>
            </a:r>
            <a:r>
              <a:rPr lang="en-US" sz="1400" kern="0" dirty="0">
                <a:solidFill>
                  <a:sysClr val="windowText" lastClr="000000"/>
                </a:solidFill>
              </a:rPr>
              <a:t>, </a:t>
            </a:r>
            <a:r>
              <a:rPr lang="en-US" sz="1396" b="1" kern="0" dirty="0">
                <a:solidFill>
                  <a:schemeClr val="accent3">
                    <a:lumMod val="75000"/>
                  </a:schemeClr>
                </a:solidFill>
              </a:rPr>
              <a:t>care</a:t>
            </a:r>
            <a:r>
              <a:rPr lang="en-US" sz="1400" kern="0" dirty="0">
                <a:solidFill>
                  <a:sysClr val="windowText" lastClr="000000"/>
                </a:solidFill>
              </a:rPr>
              <a:t> </a:t>
            </a:r>
            <a:r>
              <a:rPr lang="en-US" sz="1396" b="1" kern="0" dirty="0">
                <a:solidFill>
                  <a:schemeClr val="accent3">
                    <a:lumMod val="75000"/>
                  </a:schemeClr>
                </a:solidFill>
              </a:rPr>
              <a:t>giving</a:t>
            </a:r>
            <a:r>
              <a:rPr lang="en-US" sz="1400" kern="0" dirty="0">
                <a:solidFill>
                  <a:sysClr val="windowText" lastClr="000000"/>
                </a:solidFill>
              </a:rPr>
              <a:t> and true, deep </a:t>
            </a:r>
            <a:r>
              <a:rPr lang="en-US" sz="1396" b="1" kern="0" dirty="0">
                <a:solidFill>
                  <a:schemeClr val="accent3">
                    <a:lumMod val="75000"/>
                  </a:schemeClr>
                </a:solidFill>
              </a:rPr>
              <a:t>friendships</a:t>
            </a:r>
            <a:r>
              <a:rPr lang="en-US" sz="1400" kern="0" dirty="0">
                <a:solidFill>
                  <a:sysClr val="windowText" lastClr="000000"/>
                </a:solidFill>
              </a:rPr>
              <a:t>. They should position themselves as familiar and appealing to a broader audience and tap into those feelings that people get when they feel </a:t>
            </a:r>
            <a:r>
              <a:rPr lang="en-US" sz="1396" b="1" kern="0" dirty="0">
                <a:solidFill>
                  <a:schemeClr val="accent3">
                    <a:lumMod val="75000"/>
                  </a:schemeClr>
                </a:solidFill>
              </a:rPr>
              <a:t>warm</a:t>
            </a:r>
            <a:r>
              <a:rPr lang="en-US" sz="1400" kern="0" dirty="0">
                <a:solidFill>
                  <a:sysClr val="windowText" lastClr="000000"/>
                </a:solidFill>
              </a:rPr>
              <a:t>, </a:t>
            </a:r>
            <a:r>
              <a:rPr lang="en-US" sz="1396" b="1" kern="0" dirty="0">
                <a:solidFill>
                  <a:schemeClr val="accent3">
                    <a:lumMod val="75000"/>
                  </a:schemeClr>
                </a:solidFill>
              </a:rPr>
              <a:t>included</a:t>
            </a:r>
            <a:r>
              <a:rPr lang="en-US" sz="1400" kern="0" dirty="0">
                <a:solidFill>
                  <a:sysClr val="windowText" lastClr="000000"/>
                </a:solidFill>
              </a:rPr>
              <a:t> and </a:t>
            </a:r>
            <a:r>
              <a:rPr lang="en-US" sz="1396" b="1" kern="0" dirty="0">
                <a:solidFill>
                  <a:schemeClr val="accent3">
                    <a:lumMod val="75000"/>
                  </a:schemeClr>
                </a:solidFill>
              </a:rPr>
              <a:t>accepted</a:t>
            </a:r>
            <a:r>
              <a:rPr lang="en-US" sz="1400" kern="0" dirty="0">
                <a:solidFill>
                  <a:sysClr val="windowText" lastClr="000000"/>
                </a:solidFill>
              </a:rPr>
              <a:t> by the people or tribe they are with. </a:t>
            </a:r>
          </a:p>
        </p:txBody>
      </p:sp>
      <p:pic>
        <p:nvPicPr>
          <p:cNvPr id="20" name="Picture 6" descr="Bilderesultat for country FLAG button ITA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22699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5285644" cy="553998"/>
          </a:xfrm>
          <a:solidFill>
            <a:schemeClr val="accent3">
              <a:lumMod val="75000"/>
            </a:schemeClr>
          </a:solidFill>
        </p:spPr>
        <p:txBody>
          <a:bodyPr/>
          <a:lstStyle/>
          <a:p>
            <a:r>
              <a:rPr lang="en-US" b="1" dirty="0"/>
              <a:t>SHARING AND CARING</a:t>
            </a:r>
          </a:p>
        </p:txBody>
      </p:sp>
      <p:graphicFrame>
        <p:nvGraphicFramePr>
          <p:cNvPr id="57" name="SI_Chart"/>
          <p:cNvGraphicFramePr/>
          <p:nvPr>
            <p:extLst>
              <p:ext uri="{D42A27DB-BD31-4B8C-83A1-F6EECF244321}">
                <p14:modId xmlns:p14="http://schemas.microsoft.com/office/powerpoint/2010/main" val="2697875801"/>
              </p:ext>
            </p:extLst>
          </p:nvPr>
        </p:nvGraphicFramePr>
        <p:xfrm>
          <a:off x="6501634" y="2556495"/>
          <a:ext cx="5690861"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926354137"/>
              </p:ext>
            </p:extLst>
          </p:nvPr>
        </p:nvGraphicFramePr>
        <p:xfrm>
          <a:off x="167159" y="2590570"/>
          <a:ext cx="7200800"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1670868436"/>
              </p:ext>
            </p:extLst>
          </p:nvPr>
        </p:nvGraphicFramePr>
        <p:xfrm>
          <a:off x="2049115"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1779006337"/>
              </p:ext>
            </p:extLst>
          </p:nvPr>
        </p:nvGraphicFramePr>
        <p:xfrm>
          <a:off x="6912531" y="5001832"/>
          <a:ext cx="4991932"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85"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86"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87" name="FC_ChartHeader"/>
          <p:cNvSpPr/>
          <p:nvPr/>
        </p:nvSpPr>
        <p:spPr>
          <a:xfrm>
            <a:off x="7762031"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88" name="SI_ChartHeader"/>
          <p:cNvSpPr/>
          <p:nvPr/>
        </p:nvSpPr>
        <p:spPr>
          <a:xfrm>
            <a:off x="7672854"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89" name="Gruppieren 3"/>
          <p:cNvGrpSpPr>
            <a:grpSpLocks noChangeAspect="1"/>
          </p:cNvGrpSpPr>
          <p:nvPr/>
        </p:nvGrpSpPr>
        <p:grpSpPr>
          <a:xfrm>
            <a:off x="7644355" y="2128962"/>
            <a:ext cx="360180" cy="360180"/>
            <a:chOff x="-1042867" y="3392141"/>
            <a:chExt cx="612000" cy="612000"/>
          </a:xfrm>
        </p:grpSpPr>
        <p:sp>
          <p:nvSpPr>
            <p:cNvPr id="90"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91"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92" name="Gruppieren 2"/>
          <p:cNvGrpSpPr>
            <a:grpSpLocks noChangeAspect="1"/>
          </p:cNvGrpSpPr>
          <p:nvPr/>
        </p:nvGrpSpPr>
        <p:grpSpPr>
          <a:xfrm>
            <a:off x="7732869" y="4561086"/>
            <a:ext cx="360180" cy="360180"/>
            <a:chOff x="-1042867" y="2764795"/>
            <a:chExt cx="612000" cy="612000"/>
          </a:xfrm>
        </p:grpSpPr>
        <p:sp>
          <p:nvSpPr>
            <p:cNvPr id="93"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94"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95" name="Gruppieren 4"/>
          <p:cNvGrpSpPr>
            <a:grpSpLocks noChangeAspect="1"/>
          </p:cNvGrpSpPr>
          <p:nvPr/>
        </p:nvGrpSpPr>
        <p:grpSpPr>
          <a:xfrm>
            <a:off x="3008707" y="2120056"/>
            <a:ext cx="360180" cy="360180"/>
            <a:chOff x="-1042867" y="4019487"/>
            <a:chExt cx="612000" cy="612000"/>
          </a:xfrm>
        </p:grpSpPr>
        <p:sp>
          <p:nvSpPr>
            <p:cNvPr id="96"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97"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98" name="Group 97"/>
          <p:cNvGrpSpPr/>
          <p:nvPr/>
        </p:nvGrpSpPr>
        <p:grpSpPr>
          <a:xfrm>
            <a:off x="3008707" y="4549828"/>
            <a:ext cx="360180" cy="360180"/>
            <a:chOff x="4453663" y="4849050"/>
            <a:chExt cx="468000" cy="468000"/>
          </a:xfrm>
        </p:grpSpPr>
        <p:sp>
          <p:nvSpPr>
            <p:cNvPr id="99"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100"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101"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2"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3"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4"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5"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6"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7"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111"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112"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40" name="Picture 6" descr="Bilderesultat for country FLAG button ITAL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20405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8508184" cy="553999"/>
          </a:xfrm>
          <a:solidFill>
            <a:schemeClr val="accent3">
              <a:lumMod val="75000"/>
            </a:schemeClr>
          </a:solidFill>
        </p:spPr>
        <p:txBody>
          <a:bodyPr>
            <a:normAutofit/>
          </a:bodyPr>
          <a:lstStyle/>
          <a:p>
            <a:r>
              <a:rPr lang="en-GB" sz="3200" dirty="0"/>
              <a:t>Segment profile </a:t>
            </a:r>
            <a:r>
              <a:rPr lang="en-GB" sz="3200" b="1" dirty="0"/>
              <a:t>– SHARING AND CARING</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ext uri="{D42A27DB-BD31-4B8C-83A1-F6EECF244321}">
                <p14:modId xmlns:p14="http://schemas.microsoft.com/office/powerpoint/2010/main" val="1371043661"/>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3658049467"/>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1249664611"/>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2064422850"/>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1212684421"/>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1709275063"/>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390387635"/>
              </p:ext>
            </p:extLst>
          </p:nvPr>
        </p:nvGraphicFramePr>
        <p:xfrm>
          <a:off x="8948333" y="1912533"/>
          <a:ext cx="4972354"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55" name="Picture 6" descr="Bilderesultat for country FLAG button ITAL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29262"/>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8484143" cy="553999"/>
          </a:xfrm>
          <a:solidFill>
            <a:schemeClr val="accent3">
              <a:lumMod val="75000"/>
            </a:schemeClr>
          </a:solidFill>
        </p:spPr>
        <p:txBody>
          <a:bodyPr>
            <a:normAutofit/>
          </a:bodyPr>
          <a:lstStyle/>
          <a:p>
            <a:r>
              <a:rPr lang="en-GB" sz="3200" dirty="0"/>
              <a:t>Segment profile </a:t>
            </a:r>
            <a:r>
              <a:rPr lang="en-GB" sz="3200" b="1" dirty="0"/>
              <a:t>- SHARING AND CARING</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extBox 41"/>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1" name="Chart 40"/>
          <p:cNvGraphicFramePr/>
          <p:nvPr>
            <p:extLst>
              <p:ext uri="{D42A27DB-BD31-4B8C-83A1-F6EECF244321}">
                <p14:modId xmlns:p14="http://schemas.microsoft.com/office/powerpoint/2010/main" val="3838830306"/>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2" name="Chart 51"/>
          <p:cNvGraphicFramePr/>
          <p:nvPr>
            <p:extLst>
              <p:ext uri="{D42A27DB-BD31-4B8C-83A1-F6EECF244321}">
                <p14:modId xmlns:p14="http://schemas.microsoft.com/office/powerpoint/2010/main" val="2704040505"/>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3" name="Chart 52"/>
          <p:cNvGraphicFramePr/>
          <p:nvPr>
            <p:extLst>
              <p:ext uri="{D42A27DB-BD31-4B8C-83A1-F6EECF244321}">
                <p14:modId xmlns:p14="http://schemas.microsoft.com/office/powerpoint/2010/main" val="814249469"/>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4" name="Chart 53"/>
          <p:cNvGraphicFramePr/>
          <p:nvPr>
            <p:extLst>
              <p:ext uri="{D42A27DB-BD31-4B8C-83A1-F6EECF244321}">
                <p14:modId xmlns:p14="http://schemas.microsoft.com/office/powerpoint/2010/main" val="2631744632"/>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5" name="Chart 54"/>
          <p:cNvGraphicFramePr/>
          <p:nvPr>
            <p:extLst>
              <p:ext uri="{D42A27DB-BD31-4B8C-83A1-F6EECF244321}">
                <p14:modId xmlns:p14="http://schemas.microsoft.com/office/powerpoint/2010/main" val="2919023486"/>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6" name="Chart 55"/>
          <p:cNvGraphicFramePr/>
          <p:nvPr>
            <p:extLst>
              <p:ext uri="{D42A27DB-BD31-4B8C-83A1-F6EECF244321}">
                <p14:modId xmlns:p14="http://schemas.microsoft.com/office/powerpoint/2010/main" val="3716529496"/>
              </p:ext>
            </p:extLst>
          </p:nvPr>
        </p:nvGraphicFramePr>
        <p:xfrm>
          <a:off x="9240167" y="2036227"/>
          <a:ext cx="3878820" cy="2896532"/>
        </p:xfrm>
        <a:graphic>
          <a:graphicData uri="http://schemas.openxmlformats.org/drawingml/2006/chart">
            <c:chart xmlns:c="http://schemas.openxmlformats.org/drawingml/2006/chart" xmlns:r="http://schemas.openxmlformats.org/officeDocument/2006/relationships" r:id="rId11"/>
          </a:graphicData>
        </a:graphic>
      </p:graphicFrame>
      <p:pic>
        <p:nvPicPr>
          <p:cNvPr id="57" name="Picture 6" descr="Bilderesultat for country FLAG button ITAL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65AB2EC-5493-4E5E-9AE6-662CEB979662}"/>
              </a:ext>
            </a:extLst>
          </p:cNvPr>
          <p:cNvSpPr txBox="1"/>
          <p:nvPr/>
        </p:nvSpPr>
        <p:spPr>
          <a:xfrm>
            <a:off x="9204155" y="5140086"/>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0" name="Chart 39">
            <a:extLst>
              <a:ext uri="{FF2B5EF4-FFF2-40B4-BE49-F238E27FC236}">
                <a16:creationId xmlns:a16="http://schemas.microsoft.com/office/drawing/2014/main" id="{6516EFBF-0014-404C-A42C-6CEA6EEB91DA}"/>
              </a:ext>
            </a:extLst>
          </p:cNvPr>
          <p:cNvGraphicFramePr/>
          <p:nvPr>
            <p:extLst>
              <p:ext uri="{D42A27DB-BD31-4B8C-83A1-F6EECF244321}">
                <p14:modId xmlns:p14="http://schemas.microsoft.com/office/powerpoint/2010/main" val="3486497575"/>
              </p:ext>
            </p:extLst>
          </p:nvPr>
        </p:nvGraphicFramePr>
        <p:xfrm>
          <a:off x="9267315" y="5541464"/>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67834714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6" name="Oval 5"/>
          <p:cNvSpPr/>
          <p:nvPr/>
        </p:nvSpPr>
        <p:spPr bwMode="gray">
          <a:xfrm>
            <a:off x="1871811" y="705872"/>
            <a:ext cx="3168352" cy="3168352"/>
          </a:xfrm>
          <a:prstGeom prst="ellipse">
            <a:avLst/>
          </a:prstGeom>
          <a:solidFill>
            <a:srgbClr val="00B0F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r>
              <a:rPr kumimoji="0" lang="en-GB"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ESCAPE</a:t>
            </a:r>
          </a:p>
        </p:txBody>
      </p:sp>
      <p:sp>
        <p:nvSpPr>
          <p:cNvPr id="10" name="TextBox 9"/>
          <p:cNvSpPr txBox="1"/>
          <p:nvPr/>
        </p:nvSpPr>
        <p:spPr>
          <a:xfrm>
            <a:off x="3778362" y="3874224"/>
            <a:ext cx="2423950" cy="986800"/>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RESTORE MY SENSE OF HARMONY AND BALANCE</a:t>
            </a:r>
          </a:p>
        </p:txBody>
      </p:sp>
      <p:sp>
        <p:nvSpPr>
          <p:cNvPr id="9" name="TextBox 8"/>
          <p:cNvSpPr txBox="1"/>
          <p:nvPr/>
        </p:nvSpPr>
        <p:spPr>
          <a:xfrm>
            <a:off x="974363" y="3874224"/>
            <a:ext cx="2160240" cy="682101"/>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PEACEFUL AND HARMONIOUS</a:t>
            </a:r>
          </a:p>
        </p:txBody>
      </p:sp>
      <p:sp>
        <p:nvSpPr>
          <p:cNvPr id="8" name="TextBox 7"/>
          <p:cNvSpPr txBox="1"/>
          <p:nvPr/>
        </p:nvSpPr>
        <p:spPr>
          <a:xfrm>
            <a:off x="7103948" y="454745"/>
            <a:ext cx="5952643" cy="4103487"/>
          </a:xfrm>
          <a:prstGeom prst="rect">
            <a:avLst/>
          </a:prstGeom>
          <a:solidFill>
            <a:srgbClr val="FFFFFF">
              <a:alpha val="65098"/>
            </a:srgbClr>
          </a:solidFill>
        </p:spPr>
        <p:txBody>
          <a:bodyPr wrap="squar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2400" b="0" i="0" u="none" strike="noStrike" kern="1200" cap="none" spc="0" normalizeH="0" baseline="0" noProof="0" dirty="0">
                <a:ln>
                  <a:noFill/>
                </a:ln>
                <a:solidFill>
                  <a:srgbClr val="222223"/>
                </a:solidFill>
                <a:effectLst/>
                <a:uLnTx/>
                <a:uFillTx/>
                <a:latin typeface="Segoe UI"/>
                <a:ea typeface="+mn-ea"/>
                <a:cs typeface="Arial" pitchFamily="34" charset="0"/>
              </a:rPr>
              <a:t>Escape is about the experience of retreat, tranquility and quietness. These are the holidays one feels the need to </a:t>
            </a:r>
            <a:r>
              <a:rPr kumimoji="0" lang="en-US" sz="2400" b="1" i="0" u="none" strike="noStrike" kern="1200" cap="none" spc="0" normalizeH="0" baseline="0" noProof="0" dirty="0">
                <a:ln>
                  <a:noFill/>
                </a:ln>
                <a:solidFill>
                  <a:srgbClr val="00B0F0"/>
                </a:solidFill>
                <a:effectLst/>
                <a:uLnTx/>
                <a:uFillTx/>
                <a:latin typeface="Segoe UI"/>
                <a:ea typeface="+mn-ea"/>
                <a:cs typeface="Arial" pitchFamily="34" charset="0"/>
              </a:rPr>
              <a:t>retreat</a:t>
            </a:r>
            <a:r>
              <a:rPr kumimoji="0" lang="en-US" sz="2400" b="0" i="0" u="none" strike="noStrike" kern="1200" cap="none" spc="0" normalizeH="0" baseline="0" noProof="0" dirty="0">
                <a:ln>
                  <a:noFill/>
                </a:ln>
                <a:solidFill>
                  <a:srgbClr val="222223"/>
                </a:solidFill>
                <a:effectLst/>
                <a:uLnTx/>
                <a:uFillTx/>
                <a:latin typeface="Segoe UI"/>
                <a:ea typeface="+mn-ea"/>
                <a:cs typeface="Arial" pitchFamily="34" charset="0"/>
              </a:rPr>
              <a:t> and </a:t>
            </a:r>
            <a:r>
              <a:rPr kumimoji="0" lang="en-US" sz="2400" b="1" i="0" u="none" strike="noStrike" kern="1200" cap="none" spc="0" normalizeH="0" baseline="0" noProof="0" dirty="0">
                <a:ln>
                  <a:noFill/>
                </a:ln>
                <a:solidFill>
                  <a:srgbClr val="00B0F0"/>
                </a:solidFill>
                <a:effectLst/>
                <a:uLnTx/>
                <a:uFillTx/>
                <a:latin typeface="Segoe UI"/>
                <a:ea typeface="+mn-ea"/>
                <a:cs typeface="Arial" pitchFamily="34" charset="0"/>
              </a:rPr>
              <a:t>recharge</a:t>
            </a:r>
            <a:r>
              <a:rPr kumimoji="0" lang="en-US" sz="2400" b="0" i="0" u="none" strike="noStrike" kern="1200" cap="none" spc="0" normalizeH="0" baseline="0" noProof="0" dirty="0">
                <a:ln>
                  <a:noFill/>
                </a:ln>
                <a:solidFill>
                  <a:srgbClr val="222223"/>
                </a:solidFill>
                <a:effectLst/>
                <a:uLnTx/>
                <a:uFillTx/>
                <a:latin typeface="Segoe UI"/>
                <a:ea typeface="+mn-ea"/>
                <a:cs typeface="Arial" pitchFamily="34" charset="0"/>
              </a:rPr>
              <a:t>. One is looking for an experience that sooths, comforts and </a:t>
            </a:r>
            <a:r>
              <a:rPr kumimoji="0" lang="en-US" sz="2400" b="1" i="0" u="none" strike="noStrike" kern="1200" cap="none" spc="0" normalizeH="0" baseline="0" noProof="0" dirty="0">
                <a:ln>
                  <a:noFill/>
                </a:ln>
                <a:solidFill>
                  <a:srgbClr val="00B0F0"/>
                </a:solidFill>
                <a:effectLst/>
                <a:uLnTx/>
                <a:uFillTx/>
                <a:latin typeface="Segoe UI"/>
                <a:ea typeface="+mn-ea"/>
                <a:cs typeface="Arial" pitchFamily="34" charset="0"/>
              </a:rPr>
              <a:t>takes away the stresses and strains of hectic daily life</a:t>
            </a:r>
            <a:r>
              <a:rPr kumimoji="0" lang="en-US" sz="2400" b="0" i="0" u="none" strike="noStrike" kern="1200" cap="none" spc="0" normalizeH="0" baseline="0" noProof="0" dirty="0">
                <a:ln>
                  <a:noFill/>
                </a:ln>
                <a:solidFill>
                  <a:srgbClr val="222223"/>
                </a:solidFill>
                <a:effectLst/>
                <a:uLnTx/>
                <a:uFillTx/>
                <a:latin typeface="Segoe UI"/>
                <a:ea typeface="+mn-ea"/>
                <a:cs typeface="Arial" pitchFamily="34" charset="0"/>
              </a:rPr>
              <a:t>. These are the holidays one withdraws to a physical or mental space that is </a:t>
            </a:r>
            <a:r>
              <a:rPr kumimoji="0" lang="en-US" sz="2400" b="1" i="0" u="none" strike="noStrike" kern="1200" cap="none" spc="0" normalizeH="0" baseline="0" noProof="0" dirty="0">
                <a:ln>
                  <a:noFill/>
                </a:ln>
                <a:solidFill>
                  <a:srgbClr val="00B0F0"/>
                </a:solidFill>
                <a:effectLst/>
                <a:uLnTx/>
                <a:uFillTx/>
                <a:latin typeface="Segoe UI"/>
                <a:ea typeface="+mn-ea"/>
                <a:cs typeface="Arial" pitchFamily="34" charset="0"/>
              </a:rPr>
              <a:t>worry free </a:t>
            </a:r>
            <a:r>
              <a:rPr kumimoji="0" lang="en-US" sz="2400" b="0" i="0" u="none" strike="noStrike" kern="1200" cap="none" spc="0" normalizeH="0" baseline="0" noProof="0" dirty="0">
                <a:ln>
                  <a:noFill/>
                </a:ln>
                <a:solidFill>
                  <a:srgbClr val="222223"/>
                </a:solidFill>
                <a:effectLst/>
                <a:uLnTx/>
                <a:uFillTx/>
                <a:latin typeface="Segoe UI"/>
                <a:ea typeface="+mn-ea"/>
                <a:cs typeface="Arial" pitchFamily="34" charset="0"/>
              </a:rPr>
              <a:t>- an almost childlike state of feeling safe and cared for. </a:t>
            </a:r>
          </a:p>
        </p:txBody>
      </p:sp>
      <p:cxnSp>
        <p:nvCxnSpPr>
          <p:cNvPr id="11" name="Straight Connector 10"/>
          <p:cNvCxnSpPr/>
          <p:nvPr/>
        </p:nvCxnSpPr>
        <p:spPr>
          <a:xfrm>
            <a:off x="7007919" y="454745"/>
            <a:ext cx="0" cy="410158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2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975" y="1044327"/>
            <a:ext cx="5664846" cy="638360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ESCAPE</a:t>
            </a:r>
            <a:endParaRPr lang="nb-NO" sz="4703" dirty="0"/>
          </a:p>
        </p:txBody>
      </p:sp>
      <p:sp>
        <p:nvSpPr>
          <p:cNvPr id="8" name="TextBox 7"/>
          <p:cNvSpPr txBox="1"/>
          <p:nvPr/>
        </p:nvSpPr>
        <p:spPr>
          <a:xfrm>
            <a:off x="5207720" y="1322571"/>
            <a:ext cx="3953274" cy="4301819"/>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rgbClr val="00B0F0"/>
                </a:solidFill>
              </a:rPr>
              <a:t>restore my sense of harmony </a:t>
            </a:r>
            <a:r>
              <a:rPr lang="en-US" sz="1396" kern="0" dirty="0">
                <a:solidFill>
                  <a:sysClr val="windowText" lastClr="000000"/>
                </a:solidFill>
              </a:rPr>
              <a:t>and balance. I need to  escape from my hectic daily life, and </a:t>
            </a:r>
            <a:r>
              <a:rPr lang="en-US" sz="1396" b="1" kern="0" dirty="0">
                <a:solidFill>
                  <a:srgbClr val="00B0F0"/>
                </a:solidFill>
              </a:rPr>
              <a:t>pamper myself</a:t>
            </a:r>
            <a:r>
              <a:rPr lang="en-US" sz="1396" kern="0" dirty="0">
                <a:solidFill>
                  <a:sysClr val="windowText" lastClr="000000"/>
                </a:solidFill>
              </a:rPr>
              <a:t>. I want to feel full of energy and a holiday should allow me to </a:t>
            </a:r>
            <a:r>
              <a:rPr lang="en-US" sz="1396" b="1" kern="0" dirty="0">
                <a:solidFill>
                  <a:srgbClr val="00B0F0"/>
                </a:solidFill>
              </a:rPr>
              <a:t>intensify the relationship</a:t>
            </a:r>
            <a:r>
              <a:rPr lang="en-US" sz="1396" kern="0" dirty="0">
                <a:solidFill>
                  <a:sysClr val="windowText" lastClr="000000"/>
                </a:solidFill>
              </a:rPr>
              <a:t> with my loved ones. </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that has </a:t>
            </a:r>
            <a:r>
              <a:rPr lang="en-US" sz="1396" b="1" kern="0" dirty="0">
                <a:solidFill>
                  <a:srgbClr val="00B0F0"/>
                </a:solidFill>
              </a:rPr>
              <a:t>quiet environments</a:t>
            </a:r>
            <a:r>
              <a:rPr lang="en-US" sz="1400" kern="0" dirty="0">
                <a:solidFill>
                  <a:sysClr val="windowText" lastClr="000000"/>
                </a:solidFill>
              </a:rPr>
              <a:t>, good beaches and </a:t>
            </a:r>
            <a:r>
              <a:rPr lang="en-US" sz="1400" b="1" kern="0" dirty="0">
                <a:solidFill>
                  <a:srgbClr val="00B0F0"/>
                </a:solidFill>
              </a:rPr>
              <a:t>unspoiled nature</a:t>
            </a:r>
            <a:r>
              <a:rPr lang="en-US" sz="1400" kern="0" dirty="0">
                <a:solidFill>
                  <a:sysClr val="windowText" lastClr="000000"/>
                </a:solidFill>
              </a:rPr>
              <a:t>. It should allow me to live </a:t>
            </a:r>
            <a:r>
              <a:rPr lang="en-US" sz="1396" b="1" kern="0" dirty="0">
                <a:solidFill>
                  <a:srgbClr val="00B0F0"/>
                </a:solidFill>
              </a:rPr>
              <a:t>close to nature</a:t>
            </a:r>
            <a:r>
              <a:rPr lang="en-US" sz="1400" b="1" kern="0" dirty="0">
                <a:solidFill>
                  <a:sysClr val="windowText" lastClr="000000"/>
                </a:solidFill>
              </a:rPr>
              <a:t> </a:t>
            </a:r>
            <a:r>
              <a:rPr lang="en-US" sz="1400" kern="0" dirty="0">
                <a:solidFill>
                  <a:sysClr val="windowText" lastClr="000000"/>
                </a:solidFill>
              </a:rPr>
              <a:t>and should not be ruined by tourism. I need guaranteed sunshine, but it should not be too warm.  I also appreciate beautiful </a:t>
            </a:r>
            <a:r>
              <a:rPr lang="en-US" sz="1396" b="1" kern="0" dirty="0">
                <a:solidFill>
                  <a:srgbClr val="00B0F0"/>
                </a:solidFill>
              </a:rPr>
              <a:t>nature</a:t>
            </a:r>
            <a:r>
              <a:rPr lang="en-US" sz="1400" kern="0" dirty="0">
                <a:solidFill>
                  <a:sysClr val="windowText" lastClr="000000"/>
                </a:solidFill>
              </a:rPr>
              <a:t>. Furthermore the destination should have environmentally friendly offers and be good value for money.</a:t>
            </a:r>
          </a:p>
        </p:txBody>
      </p:sp>
      <p:sp>
        <p:nvSpPr>
          <p:cNvPr id="9" name="TextBox 8"/>
          <p:cNvSpPr txBox="1"/>
          <p:nvPr/>
        </p:nvSpPr>
        <p:spPr>
          <a:xfrm>
            <a:off x="9350835" y="1322570"/>
            <a:ext cx="2963100" cy="4296048"/>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00B0F0"/>
                </a:solidFill>
              </a:rPr>
              <a:t>harmonious</a:t>
            </a:r>
            <a:r>
              <a:rPr lang="en-US" sz="1396" kern="0" dirty="0">
                <a:solidFill>
                  <a:sysClr val="windowText" lastClr="000000"/>
                </a:solidFill>
              </a:rPr>
              <a:t>, </a:t>
            </a:r>
            <a:r>
              <a:rPr lang="en-US" sz="1396" b="1" kern="0" dirty="0">
                <a:solidFill>
                  <a:srgbClr val="00B0F0"/>
                </a:solidFill>
              </a:rPr>
              <a:t>relaxed, peaceful</a:t>
            </a:r>
            <a:r>
              <a:rPr lang="en-US" sz="1396" kern="0" dirty="0">
                <a:solidFill>
                  <a:sysClr val="windowText" lastClr="000000"/>
                </a:solidFill>
              </a:rPr>
              <a:t> and </a:t>
            </a:r>
            <a:r>
              <a:rPr lang="en-US" sz="1396" b="1" kern="0" dirty="0">
                <a:solidFill>
                  <a:srgbClr val="00B0F0"/>
                </a:solidFill>
              </a:rPr>
              <a:t>cozy</a:t>
            </a:r>
            <a:r>
              <a:rPr lang="en-US" sz="1396" kern="0" dirty="0">
                <a:solidFill>
                  <a:sysClr val="windowText" lastClr="000000"/>
                </a:solidFill>
              </a:rPr>
              <a:t>.</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needs </a:t>
            </a:r>
            <a:r>
              <a:rPr lang="en-US" sz="1396" b="1" kern="0" dirty="0">
                <a:solidFill>
                  <a:srgbClr val="00B0F0"/>
                </a:solidFill>
              </a:rPr>
              <a:t>escape</a:t>
            </a:r>
            <a:r>
              <a:rPr lang="en-US" sz="1396" kern="0" dirty="0">
                <a:solidFill>
                  <a:sysClr val="windowText" lastClr="000000"/>
                </a:solidFill>
              </a:rPr>
              <a:t> from the demands of life and </a:t>
            </a:r>
            <a:r>
              <a:rPr lang="en-US" sz="1396" b="1" kern="0" dirty="0">
                <a:solidFill>
                  <a:srgbClr val="00B0F0"/>
                </a:solidFill>
              </a:rPr>
              <a:t>relax</a:t>
            </a:r>
            <a:r>
              <a:rPr lang="en-US" sz="1396" kern="0" dirty="0">
                <a:solidFill>
                  <a:sysClr val="windowText" lastClr="000000"/>
                </a:solidFill>
              </a:rPr>
              <a:t> and unwind. People who need time for themselves. People who want to </a:t>
            </a:r>
            <a:r>
              <a:rPr lang="en-US" sz="1396" b="1" kern="0" dirty="0">
                <a:solidFill>
                  <a:srgbClr val="00B0F0"/>
                </a:solidFill>
              </a:rPr>
              <a:t>revitalize</a:t>
            </a:r>
            <a:r>
              <a:rPr lang="en-US" sz="1396" kern="0" dirty="0">
                <a:solidFill>
                  <a:sysClr val="windowText" lastClr="000000"/>
                </a:solidFill>
              </a:rPr>
              <a:t> themselves, and for people for whom family comes first above all.</a:t>
            </a:r>
          </a:p>
          <a:p>
            <a:pPr marL="7001" algn="just" defTabSz="1343985">
              <a:defRPr/>
            </a:pPr>
            <a:endParaRPr lang="en-US" sz="1396" kern="0" dirty="0">
              <a:solidFill>
                <a:sysClr val="windowText" lastClr="000000"/>
              </a:solidFill>
            </a:endParaRP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00B0F0"/>
                  </a:solidFill>
                  <a:latin typeface="Arial Rounded MT Bold"/>
                </a:rPr>
                <a:t>49</a:t>
              </a:r>
              <a:r>
                <a:rPr lang="da-DK" sz="1470" b="1" kern="0" dirty="0">
                  <a:solidFill>
                    <a:srgbClr val="00B0F0"/>
                  </a:solidFill>
                  <a:latin typeface="Arial Rounded MT Bold"/>
                </a:rPr>
                <a:t>%</a:t>
              </a:r>
              <a:endParaRPr lang="da-DK" sz="1764" b="1" kern="0" dirty="0">
                <a:solidFill>
                  <a:srgbClr val="00B0F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00B0F0"/>
                  </a:solidFill>
                  <a:latin typeface="Arial Rounded MT Bold"/>
                </a:rPr>
                <a:t>51</a:t>
              </a:r>
              <a:r>
                <a:rPr lang="da-DK" sz="1470" b="1" kern="0" dirty="0">
                  <a:solidFill>
                    <a:srgbClr val="00B0F0"/>
                  </a:solidFill>
                  <a:latin typeface="Arial Rounded MT Bold"/>
                </a:rPr>
                <a:t>%</a:t>
              </a:r>
              <a:endParaRPr lang="da-DK" sz="1764" b="1" kern="0" dirty="0">
                <a:solidFill>
                  <a:srgbClr val="00B0F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F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F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rgbClr val="00B0F0"/>
                  </a:solidFill>
                  <a:latin typeface="Arial Rounded MT Bold"/>
                </a:rPr>
                <a:t>43</a:t>
              </a:r>
              <a:r>
                <a:rPr lang="da-DK" sz="1617" b="1" kern="0" dirty="0">
                  <a:solidFill>
                    <a:srgbClr val="00B0F0"/>
                  </a:solidFill>
                  <a:latin typeface="Arial Rounded MT Bold"/>
                </a:rPr>
                <a:t>%</a:t>
              </a:r>
              <a:r>
                <a:rPr lang="da-DK" sz="2646" b="1" kern="0" dirty="0">
                  <a:solidFill>
                    <a:srgbClr val="00B0F0"/>
                  </a:solidFill>
                  <a:latin typeface="Arial Rounded MT Bold"/>
                </a:rPr>
                <a:t> </a:t>
              </a:r>
            </a:p>
            <a:p>
              <a:pPr marL="7001" algn="ctr" defTabSz="1343985">
                <a:defRPr/>
              </a:pPr>
              <a:r>
                <a:rPr lang="da-DK" sz="1029" kern="0" dirty="0">
                  <a:solidFill>
                    <a:srgbClr val="00B0F0"/>
                  </a:solidFill>
                  <a:latin typeface="Arial Rounded MT Bold"/>
                </a:rPr>
                <a:t>ARE BETWEEN</a:t>
              </a:r>
            </a:p>
            <a:p>
              <a:pPr marL="7001" algn="ctr" defTabSz="1343985">
                <a:defRPr/>
              </a:pPr>
              <a:r>
                <a:rPr lang="da-DK" sz="1323" b="1" kern="0" dirty="0">
                  <a:solidFill>
                    <a:srgbClr val="00B0F0"/>
                  </a:solidFill>
                  <a:latin typeface="Arial Rounded MT Bold"/>
                </a:rPr>
                <a:t>40-59 </a:t>
              </a:r>
              <a:r>
                <a:rPr lang="da-DK" sz="1029" kern="0" dirty="0">
                  <a:solidFill>
                    <a:srgbClr val="00B0F0"/>
                  </a:solidFill>
                  <a:latin typeface="Arial Rounded MT Bold"/>
                </a:rPr>
                <a:t>YEARS</a:t>
              </a:r>
              <a:endParaRPr lang="da-DK" sz="1176" kern="0" dirty="0">
                <a:solidFill>
                  <a:srgbClr val="00B0F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F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F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00B0F0"/>
                  </a:solidFill>
                  <a:latin typeface="Arial Rounded MT Bold"/>
                </a:rPr>
                <a:t>SHARE OF OVERNIGHT STAYS</a:t>
              </a:r>
            </a:p>
            <a:p>
              <a:pPr marL="7001" algn="ctr" defTabSz="1343985">
                <a:defRPr/>
              </a:pPr>
              <a:r>
                <a:rPr lang="da-DK" sz="2058" kern="0" dirty="0">
                  <a:solidFill>
                    <a:srgbClr val="00B0F0"/>
                  </a:solidFill>
                  <a:latin typeface="Arial Rounded MT Bold"/>
                </a:rPr>
                <a:t>12</a:t>
              </a:r>
              <a:r>
                <a:rPr lang="da-DK" sz="1470" b="1" kern="0" dirty="0">
                  <a:solidFill>
                    <a:srgbClr val="00B0F0"/>
                  </a:solidFill>
                  <a:latin typeface="Arial Rounded MT Bold"/>
                </a:rPr>
                <a:t>%</a:t>
              </a:r>
              <a:endParaRPr lang="da-DK" sz="1176" kern="0" dirty="0">
                <a:solidFill>
                  <a:srgbClr val="00B0F0"/>
                </a:solidFill>
                <a:latin typeface="Arial Rounded MT Bold"/>
              </a:endParaRPr>
            </a:p>
          </p:txBody>
        </p:sp>
      </p:grpSp>
      <p:sp>
        <p:nvSpPr>
          <p:cNvPr id="61" name="Oval 60"/>
          <p:cNvSpPr/>
          <p:nvPr/>
        </p:nvSpPr>
        <p:spPr>
          <a:xfrm>
            <a:off x="-409658" y="1691683"/>
            <a:ext cx="3673161" cy="3444494"/>
          </a:xfrm>
          <a:prstGeom prst="ellipse">
            <a:avLst/>
          </a:prstGeom>
          <a:solidFill>
            <a:srgbClr val="00B0F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restore my sense of harmony and balance. Escape from the demands of life, relax and unwind.</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62" name="Chart 61"/>
          <p:cNvGraphicFramePr/>
          <p:nvPr>
            <p:extLst>
              <p:ext uri="{D42A27DB-BD31-4B8C-83A1-F6EECF244321}">
                <p14:modId xmlns:p14="http://schemas.microsoft.com/office/powerpoint/2010/main" val="3099861047"/>
              </p:ext>
            </p:extLst>
          </p:nvPr>
        </p:nvGraphicFramePr>
        <p:xfrm>
          <a:off x="10828995"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50" name="Picture 6" descr="Bilderesultat for country FLAG button ITA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49385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ESCAPE</a:t>
            </a:r>
          </a:p>
        </p:txBody>
      </p:sp>
      <p:sp>
        <p:nvSpPr>
          <p:cNvPr id="12" name="TextBox 11"/>
          <p:cNvSpPr txBox="1"/>
          <p:nvPr/>
        </p:nvSpPr>
        <p:spPr>
          <a:xfrm>
            <a:off x="670095" y="1703969"/>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Of course you will find the typical sun and beach vacation in this segment, but you will also find more </a:t>
            </a:r>
            <a:r>
              <a:rPr lang="en-US" sz="1396" b="1" kern="0" dirty="0">
                <a:solidFill>
                  <a:srgbClr val="00B0F0"/>
                </a:solidFill>
              </a:rPr>
              <a:t>travels to experience nature, scenery and wildlife, </a:t>
            </a:r>
            <a:r>
              <a:rPr lang="en-GB" sz="1396" b="1" kern="0" dirty="0">
                <a:solidFill>
                  <a:srgbClr val="00B0F0"/>
                </a:solidFill>
              </a:rPr>
              <a:t>health travels </a:t>
            </a:r>
            <a:r>
              <a:rPr lang="en-GB" sz="1396" kern="0" dirty="0"/>
              <a:t>a</a:t>
            </a:r>
            <a:r>
              <a:rPr lang="en-GB" sz="1396" kern="0" dirty="0">
                <a:solidFill>
                  <a:sysClr val="windowText" lastClr="000000"/>
                </a:solidFill>
              </a:rPr>
              <a:t>nd </a:t>
            </a:r>
            <a:r>
              <a:rPr lang="en-GB" sz="1396" b="1" kern="0" dirty="0">
                <a:solidFill>
                  <a:srgbClr val="00B0F0"/>
                </a:solidFill>
              </a:rPr>
              <a:t>countryside holidays </a:t>
            </a:r>
            <a:r>
              <a:rPr lang="en-GB" sz="1396" kern="0" dirty="0">
                <a:solidFill>
                  <a:sysClr val="windowText" lastClr="000000"/>
                </a:solidFill>
              </a:rPr>
              <a:t>than in other segments.</a:t>
            </a:r>
          </a:p>
        </p:txBody>
      </p:sp>
      <p:sp>
        <p:nvSpPr>
          <p:cNvPr id="13" name="TextBox 12"/>
          <p:cNvSpPr txBox="1"/>
          <p:nvPr/>
        </p:nvSpPr>
        <p:spPr>
          <a:xfrm>
            <a:off x="670095" y="4511727"/>
            <a:ext cx="3439313" cy="2153795"/>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algn="just" defTabSz="914400">
              <a:defRPr/>
            </a:pPr>
            <a:r>
              <a:rPr lang="en-US" sz="1396" b="1" kern="0" dirty="0">
                <a:solidFill>
                  <a:srgbClr val="00B0F0"/>
                </a:solidFill>
              </a:rPr>
              <a:t>Observe beauty of nature </a:t>
            </a:r>
            <a:r>
              <a:rPr lang="en-US" sz="1396" kern="0" dirty="0"/>
              <a:t>and</a:t>
            </a:r>
            <a:r>
              <a:rPr lang="en-US" sz="1396" b="1" kern="0" dirty="0">
                <a:solidFill>
                  <a:srgbClr val="00B0F0"/>
                </a:solidFill>
              </a:rPr>
              <a:t> relaxation</a:t>
            </a:r>
            <a:r>
              <a:rPr lang="en-US" sz="1400" kern="0" dirty="0">
                <a:solidFill>
                  <a:sysClr val="windowText" lastClr="000000"/>
                </a:solidFill>
              </a:rPr>
              <a:t> is on top of the list more than in other segments. The same goes for activities like </a:t>
            </a:r>
            <a:r>
              <a:rPr lang="en-US" sz="1400" b="1" kern="0" dirty="0">
                <a:solidFill>
                  <a:srgbClr val="00B0F0"/>
                </a:solidFill>
              </a:rPr>
              <a:t>taste local food and drinks</a:t>
            </a:r>
            <a:r>
              <a:rPr lang="en-US" sz="1400" kern="0" dirty="0">
                <a:solidFill>
                  <a:sysClr val="windowText" lastClr="000000"/>
                </a:solidFill>
              </a:rPr>
              <a:t>, </a:t>
            </a:r>
            <a:r>
              <a:rPr lang="en-US" sz="1396" b="1" kern="0" dirty="0">
                <a:solidFill>
                  <a:srgbClr val="00B0F0"/>
                </a:solidFill>
              </a:rPr>
              <a:t>sunbathing</a:t>
            </a:r>
            <a:r>
              <a:rPr lang="en-US" sz="1400" b="1" kern="0" dirty="0">
                <a:solidFill>
                  <a:srgbClr val="D35C09">
                    <a:lumMod val="75000"/>
                  </a:srgbClr>
                </a:solidFill>
              </a:rPr>
              <a:t> </a:t>
            </a:r>
            <a:r>
              <a:rPr lang="en-US" sz="1400" kern="0" dirty="0">
                <a:solidFill>
                  <a:sysClr val="windowText" lastClr="000000"/>
                </a:solidFill>
              </a:rPr>
              <a:t>and</a:t>
            </a:r>
            <a:r>
              <a:rPr lang="en-US" sz="1400" b="1" kern="0" dirty="0">
                <a:solidFill>
                  <a:srgbClr val="D35C09">
                    <a:lumMod val="75000"/>
                  </a:srgbClr>
                </a:solidFill>
              </a:rPr>
              <a:t> </a:t>
            </a:r>
            <a:r>
              <a:rPr lang="en-US" sz="1396" b="1" kern="0" dirty="0">
                <a:solidFill>
                  <a:srgbClr val="00B0F0"/>
                </a:solidFill>
              </a:rPr>
              <a:t>swimming</a:t>
            </a:r>
            <a:r>
              <a:rPr lang="en-US" sz="1400" kern="0" dirty="0">
                <a:solidFill>
                  <a:sysClr val="windowText" lastClr="000000"/>
                </a:solidFill>
              </a:rPr>
              <a:t>, hiking, visit the countryside and experience mountains, the wilderness or the wildlife. Visits to spa resorts  and </a:t>
            </a:r>
            <a:r>
              <a:rPr lang="en-US" sz="1396" b="1" kern="0" dirty="0">
                <a:solidFill>
                  <a:srgbClr val="00B0F0"/>
                </a:solidFill>
              </a:rPr>
              <a:t>getting</a:t>
            </a:r>
            <a:r>
              <a:rPr lang="en-US" sz="1400" b="1" kern="0" dirty="0">
                <a:solidFill>
                  <a:srgbClr val="D35C09">
                    <a:lumMod val="75000"/>
                  </a:srgbClr>
                </a:solidFill>
              </a:rPr>
              <a:t> </a:t>
            </a:r>
            <a:r>
              <a:rPr lang="en-US" sz="1396" b="1" kern="0" dirty="0">
                <a:solidFill>
                  <a:srgbClr val="00B0F0"/>
                </a:solidFill>
              </a:rPr>
              <a:t>pampered</a:t>
            </a:r>
            <a:r>
              <a:rPr lang="en-US" sz="1400" b="1" kern="0" dirty="0">
                <a:solidFill>
                  <a:srgbClr val="D35C09">
                    <a:lumMod val="75000"/>
                  </a:srgbClr>
                </a:solidFill>
              </a:rPr>
              <a:t> </a:t>
            </a:r>
            <a:r>
              <a:rPr lang="en-US" sz="1400" kern="0" dirty="0">
                <a:solidFill>
                  <a:sysClr val="windowText" lastClr="000000"/>
                </a:solidFill>
              </a:rPr>
              <a:t>is also appreciated by this segment. </a:t>
            </a:r>
          </a:p>
        </p:txBody>
      </p:sp>
      <p:sp>
        <p:nvSpPr>
          <p:cNvPr id="16" name="TextBox 15"/>
          <p:cNvSpPr txBox="1"/>
          <p:nvPr/>
        </p:nvSpPr>
        <p:spPr>
          <a:xfrm>
            <a:off x="4940084" y="4491716"/>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Most of these consumers  decide on the trip shortly before departure. 66% of them settle for the trip less than </a:t>
            </a:r>
            <a:r>
              <a:rPr lang="en-GB" sz="1396" b="1" kern="0" dirty="0">
                <a:solidFill>
                  <a:srgbClr val="00B0F0"/>
                </a:solidFill>
              </a:rPr>
              <a:t>four weeks before </a:t>
            </a:r>
            <a:r>
              <a:rPr lang="en-GB" sz="1400" kern="0" dirty="0">
                <a:solidFill>
                  <a:sysClr val="windowText" lastClr="000000"/>
                </a:solidFill>
              </a:rPr>
              <a:t>they go. They use the internet in general as information source, but use </a:t>
            </a:r>
            <a:r>
              <a:rPr lang="en-GB" sz="1400" b="1" kern="0" dirty="0">
                <a:solidFill>
                  <a:srgbClr val="00B0F0"/>
                </a:solidFill>
              </a:rPr>
              <a:t>homepages for the destination</a:t>
            </a:r>
            <a:r>
              <a:rPr lang="en-GB" sz="1400" kern="0" dirty="0">
                <a:solidFill>
                  <a:sysClr val="windowText" lastClr="000000"/>
                </a:solidFill>
              </a:rPr>
              <a:t>  and </a:t>
            </a:r>
            <a:r>
              <a:rPr lang="en-GB" sz="1400" b="1" kern="0" dirty="0">
                <a:solidFill>
                  <a:srgbClr val="00B0F0"/>
                </a:solidFill>
              </a:rPr>
              <a:t>travel apps </a:t>
            </a:r>
            <a:r>
              <a:rPr lang="en-GB" sz="1400" kern="0" dirty="0">
                <a:solidFill>
                  <a:sysClr val="windowText" lastClr="000000"/>
                </a:solidFill>
              </a:rPr>
              <a:t>to a lager extent than the other segments.</a:t>
            </a:r>
          </a:p>
        </p:txBody>
      </p:sp>
      <p:sp>
        <p:nvSpPr>
          <p:cNvPr id="17" name="TextBox 16"/>
          <p:cNvSpPr txBox="1"/>
          <p:nvPr/>
        </p:nvSpPr>
        <p:spPr>
          <a:xfrm>
            <a:off x="5015679" y="1703969"/>
            <a:ext cx="3439313" cy="1937710"/>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A QUIET PLACE</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makes them </a:t>
            </a:r>
            <a:r>
              <a:rPr lang="en-GB" sz="1396" b="1" kern="0" dirty="0">
                <a:solidFill>
                  <a:srgbClr val="00B0F0"/>
                </a:solidFill>
              </a:rPr>
              <a:t>restore their sense of harmony</a:t>
            </a:r>
            <a:r>
              <a:rPr lang="en-GB" sz="1400" kern="0" dirty="0">
                <a:solidFill>
                  <a:sysClr val="windowText" lastClr="000000"/>
                </a:solidFill>
              </a:rPr>
              <a:t>. They travel by </a:t>
            </a:r>
            <a:r>
              <a:rPr lang="en-GB" sz="1396" b="1" kern="0" dirty="0">
                <a:solidFill>
                  <a:srgbClr val="00B0F0"/>
                </a:solidFill>
              </a:rPr>
              <a:t>car</a:t>
            </a:r>
            <a:r>
              <a:rPr lang="en-GB" sz="1400" kern="0" dirty="0">
                <a:solidFill>
                  <a:sysClr val="windowText" lastClr="000000"/>
                </a:solidFill>
              </a:rPr>
              <a:t> to a greater extent than other segments and they are also more prune to stay at a </a:t>
            </a:r>
            <a:r>
              <a:rPr lang="en-US" sz="1396" b="1" kern="0" dirty="0">
                <a:solidFill>
                  <a:srgbClr val="00B0F0"/>
                </a:solidFill>
              </a:rPr>
              <a:t>cabin</a:t>
            </a:r>
            <a:r>
              <a:rPr lang="en-US" sz="1400" kern="0" dirty="0">
                <a:solidFill>
                  <a:sysClr val="windowText" lastClr="000000"/>
                </a:solidFill>
              </a:rPr>
              <a:t>, </a:t>
            </a:r>
            <a:r>
              <a:rPr lang="en-US" sz="1396" b="1" kern="0" dirty="0">
                <a:solidFill>
                  <a:srgbClr val="00B0F0"/>
                </a:solidFill>
              </a:rPr>
              <a:t>holiday</a:t>
            </a:r>
            <a:r>
              <a:rPr lang="en-US" sz="1400" kern="0" dirty="0">
                <a:solidFill>
                  <a:sysClr val="windowText" lastClr="000000"/>
                </a:solidFill>
              </a:rPr>
              <a:t> </a:t>
            </a:r>
            <a:r>
              <a:rPr lang="en-US" sz="1396" b="1" kern="0" dirty="0">
                <a:solidFill>
                  <a:srgbClr val="00B0F0"/>
                </a:solidFill>
              </a:rPr>
              <a:t>home</a:t>
            </a:r>
            <a:r>
              <a:rPr lang="en-US" sz="1400" kern="0" dirty="0">
                <a:solidFill>
                  <a:sysClr val="windowText" lastClr="000000"/>
                </a:solidFill>
              </a:rPr>
              <a:t> or </a:t>
            </a:r>
            <a:r>
              <a:rPr lang="en-US" sz="1396" b="1" kern="0" dirty="0">
                <a:solidFill>
                  <a:srgbClr val="00B0F0"/>
                </a:solidFill>
              </a:rPr>
              <a:t>flat</a:t>
            </a:r>
            <a:r>
              <a:rPr lang="en-US" sz="1400" kern="0" dirty="0">
                <a:solidFill>
                  <a:sysClr val="windowText" lastClr="000000"/>
                </a:solidFill>
              </a:rPr>
              <a:t> than in other segments. They normally stay for 7-14 days. </a:t>
            </a:r>
          </a:p>
          <a:p>
            <a:pPr marL="4763" lvl="0" algn="just" defTabSz="914400">
              <a:defRPr/>
            </a:pPr>
            <a:endParaRPr lang="en-GB" sz="1396" kern="0" dirty="0">
              <a:solidFill>
                <a:sysClr val="windowText" lastClr="000000"/>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48830" y="4511727"/>
            <a:ext cx="3229079" cy="2153795"/>
          </a:xfrm>
          <a:prstGeom prst="rect">
            <a:avLst/>
          </a:prstGeom>
        </p:spPr>
      </p:pic>
      <p:sp>
        <p:nvSpPr>
          <p:cNvPr id="24" name="TextBox 23"/>
          <p:cNvSpPr txBox="1"/>
          <p:nvPr/>
        </p:nvSpPr>
        <p:spPr>
          <a:xfrm>
            <a:off x="9380478" y="1703969"/>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This segment is important when brands want to profile themselves as supporting people in </a:t>
            </a:r>
            <a:r>
              <a:rPr lang="en-US" sz="1396" b="1" kern="0" dirty="0">
                <a:solidFill>
                  <a:srgbClr val="00B0F0"/>
                </a:solidFill>
              </a:rPr>
              <a:t>relieving stress and tension</a:t>
            </a:r>
            <a:r>
              <a:rPr lang="en-US" sz="1400" kern="0" dirty="0">
                <a:solidFill>
                  <a:sysClr val="windowText" lastClr="000000"/>
                </a:solidFill>
              </a:rPr>
              <a:t>. These are the brands and companies that focus on protection and prevention against danger and harm in everyday life. These brands function as a </a:t>
            </a:r>
            <a:r>
              <a:rPr lang="en-US" sz="1396" b="1" kern="0" dirty="0">
                <a:solidFill>
                  <a:srgbClr val="00B0F0"/>
                </a:solidFill>
              </a:rPr>
              <a:t>safety</a:t>
            </a:r>
            <a:r>
              <a:rPr lang="en-US" sz="1400" kern="0" dirty="0">
                <a:solidFill>
                  <a:sysClr val="windowText" lastClr="000000"/>
                </a:solidFill>
              </a:rPr>
              <a:t> net around us, our families and loved ones. </a:t>
            </a:r>
          </a:p>
        </p:txBody>
      </p:sp>
      <p:pic>
        <p:nvPicPr>
          <p:cNvPr id="20" name="Picture 6" descr="Bilderesultat for country FLAG button ITA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24702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1813540" cy="553998"/>
          </a:xfrm>
          <a:solidFill>
            <a:srgbClr val="00B0F0"/>
          </a:solidFill>
        </p:spPr>
        <p:txBody>
          <a:bodyPr/>
          <a:lstStyle/>
          <a:p>
            <a:r>
              <a:rPr lang="en-GB" b="1" dirty="0"/>
              <a:t>ESCAPE</a:t>
            </a:r>
            <a:endParaRPr lang="en-US" dirty="0"/>
          </a:p>
        </p:txBody>
      </p:sp>
      <p:graphicFrame>
        <p:nvGraphicFramePr>
          <p:cNvPr id="57" name="SI_Chart"/>
          <p:cNvGraphicFramePr/>
          <p:nvPr>
            <p:extLst>
              <p:ext uri="{D42A27DB-BD31-4B8C-83A1-F6EECF244321}">
                <p14:modId xmlns:p14="http://schemas.microsoft.com/office/powerpoint/2010/main" val="2159600612"/>
              </p:ext>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3930207278"/>
              </p:ext>
            </p:extLst>
          </p:nvPr>
        </p:nvGraphicFramePr>
        <p:xfrm>
          <a:off x="1463303" y="2628317"/>
          <a:ext cx="5400600"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457763214"/>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3953097999"/>
              </p:ext>
            </p:extLst>
          </p:nvPr>
        </p:nvGraphicFramePr>
        <p:xfrm>
          <a:off x="6287839"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7140299"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7228813"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65" name="Picture 6" descr="Bilderesultat for country FLAG button ITAL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480022"/>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5531815" cy="553999"/>
          </a:xfrm>
          <a:solidFill>
            <a:srgbClr val="00B0F0"/>
          </a:solidFill>
        </p:spPr>
        <p:txBody>
          <a:bodyPr>
            <a:normAutofit/>
          </a:bodyPr>
          <a:lstStyle/>
          <a:p>
            <a:r>
              <a:rPr lang="en-GB" sz="3200" dirty="0"/>
              <a:t>Segment profile </a:t>
            </a:r>
            <a:r>
              <a:rPr lang="en-GB" sz="3200" b="1" dirty="0"/>
              <a:t>– ESCAPE</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ext uri="{D42A27DB-BD31-4B8C-83A1-F6EECF244321}">
                <p14:modId xmlns:p14="http://schemas.microsoft.com/office/powerpoint/2010/main" val="986553841"/>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3146268665"/>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3112822895"/>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3365963122"/>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3588932097"/>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4201836553"/>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1328110317"/>
              </p:ext>
            </p:extLst>
          </p:nvPr>
        </p:nvGraphicFramePr>
        <p:xfrm>
          <a:off x="8948333" y="1912533"/>
          <a:ext cx="4972354"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55" name="Picture 6" descr="Bilderesultat for country FLAG button ITAL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57689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167159" y="180230"/>
            <a:ext cx="13105456" cy="7203795"/>
          </a:xfrm>
          <a:prstGeom prst="rect">
            <a:avLst/>
          </a:prstGeom>
        </p:spPr>
      </p:pic>
      <p:sp>
        <p:nvSpPr>
          <p:cNvPr id="2" name="Title 1"/>
          <p:cNvSpPr>
            <a:spLocks noGrp="1"/>
          </p:cNvSpPr>
          <p:nvPr>
            <p:ph type="title"/>
          </p:nvPr>
        </p:nvSpPr>
        <p:spPr>
          <a:xfrm>
            <a:off x="618272" y="2283909"/>
            <a:ext cx="5012043" cy="553998"/>
          </a:xfrm>
          <a:solidFill>
            <a:srgbClr val="D35C09"/>
          </a:solidFill>
        </p:spPr>
        <p:txBody>
          <a:bodyPr/>
          <a:lstStyle/>
          <a:p>
            <a:r>
              <a:rPr lang="nb-NO" dirty="0"/>
              <a:t>Behind the research</a:t>
            </a:r>
          </a:p>
        </p:txBody>
      </p:sp>
      <p:sp>
        <p:nvSpPr>
          <p:cNvPr id="4" name="Text Placeholder 3"/>
          <p:cNvSpPr>
            <a:spLocks noGrp="1"/>
          </p:cNvSpPr>
          <p:nvPr>
            <p:ph type="body" sz="quarter" idx="14"/>
          </p:nvPr>
        </p:nvSpPr>
        <p:spPr>
          <a:xfrm>
            <a:off x="618272" y="2932252"/>
            <a:ext cx="3827055" cy="406265"/>
          </a:xfrm>
        </p:spPr>
        <p:txBody>
          <a:bodyPr/>
          <a:lstStyle/>
          <a:p>
            <a:r>
              <a:rPr lang="nb-NO" dirty="0"/>
              <a:t>Point of view &amp; approach</a:t>
            </a:r>
          </a:p>
        </p:txBody>
      </p:sp>
      <p:sp>
        <p:nvSpPr>
          <p:cNvPr id="6" name="TextBox 5"/>
          <p:cNvSpPr txBox="1"/>
          <p:nvPr/>
        </p:nvSpPr>
        <p:spPr>
          <a:xfrm>
            <a:off x="599207" y="324247"/>
            <a:ext cx="936104" cy="1426920"/>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GB" sz="8000" b="1" dirty="0">
                <a:solidFill>
                  <a:schemeClr val="bg1"/>
                </a:solidFill>
              </a:rPr>
              <a:t>1</a:t>
            </a:r>
          </a:p>
        </p:txBody>
      </p:sp>
      <p:sp>
        <p:nvSpPr>
          <p:cNvPr id="7" name="Title 1"/>
          <p:cNvSpPr txBox="1">
            <a:spLocks/>
          </p:cNvSpPr>
          <p:nvPr/>
        </p:nvSpPr>
        <p:spPr bwMode="gray">
          <a:xfrm>
            <a:off x="618272" y="1667033"/>
            <a:ext cx="3788696" cy="553998"/>
          </a:xfrm>
          <a:prstGeom prst="rect">
            <a:avLst/>
          </a:prstGeom>
          <a:solidFill>
            <a:srgbClr val="D35C09"/>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nb-NO" dirty="0"/>
              <a:t>The philosophy</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0"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358846"/>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5459807" cy="553999"/>
          </a:xfrm>
          <a:solidFill>
            <a:srgbClr val="00B0F0"/>
          </a:solidFill>
        </p:spPr>
        <p:txBody>
          <a:bodyPr>
            <a:normAutofit/>
          </a:bodyPr>
          <a:lstStyle/>
          <a:p>
            <a:r>
              <a:rPr lang="en-GB" sz="3200" dirty="0"/>
              <a:t>Segment profile </a:t>
            </a:r>
            <a:r>
              <a:rPr lang="en-GB" sz="3200" b="1" dirty="0"/>
              <a:t>- ESCAPE</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3" name="TextBox 42"/>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5" name="TextBox 44"/>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1" name="Rectangle 50"/>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2" name="Rectangle 51"/>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1" name="Chart 40"/>
          <p:cNvGraphicFramePr/>
          <p:nvPr>
            <p:extLst>
              <p:ext uri="{D42A27DB-BD31-4B8C-83A1-F6EECF244321}">
                <p14:modId xmlns:p14="http://schemas.microsoft.com/office/powerpoint/2010/main" val="4080842112"/>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3" name="Chart 52"/>
          <p:cNvGraphicFramePr/>
          <p:nvPr>
            <p:extLst>
              <p:ext uri="{D42A27DB-BD31-4B8C-83A1-F6EECF244321}">
                <p14:modId xmlns:p14="http://schemas.microsoft.com/office/powerpoint/2010/main" val="3655346513"/>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4" name="Chart 53"/>
          <p:cNvGraphicFramePr/>
          <p:nvPr>
            <p:extLst>
              <p:ext uri="{D42A27DB-BD31-4B8C-83A1-F6EECF244321}">
                <p14:modId xmlns:p14="http://schemas.microsoft.com/office/powerpoint/2010/main" val="110445508"/>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5" name="Chart 54"/>
          <p:cNvGraphicFramePr/>
          <p:nvPr>
            <p:extLst>
              <p:ext uri="{D42A27DB-BD31-4B8C-83A1-F6EECF244321}">
                <p14:modId xmlns:p14="http://schemas.microsoft.com/office/powerpoint/2010/main" val="844674452"/>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6" name="Chart 55"/>
          <p:cNvGraphicFramePr/>
          <p:nvPr>
            <p:extLst>
              <p:ext uri="{D42A27DB-BD31-4B8C-83A1-F6EECF244321}">
                <p14:modId xmlns:p14="http://schemas.microsoft.com/office/powerpoint/2010/main" val="4086841285"/>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7" name="Chart 56"/>
          <p:cNvGraphicFramePr/>
          <p:nvPr>
            <p:extLst>
              <p:ext uri="{D42A27DB-BD31-4B8C-83A1-F6EECF244321}">
                <p14:modId xmlns:p14="http://schemas.microsoft.com/office/powerpoint/2010/main" val="3325483312"/>
              </p:ext>
            </p:extLst>
          </p:nvPr>
        </p:nvGraphicFramePr>
        <p:xfrm>
          <a:off x="9240167" y="2036227"/>
          <a:ext cx="3878820" cy="2680508"/>
        </p:xfrm>
        <a:graphic>
          <a:graphicData uri="http://schemas.openxmlformats.org/drawingml/2006/chart">
            <c:chart xmlns:c="http://schemas.openxmlformats.org/drawingml/2006/chart" xmlns:r="http://schemas.openxmlformats.org/officeDocument/2006/relationships" r:id="rId11"/>
          </a:graphicData>
        </a:graphic>
      </p:graphicFrame>
      <p:pic>
        <p:nvPicPr>
          <p:cNvPr id="50" name="Picture 6" descr="Bilderesultat for country FLAG button ITAL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1B655D08-F50C-4C5B-BA78-4618CD616BC1}"/>
              </a:ext>
            </a:extLst>
          </p:cNvPr>
          <p:cNvSpPr txBox="1"/>
          <p:nvPr/>
        </p:nvSpPr>
        <p:spPr>
          <a:xfrm>
            <a:off x="9204155" y="5140086"/>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0" name="Chart 39">
            <a:extLst>
              <a:ext uri="{FF2B5EF4-FFF2-40B4-BE49-F238E27FC236}">
                <a16:creationId xmlns:a16="http://schemas.microsoft.com/office/drawing/2014/main" id="{F79A4A23-F5A2-4CDC-9493-0FBB13F833E2}"/>
              </a:ext>
            </a:extLst>
          </p:cNvPr>
          <p:cNvGraphicFramePr/>
          <p:nvPr>
            <p:extLst>
              <p:ext uri="{D42A27DB-BD31-4B8C-83A1-F6EECF244321}">
                <p14:modId xmlns:p14="http://schemas.microsoft.com/office/powerpoint/2010/main" val="2969659038"/>
              </p:ext>
            </p:extLst>
          </p:nvPr>
        </p:nvGraphicFramePr>
        <p:xfrm>
          <a:off x="9267315" y="5541464"/>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97310367"/>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r>
              <a:rPr kumimoji="0" lang="en-GB"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CONTROL</a:t>
            </a:r>
          </a:p>
        </p:txBody>
      </p:sp>
      <p:sp>
        <p:nvSpPr>
          <p:cNvPr id="10" name="TextBox 9"/>
          <p:cNvSpPr txBox="1"/>
          <p:nvPr/>
        </p:nvSpPr>
        <p:spPr>
          <a:xfrm>
            <a:off x="4032051" y="3889777"/>
            <a:ext cx="2136219" cy="353486"/>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AVOID SURPRISES</a:t>
            </a:r>
          </a:p>
        </p:txBody>
      </p:sp>
      <p:sp>
        <p:nvSpPr>
          <p:cNvPr id="9" name="TextBox 8"/>
          <p:cNvSpPr txBox="1"/>
          <p:nvPr/>
        </p:nvSpPr>
        <p:spPr>
          <a:xfrm>
            <a:off x="987882" y="3889778"/>
            <a:ext cx="2160240"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PRACTICAL AND PREDICTABLE</a:t>
            </a:r>
          </a:p>
        </p:txBody>
      </p:sp>
      <p:sp>
        <p:nvSpPr>
          <p:cNvPr id="11" name="TextBox 10"/>
          <p:cNvSpPr txBox="1"/>
          <p:nvPr/>
        </p:nvSpPr>
        <p:spPr>
          <a:xfrm>
            <a:off x="7103948" y="454745"/>
            <a:ext cx="5952643" cy="2916559"/>
          </a:xfrm>
          <a:prstGeom prst="rect">
            <a:avLst/>
          </a:prstGeom>
          <a:solidFill>
            <a:srgbClr val="FFFFFF">
              <a:alpha val="49804"/>
            </a:srgbClr>
          </a:solidFill>
        </p:spPr>
        <p:txBody>
          <a:bodyPr wrap="square" lIns="72000" tIns="36000" rIns="72000" bIns="36000" rtlCol="0">
            <a:spAutoFit/>
          </a:bodyPr>
          <a:lstStyle/>
          <a:p>
            <a:pPr>
              <a:lnSpc>
                <a:spcPct val="110000"/>
              </a:lnSpc>
              <a:spcBef>
                <a:spcPts val="2400"/>
              </a:spcBef>
              <a:buClr>
                <a:schemeClr val="bg2"/>
              </a:buClr>
            </a:pPr>
            <a:r>
              <a:rPr lang="en-US" sz="2400" dirty="0">
                <a:cs typeface="Arial" pitchFamily="34" charset="0"/>
              </a:rPr>
              <a:t>Control is about </a:t>
            </a:r>
            <a:r>
              <a:rPr lang="en-US" sz="2400" b="1" dirty="0">
                <a:cs typeface="Arial" pitchFamily="34" charset="0"/>
              </a:rPr>
              <a:t>avoiding surprises </a:t>
            </a:r>
            <a:r>
              <a:rPr lang="en-US" sz="2400" dirty="0">
                <a:cs typeface="Arial" pitchFamily="34" charset="0"/>
              </a:rPr>
              <a:t>and seek the </a:t>
            </a:r>
            <a:r>
              <a:rPr lang="en-US" sz="2400" b="1" dirty="0">
                <a:cs typeface="Arial" pitchFamily="34" charset="0"/>
              </a:rPr>
              <a:t>familiar</a:t>
            </a:r>
            <a:r>
              <a:rPr lang="en-US" sz="2400" dirty="0">
                <a:cs typeface="Arial" pitchFamily="34" charset="0"/>
              </a:rPr>
              <a:t> instead of the unknown. There are holidays when I like to be completely in control, to keep things in order, keeping it </a:t>
            </a:r>
            <a:r>
              <a:rPr lang="en-US" sz="2400" b="1" dirty="0">
                <a:cs typeface="Arial" pitchFamily="34" charset="0"/>
              </a:rPr>
              <a:t>practical</a:t>
            </a:r>
            <a:r>
              <a:rPr lang="en-US" sz="2400" dirty="0">
                <a:cs typeface="Arial" pitchFamily="34" charset="0"/>
              </a:rPr>
              <a:t> and </a:t>
            </a:r>
            <a:r>
              <a:rPr lang="en-US" sz="2400" b="1" dirty="0">
                <a:cs typeface="Arial" pitchFamily="34" charset="0"/>
              </a:rPr>
              <a:t>predictable</a:t>
            </a:r>
            <a:r>
              <a:rPr lang="en-US" sz="2400" dirty="0">
                <a:cs typeface="Arial" pitchFamily="34" charset="0"/>
              </a:rPr>
              <a:t> feels quite comfortable and safe. This gives me a sense of stability and structure. </a:t>
            </a:r>
          </a:p>
        </p:txBody>
      </p:sp>
      <p:cxnSp>
        <p:nvCxnSpPr>
          <p:cNvPr id="12" name="Straight Connector 11"/>
          <p:cNvCxnSpPr/>
          <p:nvPr/>
        </p:nvCxnSpPr>
        <p:spPr>
          <a:xfrm>
            <a:off x="7007919" y="454745"/>
            <a:ext cx="0" cy="2916559"/>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430205"/>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a:extLst>
              <a:ext uri="{28A0092B-C50C-407E-A947-70E740481C1C}">
                <a14:useLocalDpi xmlns:a14="http://schemas.microsoft.com/office/drawing/2010/main" val="0"/>
              </a:ext>
            </a:extLst>
          </a:blip>
          <a:srcRect l="24241"/>
          <a:stretch/>
        </p:blipFill>
        <p:spPr>
          <a:xfrm>
            <a:off x="178497" y="1044327"/>
            <a:ext cx="5667324" cy="638360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CONTROL</a:t>
            </a:r>
            <a:endParaRPr lang="nb-NO" sz="4703" dirty="0"/>
          </a:p>
        </p:txBody>
      </p:sp>
      <p:sp>
        <p:nvSpPr>
          <p:cNvPr id="8" name="TextBox 7"/>
          <p:cNvSpPr txBox="1"/>
          <p:nvPr/>
        </p:nvSpPr>
        <p:spPr>
          <a:xfrm>
            <a:off x="5569753" y="1322571"/>
            <a:ext cx="2963100" cy="3009157"/>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ysClr val="windowText" lastClr="000000"/>
                </a:solidFill>
              </a:rPr>
              <a:t>avoid</a:t>
            </a:r>
            <a:r>
              <a:rPr lang="en-US" sz="1396" kern="0" dirty="0">
                <a:solidFill>
                  <a:sysClr val="windowText" lastClr="000000"/>
                </a:solidFill>
              </a:rPr>
              <a:t> too much </a:t>
            </a:r>
            <a:r>
              <a:rPr lang="en-US" sz="1396" b="1" kern="0" dirty="0">
                <a:solidFill>
                  <a:sysClr val="windowText" lastClr="000000"/>
                </a:solidFill>
              </a:rPr>
              <a:t>surprises</a:t>
            </a:r>
            <a:r>
              <a:rPr lang="en-US" sz="1396" kern="0" dirty="0">
                <a:solidFill>
                  <a:sysClr val="windowText" lastClr="000000"/>
                </a:solidFill>
              </a:rPr>
              <a:t>. I want a holiday that gives me a </a:t>
            </a:r>
            <a:r>
              <a:rPr lang="en-US" sz="1396" b="1" kern="0" dirty="0">
                <a:solidFill>
                  <a:sysClr val="windowText" lastClr="000000"/>
                </a:solidFill>
              </a:rPr>
              <a:t>safe feeling</a:t>
            </a:r>
            <a:r>
              <a:rPr lang="en-US" sz="1396" kern="0" dirty="0">
                <a:solidFill>
                  <a:sysClr val="windowText" lastClr="000000"/>
                </a:solidFill>
              </a:rPr>
              <a:t>.</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that is </a:t>
            </a:r>
            <a:r>
              <a:rPr lang="en-US" sz="1400" b="1" kern="0" dirty="0">
                <a:solidFill>
                  <a:sysClr val="windowText" lastClr="000000"/>
                </a:solidFill>
              </a:rPr>
              <a:t>easy to travel to</a:t>
            </a:r>
            <a:r>
              <a:rPr lang="en-US" sz="1400" kern="0" dirty="0">
                <a:solidFill>
                  <a:sysClr val="windowText" lastClr="000000"/>
                </a:solidFill>
              </a:rPr>
              <a:t> and which have </a:t>
            </a:r>
            <a:r>
              <a:rPr lang="en-US" sz="1400" b="1" kern="0" dirty="0">
                <a:solidFill>
                  <a:sysClr val="windowText" lastClr="000000"/>
                </a:solidFill>
              </a:rPr>
              <a:t>good</a:t>
            </a:r>
            <a:r>
              <a:rPr lang="en-US" sz="1400" kern="0" dirty="0">
                <a:solidFill>
                  <a:sysClr val="windowText" lastClr="000000"/>
                </a:solidFill>
              </a:rPr>
              <a:t> </a:t>
            </a:r>
            <a:r>
              <a:rPr lang="en-US" sz="1400" b="1" kern="0" dirty="0">
                <a:solidFill>
                  <a:sysClr val="windowText" lastClr="000000"/>
                </a:solidFill>
              </a:rPr>
              <a:t>service. </a:t>
            </a:r>
            <a:endParaRPr lang="en-US" sz="1400" kern="0" dirty="0">
              <a:solidFill>
                <a:sysClr val="windowText" lastClr="000000"/>
              </a:solidFill>
            </a:endParaRPr>
          </a:p>
        </p:txBody>
      </p:sp>
      <p:sp>
        <p:nvSpPr>
          <p:cNvPr id="9" name="TextBox 8"/>
          <p:cNvSpPr txBox="1"/>
          <p:nvPr/>
        </p:nvSpPr>
        <p:spPr>
          <a:xfrm>
            <a:off x="9350835" y="1322570"/>
            <a:ext cx="2963100" cy="3007233"/>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000000"/>
                </a:solidFill>
              </a:rPr>
              <a:t>structured </a:t>
            </a:r>
            <a:r>
              <a:rPr lang="en-US" sz="1396" kern="0" dirty="0">
                <a:solidFill>
                  <a:srgbClr val="000000"/>
                </a:solidFill>
              </a:rPr>
              <a:t>and</a:t>
            </a:r>
            <a:r>
              <a:rPr lang="en-US" sz="1396" kern="0" dirty="0">
                <a:solidFill>
                  <a:sysClr val="windowText" lastClr="000000"/>
                </a:solidFill>
              </a:rPr>
              <a:t> </a:t>
            </a:r>
            <a:r>
              <a:rPr lang="en-US" sz="1396" b="1" kern="0" dirty="0">
                <a:solidFill>
                  <a:srgbClr val="000000"/>
                </a:solidFill>
              </a:rPr>
              <a:t>practical.</a:t>
            </a: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make </a:t>
            </a:r>
            <a:r>
              <a:rPr lang="en-US" sz="1396" b="1" kern="0" dirty="0">
                <a:solidFill>
                  <a:sysClr val="windowText" lastClr="000000"/>
                </a:solidFill>
              </a:rPr>
              <a:t>rational choices</a:t>
            </a:r>
            <a:r>
              <a:rPr lang="en-US" sz="1396" kern="0" dirty="0">
                <a:solidFill>
                  <a:sysClr val="windowText" lastClr="000000"/>
                </a:solidFill>
              </a:rPr>
              <a:t>. People who prefer the </a:t>
            </a:r>
            <a:r>
              <a:rPr lang="en-US" sz="1396" b="1" kern="0" dirty="0">
                <a:solidFill>
                  <a:sysClr val="windowText" lastClr="000000"/>
                </a:solidFill>
              </a:rPr>
              <a:t>familiar</a:t>
            </a:r>
            <a:r>
              <a:rPr lang="en-US" sz="1396" kern="0" dirty="0">
                <a:solidFill>
                  <a:sysClr val="windowText" lastClr="000000"/>
                </a:solidFill>
              </a:rPr>
              <a:t> over the unknown. Basically people who </a:t>
            </a:r>
            <a:r>
              <a:rPr lang="en-US" sz="1396" b="1" kern="0" dirty="0">
                <a:solidFill>
                  <a:sysClr val="windowText" lastClr="000000"/>
                </a:solidFill>
              </a:rPr>
              <a:t>avoid risk </a:t>
            </a:r>
            <a:r>
              <a:rPr lang="en-US" sz="1396" kern="0" dirty="0">
                <a:solidFill>
                  <a:sysClr val="windowText" lastClr="000000"/>
                </a:solidFill>
              </a:rPr>
              <a:t>and for whom </a:t>
            </a:r>
            <a:r>
              <a:rPr lang="en-US" sz="1396" b="1" kern="0" dirty="0">
                <a:solidFill>
                  <a:sysClr val="windowText" lastClr="000000"/>
                </a:solidFill>
              </a:rPr>
              <a:t>family comes first above all.</a:t>
            </a:r>
            <a:endParaRPr lang="en-US" sz="1396" kern="0" dirty="0">
              <a:solidFill>
                <a:sysClr val="windowText" lastClr="000000"/>
              </a:solidFill>
            </a:endParaRP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b="1" kern="0" dirty="0">
                  <a:solidFill>
                    <a:srgbClr val="000000"/>
                  </a:solidFill>
                  <a:latin typeface="Arial Rounded MT Bold"/>
                </a:rPr>
                <a:t>53</a:t>
              </a:r>
              <a:r>
                <a:rPr lang="da-DK" sz="1470" b="1" kern="0" dirty="0">
                  <a:solidFill>
                    <a:srgbClr val="000000"/>
                  </a:solidFill>
                  <a:latin typeface="Arial Rounded MT Bold"/>
                </a:rPr>
                <a:t>%</a:t>
              </a:r>
              <a:endParaRPr lang="da-DK" sz="1764" b="1" kern="0" dirty="0">
                <a:solidFill>
                  <a:srgbClr val="00000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000000"/>
                  </a:solidFill>
                  <a:latin typeface="Arial Rounded MT Bold"/>
                </a:rPr>
                <a:t>47</a:t>
              </a:r>
              <a:r>
                <a:rPr lang="da-DK" sz="1470" b="1" kern="0" dirty="0">
                  <a:solidFill>
                    <a:srgbClr val="000000"/>
                  </a:solidFill>
                  <a:latin typeface="Arial Rounded MT Bold"/>
                </a:rPr>
                <a:t>%</a:t>
              </a:r>
              <a:endParaRPr lang="da-DK" sz="1764" b="1" kern="0" dirty="0">
                <a:solidFill>
                  <a:srgbClr val="00000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0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0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b="1" kern="0" dirty="0">
                  <a:solidFill>
                    <a:srgbClr val="000000"/>
                  </a:solidFill>
                  <a:latin typeface="Arial Rounded MT Bold"/>
                </a:rPr>
                <a:t>52</a:t>
              </a:r>
              <a:r>
                <a:rPr lang="da-DK" sz="1617" b="1" kern="0" dirty="0">
                  <a:solidFill>
                    <a:srgbClr val="000000"/>
                  </a:solidFill>
                  <a:latin typeface="Arial Rounded MT Bold"/>
                </a:rPr>
                <a:t>%</a:t>
              </a:r>
              <a:r>
                <a:rPr lang="da-DK" sz="2646" b="1" kern="0" dirty="0">
                  <a:solidFill>
                    <a:srgbClr val="000000"/>
                  </a:solidFill>
                  <a:latin typeface="Arial Rounded MT Bold"/>
                </a:rPr>
                <a:t> </a:t>
              </a:r>
            </a:p>
            <a:p>
              <a:pPr marL="7001" algn="ctr" defTabSz="1343985">
                <a:defRPr/>
              </a:pPr>
              <a:r>
                <a:rPr lang="da-DK" sz="1029" kern="0" dirty="0">
                  <a:solidFill>
                    <a:srgbClr val="000000"/>
                  </a:solidFill>
                  <a:latin typeface="Arial Rounded MT Bold"/>
                </a:rPr>
                <a:t>ARE BETWEEN</a:t>
              </a:r>
            </a:p>
            <a:p>
              <a:pPr marL="7001" algn="ctr" defTabSz="1343985">
                <a:defRPr/>
              </a:pPr>
              <a:r>
                <a:rPr lang="da-DK" sz="1323" b="1" kern="0" dirty="0">
                  <a:solidFill>
                    <a:srgbClr val="000000"/>
                  </a:solidFill>
                  <a:latin typeface="Arial Rounded MT Bold"/>
                </a:rPr>
                <a:t>30-59 </a:t>
              </a:r>
              <a:r>
                <a:rPr lang="da-DK" sz="1029" kern="0" dirty="0">
                  <a:solidFill>
                    <a:srgbClr val="000000"/>
                  </a:solidFill>
                  <a:latin typeface="Arial Rounded MT Bold"/>
                </a:rPr>
                <a:t>YEARS</a:t>
              </a:r>
              <a:endParaRPr lang="da-DK" sz="1176" kern="0" dirty="0">
                <a:solidFill>
                  <a:srgbClr val="00000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0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0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000000"/>
                  </a:solidFill>
                  <a:latin typeface="Arial Rounded MT Bold"/>
                </a:rPr>
                <a:t>SHARE OF OVERNIGHT STAYS</a:t>
              </a:r>
            </a:p>
            <a:p>
              <a:pPr marL="7001" algn="ctr" defTabSz="1343985">
                <a:defRPr/>
              </a:pPr>
              <a:r>
                <a:rPr lang="da-DK" sz="2058" kern="0" dirty="0">
                  <a:solidFill>
                    <a:srgbClr val="000000"/>
                  </a:solidFill>
                  <a:latin typeface="Arial Rounded MT Bold"/>
                </a:rPr>
                <a:t>11</a:t>
              </a:r>
              <a:r>
                <a:rPr lang="da-DK" sz="1470" b="1" kern="0" dirty="0">
                  <a:solidFill>
                    <a:srgbClr val="000000"/>
                  </a:solidFill>
                  <a:latin typeface="Arial Rounded MT Bold"/>
                </a:rPr>
                <a:t>%</a:t>
              </a:r>
              <a:endParaRPr lang="da-DK" sz="1176" kern="0" dirty="0">
                <a:solidFill>
                  <a:srgbClr val="000000"/>
                </a:solidFill>
                <a:latin typeface="Arial Rounded MT Bold"/>
              </a:endParaRPr>
            </a:p>
          </p:txBody>
        </p:sp>
      </p:grpSp>
      <p:sp>
        <p:nvSpPr>
          <p:cNvPr id="61" name="Oval 60"/>
          <p:cNvSpPr/>
          <p:nvPr/>
        </p:nvSpPr>
        <p:spPr>
          <a:xfrm>
            <a:off x="-409658" y="1691683"/>
            <a:ext cx="3673161" cy="3444494"/>
          </a:xfrm>
          <a:prstGeom prst="ellipse">
            <a:avLst/>
          </a:prstGeom>
          <a:solidFill>
            <a:srgbClr val="00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I LIKE TO KEEP EVERYTHING UNDER CONTROL AND AVOID SURPRISES. I HAS TO BE WELL ORGANIZED, PRACTICAL AND PREDICTABLE.</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ext uri="{D42A27DB-BD31-4B8C-83A1-F6EECF244321}">
                <p14:modId xmlns:p14="http://schemas.microsoft.com/office/powerpoint/2010/main" val="743599586"/>
              </p:ext>
            </p:extLst>
          </p:nvPr>
        </p:nvGraphicFramePr>
        <p:xfrm>
          <a:off x="10828995"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51" name="Picture 6" descr="Bilderesultat for country FLAG button ITA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665813"/>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CONTROL</a:t>
            </a:r>
          </a:p>
        </p:txBody>
      </p:sp>
      <p:sp>
        <p:nvSpPr>
          <p:cNvPr id="12" name="TextBox 11"/>
          <p:cNvSpPr txBox="1"/>
          <p:nvPr/>
        </p:nvSpPr>
        <p:spPr>
          <a:xfrm>
            <a:off x="670095" y="1703969"/>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Although the typical sun and beach vacation, cultural experiences  and visits to historic sites dominates in this segment, you will also find </a:t>
            </a:r>
            <a:r>
              <a:rPr lang="en-GB" sz="1396" b="1" kern="0" dirty="0">
                <a:solidFill>
                  <a:srgbClr val="000000"/>
                </a:solidFill>
              </a:rPr>
              <a:t>sightseeing/round trips </a:t>
            </a:r>
            <a:r>
              <a:rPr lang="en-GB" sz="1396" kern="0" dirty="0">
                <a:solidFill>
                  <a:sysClr val="windowText" lastClr="000000"/>
                </a:solidFill>
              </a:rPr>
              <a:t>and </a:t>
            </a:r>
            <a:r>
              <a:rPr lang="en-GB" sz="1396" b="1" kern="0" dirty="0">
                <a:solidFill>
                  <a:srgbClr val="000000"/>
                </a:solidFill>
              </a:rPr>
              <a:t>party and fun </a:t>
            </a:r>
            <a:r>
              <a:rPr lang="en-GB" sz="1396" kern="0" dirty="0">
                <a:solidFill>
                  <a:srgbClr val="000000"/>
                </a:solidFill>
              </a:rPr>
              <a:t>as much as the next man.</a:t>
            </a:r>
            <a:r>
              <a:rPr lang="en-GB" sz="1396" kern="0" dirty="0">
                <a:solidFill>
                  <a:sysClr val="windowText" lastClr="000000"/>
                </a:solidFill>
              </a:rPr>
              <a:t> </a:t>
            </a:r>
            <a:endParaRPr lang="en-US" sz="1396" kern="0" dirty="0">
              <a:solidFill>
                <a:sysClr val="windowText" lastClr="000000"/>
              </a:solidFill>
            </a:endParaRPr>
          </a:p>
        </p:txBody>
      </p:sp>
      <p:sp>
        <p:nvSpPr>
          <p:cNvPr id="13" name="TextBox 12"/>
          <p:cNvSpPr txBox="1"/>
          <p:nvPr/>
        </p:nvSpPr>
        <p:spPr>
          <a:xfrm>
            <a:off x="670095" y="4511727"/>
            <a:ext cx="3439313" cy="1292020"/>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algn="just" defTabSz="914400">
              <a:defRPr/>
            </a:pPr>
            <a:r>
              <a:rPr lang="en-US" sz="1400" b="1" kern="0" dirty="0">
                <a:solidFill>
                  <a:sysClr val="windowText" lastClr="000000"/>
                </a:solidFill>
              </a:rPr>
              <a:t>Visit cities </a:t>
            </a:r>
            <a:r>
              <a:rPr lang="en-US" sz="1400" kern="0" dirty="0">
                <a:solidFill>
                  <a:sysClr val="windowText" lastClr="000000"/>
                </a:solidFill>
              </a:rPr>
              <a:t>and</a:t>
            </a:r>
            <a:r>
              <a:rPr lang="en-US" sz="1400" b="1" kern="0" dirty="0">
                <a:solidFill>
                  <a:sysClr val="windowText" lastClr="000000"/>
                </a:solidFill>
              </a:rPr>
              <a:t> relaxations</a:t>
            </a:r>
            <a:r>
              <a:rPr lang="en-US" sz="1400" kern="0" dirty="0">
                <a:solidFill>
                  <a:sysClr val="windowText" lastClr="000000"/>
                </a:solidFill>
              </a:rPr>
              <a:t> is on top of the list. This segment is under indexing on many activities, so a </a:t>
            </a:r>
            <a:r>
              <a:rPr lang="en-US" sz="1400" b="1" kern="0" dirty="0">
                <a:solidFill>
                  <a:sysClr val="windowText" lastClr="000000"/>
                </a:solidFill>
              </a:rPr>
              <a:t>less active segment</a:t>
            </a:r>
            <a:r>
              <a:rPr lang="en-US" sz="1400" kern="0" dirty="0">
                <a:solidFill>
                  <a:sysClr val="windowText" lastClr="000000"/>
                </a:solidFill>
              </a:rPr>
              <a:t>. They would like to visit cities and have restaurant meals. </a:t>
            </a:r>
          </a:p>
        </p:txBody>
      </p:sp>
      <p:sp>
        <p:nvSpPr>
          <p:cNvPr id="16" name="TextBox 15"/>
          <p:cNvSpPr txBox="1"/>
          <p:nvPr/>
        </p:nvSpPr>
        <p:spPr>
          <a:xfrm>
            <a:off x="4989172" y="4491716"/>
            <a:ext cx="3439313" cy="150746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 </a:t>
            </a:r>
            <a:r>
              <a:rPr lang="en-GB" sz="1396" b="1" kern="0" dirty="0">
                <a:solidFill>
                  <a:srgbClr val="000000"/>
                </a:solidFill>
              </a:rPr>
              <a:t>travel with children </a:t>
            </a:r>
            <a:r>
              <a:rPr lang="en-GB" sz="1400" kern="0" dirty="0">
                <a:solidFill>
                  <a:sysClr val="windowText" lastClr="000000"/>
                </a:solidFill>
              </a:rPr>
              <a:t>so they are highly influenced by  their </a:t>
            </a:r>
            <a:r>
              <a:rPr lang="en-GB" sz="1396" b="1" kern="0" dirty="0">
                <a:solidFill>
                  <a:srgbClr val="000000"/>
                </a:solidFill>
              </a:rPr>
              <a:t>spouse</a:t>
            </a:r>
            <a:r>
              <a:rPr lang="en-GB" sz="1400" kern="0" dirty="0">
                <a:solidFill>
                  <a:sysClr val="windowText" lastClr="000000"/>
                </a:solidFill>
              </a:rPr>
              <a:t> and their </a:t>
            </a:r>
            <a:r>
              <a:rPr lang="en-GB" sz="1396" b="1" kern="0" dirty="0">
                <a:solidFill>
                  <a:srgbClr val="000000"/>
                </a:solidFill>
              </a:rPr>
              <a:t>children</a:t>
            </a:r>
            <a:r>
              <a:rPr lang="en-GB" sz="1400" kern="0" dirty="0">
                <a:solidFill>
                  <a:sysClr val="windowText" lastClr="000000"/>
                </a:solidFill>
              </a:rPr>
              <a:t>. Many </a:t>
            </a:r>
            <a:r>
              <a:rPr lang="en-GB" sz="1396" b="1" kern="0" dirty="0">
                <a:solidFill>
                  <a:srgbClr val="000000"/>
                </a:solidFill>
              </a:rPr>
              <a:t>travel in a group</a:t>
            </a:r>
            <a:r>
              <a:rPr lang="en-GB" sz="1400" kern="0" dirty="0">
                <a:solidFill>
                  <a:sysClr val="windowText" lastClr="000000"/>
                </a:solidFill>
              </a:rPr>
              <a:t> with an </a:t>
            </a:r>
            <a:r>
              <a:rPr lang="en-GB" sz="1396" b="1" kern="0" dirty="0">
                <a:solidFill>
                  <a:srgbClr val="000000"/>
                </a:solidFill>
              </a:rPr>
              <a:t>organized tour </a:t>
            </a:r>
            <a:r>
              <a:rPr lang="en-GB" sz="1400" kern="0" dirty="0">
                <a:solidFill>
                  <a:sysClr val="windowText" lastClr="000000"/>
                </a:solidFill>
              </a:rPr>
              <a:t>(23%). They do not use that many information sources because the </a:t>
            </a:r>
            <a:r>
              <a:rPr lang="en-GB" sz="1396" b="1" kern="0" dirty="0">
                <a:solidFill>
                  <a:srgbClr val="000000"/>
                </a:solidFill>
              </a:rPr>
              <a:t>go to a place they know</a:t>
            </a:r>
            <a:r>
              <a:rPr lang="en-GB" sz="1400" kern="0" dirty="0">
                <a:solidFill>
                  <a:sysClr val="windowText" lastClr="000000"/>
                </a:solidFill>
              </a:rPr>
              <a:t>.</a:t>
            </a:r>
          </a:p>
        </p:txBody>
      </p:sp>
      <p:sp>
        <p:nvSpPr>
          <p:cNvPr id="17" name="TextBox 16"/>
          <p:cNvSpPr txBox="1"/>
          <p:nvPr/>
        </p:nvSpPr>
        <p:spPr>
          <a:xfrm>
            <a:off x="5015679" y="1703969"/>
            <a:ext cx="3439313" cy="1506823"/>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AVOID SURPRISES</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is </a:t>
            </a:r>
            <a:r>
              <a:rPr lang="en-GB" sz="1396" b="1" kern="0" dirty="0">
                <a:solidFill>
                  <a:srgbClr val="000000"/>
                </a:solidFill>
              </a:rPr>
              <a:t>well</a:t>
            </a:r>
            <a:r>
              <a:rPr lang="en-GB" sz="1400" b="1" kern="0" dirty="0">
                <a:solidFill>
                  <a:srgbClr val="FF6600"/>
                </a:solidFill>
              </a:rPr>
              <a:t> </a:t>
            </a:r>
            <a:r>
              <a:rPr lang="en-GB" sz="1396" b="1" kern="0" dirty="0">
                <a:solidFill>
                  <a:srgbClr val="000000"/>
                </a:solidFill>
              </a:rPr>
              <a:t>organized</a:t>
            </a:r>
            <a:r>
              <a:rPr lang="en-GB" sz="1400" kern="0" dirty="0">
                <a:solidFill>
                  <a:sysClr val="windowText" lastClr="000000"/>
                </a:solidFill>
              </a:rPr>
              <a:t>. They want to travel to places that are </a:t>
            </a:r>
            <a:r>
              <a:rPr lang="en-GB" sz="1396" b="1" kern="0" dirty="0">
                <a:solidFill>
                  <a:srgbClr val="000000"/>
                </a:solidFill>
              </a:rPr>
              <a:t>structured </a:t>
            </a:r>
            <a:r>
              <a:rPr lang="en-GB" sz="1396" kern="0" dirty="0">
                <a:solidFill>
                  <a:srgbClr val="000000"/>
                </a:solidFill>
              </a:rPr>
              <a:t>and </a:t>
            </a:r>
            <a:r>
              <a:rPr lang="en-GB" sz="1400" b="1" kern="0" dirty="0">
                <a:solidFill>
                  <a:srgbClr val="000000"/>
                </a:solidFill>
              </a:rPr>
              <a:t>practical</a:t>
            </a:r>
            <a:r>
              <a:rPr lang="en-GB" sz="1400" kern="0" dirty="0">
                <a:solidFill>
                  <a:sysClr val="windowText" lastClr="000000"/>
                </a:solidFill>
              </a:rPr>
              <a:t>. </a:t>
            </a:r>
            <a:r>
              <a:rPr lang="en-US" sz="1400" kern="0" dirty="0">
                <a:solidFill>
                  <a:sysClr val="windowText" lastClr="000000"/>
                </a:solidFill>
              </a:rPr>
              <a:t>They want to have a informal, fun and relaxed holiday at the same time.</a:t>
            </a:r>
          </a:p>
          <a:p>
            <a:pPr marL="4763" lvl="0" algn="just" defTabSz="914400">
              <a:defRPr/>
            </a:pPr>
            <a:r>
              <a:rPr lang="en-US" sz="1396" kern="0" dirty="0">
                <a:solidFill>
                  <a:sysClr val="windowText" lastClr="000000"/>
                </a:solidFill>
              </a:rPr>
              <a:t>I want to avoid too much surprises!</a:t>
            </a:r>
            <a:endParaRPr lang="en-GB" sz="1396" kern="0" dirty="0">
              <a:solidFill>
                <a:sysClr val="windowText" lastClr="000000"/>
              </a:solidFill>
            </a:endParaRPr>
          </a:p>
        </p:txBody>
      </p:sp>
      <p:sp>
        <p:nvSpPr>
          <p:cNvPr id="24" name="TextBox 23"/>
          <p:cNvSpPr txBox="1"/>
          <p:nvPr/>
        </p:nvSpPr>
        <p:spPr>
          <a:xfrm>
            <a:off x="9380478" y="1703969"/>
            <a:ext cx="3439313" cy="215379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Control plays an important role for brands if they are aimed at </a:t>
            </a:r>
            <a:r>
              <a:rPr lang="en-US" sz="1396" b="1" kern="0" dirty="0">
                <a:solidFill>
                  <a:srgbClr val="000000"/>
                </a:solidFill>
              </a:rPr>
              <a:t>structuring people’s   lives</a:t>
            </a:r>
            <a:r>
              <a:rPr lang="en-US" sz="1400" kern="0" dirty="0">
                <a:solidFill>
                  <a:sysClr val="windowText" lastClr="000000"/>
                </a:solidFill>
              </a:rPr>
              <a:t> or when the focus is on risk management, simplifying life, avoiding surprises. Brands that want to position themselves on Control should offer </a:t>
            </a:r>
            <a:r>
              <a:rPr lang="en-US" sz="1396" b="1" kern="0" dirty="0">
                <a:solidFill>
                  <a:srgbClr val="000000"/>
                </a:solidFill>
              </a:rPr>
              <a:t>rational arguments </a:t>
            </a:r>
            <a:r>
              <a:rPr lang="en-US" sz="1400" kern="0" dirty="0">
                <a:solidFill>
                  <a:sysClr val="windowText" lastClr="000000"/>
                </a:solidFill>
              </a:rPr>
              <a:t>and focus on </a:t>
            </a:r>
            <a:r>
              <a:rPr lang="en-US" sz="1396" b="1" kern="0" dirty="0">
                <a:solidFill>
                  <a:srgbClr val="000000"/>
                </a:solidFill>
              </a:rPr>
              <a:t>functionality</a:t>
            </a:r>
            <a:r>
              <a:rPr lang="en-US" sz="1400" kern="0" dirty="0">
                <a:solidFill>
                  <a:sysClr val="windowText" lastClr="000000"/>
                </a:solidFill>
              </a:rPr>
              <a:t>, maturity, health, purity, hygiene, and less in impulsiveness and fun. </a:t>
            </a: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44223" y="4491716"/>
            <a:ext cx="2668001" cy="2394736"/>
          </a:xfrm>
          <a:prstGeom prst="rect">
            <a:avLst/>
          </a:prstGeom>
        </p:spPr>
      </p:pic>
      <p:pic>
        <p:nvPicPr>
          <p:cNvPr id="20" name="Picture 6" descr="Bilderesultat for country FLAG button ITA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604206"/>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2317973" cy="553998"/>
          </a:xfrm>
          <a:solidFill>
            <a:srgbClr val="000000"/>
          </a:solidFill>
        </p:spPr>
        <p:txBody>
          <a:bodyPr/>
          <a:lstStyle/>
          <a:p>
            <a:r>
              <a:rPr lang="en-GB" b="1" dirty="0"/>
              <a:t>CONTROL</a:t>
            </a:r>
            <a:endParaRPr lang="en-US" dirty="0"/>
          </a:p>
        </p:txBody>
      </p:sp>
      <p:graphicFrame>
        <p:nvGraphicFramePr>
          <p:cNvPr id="57" name="SI_Chart"/>
          <p:cNvGraphicFramePr/>
          <p:nvPr>
            <p:extLst>
              <p:ext uri="{D42A27DB-BD31-4B8C-83A1-F6EECF244321}">
                <p14:modId xmlns:p14="http://schemas.microsoft.com/office/powerpoint/2010/main" val="573162532"/>
              </p:ext>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2600576454"/>
              </p:ext>
            </p:extLst>
          </p:nvPr>
        </p:nvGraphicFramePr>
        <p:xfrm>
          <a:off x="2407402" y="2628317"/>
          <a:ext cx="3556936"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2195938449"/>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654210968"/>
              </p:ext>
            </p:extLst>
          </p:nvPr>
        </p:nvGraphicFramePr>
        <p:xfrm>
          <a:off x="6120443"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7140299"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7228813"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65" name="Picture 6" descr="Bilderesultat for country FLAG button ITAL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899844"/>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5963863" cy="553999"/>
          </a:xfrm>
          <a:solidFill>
            <a:schemeClr val="tx1"/>
          </a:solidFill>
        </p:spPr>
        <p:txBody>
          <a:bodyPr>
            <a:normAutofit/>
          </a:bodyPr>
          <a:lstStyle/>
          <a:p>
            <a:r>
              <a:rPr lang="en-GB" sz="3200" dirty="0"/>
              <a:t>Segment profile </a:t>
            </a:r>
            <a:r>
              <a:rPr lang="en-GB" sz="3200" b="1" dirty="0"/>
              <a:t>– CONTROL</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ext uri="{D42A27DB-BD31-4B8C-83A1-F6EECF244321}">
                <p14:modId xmlns:p14="http://schemas.microsoft.com/office/powerpoint/2010/main" val="1058652763"/>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1950363408"/>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706046822"/>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698887701"/>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593438426"/>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605214552"/>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4024657636"/>
              </p:ext>
            </p:extLst>
          </p:nvPr>
        </p:nvGraphicFramePr>
        <p:xfrm>
          <a:off x="8948333" y="1912533"/>
          <a:ext cx="4972354"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55" name="Picture 6" descr="Bilderesultat for country FLAG button ITAL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623562"/>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5891855" cy="553999"/>
          </a:xfrm>
          <a:solidFill>
            <a:schemeClr val="tx1"/>
          </a:solidFill>
        </p:spPr>
        <p:txBody>
          <a:bodyPr>
            <a:normAutofit/>
          </a:bodyPr>
          <a:lstStyle/>
          <a:p>
            <a:r>
              <a:rPr lang="en-GB" sz="3200" dirty="0"/>
              <a:t>Segment profile </a:t>
            </a:r>
            <a:r>
              <a:rPr lang="en-GB" sz="3200" b="1" dirty="0"/>
              <a:t>- CONTROL</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extBox 41"/>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1" name="Chart 40"/>
          <p:cNvGraphicFramePr/>
          <p:nvPr>
            <p:extLst>
              <p:ext uri="{D42A27DB-BD31-4B8C-83A1-F6EECF244321}">
                <p14:modId xmlns:p14="http://schemas.microsoft.com/office/powerpoint/2010/main" val="1232029962"/>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2" name="Chart 51"/>
          <p:cNvGraphicFramePr/>
          <p:nvPr>
            <p:extLst>
              <p:ext uri="{D42A27DB-BD31-4B8C-83A1-F6EECF244321}">
                <p14:modId xmlns:p14="http://schemas.microsoft.com/office/powerpoint/2010/main" val="924407150"/>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3" name="Chart 52"/>
          <p:cNvGraphicFramePr/>
          <p:nvPr>
            <p:extLst>
              <p:ext uri="{D42A27DB-BD31-4B8C-83A1-F6EECF244321}">
                <p14:modId xmlns:p14="http://schemas.microsoft.com/office/powerpoint/2010/main" val="1251381578"/>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4" name="Chart 53"/>
          <p:cNvGraphicFramePr/>
          <p:nvPr>
            <p:extLst>
              <p:ext uri="{D42A27DB-BD31-4B8C-83A1-F6EECF244321}">
                <p14:modId xmlns:p14="http://schemas.microsoft.com/office/powerpoint/2010/main" val="1416262877"/>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5" name="Chart 54"/>
          <p:cNvGraphicFramePr/>
          <p:nvPr>
            <p:extLst>
              <p:ext uri="{D42A27DB-BD31-4B8C-83A1-F6EECF244321}">
                <p14:modId xmlns:p14="http://schemas.microsoft.com/office/powerpoint/2010/main" val="1889276663"/>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6" name="Chart 55"/>
          <p:cNvGraphicFramePr/>
          <p:nvPr>
            <p:extLst>
              <p:ext uri="{D42A27DB-BD31-4B8C-83A1-F6EECF244321}">
                <p14:modId xmlns:p14="http://schemas.microsoft.com/office/powerpoint/2010/main" val="2269410170"/>
              </p:ext>
            </p:extLst>
          </p:nvPr>
        </p:nvGraphicFramePr>
        <p:xfrm>
          <a:off x="9240167" y="2036227"/>
          <a:ext cx="3878820" cy="2824524"/>
        </p:xfrm>
        <a:graphic>
          <a:graphicData uri="http://schemas.openxmlformats.org/drawingml/2006/chart">
            <c:chart xmlns:c="http://schemas.openxmlformats.org/drawingml/2006/chart" xmlns:r="http://schemas.openxmlformats.org/officeDocument/2006/relationships" r:id="rId11"/>
          </a:graphicData>
        </a:graphic>
      </p:graphicFrame>
      <p:pic>
        <p:nvPicPr>
          <p:cNvPr id="57" name="Picture 6" descr="Bilderesultat for country FLAG button ITAL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AAA9532-627B-44D4-BE81-1EC02023A5F4}"/>
              </a:ext>
            </a:extLst>
          </p:cNvPr>
          <p:cNvSpPr txBox="1"/>
          <p:nvPr/>
        </p:nvSpPr>
        <p:spPr>
          <a:xfrm>
            <a:off x="9204155" y="5140086"/>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0" name="Chart 39">
            <a:extLst>
              <a:ext uri="{FF2B5EF4-FFF2-40B4-BE49-F238E27FC236}">
                <a16:creationId xmlns:a16="http://schemas.microsoft.com/office/drawing/2014/main" id="{5CEEB279-BE19-40BC-9E42-64934FD741B1}"/>
              </a:ext>
            </a:extLst>
          </p:cNvPr>
          <p:cNvGraphicFramePr/>
          <p:nvPr>
            <p:extLst>
              <p:ext uri="{D42A27DB-BD31-4B8C-83A1-F6EECF244321}">
                <p14:modId xmlns:p14="http://schemas.microsoft.com/office/powerpoint/2010/main" val="2686043626"/>
              </p:ext>
            </p:extLst>
          </p:nvPr>
        </p:nvGraphicFramePr>
        <p:xfrm>
          <a:off x="9267315" y="5541464"/>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2028891231"/>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r>
              <a:rPr kumimoji="0" lang="en-GB" sz="2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BROADENING MY CULTURAL HORIZON</a:t>
            </a:r>
          </a:p>
        </p:txBody>
      </p:sp>
      <p:sp>
        <p:nvSpPr>
          <p:cNvPr id="10" name="TextBox 9"/>
          <p:cNvSpPr txBox="1"/>
          <p:nvPr/>
        </p:nvSpPr>
        <p:spPr>
          <a:xfrm>
            <a:off x="4032051" y="3889777"/>
            <a:ext cx="2136219"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BROADENING</a:t>
            </a:r>
            <a:r>
              <a:rPr kumimoji="0" lang="en-GB" sz="1800" b="0" i="0" u="none" strike="noStrike" kern="0" cap="none" spc="0" normalizeH="0" noProof="0" dirty="0">
                <a:ln>
                  <a:noFill/>
                </a:ln>
                <a:effectLst/>
                <a:uLnTx/>
                <a:uFillTx/>
              </a:rPr>
              <a:t> MY KNOWLEDGE</a:t>
            </a:r>
            <a:endParaRPr kumimoji="0" lang="en-GB" sz="1800" b="0" i="0" u="none" strike="noStrike" kern="0" cap="none" spc="0" normalizeH="0" baseline="0" noProof="0" dirty="0">
              <a:ln>
                <a:noFill/>
              </a:ln>
              <a:effectLst/>
              <a:uLnTx/>
              <a:uFillTx/>
            </a:endParaRPr>
          </a:p>
        </p:txBody>
      </p:sp>
      <p:sp>
        <p:nvSpPr>
          <p:cNvPr id="9" name="TextBox 8"/>
          <p:cNvSpPr txBox="1"/>
          <p:nvPr/>
        </p:nvSpPr>
        <p:spPr>
          <a:xfrm>
            <a:off x="987882" y="3889778"/>
            <a:ext cx="2160240" cy="986800"/>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CULTIVATED, EXPLORATIVE</a:t>
            </a:r>
            <a:r>
              <a:rPr kumimoji="0" lang="en-GB" sz="1800" b="0" i="0" u="none" strike="noStrike" kern="0" cap="none" spc="0" normalizeH="0" noProof="0" dirty="0">
                <a:ln>
                  <a:noFill/>
                </a:ln>
                <a:effectLst/>
                <a:uLnTx/>
                <a:uFillTx/>
              </a:rPr>
              <a:t> AND AUTHENTIC</a:t>
            </a:r>
            <a:endParaRPr kumimoji="0" lang="en-GB" sz="1800" b="0" i="0" u="none" strike="noStrike" kern="0" cap="none" spc="0" normalizeH="0" baseline="0" noProof="0" dirty="0">
              <a:ln>
                <a:noFill/>
              </a:ln>
              <a:effectLst/>
              <a:uLnTx/>
              <a:uFillTx/>
            </a:endParaRPr>
          </a:p>
        </p:txBody>
      </p:sp>
      <p:sp>
        <p:nvSpPr>
          <p:cNvPr id="8" name="TextBox 7"/>
          <p:cNvSpPr txBox="1"/>
          <p:nvPr/>
        </p:nvSpPr>
        <p:spPr>
          <a:xfrm>
            <a:off x="7103948" y="454745"/>
            <a:ext cx="5952643" cy="4103487"/>
          </a:xfrm>
          <a:prstGeom prst="rect">
            <a:avLst/>
          </a:prstGeom>
          <a:solidFill>
            <a:srgbClr val="FFFFFF">
              <a:alpha val="80000"/>
            </a:srgbClr>
          </a:solidFill>
        </p:spPr>
        <p:txBody>
          <a:bodyPr wrap="square" lIns="72000" tIns="36000" rIns="72000" bIns="36000" rtlCol="0">
            <a:spAutoFit/>
          </a:bodyPr>
          <a:lstStyle/>
          <a:p>
            <a:pPr>
              <a:lnSpc>
                <a:spcPct val="110000"/>
              </a:lnSpc>
              <a:spcBef>
                <a:spcPts val="2400"/>
              </a:spcBef>
              <a:buClr>
                <a:schemeClr val="bg2"/>
              </a:buClr>
              <a:tabLst>
                <a:tab pos="3411538" algn="l"/>
              </a:tabLst>
            </a:pPr>
            <a:r>
              <a:rPr lang="en-US" sz="2400" dirty="0">
                <a:cs typeface="Arial" pitchFamily="34" charset="0"/>
              </a:rPr>
              <a:t>Broadening my cultural horizon is about feeling </a:t>
            </a:r>
            <a:r>
              <a:rPr lang="en-US" sz="2400" b="1" dirty="0">
                <a:solidFill>
                  <a:srgbClr val="92D050"/>
                </a:solidFill>
                <a:cs typeface="Arial" pitchFamily="34" charset="0"/>
              </a:rPr>
              <a:t>cultivated</a:t>
            </a:r>
            <a:r>
              <a:rPr lang="en-US" sz="2400" dirty="0">
                <a:cs typeface="Arial" pitchFamily="34" charset="0"/>
              </a:rPr>
              <a:t>, special and ahead of the pack. The segment reflects the need to </a:t>
            </a:r>
            <a:r>
              <a:rPr lang="en-US" sz="2400" b="1" dirty="0">
                <a:solidFill>
                  <a:srgbClr val="92D050"/>
                </a:solidFill>
                <a:cs typeface="Arial" pitchFamily="34" charset="0"/>
              </a:rPr>
              <a:t>learn</a:t>
            </a:r>
            <a:r>
              <a:rPr lang="en-US" sz="2400" dirty="0">
                <a:cs typeface="Arial" pitchFamily="34" charset="0"/>
              </a:rPr>
              <a:t> about a foreign culture, stand out from the crowd and break from convention. The segment is all about being proud of one’s own special ability and competence, intellectually, culturally and materially. </a:t>
            </a:r>
            <a:r>
              <a:rPr lang="en-US" sz="2400" b="1" dirty="0">
                <a:solidFill>
                  <a:srgbClr val="92D050"/>
                </a:solidFill>
                <a:cs typeface="Arial" pitchFamily="34" charset="0"/>
              </a:rPr>
              <a:t>Something to talk about when coming home</a:t>
            </a:r>
            <a:r>
              <a:rPr lang="en-US" sz="2400" dirty="0">
                <a:cs typeface="Arial" pitchFamily="34" charset="0"/>
              </a:rPr>
              <a:t>.</a:t>
            </a:r>
          </a:p>
        </p:txBody>
      </p:sp>
      <p:cxnSp>
        <p:nvCxnSpPr>
          <p:cNvPr id="11" name="Straight Connector 10"/>
          <p:cNvCxnSpPr/>
          <p:nvPr/>
        </p:nvCxnSpPr>
        <p:spPr>
          <a:xfrm>
            <a:off x="7007919" y="454745"/>
            <a:ext cx="0" cy="4103487"/>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185851"/>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a:extLst>
              <a:ext uri="{28A0092B-C50C-407E-A947-70E740481C1C}">
                <a14:useLocalDpi xmlns:a14="http://schemas.microsoft.com/office/drawing/2010/main" val="0"/>
              </a:ext>
            </a:extLst>
          </a:blip>
          <a:srcRect l="24720"/>
          <a:stretch/>
        </p:blipFill>
        <p:spPr>
          <a:xfrm>
            <a:off x="178497" y="1044327"/>
            <a:ext cx="5667324" cy="638360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BROADENING MY CULTURAL HORIZON</a:t>
            </a:r>
          </a:p>
        </p:txBody>
      </p:sp>
      <p:sp>
        <p:nvSpPr>
          <p:cNvPr id="8" name="TextBox 7"/>
          <p:cNvSpPr txBox="1"/>
          <p:nvPr/>
        </p:nvSpPr>
        <p:spPr>
          <a:xfrm>
            <a:off x="5569753" y="1322571"/>
            <a:ext cx="3240000" cy="3654847"/>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rgbClr val="92D050"/>
                </a:solidFill>
              </a:rPr>
              <a:t>broaden my knowledge </a:t>
            </a:r>
            <a:r>
              <a:rPr lang="en-US" sz="1396" kern="0" dirty="0">
                <a:solidFill>
                  <a:sysClr val="windowText" lastClr="000000"/>
                </a:solidFill>
              </a:rPr>
              <a:t>and my </a:t>
            </a:r>
            <a:r>
              <a:rPr lang="en-US" sz="1396" b="1" kern="0" dirty="0">
                <a:solidFill>
                  <a:srgbClr val="92D050"/>
                </a:solidFill>
              </a:rPr>
              <a:t>horizon</a:t>
            </a:r>
            <a:r>
              <a:rPr lang="en-US" sz="1396" kern="0" dirty="0">
                <a:solidFill>
                  <a:sysClr val="windowText" lastClr="000000"/>
                </a:solidFill>
              </a:rPr>
              <a:t>. I want to enrich my view on the world and discover </a:t>
            </a:r>
            <a:r>
              <a:rPr lang="en-US" sz="1396" b="1" kern="0" dirty="0">
                <a:solidFill>
                  <a:srgbClr val="92D050"/>
                </a:solidFill>
              </a:rPr>
              <a:t>new and interesting places</a:t>
            </a:r>
            <a:r>
              <a:rPr lang="en-US" sz="1396" kern="0" dirty="0">
                <a:solidFill>
                  <a:sysClr val="windowText" lastClr="000000"/>
                </a:solidFill>
              </a:rPr>
              <a:t>. All in all I want </a:t>
            </a:r>
            <a:r>
              <a:rPr lang="en-US" sz="1396" b="1" kern="0" dirty="0">
                <a:solidFill>
                  <a:srgbClr val="92D050"/>
                </a:solidFill>
              </a:rPr>
              <a:t>rich experiences</a:t>
            </a:r>
            <a:r>
              <a:rPr lang="en-US" sz="1396" kern="0" dirty="0">
                <a:solidFill>
                  <a:sysClr val="windowText" lastClr="000000"/>
                </a:solidFill>
              </a:rPr>
              <a:t>.</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with interesting </a:t>
            </a:r>
            <a:r>
              <a:rPr lang="en-US" sz="1396" b="1" kern="0" dirty="0">
                <a:solidFill>
                  <a:srgbClr val="92D050"/>
                </a:solidFill>
              </a:rPr>
              <a:t>culture &amp; art </a:t>
            </a:r>
            <a:r>
              <a:rPr lang="en-US" sz="1400" kern="0" dirty="0">
                <a:solidFill>
                  <a:sysClr val="windowText" lastClr="000000"/>
                </a:solidFill>
              </a:rPr>
              <a:t>and a rich </a:t>
            </a:r>
            <a:r>
              <a:rPr lang="en-US" sz="1396" b="1" kern="0" dirty="0">
                <a:solidFill>
                  <a:srgbClr val="92D050"/>
                </a:solidFill>
              </a:rPr>
              <a:t>cultural heritage</a:t>
            </a:r>
            <a:r>
              <a:rPr lang="en-US" sz="1400" kern="0" dirty="0">
                <a:solidFill>
                  <a:sysClr val="windowText" lastClr="000000"/>
                </a:solidFill>
              </a:rPr>
              <a:t>. There must be </a:t>
            </a:r>
            <a:r>
              <a:rPr lang="en-US" sz="1396" b="1" kern="0" dirty="0">
                <a:solidFill>
                  <a:srgbClr val="92D050"/>
                </a:solidFill>
              </a:rPr>
              <a:t>interesting sights</a:t>
            </a:r>
            <a:r>
              <a:rPr lang="en-US" sz="1400" kern="0" dirty="0">
                <a:solidFill>
                  <a:sysClr val="windowText" lastClr="000000"/>
                </a:solidFill>
              </a:rPr>
              <a:t>. The destination needs to be easy to travel to and around.</a:t>
            </a:r>
          </a:p>
        </p:txBody>
      </p:sp>
      <p:sp>
        <p:nvSpPr>
          <p:cNvPr id="9" name="TextBox 8"/>
          <p:cNvSpPr txBox="1"/>
          <p:nvPr/>
        </p:nvSpPr>
        <p:spPr>
          <a:xfrm>
            <a:off x="9350835" y="1322570"/>
            <a:ext cx="3240000" cy="4296048"/>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92D050"/>
                </a:solidFill>
              </a:rPr>
              <a:t>cultivated</a:t>
            </a:r>
            <a:r>
              <a:rPr lang="en-US" sz="1396" kern="0" dirty="0">
                <a:solidFill>
                  <a:sysClr val="windowText" lastClr="000000"/>
                </a:solidFill>
              </a:rPr>
              <a:t>,  </a:t>
            </a:r>
            <a:r>
              <a:rPr lang="en-US" sz="1396" b="1" kern="0" dirty="0">
                <a:solidFill>
                  <a:srgbClr val="92D050"/>
                </a:solidFill>
              </a:rPr>
              <a:t>explorative, structured, active, unique</a:t>
            </a:r>
            <a:r>
              <a:rPr lang="en-US" sz="1396" kern="0" dirty="0">
                <a:solidFill>
                  <a:sysClr val="windowText" lastClr="000000"/>
                </a:solidFill>
              </a:rPr>
              <a:t> and </a:t>
            </a:r>
            <a:r>
              <a:rPr lang="en-US" sz="1396" b="1" kern="0" dirty="0">
                <a:solidFill>
                  <a:srgbClr val="92D050"/>
                </a:solidFill>
              </a:rPr>
              <a:t>authentic</a:t>
            </a:r>
            <a:r>
              <a:rPr lang="en-US" sz="1396" kern="0" dirty="0">
                <a:solidFill>
                  <a:sysClr val="windowText" lastClr="000000"/>
                </a:solidFill>
              </a:rPr>
              <a:t>.</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are interested to </a:t>
            </a:r>
            <a:r>
              <a:rPr lang="en-US" sz="1396" b="1" kern="0" dirty="0">
                <a:solidFill>
                  <a:srgbClr val="92D050"/>
                </a:solidFill>
              </a:rPr>
              <a:t>learn more</a:t>
            </a:r>
            <a:r>
              <a:rPr lang="en-US" sz="1396" kern="0" dirty="0">
                <a:solidFill>
                  <a:sysClr val="windowText" lastClr="000000"/>
                </a:solidFill>
              </a:rPr>
              <a:t>. For people who like to </a:t>
            </a:r>
            <a:r>
              <a:rPr lang="en-US" sz="1396" b="1" kern="0" dirty="0">
                <a:solidFill>
                  <a:srgbClr val="92D050"/>
                </a:solidFill>
              </a:rPr>
              <a:t>explore</a:t>
            </a:r>
            <a:r>
              <a:rPr lang="en-US" sz="1396" kern="0" dirty="0">
                <a:solidFill>
                  <a:sysClr val="windowText" lastClr="000000"/>
                </a:solidFill>
              </a:rPr>
              <a:t> and have </a:t>
            </a:r>
            <a:r>
              <a:rPr lang="en-US" sz="1396" b="1" kern="0" dirty="0">
                <a:solidFill>
                  <a:srgbClr val="92D050"/>
                </a:solidFill>
              </a:rPr>
              <a:t>new experiences</a:t>
            </a:r>
            <a:r>
              <a:rPr lang="en-US" sz="1396" b="1" kern="0" dirty="0">
                <a:solidFill>
                  <a:sysClr val="windowText" lastClr="000000"/>
                </a:solidFill>
              </a:rPr>
              <a:t> </a:t>
            </a:r>
            <a:r>
              <a:rPr lang="en-US" sz="1396" kern="0" dirty="0">
                <a:solidFill>
                  <a:sysClr val="windowText" lastClr="000000"/>
                </a:solidFill>
              </a:rPr>
              <a:t>and who are always looking to connect with others. These people make rational choices. At the same time they like to have the best things and value high quality.</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92D050"/>
                  </a:solidFill>
                  <a:latin typeface="Arial Rounded MT Bold"/>
                </a:rPr>
                <a:t>45</a:t>
              </a:r>
              <a:r>
                <a:rPr lang="da-DK" sz="1470" b="1" kern="0" dirty="0">
                  <a:solidFill>
                    <a:srgbClr val="92D050"/>
                  </a:solidFill>
                  <a:latin typeface="Arial Rounded MT Bold"/>
                </a:rPr>
                <a:t>%</a:t>
              </a:r>
              <a:endParaRPr lang="da-DK" sz="1764" b="1" kern="0" dirty="0">
                <a:solidFill>
                  <a:srgbClr val="92D05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92D050"/>
                  </a:solidFill>
                  <a:latin typeface="Arial Rounded MT Bold"/>
                </a:rPr>
                <a:t>55</a:t>
              </a:r>
              <a:r>
                <a:rPr lang="da-DK" sz="1470" b="1" kern="0" dirty="0">
                  <a:solidFill>
                    <a:srgbClr val="92D050"/>
                  </a:solidFill>
                  <a:latin typeface="Arial Rounded MT Bold"/>
                </a:rPr>
                <a:t>%</a:t>
              </a:r>
              <a:endParaRPr lang="da-DK" sz="1764" b="1" kern="0" dirty="0">
                <a:solidFill>
                  <a:srgbClr val="92D05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92D05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92D05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b="1" kern="0" dirty="0">
                  <a:solidFill>
                    <a:srgbClr val="92D050"/>
                  </a:solidFill>
                  <a:latin typeface="Arial Rounded MT Bold"/>
                </a:rPr>
                <a:t>37</a:t>
              </a:r>
              <a:r>
                <a:rPr lang="da-DK" sz="1617" b="1" kern="0" dirty="0">
                  <a:solidFill>
                    <a:srgbClr val="92D050"/>
                  </a:solidFill>
                  <a:latin typeface="Arial Rounded MT Bold"/>
                </a:rPr>
                <a:t>%</a:t>
              </a:r>
              <a:r>
                <a:rPr lang="da-DK" sz="2646" b="1" kern="0" dirty="0">
                  <a:solidFill>
                    <a:srgbClr val="92D050"/>
                  </a:solidFill>
                  <a:latin typeface="Arial Rounded MT Bold"/>
                </a:rPr>
                <a:t> </a:t>
              </a:r>
            </a:p>
            <a:p>
              <a:pPr marL="7001" algn="ctr" defTabSz="1343985">
                <a:defRPr/>
              </a:pPr>
              <a:r>
                <a:rPr lang="da-DK" sz="1029" kern="0" dirty="0">
                  <a:solidFill>
                    <a:srgbClr val="92D050"/>
                  </a:solidFill>
                  <a:latin typeface="Arial Rounded MT Bold"/>
                </a:rPr>
                <a:t>ARE ABOVE</a:t>
              </a:r>
            </a:p>
            <a:p>
              <a:pPr marL="7001" algn="ctr" defTabSz="1343985">
                <a:defRPr/>
              </a:pPr>
              <a:r>
                <a:rPr lang="da-DK" sz="1323" b="1" kern="0" dirty="0">
                  <a:solidFill>
                    <a:srgbClr val="92D050"/>
                  </a:solidFill>
                  <a:latin typeface="Arial Rounded MT Bold"/>
                </a:rPr>
                <a:t>60 </a:t>
              </a:r>
              <a:r>
                <a:rPr lang="da-DK" sz="1029" kern="0" dirty="0">
                  <a:solidFill>
                    <a:srgbClr val="92D050"/>
                  </a:solidFill>
                  <a:latin typeface="Arial Rounded MT Bold"/>
                </a:rPr>
                <a:t>YEARS</a:t>
              </a:r>
              <a:endParaRPr lang="da-DK" sz="1176" kern="0" dirty="0">
                <a:solidFill>
                  <a:srgbClr val="92D05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92D05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92D05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92D050"/>
                  </a:solidFill>
                  <a:latin typeface="Arial Rounded MT Bold"/>
                </a:rPr>
                <a:t>SHARE OF OVERNIGHT STAYS</a:t>
              </a:r>
            </a:p>
            <a:p>
              <a:pPr marL="7001" algn="ctr" defTabSz="1343985">
                <a:defRPr/>
              </a:pPr>
              <a:r>
                <a:rPr lang="da-DK" sz="2058" kern="0" dirty="0">
                  <a:solidFill>
                    <a:srgbClr val="92D050"/>
                  </a:solidFill>
                  <a:latin typeface="Arial Rounded MT Bold"/>
                </a:rPr>
                <a:t>11</a:t>
              </a:r>
              <a:r>
                <a:rPr lang="da-DK" sz="1470" b="1" kern="0" dirty="0">
                  <a:solidFill>
                    <a:srgbClr val="92D050"/>
                  </a:solidFill>
                  <a:latin typeface="Arial Rounded MT Bold"/>
                </a:rPr>
                <a:t>%</a:t>
              </a:r>
              <a:endParaRPr lang="da-DK" sz="1176" kern="0" dirty="0">
                <a:solidFill>
                  <a:srgbClr val="92D050"/>
                </a:solidFill>
                <a:latin typeface="Arial Rounded MT Bold"/>
              </a:endParaRPr>
            </a:p>
          </p:txBody>
        </p:sp>
      </p:grpSp>
      <p:sp>
        <p:nvSpPr>
          <p:cNvPr id="61" name="Oval 60"/>
          <p:cNvSpPr/>
          <p:nvPr/>
        </p:nvSpPr>
        <p:spPr>
          <a:xfrm>
            <a:off x="-409658" y="1691683"/>
            <a:ext cx="3673161" cy="3444494"/>
          </a:xfrm>
          <a:prstGeom prst="ellipse">
            <a:avLst/>
          </a:prstGeom>
          <a:solidFill>
            <a:srgbClr val="92D05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broaden my horizon and discover new and interesting places. I want to experience culture and art at a destination with a rich cultural heritage. </a:t>
            </a: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ext uri="{D42A27DB-BD31-4B8C-83A1-F6EECF244321}">
                <p14:modId xmlns:p14="http://schemas.microsoft.com/office/powerpoint/2010/main" val="2495443103"/>
              </p:ext>
            </p:extLst>
          </p:nvPr>
        </p:nvGraphicFramePr>
        <p:xfrm>
          <a:off x="10608483"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51" name="Picture 6" descr="Bilderesultat for country FLAG button ITA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515843"/>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BROADENING MY CULTURAL HORIZON</a:t>
            </a:r>
          </a:p>
        </p:txBody>
      </p:sp>
      <p:sp>
        <p:nvSpPr>
          <p:cNvPr id="12" name="TextBox 11"/>
          <p:cNvSpPr txBox="1"/>
          <p:nvPr/>
        </p:nvSpPr>
        <p:spPr>
          <a:xfrm>
            <a:off x="670095" y="1703969"/>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US" sz="1396" kern="0" dirty="0">
                <a:solidFill>
                  <a:sysClr val="windowText" lastClr="000000"/>
                </a:solidFill>
              </a:rPr>
              <a:t>The dominant types of holiday is </a:t>
            </a:r>
            <a:r>
              <a:rPr lang="en-US" sz="1396" b="1" kern="0" dirty="0">
                <a:solidFill>
                  <a:srgbClr val="92D050"/>
                </a:solidFill>
              </a:rPr>
              <a:t>cultural experience</a:t>
            </a:r>
            <a:r>
              <a:rPr lang="en-US" sz="1396" kern="0" dirty="0">
                <a:solidFill>
                  <a:sysClr val="windowText" lastClr="000000"/>
                </a:solidFill>
              </a:rPr>
              <a:t> (focus on art, theatre etc.), visits to </a:t>
            </a:r>
            <a:r>
              <a:rPr lang="en-US" sz="1396" b="1" kern="0" dirty="0">
                <a:solidFill>
                  <a:srgbClr val="92D050"/>
                </a:solidFill>
              </a:rPr>
              <a:t>historic sites</a:t>
            </a:r>
            <a:r>
              <a:rPr lang="en-US" sz="1396" kern="0" dirty="0">
                <a:solidFill>
                  <a:sysClr val="windowText" lastClr="000000"/>
                </a:solidFill>
              </a:rPr>
              <a:t>, </a:t>
            </a:r>
            <a:r>
              <a:rPr lang="en-US" sz="1396" b="1" kern="0" dirty="0">
                <a:solidFill>
                  <a:srgbClr val="92D050"/>
                </a:solidFill>
              </a:rPr>
              <a:t>Sightseeing/round trip</a:t>
            </a:r>
            <a:r>
              <a:rPr lang="en-US" sz="1396" kern="0" dirty="0">
                <a:solidFill>
                  <a:sysClr val="windowText" lastClr="000000"/>
                </a:solidFill>
              </a:rPr>
              <a:t>  and </a:t>
            </a:r>
            <a:r>
              <a:rPr lang="en-US" sz="1396" b="1" kern="0" dirty="0">
                <a:solidFill>
                  <a:srgbClr val="92D050"/>
                </a:solidFill>
              </a:rPr>
              <a:t>city break </a:t>
            </a:r>
            <a:r>
              <a:rPr lang="en-US" sz="1396" kern="0" dirty="0">
                <a:solidFill>
                  <a:sysClr val="windowText" lastClr="000000"/>
                </a:solidFill>
              </a:rPr>
              <a:t>(cultural, shopping, Club, restaurant visits etc.) </a:t>
            </a:r>
            <a:r>
              <a:rPr lang="en-GB" sz="1396" kern="0" dirty="0">
                <a:solidFill>
                  <a:sysClr val="windowText" lastClr="000000"/>
                </a:solidFill>
              </a:rPr>
              <a:t>It’s all about </a:t>
            </a:r>
            <a:r>
              <a:rPr lang="en-GB" sz="1396" b="1" kern="0" dirty="0">
                <a:solidFill>
                  <a:srgbClr val="92D050"/>
                </a:solidFill>
              </a:rPr>
              <a:t>broadening</a:t>
            </a:r>
            <a:r>
              <a:rPr lang="en-GB" sz="1396" b="1" kern="0" dirty="0">
                <a:solidFill>
                  <a:srgbClr val="FF6600"/>
                </a:solidFill>
              </a:rPr>
              <a:t> </a:t>
            </a:r>
            <a:r>
              <a:rPr lang="en-GB" sz="1396" b="1" kern="0" dirty="0">
                <a:solidFill>
                  <a:srgbClr val="92D050"/>
                </a:solidFill>
              </a:rPr>
              <a:t>my</a:t>
            </a:r>
            <a:r>
              <a:rPr lang="en-GB" sz="1396" b="1" kern="0" dirty="0">
                <a:solidFill>
                  <a:srgbClr val="FF6600"/>
                </a:solidFill>
              </a:rPr>
              <a:t> </a:t>
            </a:r>
            <a:r>
              <a:rPr lang="en-GB" sz="1396" b="1" kern="0" dirty="0">
                <a:solidFill>
                  <a:srgbClr val="92D050"/>
                </a:solidFill>
              </a:rPr>
              <a:t>horizon</a:t>
            </a:r>
            <a:r>
              <a:rPr lang="en-GB" sz="1396" kern="0" dirty="0">
                <a:solidFill>
                  <a:sysClr val="windowText" lastClr="000000"/>
                </a:solidFill>
              </a:rPr>
              <a:t>!</a:t>
            </a:r>
          </a:p>
        </p:txBody>
      </p:sp>
      <p:sp>
        <p:nvSpPr>
          <p:cNvPr id="16" name="TextBox 15"/>
          <p:cNvSpPr txBox="1"/>
          <p:nvPr/>
        </p:nvSpPr>
        <p:spPr>
          <a:xfrm>
            <a:off x="4989172" y="4491716"/>
            <a:ext cx="3439313" cy="1722266"/>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 are, more than others inspired by </a:t>
            </a:r>
            <a:r>
              <a:rPr lang="en-GB" sz="1396" b="1" kern="0" dirty="0">
                <a:solidFill>
                  <a:srgbClr val="92D050"/>
                </a:solidFill>
              </a:rPr>
              <a:t>homepages for the destination</a:t>
            </a:r>
            <a:r>
              <a:rPr lang="en-GB" sz="1400" kern="0" dirty="0">
                <a:solidFill>
                  <a:sysClr val="windowText" lastClr="000000"/>
                </a:solidFill>
              </a:rPr>
              <a:t>, </a:t>
            </a:r>
            <a:r>
              <a:rPr lang="en-GB" sz="1396" b="1" kern="0" dirty="0">
                <a:solidFill>
                  <a:srgbClr val="92D050"/>
                </a:solidFill>
              </a:rPr>
              <a:t>homepages for attractions and sites</a:t>
            </a:r>
            <a:r>
              <a:rPr lang="en-GB" sz="1400" kern="0" dirty="0">
                <a:solidFill>
                  <a:sysClr val="windowText" lastClr="000000"/>
                </a:solidFill>
              </a:rPr>
              <a:t>, </a:t>
            </a:r>
            <a:r>
              <a:rPr lang="en-GB" sz="1396" b="1" kern="0" dirty="0">
                <a:solidFill>
                  <a:srgbClr val="92D050"/>
                </a:solidFill>
              </a:rPr>
              <a:t>homepages for hotels/accommodation and carriers, booking sites, guidebooks</a:t>
            </a:r>
            <a:r>
              <a:rPr lang="en-GB" sz="1400" kern="0" dirty="0">
                <a:solidFill>
                  <a:sysClr val="windowText" lastClr="000000"/>
                </a:solidFill>
              </a:rPr>
              <a:t> and </a:t>
            </a:r>
            <a:r>
              <a:rPr lang="en-GB" sz="1396" b="1" kern="0" dirty="0">
                <a:solidFill>
                  <a:srgbClr val="92D050"/>
                </a:solidFill>
              </a:rPr>
              <a:t>catalogues</a:t>
            </a:r>
            <a:r>
              <a:rPr lang="en-GB" sz="1400" kern="0" dirty="0">
                <a:solidFill>
                  <a:sysClr val="windowText" lastClr="000000"/>
                </a:solidFill>
              </a:rPr>
              <a:t> or brochures.</a:t>
            </a:r>
          </a:p>
        </p:txBody>
      </p:sp>
      <p:sp>
        <p:nvSpPr>
          <p:cNvPr id="17" name="TextBox 16"/>
          <p:cNvSpPr txBox="1"/>
          <p:nvPr/>
        </p:nvSpPr>
        <p:spPr>
          <a:xfrm>
            <a:off x="5015679" y="1703969"/>
            <a:ext cx="3439313" cy="107657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EXPAND MY HORIZON</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a:t>
            </a:r>
            <a:r>
              <a:rPr lang="en-US" sz="1400" kern="0" dirty="0">
                <a:solidFill>
                  <a:sysClr val="windowText" lastClr="000000"/>
                </a:solidFill>
              </a:rPr>
              <a:t>want to see and learn more than other travelers. They seek destinations with a rich </a:t>
            </a:r>
            <a:r>
              <a:rPr lang="en-US" sz="1400" b="1" kern="0" dirty="0">
                <a:solidFill>
                  <a:srgbClr val="92D050"/>
                </a:solidFill>
              </a:rPr>
              <a:t>cultural heritage</a:t>
            </a:r>
            <a:r>
              <a:rPr lang="en-US" sz="1400" kern="0" dirty="0">
                <a:solidFill>
                  <a:sysClr val="windowText" lastClr="000000"/>
                </a:solidFill>
              </a:rPr>
              <a:t>. There must be </a:t>
            </a:r>
            <a:r>
              <a:rPr lang="en-US" sz="1400" b="1" kern="0" dirty="0">
                <a:solidFill>
                  <a:srgbClr val="92D050"/>
                </a:solidFill>
              </a:rPr>
              <a:t>interesting sights</a:t>
            </a:r>
            <a:r>
              <a:rPr lang="en-US" sz="1400" kern="0" dirty="0">
                <a:solidFill>
                  <a:sysClr val="windowText" lastClr="000000"/>
                </a:solidFill>
              </a:rPr>
              <a:t>. </a:t>
            </a:r>
            <a:endParaRPr lang="en-GB" sz="1400" kern="0" dirty="0">
              <a:solidFill>
                <a:sysClr val="windowText" lastClr="000000"/>
              </a:solidFill>
            </a:endParaRPr>
          </a:p>
        </p:txBody>
      </p:sp>
      <p:sp>
        <p:nvSpPr>
          <p:cNvPr id="23" name="TextBox 22"/>
          <p:cNvSpPr txBox="1"/>
          <p:nvPr/>
        </p:nvSpPr>
        <p:spPr>
          <a:xfrm>
            <a:off x="670095" y="4511727"/>
            <a:ext cx="3439313" cy="1938351"/>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algn="just" defTabSz="914400">
              <a:defRPr/>
            </a:pPr>
            <a:r>
              <a:rPr lang="en-GB" sz="1400" kern="0" dirty="0">
                <a:solidFill>
                  <a:sysClr val="windowText" lastClr="000000"/>
                </a:solidFill>
              </a:rPr>
              <a:t>These consumers you will find in cities and at </a:t>
            </a:r>
            <a:r>
              <a:rPr lang="en-GB" sz="1400" b="1" kern="0" dirty="0">
                <a:solidFill>
                  <a:srgbClr val="92D050"/>
                </a:solidFill>
              </a:rPr>
              <a:t>historical buildings/sites</a:t>
            </a:r>
            <a:r>
              <a:rPr lang="en-GB" sz="1400" b="1" kern="0" dirty="0">
                <a:solidFill>
                  <a:sysClr val="windowText" lastClr="000000"/>
                </a:solidFill>
              </a:rPr>
              <a:t>. </a:t>
            </a:r>
            <a:r>
              <a:rPr lang="en-GB" sz="1400" kern="0" dirty="0">
                <a:solidFill>
                  <a:sysClr val="windowText" lastClr="000000"/>
                </a:solidFill>
              </a:rPr>
              <a:t> They discover </a:t>
            </a:r>
            <a:r>
              <a:rPr lang="en-GB" sz="1400" b="1" kern="0" dirty="0">
                <a:solidFill>
                  <a:srgbClr val="92D050"/>
                </a:solidFill>
              </a:rPr>
              <a:t>local</a:t>
            </a:r>
            <a:r>
              <a:rPr lang="en-GB" sz="1400" kern="0" dirty="0">
                <a:solidFill>
                  <a:sysClr val="windowText" lastClr="000000"/>
                </a:solidFill>
              </a:rPr>
              <a:t> </a:t>
            </a:r>
            <a:r>
              <a:rPr lang="en-GB" sz="1400" b="1" kern="0" dirty="0">
                <a:solidFill>
                  <a:srgbClr val="92D050"/>
                </a:solidFill>
              </a:rPr>
              <a:t>culture</a:t>
            </a:r>
            <a:r>
              <a:rPr lang="en-GB" sz="1400" kern="0" dirty="0">
                <a:solidFill>
                  <a:sysClr val="windowText" lastClr="000000"/>
                </a:solidFill>
              </a:rPr>
              <a:t> and </a:t>
            </a:r>
            <a:r>
              <a:rPr lang="en-GB" sz="1400" b="1" kern="0" dirty="0">
                <a:solidFill>
                  <a:srgbClr val="92D050"/>
                </a:solidFill>
              </a:rPr>
              <a:t>lifestyle, </a:t>
            </a:r>
            <a:r>
              <a:rPr lang="en-GB" sz="1400" kern="0" dirty="0">
                <a:solidFill>
                  <a:sysClr val="windowText" lastClr="000000"/>
                </a:solidFill>
              </a:rPr>
              <a:t>visit </a:t>
            </a:r>
            <a:r>
              <a:rPr lang="en-GB" sz="1400" b="1" kern="0" dirty="0">
                <a:solidFill>
                  <a:srgbClr val="92D050"/>
                </a:solidFill>
              </a:rPr>
              <a:t>museums,</a:t>
            </a:r>
            <a:r>
              <a:rPr lang="en-GB" sz="1400" kern="0" dirty="0">
                <a:solidFill>
                  <a:sysClr val="windowText" lastClr="000000"/>
                </a:solidFill>
              </a:rPr>
              <a:t> experience local </a:t>
            </a:r>
            <a:r>
              <a:rPr lang="en-GB" sz="1400" b="1" kern="0" dirty="0">
                <a:solidFill>
                  <a:srgbClr val="92D050"/>
                </a:solidFill>
              </a:rPr>
              <a:t>architecture</a:t>
            </a:r>
            <a:r>
              <a:rPr lang="en-GB" sz="1400" b="1" kern="0" dirty="0">
                <a:solidFill>
                  <a:sysClr val="windowText" lastClr="000000"/>
                </a:solidFill>
              </a:rPr>
              <a:t> </a:t>
            </a:r>
            <a:r>
              <a:rPr lang="en-GB" sz="1400" kern="0" dirty="0">
                <a:solidFill>
                  <a:sysClr val="windowText" lastClr="000000"/>
                </a:solidFill>
              </a:rPr>
              <a:t>and explore local </a:t>
            </a:r>
            <a:r>
              <a:rPr lang="en-GB" sz="1400" b="1" kern="0" dirty="0">
                <a:solidFill>
                  <a:srgbClr val="92D050"/>
                </a:solidFill>
              </a:rPr>
              <a:t>history</a:t>
            </a:r>
            <a:r>
              <a:rPr lang="en-GB" sz="1400" kern="0" dirty="0">
                <a:solidFill>
                  <a:sysClr val="windowText" lastClr="000000"/>
                </a:solidFill>
              </a:rPr>
              <a:t> and </a:t>
            </a:r>
            <a:r>
              <a:rPr lang="en-GB" sz="1400" b="1" kern="0" dirty="0">
                <a:solidFill>
                  <a:srgbClr val="92D050"/>
                </a:solidFill>
              </a:rPr>
              <a:t>legends</a:t>
            </a:r>
            <a:r>
              <a:rPr lang="en-GB" sz="1400" b="1" kern="0" dirty="0">
                <a:solidFill>
                  <a:sysClr val="windowText" lastClr="000000"/>
                </a:solidFill>
              </a:rPr>
              <a:t>.</a:t>
            </a:r>
            <a:r>
              <a:rPr lang="en-GB" sz="1400" b="1" kern="0" dirty="0">
                <a:solidFill>
                  <a:srgbClr val="92D050"/>
                </a:solidFill>
              </a:rPr>
              <a:t> </a:t>
            </a:r>
            <a:r>
              <a:rPr lang="en-GB" sz="1400" kern="0" dirty="0">
                <a:solidFill>
                  <a:sysClr val="windowText" lastClr="000000"/>
                </a:solidFill>
              </a:rPr>
              <a:t>They want to are of high interest. You will also find them at </a:t>
            </a:r>
            <a:r>
              <a:rPr lang="en-GB" sz="1400" b="1" kern="0" dirty="0">
                <a:solidFill>
                  <a:srgbClr val="92D050"/>
                </a:solidFill>
              </a:rPr>
              <a:t>sightseeing tours</a:t>
            </a:r>
            <a:r>
              <a:rPr lang="en-GB" sz="1400" kern="0" dirty="0">
                <a:solidFill>
                  <a:sysClr val="windowText" lastClr="000000"/>
                </a:solidFill>
              </a:rPr>
              <a:t> and at </a:t>
            </a:r>
            <a:r>
              <a:rPr lang="en-GB" sz="1400" b="1" kern="0" dirty="0">
                <a:solidFill>
                  <a:srgbClr val="92D050"/>
                </a:solidFill>
              </a:rPr>
              <a:t>art exhibitions</a:t>
            </a:r>
            <a:r>
              <a:rPr lang="en-GB" sz="1400" kern="0" dirty="0">
                <a:solidFill>
                  <a:sysClr val="windowText" lastClr="000000"/>
                </a:solidFill>
              </a:rPr>
              <a:t>. </a:t>
            </a:r>
          </a:p>
        </p:txBody>
      </p:sp>
      <p:sp>
        <p:nvSpPr>
          <p:cNvPr id="26" name="TextBox 25"/>
          <p:cNvSpPr txBox="1"/>
          <p:nvPr/>
        </p:nvSpPr>
        <p:spPr>
          <a:xfrm>
            <a:off x="9380478" y="1703969"/>
            <a:ext cx="3439313" cy="172290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important for brands which try to position themselves as creatively </a:t>
            </a:r>
            <a:r>
              <a:rPr lang="en-US" sz="1396" b="1" kern="0" dirty="0">
                <a:solidFill>
                  <a:srgbClr val="92D050"/>
                </a:solidFill>
              </a:rPr>
              <a:t>individualistic</a:t>
            </a:r>
            <a:r>
              <a:rPr lang="en-US" sz="1400" kern="0" dirty="0">
                <a:solidFill>
                  <a:sysClr val="windowText" lastClr="000000"/>
                </a:solidFill>
              </a:rPr>
              <a:t>, </a:t>
            </a:r>
            <a:r>
              <a:rPr lang="en-US" sz="1396" b="1" kern="0" dirty="0">
                <a:solidFill>
                  <a:srgbClr val="92D050"/>
                </a:solidFill>
              </a:rPr>
              <a:t>unconventional</a:t>
            </a:r>
            <a:r>
              <a:rPr lang="en-US" sz="1400" kern="0" dirty="0">
                <a:solidFill>
                  <a:sysClr val="windowText" lastClr="000000"/>
                </a:solidFill>
              </a:rPr>
              <a:t>, trendy and ahead of the rest, or as a tool for consumers to express their intelligence and </a:t>
            </a:r>
            <a:r>
              <a:rPr lang="en-US" sz="1396" b="1" kern="0" dirty="0">
                <a:solidFill>
                  <a:srgbClr val="92D050"/>
                </a:solidFill>
              </a:rPr>
              <a:t>cultural awareness</a:t>
            </a:r>
            <a:r>
              <a:rPr lang="en-US" sz="1400" kern="0" dirty="0">
                <a:solidFill>
                  <a:sysClr val="windowText" lastClr="000000"/>
                </a:solidFill>
              </a:rPr>
              <a:t>. </a:t>
            </a:r>
          </a:p>
          <a:p>
            <a:pPr marL="4763" lvl="0" algn="just" defTabSz="914400">
              <a:defRPr/>
            </a:pPr>
            <a:r>
              <a:rPr lang="en-US" sz="1400" kern="0" dirty="0">
                <a:solidFill>
                  <a:sysClr val="windowText" lastClr="000000"/>
                </a:solidFill>
              </a:rPr>
              <a:t> </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5837" y="4511727"/>
            <a:ext cx="3048000" cy="2286000"/>
          </a:xfrm>
          <a:prstGeom prst="rect">
            <a:avLst/>
          </a:prstGeom>
        </p:spPr>
      </p:pic>
      <p:pic>
        <p:nvPicPr>
          <p:cNvPr id="20" name="Picture 6" descr="Bilderesultat for country FLAG button ITA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40717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664027" y="2577356"/>
            <a:ext cx="6428363" cy="2950611"/>
          </a:xfrm>
          <a:prstGeom prst="rect">
            <a:avLst/>
          </a:prstGeom>
          <a:solidFill>
            <a:srgbClr val="C8C9C7">
              <a:lumMod val="60000"/>
              <a:lumOff val="40000"/>
            </a:srgbClr>
          </a:solidFill>
          <a:ln w="25400" cap="flat" cmpd="sng" algn="ctr">
            <a:noFill/>
            <a:prstDash val="solid"/>
          </a:ln>
          <a:effectLst/>
        </p:spPr>
        <p:txBody>
          <a:bodyPr lIns="62191" tIns="31096" rIns="62191" bIns="31096"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9" name="TextBox 38"/>
          <p:cNvSpPr txBox="1"/>
          <p:nvPr/>
        </p:nvSpPr>
        <p:spPr>
          <a:xfrm>
            <a:off x="8169008" y="2738860"/>
            <a:ext cx="2923382" cy="2702017"/>
          </a:xfrm>
          <a:prstGeom prst="rect">
            <a:avLst/>
          </a:prstGeom>
        </p:spPr>
        <p:txBody>
          <a:bodyPr vert="horz" wrap="square" lIns="0" tIns="0" rIns="0" bIns="0" rtlCol="0">
            <a:noAutofit/>
          </a:bodyPr>
          <a:lstStyle/>
          <a:p>
            <a:pPr defTabSz="914400">
              <a:defRPr/>
            </a:pPr>
            <a:r>
              <a:rPr lang="en-GB" sz="1800" kern="0" dirty="0">
                <a:solidFill>
                  <a:srgbClr val="1C1C1C">
                    <a:lumMod val="75000"/>
                    <a:lumOff val="25000"/>
                  </a:srgbClr>
                </a:solidFill>
                <a:latin typeface="Calibri"/>
              </a:rPr>
              <a:t>At the Heart of Growing Brands is an understanding of how </a:t>
            </a:r>
            <a:r>
              <a:rPr lang="en-GB" sz="1800" b="1" kern="0" dirty="0">
                <a:solidFill>
                  <a:srgbClr val="1C1C1C">
                    <a:lumMod val="75000"/>
                    <a:lumOff val="25000"/>
                  </a:srgbClr>
                </a:solidFill>
                <a:latin typeface="Calibri"/>
              </a:rPr>
              <a:t>PEOPLE</a:t>
            </a:r>
            <a:r>
              <a:rPr lang="en-GB" sz="1800" kern="0" dirty="0">
                <a:solidFill>
                  <a:srgbClr val="1C1C1C">
                    <a:lumMod val="75000"/>
                    <a:lumOff val="25000"/>
                  </a:srgbClr>
                </a:solidFill>
                <a:latin typeface="Calibri"/>
              </a:rPr>
              <a:t> make </a:t>
            </a:r>
            <a:r>
              <a:rPr lang="en-GB" sz="1800" b="1" kern="0" dirty="0">
                <a:solidFill>
                  <a:srgbClr val="1C1C1C">
                    <a:lumMod val="75000"/>
                    <a:lumOff val="25000"/>
                  </a:srgbClr>
                </a:solidFill>
                <a:latin typeface="Calibri"/>
              </a:rPr>
              <a:t>CHOICES</a:t>
            </a:r>
          </a:p>
          <a:p>
            <a:pPr defTabSz="914400">
              <a:defRPr/>
            </a:pPr>
            <a:endParaRPr lang="en-GB" sz="1800" b="1" kern="0" dirty="0">
              <a:solidFill>
                <a:srgbClr val="1C1C1C">
                  <a:lumMod val="75000"/>
                  <a:lumOff val="25000"/>
                </a:srgbClr>
              </a:solidFill>
              <a:latin typeface="Calibri"/>
            </a:endParaRPr>
          </a:p>
          <a:p>
            <a:pPr defTabSz="914400">
              <a:defRPr/>
            </a:pPr>
            <a:r>
              <a:rPr lang="en-GB" sz="1800" kern="0" dirty="0">
                <a:solidFill>
                  <a:srgbClr val="222223">
                    <a:lumMod val="75000"/>
                    <a:lumOff val="25000"/>
                  </a:srgbClr>
                </a:solidFill>
                <a:latin typeface="Calibri"/>
              </a:rPr>
              <a:t>And with increasing Brand Choices, it is more important than ever before to understand how the decision process works in people’s minds</a:t>
            </a:r>
          </a:p>
        </p:txBody>
      </p:sp>
      <p:sp>
        <p:nvSpPr>
          <p:cNvPr id="2" name="Title 1"/>
          <p:cNvSpPr>
            <a:spLocks noGrp="1"/>
          </p:cNvSpPr>
          <p:nvPr>
            <p:ph type="title"/>
          </p:nvPr>
        </p:nvSpPr>
        <p:spPr>
          <a:xfrm>
            <a:off x="540001" y="540000"/>
            <a:ext cx="4703588" cy="553998"/>
          </a:xfrm>
        </p:spPr>
        <p:txBody>
          <a:bodyPr>
            <a:normAutofit/>
          </a:bodyPr>
          <a:lstStyle/>
          <a:p>
            <a:r>
              <a:rPr lang="en-GB" dirty="0"/>
              <a:t>THE starting point: </a:t>
            </a:r>
          </a:p>
        </p:txBody>
      </p:sp>
      <p:sp>
        <p:nvSpPr>
          <p:cNvPr id="7" name="Title 1"/>
          <p:cNvSpPr txBox="1">
            <a:spLocks/>
          </p:cNvSpPr>
          <p:nvPr/>
        </p:nvSpPr>
        <p:spPr bwMode="gray">
          <a:xfrm>
            <a:off x="554495" y="1165697"/>
            <a:ext cx="10989928"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dirty="0"/>
              <a:t>understanding </a:t>
            </a:r>
            <a:r>
              <a:rPr lang="en-GB" b="1" dirty="0"/>
              <a:t>how brand building works</a:t>
            </a:r>
          </a:p>
        </p:txBody>
      </p:sp>
      <p:sp>
        <p:nvSpPr>
          <p:cNvPr id="21" name="TextBox 20"/>
          <p:cNvSpPr txBox="1"/>
          <p:nvPr/>
        </p:nvSpPr>
        <p:spPr>
          <a:xfrm>
            <a:off x="542129" y="2107164"/>
            <a:ext cx="4701459" cy="2697218"/>
          </a:xfrm>
          <a:prstGeom prst="rect">
            <a:avLst/>
          </a:prstGeom>
        </p:spPr>
        <p:txBody>
          <a:bodyPr vert="horz" wrap="square" lIns="0" tIns="0" rIns="0" bIns="0" rtlCol="0">
            <a:normAutofit/>
          </a:bodyPr>
          <a:lstStyle/>
          <a:p>
            <a:pPr marL="4763">
              <a:spcBef>
                <a:spcPts val="1200"/>
              </a:spcBef>
            </a:pPr>
            <a:r>
              <a:rPr lang="en-US" sz="2800" dirty="0"/>
              <a:t>Brands that </a:t>
            </a:r>
            <a:br>
              <a:rPr lang="en-US" sz="2800" dirty="0"/>
            </a:br>
            <a:r>
              <a:rPr lang="en-US" sz="2800" dirty="0"/>
              <a:t>grow are brands </a:t>
            </a:r>
            <a:br>
              <a:rPr lang="en-US" sz="2800" dirty="0"/>
            </a:br>
            <a:r>
              <a:rPr lang="en-US" sz="2800" dirty="0"/>
              <a:t>that are chosen by…</a:t>
            </a:r>
          </a:p>
        </p:txBody>
      </p:sp>
      <p:sp>
        <p:nvSpPr>
          <p:cNvPr id="24" name="Oval 23"/>
          <p:cNvSpPr/>
          <p:nvPr/>
        </p:nvSpPr>
        <p:spPr>
          <a:xfrm>
            <a:off x="4043538" y="2014064"/>
            <a:ext cx="4036317" cy="4035205"/>
          </a:xfrm>
          <a:prstGeom prst="ellipse">
            <a:avLst/>
          </a:prstGeom>
          <a:solidFill>
            <a:srgbClr val="C8C9C7">
              <a:lumMod val="75000"/>
            </a:srgbClr>
          </a:solidFill>
          <a:ln w="25400" cap="flat" cmpd="sng" algn="ctr">
            <a:noFill/>
            <a:prstDash val="solid"/>
          </a:ln>
          <a:effectLst/>
        </p:spPr>
        <p:txBody>
          <a:bodyPr lIns="62191" tIns="31096" rIns="62191" bIns="31096"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25" name="Group 24"/>
          <p:cNvGrpSpPr/>
          <p:nvPr/>
        </p:nvGrpSpPr>
        <p:grpSpPr>
          <a:xfrm>
            <a:off x="4257064" y="2212612"/>
            <a:ext cx="3558098" cy="3362689"/>
            <a:chOff x="5549442" y="407032"/>
            <a:chExt cx="6639483" cy="6276577"/>
          </a:xfrm>
        </p:grpSpPr>
        <p:grpSp>
          <p:nvGrpSpPr>
            <p:cNvPr id="26" name="Group 25"/>
            <p:cNvGrpSpPr/>
            <p:nvPr/>
          </p:nvGrpSpPr>
          <p:grpSpPr>
            <a:xfrm>
              <a:off x="5549442" y="407032"/>
              <a:ext cx="6639483" cy="6276577"/>
              <a:chOff x="5549442" y="310264"/>
              <a:chExt cx="6639483" cy="6276577"/>
            </a:xfrm>
          </p:grpSpPr>
          <p:sp>
            <p:nvSpPr>
              <p:cNvPr id="34" name="Oval 33"/>
              <p:cNvSpPr/>
              <p:nvPr/>
            </p:nvSpPr>
            <p:spPr>
              <a:xfrm>
                <a:off x="6865900" y="310264"/>
                <a:ext cx="4006567" cy="4006567"/>
              </a:xfrm>
              <a:prstGeom prst="ellipse">
                <a:avLst/>
              </a:prstGeom>
              <a:solidFill>
                <a:sysClr val="window" lastClr="FFFFFF"/>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5" name="Oval 34"/>
              <p:cNvSpPr/>
              <p:nvPr/>
            </p:nvSpPr>
            <p:spPr>
              <a:xfrm>
                <a:off x="5549442" y="2580274"/>
                <a:ext cx="4006567" cy="4006567"/>
              </a:xfrm>
              <a:prstGeom prst="ellipse">
                <a:avLst/>
              </a:prstGeom>
              <a:solidFill>
                <a:sysClr val="window" lastClr="FFFFFF"/>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6" name="Oval 35"/>
              <p:cNvSpPr/>
              <p:nvPr/>
            </p:nvSpPr>
            <p:spPr>
              <a:xfrm>
                <a:off x="8182358" y="2580274"/>
                <a:ext cx="4006567" cy="4006567"/>
              </a:xfrm>
              <a:prstGeom prst="ellipse">
                <a:avLst/>
              </a:prstGeom>
              <a:solidFill>
                <a:sysClr val="window" lastClr="FFFFFF"/>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7" name="Group 26"/>
            <p:cNvGrpSpPr/>
            <p:nvPr/>
          </p:nvGrpSpPr>
          <p:grpSpPr>
            <a:xfrm>
              <a:off x="5897119" y="754709"/>
              <a:ext cx="5944129" cy="5581223"/>
              <a:chOff x="5897119" y="657941"/>
              <a:chExt cx="5944129" cy="5581223"/>
            </a:xfrm>
          </p:grpSpPr>
          <p:sp>
            <p:nvSpPr>
              <p:cNvPr id="31" name="Oval 30"/>
              <p:cNvSpPr/>
              <p:nvPr/>
            </p:nvSpPr>
            <p:spPr>
              <a:xfrm>
                <a:off x="7213577" y="657941"/>
                <a:ext cx="3311213" cy="3311213"/>
              </a:xfrm>
              <a:prstGeom prst="ellipse">
                <a:avLst/>
              </a:prstGeom>
              <a:solidFill>
                <a:srgbClr val="C8C9C7"/>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2" name="Oval 31"/>
              <p:cNvSpPr/>
              <p:nvPr/>
            </p:nvSpPr>
            <p:spPr>
              <a:xfrm>
                <a:off x="5897119" y="2927951"/>
                <a:ext cx="3311213" cy="3311213"/>
              </a:xfrm>
              <a:prstGeom prst="ellipse">
                <a:avLst/>
              </a:prstGeom>
              <a:solidFill>
                <a:srgbClr val="C8C9C7"/>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3" name="Oval 32"/>
              <p:cNvSpPr/>
              <p:nvPr/>
            </p:nvSpPr>
            <p:spPr>
              <a:xfrm>
                <a:off x="8530035" y="2927951"/>
                <a:ext cx="3311213" cy="3311213"/>
              </a:xfrm>
              <a:prstGeom prst="ellipse">
                <a:avLst/>
              </a:prstGeom>
              <a:solidFill>
                <a:srgbClr val="C8C9C7"/>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8" name="Oval 27"/>
            <p:cNvSpPr/>
            <p:nvPr/>
          </p:nvSpPr>
          <p:spPr>
            <a:xfrm>
              <a:off x="7625301" y="1166433"/>
              <a:ext cx="2487764" cy="2487764"/>
            </a:xfrm>
            <a:prstGeom prst="ellipse">
              <a:avLst/>
            </a:prstGeom>
            <a:solidFill>
              <a:srgbClr val="007681"/>
            </a:solidFill>
            <a:ln w="25400" cap="flat" cmpd="sng" algn="ctr">
              <a:noFill/>
              <a:prstDash val="solid"/>
            </a:ln>
            <a:effectLst/>
          </p:spPr>
          <p:txBody>
            <a:bodyPr rtlCol="0" anchor="ctr"/>
            <a:lstStyle/>
            <a:p>
              <a:pPr marL="0" marR="0" lvl="0" indent="0" algn="ctr" defTabSz="923791"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MORE PEOPLE</a:t>
              </a:r>
            </a:p>
          </p:txBody>
        </p:sp>
        <p:sp>
          <p:nvSpPr>
            <p:cNvPr id="29" name="Oval 28"/>
            <p:cNvSpPr/>
            <p:nvPr/>
          </p:nvSpPr>
          <p:spPr>
            <a:xfrm>
              <a:off x="6308843" y="3436443"/>
              <a:ext cx="2487764" cy="2487764"/>
            </a:xfrm>
            <a:prstGeom prst="ellipse">
              <a:avLst/>
            </a:prstGeom>
            <a:solidFill>
              <a:srgbClr val="E87722"/>
            </a:solidFill>
            <a:ln w="25400" cap="flat" cmpd="sng" algn="ctr">
              <a:noFill/>
              <a:prstDash val="solid"/>
            </a:ln>
            <a:effectLst/>
          </p:spPr>
          <p:txBody>
            <a:bodyPr rtlCol="0" anchor="ctr"/>
            <a:lstStyle/>
            <a:p>
              <a:pPr marL="0" marR="0" lvl="0" indent="0" algn="ctr" defTabSz="923791"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MORE EASILY</a:t>
              </a:r>
            </a:p>
          </p:txBody>
        </p:sp>
        <p:sp>
          <p:nvSpPr>
            <p:cNvPr id="30" name="Oval 29"/>
            <p:cNvSpPr/>
            <p:nvPr/>
          </p:nvSpPr>
          <p:spPr>
            <a:xfrm>
              <a:off x="8941759" y="3436443"/>
              <a:ext cx="2487764" cy="2487764"/>
            </a:xfrm>
            <a:prstGeom prst="ellipse">
              <a:avLst/>
            </a:prstGeom>
            <a:solidFill>
              <a:srgbClr val="418FAB"/>
            </a:solidFill>
            <a:ln w="25400" cap="flat" cmpd="sng" algn="ctr">
              <a:noFill/>
              <a:prstDash val="solid"/>
            </a:ln>
            <a:effectLst/>
          </p:spPr>
          <p:txBody>
            <a:bodyPr rtlCol="0" anchor="ctr"/>
            <a:lstStyle/>
            <a:p>
              <a:pPr marL="0" marR="0" lvl="0" indent="0" algn="ctr" defTabSz="923791"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MORE OFTEN</a:t>
              </a:r>
            </a:p>
          </p:txBody>
        </p:sp>
      </p:grpSp>
      <p:sp>
        <p:nvSpPr>
          <p:cNvPr id="40" name="Title 1"/>
          <p:cNvSpPr txBox="1">
            <a:spLocks/>
          </p:cNvSpPr>
          <p:nvPr/>
        </p:nvSpPr>
        <p:spPr bwMode="gray">
          <a:xfrm>
            <a:off x="5731089" y="6444781"/>
            <a:ext cx="7470901" cy="903151"/>
          </a:xfrm>
          <a:prstGeom prst="rect">
            <a:avLst/>
          </a:prstGeom>
          <a:solidFill>
            <a:schemeClr val="accent3"/>
          </a:solidFill>
        </p:spPr>
        <p:txBody>
          <a:bodyPr wrap="square" lIns="82819" tIns="0" rIns="82819" bIns="0" rtlCol="0" anchor="ctr">
            <a:no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dirty="0"/>
              <a:t>So </a:t>
            </a:r>
            <a:r>
              <a:rPr lang="en-GB" sz="2000" b="1" dirty="0"/>
              <a:t>how</a:t>
            </a:r>
            <a:r>
              <a:rPr lang="en-GB" sz="2000" dirty="0"/>
              <a:t> </a:t>
            </a:r>
            <a:r>
              <a:rPr lang="en-US" sz="2000" dirty="0"/>
              <a:t>can Innovation Norway make it </a:t>
            </a:r>
            <a:r>
              <a:rPr lang="en-US" sz="2000" b="1" dirty="0"/>
              <a:t>easier</a:t>
            </a:r>
            <a:r>
              <a:rPr lang="en-US" sz="2000" dirty="0"/>
              <a:t> for </a:t>
            </a:r>
            <a:r>
              <a:rPr lang="en-US" sz="2000" b="1" dirty="0"/>
              <a:t>more people </a:t>
            </a:r>
            <a:r>
              <a:rPr lang="en-US" sz="2000" dirty="0"/>
              <a:t>to come to Norway </a:t>
            </a:r>
            <a:r>
              <a:rPr lang="en-US" sz="2000" b="1" dirty="0"/>
              <a:t>more often?</a:t>
            </a:r>
            <a:endParaRPr lang="en-GB" sz="2000" b="1" dirty="0"/>
          </a:p>
        </p:txBody>
      </p:sp>
    </p:spTree>
    <p:extLst>
      <p:ext uri="{BB962C8B-B14F-4D97-AF65-F5344CB8AC3E}">
        <p14:creationId xmlns:p14="http://schemas.microsoft.com/office/powerpoint/2010/main" val="240311644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8762301" cy="553998"/>
          </a:xfrm>
          <a:solidFill>
            <a:srgbClr val="92D050"/>
          </a:solidFill>
        </p:spPr>
        <p:txBody>
          <a:bodyPr/>
          <a:lstStyle/>
          <a:p>
            <a:r>
              <a:rPr lang="en-US" b="1" dirty="0"/>
              <a:t>BROADENING MY CULTURAL HORIZON</a:t>
            </a:r>
          </a:p>
        </p:txBody>
      </p:sp>
      <p:graphicFrame>
        <p:nvGraphicFramePr>
          <p:cNvPr id="57" name="SI_Chart"/>
          <p:cNvGraphicFramePr/>
          <p:nvPr>
            <p:extLst>
              <p:ext uri="{D42A27DB-BD31-4B8C-83A1-F6EECF244321}">
                <p14:modId xmlns:p14="http://schemas.microsoft.com/office/powerpoint/2010/main" val="3934415284"/>
              </p:ext>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1862193882"/>
              </p:ext>
            </p:extLst>
          </p:nvPr>
        </p:nvGraphicFramePr>
        <p:xfrm>
          <a:off x="1391295" y="2628317"/>
          <a:ext cx="5472608"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2347147020"/>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3843312737"/>
              </p:ext>
            </p:extLst>
          </p:nvPr>
        </p:nvGraphicFramePr>
        <p:xfrm>
          <a:off x="6120443"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7140299"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7228813"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65" name="Picture 6" descr="Bilderesultat for country FLAG button ITAL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24030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1" y="346312"/>
            <a:ext cx="9802626" cy="553999"/>
          </a:xfrm>
          <a:solidFill>
            <a:srgbClr val="92D050"/>
          </a:solidFill>
        </p:spPr>
        <p:txBody>
          <a:bodyPr>
            <a:normAutofit/>
          </a:bodyPr>
          <a:lstStyle/>
          <a:p>
            <a:r>
              <a:rPr lang="en-GB" sz="2700" dirty="0"/>
              <a:t>Segment profile </a:t>
            </a:r>
            <a:r>
              <a:rPr lang="en-GB" sz="2700" b="1" dirty="0"/>
              <a:t>– BROADENING MY CULTURAL HORIZON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ext uri="{D42A27DB-BD31-4B8C-83A1-F6EECF244321}">
                <p14:modId xmlns:p14="http://schemas.microsoft.com/office/powerpoint/2010/main" val="661604031"/>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1008316038"/>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3251073210"/>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28964273"/>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2474696877"/>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1940659345"/>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2218472297"/>
              </p:ext>
            </p:extLst>
          </p:nvPr>
        </p:nvGraphicFramePr>
        <p:xfrm>
          <a:off x="8948333" y="1912533"/>
          <a:ext cx="4252274"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55" name="Picture 6" descr="Bilderesultat for country FLAG button ITAL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025021"/>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37" name="TextBox 36"/>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38" name="TextBox 37"/>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39" name="Rectangle 38"/>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0" name="Rectangle 39"/>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itle 1"/>
          <p:cNvSpPr txBox="1">
            <a:spLocks/>
          </p:cNvSpPr>
          <p:nvPr/>
        </p:nvSpPr>
        <p:spPr bwMode="gray">
          <a:xfrm>
            <a:off x="540001" y="346312"/>
            <a:ext cx="9802626" cy="553999"/>
          </a:xfrm>
          <a:prstGeom prst="rect">
            <a:avLst/>
          </a:prstGeom>
          <a:solidFill>
            <a:srgbClr val="92D050"/>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sz="2700" dirty="0"/>
              <a:t>Segment profile </a:t>
            </a:r>
            <a:r>
              <a:rPr lang="en-US" sz="2700" b="1" dirty="0"/>
              <a:t>– BROADENING MY CULTURAL HORIZON</a:t>
            </a:r>
          </a:p>
        </p:txBody>
      </p:sp>
      <p:graphicFrame>
        <p:nvGraphicFramePr>
          <p:cNvPr id="43" name="Chart 42"/>
          <p:cNvGraphicFramePr/>
          <p:nvPr>
            <p:extLst>
              <p:ext uri="{D42A27DB-BD31-4B8C-83A1-F6EECF244321}">
                <p14:modId xmlns:p14="http://schemas.microsoft.com/office/powerpoint/2010/main" val="1636203308"/>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1" name="Chart 50"/>
          <p:cNvGraphicFramePr/>
          <p:nvPr>
            <p:extLst>
              <p:ext uri="{D42A27DB-BD31-4B8C-83A1-F6EECF244321}">
                <p14:modId xmlns:p14="http://schemas.microsoft.com/office/powerpoint/2010/main" val="1344231347"/>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2" name="Chart 51"/>
          <p:cNvGraphicFramePr/>
          <p:nvPr>
            <p:extLst>
              <p:ext uri="{D42A27DB-BD31-4B8C-83A1-F6EECF244321}">
                <p14:modId xmlns:p14="http://schemas.microsoft.com/office/powerpoint/2010/main" val="2723889310"/>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3" name="Chart 52"/>
          <p:cNvGraphicFramePr/>
          <p:nvPr>
            <p:extLst>
              <p:ext uri="{D42A27DB-BD31-4B8C-83A1-F6EECF244321}">
                <p14:modId xmlns:p14="http://schemas.microsoft.com/office/powerpoint/2010/main" val="2081640426"/>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4" name="Chart 53"/>
          <p:cNvGraphicFramePr/>
          <p:nvPr>
            <p:extLst>
              <p:ext uri="{D42A27DB-BD31-4B8C-83A1-F6EECF244321}">
                <p14:modId xmlns:p14="http://schemas.microsoft.com/office/powerpoint/2010/main" val="3967377152"/>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5" name="Chart 54"/>
          <p:cNvGraphicFramePr/>
          <p:nvPr>
            <p:extLst>
              <p:ext uri="{D42A27DB-BD31-4B8C-83A1-F6EECF244321}">
                <p14:modId xmlns:p14="http://schemas.microsoft.com/office/powerpoint/2010/main" val="3890106504"/>
              </p:ext>
            </p:extLst>
          </p:nvPr>
        </p:nvGraphicFramePr>
        <p:xfrm>
          <a:off x="9240167" y="2036227"/>
          <a:ext cx="3878820" cy="2608500"/>
        </p:xfrm>
        <a:graphic>
          <a:graphicData uri="http://schemas.openxmlformats.org/drawingml/2006/chart">
            <c:chart xmlns:c="http://schemas.openxmlformats.org/drawingml/2006/chart" xmlns:r="http://schemas.openxmlformats.org/officeDocument/2006/relationships" r:id="rId11"/>
          </a:graphicData>
        </a:graphic>
      </p:graphicFrame>
      <p:pic>
        <p:nvPicPr>
          <p:cNvPr id="50" name="Picture 6" descr="Bilderesultat for country FLAG button ITAL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10977794-0FC3-49E5-9E81-BD7F0B7017E2}"/>
              </a:ext>
            </a:extLst>
          </p:cNvPr>
          <p:cNvSpPr txBox="1"/>
          <p:nvPr/>
        </p:nvSpPr>
        <p:spPr>
          <a:xfrm>
            <a:off x="9204155" y="5140086"/>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5" name="Chart 44">
            <a:extLst>
              <a:ext uri="{FF2B5EF4-FFF2-40B4-BE49-F238E27FC236}">
                <a16:creationId xmlns:a16="http://schemas.microsoft.com/office/drawing/2014/main" id="{4E4F214F-7D41-41E8-94CD-97258FAEEB18}"/>
              </a:ext>
            </a:extLst>
          </p:cNvPr>
          <p:cNvGraphicFramePr/>
          <p:nvPr>
            <p:extLst>
              <p:ext uri="{D42A27DB-BD31-4B8C-83A1-F6EECF244321}">
                <p14:modId xmlns:p14="http://schemas.microsoft.com/office/powerpoint/2010/main" val="3935753182"/>
              </p:ext>
            </p:extLst>
          </p:nvPr>
        </p:nvGraphicFramePr>
        <p:xfrm>
          <a:off x="9267315" y="5541464"/>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547107850"/>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5"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400">
              <a:lnSpc>
                <a:spcPct val="110000"/>
              </a:lnSpc>
              <a:spcBef>
                <a:spcPts val="2400"/>
              </a:spcBef>
              <a:buClr>
                <a:schemeClr val="bg2"/>
              </a:buClr>
              <a:defRPr/>
            </a:pPr>
            <a:r>
              <a:rPr lang="en-US" sz="2600" b="1" kern="0" cap="all" dirty="0">
                <a:solidFill>
                  <a:schemeClr val="bg1"/>
                </a:solidFill>
                <a:effectLst>
                  <a:outerShdw blurRad="38100" dist="38100" dir="2700000" algn="tl">
                    <a:srgbClr val="000000">
                      <a:alpha val="43137"/>
                    </a:srgbClr>
                  </a:outerShdw>
                </a:effectLst>
              </a:rPr>
              <a:t>ADVENTURES IN the world of natural beauty</a:t>
            </a:r>
          </a:p>
        </p:txBody>
      </p:sp>
      <p:sp>
        <p:nvSpPr>
          <p:cNvPr id="10" name="TextBox 9"/>
          <p:cNvSpPr txBox="1"/>
          <p:nvPr/>
        </p:nvSpPr>
        <p:spPr>
          <a:xfrm>
            <a:off x="3708060" y="3889777"/>
            <a:ext cx="2579779" cy="962883"/>
          </a:xfrm>
          <a:prstGeom prst="rect">
            <a:avLst/>
          </a:prstGeom>
          <a:noFill/>
        </p:spPr>
        <p:txBody>
          <a:bodyPr wrap="square" lIns="72000" tIns="36000" rIns="72000" bIns="36000" rtlCol="0">
            <a:spAutoFit/>
          </a:bodyPr>
          <a:lstStyle/>
          <a:p>
            <a:pPr defTabSz="914400">
              <a:lnSpc>
                <a:spcPct val="110000"/>
              </a:lnSpc>
              <a:spcBef>
                <a:spcPts val="2400"/>
              </a:spcBef>
              <a:buClr>
                <a:schemeClr val="bg2"/>
              </a:buClr>
              <a:defRPr/>
            </a:pPr>
            <a:r>
              <a:rPr lang="en-US" sz="1800" kern="0" cap="all" dirty="0"/>
              <a:t>immerse myself in the local life.</a:t>
            </a:r>
            <a:br>
              <a:rPr lang="en-US" sz="1800" kern="0" cap="all" dirty="0"/>
            </a:br>
            <a:r>
              <a:rPr lang="en-US" sz="1800" kern="0" cap="all" dirty="0"/>
              <a:t>Unspoiled nature.</a:t>
            </a:r>
            <a:endParaRPr kumimoji="0" lang="en-GB" sz="1800" b="0" i="0" u="none" strike="noStrike" kern="0" cap="all" spc="0" normalizeH="0" noProof="0" dirty="0">
              <a:ln>
                <a:noFill/>
              </a:ln>
              <a:effectLst/>
              <a:uLnTx/>
              <a:uFillTx/>
            </a:endParaRPr>
          </a:p>
        </p:txBody>
      </p:sp>
      <p:sp>
        <p:nvSpPr>
          <p:cNvPr id="9" name="TextBox 8"/>
          <p:cNvSpPr txBox="1"/>
          <p:nvPr/>
        </p:nvSpPr>
        <p:spPr>
          <a:xfrm>
            <a:off x="987882" y="3889778"/>
            <a:ext cx="2160240" cy="986800"/>
          </a:xfrm>
          <a:prstGeom prst="rect">
            <a:avLst/>
          </a:prstGeom>
          <a:noFill/>
        </p:spPr>
        <p:txBody>
          <a:bodyPr wrap="square" lIns="72000" tIns="36000" rIns="72000" bIns="36000" rtlCol="0">
            <a:spAutoFit/>
          </a:bodyPr>
          <a:lstStyle/>
          <a:p>
            <a:pPr lvl="0" defTabSz="914400">
              <a:lnSpc>
                <a:spcPct val="110000"/>
              </a:lnSpc>
              <a:spcBef>
                <a:spcPts val="2400"/>
              </a:spcBef>
              <a:buClr>
                <a:schemeClr val="bg2"/>
              </a:buClr>
              <a:defRPr/>
            </a:pPr>
            <a:r>
              <a:rPr lang="en-GB" sz="1800" kern="0" cap="all" dirty="0"/>
              <a:t>adventurous, daring AND unique.</a:t>
            </a:r>
            <a:endParaRPr kumimoji="0" lang="en-GB" sz="1800" b="0" i="0" u="none" strike="noStrike" kern="0" cap="all" spc="0" normalizeH="0" noProof="0" dirty="0">
              <a:ln>
                <a:noFill/>
              </a:ln>
              <a:effectLst/>
              <a:uLnTx/>
              <a:uFillTx/>
            </a:endParaRPr>
          </a:p>
        </p:txBody>
      </p:sp>
      <p:sp>
        <p:nvSpPr>
          <p:cNvPr id="8" name="TextBox 7"/>
          <p:cNvSpPr txBox="1"/>
          <p:nvPr/>
        </p:nvSpPr>
        <p:spPr>
          <a:xfrm>
            <a:off x="7103948" y="454745"/>
            <a:ext cx="5952643" cy="4947884"/>
          </a:xfrm>
          <a:prstGeom prst="rect">
            <a:avLst/>
          </a:prstGeom>
          <a:solidFill>
            <a:srgbClr val="FFFFFF">
              <a:alpha val="80000"/>
            </a:srgbClr>
          </a:solidFill>
        </p:spPr>
        <p:txBody>
          <a:bodyPr wrap="square" lIns="72000" tIns="36000" rIns="72000" bIns="36000" rtlCol="0">
            <a:spAutoFit/>
          </a:bodyPr>
          <a:lstStyle/>
          <a:p>
            <a:pPr>
              <a:lnSpc>
                <a:spcPct val="110000"/>
              </a:lnSpc>
              <a:spcBef>
                <a:spcPts val="2400"/>
              </a:spcBef>
              <a:buClr>
                <a:schemeClr val="bg2"/>
              </a:buClr>
              <a:tabLst>
                <a:tab pos="3411538" algn="l"/>
              </a:tabLst>
            </a:pPr>
            <a:r>
              <a:rPr lang="en-US" sz="2400" dirty="0">
                <a:cs typeface="Arial" pitchFamily="34" charset="0"/>
              </a:rPr>
              <a:t>Exploring the world of natural beauty is about feeling </a:t>
            </a:r>
            <a:r>
              <a:rPr lang="en-US" sz="2400" b="1" dirty="0">
                <a:solidFill>
                  <a:srgbClr val="00B050"/>
                </a:solidFill>
                <a:cs typeface="Arial" pitchFamily="34" charset="0"/>
              </a:rPr>
              <a:t>unique</a:t>
            </a:r>
            <a:r>
              <a:rPr lang="en-US" sz="2400" dirty="0">
                <a:cs typeface="Arial" pitchFamily="34" charset="0"/>
              </a:rPr>
              <a:t>, </a:t>
            </a:r>
            <a:r>
              <a:rPr lang="en-US" sz="2400" b="1" dirty="0">
                <a:solidFill>
                  <a:srgbClr val="00B050"/>
                </a:solidFill>
                <a:cs typeface="Arial" pitchFamily="34" charset="0"/>
              </a:rPr>
              <a:t>daring</a:t>
            </a:r>
            <a:r>
              <a:rPr lang="en-US" sz="2400" dirty="0">
                <a:cs typeface="Arial" pitchFamily="34" charset="0"/>
              </a:rPr>
              <a:t> and </a:t>
            </a:r>
            <a:r>
              <a:rPr lang="en-US" sz="2400" b="1" dirty="0">
                <a:solidFill>
                  <a:srgbClr val="00B050"/>
                </a:solidFill>
                <a:cs typeface="Arial" pitchFamily="34" charset="0"/>
              </a:rPr>
              <a:t>adventurous</a:t>
            </a:r>
            <a:r>
              <a:rPr lang="en-US" sz="2400" dirty="0">
                <a:cs typeface="Arial" pitchFamily="34" charset="0"/>
              </a:rPr>
              <a:t>. The segment reflects the need to see something new, </a:t>
            </a:r>
            <a:r>
              <a:rPr lang="en-US" sz="2400" b="1" dirty="0">
                <a:solidFill>
                  <a:srgbClr val="00B050"/>
                </a:solidFill>
                <a:cs typeface="Arial" pitchFamily="34" charset="0"/>
              </a:rPr>
              <a:t>something spectacular</a:t>
            </a:r>
            <a:r>
              <a:rPr lang="en-US" sz="2400" dirty="0">
                <a:cs typeface="Arial" pitchFamily="34" charset="0"/>
              </a:rPr>
              <a:t> like a natural phenomenon. It also connects with the need to immerse in </a:t>
            </a:r>
            <a:r>
              <a:rPr lang="en-US" sz="2400" b="1" dirty="0">
                <a:solidFill>
                  <a:srgbClr val="00B050"/>
                </a:solidFill>
                <a:cs typeface="Arial" pitchFamily="34" charset="0"/>
              </a:rPr>
              <a:t>unspoiled nature </a:t>
            </a:r>
            <a:r>
              <a:rPr lang="en-US" sz="2400" dirty="0">
                <a:cs typeface="Arial" pitchFamily="34" charset="0"/>
              </a:rPr>
              <a:t>and travel to a destination </a:t>
            </a:r>
            <a:r>
              <a:rPr lang="en-US" sz="2400" b="1" dirty="0">
                <a:solidFill>
                  <a:srgbClr val="00B050"/>
                </a:solidFill>
                <a:cs typeface="Arial" pitchFamily="34" charset="0"/>
              </a:rPr>
              <a:t>not ruined by tourism</a:t>
            </a:r>
            <a:r>
              <a:rPr lang="en-US" sz="2400" dirty="0">
                <a:cs typeface="Arial" pitchFamily="34" charset="0"/>
              </a:rPr>
              <a:t>. Staying ahead of the “charter pack”. The segment is all about being proud of one’s ability to </a:t>
            </a:r>
            <a:r>
              <a:rPr lang="en-US" sz="2400" b="1" dirty="0">
                <a:solidFill>
                  <a:srgbClr val="00B050"/>
                </a:solidFill>
                <a:cs typeface="Arial" pitchFamily="34" charset="0"/>
              </a:rPr>
              <a:t>“go where no one has gone before”. </a:t>
            </a:r>
          </a:p>
        </p:txBody>
      </p:sp>
      <p:cxnSp>
        <p:nvCxnSpPr>
          <p:cNvPr id="11" name="Straight Connector 10"/>
          <p:cNvCxnSpPr/>
          <p:nvPr/>
        </p:nvCxnSpPr>
        <p:spPr>
          <a:xfrm>
            <a:off x="7007919" y="454745"/>
            <a:ext cx="0" cy="4947884"/>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82401"/>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a:extLst>
              <a:ext uri="{28A0092B-C50C-407E-A947-70E740481C1C}">
                <a14:useLocalDpi xmlns:a14="http://schemas.microsoft.com/office/drawing/2010/main" val="0"/>
              </a:ext>
            </a:extLst>
          </a:blip>
          <a:srcRect l="25443"/>
          <a:stretch/>
        </p:blipFill>
        <p:spPr>
          <a:xfrm>
            <a:off x="178497" y="1044327"/>
            <a:ext cx="5667324" cy="6383599"/>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cap="all" dirty="0">
                <a:solidFill>
                  <a:schemeClr val="bg1"/>
                </a:solidFill>
              </a:rPr>
              <a:t>ADVENTURES IN the world of natural beauty</a:t>
            </a:r>
          </a:p>
        </p:txBody>
      </p:sp>
      <p:sp>
        <p:nvSpPr>
          <p:cNvPr id="8" name="TextBox 7"/>
          <p:cNvSpPr txBox="1"/>
          <p:nvPr/>
        </p:nvSpPr>
        <p:spPr>
          <a:xfrm>
            <a:off x="5351735" y="1322571"/>
            <a:ext cx="3744416" cy="4085093"/>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rgbClr val="00B050"/>
                </a:solidFill>
              </a:rPr>
              <a:t>enrich my view on the world, broaden my knowledge </a:t>
            </a:r>
            <a:r>
              <a:rPr lang="en-US" sz="1396" kern="0" dirty="0">
                <a:solidFill>
                  <a:sysClr val="windowText" lastClr="000000"/>
                </a:solidFill>
              </a:rPr>
              <a:t>and my </a:t>
            </a:r>
            <a:r>
              <a:rPr lang="en-US" sz="1396" b="1" kern="0" dirty="0">
                <a:solidFill>
                  <a:srgbClr val="00B050"/>
                </a:solidFill>
              </a:rPr>
              <a:t>horizon</a:t>
            </a:r>
            <a:r>
              <a:rPr lang="en-US" sz="1396" b="1" kern="0" dirty="0">
                <a:solidFill>
                  <a:sysClr val="windowText" lastClr="000000"/>
                </a:solidFill>
              </a:rPr>
              <a:t> </a:t>
            </a:r>
            <a:r>
              <a:rPr lang="en-US" sz="1396" kern="0" dirty="0">
                <a:solidFill>
                  <a:sysClr val="windowText" lastClr="000000"/>
                </a:solidFill>
              </a:rPr>
              <a:t>and give me new inspiration and rich experiences. I want to restore my sense of </a:t>
            </a:r>
            <a:r>
              <a:rPr lang="en-US" sz="1396" b="1" kern="0" dirty="0">
                <a:solidFill>
                  <a:srgbClr val="00B050"/>
                </a:solidFill>
              </a:rPr>
              <a:t>harmony and balance, and enjoy life to the fullest.</a:t>
            </a:r>
            <a:r>
              <a:rPr lang="en-US" sz="1396" kern="0" dirty="0">
                <a:solidFill>
                  <a:sysClr val="windowText" lastClr="000000"/>
                </a:solidFill>
              </a:rPr>
              <a:t> I want to discover </a:t>
            </a:r>
            <a:r>
              <a:rPr lang="en-US" sz="1396" b="1" kern="0" dirty="0">
                <a:solidFill>
                  <a:srgbClr val="00B050"/>
                </a:solidFill>
              </a:rPr>
              <a:t>new</a:t>
            </a:r>
            <a:r>
              <a:rPr lang="en-US" sz="1396" kern="0" dirty="0">
                <a:solidFill>
                  <a:sysClr val="windowText" lastClr="000000"/>
                </a:solidFill>
              </a:rPr>
              <a:t> and </a:t>
            </a:r>
            <a:r>
              <a:rPr lang="en-US" sz="1396" b="1" kern="0" dirty="0">
                <a:solidFill>
                  <a:srgbClr val="00B050"/>
                </a:solidFill>
              </a:rPr>
              <a:t>interesting</a:t>
            </a:r>
            <a:r>
              <a:rPr lang="en-US" sz="1396" kern="0" dirty="0">
                <a:solidFill>
                  <a:sysClr val="windowText" lastClr="000000"/>
                </a:solidFill>
              </a:rPr>
              <a:t> places which allows me to </a:t>
            </a:r>
            <a:r>
              <a:rPr lang="en-US" sz="1396" b="1" kern="0" dirty="0">
                <a:solidFill>
                  <a:srgbClr val="00B050"/>
                </a:solidFill>
              </a:rPr>
              <a:t>immerse myself in the local life.</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that is </a:t>
            </a:r>
            <a:r>
              <a:rPr lang="en-US" sz="1400" b="1" kern="0" dirty="0">
                <a:solidFill>
                  <a:srgbClr val="00B050"/>
                </a:solidFill>
              </a:rPr>
              <a:t>not ruined by tourism</a:t>
            </a:r>
            <a:r>
              <a:rPr lang="en-US" sz="1400" kern="0" dirty="0">
                <a:solidFill>
                  <a:sysClr val="windowText" lastClr="000000"/>
                </a:solidFill>
              </a:rPr>
              <a:t>. It should have </a:t>
            </a:r>
            <a:r>
              <a:rPr lang="en-US" sz="1400" b="1" kern="0" dirty="0">
                <a:solidFill>
                  <a:srgbClr val="00B050"/>
                </a:solidFill>
              </a:rPr>
              <a:t>unspoiled nature </a:t>
            </a:r>
            <a:r>
              <a:rPr lang="en-US" sz="1400" kern="0" dirty="0">
                <a:solidFill>
                  <a:sysClr val="windowText" lastClr="000000"/>
                </a:solidFill>
              </a:rPr>
              <a:t>and allow me to </a:t>
            </a:r>
            <a:r>
              <a:rPr lang="en-US" sz="1400" b="1" kern="0" dirty="0">
                <a:solidFill>
                  <a:srgbClr val="00B050"/>
                </a:solidFill>
              </a:rPr>
              <a:t>live close to nature</a:t>
            </a:r>
            <a:r>
              <a:rPr lang="en-US" sz="1400" kern="0" dirty="0">
                <a:solidFill>
                  <a:sysClr val="windowText" lastClr="000000"/>
                </a:solidFill>
              </a:rPr>
              <a:t>. I want</a:t>
            </a:r>
            <a:r>
              <a:rPr lang="en-US" sz="1400" b="1" kern="0" dirty="0">
                <a:solidFill>
                  <a:srgbClr val="00B050"/>
                </a:solidFill>
              </a:rPr>
              <a:t> quiet environments</a:t>
            </a:r>
            <a:r>
              <a:rPr lang="en-US" sz="1400" kern="0" dirty="0">
                <a:solidFill>
                  <a:sysClr val="windowText" lastClr="000000"/>
                </a:solidFill>
              </a:rPr>
              <a:t> and beautiful nature. A destination that has good opportunities to </a:t>
            </a:r>
            <a:r>
              <a:rPr lang="en-US" sz="1400" b="1" kern="0" dirty="0">
                <a:solidFill>
                  <a:srgbClr val="00B050"/>
                </a:solidFill>
              </a:rPr>
              <a:t>meet local and friendly people. </a:t>
            </a:r>
            <a:endParaRPr lang="en-US" sz="1400" kern="0" dirty="0">
              <a:solidFill>
                <a:sysClr val="windowText" lastClr="000000"/>
              </a:solidFill>
            </a:endParaRPr>
          </a:p>
        </p:txBody>
      </p:sp>
      <p:sp>
        <p:nvSpPr>
          <p:cNvPr id="9" name="TextBox 8"/>
          <p:cNvSpPr txBox="1"/>
          <p:nvPr/>
        </p:nvSpPr>
        <p:spPr>
          <a:xfrm>
            <a:off x="9350835" y="1322570"/>
            <a:ext cx="3240000" cy="3866443"/>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00B050"/>
                </a:solidFill>
              </a:rPr>
              <a:t>daring adventurous</a:t>
            </a:r>
            <a:r>
              <a:rPr lang="en-US" sz="1396" kern="0" dirty="0">
                <a:solidFill>
                  <a:sysClr val="windowText" lastClr="000000"/>
                </a:solidFill>
              </a:rPr>
              <a:t>, </a:t>
            </a:r>
            <a:r>
              <a:rPr lang="en-US" sz="1396" b="1" kern="0" dirty="0">
                <a:solidFill>
                  <a:srgbClr val="00B050"/>
                </a:solidFill>
              </a:rPr>
              <a:t>unique</a:t>
            </a:r>
            <a:r>
              <a:rPr lang="en-US" sz="1396" kern="0" dirty="0">
                <a:solidFill>
                  <a:sysClr val="windowText" lastClr="000000"/>
                </a:solidFill>
              </a:rPr>
              <a:t>, authentic, active and explorative.</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like </a:t>
            </a:r>
            <a:r>
              <a:rPr lang="en-US" sz="1396" b="1" kern="0" dirty="0">
                <a:solidFill>
                  <a:srgbClr val="00B050"/>
                </a:solidFill>
              </a:rPr>
              <a:t>adventure</a:t>
            </a:r>
            <a:r>
              <a:rPr lang="en-US" sz="1396" kern="0" dirty="0">
                <a:solidFill>
                  <a:sysClr val="windowText" lastClr="000000"/>
                </a:solidFill>
              </a:rPr>
              <a:t> and who do things the </a:t>
            </a:r>
            <a:r>
              <a:rPr lang="en-US" sz="1396" b="1" kern="0" dirty="0">
                <a:solidFill>
                  <a:srgbClr val="00B050"/>
                </a:solidFill>
              </a:rPr>
              <a:t>unconventional</a:t>
            </a:r>
            <a:r>
              <a:rPr lang="en-US" sz="1396" kern="0" dirty="0">
                <a:solidFill>
                  <a:sysClr val="windowText" lastClr="000000"/>
                </a:solidFill>
              </a:rPr>
              <a:t> way. People who want to make a </a:t>
            </a:r>
            <a:r>
              <a:rPr lang="en-US" sz="1396" b="1" kern="0" dirty="0">
                <a:solidFill>
                  <a:srgbClr val="00B050"/>
                </a:solidFill>
              </a:rPr>
              <a:t>different choice </a:t>
            </a:r>
            <a:r>
              <a:rPr lang="en-US" sz="1396" kern="0" dirty="0">
                <a:solidFill>
                  <a:sysClr val="windowText" lastClr="000000"/>
                </a:solidFill>
              </a:rPr>
              <a:t>and who like to </a:t>
            </a:r>
            <a:r>
              <a:rPr lang="en-US" sz="1396" b="1" kern="0" dirty="0">
                <a:solidFill>
                  <a:srgbClr val="00B050"/>
                </a:solidFill>
              </a:rPr>
              <a:t>explore</a:t>
            </a:r>
            <a:r>
              <a:rPr lang="en-US" sz="1396" kern="0" dirty="0">
                <a:solidFill>
                  <a:sysClr val="windowText" lastClr="000000"/>
                </a:solidFill>
              </a:rPr>
              <a:t> and have </a:t>
            </a:r>
            <a:r>
              <a:rPr lang="en-US" sz="1396" b="1" kern="0" dirty="0">
                <a:solidFill>
                  <a:srgbClr val="00B050"/>
                </a:solidFill>
              </a:rPr>
              <a:t>new experiences. </a:t>
            </a:r>
            <a:r>
              <a:rPr lang="en-US" sz="1396" kern="0" dirty="0"/>
              <a:t>All in all, people who </a:t>
            </a:r>
            <a:r>
              <a:rPr lang="en-US" sz="1396" kern="0" dirty="0">
                <a:solidFill>
                  <a:sysClr val="windowText" lastClr="000000"/>
                </a:solidFill>
              </a:rPr>
              <a:t>are interested to </a:t>
            </a:r>
            <a:r>
              <a:rPr lang="en-US" sz="1396" b="1" kern="0" dirty="0">
                <a:solidFill>
                  <a:srgbClr val="00B050"/>
                </a:solidFill>
              </a:rPr>
              <a:t>learn more</a:t>
            </a:r>
            <a:r>
              <a:rPr lang="en-US" sz="1396" kern="0" dirty="0">
                <a:solidFill>
                  <a:sysClr val="windowText" lastClr="000000"/>
                </a:solidFill>
              </a:rPr>
              <a:t>.</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00B050"/>
                  </a:solidFill>
                  <a:latin typeface="Arial Rounded MT Bold"/>
                </a:rPr>
                <a:t>50</a:t>
              </a:r>
              <a:r>
                <a:rPr lang="da-DK" sz="1470" b="1" kern="0" dirty="0">
                  <a:solidFill>
                    <a:srgbClr val="00B050"/>
                  </a:solidFill>
                  <a:latin typeface="Arial Rounded MT Bold"/>
                </a:rPr>
                <a:t>%</a:t>
              </a:r>
              <a:endParaRPr lang="da-DK" sz="1764" b="1" kern="0" dirty="0">
                <a:solidFill>
                  <a:srgbClr val="00B05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00B050"/>
                  </a:solidFill>
                  <a:latin typeface="Arial Rounded MT Bold"/>
                </a:rPr>
                <a:t>50</a:t>
              </a:r>
              <a:r>
                <a:rPr lang="da-DK" sz="1470" b="1" kern="0" dirty="0">
                  <a:solidFill>
                    <a:srgbClr val="00B050"/>
                  </a:solidFill>
                  <a:latin typeface="Arial Rounded MT Bold"/>
                </a:rPr>
                <a:t>%</a:t>
              </a:r>
              <a:endParaRPr lang="da-DK" sz="1764" b="1" kern="0" dirty="0">
                <a:solidFill>
                  <a:srgbClr val="00B05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5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5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rgbClr val="00B050"/>
                  </a:solidFill>
                  <a:latin typeface="Arial Rounded MT Bold"/>
                </a:rPr>
                <a:t>56</a:t>
              </a:r>
              <a:r>
                <a:rPr lang="da-DK" sz="1617" b="1" kern="0" dirty="0">
                  <a:solidFill>
                    <a:srgbClr val="00B050"/>
                  </a:solidFill>
                  <a:latin typeface="Arial Rounded MT Bold"/>
                </a:rPr>
                <a:t>%</a:t>
              </a:r>
              <a:r>
                <a:rPr lang="da-DK" sz="2646" b="1" kern="0" dirty="0">
                  <a:solidFill>
                    <a:srgbClr val="00B050"/>
                  </a:solidFill>
                  <a:latin typeface="Arial Rounded MT Bold"/>
                </a:rPr>
                <a:t> </a:t>
              </a:r>
            </a:p>
            <a:p>
              <a:pPr marL="7001" algn="ctr" defTabSz="1343985">
                <a:defRPr/>
              </a:pPr>
              <a:r>
                <a:rPr lang="da-DK" sz="1029" kern="0" dirty="0">
                  <a:solidFill>
                    <a:srgbClr val="00B050"/>
                  </a:solidFill>
                  <a:latin typeface="Arial Rounded MT Bold"/>
                </a:rPr>
                <a:t>ARE BETWEEN</a:t>
              </a:r>
            </a:p>
            <a:p>
              <a:pPr marL="7001" algn="ctr" defTabSz="1343985">
                <a:defRPr/>
              </a:pPr>
              <a:r>
                <a:rPr lang="da-DK" sz="1323" b="1" kern="0" dirty="0">
                  <a:solidFill>
                    <a:srgbClr val="00B050"/>
                  </a:solidFill>
                  <a:latin typeface="Arial Rounded MT Bold"/>
                </a:rPr>
                <a:t>30-59 </a:t>
              </a:r>
              <a:r>
                <a:rPr lang="da-DK" sz="1029" kern="0" dirty="0">
                  <a:solidFill>
                    <a:srgbClr val="00B050"/>
                  </a:solidFill>
                  <a:latin typeface="Arial Rounded MT Bold"/>
                </a:rPr>
                <a:t>YEARS</a:t>
              </a:r>
              <a:endParaRPr lang="da-DK" sz="1176" kern="0" dirty="0">
                <a:solidFill>
                  <a:srgbClr val="00B05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5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5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00B050"/>
                  </a:solidFill>
                  <a:latin typeface="Arial Rounded MT Bold"/>
                </a:rPr>
                <a:t>SHARE OF OVERNIGHT STAYS</a:t>
              </a:r>
            </a:p>
            <a:p>
              <a:pPr marL="7001" algn="ctr" defTabSz="1343985">
                <a:defRPr/>
              </a:pPr>
              <a:r>
                <a:rPr lang="da-DK" sz="2058" kern="0" dirty="0">
                  <a:solidFill>
                    <a:srgbClr val="00B050"/>
                  </a:solidFill>
                  <a:latin typeface="Arial Rounded MT Bold"/>
                </a:rPr>
                <a:t>14</a:t>
              </a:r>
              <a:r>
                <a:rPr lang="da-DK" sz="1470" b="1" kern="0" dirty="0">
                  <a:solidFill>
                    <a:srgbClr val="00B050"/>
                  </a:solidFill>
                  <a:latin typeface="Arial Rounded MT Bold"/>
                </a:rPr>
                <a:t>%</a:t>
              </a:r>
              <a:endParaRPr lang="da-DK" sz="1176" kern="0" dirty="0">
                <a:solidFill>
                  <a:srgbClr val="00B050"/>
                </a:solidFill>
                <a:latin typeface="Arial Rounded MT Bold"/>
              </a:endParaRPr>
            </a:p>
          </p:txBody>
        </p:sp>
      </p:grpSp>
      <p:sp>
        <p:nvSpPr>
          <p:cNvPr id="61" name="Oval 60"/>
          <p:cNvSpPr/>
          <p:nvPr/>
        </p:nvSpPr>
        <p:spPr>
          <a:xfrm>
            <a:off x="-409658" y="1691683"/>
            <a:ext cx="3673161" cy="3444494"/>
          </a:xfrm>
          <a:prstGeom prst="ellipse">
            <a:avLst/>
          </a:prstGeom>
          <a:solidFill>
            <a:srgbClr val="00B05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discover new and interesting places at a destination that has unspoiled nature and that s not ruined by tourism. </a:t>
            </a: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ext uri="{D42A27DB-BD31-4B8C-83A1-F6EECF244321}">
                <p14:modId xmlns:p14="http://schemas.microsoft.com/office/powerpoint/2010/main" val="1502731132"/>
              </p:ext>
            </p:extLst>
          </p:nvPr>
        </p:nvGraphicFramePr>
        <p:xfrm>
          <a:off x="10707407"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51" name="Picture 6" descr="Bilderesultat for country FLAG button ITA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499127"/>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000" b="1" cap="all" dirty="0">
                <a:solidFill>
                  <a:prstClr val="white"/>
                </a:solidFill>
              </a:rPr>
              <a:t>ADVENTURES IN the world of natural beauty</a:t>
            </a:r>
          </a:p>
        </p:txBody>
      </p:sp>
      <p:sp>
        <p:nvSpPr>
          <p:cNvPr id="12" name="TextBox 11"/>
          <p:cNvSpPr txBox="1"/>
          <p:nvPr/>
        </p:nvSpPr>
        <p:spPr>
          <a:xfrm>
            <a:off x="670095" y="1703969"/>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The most common holiday type is a holiday to </a:t>
            </a:r>
            <a:r>
              <a:rPr lang="en-GB" sz="1396" b="1" kern="0" dirty="0">
                <a:solidFill>
                  <a:srgbClr val="00B050"/>
                </a:solidFill>
              </a:rPr>
              <a:t>visit historic sites </a:t>
            </a:r>
            <a:r>
              <a:rPr lang="en-GB" sz="1396" kern="0" dirty="0">
                <a:solidFill>
                  <a:sysClr val="windowText" lastClr="000000"/>
                </a:solidFill>
              </a:rPr>
              <a:t>or holidays to </a:t>
            </a:r>
            <a:r>
              <a:rPr lang="en-GB" sz="1396" b="1" kern="0" dirty="0">
                <a:solidFill>
                  <a:srgbClr val="00B050"/>
                </a:solidFill>
              </a:rPr>
              <a:t>experience nature, scenery and wildlife</a:t>
            </a:r>
            <a:r>
              <a:rPr lang="en-GB" sz="1396" kern="0" dirty="0">
                <a:solidFill>
                  <a:sysClr val="windowText" lastClr="000000"/>
                </a:solidFill>
              </a:rPr>
              <a:t>. They are also over indexing on </a:t>
            </a:r>
            <a:r>
              <a:rPr lang="en-GB" sz="1396" b="1" kern="0" dirty="0">
                <a:solidFill>
                  <a:srgbClr val="00B050"/>
                </a:solidFill>
              </a:rPr>
              <a:t>sport/active holiday</a:t>
            </a:r>
            <a:r>
              <a:rPr lang="en-GB" sz="1396" kern="0" dirty="0">
                <a:solidFill>
                  <a:sysClr val="windowText" lastClr="000000"/>
                </a:solidFill>
              </a:rPr>
              <a:t>. </a:t>
            </a:r>
          </a:p>
          <a:p>
            <a:pPr marL="7001" algn="just" defTabSz="1343985">
              <a:defRPr/>
            </a:pPr>
            <a:endParaRPr lang="en-GB" sz="1396" kern="0" dirty="0">
              <a:solidFill>
                <a:sysClr val="windowText" lastClr="000000"/>
              </a:solidFill>
            </a:endParaRPr>
          </a:p>
        </p:txBody>
      </p:sp>
      <p:sp>
        <p:nvSpPr>
          <p:cNvPr id="13" name="TextBox 12"/>
          <p:cNvSpPr txBox="1"/>
          <p:nvPr/>
        </p:nvSpPr>
        <p:spPr>
          <a:xfrm>
            <a:off x="670095" y="4511727"/>
            <a:ext cx="3439313" cy="2369238"/>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lvl="0" algn="just" defTabSz="914400">
              <a:defRPr/>
            </a:pPr>
            <a:r>
              <a:rPr lang="en-US" sz="1400" kern="0" dirty="0">
                <a:solidFill>
                  <a:sysClr val="windowText" lastClr="000000"/>
                </a:solidFill>
              </a:rPr>
              <a:t>This is a very active segment. They want to observe </a:t>
            </a:r>
            <a:r>
              <a:rPr lang="en-US" sz="1396" b="1" kern="0" dirty="0">
                <a:solidFill>
                  <a:srgbClr val="00B050"/>
                </a:solidFill>
              </a:rPr>
              <a:t>beauty of nature </a:t>
            </a:r>
            <a:r>
              <a:rPr lang="en-US" sz="1400" kern="0" dirty="0">
                <a:solidFill>
                  <a:sysClr val="windowText" lastClr="000000"/>
                </a:solidFill>
              </a:rPr>
              <a:t>and </a:t>
            </a:r>
            <a:r>
              <a:rPr lang="en-US" sz="1396" b="1" kern="0" dirty="0">
                <a:solidFill>
                  <a:srgbClr val="00B050"/>
                </a:solidFill>
              </a:rPr>
              <a:t>natural phenomenon</a:t>
            </a:r>
            <a:r>
              <a:rPr lang="en-US" sz="1400" kern="0" dirty="0">
                <a:solidFill>
                  <a:sysClr val="windowText" lastClr="000000"/>
                </a:solidFill>
              </a:rPr>
              <a:t>, discover </a:t>
            </a:r>
            <a:r>
              <a:rPr lang="en-US" sz="1396" b="1" kern="0" dirty="0">
                <a:solidFill>
                  <a:srgbClr val="00B050"/>
                </a:solidFill>
              </a:rPr>
              <a:t>local culture </a:t>
            </a:r>
            <a:r>
              <a:rPr lang="en-US" sz="1400" kern="0" dirty="0">
                <a:solidFill>
                  <a:sysClr val="windowText" lastClr="000000"/>
                </a:solidFill>
              </a:rPr>
              <a:t>and lifestyle, visit parks and gardens,  sunbathing and swimming, hiking, experience </a:t>
            </a:r>
            <a:r>
              <a:rPr lang="en-US" sz="1396" b="1" kern="0" dirty="0">
                <a:solidFill>
                  <a:srgbClr val="00B050"/>
                </a:solidFill>
              </a:rPr>
              <a:t>national festivals </a:t>
            </a:r>
            <a:r>
              <a:rPr lang="en-US" sz="1400" kern="0" dirty="0">
                <a:solidFill>
                  <a:sysClr val="windowText" lastClr="000000"/>
                </a:solidFill>
              </a:rPr>
              <a:t>and traditional celebrations and experience </a:t>
            </a:r>
            <a:r>
              <a:rPr lang="en-US" sz="1400" b="1" kern="0" dirty="0">
                <a:solidFill>
                  <a:srgbClr val="00B050"/>
                </a:solidFill>
              </a:rPr>
              <a:t>mountains, the wilderness or the wildlife.</a:t>
            </a:r>
          </a:p>
          <a:p>
            <a:pPr marL="4763" lvl="0" algn="just" defTabSz="914400">
              <a:defRPr/>
            </a:pPr>
            <a:endParaRPr lang="en-US" sz="1400" kern="0" dirty="0">
              <a:solidFill>
                <a:sysClr val="windowText" lastClr="000000"/>
              </a:solidFill>
            </a:endParaRPr>
          </a:p>
        </p:txBody>
      </p:sp>
      <p:sp>
        <p:nvSpPr>
          <p:cNvPr id="16" name="TextBox 15"/>
          <p:cNvSpPr txBox="1"/>
          <p:nvPr/>
        </p:nvSpPr>
        <p:spPr>
          <a:xfrm>
            <a:off x="4989172" y="4491716"/>
            <a:ext cx="3439313" cy="107657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This segment seek their information for </a:t>
            </a:r>
            <a:r>
              <a:rPr lang="en-GB" sz="1396" b="1" kern="0" dirty="0">
                <a:solidFill>
                  <a:srgbClr val="00B050"/>
                </a:solidFill>
              </a:rPr>
              <a:t>homepages</a:t>
            </a:r>
            <a:r>
              <a:rPr lang="en-GB" sz="1400" kern="0" dirty="0">
                <a:solidFill>
                  <a:sysClr val="windowText" lastClr="000000"/>
                </a:solidFill>
              </a:rPr>
              <a:t> for the destination and in </a:t>
            </a:r>
            <a:r>
              <a:rPr lang="en-US" sz="1400" kern="0" dirty="0">
                <a:solidFill>
                  <a:sysClr val="windowText" lastClr="000000"/>
                </a:solidFill>
              </a:rPr>
              <a:t> </a:t>
            </a:r>
            <a:r>
              <a:rPr lang="en-US" sz="1396" b="1" kern="0" dirty="0">
                <a:solidFill>
                  <a:srgbClr val="00B050"/>
                </a:solidFill>
              </a:rPr>
              <a:t>guidebooks. </a:t>
            </a:r>
            <a:r>
              <a:rPr lang="en-US" sz="1396" kern="0" dirty="0"/>
              <a:t>They also over index on </a:t>
            </a:r>
            <a:r>
              <a:rPr lang="en-US" sz="1400" kern="0" dirty="0"/>
              <a:t> </a:t>
            </a:r>
            <a:r>
              <a:rPr lang="en-US" sz="1400" kern="0" dirty="0">
                <a:solidFill>
                  <a:sysClr val="windowText" lastClr="000000"/>
                </a:solidFill>
              </a:rPr>
              <a:t>usage of </a:t>
            </a:r>
            <a:r>
              <a:rPr lang="en-US" sz="1400" b="1" kern="0" dirty="0">
                <a:solidFill>
                  <a:srgbClr val="00B050"/>
                </a:solidFill>
              </a:rPr>
              <a:t>travel agent</a:t>
            </a:r>
            <a:r>
              <a:rPr lang="en-US" sz="1400" kern="0" dirty="0">
                <a:solidFill>
                  <a:sysClr val="windowText" lastClr="000000"/>
                </a:solidFill>
              </a:rPr>
              <a:t> in their homeland. </a:t>
            </a:r>
            <a:endParaRPr lang="en-GB" sz="1400" kern="0" dirty="0">
              <a:solidFill>
                <a:sysClr val="windowText" lastClr="000000"/>
              </a:solidFill>
            </a:endParaRPr>
          </a:p>
        </p:txBody>
      </p:sp>
      <p:sp>
        <p:nvSpPr>
          <p:cNvPr id="17" name="TextBox 16"/>
          <p:cNvSpPr txBox="1"/>
          <p:nvPr/>
        </p:nvSpPr>
        <p:spPr>
          <a:xfrm>
            <a:off x="5015679" y="1703969"/>
            <a:ext cx="3439313" cy="1292020"/>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SOMETHING UNIQUE</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makes them </a:t>
            </a:r>
            <a:r>
              <a:rPr lang="en-GB" sz="1396" b="1" kern="0" dirty="0">
                <a:solidFill>
                  <a:srgbClr val="00B050"/>
                </a:solidFill>
              </a:rPr>
              <a:t>feel adventurous and daring</a:t>
            </a:r>
            <a:r>
              <a:rPr lang="en-GB" sz="1400" kern="0" dirty="0">
                <a:solidFill>
                  <a:sysClr val="windowText" lastClr="000000"/>
                </a:solidFill>
              </a:rPr>
              <a:t>. They want to experience something  </a:t>
            </a:r>
            <a:r>
              <a:rPr lang="en-GB" sz="1396" b="1" kern="0" dirty="0">
                <a:solidFill>
                  <a:srgbClr val="00B050"/>
                </a:solidFill>
              </a:rPr>
              <a:t>unique</a:t>
            </a:r>
            <a:r>
              <a:rPr lang="en-GB" sz="1400" kern="0" dirty="0">
                <a:solidFill>
                  <a:sysClr val="windowText" lastClr="000000"/>
                </a:solidFill>
              </a:rPr>
              <a:t>. They want to travel to places that are fuelling their </a:t>
            </a:r>
            <a:r>
              <a:rPr lang="en-GB" sz="1396" b="1" kern="0" dirty="0">
                <a:solidFill>
                  <a:srgbClr val="00B050"/>
                </a:solidFill>
              </a:rPr>
              <a:t>explorative </a:t>
            </a:r>
            <a:r>
              <a:rPr lang="en-GB" sz="1400" kern="0" dirty="0">
                <a:solidFill>
                  <a:sysClr val="windowText" lastClr="000000"/>
                </a:solidFill>
              </a:rPr>
              <a:t>side.</a:t>
            </a:r>
          </a:p>
        </p:txBody>
      </p:sp>
      <p:sp>
        <p:nvSpPr>
          <p:cNvPr id="24" name="TextBox 23"/>
          <p:cNvSpPr txBox="1"/>
          <p:nvPr/>
        </p:nvSpPr>
        <p:spPr>
          <a:xfrm>
            <a:off x="9380478" y="1703969"/>
            <a:ext cx="3439313" cy="215379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important for brands which try to position themselves as creatively </a:t>
            </a:r>
            <a:r>
              <a:rPr lang="en-US" sz="1396" b="1" kern="0" dirty="0">
                <a:solidFill>
                  <a:srgbClr val="00B050"/>
                </a:solidFill>
              </a:rPr>
              <a:t>individualistic</a:t>
            </a:r>
            <a:r>
              <a:rPr lang="en-US" sz="1400" kern="0" dirty="0">
                <a:solidFill>
                  <a:sysClr val="windowText" lastClr="000000"/>
                </a:solidFill>
              </a:rPr>
              <a:t>, </a:t>
            </a:r>
            <a:r>
              <a:rPr lang="en-US" sz="1396" b="1" kern="0" dirty="0">
                <a:solidFill>
                  <a:srgbClr val="00B050"/>
                </a:solidFill>
              </a:rPr>
              <a:t>unconventional</a:t>
            </a:r>
            <a:r>
              <a:rPr lang="en-US" sz="1400" kern="0" dirty="0">
                <a:solidFill>
                  <a:sysClr val="windowText" lastClr="000000"/>
                </a:solidFill>
              </a:rPr>
              <a:t>, trendy and ahead of the rest, or as a tool for consumers to express their uniqueness, seeing something others has not seen. Also act as a tool for consumers to express their </a:t>
            </a:r>
            <a:r>
              <a:rPr lang="en-US" sz="1400" b="1" kern="0" dirty="0">
                <a:solidFill>
                  <a:srgbClr val="00B050"/>
                </a:solidFill>
              </a:rPr>
              <a:t>environmental awareness</a:t>
            </a:r>
            <a:r>
              <a:rPr lang="en-US" sz="1400" kern="0" dirty="0"/>
              <a:t>. A sustainable destination, not ruined by tourism.</a:t>
            </a:r>
            <a:endParaRPr lang="en-US" sz="1400" kern="0" dirty="0">
              <a:solidFill>
                <a:sysClr val="windowText" lastClr="000000"/>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48508" y="4486862"/>
            <a:ext cx="3048000" cy="2282952"/>
          </a:xfrm>
          <a:prstGeom prst="rect">
            <a:avLst/>
          </a:prstGeom>
        </p:spPr>
      </p:pic>
      <p:pic>
        <p:nvPicPr>
          <p:cNvPr id="20" name="Picture 6" descr="Bilderesultat for country FLAG button ITA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494125"/>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39999"/>
            <a:ext cx="11466503" cy="553998"/>
          </a:xfrm>
          <a:solidFill>
            <a:srgbClr val="00B050"/>
          </a:solidFill>
        </p:spPr>
        <p:txBody>
          <a:bodyPr/>
          <a:lstStyle/>
          <a:p>
            <a:pPr lvl="0"/>
            <a:r>
              <a:rPr lang="en-US" b="1" dirty="0">
                <a:solidFill>
                  <a:prstClr val="white"/>
                </a:solidFill>
              </a:rPr>
              <a:t>ADVENTURES IN the world of natural beauty</a:t>
            </a:r>
          </a:p>
        </p:txBody>
      </p:sp>
      <p:graphicFrame>
        <p:nvGraphicFramePr>
          <p:cNvPr id="57" name="SI_Chart"/>
          <p:cNvGraphicFramePr/>
          <p:nvPr>
            <p:extLst>
              <p:ext uri="{D42A27DB-BD31-4B8C-83A1-F6EECF244321}">
                <p14:modId xmlns:p14="http://schemas.microsoft.com/office/powerpoint/2010/main" val="2232781186"/>
              </p:ext>
            </p:extLst>
          </p:nvPr>
        </p:nvGraphicFramePr>
        <p:xfrm>
          <a:off x="6359847" y="2594242"/>
          <a:ext cx="6336704"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3551495714"/>
              </p:ext>
            </p:extLst>
          </p:nvPr>
        </p:nvGraphicFramePr>
        <p:xfrm>
          <a:off x="959246" y="2628317"/>
          <a:ext cx="6228065"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830425883"/>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2044760792"/>
              </p:ext>
            </p:extLst>
          </p:nvPr>
        </p:nvGraphicFramePr>
        <p:xfrm>
          <a:off x="6535070" y="5001832"/>
          <a:ext cx="6521521"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8547260"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8458083"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8429584"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8518098"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65" name="Picture 6" descr="Bilderesultat for country FLAG button ITAL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671176"/>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1" y="346312"/>
            <a:ext cx="8814691" cy="553999"/>
          </a:xfrm>
          <a:solidFill>
            <a:srgbClr val="00B050"/>
          </a:solidFill>
        </p:spPr>
        <p:txBody>
          <a:bodyPr>
            <a:normAutofit/>
          </a:bodyPr>
          <a:lstStyle/>
          <a:p>
            <a:r>
              <a:rPr lang="en-GB" sz="2000" dirty="0"/>
              <a:t>Segment profile </a:t>
            </a:r>
            <a:r>
              <a:rPr lang="en-GB" sz="2000" b="1" dirty="0"/>
              <a:t>– </a:t>
            </a:r>
            <a:r>
              <a:rPr lang="en-US" sz="2000" b="1" dirty="0"/>
              <a:t>ADVENTURES IN the world of natural beauty</a:t>
            </a:r>
            <a:endParaRPr lang="en-GB" sz="2000" b="1" dirty="0"/>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6" name="Chart 45"/>
          <p:cNvGraphicFramePr/>
          <p:nvPr>
            <p:extLst>
              <p:ext uri="{D42A27DB-BD31-4B8C-83A1-F6EECF244321}">
                <p14:modId xmlns:p14="http://schemas.microsoft.com/office/powerpoint/2010/main" val="4049176070"/>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1923174324"/>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3960086281"/>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409796023"/>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2790801800"/>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2027427761"/>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3819445134"/>
              </p:ext>
            </p:extLst>
          </p:nvPr>
        </p:nvGraphicFramePr>
        <p:xfrm>
          <a:off x="8948333" y="1912533"/>
          <a:ext cx="4612314"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56" name="Picture 6" descr="Bilderesultat for country FLAG button ITAL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919143"/>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itle 1"/>
          <p:cNvSpPr txBox="1">
            <a:spLocks/>
          </p:cNvSpPr>
          <p:nvPr/>
        </p:nvSpPr>
        <p:spPr bwMode="gray">
          <a:xfrm>
            <a:off x="540001" y="346312"/>
            <a:ext cx="8785677" cy="553999"/>
          </a:xfrm>
          <a:prstGeom prst="rect">
            <a:avLst/>
          </a:prstGeom>
          <a:solidFill>
            <a:srgbClr val="00B050"/>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lvl="0">
              <a:tabLst>
                <a:tab pos="8074025" algn="l"/>
              </a:tabLst>
            </a:pPr>
            <a:r>
              <a:rPr lang="en-GB" sz="2000" dirty="0"/>
              <a:t>Segment profile </a:t>
            </a:r>
            <a:r>
              <a:rPr lang="en-GB" sz="2000" b="1" dirty="0"/>
              <a:t>– </a:t>
            </a:r>
            <a:r>
              <a:rPr lang="en-US" sz="2000" b="1" dirty="0"/>
              <a:t>ADVENTURES IN the world of natural beauty</a:t>
            </a:r>
            <a:endParaRPr kumimoji="0" lang="en-US" sz="2000" b="1" i="0" u="none" strike="noStrike" kern="1200" cap="all" spc="0" normalizeH="0" baseline="0" noProof="0" dirty="0">
              <a:ln>
                <a:noFill/>
              </a:ln>
              <a:solidFill>
                <a:prstClr val="white"/>
              </a:solidFill>
              <a:effectLst/>
              <a:uLnTx/>
              <a:uFillTx/>
              <a:latin typeface="Segoe UI"/>
              <a:ea typeface="+mn-ea"/>
              <a:cs typeface="+mn-cs"/>
            </a:endParaRPr>
          </a:p>
        </p:txBody>
      </p:sp>
      <p:sp>
        <p:nvSpPr>
          <p:cNvPr id="43" name="TextBox 42"/>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5" name="TextBox 44"/>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1" name="Rectangle 50"/>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2" name="Rectangle 51"/>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1" name="Chart 40"/>
          <p:cNvGraphicFramePr/>
          <p:nvPr>
            <p:extLst>
              <p:ext uri="{D42A27DB-BD31-4B8C-83A1-F6EECF244321}">
                <p14:modId xmlns:p14="http://schemas.microsoft.com/office/powerpoint/2010/main" val="3275257894"/>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3" name="Chart 52"/>
          <p:cNvGraphicFramePr/>
          <p:nvPr>
            <p:extLst>
              <p:ext uri="{D42A27DB-BD31-4B8C-83A1-F6EECF244321}">
                <p14:modId xmlns:p14="http://schemas.microsoft.com/office/powerpoint/2010/main" val="2375371266"/>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4" name="Chart 53"/>
          <p:cNvGraphicFramePr/>
          <p:nvPr>
            <p:extLst>
              <p:ext uri="{D42A27DB-BD31-4B8C-83A1-F6EECF244321}">
                <p14:modId xmlns:p14="http://schemas.microsoft.com/office/powerpoint/2010/main" val="22551500"/>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5" name="Chart 54"/>
          <p:cNvGraphicFramePr/>
          <p:nvPr>
            <p:extLst>
              <p:ext uri="{D42A27DB-BD31-4B8C-83A1-F6EECF244321}">
                <p14:modId xmlns:p14="http://schemas.microsoft.com/office/powerpoint/2010/main" val="2143722604"/>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6" name="Chart 55"/>
          <p:cNvGraphicFramePr/>
          <p:nvPr>
            <p:extLst>
              <p:ext uri="{D42A27DB-BD31-4B8C-83A1-F6EECF244321}">
                <p14:modId xmlns:p14="http://schemas.microsoft.com/office/powerpoint/2010/main" val="1906288202"/>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7" name="Chart 56"/>
          <p:cNvGraphicFramePr/>
          <p:nvPr>
            <p:extLst>
              <p:ext uri="{D42A27DB-BD31-4B8C-83A1-F6EECF244321}">
                <p14:modId xmlns:p14="http://schemas.microsoft.com/office/powerpoint/2010/main" val="1188150690"/>
              </p:ext>
            </p:extLst>
          </p:nvPr>
        </p:nvGraphicFramePr>
        <p:xfrm>
          <a:off x="9240167" y="2036227"/>
          <a:ext cx="3878820" cy="2896532"/>
        </p:xfrm>
        <a:graphic>
          <a:graphicData uri="http://schemas.openxmlformats.org/drawingml/2006/chart">
            <c:chart xmlns:c="http://schemas.openxmlformats.org/drawingml/2006/chart" xmlns:r="http://schemas.openxmlformats.org/officeDocument/2006/relationships" r:id="rId11"/>
          </a:graphicData>
        </a:graphic>
      </p:graphicFrame>
      <p:pic>
        <p:nvPicPr>
          <p:cNvPr id="58" name="Picture 6" descr="Bilderesultat for country FLAG button ITAL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84A641A-7D9D-449A-B3CD-A82E41193FB3}"/>
              </a:ext>
            </a:extLst>
          </p:cNvPr>
          <p:cNvSpPr txBox="1"/>
          <p:nvPr/>
        </p:nvSpPr>
        <p:spPr>
          <a:xfrm>
            <a:off x="9204155" y="5140086"/>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0" name="Chart 39">
            <a:extLst>
              <a:ext uri="{FF2B5EF4-FFF2-40B4-BE49-F238E27FC236}">
                <a16:creationId xmlns:a16="http://schemas.microsoft.com/office/drawing/2014/main" id="{DD969B47-E245-422B-B79A-0E3941516BD2}"/>
              </a:ext>
            </a:extLst>
          </p:cNvPr>
          <p:cNvGraphicFramePr/>
          <p:nvPr>
            <p:extLst>
              <p:ext uri="{D42A27DB-BD31-4B8C-83A1-F6EECF244321}">
                <p14:modId xmlns:p14="http://schemas.microsoft.com/office/powerpoint/2010/main" val="1553996293"/>
              </p:ext>
            </p:extLst>
          </p:nvPr>
        </p:nvGraphicFramePr>
        <p:xfrm>
          <a:off x="9267315" y="5541464"/>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4088682140"/>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60"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400">
              <a:lnSpc>
                <a:spcPct val="110000"/>
              </a:lnSpc>
              <a:spcBef>
                <a:spcPts val="2400"/>
              </a:spcBef>
              <a:buClr>
                <a:schemeClr val="bg2"/>
              </a:buClr>
              <a:defRPr/>
            </a:pPr>
            <a:r>
              <a:rPr lang="en-GB" sz="2400" b="1" kern="0" dirty="0">
                <a:solidFill>
                  <a:schemeClr val="bg1"/>
                </a:solidFill>
                <a:effectLst>
                  <a:outerShdw blurRad="38100" dist="38100" dir="2700000" algn="tl">
                    <a:srgbClr val="000000">
                      <a:alpha val="43137"/>
                    </a:srgbClr>
                  </a:outerShdw>
                </a:effectLst>
              </a:rPr>
              <a:t>EXTRAVAGANT INDULGENCE</a:t>
            </a:r>
          </a:p>
        </p:txBody>
      </p:sp>
      <p:sp>
        <p:nvSpPr>
          <p:cNvPr id="10" name="TextBox 9"/>
          <p:cNvSpPr txBox="1"/>
          <p:nvPr/>
        </p:nvSpPr>
        <p:spPr>
          <a:xfrm>
            <a:off x="3763852" y="3889777"/>
            <a:ext cx="2136219" cy="658184"/>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solidFill>
                  <a:schemeClr val="tx2"/>
                </a:solidFill>
                <a:effectLst/>
                <a:uLnTx/>
                <a:uFillTx/>
              </a:rPr>
              <a:t>SOPHISTICATED AND</a:t>
            </a:r>
            <a:r>
              <a:rPr kumimoji="0" lang="en-GB" sz="1800" b="0" i="0" u="none" strike="noStrike" kern="0" cap="none" spc="0" normalizeH="0" noProof="0" dirty="0">
                <a:ln>
                  <a:noFill/>
                </a:ln>
                <a:solidFill>
                  <a:schemeClr val="tx2"/>
                </a:solidFill>
                <a:effectLst/>
                <a:uLnTx/>
                <a:uFillTx/>
              </a:rPr>
              <a:t> CLASSY</a:t>
            </a:r>
            <a:endParaRPr kumimoji="0" lang="en-GB" sz="1800" b="0" i="0" u="none" strike="noStrike" kern="0" cap="none" spc="0" normalizeH="0" baseline="0" noProof="0" dirty="0">
              <a:ln>
                <a:noFill/>
              </a:ln>
              <a:solidFill>
                <a:schemeClr val="tx2"/>
              </a:solidFill>
              <a:effectLst/>
              <a:uLnTx/>
              <a:uFillTx/>
            </a:endParaRPr>
          </a:p>
        </p:txBody>
      </p:sp>
      <p:sp>
        <p:nvSpPr>
          <p:cNvPr id="9" name="TextBox 8"/>
          <p:cNvSpPr txBox="1"/>
          <p:nvPr/>
        </p:nvSpPr>
        <p:spPr>
          <a:xfrm>
            <a:off x="987882" y="3889778"/>
            <a:ext cx="2160240"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lang="en-GB" sz="1800" kern="0" dirty="0">
                <a:solidFill>
                  <a:schemeClr val="tx2"/>
                </a:solidFill>
              </a:rPr>
              <a:t>EXTRAVAGANT AND SUPERIOR</a:t>
            </a:r>
            <a:endParaRPr kumimoji="0" lang="en-GB" sz="1800" b="0" i="0" u="none" strike="noStrike" kern="0" cap="none" spc="0" normalizeH="0" baseline="0" noProof="0" dirty="0">
              <a:ln>
                <a:noFill/>
              </a:ln>
              <a:solidFill>
                <a:schemeClr val="tx2"/>
              </a:solidFill>
              <a:effectLst/>
              <a:uLnTx/>
              <a:uFillTx/>
            </a:endParaRPr>
          </a:p>
        </p:txBody>
      </p:sp>
      <p:sp>
        <p:nvSpPr>
          <p:cNvPr id="8" name="TextBox 7"/>
          <p:cNvSpPr txBox="1"/>
          <p:nvPr/>
        </p:nvSpPr>
        <p:spPr>
          <a:xfrm>
            <a:off x="7103948" y="456162"/>
            <a:ext cx="5952643" cy="2916559"/>
          </a:xfrm>
          <a:prstGeom prst="rect">
            <a:avLst/>
          </a:prstGeom>
          <a:solidFill>
            <a:srgbClr val="FFFFFF">
              <a:alpha val="80000"/>
            </a:srgbClr>
          </a:solidFill>
        </p:spPr>
        <p:txBody>
          <a:bodyPr wrap="square" lIns="72000" tIns="36000" rIns="72000" bIns="36000" rtlCol="0">
            <a:spAutoFit/>
          </a:bodyPr>
          <a:lstStyle/>
          <a:p>
            <a:pPr>
              <a:lnSpc>
                <a:spcPct val="110000"/>
              </a:lnSpc>
              <a:spcBef>
                <a:spcPts val="2400"/>
              </a:spcBef>
              <a:buClr>
                <a:schemeClr val="bg2"/>
              </a:buClr>
              <a:tabLst>
                <a:tab pos="3411538" algn="l"/>
              </a:tabLst>
            </a:pPr>
            <a:r>
              <a:rPr lang="en-US" sz="2400" dirty="0">
                <a:cs typeface="Arial" pitchFamily="34" charset="0"/>
              </a:rPr>
              <a:t>Romantic luxury is about the need to indulge in some luxury. Find those </a:t>
            </a:r>
            <a:r>
              <a:rPr lang="en-US" sz="2400" b="1" dirty="0">
                <a:solidFill>
                  <a:srgbClr val="7030A0"/>
                </a:solidFill>
                <a:cs typeface="Arial" pitchFamily="34" charset="0"/>
              </a:rPr>
              <a:t>romantic spots </a:t>
            </a:r>
            <a:r>
              <a:rPr lang="en-US" sz="2400" dirty="0">
                <a:cs typeface="Arial" pitchFamily="34" charset="0"/>
              </a:rPr>
              <a:t>that really creates a feeling of </a:t>
            </a:r>
            <a:r>
              <a:rPr lang="en-US" sz="2400" b="1" dirty="0">
                <a:solidFill>
                  <a:srgbClr val="7030A0"/>
                </a:solidFill>
                <a:cs typeface="Arial" pitchFamily="34" charset="0"/>
              </a:rPr>
              <a:t>extravagance</a:t>
            </a:r>
            <a:r>
              <a:rPr lang="en-US" sz="2400" dirty="0">
                <a:cs typeface="Arial" pitchFamily="34" charset="0"/>
              </a:rPr>
              <a:t>. It relates to the desire to </a:t>
            </a:r>
            <a:r>
              <a:rPr lang="en-US" sz="2400" b="1" dirty="0">
                <a:solidFill>
                  <a:srgbClr val="7030A0"/>
                </a:solidFill>
                <a:cs typeface="Arial" pitchFamily="34" charset="0"/>
              </a:rPr>
              <a:t>feel on top of the world</a:t>
            </a:r>
            <a:r>
              <a:rPr lang="en-US" sz="2400" dirty="0">
                <a:cs typeface="Arial" pitchFamily="34" charset="0"/>
              </a:rPr>
              <a:t>. The segment reflects that </a:t>
            </a:r>
            <a:r>
              <a:rPr lang="en-US" sz="2400" b="1" dirty="0">
                <a:solidFill>
                  <a:srgbClr val="7030A0"/>
                </a:solidFill>
                <a:cs typeface="Arial" pitchFamily="34" charset="0"/>
              </a:rPr>
              <a:t>I want the best and are willing to pay for it</a:t>
            </a:r>
            <a:r>
              <a:rPr lang="en-US" sz="2400" dirty="0">
                <a:cs typeface="Arial" pitchFamily="34" charset="0"/>
              </a:rPr>
              <a:t>.</a:t>
            </a:r>
          </a:p>
        </p:txBody>
      </p:sp>
      <p:cxnSp>
        <p:nvCxnSpPr>
          <p:cNvPr id="11" name="Straight Connector 10"/>
          <p:cNvCxnSpPr/>
          <p:nvPr/>
        </p:nvCxnSpPr>
        <p:spPr>
          <a:xfrm>
            <a:off x="7007919" y="454745"/>
            <a:ext cx="0" cy="2886108"/>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56184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99" y="467992"/>
            <a:ext cx="6323904" cy="553998"/>
          </a:xfrm>
        </p:spPr>
        <p:txBody>
          <a:bodyPr>
            <a:noAutofit/>
          </a:bodyPr>
          <a:lstStyle/>
          <a:p>
            <a:r>
              <a:rPr lang="en-GB" dirty="0"/>
              <a:t>The key to brand building</a:t>
            </a:r>
            <a:endParaRPr lang="en-GB" b="1" dirty="0"/>
          </a:p>
        </p:txBody>
      </p:sp>
      <p:sp>
        <p:nvSpPr>
          <p:cNvPr id="14" name="TextBox 13"/>
          <p:cNvSpPr txBox="1"/>
          <p:nvPr/>
        </p:nvSpPr>
        <p:spPr>
          <a:xfrm>
            <a:off x="599207" y="2628503"/>
            <a:ext cx="12234992" cy="648072"/>
          </a:xfrm>
          <a:prstGeom prst="rect">
            <a:avLst/>
          </a:prstGeom>
        </p:spPr>
        <p:txBody>
          <a:bodyPr vert="horz" wrap="square" lIns="0" tIns="0" rIns="0" bIns="0" rtlCol="0">
            <a:normAutofit/>
          </a:bodyPr>
          <a:lstStyle/>
          <a:p>
            <a:pPr algn="ctr"/>
            <a:endParaRPr lang="en-GB" sz="3200" dirty="0"/>
          </a:p>
        </p:txBody>
      </p:sp>
      <p:sp>
        <p:nvSpPr>
          <p:cNvPr id="22" name="Title 1"/>
          <p:cNvSpPr txBox="1">
            <a:spLocks/>
          </p:cNvSpPr>
          <p:nvPr/>
        </p:nvSpPr>
        <p:spPr bwMode="gray">
          <a:xfrm>
            <a:off x="5207719" y="6793934"/>
            <a:ext cx="7994272" cy="553998"/>
          </a:xfrm>
          <a:prstGeom prst="rect">
            <a:avLst/>
          </a:prstGeom>
          <a:solidFill>
            <a:schemeClr val="accent3"/>
          </a:solidFill>
        </p:spPr>
        <p:txBody>
          <a:bodyPr wrap="none" lIns="82819" tIns="0" rIns="82819" bIns="0" rtlCol="0" anchor="ctr">
            <a:no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dirty="0"/>
              <a:t>So </a:t>
            </a:r>
            <a:r>
              <a:rPr lang="en-GB" b="1" dirty="0"/>
              <a:t>how</a:t>
            </a:r>
            <a:r>
              <a:rPr lang="en-GB" dirty="0"/>
              <a:t> do people make choices?</a:t>
            </a:r>
          </a:p>
        </p:txBody>
      </p:sp>
      <p:sp>
        <p:nvSpPr>
          <p:cNvPr id="25" name="Title 1"/>
          <p:cNvSpPr txBox="1">
            <a:spLocks/>
          </p:cNvSpPr>
          <p:nvPr/>
        </p:nvSpPr>
        <p:spPr bwMode="gray">
          <a:xfrm>
            <a:off x="527200" y="1066393"/>
            <a:ext cx="5940660" cy="553998"/>
          </a:xfrm>
          <a:prstGeom prst="rect">
            <a:avLst/>
          </a:prstGeom>
          <a:solidFill>
            <a:schemeClr val="accent3"/>
          </a:solidFill>
        </p:spPr>
        <p:txBody>
          <a:bodyPr wrap="none" lIns="82819" tIns="0" rIns="82819" bIns="0" rtlCol="0" anchor="ctr">
            <a:no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dirty="0"/>
              <a:t>is to think </a:t>
            </a:r>
            <a:r>
              <a:rPr lang="en-GB" b="1" dirty="0"/>
              <a:t>people first</a:t>
            </a:r>
            <a:endParaRPr lang="en-GB" dirty="0"/>
          </a:p>
        </p:txBody>
      </p:sp>
      <p:grpSp>
        <p:nvGrpSpPr>
          <p:cNvPr id="3" name="Group 2"/>
          <p:cNvGrpSpPr/>
          <p:nvPr/>
        </p:nvGrpSpPr>
        <p:grpSpPr>
          <a:xfrm>
            <a:off x="1235923" y="1972603"/>
            <a:ext cx="3163414" cy="4482904"/>
            <a:chOff x="1235923" y="1972603"/>
            <a:chExt cx="3163414" cy="4482904"/>
          </a:xfrm>
        </p:grpSpPr>
        <p:sp>
          <p:nvSpPr>
            <p:cNvPr id="15" name="Rectangle 14"/>
            <p:cNvSpPr/>
            <p:nvPr/>
          </p:nvSpPr>
          <p:spPr bwMode="gray">
            <a:xfrm>
              <a:off x="1247280" y="1972603"/>
              <a:ext cx="3152057" cy="576064"/>
            </a:xfrm>
            <a:prstGeom prst="rect">
              <a:avLst/>
            </a:prstGeom>
            <a:solidFill>
              <a:srgbClr val="007681"/>
            </a:solidFill>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How people make decisions</a:t>
              </a:r>
            </a:p>
          </p:txBody>
        </p:sp>
        <p:pic>
          <p:nvPicPr>
            <p:cNvPr id="4" name="Picture 3"/>
            <p:cNvPicPr>
              <a:picLocks noChangeAspect="1"/>
            </p:cNvPicPr>
            <p:nvPr/>
          </p:nvPicPr>
          <p:blipFill>
            <a:blip r:embed="rId2"/>
            <a:stretch>
              <a:fillRect/>
            </a:stretch>
          </p:blipFill>
          <p:spPr>
            <a:xfrm>
              <a:off x="1235923" y="2738655"/>
              <a:ext cx="3163414" cy="2423583"/>
            </a:xfrm>
            <a:prstGeom prst="rect">
              <a:avLst/>
            </a:prstGeom>
          </p:spPr>
        </p:pic>
        <p:sp>
          <p:nvSpPr>
            <p:cNvPr id="27" name="Text Placeholder 3"/>
            <p:cNvSpPr txBox="1">
              <a:spLocks/>
            </p:cNvSpPr>
            <p:nvPr/>
          </p:nvSpPr>
          <p:spPr>
            <a:xfrm>
              <a:off x="1247279" y="5358393"/>
              <a:ext cx="3152058" cy="1097114"/>
            </a:xfrm>
            <a:prstGeom prst="rect">
              <a:avLst/>
            </a:prstGeom>
          </p:spPr>
          <p:txBody>
            <a:bodyPr vert="horz" lIns="0" tIns="0" rIns="0" bIns="0" rtlCol="0">
              <a:noAutofit/>
            </a:bodyPr>
            <a:lstStyle>
              <a:lvl1pPr marL="0" indent="0" algn="l" defTabSz="1357788" rtl="0" eaLnBrk="1" latinLnBrk="0" hangingPunct="1">
                <a:lnSpc>
                  <a:spcPct val="100000"/>
                </a:lnSpc>
                <a:spcBef>
                  <a:spcPts val="441"/>
                </a:spcBef>
                <a:spcAft>
                  <a:spcPts val="441"/>
                </a:spcAft>
                <a:buFont typeface="Arial" panose="020B0604020202020204" pitchFamily="34" charset="0"/>
                <a:buNone/>
                <a:defRPr lang="en-US" sz="1764" kern="1200" cap="none" baseline="0" dirty="0" smtClean="0">
                  <a:solidFill>
                    <a:schemeClr val="tx1">
                      <a:lumMod val="75000"/>
                      <a:lumOff val="25000"/>
                    </a:schemeClr>
                  </a:solidFill>
                  <a:latin typeface="+mn-lt"/>
                  <a:ea typeface="+mn-ea"/>
                  <a:cs typeface="+mn-cs"/>
                </a:defRPr>
              </a:lvl1pPr>
              <a:lvl2pPr marL="290419" indent="-201549"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2pPr>
              <a:lvl3pPr marL="274418" indent="-274418"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3pPr>
              <a:lvl4pPr marL="634486" indent="-280761"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4pPr>
              <a:lvl5pPr marL="891453" indent="-258554" algn="l" defTabSz="1357788" rtl="0" eaLnBrk="1" latinLnBrk="0" hangingPunct="1">
                <a:lnSpc>
                  <a:spcPct val="100000"/>
                </a:lnSpc>
                <a:spcBef>
                  <a:spcPts val="441"/>
                </a:spcBef>
                <a:spcAft>
                  <a:spcPts val="441"/>
                </a:spcAft>
                <a:buSzPct val="85000"/>
                <a:buFont typeface="Arial" panose="020B0604020202020204" pitchFamily="34" charset="0"/>
                <a:buChar char="•"/>
                <a:defRPr sz="1764" kern="1200">
                  <a:solidFill>
                    <a:schemeClr val="tx1"/>
                  </a:solidFill>
                  <a:latin typeface="+mn-lt"/>
                  <a:ea typeface="+mn-ea"/>
                  <a:cs typeface="+mn-cs"/>
                </a:defRPr>
              </a:lvl5pPr>
              <a:lvl6pPr marL="3733920"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6pPr>
              <a:lvl7pPr marL="4412816"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7pPr>
              <a:lvl8pPr marL="5091703"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8pPr>
              <a:lvl9pPr marL="5770604"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9pPr>
            </a:lstStyle>
            <a:p>
              <a:pPr marL="0" marR="0" lvl="0" indent="0" algn="l" defTabSz="1357788" rtl="0" eaLnBrk="1" fontAlgn="auto" latinLnBrk="0" hangingPunct="1">
                <a:lnSpc>
                  <a:spcPct val="100000"/>
                </a:lnSpc>
                <a:spcBef>
                  <a:spcPts val="441"/>
                </a:spcBef>
                <a:spcAft>
                  <a:spcPts val="441"/>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007681"/>
                  </a:solidFill>
                  <a:effectLst/>
                  <a:uLnTx/>
                  <a:uFillTx/>
                  <a:latin typeface="Calibri"/>
                  <a:ea typeface="+mn-ea"/>
                  <a:cs typeface="+mn-cs"/>
                </a:rPr>
                <a:t>Decision-making is often more unconscious </a:t>
              </a:r>
              <a:r>
                <a:rPr kumimoji="0" lang="en-GB" sz="1600" b="0" i="0" u="none" strike="noStrike" kern="1200" cap="none" spc="0" normalizeH="0" baseline="0" noProof="0" dirty="0">
                  <a:ln>
                    <a:noFill/>
                  </a:ln>
                  <a:solidFill>
                    <a:srgbClr val="C8C9C7">
                      <a:lumMod val="50000"/>
                    </a:srgbClr>
                  </a:solidFill>
                  <a:effectLst/>
                  <a:uLnTx/>
                  <a:uFillTx/>
                  <a:latin typeface="Calibri"/>
                  <a:ea typeface="+mn-ea"/>
                  <a:cs typeface="+mn-cs"/>
                </a:rPr>
                <a:t>than conscious, using mental shortcuts to reduce effort.</a:t>
              </a:r>
            </a:p>
          </p:txBody>
        </p:sp>
      </p:grpSp>
      <p:grpSp>
        <p:nvGrpSpPr>
          <p:cNvPr id="5" name="Group 4"/>
          <p:cNvGrpSpPr/>
          <p:nvPr/>
        </p:nvGrpSpPr>
        <p:grpSpPr>
          <a:xfrm>
            <a:off x="4654794" y="1972603"/>
            <a:ext cx="4019970" cy="4482904"/>
            <a:chOff x="4654794" y="1972603"/>
            <a:chExt cx="4019970" cy="4482904"/>
          </a:xfrm>
        </p:grpSpPr>
        <p:pic>
          <p:nvPicPr>
            <p:cNvPr id="8" name="Picture Placeholder 1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983019" y="2876661"/>
              <a:ext cx="2914020" cy="2234735"/>
            </a:xfrm>
            <a:prstGeom prst="rect">
              <a:avLst/>
            </a:prstGeom>
          </p:spPr>
        </p:pic>
        <p:sp>
          <p:nvSpPr>
            <p:cNvPr id="18" name="Rectangle 17"/>
            <p:cNvSpPr/>
            <p:nvPr/>
          </p:nvSpPr>
          <p:spPr bwMode="gray">
            <a:xfrm>
              <a:off x="4654794" y="1972603"/>
              <a:ext cx="4019969" cy="576064"/>
            </a:xfrm>
            <a:prstGeom prst="rect">
              <a:avLst/>
            </a:prstGeom>
            <a:solidFill>
              <a:srgbClr val="418FAB"/>
            </a:solidFill>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How people think about brands</a:t>
              </a:r>
            </a:p>
          </p:txBody>
        </p:sp>
        <p:sp>
          <p:nvSpPr>
            <p:cNvPr id="28" name="Text Placeholder 4"/>
            <p:cNvSpPr txBox="1">
              <a:spLocks/>
            </p:cNvSpPr>
            <p:nvPr/>
          </p:nvSpPr>
          <p:spPr>
            <a:xfrm>
              <a:off x="4654794" y="5358393"/>
              <a:ext cx="4019970" cy="1097114"/>
            </a:xfrm>
            <a:prstGeom prst="rect">
              <a:avLst/>
            </a:prstGeom>
          </p:spPr>
          <p:txBody>
            <a:bodyPr vert="horz" lIns="0" tIns="0" rIns="0" bIns="0" rtlCol="0">
              <a:noAutofit/>
            </a:bodyPr>
            <a:lstStyle>
              <a:lvl1pPr marL="0" indent="0" algn="l" defTabSz="1357788" rtl="0" eaLnBrk="1" latinLnBrk="0" hangingPunct="1">
                <a:lnSpc>
                  <a:spcPct val="100000"/>
                </a:lnSpc>
                <a:spcBef>
                  <a:spcPts val="441"/>
                </a:spcBef>
                <a:spcAft>
                  <a:spcPts val="441"/>
                </a:spcAft>
                <a:buFont typeface="Arial" panose="020B0604020202020204" pitchFamily="34" charset="0"/>
                <a:buNone/>
                <a:defRPr lang="en-US" sz="1764" kern="1200" cap="none" baseline="0" dirty="0" smtClean="0">
                  <a:solidFill>
                    <a:schemeClr val="tx1">
                      <a:lumMod val="75000"/>
                      <a:lumOff val="25000"/>
                    </a:schemeClr>
                  </a:solidFill>
                  <a:latin typeface="+mn-lt"/>
                  <a:ea typeface="+mn-ea"/>
                  <a:cs typeface="+mn-cs"/>
                </a:defRPr>
              </a:lvl1pPr>
              <a:lvl2pPr marL="290419" indent="-201549"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2pPr>
              <a:lvl3pPr marL="274418" indent="-274418"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3pPr>
              <a:lvl4pPr marL="634486" indent="-280761"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4pPr>
              <a:lvl5pPr marL="891453" indent="-258554" algn="l" defTabSz="1357788" rtl="0" eaLnBrk="1" latinLnBrk="0" hangingPunct="1">
                <a:lnSpc>
                  <a:spcPct val="100000"/>
                </a:lnSpc>
                <a:spcBef>
                  <a:spcPts val="441"/>
                </a:spcBef>
                <a:spcAft>
                  <a:spcPts val="441"/>
                </a:spcAft>
                <a:buSzPct val="85000"/>
                <a:buFont typeface="Arial" panose="020B0604020202020204" pitchFamily="34" charset="0"/>
                <a:buChar char="•"/>
                <a:defRPr sz="1764" kern="1200">
                  <a:solidFill>
                    <a:schemeClr val="tx1"/>
                  </a:solidFill>
                  <a:latin typeface="+mn-lt"/>
                  <a:ea typeface="+mn-ea"/>
                  <a:cs typeface="+mn-cs"/>
                </a:defRPr>
              </a:lvl5pPr>
              <a:lvl6pPr marL="3733920"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6pPr>
              <a:lvl7pPr marL="4412816"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7pPr>
              <a:lvl8pPr marL="5091703"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8pPr>
              <a:lvl9pPr marL="5770604"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9pPr>
            </a:lstStyle>
            <a:p>
              <a:pPr marL="0" marR="0" lvl="0" indent="0" algn="l" defTabSz="1357788" rtl="0" eaLnBrk="1" fontAlgn="auto" latinLnBrk="0" hangingPunct="1">
                <a:lnSpc>
                  <a:spcPct val="100000"/>
                </a:lnSpc>
                <a:spcBef>
                  <a:spcPts val="441"/>
                </a:spcBef>
                <a:spcAft>
                  <a:spcPts val="441"/>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418FAB"/>
                  </a:solidFill>
                  <a:effectLst/>
                  <a:uLnTx/>
                  <a:uFillTx/>
                  <a:latin typeface="Calibri"/>
                  <a:ea typeface="+mn-ea"/>
                  <a:cs typeface="+mn-cs"/>
                </a:rPr>
                <a:t>Brands exist in peoples’ minds as a network</a:t>
              </a:r>
              <a:r>
                <a:rPr kumimoji="0" lang="en-GB" sz="1600" b="0" i="0" u="none" strike="noStrike" kern="1200" cap="none" spc="0" normalizeH="0" baseline="0" noProof="0" dirty="0">
                  <a:ln>
                    <a:noFill/>
                  </a:ln>
                  <a:solidFill>
                    <a:srgbClr val="636363"/>
                  </a:solidFill>
                  <a:effectLst/>
                  <a:uLnTx/>
                  <a:uFillTx/>
                  <a:latin typeface="Calibri"/>
                  <a:ea typeface="+mn-ea"/>
                  <a:cs typeface="+mn-cs"/>
                </a:rPr>
                <a:t>: a unique memory structure of thoughts, feelings, experiences, images, stories, associations, colours, sounds, symbols and memories.</a:t>
              </a:r>
            </a:p>
            <a:p>
              <a:pPr marL="0" marR="0" lvl="0" indent="0" algn="l" defTabSz="1357788" rtl="0" eaLnBrk="1" fontAlgn="auto" latinLnBrk="0" hangingPunct="1">
                <a:lnSpc>
                  <a:spcPct val="100000"/>
                </a:lnSpc>
                <a:spcBef>
                  <a:spcPts val="441"/>
                </a:spcBef>
                <a:spcAft>
                  <a:spcPts val="441"/>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222223">
                    <a:lumMod val="75000"/>
                    <a:lumOff val="25000"/>
                  </a:srgbClr>
                </a:solidFill>
                <a:effectLst/>
                <a:uLnTx/>
                <a:uFillTx/>
                <a:latin typeface="Calibri"/>
                <a:ea typeface="+mn-ea"/>
                <a:cs typeface="+mn-cs"/>
              </a:endParaRPr>
            </a:p>
          </p:txBody>
        </p:sp>
      </p:grpSp>
      <p:grpSp>
        <p:nvGrpSpPr>
          <p:cNvPr id="6" name="Group 5"/>
          <p:cNvGrpSpPr/>
          <p:nvPr/>
        </p:nvGrpSpPr>
        <p:grpSpPr>
          <a:xfrm>
            <a:off x="8930221" y="1972603"/>
            <a:ext cx="4131774" cy="4832364"/>
            <a:chOff x="8930221" y="1972603"/>
            <a:chExt cx="4131774" cy="4832364"/>
          </a:xfrm>
        </p:grpSpPr>
        <p:sp>
          <p:nvSpPr>
            <p:cNvPr id="19" name="Rectangle 18"/>
            <p:cNvSpPr/>
            <p:nvPr/>
          </p:nvSpPr>
          <p:spPr bwMode="gray">
            <a:xfrm>
              <a:off x="8930221" y="1972603"/>
              <a:ext cx="4131774" cy="576064"/>
            </a:xfrm>
            <a:prstGeom prst="rect">
              <a:avLst/>
            </a:prstGeom>
            <a:solidFill>
              <a:srgbClr val="E87722"/>
            </a:solidFill>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How people are influenced</a:t>
              </a:r>
            </a:p>
          </p:txBody>
        </p:sp>
        <p:sp>
          <p:nvSpPr>
            <p:cNvPr id="29" name="Text Placeholder 9"/>
            <p:cNvSpPr txBox="1">
              <a:spLocks/>
            </p:cNvSpPr>
            <p:nvPr/>
          </p:nvSpPr>
          <p:spPr>
            <a:xfrm>
              <a:off x="8930221" y="5358395"/>
              <a:ext cx="4131774" cy="1446572"/>
            </a:xfrm>
            <a:prstGeom prst="rect">
              <a:avLst/>
            </a:prstGeom>
          </p:spPr>
          <p:txBody>
            <a:bodyPr vert="horz" lIns="0" tIns="0" rIns="0" bIns="0" rtlCol="0">
              <a:noAutofit/>
            </a:bodyPr>
            <a:lstStyle>
              <a:lvl1pPr marL="0" indent="0" algn="l" defTabSz="1357788" rtl="0" eaLnBrk="1" latinLnBrk="0" hangingPunct="1">
                <a:lnSpc>
                  <a:spcPct val="100000"/>
                </a:lnSpc>
                <a:spcBef>
                  <a:spcPts val="441"/>
                </a:spcBef>
                <a:spcAft>
                  <a:spcPts val="441"/>
                </a:spcAft>
                <a:buFont typeface="Arial" panose="020B0604020202020204" pitchFamily="34" charset="0"/>
                <a:buNone/>
                <a:defRPr lang="en-US" sz="1764" kern="1200" cap="none" baseline="0" dirty="0" smtClean="0">
                  <a:solidFill>
                    <a:schemeClr val="tx1">
                      <a:lumMod val="75000"/>
                      <a:lumOff val="25000"/>
                    </a:schemeClr>
                  </a:solidFill>
                  <a:latin typeface="+mn-lt"/>
                  <a:ea typeface="+mn-ea"/>
                  <a:cs typeface="+mn-cs"/>
                </a:defRPr>
              </a:lvl1pPr>
              <a:lvl2pPr marL="290419" indent="-201549"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2pPr>
              <a:lvl3pPr marL="274418" indent="-274418"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3pPr>
              <a:lvl4pPr marL="634486" indent="-280761"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4pPr>
              <a:lvl5pPr marL="891453" indent="-258554" algn="l" defTabSz="1357788" rtl="0" eaLnBrk="1" latinLnBrk="0" hangingPunct="1">
                <a:lnSpc>
                  <a:spcPct val="100000"/>
                </a:lnSpc>
                <a:spcBef>
                  <a:spcPts val="441"/>
                </a:spcBef>
                <a:spcAft>
                  <a:spcPts val="441"/>
                </a:spcAft>
                <a:buSzPct val="85000"/>
                <a:buFont typeface="Arial" panose="020B0604020202020204" pitchFamily="34" charset="0"/>
                <a:buChar char="•"/>
                <a:defRPr sz="1764" kern="1200">
                  <a:solidFill>
                    <a:schemeClr val="tx1"/>
                  </a:solidFill>
                  <a:latin typeface="+mn-lt"/>
                  <a:ea typeface="+mn-ea"/>
                  <a:cs typeface="+mn-cs"/>
                </a:defRPr>
              </a:lvl5pPr>
              <a:lvl6pPr marL="3733920"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6pPr>
              <a:lvl7pPr marL="4412816"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7pPr>
              <a:lvl8pPr marL="5091703"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8pPr>
              <a:lvl9pPr marL="5770604"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9pPr>
            </a:lstStyle>
            <a:p>
              <a:pPr marL="0" marR="0" lvl="0" indent="0" algn="l" defTabSz="1357788" rtl="0" eaLnBrk="1" fontAlgn="auto" latinLnBrk="0" hangingPunct="1">
                <a:lnSpc>
                  <a:spcPct val="100000"/>
                </a:lnSpc>
                <a:spcBef>
                  <a:spcPts val="441"/>
                </a:spcBef>
                <a:spcAft>
                  <a:spcPts val="441"/>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E87722"/>
                  </a:solidFill>
                  <a:effectLst/>
                  <a:uLnTx/>
                  <a:uFillTx/>
                  <a:latin typeface="Calibri"/>
                  <a:ea typeface="+mn-ea"/>
                  <a:cs typeface="+mn-cs"/>
                </a:rPr>
                <a:t>Memory salience </a:t>
              </a:r>
              <a:r>
                <a:rPr kumimoji="0" lang="en-US" sz="1600" b="0" i="0" u="none" strike="noStrike" kern="1200" cap="none" spc="0" normalizeH="0" baseline="0" noProof="0" dirty="0">
                  <a:ln>
                    <a:noFill/>
                  </a:ln>
                  <a:solidFill>
                    <a:srgbClr val="636363"/>
                  </a:solidFill>
                  <a:effectLst/>
                  <a:uLnTx/>
                  <a:uFillTx/>
                  <a:latin typeface="Calibri"/>
                  <a:ea typeface="+mn-ea"/>
                  <a:cs typeface="+mn-cs"/>
                </a:rPr>
                <a:t>refers to all the existing aspects of the brand’s mental network.  </a:t>
              </a:r>
              <a:r>
                <a:rPr kumimoji="0" lang="en-US" sz="1600" b="1" i="0" u="none" strike="noStrike" kern="1200" cap="none" spc="0" normalizeH="0" baseline="0" noProof="0" dirty="0">
                  <a:ln>
                    <a:noFill/>
                  </a:ln>
                  <a:solidFill>
                    <a:srgbClr val="E87722"/>
                  </a:solidFill>
                  <a:effectLst/>
                  <a:uLnTx/>
                  <a:uFillTx/>
                  <a:latin typeface="Calibri"/>
                  <a:ea typeface="+mn-ea"/>
                  <a:cs typeface="+mn-cs"/>
                </a:rPr>
                <a:t>Attention salience </a:t>
              </a:r>
              <a:r>
                <a:rPr kumimoji="0" lang="en-US" sz="1600" b="0" i="0" u="none" strike="noStrike" kern="1200" cap="none" spc="0" normalizeH="0" baseline="0" noProof="0" dirty="0">
                  <a:ln>
                    <a:noFill/>
                  </a:ln>
                  <a:solidFill>
                    <a:srgbClr val="636363"/>
                  </a:solidFill>
                  <a:effectLst/>
                  <a:uLnTx/>
                  <a:uFillTx/>
                  <a:latin typeface="Calibri"/>
                  <a:ea typeface="+mn-ea"/>
                  <a:cs typeface="+mn-cs"/>
                </a:rPr>
                <a:t>is about the cues and stimuli that capture our attention at any touchpoint.</a:t>
              </a:r>
            </a:p>
          </p:txBody>
        </p:sp>
        <p:pic>
          <p:nvPicPr>
            <p:cNvPr id="30" name="Picture Placeholder 20"/>
            <p:cNvPicPr>
              <a:picLocks noChangeAspect="1"/>
            </p:cNvPicPr>
            <p:nvPr/>
          </p:nvPicPr>
          <p:blipFill>
            <a:blip r:embed="rId4">
              <a:extLst>
                <a:ext uri="{28A0092B-C50C-407E-A947-70E740481C1C}">
                  <a14:useLocalDpi xmlns:a14="http://schemas.microsoft.com/office/drawing/2010/main" val="0"/>
                </a:ext>
              </a:extLst>
            </a:blip>
            <a:srcRect t="8618" b="8618"/>
            <a:stretch>
              <a:fillRect/>
            </a:stretch>
          </p:blipFill>
          <p:spPr>
            <a:xfrm>
              <a:off x="9096151" y="2740663"/>
              <a:ext cx="3269948" cy="2506730"/>
            </a:xfrm>
            <a:prstGeom prst="rect">
              <a:avLst/>
            </a:prstGeom>
          </p:spPr>
        </p:pic>
      </p:grpSp>
    </p:spTree>
    <p:extLst>
      <p:ext uri="{BB962C8B-B14F-4D97-AF65-F5344CB8AC3E}">
        <p14:creationId xmlns:p14="http://schemas.microsoft.com/office/powerpoint/2010/main" val="2874834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51802" rtl="0" eaLnBrk="1" fontAlgn="auto" latinLnBrk="0" hangingPunct="1">
              <a:lnSpc>
                <a:spcPct val="100000"/>
              </a:lnSpc>
              <a:spcBef>
                <a:spcPts val="0"/>
              </a:spcBef>
              <a:spcAft>
                <a:spcPts val="0"/>
              </a:spcAft>
              <a:buClrTx/>
              <a:buSzTx/>
              <a:buFontTx/>
              <a:buNone/>
              <a:tabLst/>
              <a:defRPr/>
            </a:pPr>
            <a:endParaRPr kumimoji="0" lang="nb-NO" sz="3087"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 name="Picture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 y="1135719"/>
            <a:ext cx="5666643" cy="6292208"/>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4703" b="1" dirty="0">
                <a:solidFill>
                  <a:prstClr val="white"/>
                </a:solidFill>
              </a:rPr>
              <a:t>EXTRAVAGANT INDULGENCE</a:t>
            </a:r>
          </a:p>
        </p:txBody>
      </p:sp>
      <p:sp>
        <p:nvSpPr>
          <p:cNvPr id="8" name="TextBox 7"/>
          <p:cNvSpPr txBox="1"/>
          <p:nvPr/>
        </p:nvSpPr>
        <p:spPr>
          <a:xfrm>
            <a:off x="5569753" y="1322571"/>
            <a:ext cx="3240000" cy="3255378"/>
          </a:xfrm>
          <a:prstGeom prst="rect">
            <a:avLst/>
          </a:prstGeom>
        </p:spPr>
        <p:txBody>
          <a:bodyPr vert="horz" wrap="square" lIns="0" tIns="0" rIns="0" bIns="0" rtlCol="0">
            <a:spAutoFit/>
          </a:bodyPr>
          <a:lstStyle/>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1" i="0" u="none" strike="noStrike" kern="0" cap="all" spc="0" normalizeH="0" baseline="0" noProof="0" dirty="0">
                <a:ln>
                  <a:noFill/>
                </a:ln>
                <a:solidFill>
                  <a:sysClr val="windowText" lastClr="000000"/>
                </a:solidFill>
                <a:effectLst/>
                <a:uLnTx/>
                <a:uFillTx/>
                <a:latin typeface="Segoe UI"/>
                <a:ea typeface="+mn-ea"/>
                <a:cs typeface="+mn-cs"/>
              </a:rPr>
              <a:t>Emotional benefits; What SHOULD THE HOLIDAY  give me ?</a:t>
            </a: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The core meaning of going on holiday is to allow me to </a:t>
            </a:r>
            <a:r>
              <a:rPr kumimoji="0" lang="en-US" sz="1396" b="1" i="0" u="none" strike="noStrike" kern="0" cap="none" spc="0" normalizeH="0" baseline="0" noProof="0" dirty="0">
                <a:ln>
                  <a:noFill/>
                </a:ln>
                <a:solidFill>
                  <a:srgbClr val="7030A0"/>
                </a:solidFill>
                <a:effectLst/>
                <a:uLnTx/>
                <a:uFillTx/>
                <a:latin typeface="Segoe UI"/>
                <a:ea typeface="+mn-ea"/>
                <a:cs typeface="+mn-cs"/>
              </a:rPr>
              <a:t>indulge</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myself with a bit of </a:t>
            </a:r>
            <a:r>
              <a:rPr kumimoji="0" lang="en-US" sz="1396" b="1" i="0" u="none" strike="noStrike" kern="0" cap="none" spc="0" normalizeH="0" baseline="0" noProof="0" dirty="0">
                <a:ln>
                  <a:noFill/>
                </a:ln>
                <a:solidFill>
                  <a:srgbClr val="7030A0"/>
                </a:solidFill>
                <a:effectLst/>
                <a:uLnTx/>
                <a:uFillTx/>
                <a:latin typeface="Segoe UI"/>
                <a:ea typeface="+mn-ea"/>
                <a:cs typeface="+mn-cs"/>
              </a:rPr>
              <a:t>luxury</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I want a vacation that makes me </a:t>
            </a:r>
            <a:r>
              <a:rPr kumimoji="0" lang="en-US" sz="1396" b="1" i="0" u="none" strike="noStrike" kern="0" cap="none" spc="0" normalizeH="0" baseline="0" noProof="0" dirty="0">
                <a:ln>
                  <a:noFill/>
                </a:ln>
                <a:solidFill>
                  <a:srgbClr val="7030A0"/>
                </a:solidFill>
                <a:effectLst/>
                <a:uLnTx/>
                <a:uFillTx/>
                <a:latin typeface="Segoe UI"/>
                <a:ea typeface="+mn-ea"/>
                <a:cs typeface="+mn-cs"/>
              </a:rPr>
              <a:t>feel on top of the world</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a:t>
            </a: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altLang="ja-JP" sz="139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altLang="ja-JP" sz="139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altLang="ja-JP" sz="1396" b="1" i="0" u="none" strike="noStrike" kern="1200" cap="all" spc="0" normalizeH="0" baseline="0" noProof="0" dirty="0">
                <a:ln>
                  <a:noFill/>
                </a:ln>
                <a:solidFill>
                  <a:srgbClr val="000000"/>
                </a:solidFill>
                <a:effectLst/>
                <a:uLnTx/>
                <a:uFillTx/>
                <a:latin typeface="Segoe UI"/>
                <a:ea typeface="ＭＳ Ｐゴシック" pitchFamily="34" charset="-128"/>
                <a:cs typeface="+mn-cs"/>
              </a:rPr>
              <a:t>Destination features and activities; What AM I looking </a:t>
            </a:r>
            <a:r>
              <a:rPr kumimoji="0" lang="en-US" altLang="ja-JP" sz="1400" b="1" i="0" u="none" strike="noStrike" kern="1200" cap="all" spc="0" normalizeH="0" baseline="0" noProof="0" dirty="0">
                <a:ln>
                  <a:noFill/>
                </a:ln>
                <a:solidFill>
                  <a:srgbClr val="000000"/>
                </a:solidFill>
                <a:effectLst/>
                <a:uLnTx/>
                <a:uFillTx/>
                <a:latin typeface="Segoe UI"/>
                <a:ea typeface="ＭＳ Ｐゴシック" pitchFamily="34" charset="-128"/>
                <a:cs typeface="+mn-cs"/>
              </a:rPr>
              <a:t>for? </a:t>
            </a:r>
          </a:p>
          <a:p>
            <a:pPr marL="7001" lvl="0" algn="just" defTabSz="1343985">
              <a:defRPr/>
            </a:pP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I want to go to a place that has </a:t>
            </a:r>
            <a:r>
              <a:rPr kumimoji="0" lang="en-US" sz="1400" b="1" i="0" u="none" strike="noStrike" kern="0" cap="none" spc="0" normalizeH="0" baseline="0" noProof="0" dirty="0">
                <a:ln>
                  <a:noFill/>
                </a:ln>
                <a:solidFill>
                  <a:srgbClr val="7030A0"/>
                </a:solidFill>
                <a:effectLst/>
                <a:uLnTx/>
                <a:uFillTx/>
                <a:latin typeface="Segoe UI"/>
                <a:ea typeface="+mn-ea"/>
                <a:cs typeface="+mn-cs"/>
              </a:rPr>
              <a:t>places to go out partying </a:t>
            </a:r>
            <a:r>
              <a:rPr kumimoji="0" lang="en-US" sz="1400" i="0" u="none" strike="noStrike" kern="0" cap="none" spc="0" normalizeH="0" baseline="0" noProof="0" dirty="0">
                <a:ln>
                  <a:noFill/>
                </a:ln>
                <a:effectLst/>
                <a:uLnTx/>
                <a:uFillTx/>
                <a:latin typeface="Segoe UI"/>
                <a:ea typeface="+mn-ea"/>
                <a:cs typeface="+mn-cs"/>
              </a:rPr>
              <a:t>and</a:t>
            </a:r>
            <a:r>
              <a:rPr kumimoji="0" lang="en-US" sz="1400" b="1" i="0" u="none" strike="noStrike" kern="0" cap="none" spc="0" normalizeH="0" baseline="0" noProof="0" dirty="0">
                <a:ln>
                  <a:noFill/>
                </a:ln>
                <a:solidFill>
                  <a:srgbClr val="7030A0"/>
                </a:solidFill>
                <a:effectLst/>
                <a:uLnTx/>
                <a:uFillTx/>
                <a:latin typeface="Segoe UI"/>
                <a:ea typeface="+mn-ea"/>
                <a:cs typeface="+mn-cs"/>
              </a:rPr>
              <a:t> romantic spots</a:t>
            </a: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 </a:t>
            </a:r>
            <a:r>
              <a:rPr lang="en-US" sz="1400" kern="0" dirty="0">
                <a:solidFill>
                  <a:sysClr val="windowText" lastClr="000000"/>
                </a:solidFill>
                <a:latin typeface="Calibri" panose="020F0502020204030204" pitchFamily="34" charset="0"/>
                <a:ea typeface="+mn-ea"/>
                <a:cs typeface="+mn-cs"/>
              </a:rPr>
              <a:t>A v</a:t>
            </a:r>
            <a:r>
              <a:rPr lang="en-US" sz="1400" kern="0" dirty="0">
                <a:solidFill>
                  <a:sysClr val="windowText" lastClr="000000"/>
                </a:solidFill>
                <a:latin typeface="Calibri" panose="020F0502020204030204" pitchFamily="34" charset="0"/>
              </a:rPr>
              <a:t>ariety </a:t>
            </a:r>
            <a:r>
              <a:rPr lang="en-US" sz="1400" kern="0" dirty="0">
                <a:solidFill>
                  <a:sysClr val="windowText" lastClr="000000"/>
                </a:solidFill>
              </a:rPr>
              <a:t>of </a:t>
            </a:r>
            <a:r>
              <a:rPr lang="en-US" sz="1400" b="1" kern="0" dirty="0">
                <a:solidFill>
                  <a:srgbClr val="7030A0"/>
                </a:solidFill>
              </a:rPr>
              <a:t>different restaurant offers </a:t>
            </a:r>
            <a:r>
              <a:rPr lang="en-US" sz="1400" kern="0" dirty="0"/>
              <a:t>and</a:t>
            </a:r>
            <a:r>
              <a:rPr lang="en-US" sz="1400" b="1" kern="0" dirty="0">
                <a:solidFill>
                  <a:srgbClr val="7030A0"/>
                </a:solidFill>
              </a:rPr>
              <a:t> good</a:t>
            </a: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400" b="1" i="0" u="none" strike="noStrike" kern="0" cap="none" spc="0" normalizeH="0" baseline="0" noProof="0" dirty="0">
                <a:ln>
                  <a:noFill/>
                </a:ln>
                <a:solidFill>
                  <a:srgbClr val="7030A0"/>
                </a:solidFill>
                <a:effectLst/>
                <a:uLnTx/>
                <a:uFillTx/>
                <a:latin typeface="Segoe UI"/>
                <a:ea typeface="+mn-ea"/>
                <a:cs typeface="+mn-cs"/>
              </a:rPr>
              <a:t>shopping</a:t>
            </a: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 is also important.</a:t>
            </a:r>
          </a:p>
        </p:txBody>
      </p:sp>
      <p:sp>
        <p:nvSpPr>
          <p:cNvPr id="9" name="TextBox 8"/>
          <p:cNvSpPr txBox="1"/>
          <p:nvPr/>
        </p:nvSpPr>
        <p:spPr>
          <a:xfrm>
            <a:off x="9350835" y="1322570"/>
            <a:ext cx="3240000" cy="3436838"/>
          </a:xfrm>
          <a:prstGeom prst="rect">
            <a:avLst/>
          </a:prstGeom>
        </p:spPr>
        <p:txBody>
          <a:bodyPr vert="horz" wrap="square" lIns="0" tIns="0" rIns="0" bIns="0" rtlCol="0">
            <a:spAutoFit/>
          </a:bodyPr>
          <a:lstStyle/>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1" i="0" u="none" strike="noStrike" kern="0" cap="none" spc="0" normalizeH="0" baseline="0" noProof="0" dirty="0">
                <a:ln>
                  <a:noFill/>
                </a:ln>
                <a:solidFill>
                  <a:sysClr val="windowText" lastClr="000000"/>
                </a:solidFill>
                <a:effectLst/>
                <a:uLnTx/>
                <a:uFillTx/>
                <a:latin typeface="Segoe UI"/>
                <a:ea typeface="+mn-ea"/>
                <a:cs typeface="+mn-cs"/>
              </a:rPr>
              <a:t>PERSONALITY; WHAT SHOULD IT STAND FOR?</a:t>
            </a:r>
          </a:p>
          <a:p>
            <a:pPr marL="7001" lvl="0" algn="just" defTabSz="1343985">
              <a:defRPr/>
            </a:pP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The destination needs to be </a:t>
            </a:r>
            <a:r>
              <a:rPr kumimoji="0" lang="en-US" sz="1396" b="1" i="0" u="none" strike="noStrike" kern="0" cap="none" spc="0" normalizeH="0" baseline="0" noProof="0" dirty="0">
                <a:ln>
                  <a:noFill/>
                </a:ln>
                <a:solidFill>
                  <a:srgbClr val="7030A0"/>
                </a:solidFill>
                <a:effectLst/>
                <a:uLnTx/>
                <a:uFillTx/>
                <a:latin typeface="Segoe UI"/>
                <a:ea typeface="+mn-ea"/>
                <a:cs typeface="+mn-cs"/>
              </a:rPr>
              <a:t>superior</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396" b="1" i="0" u="none" strike="noStrike" kern="0" cap="none" spc="0" normalizeH="0" baseline="0" noProof="0" dirty="0">
                <a:ln>
                  <a:noFill/>
                </a:ln>
                <a:solidFill>
                  <a:srgbClr val="7030A0"/>
                </a:solidFill>
                <a:effectLst/>
                <a:uLnTx/>
                <a:uFillTx/>
                <a:latin typeface="Segoe UI"/>
                <a:ea typeface="+mn-ea"/>
                <a:cs typeface="+mn-cs"/>
              </a:rPr>
              <a:t>classy</a:t>
            </a:r>
            <a:r>
              <a:rPr lang="en-US" sz="1396" kern="0" dirty="0">
                <a:solidFill>
                  <a:sysClr val="windowText" lastClr="000000"/>
                </a:solidFill>
                <a:latin typeface="Segoe UI"/>
              </a:rPr>
              <a:t>, </a:t>
            </a:r>
            <a:r>
              <a:rPr lang="en-US" sz="1396" b="1" kern="0" dirty="0">
                <a:solidFill>
                  <a:srgbClr val="7030A0"/>
                </a:solidFill>
              </a:rPr>
              <a:t>extravagant</a:t>
            </a:r>
            <a:r>
              <a:rPr lang="en-US" sz="1396" kern="0" dirty="0">
                <a:solidFill>
                  <a:sysClr val="windowText" lastClr="000000"/>
                </a:solidFill>
              </a:rPr>
              <a:t>, and </a:t>
            </a:r>
            <a:r>
              <a:rPr kumimoji="0" lang="en-US" sz="1396" b="1" i="0" u="none" strike="noStrike" kern="0" cap="none" spc="0" normalizeH="0" baseline="0" noProof="0" dirty="0">
                <a:ln>
                  <a:noFill/>
                </a:ln>
                <a:solidFill>
                  <a:srgbClr val="7030A0"/>
                </a:solidFill>
                <a:effectLst/>
                <a:uLnTx/>
                <a:uFillTx/>
                <a:latin typeface="Segoe UI"/>
                <a:ea typeface="+mn-ea"/>
                <a:cs typeface="+mn-cs"/>
              </a:rPr>
              <a:t>cultivated</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a:t>
            </a: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sz="1396" b="0" i="0" u="none" strike="noStrike" kern="0" cap="none" spc="0" normalizeH="0" baseline="0" noProof="0" dirty="0">
              <a:ln>
                <a:noFill/>
              </a:ln>
              <a:solidFill>
                <a:sysClr val="windowText" lastClr="000000"/>
              </a:solidFill>
              <a:effectLst/>
              <a:uLnTx/>
              <a:uFillTx/>
              <a:latin typeface="Segoe UI"/>
              <a:ea typeface="+mn-ea"/>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sz="1396" b="0" i="0" u="none" strike="noStrike" kern="0" cap="none" spc="0" normalizeH="0" baseline="0" noProof="0" dirty="0">
              <a:ln>
                <a:noFill/>
              </a:ln>
              <a:solidFill>
                <a:sysClr val="windowText" lastClr="000000"/>
              </a:solidFill>
              <a:effectLst/>
              <a:uLnTx/>
              <a:uFillTx/>
              <a:latin typeface="Segoe UI"/>
              <a:ea typeface="+mn-ea"/>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sz="1396" b="0" i="0" u="none" strike="noStrike" kern="0" cap="none" spc="0" normalizeH="0" baseline="0" noProof="0" dirty="0">
              <a:ln>
                <a:noFill/>
              </a:ln>
              <a:solidFill>
                <a:sysClr val="windowText" lastClr="000000"/>
              </a:solidFill>
              <a:effectLst/>
              <a:uLnTx/>
              <a:uFillTx/>
              <a:latin typeface="Segoe UI"/>
              <a:ea typeface="+mn-ea"/>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sz="1396" b="0" i="0" u="none" strike="noStrike" kern="0" cap="none" spc="0" normalizeH="0" baseline="0" noProof="0" dirty="0">
              <a:ln>
                <a:noFill/>
              </a:ln>
              <a:solidFill>
                <a:sysClr val="windowText" lastClr="000000"/>
              </a:solidFill>
              <a:effectLst/>
              <a:uLnTx/>
              <a:uFillTx/>
              <a:latin typeface="Segoe UI"/>
              <a:ea typeface="+mn-ea"/>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1" i="0" u="none" strike="noStrike" kern="0" cap="all" spc="0" normalizeH="0" baseline="0" noProof="0" dirty="0">
                <a:ln>
                  <a:noFill/>
                </a:ln>
                <a:solidFill>
                  <a:sysClr val="windowText" lastClr="000000"/>
                </a:solidFill>
                <a:effectLst/>
                <a:uLnTx/>
                <a:uFillTx/>
                <a:latin typeface="Segoe UI"/>
                <a:ea typeface="+mn-ea"/>
                <a:cs typeface="+mn-cs"/>
              </a:rPr>
              <a:t>Social identity; how should it reflect upon me?</a:t>
            </a: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The destination should be for people who is </a:t>
            </a:r>
            <a:r>
              <a:rPr kumimoji="0" lang="en-US" sz="1396" b="1" i="0" u="none" strike="noStrike" kern="0" cap="none" spc="0" normalizeH="0" baseline="0" noProof="0" dirty="0">
                <a:ln>
                  <a:noFill/>
                </a:ln>
                <a:solidFill>
                  <a:srgbClr val="7030A0"/>
                </a:solidFill>
                <a:effectLst/>
                <a:uLnTx/>
                <a:uFillTx/>
                <a:latin typeface="Segoe UI"/>
                <a:ea typeface="+mn-ea"/>
                <a:cs typeface="+mn-cs"/>
              </a:rPr>
              <a:t>sophisticated</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US" sz="1396" b="1" i="0" u="none" strike="noStrike" kern="0" cap="none" spc="0" normalizeH="0" baseline="0" noProof="0" dirty="0">
                <a:ln>
                  <a:noFill/>
                </a:ln>
                <a:solidFill>
                  <a:srgbClr val="7030A0"/>
                </a:solidFill>
                <a:effectLst/>
                <a:uLnTx/>
                <a:uFillTx/>
                <a:latin typeface="Segoe UI"/>
                <a:ea typeface="+mn-ea"/>
                <a:cs typeface="+mn-cs"/>
              </a:rPr>
              <a:t>classy</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People who </a:t>
            </a:r>
            <a:r>
              <a:rPr kumimoji="0" lang="en-US" sz="1396" b="1" i="0" u="none" strike="noStrike" kern="0" cap="none" spc="0" normalizeH="0" baseline="0" noProof="0" dirty="0">
                <a:ln>
                  <a:noFill/>
                </a:ln>
                <a:solidFill>
                  <a:srgbClr val="7030A0"/>
                </a:solidFill>
                <a:effectLst/>
                <a:uLnTx/>
                <a:uFillTx/>
                <a:latin typeface="Segoe UI"/>
                <a:ea typeface="+mn-ea"/>
                <a:cs typeface="+mn-cs"/>
              </a:rPr>
              <a:t>want the best </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and are willing to pay for it. Basically people who like to have the best things and value </a:t>
            </a:r>
            <a:r>
              <a:rPr kumimoji="0" lang="en-US" sz="1396" b="1" i="0" u="none" strike="noStrike" kern="0" cap="none" spc="0" normalizeH="0" baseline="0" noProof="0" dirty="0">
                <a:ln>
                  <a:noFill/>
                </a:ln>
                <a:solidFill>
                  <a:srgbClr val="7030A0"/>
                </a:solidFill>
                <a:effectLst/>
                <a:uLnTx/>
                <a:uFillTx/>
                <a:latin typeface="Segoe UI"/>
                <a:ea typeface="+mn-ea"/>
                <a:cs typeface="+mn-cs"/>
              </a:rPr>
              <a:t>high quality</a:t>
            </a:r>
            <a:r>
              <a:rPr kumimoji="0" lang="en-US" sz="1396" b="0" i="0" u="none" strike="noStrike" kern="0" cap="none" spc="0" normalizeH="0" baseline="0" noProof="0" dirty="0">
                <a:ln>
                  <a:noFill/>
                </a:ln>
                <a:solidFill>
                  <a:srgbClr val="000000"/>
                </a:solidFill>
                <a:effectLst/>
                <a:uLnTx/>
                <a:uFillTx/>
                <a:latin typeface="Segoe UI"/>
                <a:ea typeface="+mn-ea"/>
                <a:cs typeface="+mn-cs"/>
              </a:rPr>
              <a:t>.</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marL="0" marR="0" lvl="0" indent="0" algn="l" defTabSz="1343985" rtl="0" eaLnBrk="1" fontAlgn="auto" latinLnBrk="0" hangingPunct="1">
                  <a:lnSpc>
                    <a:spcPct val="100000"/>
                  </a:lnSpc>
                  <a:spcBef>
                    <a:spcPts val="0"/>
                  </a:spcBef>
                  <a:spcAft>
                    <a:spcPts val="0"/>
                  </a:spcAft>
                  <a:buClrTx/>
                  <a:buSzTx/>
                  <a:buFontTx/>
                  <a:buNone/>
                  <a:tabLst/>
                  <a:defRPr/>
                </a:pPr>
                <a:endParaRPr kumimoji="0" lang="en-GB" sz="2646"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marL="0" marR="0" lvl="0" indent="0" algn="l" defTabSz="1343985" rtl="0" eaLnBrk="1" fontAlgn="auto" latinLnBrk="0" hangingPunct="1">
                  <a:lnSpc>
                    <a:spcPct val="100000"/>
                  </a:lnSpc>
                  <a:spcBef>
                    <a:spcPts val="0"/>
                  </a:spcBef>
                  <a:spcAft>
                    <a:spcPts val="0"/>
                  </a:spcAft>
                  <a:buClrTx/>
                  <a:buSzTx/>
                  <a:buFontTx/>
                  <a:buNone/>
                  <a:tabLst/>
                  <a:defRPr/>
                </a:pPr>
                <a:endParaRPr kumimoji="0" lang="en-GB" sz="2646"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marR="0" lvl="0" indent="0" algn="ctr" defTabSz="1343985" rtl="0" eaLnBrk="1" fontAlgn="auto" latinLnBrk="0" hangingPunct="1">
                <a:lnSpc>
                  <a:spcPct val="100000"/>
                </a:lnSpc>
                <a:spcBef>
                  <a:spcPts val="0"/>
                </a:spcBef>
                <a:spcAft>
                  <a:spcPts val="0"/>
                </a:spcAft>
                <a:buClrTx/>
                <a:buSzTx/>
                <a:buFontTx/>
                <a:buNone/>
                <a:tabLst/>
                <a:defRPr/>
              </a:pPr>
              <a:r>
                <a:rPr lang="da-DK" sz="2058" kern="0" dirty="0">
                  <a:solidFill>
                    <a:srgbClr val="92278F">
                      <a:lumMod val="75000"/>
                    </a:srgbClr>
                  </a:solidFill>
                  <a:latin typeface="Arial Rounded MT Bold"/>
                </a:rPr>
                <a:t>5</a:t>
              </a:r>
              <a:r>
                <a:rPr kumimoji="0" lang="da-DK" sz="2058" b="0" i="0" u="none" strike="noStrike" kern="0" cap="none" spc="0" normalizeH="0" baseline="0" noProof="0" dirty="0">
                  <a:ln>
                    <a:noFill/>
                  </a:ln>
                  <a:solidFill>
                    <a:srgbClr val="92278F">
                      <a:lumMod val="75000"/>
                    </a:srgbClr>
                  </a:solidFill>
                  <a:effectLst/>
                  <a:uLnTx/>
                  <a:uFillTx/>
                  <a:latin typeface="Arial Rounded MT Bold"/>
                  <a:ea typeface="+mn-ea"/>
                  <a:cs typeface="+mn-cs"/>
                </a:rPr>
                <a:t>8</a:t>
              </a:r>
              <a:r>
                <a:rPr kumimoji="0" lang="da-DK" sz="1470"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endParaRPr kumimoji="0" lang="da-DK" sz="1764" b="1"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marL="0" marR="0" lvl="0" indent="0" algn="l" defTabSz="1343985" rtl="0" eaLnBrk="1" fontAlgn="auto" latinLnBrk="0" hangingPunct="1">
                  <a:lnSpc>
                    <a:spcPct val="100000"/>
                  </a:lnSpc>
                  <a:spcBef>
                    <a:spcPts val="0"/>
                  </a:spcBef>
                  <a:spcAft>
                    <a:spcPts val="0"/>
                  </a:spcAft>
                  <a:buClrTx/>
                  <a:buSzTx/>
                  <a:buFontTx/>
                  <a:buNone/>
                  <a:tabLst/>
                  <a:defRPr/>
                </a:pPr>
                <a:endParaRPr kumimoji="0" lang="en-GB" sz="2646"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marL="0" marR="0" lvl="0" indent="0" algn="l" defTabSz="1343985" rtl="0" eaLnBrk="1" fontAlgn="auto" latinLnBrk="0" hangingPunct="1">
                  <a:lnSpc>
                    <a:spcPct val="100000"/>
                  </a:lnSpc>
                  <a:spcBef>
                    <a:spcPts val="0"/>
                  </a:spcBef>
                  <a:spcAft>
                    <a:spcPts val="0"/>
                  </a:spcAft>
                  <a:buClrTx/>
                  <a:buSzTx/>
                  <a:buFontTx/>
                  <a:buNone/>
                  <a:tabLst/>
                  <a:defRPr/>
                </a:pPr>
                <a:endParaRPr kumimoji="0" lang="en-GB" sz="2646"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marR="0" lvl="0" indent="0" algn="ctr" defTabSz="1343985" rtl="0" eaLnBrk="1" fontAlgn="auto" latinLnBrk="0" hangingPunct="1">
                <a:lnSpc>
                  <a:spcPct val="100000"/>
                </a:lnSpc>
                <a:spcBef>
                  <a:spcPts val="0"/>
                </a:spcBef>
                <a:spcAft>
                  <a:spcPts val="0"/>
                </a:spcAft>
                <a:buClrTx/>
                <a:buSzTx/>
                <a:buFontTx/>
                <a:buNone/>
                <a:tabLst/>
                <a:defRPr/>
              </a:pPr>
              <a:r>
                <a:rPr kumimoji="0" lang="da-DK" sz="2058" b="0" i="0" u="none" strike="noStrike" kern="0" cap="none" spc="0" normalizeH="0" baseline="0" noProof="0" dirty="0">
                  <a:ln>
                    <a:noFill/>
                  </a:ln>
                  <a:solidFill>
                    <a:srgbClr val="92278F">
                      <a:lumMod val="75000"/>
                    </a:srgbClr>
                  </a:solidFill>
                  <a:effectLst/>
                  <a:uLnTx/>
                  <a:uFillTx/>
                  <a:latin typeface="Arial Rounded MT Bold"/>
                  <a:ea typeface="+mn-ea"/>
                  <a:cs typeface="+mn-cs"/>
                </a:rPr>
                <a:t>42</a:t>
              </a:r>
              <a:r>
                <a:rPr kumimoji="0" lang="da-DK" sz="1470"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endParaRPr kumimoji="0" lang="da-DK" sz="1764" b="1"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endParaRPr kumimoji="0" lang="da-DK" sz="2646" b="0" i="0" u="none" strike="noStrike" kern="0" cap="none" spc="0" normalizeH="0" baseline="0" noProof="0">
                  <a:ln>
                    <a:noFill/>
                  </a:ln>
                  <a:solidFill>
                    <a:sysClr val="windowText" lastClr="000000"/>
                  </a:solidFill>
                  <a:effectLst/>
                  <a:uLnTx/>
                  <a:uFillTx/>
                  <a:latin typeface="Calibri Light"/>
                  <a:ea typeface="+mn-ea"/>
                  <a:cs typeface="+mn-cs"/>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endParaRPr kumimoji="0" lang="da-DK" sz="2646" b="0" i="0" u="none" strike="noStrike" kern="0" cap="none" spc="0" normalizeH="0" baseline="0" noProof="0">
                  <a:ln>
                    <a:noFill/>
                  </a:ln>
                  <a:solidFill>
                    <a:sysClr val="windowText" lastClr="000000"/>
                  </a:solidFill>
                  <a:effectLst/>
                  <a:uLnTx/>
                  <a:uFillTx/>
                  <a:latin typeface="Calibri Light"/>
                  <a:ea typeface="+mn-ea"/>
                  <a:cs typeface="+mn-cs"/>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marR="0" lvl="0" indent="0" algn="ctr" defTabSz="1343985" rtl="0" eaLnBrk="1" fontAlgn="auto" latinLnBrk="0" hangingPunct="1">
                <a:lnSpc>
                  <a:spcPct val="100000"/>
                </a:lnSpc>
                <a:spcBef>
                  <a:spcPts val="0"/>
                </a:spcBef>
                <a:spcAft>
                  <a:spcPts val="0"/>
                </a:spcAft>
                <a:buClrTx/>
                <a:buSzTx/>
                <a:buFontTx/>
                <a:buNone/>
                <a:tabLst/>
                <a:defRPr/>
              </a:pPr>
              <a:r>
                <a:rPr kumimoji="0" lang="da-DK" sz="2646" b="0" i="0" u="none" strike="noStrike" kern="0" cap="none" spc="0" normalizeH="0" baseline="0" noProof="0" dirty="0">
                  <a:ln>
                    <a:noFill/>
                  </a:ln>
                  <a:solidFill>
                    <a:srgbClr val="92278F">
                      <a:lumMod val="75000"/>
                    </a:srgbClr>
                  </a:solidFill>
                  <a:effectLst/>
                  <a:uLnTx/>
                  <a:uFillTx/>
                  <a:latin typeface="Arial Rounded MT Bold"/>
                  <a:ea typeface="+mn-ea"/>
                  <a:cs typeface="+mn-cs"/>
                </a:rPr>
                <a:t>50</a:t>
              </a:r>
              <a:r>
                <a:rPr kumimoji="0" lang="da-DK" sz="1617"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r>
                <a:rPr kumimoji="0" lang="da-DK" sz="2646" b="1" i="0" u="none" strike="noStrike" kern="0" cap="none" spc="0" normalizeH="0" baseline="0" noProof="0" dirty="0">
                  <a:ln>
                    <a:noFill/>
                  </a:ln>
                  <a:solidFill>
                    <a:srgbClr val="92278F">
                      <a:lumMod val="75000"/>
                    </a:srgbClr>
                  </a:solidFill>
                  <a:effectLst/>
                  <a:uLnTx/>
                  <a:uFillTx/>
                  <a:latin typeface="Arial Rounded MT Bold"/>
                  <a:ea typeface="+mn-ea"/>
                  <a:cs typeface="+mn-cs"/>
                </a:rPr>
                <a:t> </a:t>
              </a:r>
            </a:p>
            <a:p>
              <a:pPr marL="7001" marR="0" lvl="0" indent="0" algn="ctr" defTabSz="1343985" rtl="0" eaLnBrk="1" fontAlgn="auto" latinLnBrk="0" hangingPunct="1">
                <a:lnSpc>
                  <a:spcPct val="100000"/>
                </a:lnSpc>
                <a:spcBef>
                  <a:spcPts val="0"/>
                </a:spcBef>
                <a:spcAft>
                  <a:spcPts val="0"/>
                </a:spcAft>
                <a:buClrTx/>
                <a:buSzTx/>
                <a:buFontTx/>
                <a:buNone/>
                <a:tabLst/>
                <a:defRPr/>
              </a:pPr>
              <a:r>
                <a:rPr kumimoji="0" lang="da-DK" sz="1029" b="0" i="0" u="none" strike="noStrike" kern="0" cap="none" spc="0" normalizeH="0" baseline="0" noProof="0" dirty="0">
                  <a:ln>
                    <a:noFill/>
                  </a:ln>
                  <a:solidFill>
                    <a:srgbClr val="92278F">
                      <a:lumMod val="75000"/>
                    </a:srgbClr>
                  </a:solidFill>
                  <a:effectLst/>
                  <a:uLnTx/>
                  <a:uFillTx/>
                  <a:latin typeface="Arial Rounded MT Bold"/>
                  <a:ea typeface="+mn-ea"/>
                  <a:cs typeface="+mn-cs"/>
                </a:rPr>
                <a:t>ARE BELOW</a:t>
              </a:r>
            </a:p>
            <a:p>
              <a:pPr marL="7001" marR="0" lvl="0" indent="0" algn="ctr" defTabSz="1343985" rtl="0" eaLnBrk="1" fontAlgn="auto" latinLnBrk="0" hangingPunct="1">
                <a:lnSpc>
                  <a:spcPct val="100000"/>
                </a:lnSpc>
                <a:spcBef>
                  <a:spcPts val="0"/>
                </a:spcBef>
                <a:spcAft>
                  <a:spcPts val="0"/>
                </a:spcAft>
                <a:buClrTx/>
                <a:buSzTx/>
                <a:buFontTx/>
                <a:buNone/>
                <a:tabLst/>
                <a:defRPr/>
              </a:pPr>
              <a:r>
                <a:rPr lang="da-DK" sz="1323" b="1" kern="0" dirty="0">
                  <a:solidFill>
                    <a:srgbClr val="92278F">
                      <a:lumMod val="75000"/>
                    </a:srgbClr>
                  </a:solidFill>
                  <a:latin typeface="Arial Rounded MT Bold"/>
                </a:rPr>
                <a:t>5</a:t>
              </a:r>
              <a:r>
                <a:rPr kumimoji="0" lang="da-DK" sz="1323" b="1" i="0" u="none" strike="noStrike" kern="0" cap="none" spc="0" normalizeH="0" baseline="0" noProof="0" dirty="0">
                  <a:ln>
                    <a:noFill/>
                  </a:ln>
                  <a:solidFill>
                    <a:srgbClr val="92278F">
                      <a:lumMod val="75000"/>
                    </a:srgbClr>
                  </a:solidFill>
                  <a:effectLst/>
                  <a:uLnTx/>
                  <a:uFillTx/>
                  <a:latin typeface="Arial Rounded MT Bold"/>
                  <a:ea typeface="+mn-ea"/>
                  <a:cs typeface="+mn-cs"/>
                </a:rPr>
                <a:t>0 </a:t>
              </a:r>
              <a:r>
                <a:rPr kumimoji="0" lang="da-DK" sz="1029" b="0" i="0" u="none" strike="noStrike" kern="0" cap="none" spc="0" normalizeH="0" baseline="0" noProof="0" dirty="0">
                  <a:ln>
                    <a:noFill/>
                  </a:ln>
                  <a:solidFill>
                    <a:srgbClr val="92278F">
                      <a:lumMod val="75000"/>
                    </a:srgbClr>
                  </a:solidFill>
                  <a:effectLst/>
                  <a:uLnTx/>
                  <a:uFillTx/>
                  <a:latin typeface="Arial Rounded MT Bold"/>
                  <a:ea typeface="+mn-ea"/>
                  <a:cs typeface="+mn-cs"/>
                </a:rPr>
                <a:t>YEARS</a:t>
              </a:r>
              <a:endParaRPr kumimoji="0" lang="da-DK" sz="1176" b="0"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endParaRPr kumimoji="0" lang="da-DK" sz="2646" b="0" i="0" u="none" strike="noStrike" kern="0" cap="none" spc="0" normalizeH="0" baseline="0" noProof="0">
                  <a:ln>
                    <a:noFill/>
                  </a:ln>
                  <a:solidFill>
                    <a:sysClr val="windowText" lastClr="000000"/>
                  </a:solidFill>
                  <a:effectLst/>
                  <a:uLnTx/>
                  <a:uFillTx/>
                  <a:latin typeface="Calibri Light"/>
                  <a:ea typeface="+mn-ea"/>
                  <a:cs typeface="+mn-cs"/>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endParaRPr kumimoji="0" lang="da-DK" sz="2646" b="0" i="0" u="none" strike="noStrike" kern="0" cap="none" spc="0" normalizeH="0" baseline="0" noProof="0">
                  <a:ln>
                    <a:noFill/>
                  </a:ln>
                  <a:solidFill>
                    <a:sysClr val="windowText" lastClr="000000"/>
                  </a:solidFill>
                  <a:effectLst/>
                  <a:uLnTx/>
                  <a:uFillTx/>
                  <a:latin typeface="Calibri Light"/>
                  <a:ea typeface="+mn-ea"/>
                  <a:cs typeface="+mn-cs"/>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lvl="0" algn="ctr" defTabSz="1343985">
                <a:defRPr/>
              </a:pPr>
              <a:r>
                <a:rPr kumimoji="0" lang="da-DK" sz="1029" b="0" i="0" u="none" strike="noStrike" kern="0" cap="none" spc="0" normalizeH="0" baseline="0" noProof="0" dirty="0">
                  <a:ln>
                    <a:noFill/>
                  </a:ln>
                  <a:solidFill>
                    <a:srgbClr val="92278F">
                      <a:lumMod val="75000"/>
                    </a:srgbClr>
                  </a:solidFill>
                  <a:effectLst/>
                  <a:uLnTx/>
                  <a:uFillTx/>
                  <a:latin typeface="Arial Rounded MT Bold"/>
                  <a:ea typeface="+mn-ea"/>
                  <a:cs typeface="+mn-cs"/>
                </a:rPr>
                <a:t>SHARE OF </a:t>
              </a:r>
              <a:r>
                <a:rPr lang="da-DK" sz="1029" kern="0" dirty="0">
                  <a:solidFill>
                    <a:srgbClr val="92278F">
                      <a:lumMod val="75000"/>
                    </a:srgbClr>
                  </a:solidFill>
                  <a:latin typeface="Arial Rounded MT Bold"/>
                </a:rPr>
                <a:t>OVERNIGHT STAYS</a:t>
              </a:r>
              <a:endParaRPr kumimoji="0" lang="da-DK" sz="1029" b="0" i="0" u="none" strike="noStrike" kern="0" cap="none" spc="0" normalizeH="0" baseline="0" noProof="0" dirty="0">
                <a:ln>
                  <a:noFill/>
                </a:ln>
                <a:solidFill>
                  <a:srgbClr val="92278F">
                    <a:lumMod val="75000"/>
                  </a:srgbClr>
                </a:solidFill>
                <a:effectLst/>
                <a:uLnTx/>
                <a:uFillTx/>
                <a:latin typeface="Arial Rounded MT Bold"/>
                <a:ea typeface="+mn-ea"/>
                <a:cs typeface="+mn-cs"/>
              </a:endParaRPr>
            </a:p>
            <a:p>
              <a:pPr marL="7001" marR="0" lvl="0" indent="0" algn="ctr" defTabSz="1343985" rtl="0" eaLnBrk="1" fontAlgn="auto" latinLnBrk="0" hangingPunct="1">
                <a:lnSpc>
                  <a:spcPct val="100000"/>
                </a:lnSpc>
                <a:spcBef>
                  <a:spcPts val="0"/>
                </a:spcBef>
                <a:spcAft>
                  <a:spcPts val="0"/>
                </a:spcAft>
                <a:buClrTx/>
                <a:buSzTx/>
                <a:buFontTx/>
                <a:buNone/>
                <a:tabLst/>
                <a:defRPr/>
              </a:pPr>
              <a:r>
                <a:rPr kumimoji="0" lang="da-DK" sz="2058" b="0" i="0" u="none" strike="noStrike" kern="0" cap="none" spc="0" normalizeH="0" baseline="0" noProof="0" dirty="0">
                  <a:ln>
                    <a:noFill/>
                  </a:ln>
                  <a:solidFill>
                    <a:srgbClr val="92278F">
                      <a:lumMod val="75000"/>
                    </a:srgbClr>
                  </a:solidFill>
                  <a:effectLst/>
                  <a:uLnTx/>
                  <a:uFillTx/>
                  <a:latin typeface="Arial Rounded MT Bold"/>
                  <a:ea typeface="+mn-ea"/>
                  <a:cs typeface="+mn-cs"/>
                </a:rPr>
                <a:t>13</a:t>
              </a:r>
              <a:r>
                <a:rPr kumimoji="0" lang="da-DK" sz="1470"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endParaRPr kumimoji="0" lang="da-DK" sz="1176" b="0"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sp>
        <p:nvSpPr>
          <p:cNvPr id="61" name="Oval 60"/>
          <p:cNvSpPr/>
          <p:nvPr/>
        </p:nvSpPr>
        <p:spPr>
          <a:xfrm>
            <a:off x="-409658" y="1691683"/>
            <a:ext cx="3673161" cy="3444494"/>
          </a:xfrm>
          <a:prstGeom prst="ellipse">
            <a:avLst/>
          </a:prstGeom>
          <a:solidFill>
            <a:srgbClr val="7030A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343985" rtl="0" eaLnBrk="1" fontAlgn="auto" latinLnBrk="0" hangingPunct="1">
              <a:lnSpc>
                <a:spcPct val="100000"/>
              </a:lnSpc>
              <a:spcBef>
                <a:spcPts val="0"/>
              </a:spcBef>
              <a:spcAft>
                <a:spcPts val="0"/>
              </a:spcAft>
              <a:buClrTx/>
              <a:buSzTx/>
              <a:buFontTx/>
              <a:buNone/>
              <a:tabLst/>
              <a:defRPr/>
            </a:pPr>
            <a:r>
              <a:rPr kumimoji="0" lang="en-US" sz="1543" b="1" i="1" u="none" strike="noStrike" kern="0" cap="all" spc="0" normalizeH="0" baseline="0" noProof="0" dirty="0">
                <a:ln>
                  <a:noFill/>
                </a:ln>
                <a:solidFill>
                  <a:prstClr val="white"/>
                </a:solidFill>
                <a:effectLst/>
                <a:uLnTx/>
                <a:uFillTx/>
                <a:latin typeface="Segoe UI Light" panose="020B0502040204020203" pitchFamily="34" charset="0"/>
                <a:ea typeface="+mn-ea"/>
                <a:cs typeface="+mn-cs"/>
              </a:rPr>
              <a:t>Sometimes I NEED TO INDULGE MY SELF WITH A BIT OF LUXURURY AND FEEL ON TOP OF THE WORLD. I NEED A DESTINATION WITH ROMANTIC SPOTS.</a:t>
            </a:r>
            <a:endParaRPr kumimoji="0" lang="en-US" sz="1617" b="1" i="1" u="none" strike="noStrike" kern="0" cap="none" spc="0" normalizeH="0" baseline="0" noProof="0" dirty="0">
              <a:ln>
                <a:noFill/>
              </a:ln>
              <a:solidFill>
                <a:prstClr val="white"/>
              </a:solidFill>
              <a:effectLst/>
              <a:uLnTx/>
              <a:uFillTx/>
              <a:latin typeface="Segoe UI"/>
              <a:ea typeface="+mn-ea"/>
              <a:cs typeface="+mn-cs"/>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50" name="Chart 49"/>
          <p:cNvGraphicFramePr/>
          <p:nvPr>
            <p:extLst>
              <p:ext uri="{D42A27DB-BD31-4B8C-83A1-F6EECF244321}">
                <p14:modId xmlns:p14="http://schemas.microsoft.com/office/powerpoint/2010/main" val="506383358"/>
              </p:ext>
            </p:extLst>
          </p:nvPr>
        </p:nvGraphicFramePr>
        <p:xfrm>
          <a:off x="10828995"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51" name="Picture 6" descr="Bilderesultat for country FLAG button ITA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394724"/>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EXTRAVAGANT INDULGENCE</a:t>
            </a:r>
          </a:p>
        </p:txBody>
      </p:sp>
      <p:sp>
        <p:nvSpPr>
          <p:cNvPr id="12" name="TextBox 11"/>
          <p:cNvSpPr txBox="1"/>
          <p:nvPr/>
        </p:nvSpPr>
        <p:spPr>
          <a:xfrm>
            <a:off x="670095" y="1703969"/>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You will find most of the typical </a:t>
            </a:r>
            <a:r>
              <a:rPr lang="en-GB" sz="1396" b="1" kern="0" dirty="0">
                <a:solidFill>
                  <a:srgbClr val="7030A0"/>
                </a:solidFill>
                <a:latin typeface="Segoe UI"/>
              </a:rPr>
              <a:t>sun and beach</a:t>
            </a:r>
            <a:r>
              <a:rPr lang="en-GB" sz="1396" kern="0" dirty="0">
                <a:solidFill>
                  <a:sysClr val="windowText" lastClr="000000"/>
                </a:solidFill>
              </a:rPr>
              <a:t> vacations and sightseeing/round trips in this segment, but you will find </a:t>
            </a:r>
            <a:r>
              <a:rPr lang="en-GB" sz="1396" b="1" kern="0" dirty="0">
                <a:solidFill>
                  <a:srgbClr val="7030A0"/>
                </a:solidFill>
                <a:latin typeface="Segoe UI"/>
              </a:rPr>
              <a:t>ski/active holiday </a:t>
            </a:r>
            <a:r>
              <a:rPr lang="en-GB" sz="1396" kern="0" dirty="0">
                <a:latin typeface="Segoe UI"/>
              </a:rPr>
              <a:t>and other types of</a:t>
            </a:r>
            <a:r>
              <a:rPr lang="en-GB" sz="1396" b="1" kern="0" dirty="0">
                <a:solidFill>
                  <a:srgbClr val="7030A0"/>
                </a:solidFill>
                <a:latin typeface="Segoe UI"/>
              </a:rPr>
              <a:t> winter holidays </a:t>
            </a:r>
            <a:r>
              <a:rPr lang="en-GB" sz="1396" kern="0" dirty="0">
                <a:latin typeface="Segoe UI"/>
              </a:rPr>
              <a:t>here as well</a:t>
            </a:r>
            <a:r>
              <a:rPr lang="en-GB" sz="1396" kern="0" dirty="0">
                <a:solidFill>
                  <a:sysClr val="windowText" lastClr="000000"/>
                </a:solidFill>
              </a:rPr>
              <a:t>. Although, most of the time </a:t>
            </a:r>
            <a:r>
              <a:rPr lang="en-GB" sz="1396" b="1" kern="0" dirty="0">
                <a:solidFill>
                  <a:srgbClr val="7030A0"/>
                </a:solidFill>
                <a:latin typeface="Segoe UI"/>
              </a:rPr>
              <a:t>it’s all about romance!</a:t>
            </a:r>
          </a:p>
        </p:txBody>
      </p:sp>
      <p:sp>
        <p:nvSpPr>
          <p:cNvPr id="13" name="TextBox 12"/>
          <p:cNvSpPr txBox="1"/>
          <p:nvPr/>
        </p:nvSpPr>
        <p:spPr>
          <a:xfrm>
            <a:off x="670095" y="4511727"/>
            <a:ext cx="3439313" cy="1507464"/>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lvl="0" algn="just" defTabSz="914400">
              <a:defRPr/>
            </a:pPr>
            <a:r>
              <a:rPr lang="en-GB" sz="1400" kern="0" dirty="0">
                <a:solidFill>
                  <a:sysClr val="windowText" lastClr="000000"/>
                </a:solidFill>
              </a:rPr>
              <a:t>These consumers over index on visits to </a:t>
            </a:r>
            <a:r>
              <a:rPr lang="en-GB" sz="1396" b="1" kern="0" dirty="0">
                <a:solidFill>
                  <a:srgbClr val="7030A0"/>
                </a:solidFill>
                <a:latin typeface="Segoe UI"/>
              </a:rPr>
              <a:t>amusements parks</a:t>
            </a:r>
            <a:r>
              <a:rPr lang="en-GB" sz="1400" kern="0" dirty="0">
                <a:solidFill>
                  <a:sysClr val="windowText" lastClr="000000"/>
                </a:solidFill>
              </a:rPr>
              <a:t>. They want their </a:t>
            </a:r>
            <a:r>
              <a:rPr lang="en-GB" sz="1396" b="1" kern="0" dirty="0">
                <a:solidFill>
                  <a:srgbClr val="7030A0"/>
                </a:solidFill>
                <a:latin typeface="Segoe UI"/>
              </a:rPr>
              <a:t>romantic spots </a:t>
            </a:r>
            <a:r>
              <a:rPr lang="en-GB" sz="1400" kern="0" dirty="0">
                <a:solidFill>
                  <a:sysClr val="windowText" lastClr="000000"/>
                </a:solidFill>
              </a:rPr>
              <a:t>which they can find both in </a:t>
            </a:r>
            <a:r>
              <a:rPr lang="en-GB" sz="1396" b="1" kern="0" dirty="0">
                <a:solidFill>
                  <a:srgbClr val="7030A0"/>
                </a:solidFill>
                <a:latin typeface="Segoe UI"/>
              </a:rPr>
              <a:t>cities</a:t>
            </a:r>
            <a:r>
              <a:rPr lang="en-GB" sz="1400" kern="0" dirty="0">
                <a:solidFill>
                  <a:sysClr val="windowText" lastClr="000000"/>
                </a:solidFill>
              </a:rPr>
              <a:t> and in traditional </a:t>
            </a:r>
            <a:r>
              <a:rPr lang="en-GB" sz="1396" b="1" kern="0" dirty="0">
                <a:solidFill>
                  <a:srgbClr val="7030A0"/>
                </a:solidFill>
                <a:latin typeface="Segoe UI"/>
              </a:rPr>
              <a:t>beach resorts</a:t>
            </a:r>
            <a:r>
              <a:rPr lang="en-GB" sz="1400" kern="0" dirty="0">
                <a:solidFill>
                  <a:sysClr val="windowText" lastClr="000000"/>
                </a:solidFill>
              </a:rPr>
              <a:t>. They stay at </a:t>
            </a:r>
            <a:r>
              <a:rPr lang="en-GB" sz="1396" b="1" kern="0" dirty="0">
                <a:solidFill>
                  <a:srgbClr val="7030A0"/>
                </a:solidFill>
                <a:latin typeface="Segoe UI"/>
              </a:rPr>
              <a:t>high standard hotels</a:t>
            </a:r>
            <a:r>
              <a:rPr lang="en-GB" sz="1400" kern="0" dirty="0">
                <a:solidFill>
                  <a:sysClr val="windowText" lastClr="000000"/>
                </a:solidFill>
              </a:rPr>
              <a:t> more than in other segments.</a:t>
            </a:r>
            <a:endParaRPr lang="en-GB" sz="1400" kern="0" dirty="0">
              <a:solidFill>
                <a:srgbClr val="FF0000"/>
              </a:solidFill>
            </a:endParaRPr>
          </a:p>
        </p:txBody>
      </p:sp>
      <p:sp>
        <p:nvSpPr>
          <p:cNvPr id="16" name="TextBox 15"/>
          <p:cNvSpPr txBox="1"/>
          <p:nvPr/>
        </p:nvSpPr>
        <p:spPr>
          <a:xfrm>
            <a:off x="4989172" y="4491716"/>
            <a:ext cx="3439313" cy="172290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 </a:t>
            </a:r>
            <a:r>
              <a:rPr lang="en-GB" sz="1396" b="1" kern="0" dirty="0">
                <a:solidFill>
                  <a:srgbClr val="7030A0"/>
                </a:solidFill>
                <a:latin typeface="Segoe UI"/>
              </a:rPr>
              <a:t>don’t spend a lot of time planning</a:t>
            </a:r>
            <a:r>
              <a:rPr lang="en-GB" sz="1400" kern="0" dirty="0">
                <a:solidFill>
                  <a:sysClr val="windowText" lastClr="000000"/>
                </a:solidFill>
              </a:rPr>
              <a:t>. 60% of them settle for the trip </a:t>
            </a:r>
            <a:r>
              <a:rPr lang="en-GB" sz="1396" b="1" kern="0" dirty="0">
                <a:solidFill>
                  <a:srgbClr val="7030A0"/>
                </a:solidFill>
                <a:latin typeface="Segoe UI"/>
              </a:rPr>
              <a:t>less than four weeks</a:t>
            </a:r>
            <a:r>
              <a:rPr lang="en-GB" sz="1400" kern="0" dirty="0">
                <a:solidFill>
                  <a:sysClr val="windowText" lastClr="000000"/>
                </a:solidFill>
              </a:rPr>
              <a:t> before they go. They a browse the internet in general to get luxurious romantic inspiration. They travel with their </a:t>
            </a:r>
            <a:r>
              <a:rPr lang="en-GB" sz="1396" b="1" kern="0" dirty="0">
                <a:solidFill>
                  <a:srgbClr val="7030A0"/>
                </a:solidFill>
                <a:latin typeface="Segoe UI"/>
              </a:rPr>
              <a:t>partner</a:t>
            </a:r>
            <a:r>
              <a:rPr lang="en-GB" sz="1400" kern="0" dirty="0">
                <a:solidFill>
                  <a:sysClr val="windowText" lastClr="000000"/>
                </a:solidFill>
              </a:rPr>
              <a:t> and gets inspired by him or her. </a:t>
            </a:r>
          </a:p>
        </p:txBody>
      </p:sp>
      <p:sp>
        <p:nvSpPr>
          <p:cNvPr id="17" name="TextBox 16"/>
          <p:cNvSpPr txBox="1"/>
          <p:nvPr/>
        </p:nvSpPr>
        <p:spPr>
          <a:xfrm>
            <a:off x="5015679" y="1703969"/>
            <a:ext cx="3439313" cy="172290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FOR ROMANCE AND LUXURY</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enables them </a:t>
            </a:r>
            <a:r>
              <a:rPr lang="en-GB" sz="1396" b="1" kern="0" dirty="0">
                <a:solidFill>
                  <a:srgbClr val="7030A0"/>
                </a:solidFill>
                <a:latin typeface="Segoe UI"/>
              </a:rPr>
              <a:t>to indulge in a bit of luxury</a:t>
            </a:r>
            <a:r>
              <a:rPr lang="en-GB" sz="1400" kern="0" dirty="0">
                <a:solidFill>
                  <a:sysClr val="windowText" lastClr="000000"/>
                </a:solidFill>
              </a:rPr>
              <a:t>. Although most of the trips are in summertime it can even be in the winter. They often travel on </a:t>
            </a:r>
            <a:r>
              <a:rPr lang="en-GB" sz="1396" b="1" kern="0" dirty="0">
                <a:solidFill>
                  <a:srgbClr val="7030A0"/>
                </a:solidFill>
                <a:latin typeface="Segoe UI"/>
              </a:rPr>
              <a:t>organized tours </a:t>
            </a:r>
            <a:r>
              <a:rPr lang="en-GB" sz="1400" kern="0" dirty="0">
                <a:solidFill>
                  <a:sysClr val="windowText" lastClr="000000"/>
                </a:solidFill>
              </a:rPr>
              <a:t>or have </a:t>
            </a:r>
            <a:r>
              <a:rPr lang="en-GB" sz="1396" b="1" kern="0" dirty="0">
                <a:solidFill>
                  <a:srgbClr val="7030A0"/>
                </a:solidFill>
                <a:latin typeface="Segoe UI"/>
              </a:rPr>
              <a:t>others plan for them </a:t>
            </a:r>
            <a:r>
              <a:rPr lang="en-GB" sz="1400" kern="0" dirty="0">
                <a:solidFill>
                  <a:sysClr val="windowText" lastClr="000000"/>
                </a:solidFill>
              </a:rPr>
              <a:t>and </a:t>
            </a:r>
            <a:r>
              <a:rPr lang="en-GB" sz="1396" b="1" kern="0" dirty="0">
                <a:solidFill>
                  <a:srgbClr val="7030A0"/>
                </a:solidFill>
                <a:latin typeface="Segoe UI"/>
              </a:rPr>
              <a:t>travel independently</a:t>
            </a:r>
            <a:r>
              <a:rPr lang="en-GB" sz="1400" kern="0" dirty="0">
                <a:solidFill>
                  <a:sysClr val="windowText" lastClr="000000"/>
                </a:solidFill>
              </a:rPr>
              <a:t>. </a:t>
            </a:r>
            <a:endParaRPr lang="en-GB" sz="1396" kern="0" dirty="0">
              <a:solidFill>
                <a:sysClr val="windowText" lastClr="000000"/>
              </a:solidFill>
            </a:endParaRPr>
          </a:p>
        </p:txBody>
      </p:sp>
      <p:sp>
        <p:nvSpPr>
          <p:cNvPr id="24" name="TextBox 23"/>
          <p:cNvSpPr txBox="1"/>
          <p:nvPr/>
        </p:nvSpPr>
        <p:spPr>
          <a:xfrm>
            <a:off x="9380478" y="1703969"/>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important for brands trying to position themselves as </a:t>
            </a:r>
            <a:r>
              <a:rPr lang="en-US" sz="1396" b="1" kern="0" dirty="0">
                <a:solidFill>
                  <a:srgbClr val="7030A0"/>
                </a:solidFill>
                <a:latin typeface="Segoe UI"/>
              </a:rPr>
              <a:t>premium</a:t>
            </a:r>
            <a:r>
              <a:rPr lang="en-US" sz="1400" kern="0" dirty="0">
                <a:solidFill>
                  <a:sysClr val="windowText" lastClr="000000"/>
                </a:solidFill>
              </a:rPr>
              <a:t>, </a:t>
            </a:r>
            <a:r>
              <a:rPr lang="en-US" sz="1396" b="1" kern="0" dirty="0">
                <a:solidFill>
                  <a:srgbClr val="7030A0"/>
                </a:solidFill>
                <a:latin typeface="Segoe UI"/>
              </a:rPr>
              <a:t>high-class</a:t>
            </a:r>
            <a:r>
              <a:rPr lang="en-US" sz="1400" kern="0" dirty="0">
                <a:solidFill>
                  <a:sysClr val="windowText" lastClr="000000"/>
                </a:solidFill>
              </a:rPr>
              <a:t> and </a:t>
            </a:r>
            <a:r>
              <a:rPr lang="en-US" sz="1396" b="1" kern="0" dirty="0">
                <a:solidFill>
                  <a:srgbClr val="7030A0"/>
                </a:solidFill>
                <a:latin typeface="Segoe UI"/>
              </a:rPr>
              <a:t>powerful</a:t>
            </a:r>
            <a:r>
              <a:rPr lang="en-US" sz="1400" kern="0" dirty="0">
                <a:solidFill>
                  <a:sysClr val="windowText" lastClr="000000"/>
                </a:solidFill>
              </a:rPr>
              <a:t>. It appeals to the need to be </a:t>
            </a:r>
            <a:r>
              <a:rPr lang="en-US" sz="1396" b="1" kern="0" dirty="0">
                <a:solidFill>
                  <a:srgbClr val="7030A0"/>
                </a:solidFill>
                <a:latin typeface="Segoe UI"/>
              </a:rPr>
              <a:t>respected</a:t>
            </a:r>
            <a:r>
              <a:rPr lang="en-US" sz="1400" kern="0" dirty="0">
                <a:solidFill>
                  <a:sysClr val="windowText" lastClr="000000"/>
                </a:solidFill>
              </a:rPr>
              <a:t> and revered, to feel strong and </a:t>
            </a:r>
            <a:r>
              <a:rPr lang="en-US" sz="1396" b="1" kern="0" dirty="0">
                <a:solidFill>
                  <a:srgbClr val="7030A0"/>
                </a:solidFill>
                <a:latin typeface="Segoe UI"/>
              </a:rPr>
              <a:t>‘on-top-of-the-world’</a:t>
            </a:r>
            <a:r>
              <a:rPr lang="en-US" sz="1400" kern="0" dirty="0">
                <a:solidFill>
                  <a:sysClr val="windowText" lastClr="000000"/>
                </a:solidFill>
              </a:rPr>
              <a:t>. It is also an important dimension for brands who want to be perceived as </a:t>
            </a:r>
            <a:r>
              <a:rPr lang="en-US" sz="1396" b="1" kern="0" dirty="0">
                <a:solidFill>
                  <a:srgbClr val="7030A0"/>
                </a:solidFill>
                <a:latin typeface="Segoe UI"/>
              </a:rPr>
              <a:t>exclusive</a:t>
            </a:r>
            <a:r>
              <a:rPr lang="en-US" sz="1400" kern="0" dirty="0">
                <a:solidFill>
                  <a:sysClr val="windowText" lastClr="000000"/>
                </a:solidFill>
              </a:rPr>
              <a:t> and only </a:t>
            </a:r>
            <a:r>
              <a:rPr lang="en-US" sz="1396" b="1" kern="0" dirty="0">
                <a:solidFill>
                  <a:srgbClr val="7030A0"/>
                </a:solidFill>
                <a:latin typeface="Segoe UI"/>
              </a:rPr>
              <a:t>available for the lucky few</a:t>
            </a:r>
            <a:r>
              <a:rPr lang="en-US" sz="1400" kern="0" dirty="0">
                <a:solidFill>
                  <a:sysClr val="windowText" lastClr="000000"/>
                </a:solidFill>
              </a:rPr>
              <a:t>. </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80478" y="4491715"/>
            <a:ext cx="3445310" cy="2301467"/>
          </a:xfrm>
          <a:prstGeom prst="rect">
            <a:avLst/>
          </a:prstGeom>
        </p:spPr>
      </p:pic>
      <p:pic>
        <p:nvPicPr>
          <p:cNvPr id="20" name="Picture 6" descr="Bilderesultat for country FLAG button ITA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984423"/>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6509954" cy="553998"/>
          </a:xfrm>
          <a:solidFill>
            <a:srgbClr val="7030A0"/>
          </a:solidFill>
        </p:spPr>
        <p:txBody>
          <a:bodyPr/>
          <a:lstStyle/>
          <a:p>
            <a:r>
              <a:rPr lang="en-US" b="1" dirty="0"/>
              <a:t>EXTRAVAGANT INDULGENCE</a:t>
            </a:r>
          </a:p>
        </p:txBody>
      </p:sp>
      <p:graphicFrame>
        <p:nvGraphicFramePr>
          <p:cNvPr id="57" name="SI_Chart"/>
          <p:cNvGraphicFramePr/>
          <p:nvPr>
            <p:extLst>
              <p:ext uri="{D42A27DB-BD31-4B8C-83A1-F6EECF244321}">
                <p14:modId xmlns:p14="http://schemas.microsoft.com/office/powerpoint/2010/main" val="860681034"/>
              </p:ext>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91513263"/>
              </p:ext>
            </p:extLst>
          </p:nvPr>
        </p:nvGraphicFramePr>
        <p:xfrm>
          <a:off x="2407402" y="2628317"/>
          <a:ext cx="3556936"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1889162934"/>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395066691"/>
              </p:ext>
            </p:extLst>
          </p:nvPr>
        </p:nvGraphicFramePr>
        <p:xfrm>
          <a:off x="6120443"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7140299"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7228813"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65" name="Picture 6" descr="Bilderesultat for country FLAG button ITAL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895897"/>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8408333" cy="553999"/>
          </a:xfrm>
          <a:solidFill>
            <a:srgbClr val="7030A0"/>
          </a:solidFill>
        </p:spPr>
        <p:txBody>
          <a:bodyPr>
            <a:normAutofit/>
          </a:bodyPr>
          <a:lstStyle/>
          <a:p>
            <a:r>
              <a:rPr lang="en-GB" sz="2800" dirty="0"/>
              <a:t>Segment profile </a:t>
            </a:r>
            <a:r>
              <a:rPr lang="en-GB" sz="2800" b="1" dirty="0"/>
              <a:t>– EXTRAVAGANT INDULGENCE</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5"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6"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11" name="TextBox 10"/>
          <p:cNvSpPr txBox="1"/>
          <p:nvPr/>
        </p:nvSpPr>
        <p:spPr>
          <a:xfrm>
            <a:off x="10814568" y="231958"/>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2" name="TextBox 41"/>
          <p:cNvSpPr txBox="1"/>
          <p:nvPr/>
        </p:nvSpPr>
        <p:spPr>
          <a:xfrm>
            <a:off x="10814568" y="479999"/>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12" name="Rectangle 11"/>
          <p:cNvSpPr/>
          <p:nvPr/>
        </p:nvSpPr>
        <p:spPr bwMode="gray">
          <a:xfrm>
            <a:off x="10417682" y="274304"/>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Rectangle 43"/>
          <p:cNvSpPr/>
          <p:nvPr/>
        </p:nvSpPr>
        <p:spPr bwMode="gray">
          <a:xfrm>
            <a:off x="10417682" y="524665"/>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9" name="Chart 48"/>
          <p:cNvGraphicFramePr/>
          <p:nvPr>
            <p:extLst>
              <p:ext uri="{D42A27DB-BD31-4B8C-83A1-F6EECF244321}">
                <p14:modId xmlns:p14="http://schemas.microsoft.com/office/powerpoint/2010/main" val="661443089"/>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4" name="Chart 53"/>
          <p:cNvGraphicFramePr/>
          <p:nvPr>
            <p:extLst>
              <p:ext uri="{D42A27DB-BD31-4B8C-83A1-F6EECF244321}">
                <p14:modId xmlns:p14="http://schemas.microsoft.com/office/powerpoint/2010/main" val="506687492"/>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9" name="Chart 58"/>
          <p:cNvGraphicFramePr/>
          <p:nvPr>
            <p:extLst>
              <p:ext uri="{D42A27DB-BD31-4B8C-83A1-F6EECF244321}">
                <p14:modId xmlns:p14="http://schemas.microsoft.com/office/powerpoint/2010/main" val="4147918290"/>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1" name="Chart 60"/>
          <p:cNvGraphicFramePr/>
          <p:nvPr>
            <p:extLst>
              <p:ext uri="{D42A27DB-BD31-4B8C-83A1-F6EECF244321}">
                <p14:modId xmlns:p14="http://schemas.microsoft.com/office/powerpoint/2010/main" val="3187329435"/>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2" name="Chart 61"/>
          <p:cNvGraphicFramePr/>
          <p:nvPr>
            <p:extLst>
              <p:ext uri="{D42A27DB-BD31-4B8C-83A1-F6EECF244321}">
                <p14:modId xmlns:p14="http://schemas.microsoft.com/office/powerpoint/2010/main" val="2173666065"/>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3" name="Chart 62"/>
          <p:cNvGraphicFramePr/>
          <p:nvPr>
            <p:extLst>
              <p:ext uri="{D42A27DB-BD31-4B8C-83A1-F6EECF244321}">
                <p14:modId xmlns:p14="http://schemas.microsoft.com/office/powerpoint/2010/main" val="528550568"/>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64" name="Chart 63"/>
          <p:cNvGraphicFramePr/>
          <p:nvPr>
            <p:extLst>
              <p:ext uri="{D42A27DB-BD31-4B8C-83A1-F6EECF244321}">
                <p14:modId xmlns:p14="http://schemas.microsoft.com/office/powerpoint/2010/main" val="1146452302"/>
              </p:ext>
            </p:extLst>
          </p:nvPr>
        </p:nvGraphicFramePr>
        <p:xfrm>
          <a:off x="8948333" y="1912533"/>
          <a:ext cx="4972354" cy="5324482"/>
        </p:xfrm>
        <a:graphic>
          <a:graphicData uri="http://schemas.openxmlformats.org/drawingml/2006/chart">
            <c:chart xmlns:c="http://schemas.openxmlformats.org/drawingml/2006/chart" xmlns:r="http://schemas.openxmlformats.org/officeDocument/2006/relationships" r:id="rId13"/>
          </a:graphicData>
        </a:graphic>
      </p:graphicFrame>
      <p:pic>
        <p:nvPicPr>
          <p:cNvPr id="52" name="Picture 6" descr="Bilderesultat for country FLAG button ITAL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001251"/>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8484143" cy="553999"/>
          </a:xfrm>
          <a:solidFill>
            <a:srgbClr val="7030A0"/>
          </a:solidFill>
        </p:spPr>
        <p:txBody>
          <a:bodyPr>
            <a:normAutofit/>
          </a:bodyPr>
          <a:lstStyle/>
          <a:p>
            <a:r>
              <a:rPr lang="en-GB" sz="2800" dirty="0"/>
              <a:t>Segment profile </a:t>
            </a:r>
            <a:r>
              <a:rPr lang="en-GB" sz="2800" b="1" dirty="0"/>
              <a:t>- </a:t>
            </a:r>
            <a:r>
              <a:rPr lang="en-US" sz="2800" b="1" dirty="0"/>
              <a:t>EXTRAVAGANT INDULGENCE</a:t>
            </a:r>
            <a:endParaRPr lang="en-GB" sz="2800" b="1" dirty="0"/>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37" name="TextBox 36"/>
          <p:cNvSpPr txBox="1"/>
          <p:nvPr/>
        </p:nvSpPr>
        <p:spPr>
          <a:xfrm>
            <a:off x="10814568" y="231958"/>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38" name="TextBox 37"/>
          <p:cNvSpPr txBox="1"/>
          <p:nvPr/>
        </p:nvSpPr>
        <p:spPr>
          <a:xfrm>
            <a:off x="10814568" y="479999"/>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39" name="Rectangle 38"/>
          <p:cNvSpPr/>
          <p:nvPr/>
        </p:nvSpPr>
        <p:spPr bwMode="gray">
          <a:xfrm>
            <a:off x="10417682" y="274304"/>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0" name="Rectangle 39"/>
          <p:cNvSpPr/>
          <p:nvPr/>
        </p:nvSpPr>
        <p:spPr bwMode="gray">
          <a:xfrm>
            <a:off x="10417682" y="524665"/>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graphicFrame>
        <p:nvGraphicFramePr>
          <p:cNvPr id="42" name="Chart 41"/>
          <p:cNvGraphicFramePr/>
          <p:nvPr>
            <p:extLst>
              <p:ext uri="{D42A27DB-BD31-4B8C-83A1-F6EECF244321}">
                <p14:modId xmlns:p14="http://schemas.microsoft.com/office/powerpoint/2010/main" val="3610014105"/>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5" name="Chart 44"/>
          <p:cNvGraphicFramePr/>
          <p:nvPr>
            <p:extLst>
              <p:ext uri="{D42A27DB-BD31-4B8C-83A1-F6EECF244321}">
                <p14:modId xmlns:p14="http://schemas.microsoft.com/office/powerpoint/2010/main" val="3161860132"/>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1" name="Chart 50"/>
          <p:cNvGraphicFramePr/>
          <p:nvPr>
            <p:extLst>
              <p:ext uri="{D42A27DB-BD31-4B8C-83A1-F6EECF244321}">
                <p14:modId xmlns:p14="http://schemas.microsoft.com/office/powerpoint/2010/main" val="1004415714"/>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2" name="Chart 51"/>
          <p:cNvGraphicFramePr/>
          <p:nvPr>
            <p:extLst>
              <p:ext uri="{D42A27DB-BD31-4B8C-83A1-F6EECF244321}">
                <p14:modId xmlns:p14="http://schemas.microsoft.com/office/powerpoint/2010/main" val="791139914"/>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3" name="Chart 52"/>
          <p:cNvGraphicFramePr/>
          <p:nvPr>
            <p:extLst>
              <p:ext uri="{D42A27DB-BD31-4B8C-83A1-F6EECF244321}">
                <p14:modId xmlns:p14="http://schemas.microsoft.com/office/powerpoint/2010/main" val="3265271955"/>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4" name="Chart 53"/>
          <p:cNvGraphicFramePr/>
          <p:nvPr>
            <p:extLst>
              <p:ext uri="{D42A27DB-BD31-4B8C-83A1-F6EECF244321}">
                <p14:modId xmlns:p14="http://schemas.microsoft.com/office/powerpoint/2010/main" val="294942498"/>
              </p:ext>
            </p:extLst>
          </p:nvPr>
        </p:nvGraphicFramePr>
        <p:xfrm>
          <a:off x="9240167" y="2036227"/>
          <a:ext cx="3878820" cy="2968540"/>
        </p:xfrm>
        <a:graphic>
          <a:graphicData uri="http://schemas.openxmlformats.org/drawingml/2006/chart">
            <c:chart xmlns:c="http://schemas.openxmlformats.org/drawingml/2006/chart" xmlns:r="http://schemas.openxmlformats.org/officeDocument/2006/relationships" r:id="rId11"/>
          </a:graphicData>
        </a:graphic>
      </p:graphicFrame>
      <p:pic>
        <p:nvPicPr>
          <p:cNvPr id="50" name="Picture 6" descr="Bilderesultat for country FLAG button ITAL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76C0E605-3208-4048-AE56-4C8D564C870C}"/>
              </a:ext>
            </a:extLst>
          </p:cNvPr>
          <p:cNvSpPr txBox="1"/>
          <p:nvPr/>
        </p:nvSpPr>
        <p:spPr>
          <a:xfrm>
            <a:off x="9204155" y="5140086"/>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3" name="Chart 42">
            <a:extLst>
              <a:ext uri="{FF2B5EF4-FFF2-40B4-BE49-F238E27FC236}">
                <a16:creationId xmlns:a16="http://schemas.microsoft.com/office/drawing/2014/main" id="{8F125616-4574-4084-A35D-2D53D7BEBDE0}"/>
              </a:ext>
            </a:extLst>
          </p:cNvPr>
          <p:cNvGraphicFramePr/>
          <p:nvPr>
            <p:extLst>
              <p:ext uri="{D42A27DB-BD31-4B8C-83A1-F6EECF244321}">
                <p14:modId xmlns:p14="http://schemas.microsoft.com/office/powerpoint/2010/main" val="1731746808"/>
              </p:ext>
            </p:extLst>
          </p:nvPr>
        </p:nvGraphicFramePr>
        <p:xfrm>
          <a:off x="9267315" y="5541464"/>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2876694671"/>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92457"/>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r>
              <a:rPr kumimoji="0" lang="en-GB" sz="2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ENERGY</a:t>
            </a:r>
          </a:p>
        </p:txBody>
      </p:sp>
      <p:sp>
        <p:nvSpPr>
          <p:cNvPr id="10" name="TextBox 9"/>
          <p:cNvSpPr txBox="1"/>
          <p:nvPr/>
        </p:nvSpPr>
        <p:spPr>
          <a:xfrm>
            <a:off x="3862028" y="3889777"/>
            <a:ext cx="2136219"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HAVE AS MUCH FUN AS POSSIBLE</a:t>
            </a:r>
          </a:p>
        </p:txBody>
      </p:sp>
      <p:sp>
        <p:nvSpPr>
          <p:cNvPr id="9" name="TextBox 8"/>
          <p:cNvSpPr txBox="1"/>
          <p:nvPr/>
        </p:nvSpPr>
        <p:spPr>
          <a:xfrm>
            <a:off x="987882" y="3889778"/>
            <a:ext cx="2160240"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ACTIVE AND ADVENTUROUS</a:t>
            </a:r>
          </a:p>
        </p:txBody>
      </p:sp>
      <p:sp>
        <p:nvSpPr>
          <p:cNvPr id="8" name="TextBox 7"/>
          <p:cNvSpPr txBox="1"/>
          <p:nvPr/>
        </p:nvSpPr>
        <p:spPr>
          <a:xfrm>
            <a:off x="7103948" y="454745"/>
            <a:ext cx="5952643" cy="3290956"/>
          </a:xfrm>
          <a:prstGeom prst="rect">
            <a:avLst/>
          </a:prstGeom>
          <a:solidFill>
            <a:srgbClr val="FFFFFF">
              <a:alpha val="74902"/>
            </a:srgbClr>
          </a:solidFill>
        </p:spPr>
        <p:txBody>
          <a:bodyPr wrap="square" lIns="72000" tIns="36000" rIns="72000" bIns="36000" rtlCol="0">
            <a:spAutoFit/>
          </a:bodyPr>
          <a:lstStyle/>
          <a:p>
            <a:pPr>
              <a:lnSpc>
                <a:spcPct val="110000"/>
              </a:lnSpc>
              <a:spcBef>
                <a:spcPts val="2400"/>
              </a:spcBef>
              <a:buClr>
                <a:schemeClr val="bg2"/>
              </a:buClr>
              <a:tabLst>
                <a:tab pos="3411538" algn="l"/>
              </a:tabLst>
            </a:pPr>
            <a:r>
              <a:rPr lang="en-US" sz="2400" dirty="0">
                <a:cs typeface="Arial" pitchFamily="34" charset="0"/>
              </a:rPr>
              <a:t>Energy is about adventure, </a:t>
            </a:r>
            <a:r>
              <a:rPr lang="en-US" sz="2400" b="1" dirty="0">
                <a:solidFill>
                  <a:srgbClr val="FF0000"/>
                </a:solidFill>
                <a:cs typeface="Arial" pitchFamily="34" charset="0"/>
              </a:rPr>
              <a:t>being active</a:t>
            </a:r>
            <a:r>
              <a:rPr lang="en-US" sz="2400" dirty="0">
                <a:cs typeface="Arial" pitchFamily="34" charset="0"/>
              </a:rPr>
              <a:t>, testing your boundaries and discovering new things. It taps into the need to be </a:t>
            </a:r>
            <a:r>
              <a:rPr lang="en-US" sz="2400" b="1" dirty="0">
                <a:solidFill>
                  <a:srgbClr val="FF0000"/>
                </a:solidFill>
                <a:cs typeface="Arial" pitchFamily="34" charset="0"/>
              </a:rPr>
              <a:t>energized</a:t>
            </a:r>
            <a:r>
              <a:rPr lang="en-US" sz="2400" dirty="0">
                <a:cs typeface="Arial" pitchFamily="34" charset="0"/>
              </a:rPr>
              <a:t>. Energy is all about being active and experiencing the freedom, passion, and adventure that comes with activities. Buzzing about, </a:t>
            </a:r>
            <a:r>
              <a:rPr lang="en-US" sz="2400" b="1" dirty="0">
                <a:solidFill>
                  <a:srgbClr val="FF0000"/>
                </a:solidFill>
                <a:cs typeface="Arial" pitchFamily="34" charset="0"/>
              </a:rPr>
              <a:t>spending energy</a:t>
            </a:r>
            <a:r>
              <a:rPr lang="en-US" sz="2400" dirty="0">
                <a:cs typeface="Arial" pitchFamily="34" charset="0"/>
              </a:rPr>
              <a:t>, and feeling very much </a:t>
            </a:r>
            <a:r>
              <a:rPr lang="en-US" sz="2400" b="1" dirty="0">
                <a:solidFill>
                  <a:srgbClr val="FF0000"/>
                </a:solidFill>
                <a:cs typeface="Arial" pitchFamily="34" charset="0"/>
              </a:rPr>
              <a:t>alive and kicking</a:t>
            </a:r>
            <a:r>
              <a:rPr lang="en-US" sz="2400" dirty="0">
                <a:cs typeface="Arial" pitchFamily="34" charset="0"/>
              </a:rPr>
              <a:t>.  </a:t>
            </a:r>
          </a:p>
        </p:txBody>
      </p:sp>
      <p:cxnSp>
        <p:nvCxnSpPr>
          <p:cNvPr id="11" name="Straight Connector 10"/>
          <p:cNvCxnSpPr/>
          <p:nvPr/>
        </p:nvCxnSpPr>
        <p:spPr>
          <a:xfrm>
            <a:off x="7007919" y="454745"/>
            <a:ext cx="0" cy="3290956"/>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5160023"/>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a:extLst>
              <a:ext uri="{28A0092B-C50C-407E-A947-70E740481C1C}">
                <a14:useLocalDpi xmlns:a14="http://schemas.microsoft.com/office/drawing/2010/main" val="0"/>
              </a:ext>
            </a:extLst>
          </a:blip>
          <a:srcRect l="24437" r="26062"/>
          <a:stretch/>
        </p:blipFill>
        <p:spPr>
          <a:xfrm>
            <a:off x="178496" y="1097550"/>
            <a:ext cx="5565884" cy="6330377"/>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ENERGY</a:t>
            </a:r>
          </a:p>
        </p:txBody>
      </p:sp>
      <p:sp>
        <p:nvSpPr>
          <p:cNvPr id="8" name="TextBox 7"/>
          <p:cNvSpPr txBox="1"/>
          <p:nvPr/>
        </p:nvSpPr>
        <p:spPr>
          <a:xfrm>
            <a:off x="5569753" y="1322571"/>
            <a:ext cx="3240000" cy="3009798"/>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feel </a:t>
            </a:r>
            <a:r>
              <a:rPr lang="en-US" sz="1396" b="1" kern="0" dirty="0">
                <a:solidFill>
                  <a:srgbClr val="FF0000"/>
                </a:solidFill>
              </a:rPr>
              <a:t>allow me to intensify the relationship with my loved ones</a:t>
            </a:r>
            <a:r>
              <a:rPr lang="en-US" sz="1396" kern="0" dirty="0">
                <a:solidFill>
                  <a:sysClr val="windowText" lastClr="000000"/>
                </a:solidFill>
              </a:rPr>
              <a:t>. A holiday should give me </a:t>
            </a:r>
            <a:r>
              <a:rPr lang="en-US" sz="1396" b="1" kern="0" dirty="0">
                <a:solidFill>
                  <a:srgbClr val="FF0000"/>
                </a:solidFill>
              </a:rPr>
              <a:t>new inspiration</a:t>
            </a:r>
            <a:r>
              <a:rPr lang="en-US" sz="1396" b="1" kern="0" dirty="0">
                <a:solidFill>
                  <a:sysClr val="windowText" lastClr="000000"/>
                </a:solidFill>
              </a:rPr>
              <a:t> </a:t>
            </a:r>
            <a:r>
              <a:rPr lang="en-US" sz="1396" kern="0" dirty="0">
                <a:solidFill>
                  <a:sysClr val="windowText" lastClr="000000"/>
                </a:solidFill>
              </a:rPr>
              <a:t>and make me feel </a:t>
            </a:r>
            <a:r>
              <a:rPr lang="en-US" sz="1396" b="1" kern="0" dirty="0">
                <a:solidFill>
                  <a:srgbClr val="FF0000"/>
                </a:solidFill>
              </a:rPr>
              <a:t>full of energy</a:t>
            </a:r>
            <a:r>
              <a:rPr lang="en-US" sz="1396" kern="0" dirty="0">
                <a:solidFill>
                  <a:sysClr val="windowText" lastClr="000000"/>
                </a:solidFill>
              </a:rPr>
              <a:t>.</a:t>
            </a:r>
            <a:endParaRPr lang="en-US" altLang="ja-JP" sz="1396" cap="all" dirty="0">
              <a:solidFill>
                <a:srgbClr val="000000"/>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that offers a wide range of possible </a:t>
            </a:r>
            <a:r>
              <a:rPr lang="en-US" sz="1396" b="1" kern="0" dirty="0">
                <a:solidFill>
                  <a:srgbClr val="FF0000"/>
                </a:solidFill>
              </a:rPr>
              <a:t>activities</a:t>
            </a:r>
            <a:r>
              <a:rPr lang="en-US" sz="1400" kern="0" dirty="0">
                <a:solidFill>
                  <a:sysClr val="windowText" lastClr="000000"/>
                </a:solidFill>
              </a:rPr>
              <a:t> also for kids. A destination that allows me to be </a:t>
            </a:r>
            <a:r>
              <a:rPr lang="en-US" sz="1396" b="1" kern="0" dirty="0">
                <a:solidFill>
                  <a:srgbClr val="FF0000"/>
                </a:solidFill>
              </a:rPr>
              <a:t>physical active</a:t>
            </a:r>
            <a:r>
              <a:rPr lang="en-US" sz="1400" kern="0" dirty="0">
                <a:solidFill>
                  <a:sysClr val="windowText" lastClr="000000"/>
                </a:solidFill>
              </a:rPr>
              <a:t>.</a:t>
            </a:r>
          </a:p>
        </p:txBody>
      </p:sp>
      <p:sp>
        <p:nvSpPr>
          <p:cNvPr id="9" name="TextBox 8"/>
          <p:cNvSpPr txBox="1"/>
          <p:nvPr/>
        </p:nvSpPr>
        <p:spPr>
          <a:xfrm>
            <a:off x="9350835" y="1322570"/>
            <a:ext cx="3240000" cy="3222036"/>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FF0000"/>
                </a:solidFill>
              </a:rPr>
              <a:t>active</a:t>
            </a:r>
            <a:r>
              <a:rPr lang="en-US" sz="1396" kern="0" dirty="0">
                <a:solidFill>
                  <a:sysClr val="windowText" lastClr="000000"/>
                </a:solidFill>
              </a:rPr>
              <a:t>, </a:t>
            </a:r>
            <a:r>
              <a:rPr lang="en-US" sz="1396" b="1" kern="0" dirty="0">
                <a:solidFill>
                  <a:srgbClr val="FF0000"/>
                </a:solidFill>
              </a:rPr>
              <a:t>explorative </a:t>
            </a:r>
            <a:r>
              <a:rPr lang="en-US" sz="1396" kern="0" dirty="0">
                <a:solidFill>
                  <a:sysClr val="windowText" lastClr="000000"/>
                </a:solidFill>
              </a:rPr>
              <a:t>and</a:t>
            </a:r>
            <a:r>
              <a:rPr lang="en-US" sz="1396" b="1" kern="0" dirty="0">
                <a:solidFill>
                  <a:srgbClr val="FF0000"/>
                </a:solidFill>
              </a:rPr>
              <a:t> adventurous</a:t>
            </a:r>
            <a:r>
              <a:rPr lang="en-US" sz="1396" kern="0" dirty="0">
                <a:solidFill>
                  <a:sysClr val="windowText" lastClr="000000"/>
                </a:solidFill>
              </a:rPr>
              <a:t>.</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like to do things </a:t>
            </a:r>
            <a:r>
              <a:rPr lang="en-US" sz="1396" b="1" kern="0" dirty="0">
                <a:solidFill>
                  <a:srgbClr val="FF0000"/>
                </a:solidFill>
              </a:rPr>
              <a:t>spontaneously</a:t>
            </a:r>
            <a:r>
              <a:rPr lang="en-US" sz="1396" kern="0" dirty="0">
                <a:solidFill>
                  <a:sysClr val="windowText" lastClr="000000"/>
                </a:solidFill>
              </a:rPr>
              <a:t>, </a:t>
            </a:r>
            <a:r>
              <a:rPr lang="en-US" sz="1396" b="1" kern="0" dirty="0">
                <a:solidFill>
                  <a:srgbClr val="FF0000"/>
                </a:solidFill>
              </a:rPr>
              <a:t>impulsively. </a:t>
            </a:r>
            <a:r>
              <a:rPr lang="en-US" sz="1396" kern="0" dirty="0">
                <a:solidFill>
                  <a:sysClr val="windowText" lastClr="000000"/>
                </a:solidFill>
              </a:rPr>
              <a:t>People for whom </a:t>
            </a:r>
            <a:r>
              <a:rPr lang="en-US" sz="1396" b="1" kern="0" dirty="0">
                <a:solidFill>
                  <a:srgbClr val="FF0000"/>
                </a:solidFill>
              </a:rPr>
              <a:t>family comes first above all </a:t>
            </a:r>
            <a:r>
              <a:rPr lang="en-US" sz="1396" kern="0" dirty="0">
                <a:solidFill>
                  <a:sysClr val="windowText" lastClr="000000"/>
                </a:solidFill>
              </a:rPr>
              <a:t>and people who want to </a:t>
            </a:r>
            <a:r>
              <a:rPr lang="en-US" sz="1396" b="1" kern="0" dirty="0">
                <a:solidFill>
                  <a:srgbClr val="FF0000"/>
                </a:solidFill>
              </a:rPr>
              <a:t>revitalize themselves</a:t>
            </a:r>
            <a:r>
              <a:rPr lang="en-US" sz="1396" kern="0" dirty="0">
                <a:solidFill>
                  <a:sysClr val="windowText" lastClr="000000"/>
                </a:solidFill>
              </a:rPr>
              <a:t>.</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FF0000"/>
                  </a:solidFill>
                  <a:latin typeface="Arial Rounded MT Bold"/>
                </a:rPr>
                <a:t>48</a:t>
              </a:r>
              <a:r>
                <a:rPr lang="da-DK" sz="1470" b="1" kern="0" dirty="0">
                  <a:solidFill>
                    <a:srgbClr val="FF0000"/>
                  </a:solidFill>
                  <a:latin typeface="Arial Rounded MT Bold"/>
                </a:rPr>
                <a:t>%</a:t>
              </a:r>
              <a:endParaRPr lang="da-DK" sz="1764" b="1" kern="0" dirty="0">
                <a:solidFill>
                  <a:srgbClr val="FF000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FF0000"/>
                  </a:solidFill>
                  <a:latin typeface="Arial Rounded MT Bold"/>
                </a:rPr>
                <a:t>52</a:t>
              </a:r>
              <a:r>
                <a:rPr lang="da-DK" sz="1470" b="1" kern="0" dirty="0">
                  <a:solidFill>
                    <a:srgbClr val="FF0000"/>
                  </a:solidFill>
                  <a:latin typeface="Arial Rounded MT Bold"/>
                </a:rPr>
                <a:t>%</a:t>
              </a:r>
              <a:endParaRPr lang="da-DK" sz="1764" b="1" kern="0" dirty="0">
                <a:solidFill>
                  <a:srgbClr val="FF000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0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0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b="1" kern="0" dirty="0">
                  <a:solidFill>
                    <a:srgbClr val="FF0000"/>
                  </a:solidFill>
                  <a:latin typeface="Arial Rounded MT Bold"/>
                </a:rPr>
                <a:t>38</a:t>
              </a:r>
              <a:r>
                <a:rPr lang="da-DK" sz="1617" b="1" kern="0" dirty="0">
                  <a:solidFill>
                    <a:srgbClr val="FF0000"/>
                  </a:solidFill>
                  <a:latin typeface="Arial Rounded MT Bold"/>
                </a:rPr>
                <a:t>%</a:t>
              </a:r>
              <a:r>
                <a:rPr lang="da-DK" sz="2646" b="1" kern="0" dirty="0">
                  <a:solidFill>
                    <a:srgbClr val="FF0000"/>
                  </a:solidFill>
                  <a:latin typeface="Arial Rounded MT Bold"/>
                </a:rPr>
                <a:t> </a:t>
              </a:r>
            </a:p>
            <a:p>
              <a:pPr marL="7001" algn="ctr" defTabSz="1343985">
                <a:defRPr/>
              </a:pPr>
              <a:r>
                <a:rPr lang="da-DK" sz="1029" kern="0" dirty="0">
                  <a:solidFill>
                    <a:srgbClr val="FF0000"/>
                  </a:solidFill>
                  <a:latin typeface="Arial Rounded MT Bold"/>
                </a:rPr>
                <a:t>ARE BELOW</a:t>
              </a:r>
            </a:p>
            <a:p>
              <a:pPr marL="7001" algn="ctr" defTabSz="1343985">
                <a:defRPr/>
              </a:pPr>
              <a:r>
                <a:rPr lang="da-DK" sz="1323" b="1" kern="0" dirty="0">
                  <a:solidFill>
                    <a:srgbClr val="FF0000"/>
                  </a:solidFill>
                  <a:latin typeface="Arial Rounded MT Bold"/>
                </a:rPr>
                <a:t>40 </a:t>
              </a:r>
              <a:r>
                <a:rPr lang="da-DK" sz="1029" kern="0" dirty="0">
                  <a:solidFill>
                    <a:srgbClr val="FF0000"/>
                  </a:solidFill>
                  <a:latin typeface="Arial Rounded MT Bold"/>
                </a:rPr>
                <a:t>YEARS</a:t>
              </a:r>
              <a:endParaRPr lang="da-DK" sz="1176" kern="0" dirty="0">
                <a:solidFill>
                  <a:srgbClr val="FF000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0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0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FF0000"/>
                  </a:solidFill>
                  <a:latin typeface="Arial Rounded MT Bold"/>
                </a:rPr>
                <a:t>SHARE OF OVERNIGHT STAYS</a:t>
              </a:r>
            </a:p>
            <a:p>
              <a:pPr marL="7001" algn="ctr" defTabSz="1343985">
                <a:defRPr/>
              </a:pPr>
              <a:r>
                <a:rPr lang="da-DK" sz="2058" b="1" kern="0" dirty="0">
                  <a:solidFill>
                    <a:srgbClr val="FF0000"/>
                  </a:solidFill>
                  <a:latin typeface="Arial Rounded MT Bold"/>
                </a:rPr>
                <a:t>7</a:t>
              </a:r>
              <a:r>
                <a:rPr lang="da-DK" sz="1470" b="1" kern="0" dirty="0">
                  <a:solidFill>
                    <a:srgbClr val="FF0000"/>
                  </a:solidFill>
                  <a:latin typeface="Arial Rounded MT Bold"/>
                </a:rPr>
                <a:t>%</a:t>
              </a:r>
              <a:endParaRPr lang="da-DK" sz="1176" kern="0" dirty="0">
                <a:solidFill>
                  <a:srgbClr val="FF0000"/>
                </a:solidFill>
                <a:latin typeface="Arial Rounded MT Bold"/>
              </a:endParaRPr>
            </a:p>
          </p:txBody>
        </p:sp>
      </p:grpSp>
      <p:sp>
        <p:nvSpPr>
          <p:cNvPr id="61" name="Oval 60"/>
          <p:cNvSpPr/>
          <p:nvPr/>
        </p:nvSpPr>
        <p:spPr>
          <a:xfrm>
            <a:off x="-409658" y="1691683"/>
            <a:ext cx="3673161" cy="3444494"/>
          </a:xfrm>
          <a:prstGeom prst="ellipse">
            <a:avLst/>
          </a:prstGeom>
          <a:solidFill>
            <a:srgbClr val="FF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a holiday that gives med energy and new inspiration. I need a destination with a wide range of activities that keeps me physical active. </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50" name="Chart 49"/>
          <p:cNvGraphicFramePr/>
          <p:nvPr>
            <p:extLst>
              <p:ext uri="{D42A27DB-BD31-4B8C-83A1-F6EECF244321}">
                <p14:modId xmlns:p14="http://schemas.microsoft.com/office/powerpoint/2010/main" val="1718971779"/>
              </p:ext>
            </p:extLst>
          </p:nvPr>
        </p:nvGraphicFramePr>
        <p:xfrm>
          <a:off x="10828995"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51" name="Picture 6" descr="Bilderesultat for country FLAG button ITA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752362"/>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ENERGY</a:t>
            </a:r>
          </a:p>
        </p:txBody>
      </p:sp>
      <p:sp>
        <p:nvSpPr>
          <p:cNvPr id="12" name="TextBox 11"/>
          <p:cNvSpPr txBox="1"/>
          <p:nvPr/>
        </p:nvSpPr>
        <p:spPr>
          <a:xfrm>
            <a:off x="670095" y="1703969"/>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As in most segments you will find the typical sun and beach vacation in this segment, but you will also find </a:t>
            </a:r>
            <a:r>
              <a:rPr lang="en-GB" sz="1396" kern="0" dirty="0"/>
              <a:t>sightseeing/round trips, cultural experiences and visits to historic sites as much as the next man!</a:t>
            </a:r>
          </a:p>
        </p:txBody>
      </p:sp>
      <p:sp>
        <p:nvSpPr>
          <p:cNvPr id="13" name="TextBox 12"/>
          <p:cNvSpPr txBox="1"/>
          <p:nvPr/>
        </p:nvSpPr>
        <p:spPr>
          <a:xfrm>
            <a:off x="670095" y="4511727"/>
            <a:ext cx="3439313" cy="1292020"/>
          </a:xfrm>
          <a:prstGeom prst="rect">
            <a:avLst/>
          </a:prstGeom>
        </p:spPr>
        <p:txBody>
          <a:bodyPr vert="horz" wrap="square" lIns="0" tIns="0" rIns="0" bIns="0" rtlCol="0">
            <a:spAutoFit/>
          </a:bodyPr>
          <a:lstStyle/>
          <a:p>
            <a:pPr marL="7001" defTabSz="1343985">
              <a:defRPr/>
            </a:pPr>
            <a:r>
              <a:rPr lang="en-US" sz="1396" b="1" kern="0" dirty="0">
                <a:solidFill>
                  <a:sysClr val="windowText" lastClr="000000"/>
                </a:solidFill>
              </a:rPr>
              <a:t>HOLIDAY EXPERIENCE</a:t>
            </a:r>
          </a:p>
          <a:p>
            <a:pPr marL="4763" lvl="0" algn="just" defTabSz="914400">
              <a:defRPr/>
            </a:pPr>
            <a:r>
              <a:rPr lang="en-US" sz="1400" kern="0" dirty="0">
                <a:solidFill>
                  <a:sysClr val="windowText" lastClr="000000"/>
                </a:solidFill>
              </a:rPr>
              <a:t>This segments don’t over index on any activities. But you will find observing beauty of nature, visits to  historical sites and relaxation  on the list over popular activities.</a:t>
            </a:r>
            <a:endParaRPr lang="en-US" sz="1400" kern="0" dirty="0">
              <a:solidFill>
                <a:srgbClr val="FF0000"/>
              </a:solidFill>
            </a:endParaRPr>
          </a:p>
        </p:txBody>
      </p:sp>
      <p:sp>
        <p:nvSpPr>
          <p:cNvPr id="16" name="TextBox 15"/>
          <p:cNvSpPr txBox="1"/>
          <p:nvPr/>
        </p:nvSpPr>
        <p:spPr>
          <a:xfrm>
            <a:off x="4989172" y="4491716"/>
            <a:ext cx="3439313" cy="236923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 don’t spend a lot of time planning where to go. Most of them settle for the trip less than </a:t>
            </a:r>
            <a:r>
              <a:rPr lang="en-GB" sz="1396" b="1" kern="0" dirty="0">
                <a:solidFill>
                  <a:srgbClr val="FF0000"/>
                </a:solidFill>
              </a:rPr>
              <a:t>2 months before they go </a:t>
            </a:r>
            <a:r>
              <a:rPr lang="en-GB" sz="1396" kern="0" dirty="0"/>
              <a:t>(63%)</a:t>
            </a:r>
            <a:r>
              <a:rPr lang="en-GB" sz="1400" kern="0" dirty="0"/>
              <a:t>. </a:t>
            </a:r>
            <a:r>
              <a:rPr lang="en-GB" sz="1400" kern="0" dirty="0">
                <a:solidFill>
                  <a:sysClr val="windowText" lastClr="000000"/>
                </a:solidFill>
              </a:rPr>
              <a:t>Their main source of information is the </a:t>
            </a:r>
            <a:r>
              <a:rPr lang="en-GB" sz="1396" kern="0" dirty="0"/>
              <a:t>internet in general</a:t>
            </a:r>
            <a:r>
              <a:rPr lang="en-GB" sz="1400" kern="0" dirty="0">
                <a:solidFill>
                  <a:sysClr val="windowText" lastClr="000000"/>
                </a:solidFill>
              </a:rPr>
              <a:t>. I.e. it will be important to use </a:t>
            </a:r>
            <a:r>
              <a:rPr lang="en-GB" sz="1396" kern="0" dirty="0"/>
              <a:t>search engines </a:t>
            </a:r>
            <a:r>
              <a:rPr lang="en-GB" sz="1400" kern="0" dirty="0">
                <a:solidFill>
                  <a:sysClr val="windowText" lastClr="000000"/>
                </a:solidFill>
              </a:rPr>
              <a:t>as a vehicle to reach this segment. Their partners  </a:t>
            </a:r>
            <a:r>
              <a:rPr lang="en-GB" sz="1396" b="1" kern="0" dirty="0">
                <a:solidFill>
                  <a:srgbClr val="FF0000"/>
                </a:solidFill>
              </a:rPr>
              <a:t>children</a:t>
            </a:r>
            <a:r>
              <a:rPr lang="en-GB" sz="1400" kern="0" dirty="0">
                <a:solidFill>
                  <a:sysClr val="windowText" lastClr="000000"/>
                </a:solidFill>
              </a:rPr>
              <a:t>, </a:t>
            </a:r>
            <a:r>
              <a:rPr lang="en-GB" sz="1396" kern="0" dirty="0"/>
              <a:t>friends</a:t>
            </a:r>
            <a:r>
              <a:rPr lang="en-GB" sz="1400" kern="0" dirty="0"/>
              <a:t> and acquaintances heavily </a:t>
            </a:r>
            <a:r>
              <a:rPr lang="en-GB" sz="1396" kern="0" dirty="0"/>
              <a:t>influences their choice</a:t>
            </a:r>
            <a:r>
              <a:rPr lang="en-GB" sz="1400" kern="0" dirty="0"/>
              <a:t>. </a:t>
            </a:r>
          </a:p>
        </p:txBody>
      </p:sp>
      <p:sp>
        <p:nvSpPr>
          <p:cNvPr id="17" name="TextBox 16"/>
          <p:cNvSpPr txBox="1"/>
          <p:nvPr/>
        </p:nvSpPr>
        <p:spPr>
          <a:xfrm>
            <a:off x="5015679" y="1703969"/>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GET ENERGY</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enables them </a:t>
            </a:r>
            <a:r>
              <a:rPr lang="en-GB" sz="1396" b="1" kern="0" dirty="0">
                <a:solidFill>
                  <a:srgbClr val="FF0000"/>
                </a:solidFill>
              </a:rPr>
              <a:t>to feel full of energy</a:t>
            </a:r>
            <a:r>
              <a:rPr lang="en-GB" sz="1400" kern="0" dirty="0">
                <a:solidFill>
                  <a:sysClr val="windowText" lastClr="000000"/>
                </a:solidFill>
              </a:rPr>
              <a:t>. They often travel in</a:t>
            </a:r>
            <a:r>
              <a:rPr lang="en-GB" sz="1396" b="1" kern="0" dirty="0">
                <a:solidFill>
                  <a:srgbClr val="FF0000"/>
                </a:solidFill>
              </a:rPr>
              <a:t> groups </a:t>
            </a:r>
            <a:r>
              <a:rPr lang="en-GB" sz="1400" kern="0" dirty="0">
                <a:solidFill>
                  <a:sysClr val="windowText" lastClr="000000"/>
                </a:solidFill>
              </a:rPr>
              <a:t>(2 or more) with </a:t>
            </a:r>
            <a:r>
              <a:rPr lang="en-GB" sz="1396" b="1" kern="0" dirty="0">
                <a:solidFill>
                  <a:srgbClr val="FF0000"/>
                </a:solidFill>
              </a:rPr>
              <a:t>friends</a:t>
            </a:r>
            <a:r>
              <a:rPr lang="en-GB" sz="1400" kern="0" dirty="0">
                <a:solidFill>
                  <a:sysClr val="windowText" lastClr="000000"/>
                </a:solidFill>
              </a:rPr>
              <a:t> and with </a:t>
            </a:r>
            <a:r>
              <a:rPr lang="en-GB" sz="1396" b="1" kern="0" dirty="0">
                <a:solidFill>
                  <a:srgbClr val="FF0000"/>
                </a:solidFill>
              </a:rPr>
              <a:t>children</a:t>
            </a:r>
            <a:r>
              <a:rPr lang="en-GB" sz="1400" kern="0" dirty="0">
                <a:solidFill>
                  <a:sysClr val="windowText" lastClr="000000"/>
                </a:solidFill>
              </a:rPr>
              <a:t>, so the </a:t>
            </a:r>
            <a:r>
              <a:rPr lang="en-GB" sz="1396" b="1" kern="0" dirty="0">
                <a:solidFill>
                  <a:srgbClr val="FF0000"/>
                </a:solidFill>
              </a:rPr>
              <a:t>social</a:t>
            </a:r>
            <a:r>
              <a:rPr lang="en-GB" sz="1400" kern="0" dirty="0">
                <a:solidFill>
                  <a:sysClr val="windowText" lastClr="000000"/>
                </a:solidFill>
              </a:rPr>
              <a:t> element is also important. </a:t>
            </a:r>
            <a:r>
              <a:rPr lang="en-US" sz="1400" kern="0" dirty="0">
                <a:solidFill>
                  <a:sysClr val="windowText" lastClr="000000"/>
                </a:solidFill>
              </a:rPr>
              <a:t>Many of them travel by </a:t>
            </a:r>
            <a:r>
              <a:rPr lang="en-US" sz="1396" b="1" kern="0" dirty="0">
                <a:solidFill>
                  <a:srgbClr val="FF0000"/>
                </a:solidFill>
              </a:rPr>
              <a:t>car</a:t>
            </a:r>
            <a:r>
              <a:rPr lang="en-US" sz="1400" kern="0" dirty="0">
                <a:solidFill>
                  <a:sysClr val="windowText" lastClr="000000"/>
                </a:solidFill>
              </a:rPr>
              <a:t> and they stay at a </a:t>
            </a:r>
            <a:r>
              <a:rPr lang="en-US" sz="1396" b="1" kern="0" dirty="0">
                <a:solidFill>
                  <a:srgbClr val="FF0000"/>
                </a:solidFill>
              </a:rPr>
              <a:t>medium standard hotels</a:t>
            </a:r>
            <a:r>
              <a:rPr lang="en-US" sz="1400" kern="0" dirty="0">
                <a:solidFill>
                  <a:sysClr val="windowText" lastClr="000000"/>
                </a:solidFill>
              </a:rPr>
              <a:t>. Travel mainly in </a:t>
            </a:r>
            <a:r>
              <a:rPr lang="en-US" sz="1396" b="1" kern="0" dirty="0">
                <a:solidFill>
                  <a:srgbClr val="FF0000"/>
                </a:solidFill>
              </a:rPr>
              <a:t>summertime</a:t>
            </a:r>
            <a:r>
              <a:rPr lang="en-US" sz="1400" kern="0" dirty="0">
                <a:solidFill>
                  <a:sysClr val="windowText" lastClr="000000"/>
                </a:solidFill>
              </a:rPr>
              <a:t>. </a:t>
            </a:r>
            <a:endParaRPr lang="en-GB" sz="1396" kern="0" dirty="0">
              <a:solidFill>
                <a:sysClr val="windowText" lastClr="000000"/>
              </a:solidFill>
            </a:endParaRPr>
          </a:p>
        </p:txBody>
      </p:sp>
      <p:sp>
        <p:nvSpPr>
          <p:cNvPr id="24" name="TextBox 23"/>
          <p:cNvSpPr txBox="1"/>
          <p:nvPr/>
        </p:nvSpPr>
        <p:spPr>
          <a:xfrm>
            <a:off x="9168160" y="1703969"/>
            <a:ext cx="3651632" cy="2584682"/>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energy segment is important for brands who position themselves as </a:t>
            </a:r>
            <a:r>
              <a:rPr lang="en-US" sz="1396" b="1" kern="0" dirty="0">
                <a:solidFill>
                  <a:srgbClr val="FF0000"/>
                </a:solidFill>
              </a:rPr>
              <a:t>vital</a:t>
            </a:r>
            <a:r>
              <a:rPr lang="en-US" sz="1400" kern="0" dirty="0">
                <a:solidFill>
                  <a:sysClr val="windowText" lastClr="000000"/>
                </a:solidFill>
              </a:rPr>
              <a:t> and </a:t>
            </a:r>
            <a:r>
              <a:rPr lang="en-US" sz="1396" b="1" kern="0" dirty="0">
                <a:solidFill>
                  <a:srgbClr val="FF0000"/>
                </a:solidFill>
              </a:rPr>
              <a:t>energetic</a:t>
            </a:r>
            <a:r>
              <a:rPr lang="en-US" sz="1400" kern="0" dirty="0">
                <a:solidFill>
                  <a:sysClr val="windowText" lastClr="000000"/>
                </a:solidFill>
              </a:rPr>
              <a:t> and who are always </a:t>
            </a:r>
            <a:r>
              <a:rPr lang="en-US" sz="1396" b="1" kern="0" dirty="0">
                <a:solidFill>
                  <a:srgbClr val="FF0000"/>
                </a:solidFill>
              </a:rPr>
              <a:t>pushing the boundaries</a:t>
            </a:r>
            <a:r>
              <a:rPr lang="en-US" sz="1400" kern="0" dirty="0">
                <a:solidFill>
                  <a:sysClr val="windowText" lastClr="000000"/>
                </a:solidFill>
              </a:rPr>
              <a:t> and stimulating consumers with change and </a:t>
            </a:r>
            <a:r>
              <a:rPr lang="en-US" sz="1396" b="1" kern="0" dirty="0">
                <a:solidFill>
                  <a:srgbClr val="FF0000"/>
                </a:solidFill>
              </a:rPr>
              <a:t>challenge</a:t>
            </a:r>
            <a:r>
              <a:rPr lang="en-US" sz="1400" kern="0" dirty="0">
                <a:solidFill>
                  <a:sysClr val="windowText" lastClr="000000"/>
                </a:solidFill>
              </a:rPr>
              <a:t>. A brand that wants to adopt a Vitality strategy needs to position itself as inquisitive and </a:t>
            </a:r>
            <a:r>
              <a:rPr lang="en-US" sz="1396" b="1" kern="0" dirty="0">
                <a:solidFill>
                  <a:srgbClr val="FF0000"/>
                </a:solidFill>
              </a:rPr>
              <a:t>curious</a:t>
            </a:r>
            <a:r>
              <a:rPr lang="en-US" sz="1400" kern="0" dirty="0">
                <a:solidFill>
                  <a:sysClr val="windowText" lastClr="000000"/>
                </a:solidFill>
              </a:rPr>
              <a:t> about the world, a brand that is entertaining, </a:t>
            </a:r>
            <a:r>
              <a:rPr lang="en-US" sz="1396" b="1" kern="0" dirty="0">
                <a:solidFill>
                  <a:srgbClr val="FF0000"/>
                </a:solidFill>
              </a:rPr>
              <a:t>surprising</a:t>
            </a:r>
            <a:r>
              <a:rPr lang="en-US" sz="1400" kern="0" dirty="0">
                <a:solidFill>
                  <a:sysClr val="windowText" lastClr="000000"/>
                </a:solidFill>
              </a:rPr>
              <a:t> and sometimes perhaps even shocking for its (temporary) consumers. It is important for these brands to offer </a:t>
            </a:r>
            <a:r>
              <a:rPr lang="en-US" sz="1396" b="1" kern="0" dirty="0">
                <a:solidFill>
                  <a:srgbClr val="FF0000"/>
                </a:solidFill>
              </a:rPr>
              <a:t>constant renewal</a:t>
            </a:r>
            <a:r>
              <a:rPr lang="en-US" sz="1400" kern="0" dirty="0">
                <a:solidFill>
                  <a:sysClr val="windowText" lastClr="000000"/>
                </a:solidFill>
              </a:rPr>
              <a:t>. </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68160" y="4491716"/>
            <a:ext cx="3657628" cy="2439638"/>
          </a:xfrm>
          <a:prstGeom prst="rect">
            <a:avLst/>
          </a:prstGeom>
        </p:spPr>
      </p:pic>
      <p:pic>
        <p:nvPicPr>
          <p:cNvPr id="20" name="Picture 6" descr="Bilderesultat for country FLAG button ITA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583310"/>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1929276" cy="553998"/>
          </a:xfrm>
          <a:solidFill>
            <a:srgbClr val="FF0000"/>
          </a:solidFill>
        </p:spPr>
        <p:txBody>
          <a:bodyPr/>
          <a:lstStyle/>
          <a:p>
            <a:r>
              <a:rPr lang="en-US" b="1" dirty="0"/>
              <a:t>ENERGY</a:t>
            </a:r>
            <a:endParaRPr lang="en-US" dirty="0"/>
          </a:p>
        </p:txBody>
      </p:sp>
      <p:graphicFrame>
        <p:nvGraphicFramePr>
          <p:cNvPr id="57" name="SI_Chart"/>
          <p:cNvGraphicFramePr/>
          <p:nvPr>
            <p:extLst>
              <p:ext uri="{D42A27DB-BD31-4B8C-83A1-F6EECF244321}">
                <p14:modId xmlns:p14="http://schemas.microsoft.com/office/powerpoint/2010/main" val="3271352882"/>
              </p:ext>
            </p:extLst>
          </p:nvPr>
        </p:nvGraphicFramePr>
        <p:xfrm>
          <a:off x="5978418" y="2594242"/>
          <a:ext cx="6934157"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1630671600"/>
              </p:ext>
            </p:extLst>
          </p:nvPr>
        </p:nvGraphicFramePr>
        <p:xfrm>
          <a:off x="2407402" y="2628317"/>
          <a:ext cx="3556936"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176773612"/>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3793240317"/>
              </p:ext>
            </p:extLst>
          </p:nvPr>
        </p:nvGraphicFramePr>
        <p:xfrm>
          <a:off x="7310376"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8133707"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8044530"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8016031"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8104545"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65" name="Picture 6" descr="Bilderesultat for country FLAG button ITAL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949254"/>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5963863" cy="553999"/>
          </a:xfrm>
          <a:solidFill>
            <a:srgbClr val="FF0000"/>
          </a:solidFill>
        </p:spPr>
        <p:txBody>
          <a:bodyPr>
            <a:normAutofit/>
          </a:bodyPr>
          <a:lstStyle/>
          <a:p>
            <a:r>
              <a:rPr lang="en-GB" sz="3200" dirty="0"/>
              <a:t>Segment profile </a:t>
            </a:r>
            <a:r>
              <a:rPr lang="en-GB" sz="3200" b="1" dirty="0"/>
              <a:t>– ENERGY</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11" name="TextBox 10"/>
          <p:cNvSpPr txBox="1"/>
          <p:nvPr/>
        </p:nvSpPr>
        <p:spPr>
          <a:xfrm>
            <a:off x="10814568" y="231958"/>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2" name="TextBox 41"/>
          <p:cNvSpPr txBox="1"/>
          <p:nvPr/>
        </p:nvSpPr>
        <p:spPr>
          <a:xfrm>
            <a:off x="10814568" y="479999"/>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12" name="Rectangle 11"/>
          <p:cNvSpPr/>
          <p:nvPr/>
        </p:nvSpPr>
        <p:spPr bwMode="gray">
          <a:xfrm>
            <a:off x="10417682" y="274304"/>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Rectangle 43"/>
          <p:cNvSpPr/>
          <p:nvPr/>
        </p:nvSpPr>
        <p:spPr bwMode="gray">
          <a:xfrm>
            <a:off x="10417682" y="524665"/>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9" name="Chart 48"/>
          <p:cNvGraphicFramePr/>
          <p:nvPr>
            <p:extLst>
              <p:ext uri="{D42A27DB-BD31-4B8C-83A1-F6EECF244321}">
                <p14:modId xmlns:p14="http://schemas.microsoft.com/office/powerpoint/2010/main" val="4238723886"/>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4" name="Chart 53"/>
          <p:cNvGraphicFramePr/>
          <p:nvPr>
            <p:extLst>
              <p:ext uri="{D42A27DB-BD31-4B8C-83A1-F6EECF244321}">
                <p14:modId xmlns:p14="http://schemas.microsoft.com/office/powerpoint/2010/main" val="3854974258"/>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9" name="Chart 58"/>
          <p:cNvGraphicFramePr/>
          <p:nvPr>
            <p:extLst>
              <p:ext uri="{D42A27DB-BD31-4B8C-83A1-F6EECF244321}">
                <p14:modId xmlns:p14="http://schemas.microsoft.com/office/powerpoint/2010/main" val="4017201788"/>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1" name="Chart 60"/>
          <p:cNvGraphicFramePr/>
          <p:nvPr>
            <p:extLst>
              <p:ext uri="{D42A27DB-BD31-4B8C-83A1-F6EECF244321}">
                <p14:modId xmlns:p14="http://schemas.microsoft.com/office/powerpoint/2010/main" val="2968560162"/>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2" name="Chart 61"/>
          <p:cNvGraphicFramePr/>
          <p:nvPr>
            <p:extLst>
              <p:ext uri="{D42A27DB-BD31-4B8C-83A1-F6EECF244321}">
                <p14:modId xmlns:p14="http://schemas.microsoft.com/office/powerpoint/2010/main" val="1741533075"/>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3" name="Chart 62"/>
          <p:cNvGraphicFramePr/>
          <p:nvPr>
            <p:extLst>
              <p:ext uri="{D42A27DB-BD31-4B8C-83A1-F6EECF244321}">
                <p14:modId xmlns:p14="http://schemas.microsoft.com/office/powerpoint/2010/main" val="1590938272"/>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4" name="Chart 63"/>
          <p:cNvGraphicFramePr/>
          <p:nvPr>
            <p:extLst>
              <p:ext uri="{D42A27DB-BD31-4B8C-83A1-F6EECF244321}">
                <p14:modId xmlns:p14="http://schemas.microsoft.com/office/powerpoint/2010/main" val="260465600"/>
              </p:ext>
            </p:extLst>
          </p:nvPr>
        </p:nvGraphicFramePr>
        <p:xfrm>
          <a:off x="8948333" y="1912533"/>
          <a:ext cx="4972354"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52" name="Picture 6" descr="Bilderesultat for country FLAG button ITAL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38432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0032255" y="2232755"/>
            <a:ext cx="2800513" cy="1661993"/>
          </a:xfrm>
          <a:prstGeom prst="rect">
            <a:avLst/>
          </a:prstGeom>
        </p:spPr>
        <p:txBody>
          <a:bodyPr vert="horz" wrap="square" lIns="0" tIns="0" rIns="0" bIns="0" rtlCol="0">
            <a:spAutoFit/>
          </a:bodyPr>
          <a:lstStyle/>
          <a:p>
            <a:r>
              <a:rPr lang="en-US" sz="1800" dirty="0"/>
              <a:t>They must fulfil the key  motivational criteria for selection: meeting functional and emotional needs and creating connections</a:t>
            </a:r>
          </a:p>
        </p:txBody>
      </p:sp>
      <p:sp>
        <p:nvSpPr>
          <p:cNvPr id="25" name="TextBox 24"/>
          <p:cNvSpPr txBox="1"/>
          <p:nvPr/>
        </p:nvSpPr>
        <p:spPr>
          <a:xfrm>
            <a:off x="6871702" y="2245067"/>
            <a:ext cx="2800513" cy="2492990"/>
          </a:xfrm>
          <a:prstGeom prst="rect">
            <a:avLst/>
          </a:prstGeom>
        </p:spPr>
        <p:txBody>
          <a:bodyPr vert="horz" wrap="square" lIns="0" tIns="0" rIns="0" bIns="0" rtlCol="0">
            <a:spAutoFit/>
          </a:bodyPr>
          <a:lstStyle/>
          <a:p>
            <a:pPr lvl="0"/>
            <a:r>
              <a:rPr lang="en-GB" sz="1800" dirty="0"/>
              <a:t>They must come readily to mind in the moments that matter. They have strong brand networks or associative memory structures so they are easily retrieved in a fast-processing, automatic decision environment</a:t>
            </a:r>
          </a:p>
        </p:txBody>
      </p:sp>
      <p:sp>
        <p:nvSpPr>
          <p:cNvPr id="26" name="TextBox 25"/>
          <p:cNvSpPr txBox="1"/>
          <p:nvPr/>
        </p:nvSpPr>
        <p:spPr>
          <a:xfrm>
            <a:off x="6871702" y="1776503"/>
            <a:ext cx="2915791" cy="371164"/>
          </a:xfrm>
          <a:prstGeom prst="rect">
            <a:avLst/>
          </a:prstGeom>
        </p:spPr>
        <p:txBody>
          <a:bodyPr vert="horz" wrap="square" lIns="0" tIns="0" rIns="0" bIns="0" rtlCol="0">
            <a:normAutofit/>
          </a:bodyPr>
          <a:lstStyle/>
          <a:p>
            <a:r>
              <a:rPr lang="en-US" sz="1800" b="1" dirty="0">
                <a:solidFill>
                  <a:srgbClr val="636363"/>
                </a:solidFill>
              </a:rPr>
              <a:t>ARE SALIENT</a:t>
            </a:r>
          </a:p>
        </p:txBody>
      </p:sp>
      <p:sp>
        <p:nvSpPr>
          <p:cNvPr id="28" name="TextBox 27"/>
          <p:cNvSpPr txBox="1"/>
          <p:nvPr/>
        </p:nvSpPr>
        <p:spPr>
          <a:xfrm>
            <a:off x="6869303" y="5465826"/>
            <a:ext cx="2902692" cy="1107996"/>
          </a:xfrm>
          <a:prstGeom prst="rect">
            <a:avLst/>
          </a:prstGeom>
        </p:spPr>
        <p:txBody>
          <a:bodyPr vert="horz" wrap="square" lIns="0" tIns="0" rIns="0" bIns="0" rtlCol="0">
            <a:spAutoFit/>
          </a:bodyPr>
          <a:lstStyle/>
          <a:p>
            <a:r>
              <a:rPr lang="en-US" sz="1800" dirty="0"/>
              <a:t>They must have the highest perceived value at the moment of choice, compared with alternatives</a:t>
            </a:r>
          </a:p>
        </p:txBody>
      </p:sp>
      <p:sp>
        <p:nvSpPr>
          <p:cNvPr id="29" name="TextBox 28"/>
          <p:cNvSpPr txBox="1"/>
          <p:nvPr/>
        </p:nvSpPr>
        <p:spPr>
          <a:xfrm>
            <a:off x="6869303" y="5034364"/>
            <a:ext cx="3003438" cy="371164"/>
          </a:xfrm>
          <a:prstGeom prst="rect">
            <a:avLst/>
          </a:prstGeom>
        </p:spPr>
        <p:txBody>
          <a:bodyPr vert="horz" wrap="square" lIns="0" tIns="0" rIns="0" bIns="0" rtlCol="0">
            <a:normAutofit/>
          </a:bodyPr>
          <a:lstStyle/>
          <a:p>
            <a:r>
              <a:rPr lang="en-US" sz="1800" b="1" dirty="0">
                <a:solidFill>
                  <a:srgbClr val="636363"/>
                </a:solidFill>
              </a:rPr>
              <a:t>RANK FIRST</a:t>
            </a:r>
          </a:p>
        </p:txBody>
      </p:sp>
      <p:sp>
        <p:nvSpPr>
          <p:cNvPr id="31" name="TextBox 30"/>
          <p:cNvSpPr txBox="1"/>
          <p:nvPr/>
        </p:nvSpPr>
        <p:spPr>
          <a:xfrm>
            <a:off x="10007487" y="4455993"/>
            <a:ext cx="2800513" cy="2492990"/>
          </a:xfrm>
          <a:prstGeom prst="rect">
            <a:avLst/>
          </a:prstGeom>
        </p:spPr>
        <p:txBody>
          <a:bodyPr vert="horz" wrap="square" lIns="0" tIns="0" rIns="0" bIns="0" rtlCol="0">
            <a:spAutoFit/>
          </a:bodyPr>
          <a:lstStyle/>
          <a:p>
            <a:pPr lvl="0"/>
            <a:r>
              <a:rPr lang="en-GB" sz="1800" dirty="0"/>
              <a:t>They must be accessible (e.g. pricing, distribution). The more easily people perceive that they can obtain one option rather than another similar option, the more likely it is to be selected</a:t>
            </a:r>
          </a:p>
          <a:p>
            <a:pPr lvl="0"/>
            <a:endParaRPr lang="en-GB" sz="1800" dirty="0"/>
          </a:p>
        </p:txBody>
      </p:sp>
      <p:sp>
        <p:nvSpPr>
          <p:cNvPr id="32" name="TextBox 31"/>
          <p:cNvSpPr txBox="1"/>
          <p:nvPr/>
        </p:nvSpPr>
        <p:spPr>
          <a:xfrm>
            <a:off x="10032567" y="4068663"/>
            <a:ext cx="2571391" cy="371164"/>
          </a:xfrm>
          <a:prstGeom prst="rect">
            <a:avLst/>
          </a:prstGeom>
        </p:spPr>
        <p:txBody>
          <a:bodyPr vert="horz" wrap="square" lIns="0" tIns="0" rIns="0" bIns="0" rtlCol="0">
            <a:normAutofit/>
          </a:bodyPr>
          <a:lstStyle/>
          <a:p>
            <a:r>
              <a:rPr lang="en-US" sz="1800" b="1" dirty="0">
                <a:solidFill>
                  <a:srgbClr val="636363"/>
                </a:solidFill>
              </a:rPr>
              <a:t>ARE AVAILABLE</a:t>
            </a:r>
          </a:p>
        </p:txBody>
      </p:sp>
      <p:sp>
        <p:nvSpPr>
          <p:cNvPr id="35" name="Title 1"/>
          <p:cNvSpPr txBox="1">
            <a:spLocks/>
          </p:cNvSpPr>
          <p:nvPr/>
        </p:nvSpPr>
        <p:spPr bwMode="gray">
          <a:xfrm>
            <a:off x="540000" y="4428775"/>
            <a:ext cx="5315791" cy="648000"/>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763">
              <a:lnSpc>
                <a:spcPct val="80000"/>
              </a:lnSpc>
              <a:spcBef>
                <a:spcPts val="1200"/>
              </a:spcBef>
            </a:pPr>
            <a:r>
              <a:rPr lang="en-US" dirty="0"/>
              <a:t>To People being </a:t>
            </a:r>
            <a:r>
              <a:rPr lang="en-US" b="1" dirty="0"/>
              <a:t>more</a:t>
            </a:r>
            <a:endParaRPr lang="en-US" dirty="0"/>
          </a:p>
        </p:txBody>
      </p:sp>
      <p:sp>
        <p:nvSpPr>
          <p:cNvPr id="38" name="Title 1"/>
          <p:cNvSpPr txBox="1">
            <a:spLocks/>
          </p:cNvSpPr>
          <p:nvPr/>
        </p:nvSpPr>
        <p:spPr bwMode="gray">
          <a:xfrm>
            <a:off x="540000" y="3722343"/>
            <a:ext cx="5747839" cy="648000"/>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763">
              <a:lnSpc>
                <a:spcPct val="80000"/>
              </a:lnSpc>
              <a:spcBef>
                <a:spcPts val="1200"/>
              </a:spcBef>
            </a:pPr>
            <a:r>
              <a:rPr lang="en-US" dirty="0"/>
              <a:t>all the evidence points</a:t>
            </a:r>
          </a:p>
        </p:txBody>
      </p:sp>
      <p:sp>
        <p:nvSpPr>
          <p:cNvPr id="39" name="Title 1"/>
          <p:cNvSpPr txBox="1">
            <a:spLocks/>
          </p:cNvSpPr>
          <p:nvPr/>
        </p:nvSpPr>
        <p:spPr bwMode="gray">
          <a:xfrm>
            <a:off x="535062" y="5148855"/>
            <a:ext cx="4384626" cy="648000"/>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763">
              <a:lnSpc>
                <a:spcPct val="80000"/>
              </a:lnSpc>
              <a:spcBef>
                <a:spcPts val="1200"/>
              </a:spcBef>
            </a:pPr>
            <a:r>
              <a:rPr lang="en-US" b="1" dirty="0"/>
              <a:t>likely to choose</a:t>
            </a:r>
            <a:endParaRPr lang="en-US" dirty="0"/>
          </a:p>
        </p:txBody>
      </p:sp>
      <p:sp>
        <p:nvSpPr>
          <p:cNvPr id="40" name="Title 1"/>
          <p:cNvSpPr txBox="1">
            <a:spLocks/>
          </p:cNvSpPr>
          <p:nvPr/>
        </p:nvSpPr>
        <p:spPr bwMode="gray">
          <a:xfrm>
            <a:off x="535060" y="5868935"/>
            <a:ext cx="3664547" cy="648000"/>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763">
              <a:lnSpc>
                <a:spcPct val="80000"/>
              </a:lnSpc>
              <a:spcBef>
                <a:spcPts val="1200"/>
              </a:spcBef>
            </a:pPr>
            <a:r>
              <a:rPr lang="en-US" b="1" dirty="0"/>
              <a:t>brands </a:t>
            </a:r>
            <a:r>
              <a:rPr lang="en-US" dirty="0"/>
              <a:t>that…</a:t>
            </a:r>
          </a:p>
        </p:txBody>
      </p:sp>
      <p:pic>
        <p:nvPicPr>
          <p:cNvPr id="18" name="Picture 2" descr="http://ecx.images-amazon.com/images/I/41z%2BreH7B1L.jpg"/>
          <p:cNvPicPr>
            <a:picLocks noChangeAspect="1" noChangeArrowheads="1"/>
          </p:cNvPicPr>
          <p:nvPr/>
        </p:nvPicPr>
        <p:blipFill>
          <a:blip r:embed="rId2" cstate="email">
            <a:grayscl/>
            <a:extLst>
              <a:ext uri="{28A0092B-C50C-407E-A947-70E740481C1C}">
                <a14:useLocalDpi xmlns:a14="http://schemas.microsoft.com/office/drawing/2010/main"/>
              </a:ext>
            </a:extLst>
          </a:blip>
          <a:srcRect/>
          <a:stretch>
            <a:fillRect/>
          </a:stretch>
        </p:blipFill>
        <p:spPr bwMode="auto">
          <a:xfrm>
            <a:off x="2782514" y="1982622"/>
            <a:ext cx="1031184" cy="1512000"/>
          </a:xfrm>
          <a:prstGeom prst="rect">
            <a:avLst/>
          </a:prstGeom>
          <a:solidFill>
            <a:srgbClr val="D2D3D2"/>
          </a:solidFill>
          <a:ln>
            <a:noFill/>
          </a:ln>
          <a:effectLst/>
          <a:extLst/>
        </p:spPr>
      </p:pic>
      <p:pic>
        <p:nvPicPr>
          <p:cNvPr id="19" name="Picture 18"/>
          <p:cNvPicPr>
            <a:picLocks noChangeAspect="1" noChangeArrowheads="1"/>
          </p:cNvPicPr>
          <p:nvPr/>
        </p:nvPicPr>
        <p:blipFill>
          <a:blip r:embed="rId3" cstate="email">
            <a:grayscl/>
            <a:extLst>
              <a:ext uri="{28A0092B-C50C-407E-A947-70E740481C1C}">
                <a14:useLocalDpi xmlns:a14="http://schemas.microsoft.com/office/drawing/2010/main"/>
              </a:ext>
            </a:extLst>
          </a:blip>
          <a:srcRect/>
          <a:stretch>
            <a:fillRect/>
          </a:stretch>
        </p:blipFill>
        <p:spPr bwMode="auto">
          <a:xfrm>
            <a:off x="519537" y="378471"/>
            <a:ext cx="1145939" cy="1512000"/>
          </a:xfrm>
          <a:prstGeom prst="rect">
            <a:avLst/>
          </a:prstGeom>
          <a:solidFill>
            <a:srgbClr val="D2D3D2"/>
          </a:solidFill>
          <a:ln>
            <a:noFill/>
          </a:ln>
          <a:effectLst/>
          <a:extLst/>
        </p:spPr>
      </p:pic>
      <p:pic>
        <p:nvPicPr>
          <p:cNvPr id="20" name="Picture 2" descr="http://www.ipa.co.uk/write/images/uploads/Publications/long-and-the-short-of-it.jpg"/>
          <p:cNvPicPr>
            <a:picLocks noChangeAspect="1" noChangeArrowheads="1"/>
          </p:cNvPicPr>
          <p:nvPr/>
        </p:nvPicPr>
        <p:blipFill>
          <a:blip r:embed="rId4" cstate="email">
            <a:grayscl/>
            <a:extLst>
              <a:ext uri="{28A0092B-C50C-407E-A947-70E740481C1C}">
                <a14:useLocalDpi xmlns:a14="http://schemas.microsoft.com/office/drawing/2010/main"/>
              </a:ext>
            </a:extLst>
          </a:blip>
          <a:srcRect/>
          <a:stretch>
            <a:fillRect/>
          </a:stretch>
        </p:blipFill>
        <p:spPr bwMode="auto">
          <a:xfrm>
            <a:off x="1764826" y="378471"/>
            <a:ext cx="920786" cy="1512000"/>
          </a:xfrm>
          <a:prstGeom prst="rect">
            <a:avLst/>
          </a:prstGeom>
          <a:solidFill>
            <a:srgbClr val="D2D3D2"/>
          </a:solidFill>
          <a:ln>
            <a:noFill/>
          </a:ln>
          <a:effectLst>
            <a:outerShdw blurRad="50800" dist="38100" dir="2700000" algn="tl" rotWithShape="0">
              <a:prstClr val="black">
                <a:alpha val="40000"/>
              </a:prstClr>
            </a:outerShdw>
          </a:effectLst>
        </p:spPr>
      </p:pic>
      <p:pic>
        <p:nvPicPr>
          <p:cNvPr id="21" name="Picture 2"/>
          <p:cNvPicPr>
            <a:picLocks noChangeAspect="1" noChangeArrowheads="1"/>
          </p:cNvPicPr>
          <p:nvPr/>
        </p:nvPicPr>
        <p:blipFill>
          <a:blip r:embed="rId5" cstate="email">
            <a:grayscl/>
            <a:extLst>
              <a:ext uri="{28A0092B-C50C-407E-A947-70E740481C1C}">
                <a14:useLocalDpi xmlns:a14="http://schemas.microsoft.com/office/drawing/2010/main"/>
              </a:ext>
            </a:extLst>
          </a:blip>
          <a:srcRect/>
          <a:stretch>
            <a:fillRect/>
          </a:stretch>
        </p:blipFill>
        <p:spPr bwMode="auto">
          <a:xfrm>
            <a:off x="3925066" y="378471"/>
            <a:ext cx="1028385" cy="1512000"/>
          </a:xfrm>
          <a:prstGeom prst="rect">
            <a:avLst/>
          </a:prstGeom>
          <a:solidFill>
            <a:srgbClr val="D2D3D2"/>
          </a:solidFill>
          <a:ln>
            <a:noFill/>
          </a:ln>
          <a:extLst/>
        </p:spPr>
      </p:pic>
      <p:pic>
        <p:nvPicPr>
          <p:cNvPr id="1026" name="Picture 2"/>
          <p:cNvPicPr>
            <a:picLocks noChangeAspect="1" noChangeArrowheads="1"/>
          </p:cNvPicPr>
          <p:nvPr/>
        </p:nvPicPr>
        <p:blipFill>
          <a:blip r:embed="rId6" cstate="email">
            <a:grayscl/>
            <a:extLst>
              <a:ext uri="{28A0092B-C50C-407E-A947-70E740481C1C}">
                <a14:useLocalDpi xmlns:a14="http://schemas.microsoft.com/office/drawing/2010/main"/>
              </a:ext>
            </a:extLst>
          </a:blip>
          <a:srcRect/>
          <a:stretch>
            <a:fillRect/>
          </a:stretch>
        </p:blipFill>
        <p:spPr bwMode="auto">
          <a:xfrm>
            <a:off x="2799310" y="378471"/>
            <a:ext cx="1015074" cy="1512000"/>
          </a:xfrm>
          <a:prstGeom prst="rect">
            <a:avLst/>
          </a:prstGeom>
          <a:solidFill>
            <a:srgbClr val="D2D3D2"/>
          </a:solidFill>
          <a:ln>
            <a:noFill/>
          </a:ln>
          <a:extLst/>
        </p:spPr>
      </p:pic>
      <p:pic>
        <p:nvPicPr>
          <p:cNvPr id="1027" name="Picture 3"/>
          <p:cNvPicPr>
            <a:picLocks noChangeAspect="1" noChangeArrowheads="1"/>
          </p:cNvPicPr>
          <p:nvPr/>
        </p:nvPicPr>
        <p:blipFill>
          <a:blip r:embed="rId7" cstate="email">
            <a:grayscl/>
            <a:extLst>
              <a:ext uri="{28A0092B-C50C-407E-A947-70E740481C1C}">
                <a14:useLocalDpi xmlns:a14="http://schemas.microsoft.com/office/drawing/2010/main"/>
              </a:ext>
            </a:extLst>
          </a:blip>
          <a:srcRect/>
          <a:stretch>
            <a:fillRect/>
          </a:stretch>
        </p:blipFill>
        <p:spPr bwMode="auto">
          <a:xfrm>
            <a:off x="536775" y="1982622"/>
            <a:ext cx="1008000" cy="1512000"/>
          </a:xfrm>
          <a:prstGeom prst="rect">
            <a:avLst/>
          </a:prstGeom>
          <a:solidFill>
            <a:srgbClr val="D2D3D2"/>
          </a:solidFill>
          <a:ln>
            <a:noFill/>
          </a:ln>
          <a:extLst/>
        </p:spPr>
      </p:pic>
      <p:pic>
        <p:nvPicPr>
          <p:cNvPr id="1028" name="Picture 4"/>
          <p:cNvPicPr>
            <a:picLocks noChangeAspect="1" noChangeArrowheads="1"/>
          </p:cNvPicPr>
          <p:nvPr/>
        </p:nvPicPr>
        <p:blipFill>
          <a:blip r:embed="rId8" cstate="email">
            <a:grayscl/>
            <a:extLst>
              <a:ext uri="{28A0092B-C50C-407E-A947-70E740481C1C}">
                <a14:useLocalDpi xmlns:a14="http://schemas.microsoft.com/office/drawing/2010/main"/>
              </a:ext>
            </a:extLst>
          </a:blip>
          <a:srcRect/>
          <a:stretch>
            <a:fillRect/>
          </a:stretch>
        </p:blipFill>
        <p:spPr bwMode="auto">
          <a:xfrm>
            <a:off x="1679327" y="1982622"/>
            <a:ext cx="993447" cy="1512000"/>
          </a:xfrm>
          <a:prstGeom prst="rect">
            <a:avLst/>
          </a:prstGeom>
          <a:solidFill>
            <a:srgbClr val="D2D3D2"/>
          </a:solidFill>
          <a:ln>
            <a:noFill/>
          </a:ln>
          <a:extLst/>
        </p:spPr>
      </p:pic>
      <p:pic>
        <p:nvPicPr>
          <p:cNvPr id="1029" name="Picture 5"/>
          <p:cNvPicPr>
            <a:picLocks noChangeAspect="1" noChangeArrowheads="1"/>
          </p:cNvPicPr>
          <p:nvPr/>
        </p:nvPicPr>
        <p:blipFill>
          <a:blip r:embed="rId9" cstate="email">
            <a:grayscl/>
            <a:extLst>
              <a:ext uri="{28A0092B-C50C-407E-A947-70E740481C1C}">
                <a14:useLocalDpi xmlns:a14="http://schemas.microsoft.com/office/drawing/2010/main"/>
              </a:ext>
            </a:extLst>
          </a:blip>
          <a:srcRect/>
          <a:stretch>
            <a:fillRect/>
          </a:stretch>
        </p:blipFill>
        <p:spPr bwMode="auto">
          <a:xfrm>
            <a:off x="3936695" y="1982622"/>
            <a:ext cx="1019088" cy="1512000"/>
          </a:xfrm>
          <a:prstGeom prst="rect">
            <a:avLst/>
          </a:prstGeom>
          <a:solidFill>
            <a:srgbClr val="D2D3D2"/>
          </a:solidFill>
          <a:ln>
            <a:noFill/>
          </a:ln>
          <a:extLst/>
        </p:spPr>
      </p:pic>
      <p:sp>
        <p:nvSpPr>
          <p:cNvPr id="34" name="Title 1"/>
          <p:cNvSpPr txBox="1">
            <a:spLocks/>
          </p:cNvSpPr>
          <p:nvPr/>
        </p:nvSpPr>
        <p:spPr bwMode="gray">
          <a:xfrm>
            <a:off x="10014172" y="1811552"/>
            <a:ext cx="2106316"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RELATIONSHIPS</a:t>
            </a:r>
          </a:p>
        </p:txBody>
      </p:sp>
      <p:sp>
        <p:nvSpPr>
          <p:cNvPr id="36" name="Title 1"/>
          <p:cNvSpPr txBox="1">
            <a:spLocks/>
          </p:cNvSpPr>
          <p:nvPr/>
        </p:nvSpPr>
        <p:spPr bwMode="gray">
          <a:xfrm>
            <a:off x="6869303" y="5078180"/>
            <a:ext cx="1650784"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RANK FIRST</a:t>
            </a:r>
          </a:p>
        </p:txBody>
      </p:sp>
      <p:sp>
        <p:nvSpPr>
          <p:cNvPr id="37" name="Title 1"/>
          <p:cNvSpPr txBox="1">
            <a:spLocks/>
          </p:cNvSpPr>
          <p:nvPr/>
        </p:nvSpPr>
        <p:spPr bwMode="gray">
          <a:xfrm>
            <a:off x="6869303" y="1811552"/>
            <a:ext cx="1794800"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ARE SALIENT</a:t>
            </a:r>
          </a:p>
        </p:txBody>
      </p:sp>
      <p:sp>
        <p:nvSpPr>
          <p:cNvPr id="41" name="Title 1"/>
          <p:cNvSpPr txBox="1">
            <a:spLocks/>
          </p:cNvSpPr>
          <p:nvPr/>
        </p:nvSpPr>
        <p:spPr bwMode="gray">
          <a:xfrm>
            <a:off x="10014171" y="4074244"/>
            <a:ext cx="2106316"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ARE AVAILABLE</a:t>
            </a:r>
          </a:p>
        </p:txBody>
      </p:sp>
      <p:sp>
        <p:nvSpPr>
          <p:cNvPr id="42" name="Title 1"/>
          <p:cNvSpPr txBox="1">
            <a:spLocks/>
          </p:cNvSpPr>
          <p:nvPr/>
        </p:nvSpPr>
        <p:spPr bwMode="gray">
          <a:xfrm>
            <a:off x="10014172" y="1448684"/>
            <a:ext cx="954188"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FORM</a:t>
            </a:r>
          </a:p>
        </p:txBody>
      </p:sp>
    </p:spTree>
    <p:extLst>
      <p:ext uri="{BB962C8B-B14F-4D97-AF65-F5344CB8AC3E}">
        <p14:creationId xmlns:p14="http://schemas.microsoft.com/office/powerpoint/2010/main" val="1862094188"/>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5891855" cy="553999"/>
          </a:xfrm>
          <a:solidFill>
            <a:srgbClr val="FF0000"/>
          </a:solidFill>
        </p:spPr>
        <p:txBody>
          <a:bodyPr>
            <a:normAutofit/>
          </a:bodyPr>
          <a:lstStyle/>
          <a:p>
            <a:r>
              <a:rPr lang="en-GB" sz="3200" dirty="0"/>
              <a:t>Segment profile </a:t>
            </a:r>
            <a:r>
              <a:rPr lang="en-GB" sz="3200" b="1" dirty="0"/>
              <a:t>- ENERGY</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37" name="TextBox 36"/>
          <p:cNvSpPr txBox="1"/>
          <p:nvPr/>
        </p:nvSpPr>
        <p:spPr>
          <a:xfrm>
            <a:off x="10814568" y="231958"/>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38" name="TextBox 37"/>
          <p:cNvSpPr txBox="1"/>
          <p:nvPr/>
        </p:nvSpPr>
        <p:spPr>
          <a:xfrm>
            <a:off x="10814568" y="479999"/>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39" name="Rectangle 38"/>
          <p:cNvSpPr/>
          <p:nvPr/>
        </p:nvSpPr>
        <p:spPr bwMode="gray">
          <a:xfrm>
            <a:off x="10417682" y="274304"/>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0" name="Rectangle 39"/>
          <p:cNvSpPr/>
          <p:nvPr/>
        </p:nvSpPr>
        <p:spPr bwMode="gray">
          <a:xfrm>
            <a:off x="10417682" y="524665"/>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graphicFrame>
        <p:nvGraphicFramePr>
          <p:cNvPr id="42" name="Chart 41"/>
          <p:cNvGraphicFramePr/>
          <p:nvPr>
            <p:extLst>
              <p:ext uri="{D42A27DB-BD31-4B8C-83A1-F6EECF244321}">
                <p14:modId xmlns:p14="http://schemas.microsoft.com/office/powerpoint/2010/main" val="1340186701"/>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5" name="Chart 44"/>
          <p:cNvGraphicFramePr/>
          <p:nvPr>
            <p:extLst>
              <p:ext uri="{D42A27DB-BD31-4B8C-83A1-F6EECF244321}">
                <p14:modId xmlns:p14="http://schemas.microsoft.com/office/powerpoint/2010/main" val="3521824375"/>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1" name="Chart 50"/>
          <p:cNvGraphicFramePr/>
          <p:nvPr>
            <p:extLst>
              <p:ext uri="{D42A27DB-BD31-4B8C-83A1-F6EECF244321}">
                <p14:modId xmlns:p14="http://schemas.microsoft.com/office/powerpoint/2010/main" val="2709262883"/>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2" name="Chart 51"/>
          <p:cNvGraphicFramePr/>
          <p:nvPr>
            <p:extLst>
              <p:ext uri="{D42A27DB-BD31-4B8C-83A1-F6EECF244321}">
                <p14:modId xmlns:p14="http://schemas.microsoft.com/office/powerpoint/2010/main" val="1027034157"/>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3" name="Chart 52"/>
          <p:cNvGraphicFramePr/>
          <p:nvPr>
            <p:extLst>
              <p:ext uri="{D42A27DB-BD31-4B8C-83A1-F6EECF244321}">
                <p14:modId xmlns:p14="http://schemas.microsoft.com/office/powerpoint/2010/main" val="2232272400"/>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4" name="Chart 53"/>
          <p:cNvGraphicFramePr/>
          <p:nvPr>
            <p:extLst>
              <p:ext uri="{D42A27DB-BD31-4B8C-83A1-F6EECF244321}">
                <p14:modId xmlns:p14="http://schemas.microsoft.com/office/powerpoint/2010/main" val="1550441575"/>
              </p:ext>
            </p:extLst>
          </p:nvPr>
        </p:nvGraphicFramePr>
        <p:xfrm>
          <a:off x="9240167" y="2036227"/>
          <a:ext cx="3878820" cy="2896532"/>
        </p:xfrm>
        <a:graphic>
          <a:graphicData uri="http://schemas.openxmlformats.org/drawingml/2006/chart">
            <c:chart xmlns:c="http://schemas.openxmlformats.org/drawingml/2006/chart" xmlns:r="http://schemas.openxmlformats.org/officeDocument/2006/relationships" r:id="rId11"/>
          </a:graphicData>
        </a:graphic>
      </p:graphicFrame>
      <p:pic>
        <p:nvPicPr>
          <p:cNvPr id="50" name="Picture 6" descr="Bilderesultat for country FLAG button ITAL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6137B11A-D7D9-4F7A-B985-B64FE4C5DEC2}"/>
              </a:ext>
            </a:extLst>
          </p:cNvPr>
          <p:cNvSpPr txBox="1"/>
          <p:nvPr/>
        </p:nvSpPr>
        <p:spPr>
          <a:xfrm>
            <a:off x="9204155" y="5140086"/>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3" name="Chart 42">
            <a:extLst>
              <a:ext uri="{FF2B5EF4-FFF2-40B4-BE49-F238E27FC236}">
                <a16:creationId xmlns:a16="http://schemas.microsoft.com/office/drawing/2014/main" id="{08BD279D-144C-4643-89DC-8E2EAFD040DD}"/>
              </a:ext>
            </a:extLst>
          </p:cNvPr>
          <p:cNvGraphicFramePr/>
          <p:nvPr>
            <p:extLst>
              <p:ext uri="{D42A27DB-BD31-4B8C-83A1-F6EECF244321}">
                <p14:modId xmlns:p14="http://schemas.microsoft.com/office/powerpoint/2010/main" val="941239538"/>
              </p:ext>
            </p:extLst>
          </p:nvPr>
        </p:nvGraphicFramePr>
        <p:xfrm>
          <a:off x="9267315" y="5541464"/>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788202714"/>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976" y="182049"/>
            <a:ext cx="13077824" cy="7199825"/>
          </a:xfrm>
          <a:prstGeom prst="rect">
            <a:avLst/>
          </a:prstGeom>
        </p:spPr>
      </p:pic>
      <p:sp>
        <p:nvSpPr>
          <p:cNvPr id="3" name="Content Placeholder 2"/>
          <p:cNvSpPr>
            <a:spLocks noGrp="1"/>
          </p:cNvSpPr>
          <p:nvPr>
            <p:ph sz="quarter" idx="10"/>
          </p:nvPr>
        </p:nvSpPr>
        <p:spPr>
          <a:xfrm>
            <a:off x="527199" y="3708623"/>
            <a:ext cx="12306492" cy="2257653"/>
          </a:xfrm>
        </p:spPr>
        <p:txBody>
          <a:bodyPr>
            <a:normAutofit/>
          </a:bodyPr>
          <a:lstStyle/>
          <a:p>
            <a:endParaRPr lang="en-GB" dirty="0"/>
          </a:p>
          <a:p>
            <a:endParaRPr lang="en-GB" dirty="0"/>
          </a:p>
        </p:txBody>
      </p:sp>
      <p:sp>
        <p:nvSpPr>
          <p:cNvPr id="12" name="TextBox 11"/>
          <p:cNvSpPr txBox="1"/>
          <p:nvPr/>
        </p:nvSpPr>
        <p:spPr>
          <a:xfrm>
            <a:off x="599207" y="659758"/>
            <a:ext cx="936104" cy="1320673"/>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8000" b="1" i="0" u="none" strike="noStrike" kern="0" cap="none" spc="0" normalizeH="0" baseline="0" noProof="0" dirty="0">
                <a:ln>
                  <a:noFill/>
                </a:ln>
                <a:solidFill>
                  <a:schemeClr val="bg1"/>
                </a:solidFill>
                <a:effectLst/>
                <a:uLnTx/>
                <a:uFillTx/>
              </a:rPr>
              <a:t>4</a:t>
            </a:r>
          </a:p>
        </p:txBody>
      </p:sp>
      <p:sp>
        <p:nvSpPr>
          <p:cNvPr id="15" name="Text Placeholder 3"/>
          <p:cNvSpPr txBox="1">
            <a:spLocks/>
          </p:cNvSpPr>
          <p:nvPr/>
        </p:nvSpPr>
        <p:spPr bwMode="gray">
          <a:xfrm>
            <a:off x="565547" y="3339589"/>
            <a:ext cx="1935961"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chemeClr val="tx1"/>
              </a:buClr>
              <a:buSzTx/>
              <a:buFontTx/>
              <a:buNone/>
              <a:tabLst/>
              <a:defRPr/>
            </a:pPr>
            <a:r>
              <a:rPr lang="en-GB" dirty="0"/>
              <a:t>Associations</a:t>
            </a:r>
            <a:endParaRPr kumimoji="0" lang="en-GB"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16" name="Text Placeholder 3"/>
          <p:cNvSpPr txBox="1">
            <a:spLocks/>
          </p:cNvSpPr>
          <p:nvPr/>
        </p:nvSpPr>
        <p:spPr bwMode="gray">
          <a:xfrm>
            <a:off x="565547" y="3769956"/>
            <a:ext cx="6403210"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chemeClr val="tx1"/>
              </a:buClr>
              <a:buSzTx/>
              <a:buFontTx/>
              <a:buNone/>
              <a:tabLst/>
              <a:defRPr/>
            </a:pPr>
            <a:r>
              <a:rPr kumimoji="0" lang="en-GB" sz="2400" b="1" i="0" u="none" strike="noStrike" kern="1200" cap="none" spc="0" normalizeH="0" baseline="0" noProof="0" dirty="0">
                <a:ln>
                  <a:noFill/>
                </a:ln>
                <a:solidFill>
                  <a:schemeClr val="bg1"/>
                </a:solidFill>
                <a:effectLst/>
                <a:uLnTx/>
                <a:uFillTx/>
                <a:latin typeface="+mn-lt"/>
                <a:ea typeface="+mn-ea"/>
                <a:cs typeface="+mn-cs"/>
              </a:rPr>
              <a:t>Emotional</a:t>
            </a:r>
            <a:r>
              <a:rPr kumimoji="0" lang="en-GB" sz="2400" b="1" i="0" u="none" strike="noStrike" kern="1200" cap="none" spc="0" normalizeH="0" noProof="0" dirty="0">
                <a:ln>
                  <a:noFill/>
                </a:ln>
                <a:solidFill>
                  <a:schemeClr val="bg1"/>
                </a:solidFill>
                <a:effectLst/>
                <a:uLnTx/>
                <a:uFillTx/>
                <a:latin typeface="+mn-lt"/>
                <a:ea typeface="+mn-ea"/>
                <a:cs typeface="+mn-cs"/>
              </a:rPr>
              <a:t> benefits associated with Norway</a:t>
            </a:r>
            <a:endParaRPr kumimoji="0" lang="en-GB"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Title 1"/>
          <p:cNvSpPr txBox="1">
            <a:spLocks/>
          </p:cNvSpPr>
          <p:nvPr/>
        </p:nvSpPr>
        <p:spPr bwMode="gray">
          <a:xfrm>
            <a:off x="576208" y="1971162"/>
            <a:ext cx="4451777"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schemeClr val="bg1"/>
              </a:buClr>
              <a:buSzTx/>
              <a:buFontTx/>
              <a:buNone/>
              <a:tabLst/>
              <a:defRPr/>
            </a:pPr>
            <a:r>
              <a:rPr kumimoji="0" lang="en-GB" sz="3600" b="1" i="0" u="none" strike="noStrike" kern="1200" cap="all" spc="0" normalizeH="0" baseline="0" noProof="0" dirty="0">
                <a:ln>
                  <a:noFill/>
                </a:ln>
                <a:solidFill>
                  <a:schemeClr val="bg1"/>
                </a:solidFill>
                <a:effectLst/>
                <a:uLnTx/>
                <a:uFillTx/>
                <a:latin typeface="+mj-lt"/>
                <a:ea typeface="+mn-ea"/>
                <a:cs typeface="+mn-cs"/>
              </a:rPr>
              <a:t>BRAND PROFILE OF</a:t>
            </a:r>
          </a:p>
        </p:txBody>
      </p:sp>
      <p:sp>
        <p:nvSpPr>
          <p:cNvPr id="10" name="Title 1"/>
          <p:cNvSpPr txBox="1">
            <a:spLocks/>
          </p:cNvSpPr>
          <p:nvPr/>
        </p:nvSpPr>
        <p:spPr bwMode="gray">
          <a:xfrm>
            <a:off x="566638" y="2639460"/>
            <a:ext cx="2336825"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schemeClr val="bg1"/>
              </a:buClr>
              <a:buSzTx/>
              <a:buFontTx/>
              <a:buNone/>
              <a:tabLst/>
              <a:defRPr/>
            </a:pPr>
            <a:r>
              <a:rPr kumimoji="0" lang="en-GB" sz="3600" b="1" i="0" u="none" strike="noStrike" kern="1200" cap="all" spc="0" normalizeH="0" baseline="0" noProof="0" dirty="0">
                <a:ln>
                  <a:noFill/>
                </a:ln>
                <a:solidFill>
                  <a:schemeClr val="bg1"/>
                </a:solidFill>
                <a:effectLst/>
                <a:uLnTx/>
                <a:uFillTx/>
                <a:latin typeface="+mj-lt"/>
                <a:ea typeface="+mn-ea"/>
                <a:cs typeface="+mn-cs"/>
              </a:rPr>
              <a:t>Norway</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p:cNvSpPr txBox="1">
            <a:spLocks/>
          </p:cNvSpPr>
          <p:nvPr/>
        </p:nvSpPr>
        <p:spPr bwMode="gray">
          <a:xfrm>
            <a:off x="565547" y="4211072"/>
            <a:ext cx="7573402"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lvl="0">
              <a:defRPr/>
            </a:pPr>
            <a:r>
              <a:rPr kumimoji="0" lang="en-GB" sz="2400" b="1" i="0" u="none" strike="noStrike" kern="1200" cap="none" spc="0" normalizeH="0" baseline="0" noProof="0" dirty="0">
                <a:ln>
                  <a:noFill/>
                </a:ln>
                <a:solidFill>
                  <a:schemeClr val="bg1"/>
                </a:solidFill>
                <a:effectLst/>
                <a:uLnTx/>
                <a:uFillTx/>
                <a:latin typeface="+mn-lt"/>
                <a:ea typeface="+mn-ea"/>
                <a:cs typeface="+mn-cs"/>
              </a:rPr>
              <a:t>Destination characteristics</a:t>
            </a:r>
            <a:r>
              <a:rPr lang="en-GB" dirty="0"/>
              <a:t> associated with Norway</a:t>
            </a:r>
            <a:r>
              <a:rPr kumimoji="0" lang="en-GB" sz="2400" b="1" i="0" u="none" strike="noStrike" kern="1200" cap="none" spc="0" normalizeH="0" baseline="0" noProof="0" dirty="0">
                <a:ln>
                  <a:noFill/>
                </a:ln>
                <a:solidFill>
                  <a:schemeClr val="bg1"/>
                </a:solidFill>
                <a:effectLst/>
                <a:uLnTx/>
                <a:uFillTx/>
                <a:latin typeface="+mn-lt"/>
                <a:ea typeface="+mn-ea"/>
                <a:cs typeface="+mn-cs"/>
              </a:rPr>
              <a:t> </a:t>
            </a:r>
          </a:p>
        </p:txBody>
      </p:sp>
      <p:sp>
        <p:nvSpPr>
          <p:cNvPr id="17" name="Text Placeholder 3"/>
          <p:cNvSpPr txBox="1">
            <a:spLocks/>
          </p:cNvSpPr>
          <p:nvPr/>
        </p:nvSpPr>
        <p:spPr bwMode="gray">
          <a:xfrm>
            <a:off x="565547" y="4634317"/>
            <a:ext cx="6324855"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lvl="0">
              <a:defRPr/>
            </a:pPr>
            <a:r>
              <a:rPr kumimoji="0" lang="en-GB" sz="2400" b="1" i="0" u="none" strike="noStrike" kern="1200" cap="none" spc="0" normalizeH="0" baseline="0" noProof="0" dirty="0">
                <a:ln>
                  <a:noFill/>
                </a:ln>
                <a:solidFill>
                  <a:schemeClr val="bg1"/>
                </a:solidFill>
                <a:effectLst/>
                <a:uLnTx/>
                <a:uFillTx/>
                <a:latin typeface="+mn-lt"/>
                <a:ea typeface="+mn-ea"/>
                <a:cs typeface="+mn-cs"/>
              </a:rPr>
              <a:t>Brand personality </a:t>
            </a:r>
            <a:r>
              <a:rPr lang="en-GB" dirty="0"/>
              <a:t>associated with Norway</a:t>
            </a:r>
            <a:r>
              <a:rPr kumimoji="0" lang="en-GB" sz="2400" b="1" i="0" u="none" strike="noStrike" kern="1200" cap="none" spc="0" normalizeH="0" baseline="0" noProof="0" dirty="0">
                <a:ln>
                  <a:noFill/>
                </a:ln>
                <a:solidFill>
                  <a:schemeClr val="bg1"/>
                </a:solidFill>
                <a:effectLst/>
                <a:uLnTx/>
                <a:uFillTx/>
                <a:latin typeface="+mn-lt"/>
                <a:ea typeface="+mn-ea"/>
                <a:cs typeface="+mn-cs"/>
              </a:rPr>
              <a:t> </a:t>
            </a:r>
          </a:p>
        </p:txBody>
      </p:sp>
      <p:sp>
        <p:nvSpPr>
          <p:cNvPr id="18" name="Text Placeholder 3"/>
          <p:cNvSpPr txBox="1">
            <a:spLocks/>
          </p:cNvSpPr>
          <p:nvPr/>
        </p:nvSpPr>
        <p:spPr bwMode="gray">
          <a:xfrm>
            <a:off x="565547" y="5101626"/>
            <a:ext cx="5822923"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lvl="0">
              <a:defRPr/>
            </a:pPr>
            <a:r>
              <a:rPr kumimoji="0" lang="en-GB" sz="2400" b="1" i="0" u="none" strike="noStrike" kern="1200" cap="none" spc="0" normalizeH="0" baseline="0" noProof="0" dirty="0">
                <a:ln>
                  <a:noFill/>
                </a:ln>
                <a:solidFill>
                  <a:schemeClr val="bg1"/>
                </a:solidFill>
                <a:effectLst/>
                <a:uLnTx/>
                <a:uFillTx/>
                <a:latin typeface="+mn-lt"/>
                <a:ea typeface="+mn-ea"/>
                <a:cs typeface="+mn-cs"/>
              </a:rPr>
              <a:t>Social identity </a:t>
            </a:r>
            <a:r>
              <a:rPr lang="en-GB" dirty="0"/>
              <a:t>associated with Norway</a:t>
            </a:r>
            <a:r>
              <a:rPr kumimoji="0" lang="en-GB" sz="2400" b="1" i="0" u="none" strike="noStrike" kern="1200" cap="none" spc="0" normalizeH="0" baseline="0" noProof="0" dirty="0">
                <a:ln>
                  <a:noFill/>
                </a:ln>
                <a:solidFill>
                  <a:schemeClr val="bg1"/>
                </a:solidFill>
                <a:effectLst/>
                <a:uLnTx/>
                <a:uFillTx/>
                <a:latin typeface="+mn-lt"/>
                <a:ea typeface="+mn-ea"/>
                <a:cs typeface="+mn-cs"/>
              </a:rPr>
              <a:t> </a:t>
            </a:r>
          </a:p>
        </p:txBody>
      </p:sp>
    </p:spTree>
    <p:extLst>
      <p:ext uri="{BB962C8B-B14F-4D97-AF65-F5344CB8AC3E}">
        <p14:creationId xmlns:p14="http://schemas.microsoft.com/office/powerpoint/2010/main" val="2031613620"/>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a:ext>
            </a:extLst>
          </a:blip>
          <a:stretch>
            <a:fillRect/>
          </a:stretch>
        </p:blipFill>
        <p:spPr>
          <a:xfrm>
            <a:off x="168363" y="180892"/>
            <a:ext cx="13112479" cy="7199478"/>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0814" y="6650033"/>
            <a:ext cx="491487" cy="395928"/>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4125" y="6881522"/>
            <a:ext cx="1608697" cy="220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51987" y="3132678"/>
            <a:ext cx="7581003" cy="3108543"/>
          </a:xfrm>
          <a:prstGeom prst="rect">
            <a:avLst/>
          </a:prstGeom>
        </p:spPr>
        <p:txBody>
          <a:bodyPr wrap="square">
            <a:spAutoFit/>
          </a:bodyPr>
          <a:lstStyle/>
          <a:p>
            <a:pPr lvl="0"/>
            <a:r>
              <a:rPr lang="en-US" sz="2800" b="1" dirty="0">
                <a:solidFill>
                  <a:schemeClr val="bg1"/>
                </a:solidFill>
                <a:effectLst>
                  <a:outerShdw blurRad="38100" dist="38100" dir="2700000" algn="tl">
                    <a:srgbClr val="000000">
                      <a:alpha val="43137"/>
                    </a:srgbClr>
                  </a:outerShdw>
                </a:effectLst>
              </a:rPr>
              <a:t>Compared to other destinations Norway does not have a really rich and strong emotional footprint in Italy.  </a:t>
            </a:r>
          </a:p>
          <a:p>
            <a:pPr lvl="0"/>
            <a:endParaRPr lang="en-US" sz="2800" b="1" dirty="0">
              <a:solidFill>
                <a:schemeClr val="bg1"/>
              </a:solidFill>
              <a:effectLst>
                <a:outerShdw blurRad="38100" dist="38100" dir="2700000" algn="tl">
                  <a:srgbClr val="000000">
                    <a:alpha val="43137"/>
                  </a:srgbClr>
                </a:outerShdw>
              </a:effectLst>
            </a:endParaRPr>
          </a:p>
          <a:p>
            <a:pPr lvl="0"/>
            <a:r>
              <a:rPr lang="en-US" sz="2800" b="1" dirty="0">
                <a:solidFill>
                  <a:schemeClr val="bg1"/>
                </a:solidFill>
                <a:effectLst>
                  <a:outerShdw blurRad="38100" dist="38100" dir="2700000" algn="tl">
                    <a:srgbClr val="000000">
                      <a:alpha val="43137"/>
                    </a:srgbClr>
                  </a:outerShdw>
                </a:effectLst>
              </a:rPr>
              <a:t>Compared to other destinations the Italian travelers lacks a clear emotional benefit for travelling to Norway.</a:t>
            </a:r>
            <a:endParaRPr lang="nb-NO" sz="28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384348" y="540866"/>
            <a:ext cx="3942553" cy="383060"/>
          </a:xfrm>
          <a:prstGeom prst="rect">
            <a:avLst/>
          </a:prstGeom>
        </p:spPr>
        <p:txBody>
          <a:bodyPr vert="horz" wrap="square" lIns="0" tIns="0" rIns="0" bIns="0" rtlCol="0">
            <a:normAutofit/>
          </a:bodyPr>
          <a:lstStyle/>
          <a:p>
            <a:pPr algn="ctr" defTabSz="914205">
              <a:defRPr/>
            </a:pPr>
            <a:r>
              <a:rPr lang="en-US" sz="1800" b="1" kern="0" dirty="0">
                <a:solidFill>
                  <a:srgbClr val="C00000"/>
                </a:solidFill>
                <a:latin typeface="Segoe UI" panose="020B0502040204020203" pitchFamily="34" charset="0"/>
                <a:ea typeface="Segoe UI" panose="020B0502040204020203" pitchFamily="34" charset="0"/>
                <a:cs typeface="Segoe UI" panose="020B0502040204020203" pitchFamily="34" charset="0"/>
              </a:rPr>
              <a:t>EMOTIONAL </a:t>
            </a:r>
            <a:r>
              <a:rPr lang="en-US" sz="1800" b="1" kern="0" cap="all" dirty="0">
                <a:solidFill>
                  <a:srgbClr val="C00000"/>
                </a:solidFill>
                <a:latin typeface="Segoe UI" panose="020B0502040204020203" pitchFamily="34" charset="0"/>
                <a:ea typeface="Segoe UI" panose="020B0502040204020203" pitchFamily="34" charset="0"/>
                <a:cs typeface="Segoe UI" panose="020B0502040204020203" pitchFamily="34" charset="0"/>
              </a:rPr>
              <a:t>associations</a:t>
            </a:r>
            <a:endParaRPr lang="en-US" sz="1800" b="1" kern="0" dirty="0">
              <a:solidFill>
                <a:srgbClr val="C00000"/>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11" name="Straight Connector 10"/>
          <p:cNvCxnSpPr/>
          <p:nvPr/>
        </p:nvCxnSpPr>
        <p:spPr>
          <a:xfrm>
            <a:off x="384347" y="869911"/>
            <a:ext cx="3939411" cy="1400"/>
          </a:xfrm>
          <a:prstGeom prst="line">
            <a:avLst/>
          </a:prstGeom>
          <a:noFill/>
          <a:ln w="44450">
            <a:solidFill>
              <a:srgbClr val="C00000"/>
            </a:solidFill>
            <a:round/>
            <a:headEnd/>
            <a:tailEnd/>
          </a:ln>
          <a:effectLst/>
          <a:extLst>
            <a:ext uri="{909E8E84-426E-40DD-AFC4-6F175D3DCCD1}">
              <a14:hiddenFill xmlns:a14="http://schemas.microsoft.com/office/drawing/2010/main">
                <a:noFill/>
              </a14:hiddenFill>
            </a:ext>
          </a:extLst>
        </p:spPr>
      </p:cxnSp>
      <p:pic>
        <p:nvPicPr>
          <p:cNvPr id="12" name="Picture 6" descr="Bilderesultat for country FLAG button ITALY">
            <a:extLst>
              <a:ext uri="{FF2B5EF4-FFF2-40B4-BE49-F238E27FC236}">
                <a16:creationId xmlns:a16="http://schemas.microsoft.com/office/drawing/2014/main" id="{E6B9EC2C-C109-40DC-BD44-E1FC669B82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00518"/>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a:ext>
            </a:extLst>
          </a:blip>
          <a:stretch>
            <a:fillRect/>
          </a:stretch>
        </p:blipFill>
        <p:spPr>
          <a:xfrm>
            <a:off x="168363" y="180892"/>
            <a:ext cx="13103049" cy="7199478"/>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0814" y="6650033"/>
            <a:ext cx="491487" cy="395928"/>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4125" y="6881522"/>
            <a:ext cx="1608697" cy="220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711707" y="1317130"/>
            <a:ext cx="7581003" cy="4401205"/>
          </a:xfrm>
          <a:prstGeom prst="rect">
            <a:avLst/>
          </a:prstGeom>
        </p:spPr>
        <p:txBody>
          <a:bodyPr wrap="square">
            <a:spAutoFit/>
          </a:bodyPr>
          <a:lstStyle/>
          <a:p>
            <a:pPr lvl="0"/>
            <a:r>
              <a:rPr lang="en-US" sz="2800" b="1" dirty="0">
                <a:solidFill>
                  <a:schemeClr val="bg1"/>
                </a:solidFill>
                <a:effectLst>
                  <a:outerShdw blurRad="38100" dist="38100" dir="2700000" algn="tl">
                    <a:srgbClr val="000000">
                      <a:alpha val="43137"/>
                    </a:srgbClr>
                  </a:outerShdw>
                </a:effectLst>
              </a:rPr>
              <a:t>The Italian travelers are generally very clear on what differentiates Norway to other destinations in terms of functional delivery: beautiful nature, unspoiled nature, not ruined by tourism, environmentally friendly offers, live close to nature, quiet environments, well organized, good medical care, good service, not too warm and Norway is not for just anybody, it’s exclusive.</a:t>
            </a:r>
          </a:p>
        </p:txBody>
      </p:sp>
      <p:sp>
        <p:nvSpPr>
          <p:cNvPr id="10" name="TextBox 9"/>
          <p:cNvSpPr txBox="1"/>
          <p:nvPr/>
        </p:nvSpPr>
        <p:spPr>
          <a:xfrm>
            <a:off x="312352" y="396877"/>
            <a:ext cx="4298812" cy="303062"/>
          </a:xfrm>
          <a:prstGeom prst="rect">
            <a:avLst/>
          </a:prstGeom>
        </p:spPr>
        <p:txBody>
          <a:bodyPr vert="horz" wrap="square" lIns="0" tIns="0" rIns="0" bIns="0" rtlCol="0">
            <a:normAutofit/>
          </a:bodyPr>
          <a:lstStyle/>
          <a:p>
            <a:pPr algn="ctr" defTabSz="914205">
              <a:defRPr/>
            </a:pPr>
            <a:r>
              <a:rPr lang="en-US" sz="1800" b="1" kern="0" dirty="0">
                <a:solidFill>
                  <a:srgbClr val="7030A0"/>
                </a:solidFill>
                <a:latin typeface="Segoe UI" panose="020B0502040204020203" pitchFamily="34" charset="0"/>
                <a:ea typeface="Segoe UI" panose="020B0502040204020203" pitchFamily="34" charset="0"/>
                <a:cs typeface="Segoe UI" panose="020B0502040204020203" pitchFamily="34" charset="0"/>
              </a:rPr>
              <a:t>DESTINATION CHARACTERISTICS</a:t>
            </a:r>
          </a:p>
        </p:txBody>
      </p:sp>
      <p:cxnSp>
        <p:nvCxnSpPr>
          <p:cNvPr id="11" name="Straight Connector 10"/>
          <p:cNvCxnSpPr/>
          <p:nvPr/>
        </p:nvCxnSpPr>
        <p:spPr>
          <a:xfrm flipV="1">
            <a:off x="303164" y="727321"/>
            <a:ext cx="4304858" cy="5399"/>
          </a:xfrm>
          <a:prstGeom prst="line">
            <a:avLst/>
          </a:prstGeom>
          <a:noFill/>
          <a:ln w="44450">
            <a:solidFill>
              <a:srgbClr val="7030A0"/>
            </a:solidFill>
            <a:round/>
            <a:headEnd/>
            <a:tailEnd/>
          </a:ln>
          <a:effectLst/>
          <a:extLst>
            <a:ext uri="{909E8E84-426E-40DD-AFC4-6F175D3DCCD1}">
              <a14:hiddenFill xmlns:a14="http://schemas.microsoft.com/office/drawing/2010/main">
                <a:noFill/>
              </a14:hiddenFill>
            </a:ext>
          </a:extLst>
        </p:spPr>
      </p:cxnSp>
      <p:pic>
        <p:nvPicPr>
          <p:cNvPr id="12" name="Picture 6" descr="Bilderesultat for country FLAG button ITALY">
            <a:extLst>
              <a:ext uri="{FF2B5EF4-FFF2-40B4-BE49-F238E27FC236}">
                <a16:creationId xmlns:a16="http://schemas.microsoft.com/office/drawing/2014/main" id="{AAAA5C68-C93A-4A12-95C9-309BD6FBD3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143293"/>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rotWithShape="1">
          <a:blip r:embed="rId2" cstate="email">
            <a:extLst>
              <a:ext uri="{28A0092B-C50C-407E-A947-70E740481C1C}">
                <a14:useLocalDpi xmlns:a14="http://schemas.microsoft.com/office/drawing/2010/main"/>
              </a:ext>
            </a:extLst>
          </a:blip>
          <a:srcRect/>
          <a:stretch/>
        </p:blipFill>
        <p:spPr>
          <a:xfrm>
            <a:off x="168363" y="180892"/>
            <a:ext cx="13112479" cy="7199478"/>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0814" y="6650033"/>
            <a:ext cx="491487" cy="395928"/>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4125" y="6881522"/>
            <a:ext cx="1608697" cy="220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12352" y="2917000"/>
            <a:ext cx="7581003" cy="2677656"/>
          </a:xfrm>
          <a:prstGeom prst="rect">
            <a:avLst/>
          </a:prstGeom>
        </p:spPr>
        <p:txBody>
          <a:bodyPr wrap="square">
            <a:spAutoFit/>
          </a:bodyPr>
          <a:lstStyle/>
          <a:p>
            <a:pPr lvl="0"/>
            <a:r>
              <a:rPr lang="en-US" sz="2400" b="1" dirty="0">
                <a:solidFill>
                  <a:schemeClr val="bg1"/>
                </a:solidFill>
                <a:effectLst>
                  <a:outerShdw blurRad="38100" dist="38100" dir="2700000" algn="tl">
                    <a:srgbClr val="000000">
                      <a:alpha val="43137"/>
                    </a:srgbClr>
                  </a:outerShdw>
                </a:effectLst>
              </a:rPr>
              <a:t>In Italy, Norway is first and foremost seen as the fresh, as well as a structured and peaceful destination compared to other destinations.</a:t>
            </a:r>
          </a:p>
          <a:p>
            <a:pPr lvl="0"/>
            <a:endParaRPr lang="en-US" sz="2400" b="1" dirty="0">
              <a:solidFill>
                <a:schemeClr val="bg1"/>
              </a:solidFill>
              <a:effectLst>
                <a:outerShdw blurRad="38100" dist="38100" dir="2700000" algn="tl">
                  <a:srgbClr val="000000">
                    <a:alpha val="43137"/>
                  </a:srgbClr>
                </a:outerShdw>
              </a:effectLst>
            </a:endParaRPr>
          </a:p>
          <a:p>
            <a:pPr lvl="0"/>
            <a:r>
              <a:rPr lang="en-US" sz="2400" b="1" dirty="0">
                <a:solidFill>
                  <a:schemeClr val="bg1"/>
                </a:solidFill>
                <a:effectLst>
                  <a:outerShdw blurRad="38100" dist="38100" dir="2700000" algn="tl">
                    <a:srgbClr val="000000">
                      <a:alpha val="43137"/>
                    </a:srgbClr>
                  </a:outerShdw>
                </a:effectLst>
              </a:rPr>
              <a:t>For the Italian traveler Norway is also seen as the peaceful and caring destination compared to other destinations.</a:t>
            </a:r>
          </a:p>
        </p:txBody>
      </p:sp>
      <p:sp>
        <p:nvSpPr>
          <p:cNvPr id="12" name="TextBox 11"/>
          <p:cNvSpPr txBox="1"/>
          <p:nvPr/>
        </p:nvSpPr>
        <p:spPr>
          <a:xfrm>
            <a:off x="312353" y="540866"/>
            <a:ext cx="3942553" cy="359974"/>
          </a:xfrm>
          <a:prstGeom prst="rect">
            <a:avLst/>
          </a:prstGeom>
        </p:spPr>
        <p:txBody>
          <a:bodyPr vert="horz" wrap="square" lIns="0" tIns="0" rIns="0" bIns="0" rtlCol="0">
            <a:normAutofit/>
          </a:bodyPr>
          <a:lstStyle/>
          <a:p>
            <a:pPr algn="ctr" defTabSz="914205">
              <a:defRPr/>
            </a:pPr>
            <a:r>
              <a:rPr lang="en-US" sz="1800" b="1" kern="0" dirty="0">
                <a:solidFill>
                  <a:srgbClr val="00B0F0"/>
                </a:solidFill>
                <a:latin typeface="Segoe UI" panose="020B0502040204020203" pitchFamily="34" charset="0"/>
                <a:ea typeface="Segoe UI" panose="020B0502040204020203" pitchFamily="34" charset="0"/>
                <a:cs typeface="Segoe UI" panose="020B0502040204020203" pitchFamily="34" charset="0"/>
              </a:rPr>
              <a:t>BRAND PERSONALITY</a:t>
            </a:r>
          </a:p>
        </p:txBody>
      </p:sp>
      <p:cxnSp>
        <p:nvCxnSpPr>
          <p:cNvPr id="13" name="Straight Connector 12"/>
          <p:cNvCxnSpPr/>
          <p:nvPr/>
        </p:nvCxnSpPr>
        <p:spPr>
          <a:xfrm>
            <a:off x="312352" y="837897"/>
            <a:ext cx="3939411" cy="1400"/>
          </a:xfrm>
          <a:prstGeom prst="line">
            <a:avLst/>
          </a:prstGeom>
          <a:noFill/>
          <a:ln w="44450">
            <a:solidFill>
              <a:srgbClr val="00B0F0"/>
            </a:solidFill>
            <a:round/>
            <a:headEnd/>
            <a:tailEnd/>
          </a:ln>
          <a:effectLst/>
          <a:extLst>
            <a:ext uri="{909E8E84-426E-40DD-AFC4-6F175D3DCCD1}">
              <a14:hiddenFill xmlns:a14="http://schemas.microsoft.com/office/drawing/2010/main">
                <a:noFill/>
              </a14:hiddenFill>
            </a:ext>
          </a:extLst>
        </p:spPr>
      </p:cxnSp>
      <p:pic>
        <p:nvPicPr>
          <p:cNvPr id="10" name="Picture 6" descr="Bilderesultat for country FLAG button ITALY">
            <a:extLst>
              <a:ext uri="{FF2B5EF4-FFF2-40B4-BE49-F238E27FC236}">
                <a16:creationId xmlns:a16="http://schemas.microsoft.com/office/drawing/2014/main" id="{823EEFF8-3E9B-47F1-8DDB-44C0035216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635882"/>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a:ext>
            </a:extLst>
          </a:blip>
          <a:stretch>
            <a:fillRect/>
          </a:stretch>
        </p:blipFill>
        <p:spPr>
          <a:xfrm>
            <a:off x="168363" y="180892"/>
            <a:ext cx="13103049" cy="7199478"/>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0814" y="6650033"/>
            <a:ext cx="491487" cy="395928"/>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4125" y="6881522"/>
            <a:ext cx="1608697" cy="220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064007" y="1012891"/>
            <a:ext cx="7920576" cy="4154984"/>
          </a:xfrm>
          <a:prstGeom prst="rect">
            <a:avLst/>
          </a:prstGeom>
        </p:spPr>
        <p:txBody>
          <a:bodyPr wrap="square">
            <a:spAutoFit/>
          </a:bodyPr>
          <a:lstStyle/>
          <a:p>
            <a:pPr lvl="0"/>
            <a:r>
              <a:rPr lang="en-US" sz="2400" b="1" dirty="0">
                <a:solidFill>
                  <a:schemeClr val="bg1"/>
                </a:solidFill>
                <a:effectLst>
                  <a:outerShdw blurRad="38100" dist="38100" dir="2700000" algn="tl">
                    <a:srgbClr val="000000">
                      <a:alpha val="43137"/>
                    </a:srgbClr>
                  </a:outerShdw>
                </a:effectLst>
              </a:rPr>
              <a:t>Norway has distinct footprint when it comes to social identity in Italy. It’s for people who make a different choice. </a:t>
            </a:r>
          </a:p>
          <a:p>
            <a:pPr lvl="0"/>
            <a:endParaRPr lang="en-US" sz="2400" b="1" dirty="0">
              <a:solidFill>
                <a:schemeClr val="bg1"/>
              </a:solidFill>
              <a:effectLst>
                <a:outerShdw blurRad="38100" dist="38100" dir="2700000" algn="tl">
                  <a:srgbClr val="000000">
                    <a:alpha val="43137"/>
                  </a:srgbClr>
                </a:outerShdw>
              </a:effectLst>
            </a:endParaRPr>
          </a:p>
          <a:p>
            <a:pPr lvl="0"/>
            <a:r>
              <a:rPr lang="en-US" sz="2400" b="1" dirty="0">
                <a:solidFill>
                  <a:schemeClr val="bg1"/>
                </a:solidFill>
                <a:effectLst>
                  <a:outerShdw blurRad="38100" dist="38100" dir="2700000" algn="tl">
                    <a:srgbClr val="000000">
                      <a:alpha val="43137"/>
                    </a:srgbClr>
                  </a:outerShdw>
                </a:effectLst>
              </a:rPr>
              <a:t>Compared with other destinations, Norway is the destination for people who like to explore and have new experiences. People who like adventure.</a:t>
            </a:r>
          </a:p>
          <a:p>
            <a:pPr lvl="0"/>
            <a:endParaRPr lang="en-US" sz="2400" b="1" dirty="0">
              <a:solidFill>
                <a:schemeClr val="bg1"/>
              </a:solidFill>
              <a:effectLst>
                <a:outerShdw blurRad="38100" dist="38100" dir="2700000" algn="tl">
                  <a:srgbClr val="000000">
                    <a:alpha val="43137"/>
                  </a:srgbClr>
                </a:outerShdw>
              </a:effectLst>
            </a:endParaRPr>
          </a:p>
          <a:p>
            <a:pPr lvl="0"/>
            <a:r>
              <a:rPr lang="en-US" sz="2400" b="1" dirty="0">
                <a:solidFill>
                  <a:schemeClr val="bg1"/>
                </a:solidFill>
                <a:effectLst>
                  <a:outerShdw blurRad="38100" dist="38100" dir="2700000" algn="tl">
                    <a:srgbClr val="000000">
                      <a:alpha val="43137"/>
                    </a:srgbClr>
                  </a:outerShdw>
                </a:effectLst>
              </a:rPr>
              <a:t>At last but not least Norway is seen as the destination for people who like to have the best things in life and value high quality.</a:t>
            </a:r>
          </a:p>
        </p:txBody>
      </p:sp>
      <p:sp>
        <p:nvSpPr>
          <p:cNvPr id="14" name="TextBox 13"/>
          <p:cNvSpPr txBox="1"/>
          <p:nvPr/>
        </p:nvSpPr>
        <p:spPr>
          <a:xfrm>
            <a:off x="384348" y="473085"/>
            <a:ext cx="3942553" cy="407179"/>
          </a:xfrm>
          <a:prstGeom prst="rect">
            <a:avLst/>
          </a:prstGeom>
        </p:spPr>
        <p:txBody>
          <a:bodyPr vert="horz" wrap="square" lIns="0" tIns="0" rIns="0" bIns="0" rtlCol="0">
            <a:normAutofit/>
          </a:bodyPr>
          <a:lstStyle/>
          <a:p>
            <a:pPr algn="ctr" defTabSz="914205">
              <a:defRPr/>
            </a:pPr>
            <a:r>
              <a:rPr lang="en-US" sz="1800" b="1" kern="0" dirty="0">
                <a:solidFill>
                  <a:srgbClr val="92D050"/>
                </a:solidFill>
                <a:latin typeface="Segoe UI" panose="020B0502040204020203" pitchFamily="34" charset="0"/>
                <a:ea typeface="Segoe UI" panose="020B0502040204020203" pitchFamily="34" charset="0"/>
                <a:cs typeface="Segoe UI" panose="020B0502040204020203" pitchFamily="34" charset="0"/>
              </a:rPr>
              <a:t>SOCIAL IDENTITY</a:t>
            </a:r>
          </a:p>
        </p:txBody>
      </p:sp>
      <p:cxnSp>
        <p:nvCxnSpPr>
          <p:cNvPr id="15" name="Straight Connector 14"/>
          <p:cNvCxnSpPr/>
          <p:nvPr/>
        </p:nvCxnSpPr>
        <p:spPr>
          <a:xfrm>
            <a:off x="384347" y="770115"/>
            <a:ext cx="3939411" cy="1400"/>
          </a:xfrm>
          <a:prstGeom prst="line">
            <a:avLst/>
          </a:prstGeom>
          <a:noFill/>
          <a:ln w="44450">
            <a:solidFill>
              <a:srgbClr val="92D050"/>
            </a:solidFill>
            <a:round/>
            <a:headEnd/>
            <a:tailEnd/>
          </a:ln>
          <a:effectLst/>
          <a:extLst>
            <a:ext uri="{909E8E84-426E-40DD-AFC4-6F175D3DCCD1}">
              <a14:hiddenFill xmlns:a14="http://schemas.microsoft.com/office/drawing/2010/main">
                <a:noFill/>
              </a14:hiddenFill>
            </a:ext>
          </a:extLst>
        </p:spPr>
      </p:cxnSp>
      <p:pic>
        <p:nvPicPr>
          <p:cNvPr id="10" name="Picture 6" descr="Bilderesultat for country FLAG button ITALY">
            <a:extLst>
              <a:ext uri="{FF2B5EF4-FFF2-40B4-BE49-F238E27FC236}">
                <a16:creationId xmlns:a16="http://schemas.microsoft.com/office/drawing/2014/main" id="{31BF4089-6B1A-4519-A854-062B1445E7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86432"/>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p:nvPr>
            <p:extLst>
              <p:ext uri="{D42A27DB-BD31-4B8C-83A1-F6EECF244321}">
                <p14:modId xmlns:p14="http://schemas.microsoft.com/office/powerpoint/2010/main" val="1595172484"/>
              </p:ext>
            </p:extLst>
          </p:nvPr>
        </p:nvGraphicFramePr>
        <p:xfrm>
          <a:off x="1102812" y="2168782"/>
          <a:ext cx="5335942" cy="1722688"/>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p:cNvSpPr>
            <a:spLocks noGrp="1"/>
          </p:cNvSpPr>
          <p:nvPr>
            <p:ph type="title"/>
          </p:nvPr>
        </p:nvSpPr>
        <p:spPr>
          <a:xfrm>
            <a:off x="526748" y="570778"/>
            <a:ext cx="10289194" cy="492443"/>
          </a:xfrm>
          <a:solidFill>
            <a:schemeClr val="accent3"/>
          </a:solidFill>
        </p:spPr>
        <p:txBody>
          <a:bodyPr/>
          <a:lstStyle/>
          <a:p>
            <a:r>
              <a:rPr lang="en-GB" sz="3200" dirty="0"/>
              <a:t>Top associations to Norway On all four facets</a:t>
            </a:r>
          </a:p>
        </p:txBody>
      </p:sp>
      <p:sp>
        <p:nvSpPr>
          <p:cNvPr id="7" name="TextBox 6"/>
          <p:cNvSpPr txBox="1"/>
          <p:nvPr/>
        </p:nvSpPr>
        <p:spPr>
          <a:xfrm>
            <a:off x="1463303" y="1839677"/>
            <a:ext cx="3943278" cy="383130"/>
          </a:xfrm>
          <a:prstGeom prst="rect">
            <a:avLst/>
          </a:prstGeom>
        </p:spPr>
        <p:txBody>
          <a:bodyPr vert="horz" wrap="square" lIns="0" tIns="0" rIns="0" bIns="0" rtlCol="0">
            <a:normAutofit/>
          </a:bodyPr>
          <a:lstStyle/>
          <a:p>
            <a:pPr lvl="0" algn="ctr" defTabSz="914400">
              <a:defRPr/>
            </a:pPr>
            <a:r>
              <a:rPr lang="en-US" sz="1800" b="1" kern="0" dirty="0">
                <a:solidFill>
                  <a:srgbClr val="C00000"/>
                </a:solidFill>
                <a:latin typeface="Segoe UI" panose="020B0502040204020203" pitchFamily="34" charset="0"/>
                <a:ea typeface="Segoe UI" panose="020B0502040204020203" pitchFamily="34" charset="0"/>
                <a:cs typeface="Segoe UI" panose="020B0502040204020203" pitchFamily="34" charset="0"/>
              </a:rPr>
              <a:t>EMOTIONAL </a:t>
            </a:r>
            <a:r>
              <a:rPr lang="en-US" sz="1800" b="1" kern="0" cap="all" dirty="0">
                <a:solidFill>
                  <a:srgbClr val="C00000"/>
                </a:solidFill>
                <a:latin typeface="Segoe UI" panose="020B0502040204020203" pitchFamily="34" charset="0"/>
                <a:ea typeface="Segoe UI" panose="020B0502040204020203" pitchFamily="34" charset="0"/>
                <a:cs typeface="Segoe UI" panose="020B0502040204020203" pitchFamily="34" charset="0"/>
              </a:rPr>
              <a:t>associations</a:t>
            </a:r>
            <a:endParaRPr kumimoji="0" lang="en-US" sz="18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8" name="Straight Connector 7"/>
          <p:cNvCxnSpPr/>
          <p:nvPr/>
        </p:nvCxnSpPr>
        <p:spPr>
          <a:xfrm>
            <a:off x="1463303" y="2168782"/>
            <a:ext cx="3940134" cy="1400"/>
          </a:xfrm>
          <a:prstGeom prst="line">
            <a:avLst/>
          </a:prstGeom>
          <a:noFill/>
          <a:ln w="44450">
            <a:solidFill>
              <a:srgbClr val="C00000"/>
            </a:solidFill>
            <a:round/>
            <a:headEnd/>
            <a:tailEnd/>
          </a:ln>
          <a:effectLst/>
          <a:extLst>
            <a:ext uri="{909E8E84-426E-40DD-AFC4-6F175D3DCCD1}">
              <a14:hiddenFill xmlns:a14="http://schemas.microsoft.com/office/drawing/2010/main">
                <a:noFill/>
              </a14:hiddenFill>
            </a:ext>
          </a:extLst>
        </p:spPr>
      </p:cxnSp>
      <p:sp>
        <p:nvSpPr>
          <p:cNvPr id="19" name="TextBox 18"/>
          <p:cNvSpPr txBox="1"/>
          <p:nvPr/>
        </p:nvSpPr>
        <p:spPr>
          <a:xfrm>
            <a:off x="7583983" y="1839677"/>
            <a:ext cx="4299602" cy="303117"/>
          </a:xfrm>
          <a:prstGeom prst="rect">
            <a:avLst/>
          </a:prstGeom>
        </p:spPr>
        <p:txBody>
          <a:bodyPr vert="horz" wrap="square" lIns="0" tIns="0" rIns="0" bIns="0"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kern="0" dirty="0">
                <a:solidFill>
                  <a:srgbClr val="7030A0"/>
                </a:solidFill>
                <a:latin typeface="Segoe UI" panose="020B0502040204020203" pitchFamily="34" charset="0"/>
                <a:ea typeface="Segoe UI" panose="020B0502040204020203" pitchFamily="34" charset="0"/>
                <a:cs typeface="Segoe UI" panose="020B0502040204020203" pitchFamily="34" charset="0"/>
              </a:rPr>
              <a:t>DESTINATION CHARACTERISTICS</a:t>
            </a:r>
            <a:endParaRPr kumimoji="0" lang="en-US" sz="1800" b="1" i="0" u="none" strike="noStrike" kern="0" cap="none" spc="0" normalizeH="0" baseline="0" noProof="0" dirty="0">
              <a:ln>
                <a:noFill/>
              </a:ln>
              <a:solidFill>
                <a:srgbClr val="7030A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20" name="Straight Connector 19"/>
          <p:cNvCxnSpPr/>
          <p:nvPr/>
        </p:nvCxnSpPr>
        <p:spPr>
          <a:xfrm flipV="1">
            <a:off x="7574792" y="2170182"/>
            <a:ext cx="4305649" cy="5400"/>
          </a:xfrm>
          <a:prstGeom prst="line">
            <a:avLst/>
          </a:prstGeom>
          <a:noFill/>
          <a:ln w="44450">
            <a:solidFill>
              <a:srgbClr val="7030A0"/>
            </a:solidFill>
            <a:round/>
            <a:headEnd/>
            <a:tailEnd/>
          </a:ln>
          <a:effectLst/>
          <a:extLst>
            <a:ext uri="{909E8E84-426E-40DD-AFC4-6F175D3DCCD1}">
              <a14:hiddenFill xmlns:a14="http://schemas.microsoft.com/office/drawing/2010/main">
                <a:noFill/>
              </a14:hiddenFill>
            </a:ext>
          </a:extLst>
        </p:spPr>
      </p:cxnSp>
      <p:graphicFrame>
        <p:nvGraphicFramePr>
          <p:cNvPr id="23" name="Chart 22"/>
          <p:cNvGraphicFramePr/>
          <p:nvPr>
            <p:extLst>
              <p:ext uri="{D42A27DB-BD31-4B8C-83A1-F6EECF244321}">
                <p14:modId xmlns:p14="http://schemas.microsoft.com/office/powerpoint/2010/main" val="322486602"/>
              </p:ext>
            </p:extLst>
          </p:nvPr>
        </p:nvGraphicFramePr>
        <p:xfrm>
          <a:off x="4703663" y="2175583"/>
          <a:ext cx="7962797" cy="1715888"/>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1463303" y="4619933"/>
            <a:ext cx="3943278" cy="360040"/>
          </a:xfrm>
          <a:prstGeom prst="rect">
            <a:avLst/>
          </a:prstGeom>
        </p:spPr>
        <p:txBody>
          <a:bodyPr vert="horz" wrap="square" lIns="0" tIns="0" rIns="0" bIns="0"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kern="0" dirty="0">
                <a:solidFill>
                  <a:srgbClr val="00B0F0"/>
                </a:solidFill>
                <a:latin typeface="Segoe UI" panose="020B0502040204020203" pitchFamily="34" charset="0"/>
                <a:ea typeface="Segoe UI" panose="020B0502040204020203" pitchFamily="34" charset="0"/>
                <a:cs typeface="Segoe UI" panose="020B0502040204020203" pitchFamily="34" charset="0"/>
              </a:rPr>
              <a:t>BRAND PERSONALITY</a:t>
            </a:r>
            <a:endParaRPr kumimoji="0" lang="en-US" sz="1800" b="1" i="0" u="none" strike="noStrike" kern="0" cap="none" spc="0" normalizeH="0" baseline="0" noProof="0" dirty="0">
              <a:ln>
                <a:noFill/>
              </a:ln>
              <a:solidFill>
                <a:srgbClr val="00B0F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25" name="Straight Connector 24"/>
          <p:cNvCxnSpPr/>
          <p:nvPr/>
        </p:nvCxnSpPr>
        <p:spPr>
          <a:xfrm>
            <a:off x="1463303" y="4917018"/>
            <a:ext cx="3940134" cy="1400"/>
          </a:xfrm>
          <a:prstGeom prst="line">
            <a:avLst/>
          </a:prstGeom>
          <a:noFill/>
          <a:ln w="44450">
            <a:solidFill>
              <a:srgbClr val="00B0F0"/>
            </a:solidFill>
            <a:round/>
            <a:headEnd/>
            <a:tailEnd/>
          </a:ln>
          <a:effectLst/>
          <a:extLst>
            <a:ext uri="{909E8E84-426E-40DD-AFC4-6F175D3DCCD1}">
              <a14:hiddenFill xmlns:a14="http://schemas.microsoft.com/office/drawing/2010/main">
                <a:noFill/>
              </a14:hiddenFill>
            </a:ext>
          </a:extLst>
        </p:spPr>
      </p:cxnSp>
      <p:graphicFrame>
        <p:nvGraphicFramePr>
          <p:cNvPr id="26" name="Chart 25"/>
          <p:cNvGraphicFramePr/>
          <p:nvPr>
            <p:extLst>
              <p:ext uri="{D42A27DB-BD31-4B8C-83A1-F6EECF244321}">
                <p14:modId xmlns:p14="http://schemas.microsoft.com/office/powerpoint/2010/main" val="2976408282"/>
              </p:ext>
            </p:extLst>
          </p:nvPr>
        </p:nvGraphicFramePr>
        <p:xfrm>
          <a:off x="959247" y="5008335"/>
          <a:ext cx="4248472" cy="2089167"/>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p:cNvSpPr txBox="1"/>
          <p:nvPr/>
        </p:nvSpPr>
        <p:spPr>
          <a:xfrm>
            <a:off x="7574792" y="4619933"/>
            <a:ext cx="3943278" cy="407254"/>
          </a:xfrm>
          <a:prstGeom prst="rect">
            <a:avLst/>
          </a:prstGeom>
        </p:spPr>
        <p:txBody>
          <a:bodyPr vert="horz" wrap="square" lIns="0" tIns="0" rIns="0" bIns="0" rtlCol="0">
            <a:normAutofit/>
          </a:bodyPr>
          <a:lstStyle/>
          <a:p>
            <a:pPr lvl="0" algn="ctr" defTabSz="914400">
              <a:defRPr/>
            </a:pPr>
            <a:r>
              <a:rPr lang="en-US" sz="1800" b="1" kern="0" dirty="0">
                <a:solidFill>
                  <a:srgbClr val="92D050"/>
                </a:solidFill>
                <a:latin typeface="Segoe UI" panose="020B0502040204020203" pitchFamily="34" charset="0"/>
                <a:ea typeface="Segoe UI" panose="020B0502040204020203" pitchFamily="34" charset="0"/>
                <a:cs typeface="Segoe UI" panose="020B0502040204020203" pitchFamily="34" charset="0"/>
              </a:rPr>
              <a:t>SOCIAL IDENTITY</a:t>
            </a:r>
            <a:endParaRPr kumimoji="0" lang="en-US" sz="1800" b="1" i="0" u="none" strike="noStrike" kern="0" cap="none" spc="0" normalizeH="0" baseline="0" noProof="0" dirty="0">
              <a:ln>
                <a:noFill/>
              </a:ln>
              <a:solidFill>
                <a:srgbClr val="92D05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28" name="Straight Connector 27"/>
          <p:cNvCxnSpPr/>
          <p:nvPr/>
        </p:nvCxnSpPr>
        <p:spPr>
          <a:xfrm>
            <a:off x="7574792" y="4917018"/>
            <a:ext cx="3940134" cy="1400"/>
          </a:xfrm>
          <a:prstGeom prst="line">
            <a:avLst/>
          </a:prstGeom>
          <a:noFill/>
          <a:ln w="44450">
            <a:solidFill>
              <a:srgbClr val="92D050"/>
            </a:solidFill>
            <a:round/>
            <a:headEnd/>
            <a:tailEnd/>
          </a:ln>
          <a:effectLst/>
          <a:extLst>
            <a:ext uri="{909E8E84-426E-40DD-AFC4-6F175D3DCCD1}">
              <a14:hiddenFill xmlns:a14="http://schemas.microsoft.com/office/drawing/2010/main">
                <a:noFill/>
              </a14:hiddenFill>
            </a:ext>
          </a:extLst>
        </p:spPr>
      </p:cxnSp>
      <p:graphicFrame>
        <p:nvGraphicFramePr>
          <p:cNvPr id="29" name="Chart 28"/>
          <p:cNvGraphicFramePr/>
          <p:nvPr>
            <p:extLst>
              <p:ext uri="{D42A27DB-BD31-4B8C-83A1-F6EECF244321}">
                <p14:modId xmlns:p14="http://schemas.microsoft.com/office/powerpoint/2010/main" val="3266551792"/>
              </p:ext>
            </p:extLst>
          </p:nvPr>
        </p:nvGraphicFramePr>
        <p:xfrm>
          <a:off x="5746217" y="5008335"/>
          <a:ext cx="7962797" cy="2102900"/>
        </p:xfrm>
        <a:graphic>
          <a:graphicData uri="http://schemas.openxmlformats.org/drawingml/2006/chart">
            <c:chart xmlns:c="http://schemas.openxmlformats.org/drawingml/2006/chart" xmlns:r="http://schemas.openxmlformats.org/officeDocument/2006/relationships" r:id="rId5"/>
          </a:graphicData>
        </a:graphic>
      </p:graphicFrame>
      <p:pic>
        <p:nvPicPr>
          <p:cNvPr id="30" name="Picture 6" descr="Bilderesultat for country FLAG button ITAL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507"/>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976" y="182049"/>
            <a:ext cx="13077824" cy="7199825"/>
          </a:xfrm>
          <a:prstGeom prst="rect">
            <a:avLst/>
          </a:prstGeom>
        </p:spPr>
      </p:pic>
      <p:sp>
        <p:nvSpPr>
          <p:cNvPr id="3" name="Content Placeholder 2"/>
          <p:cNvSpPr>
            <a:spLocks noGrp="1"/>
          </p:cNvSpPr>
          <p:nvPr>
            <p:ph sz="quarter" idx="10"/>
          </p:nvPr>
        </p:nvSpPr>
        <p:spPr>
          <a:xfrm>
            <a:off x="527199" y="3708623"/>
            <a:ext cx="12306492" cy="2257653"/>
          </a:xfrm>
        </p:spPr>
        <p:txBody>
          <a:bodyPr>
            <a:normAutofit/>
          </a:bodyPr>
          <a:lstStyle/>
          <a:p>
            <a:endParaRPr lang="en-GB" dirty="0"/>
          </a:p>
          <a:p>
            <a:endParaRPr lang="en-GB" dirty="0"/>
          </a:p>
        </p:txBody>
      </p:sp>
      <p:sp>
        <p:nvSpPr>
          <p:cNvPr id="12" name="TextBox 11"/>
          <p:cNvSpPr txBox="1"/>
          <p:nvPr/>
        </p:nvSpPr>
        <p:spPr>
          <a:xfrm>
            <a:off x="599207" y="659758"/>
            <a:ext cx="936104" cy="1320673"/>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8000" b="1" i="0" u="none" strike="noStrike" kern="0" cap="none" spc="0" normalizeH="0" baseline="0" noProof="0" dirty="0">
                <a:ln>
                  <a:noFill/>
                </a:ln>
                <a:solidFill>
                  <a:schemeClr val="bg1"/>
                </a:solidFill>
                <a:effectLst/>
                <a:uLnTx/>
                <a:uFillTx/>
              </a:rPr>
              <a:t>5</a:t>
            </a:r>
          </a:p>
        </p:txBody>
      </p:sp>
      <p:sp>
        <p:nvSpPr>
          <p:cNvPr id="15" name="Text Placeholder 3"/>
          <p:cNvSpPr txBox="1">
            <a:spLocks/>
          </p:cNvSpPr>
          <p:nvPr/>
        </p:nvSpPr>
        <p:spPr bwMode="gray">
          <a:xfrm>
            <a:off x="565547" y="3339589"/>
            <a:ext cx="3375842"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defRPr/>
            </a:pPr>
            <a:r>
              <a:rPr lang="en-GB" dirty="0"/>
              <a:t>Visits and repeat visits</a:t>
            </a:r>
          </a:p>
        </p:txBody>
      </p:sp>
      <p:sp>
        <p:nvSpPr>
          <p:cNvPr id="16" name="Text Placeholder 3"/>
          <p:cNvSpPr txBox="1">
            <a:spLocks/>
          </p:cNvSpPr>
          <p:nvPr/>
        </p:nvSpPr>
        <p:spPr bwMode="gray">
          <a:xfrm>
            <a:off x="565547" y="3769956"/>
            <a:ext cx="3918106"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chemeClr val="tx1"/>
              </a:buClr>
              <a:buSzTx/>
              <a:buFontTx/>
              <a:buNone/>
              <a:tabLst/>
              <a:defRPr/>
            </a:pPr>
            <a:r>
              <a:rPr kumimoji="0" lang="en-GB" sz="2400" b="1" i="0" u="none" strike="noStrike" kern="1200" cap="none" spc="0" normalizeH="0" baseline="0" noProof="0" dirty="0">
                <a:ln>
                  <a:noFill/>
                </a:ln>
                <a:solidFill>
                  <a:schemeClr val="bg1"/>
                </a:solidFill>
                <a:effectLst/>
                <a:uLnTx/>
                <a:uFillTx/>
                <a:latin typeface="+mn-lt"/>
                <a:ea typeface="+mn-ea"/>
                <a:cs typeface="+mn-cs"/>
              </a:rPr>
              <a:t>Strengths</a:t>
            </a:r>
            <a:r>
              <a:rPr kumimoji="0" lang="en-GB" sz="2400" b="1" i="0" u="none" strike="noStrike" kern="1200" cap="none" spc="0" normalizeH="0" noProof="0" dirty="0">
                <a:ln>
                  <a:noFill/>
                </a:ln>
                <a:solidFill>
                  <a:schemeClr val="bg1"/>
                </a:solidFill>
                <a:effectLst/>
                <a:uLnTx/>
                <a:uFillTx/>
                <a:latin typeface="+mn-lt"/>
                <a:ea typeface="+mn-ea"/>
                <a:cs typeface="+mn-cs"/>
              </a:rPr>
              <a:t> and weaknesses</a:t>
            </a:r>
            <a:endParaRPr kumimoji="0" lang="en-GB"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Title 1"/>
          <p:cNvSpPr txBox="1">
            <a:spLocks/>
          </p:cNvSpPr>
          <p:nvPr/>
        </p:nvSpPr>
        <p:spPr bwMode="gray">
          <a:xfrm>
            <a:off x="576208" y="1971162"/>
            <a:ext cx="4451777"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schemeClr val="bg1"/>
              </a:buClr>
              <a:buSzTx/>
              <a:buFontTx/>
              <a:buNone/>
              <a:tabLst/>
              <a:defRPr/>
            </a:pPr>
            <a:r>
              <a:rPr kumimoji="0" lang="en-GB" sz="3600" b="1" i="0" u="none" strike="noStrike" kern="1200" cap="all" spc="0" normalizeH="0" baseline="0" noProof="0" dirty="0">
                <a:ln>
                  <a:noFill/>
                </a:ln>
                <a:solidFill>
                  <a:schemeClr val="bg1"/>
                </a:solidFill>
                <a:effectLst/>
                <a:uLnTx/>
                <a:uFillTx/>
                <a:latin typeface="+mj-lt"/>
                <a:ea typeface="+mn-ea"/>
                <a:cs typeface="+mn-cs"/>
              </a:rPr>
              <a:t>The competitive</a:t>
            </a:r>
          </a:p>
        </p:txBody>
      </p:sp>
      <p:sp>
        <p:nvSpPr>
          <p:cNvPr id="10" name="Title 1"/>
          <p:cNvSpPr txBox="1">
            <a:spLocks/>
          </p:cNvSpPr>
          <p:nvPr/>
        </p:nvSpPr>
        <p:spPr bwMode="gray">
          <a:xfrm>
            <a:off x="566638" y="2639460"/>
            <a:ext cx="2912889"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schemeClr val="bg1"/>
              </a:buClr>
              <a:buSzTx/>
              <a:buFontTx/>
              <a:buNone/>
              <a:tabLst/>
              <a:defRPr/>
            </a:pPr>
            <a:r>
              <a:rPr kumimoji="0" lang="en-GB" sz="3600" b="1" i="0" u="none" strike="noStrike" kern="1200" cap="all" spc="0" normalizeH="0" baseline="0" noProof="0" dirty="0">
                <a:ln>
                  <a:noFill/>
                </a:ln>
                <a:solidFill>
                  <a:schemeClr val="bg1"/>
                </a:solidFill>
                <a:effectLst/>
                <a:uLnTx/>
                <a:uFillTx/>
                <a:latin typeface="+mj-lt"/>
                <a:ea typeface="+mn-ea"/>
                <a:cs typeface="+mn-cs"/>
              </a:rPr>
              <a:t>Landscape</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460290"/>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188001"/>
            <a:ext cx="10240221" cy="406265"/>
          </a:xfrm>
        </p:spPr>
        <p:txBody>
          <a:bodyPr/>
          <a:lstStyle/>
          <a:p>
            <a:r>
              <a:rPr lang="en-US" dirty="0"/>
              <a:t>A clear fit to «Exploring the world of natural beauty» in most markets</a:t>
            </a:r>
          </a:p>
        </p:txBody>
      </p:sp>
      <p:sp>
        <p:nvSpPr>
          <p:cNvPr id="4" name="Title 3"/>
          <p:cNvSpPr>
            <a:spLocks noGrp="1"/>
          </p:cNvSpPr>
          <p:nvPr>
            <p:ph type="title"/>
          </p:nvPr>
        </p:nvSpPr>
        <p:spPr>
          <a:xfrm>
            <a:off x="540000" y="540000"/>
            <a:ext cx="9798610" cy="553998"/>
          </a:xfrm>
        </p:spPr>
        <p:txBody>
          <a:bodyPr/>
          <a:lstStyle/>
          <a:p>
            <a:r>
              <a:rPr lang="en-US" dirty="0"/>
              <a:t>Norway’s fit to segments in all markets</a:t>
            </a:r>
          </a:p>
        </p:txBody>
      </p:sp>
      <p:graphicFrame>
        <p:nvGraphicFramePr>
          <p:cNvPr id="6" name="Table 5"/>
          <p:cNvGraphicFramePr>
            <a:graphicFrameLocks noGrp="1"/>
          </p:cNvGraphicFramePr>
          <p:nvPr>
            <p:extLst>
              <p:ext uri="{D42A27DB-BD31-4B8C-83A1-F6EECF244321}">
                <p14:modId xmlns:p14="http://schemas.microsoft.com/office/powerpoint/2010/main" val="1868750733"/>
              </p:ext>
            </p:extLst>
          </p:nvPr>
        </p:nvGraphicFramePr>
        <p:xfrm>
          <a:off x="539996" y="1688268"/>
          <a:ext cx="12156554" cy="4395816"/>
        </p:xfrm>
        <a:graphic>
          <a:graphicData uri="http://schemas.openxmlformats.org/drawingml/2006/table">
            <a:tbl>
              <a:tblPr/>
              <a:tblGrid>
                <a:gridCol w="995315">
                  <a:extLst>
                    <a:ext uri="{9D8B030D-6E8A-4147-A177-3AD203B41FA5}">
                      <a16:colId xmlns:a16="http://schemas.microsoft.com/office/drawing/2014/main" val="447881253"/>
                    </a:ext>
                  </a:extLst>
                </a:gridCol>
                <a:gridCol w="1063991">
                  <a:extLst>
                    <a:ext uri="{9D8B030D-6E8A-4147-A177-3AD203B41FA5}">
                      <a16:colId xmlns:a16="http://schemas.microsoft.com/office/drawing/2014/main" val="1762953344"/>
                    </a:ext>
                  </a:extLst>
                </a:gridCol>
                <a:gridCol w="1262156">
                  <a:extLst>
                    <a:ext uri="{9D8B030D-6E8A-4147-A177-3AD203B41FA5}">
                      <a16:colId xmlns:a16="http://schemas.microsoft.com/office/drawing/2014/main" val="1583378905"/>
                    </a:ext>
                  </a:extLst>
                </a:gridCol>
                <a:gridCol w="1262156">
                  <a:extLst>
                    <a:ext uri="{9D8B030D-6E8A-4147-A177-3AD203B41FA5}">
                      <a16:colId xmlns:a16="http://schemas.microsoft.com/office/drawing/2014/main" val="3100364170"/>
                    </a:ext>
                  </a:extLst>
                </a:gridCol>
                <a:gridCol w="1262156">
                  <a:extLst>
                    <a:ext uri="{9D8B030D-6E8A-4147-A177-3AD203B41FA5}">
                      <a16:colId xmlns:a16="http://schemas.microsoft.com/office/drawing/2014/main" val="2071975663"/>
                    </a:ext>
                  </a:extLst>
                </a:gridCol>
                <a:gridCol w="1262156">
                  <a:extLst>
                    <a:ext uri="{9D8B030D-6E8A-4147-A177-3AD203B41FA5}">
                      <a16:colId xmlns:a16="http://schemas.microsoft.com/office/drawing/2014/main" val="1443445185"/>
                    </a:ext>
                  </a:extLst>
                </a:gridCol>
                <a:gridCol w="1262156">
                  <a:extLst>
                    <a:ext uri="{9D8B030D-6E8A-4147-A177-3AD203B41FA5}">
                      <a16:colId xmlns:a16="http://schemas.microsoft.com/office/drawing/2014/main" val="3976748635"/>
                    </a:ext>
                  </a:extLst>
                </a:gridCol>
                <a:gridCol w="1262156">
                  <a:extLst>
                    <a:ext uri="{9D8B030D-6E8A-4147-A177-3AD203B41FA5}">
                      <a16:colId xmlns:a16="http://schemas.microsoft.com/office/drawing/2014/main" val="3233936001"/>
                    </a:ext>
                  </a:extLst>
                </a:gridCol>
                <a:gridCol w="1262156">
                  <a:extLst>
                    <a:ext uri="{9D8B030D-6E8A-4147-A177-3AD203B41FA5}">
                      <a16:colId xmlns:a16="http://schemas.microsoft.com/office/drawing/2014/main" val="2893634482"/>
                    </a:ext>
                  </a:extLst>
                </a:gridCol>
                <a:gridCol w="1262156">
                  <a:extLst>
                    <a:ext uri="{9D8B030D-6E8A-4147-A177-3AD203B41FA5}">
                      <a16:colId xmlns:a16="http://schemas.microsoft.com/office/drawing/2014/main" val="837346475"/>
                    </a:ext>
                  </a:extLst>
                </a:gridCol>
              </a:tblGrid>
              <a:tr h="850519">
                <a:tc>
                  <a:txBody>
                    <a:bodyPr/>
                    <a:lstStyle/>
                    <a:p>
                      <a:pPr algn="ctr" fontAlgn="ctr"/>
                      <a:r>
                        <a:rPr lang="en-US" sz="11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noProof="0" dirty="0">
                          <a:solidFill>
                            <a:schemeClr val="bg1"/>
                          </a:solidFill>
                          <a:effectLst/>
                          <a:latin typeface="Calibri" panose="020F0502020204030204" pitchFamily="34" charset="0"/>
                        </a:rPr>
                        <a:t>Broadening My Cultural Horizon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600" b="0" i="0" u="none" strike="noStrike" noProof="0" dirty="0">
                          <a:solidFill>
                            <a:schemeClr val="bg1"/>
                          </a:solidFill>
                          <a:effectLst/>
                          <a:latin typeface="Calibri" panose="020F0502020204030204" pitchFamily="34" charset="0"/>
                        </a:rPr>
                        <a:t>Extravagant indulgence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0" i="0" u="none" strike="noStrike" noProof="0" dirty="0">
                          <a:solidFill>
                            <a:schemeClr val="bg1"/>
                          </a:solidFill>
                          <a:effectLst/>
                          <a:latin typeface="Calibri" panose="020F0502020204030204" pitchFamily="34" charset="0"/>
                        </a:rPr>
                        <a:t>Escape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0" i="0" u="none" strike="noStrike" noProof="0" dirty="0">
                          <a:solidFill>
                            <a:schemeClr val="bg1"/>
                          </a:solidFill>
                          <a:effectLst/>
                          <a:latin typeface="Calibri" panose="020F0502020204030204" pitchFamily="34" charset="0"/>
                        </a:rPr>
                        <a:t>Exploring the World of Natural Beauty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600" b="0" i="0" u="none" strike="noStrike" noProof="0" dirty="0">
                          <a:solidFill>
                            <a:schemeClr val="bg1"/>
                          </a:solidFill>
                          <a:effectLst/>
                          <a:latin typeface="Calibri" panose="020F0502020204030204" pitchFamily="34" charset="0"/>
                        </a:rPr>
                        <a:t>Sharing &amp; Caring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gn="ctr" fontAlgn="ctr"/>
                      <a:r>
                        <a:rPr lang="en-US" sz="1600" b="0" i="0" u="none" strike="noStrike" noProof="0" dirty="0">
                          <a:solidFill>
                            <a:schemeClr val="bg1"/>
                          </a:solidFill>
                          <a:effectLst/>
                          <a:latin typeface="Calibri" panose="020F0502020204030204" pitchFamily="34" charset="0"/>
                        </a:rPr>
                        <a:t>Control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1600" b="0" i="0" u="none" strike="noStrike" noProof="0" dirty="0">
                          <a:solidFill>
                            <a:schemeClr val="bg1"/>
                          </a:solidFill>
                          <a:effectLst/>
                          <a:latin typeface="Calibri" panose="020F0502020204030204" pitchFamily="34" charset="0"/>
                        </a:rPr>
                        <a:t>Energy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0" i="0" u="none" strike="noStrike" noProof="0" dirty="0">
                          <a:solidFill>
                            <a:srgbClr val="000000"/>
                          </a:solidFill>
                          <a:effectLst/>
                          <a:latin typeface="Calibri" panose="020F0502020204030204" pitchFamily="34" charset="0"/>
                        </a:rPr>
                        <a:t>Playful Liberation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600" b="0" i="0" u="none" strike="noStrike" noProof="0" dirty="0">
                          <a:solidFill>
                            <a:srgbClr val="000000"/>
                          </a:solidFill>
                          <a:effectLst/>
                          <a:latin typeface="Calibri" panose="020F0502020204030204" pitchFamily="34" charset="0"/>
                        </a:rPr>
                        <a:t>Social Immersion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01915256"/>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UK</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940204869"/>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GERMANY</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744895812"/>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USA</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253801979"/>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DENMARK</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153737391"/>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SWEDEN</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185035508"/>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CHINA</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929595757"/>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SPAIN</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194710017"/>
                  </a:ext>
                </a:extLst>
              </a:tr>
              <a:tr h="283507">
                <a:tc>
                  <a:txBody>
                    <a:bodyPr/>
                    <a:lstStyle/>
                    <a:p>
                      <a:pPr algn="l" fontAlgn="b"/>
                      <a:r>
                        <a:rPr lang="en-US" sz="1400" b="1" i="0" u="none" strike="noStrike" noProof="0" dirty="0">
                          <a:solidFill>
                            <a:srgbClr val="000000"/>
                          </a:solidFill>
                          <a:effectLst/>
                          <a:latin typeface="Calibri" panose="020F0502020204030204" pitchFamily="34" charset="0"/>
                        </a:rPr>
                        <a:t>ITALY</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noProof="0" dirty="0">
                          <a:solidFill>
                            <a:srgbClr val="000000"/>
                          </a:solidFill>
                          <a:effectLst/>
                          <a:latin typeface="Calibri" panose="020F0502020204030204" pitchFamily="34" charset="0"/>
                        </a:rPr>
                        <a:t>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1" i="0" u="none" strike="noStrike" noProof="0" dirty="0">
                          <a:solidFill>
                            <a:srgbClr val="000000"/>
                          </a:solidFill>
                          <a:effectLst/>
                          <a:latin typeface="Calibri" panose="020F0502020204030204" pitchFamily="34" charset="0"/>
                        </a:rPr>
                        <a:t>-0.38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1"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251048389"/>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NETHER-LANDS</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11265465"/>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FRANCE</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466521918"/>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 </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4883034"/>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AVERAGE</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70509196"/>
                  </a:ext>
                </a:extLst>
              </a:tr>
            </a:tbl>
          </a:graphicData>
        </a:graphic>
      </p:graphicFrame>
      <p:graphicFrame>
        <p:nvGraphicFramePr>
          <p:cNvPr id="7" name="Table 6"/>
          <p:cNvGraphicFramePr>
            <a:graphicFrameLocks noGrp="1"/>
          </p:cNvGraphicFramePr>
          <p:nvPr>
            <p:extLst/>
          </p:nvPr>
        </p:nvGraphicFramePr>
        <p:xfrm>
          <a:off x="11256391" y="6156895"/>
          <a:ext cx="1296144" cy="851535"/>
        </p:xfrm>
        <a:graphic>
          <a:graphicData uri="http://schemas.openxmlformats.org/drawingml/2006/table">
            <a:tbl>
              <a:tblPr/>
              <a:tblGrid>
                <a:gridCol w="1296144">
                  <a:extLst>
                    <a:ext uri="{9D8B030D-6E8A-4147-A177-3AD203B41FA5}">
                      <a16:colId xmlns:a16="http://schemas.microsoft.com/office/drawing/2014/main" val="20000"/>
                    </a:ext>
                  </a:extLst>
                </a:gridCol>
              </a:tblGrid>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800" b="0" i="0" u="none" strike="noStrike" dirty="0">
                          <a:solidFill>
                            <a:srgbClr val="000000"/>
                          </a:solidFill>
                          <a:latin typeface="+mn-lt"/>
                        </a:rPr>
                        <a:t>Good</a:t>
                      </a:r>
                      <a:r>
                        <a:rPr lang="en-US" sz="1800" b="0" i="0" u="none" strike="noStrike" baseline="0" dirty="0">
                          <a:solidFill>
                            <a:srgbClr val="000000"/>
                          </a:solidFill>
                          <a:latin typeface="+mn-lt"/>
                        </a:rPr>
                        <a:t> fit</a:t>
                      </a:r>
                      <a:endParaRPr lang="en-US" sz="1800" b="0" i="0" u="none" strike="noStrike" dirty="0">
                        <a:solidFill>
                          <a:srgbClr val="000000"/>
                        </a:solidFill>
                        <a:latin typeface="+mn-lt"/>
                      </a:endParaRP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A9D08E"/>
                    </a:solidFill>
                  </a:tcPr>
                </a:tc>
                <a:extLst>
                  <a:ext uri="{0D108BD9-81ED-4DB2-BD59-A6C34878D82A}">
                    <a16:rowId xmlns:a16="http://schemas.microsoft.com/office/drawing/2014/main" val="10000"/>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marL="0" marR="0" lvl="0" indent="0" algn="l" defTabSz="1051802"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latin typeface="+mn-lt"/>
                        </a:rPr>
                        <a:t>Neutral fit</a:t>
                      </a: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2"/>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800" b="0" i="0" u="none" strike="noStrike" dirty="0">
                          <a:solidFill>
                            <a:srgbClr val="000000"/>
                          </a:solidFill>
                          <a:latin typeface="+mn-lt"/>
                        </a:rPr>
                        <a:t>Bad fit</a:t>
                      </a:r>
                    </a:p>
                  </a:txBody>
                  <a:tcPr marL="72000" marR="9525" marT="9525" marB="0" anchor="b">
                    <a:lnL>
                      <a:noFill/>
                    </a:lnL>
                    <a:lnR>
                      <a:noFill/>
                    </a:lnR>
                    <a:lnT>
                      <a:noFill/>
                    </a:lnT>
                    <a:lnB>
                      <a:noFill/>
                    </a:lnB>
                    <a:lnTlToBr w="12700" cmpd="sng">
                      <a:noFill/>
                      <a:prstDash val="solid"/>
                    </a:lnTlToBr>
                    <a:lnBlToTr w="12700" cmpd="sng">
                      <a:noFill/>
                      <a:prstDash val="solid"/>
                    </a:lnBlToTr>
                    <a:solidFill>
                      <a:srgbClr val="F8CBAD"/>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55538894"/>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610"/>
            <a:ext cx="11444895" cy="553870"/>
          </a:xfrm>
        </p:spPr>
        <p:txBody>
          <a:bodyPr/>
          <a:lstStyle/>
          <a:p>
            <a:r>
              <a:rPr lang="en-US" dirty="0"/>
              <a:t>Overview Destinations fit in the Italian market</a:t>
            </a:r>
          </a:p>
        </p:txBody>
      </p:sp>
      <p:graphicFrame>
        <p:nvGraphicFramePr>
          <p:cNvPr id="10" name="Table 9">
            <a:extLst>
              <a:ext uri="{FF2B5EF4-FFF2-40B4-BE49-F238E27FC236}">
                <a16:creationId xmlns:a16="http://schemas.microsoft.com/office/drawing/2014/main" id="{33844ECA-4E7A-4C5B-ABF7-B309AA2DC5CC}"/>
              </a:ext>
            </a:extLst>
          </p:cNvPr>
          <p:cNvGraphicFramePr>
            <a:graphicFrameLocks noGrp="1"/>
          </p:cNvGraphicFramePr>
          <p:nvPr>
            <p:extLst>
              <p:ext uri="{D42A27DB-BD31-4B8C-83A1-F6EECF244321}">
                <p14:modId xmlns:p14="http://schemas.microsoft.com/office/powerpoint/2010/main" val="3341012891"/>
              </p:ext>
            </p:extLst>
          </p:nvPr>
        </p:nvGraphicFramePr>
        <p:xfrm>
          <a:off x="10223171" y="6322770"/>
          <a:ext cx="1296144" cy="851535"/>
        </p:xfrm>
        <a:graphic>
          <a:graphicData uri="http://schemas.openxmlformats.org/drawingml/2006/table">
            <a:tbl>
              <a:tblPr/>
              <a:tblGrid>
                <a:gridCol w="1296144">
                  <a:extLst>
                    <a:ext uri="{9D8B030D-6E8A-4147-A177-3AD203B41FA5}">
                      <a16:colId xmlns:a16="http://schemas.microsoft.com/office/drawing/2014/main" val="20000"/>
                    </a:ext>
                  </a:extLst>
                </a:gridCol>
              </a:tblGrid>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800" b="0" i="0" u="none" strike="noStrike" dirty="0">
                          <a:solidFill>
                            <a:srgbClr val="000000"/>
                          </a:solidFill>
                          <a:latin typeface="+mn-lt"/>
                        </a:rPr>
                        <a:t>Good</a:t>
                      </a:r>
                      <a:r>
                        <a:rPr lang="en-US" sz="1800" b="0" i="0" u="none" strike="noStrike" baseline="0" dirty="0">
                          <a:solidFill>
                            <a:srgbClr val="000000"/>
                          </a:solidFill>
                          <a:latin typeface="+mn-lt"/>
                        </a:rPr>
                        <a:t> fit</a:t>
                      </a:r>
                      <a:endParaRPr lang="en-US" sz="1800" b="0" i="0" u="none" strike="noStrike" dirty="0">
                        <a:solidFill>
                          <a:srgbClr val="000000"/>
                        </a:solidFill>
                        <a:latin typeface="+mn-lt"/>
                      </a:endParaRP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A9D08E"/>
                    </a:solidFill>
                  </a:tcPr>
                </a:tc>
                <a:extLst>
                  <a:ext uri="{0D108BD9-81ED-4DB2-BD59-A6C34878D82A}">
                    <a16:rowId xmlns:a16="http://schemas.microsoft.com/office/drawing/2014/main" val="10000"/>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marL="0" marR="0" lvl="0" indent="0" algn="l" defTabSz="1051802"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latin typeface="+mn-lt"/>
                        </a:rPr>
                        <a:t>Neutral fit</a:t>
                      </a: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2"/>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800" b="0" i="0" u="none" strike="noStrike" dirty="0">
                          <a:solidFill>
                            <a:srgbClr val="000000"/>
                          </a:solidFill>
                          <a:latin typeface="+mn-lt"/>
                        </a:rPr>
                        <a:t>Bad fit</a:t>
                      </a:r>
                    </a:p>
                  </a:txBody>
                  <a:tcPr marL="72000" marR="9525" marT="9525" marB="0" anchor="b">
                    <a:lnL>
                      <a:noFill/>
                    </a:lnL>
                    <a:lnR>
                      <a:noFill/>
                    </a:lnR>
                    <a:lnT>
                      <a:noFill/>
                    </a:lnT>
                    <a:lnB>
                      <a:noFill/>
                    </a:lnB>
                    <a:lnTlToBr w="12700" cmpd="sng">
                      <a:noFill/>
                      <a:prstDash val="solid"/>
                    </a:lnTlToBr>
                    <a:lnBlToTr w="12700" cmpd="sng">
                      <a:noFill/>
                      <a:prstDash val="solid"/>
                    </a:lnBlToTr>
                    <a:solidFill>
                      <a:srgbClr val="F8CBAD"/>
                    </a:solidFill>
                  </a:tcPr>
                </a:tc>
                <a:extLst>
                  <a:ext uri="{0D108BD9-81ED-4DB2-BD59-A6C34878D82A}">
                    <a16:rowId xmlns:a16="http://schemas.microsoft.com/office/drawing/2014/main" val="10004"/>
                  </a:ext>
                </a:extLst>
              </a:tr>
            </a:tbl>
          </a:graphicData>
        </a:graphic>
      </p:graphicFrame>
      <p:pic>
        <p:nvPicPr>
          <p:cNvPr id="6" name="Picture 6" descr="Bilderesultat for country FLAG button ITALY">
            <a:extLst>
              <a:ext uri="{FF2B5EF4-FFF2-40B4-BE49-F238E27FC236}">
                <a16:creationId xmlns:a16="http://schemas.microsoft.com/office/drawing/2014/main" id="{276B9B7F-A101-48E7-8CC0-C741604D14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96551" y="6876975"/>
            <a:ext cx="504056" cy="4602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D5D112FB-ED99-4DDE-8336-1C359E97C731}"/>
              </a:ext>
            </a:extLst>
          </p:cNvPr>
          <p:cNvGraphicFramePr>
            <a:graphicFrameLocks noGrp="1"/>
          </p:cNvGraphicFramePr>
          <p:nvPr>
            <p:extLst>
              <p:ext uri="{D42A27DB-BD31-4B8C-83A1-F6EECF244321}">
                <p14:modId xmlns:p14="http://schemas.microsoft.com/office/powerpoint/2010/main" val="612225057"/>
              </p:ext>
            </p:extLst>
          </p:nvPr>
        </p:nvGraphicFramePr>
        <p:xfrm>
          <a:off x="561579" y="1188343"/>
          <a:ext cx="10957736" cy="5040564"/>
        </p:xfrm>
        <a:graphic>
          <a:graphicData uri="http://schemas.openxmlformats.org/drawingml/2006/table">
            <a:tbl>
              <a:tblPr/>
              <a:tblGrid>
                <a:gridCol w="1753238">
                  <a:extLst>
                    <a:ext uri="{9D8B030D-6E8A-4147-A177-3AD203B41FA5}">
                      <a16:colId xmlns:a16="http://schemas.microsoft.com/office/drawing/2014/main" val="1048324239"/>
                    </a:ext>
                  </a:extLst>
                </a:gridCol>
                <a:gridCol w="1022722">
                  <a:extLst>
                    <a:ext uri="{9D8B030D-6E8A-4147-A177-3AD203B41FA5}">
                      <a16:colId xmlns:a16="http://schemas.microsoft.com/office/drawing/2014/main" val="321272575"/>
                    </a:ext>
                  </a:extLst>
                </a:gridCol>
                <a:gridCol w="1022722">
                  <a:extLst>
                    <a:ext uri="{9D8B030D-6E8A-4147-A177-3AD203B41FA5}">
                      <a16:colId xmlns:a16="http://schemas.microsoft.com/office/drawing/2014/main" val="352261874"/>
                    </a:ext>
                  </a:extLst>
                </a:gridCol>
                <a:gridCol w="1022722">
                  <a:extLst>
                    <a:ext uri="{9D8B030D-6E8A-4147-A177-3AD203B41FA5}">
                      <a16:colId xmlns:a16="http://schemas.microsoft.com/office/drawing/2014/main" val="3444426996"/>
                    </a:ext>
                  </a:extLst>
                </a:gridCol>
                <a:gridCol w="1022722">
                  <a:extLst>
                    <a:ext uri="{9D8B030D-6E8A-4147-A177-3AD203B41FA5}">
                      <a16:colId xmlns:a16="http://schemas.microsoft.com/office/drawing/2014/main" val="3165579516"/>
                    </a:ext>
                  </a:extLst>
                </a:gridCol>
                <a:gridCol w="1022722">
                  <a:extLst>
                    <a:ext uri="{9D8B030D-6E8A-4147-A177-3AD203B41FA5}">
                      <a16:colId xmlns:a16="http://schemas.microsoft.com/office/drawing/2014/main" val="3731689784"/>
                    </a:ext>
                  </a:extLst>
                </a:gridCol>
                <a:gridCol w="1022722">
                  <a:extLst>
                    <a:ext uri="{9D8B030D-6E8A-4147-A177-3AD203B41FA5}">
                      <a16:colId xmlns:a16="http://schemas.microsoft.com/office/drawing/2014/main" val="3611040690"/>
                    </a:ext>
                  </a:extLst>
                </a:gridCol>
                <a:gridCol w="1022722">
                  <a:extLst>
                    <a:ext uri="{9D8B030D-6E8A-4147-A177-3AD203B41FA5}">
                      <a16:colId xmlns:a16="http://schemas.microsoft.com/office/drawing/2014/main" val="216343570"/>
                    </a:ext>
                  </a:extLst>
                </a:gridCol>
                <a:gridCol w="1022722">
                  <a:extLst>
                    <a:ext uri="{9D8B030D-6E8A-4147-A177-3AD203B41FA5}">
                      <a16:colId xmlns:a16="http://schemas.microsoft.com/office/drawing/2014/main" val="3719265047"/>
                    </a:ext>
                  </a:extLst>
                </a:gridCol>
                <a:gridCol w="1022722">
                  <a:extLst>
                    <a:ext uri="{9D8B030D-6E8A-4147-A177-3AD203B41FA5}">
                      <a16:colId xmlns:a16="http://schemas.microsoft.com/office/drawing/2014/main" val="2935572463"/>
                    </a:ext>
                  </a:extLst>
                </a:gridCol>
              </a:tblGrid>
              <a:tr h="876619">
                <a:tc>
                  <a:txBody>
                    <a:bodyPr/>
                    <a:lstStyle/>
                    <a:p>
                      <a:pPr algn="ctr" rtl="0" fontAlgn="ctr"/>
                      <a:r>
                        <a:rPr lang="nb-NO" sz="1300" b="0" i="0" u="none" strike="noStrike">
                          <a:solidFill>
                            <a:srgbClr val="000000"/>
                          </a:solidFill>
                          <a:effectLst/>
                          <a:latin typeface="Calibri" panose="020F0502020204030204" pitchFamily="34" charset="0"/>
                        </a:rPr>
                        <a:t>Segments/ destinations </a:t>
                      </a:r>
                    </a:p>
                  </a:txBody>
                  <a:tcPr marL="10958" marR="10958" marT="109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nb-NO" sz="1300" b="0" i="0" u="none" strike="noStrike">
                          <a:solidFill>
                            <a:srgbClr val="000000"/>
                          </a:solidFill>
                          <a:effectLst/>
                          <a:latin typeface="Calibri" panose="020F0502020204030204" pitchFamily="34" charset="0"/>
                        </a:rPr>
                        <a:t>Playful Liberation</a:t>
                      </a:r>
                    </a:p>
                  </a:txBody>
                  <a:tcPr marL="10958" marR="10958" marT="109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nb-NO" sz="1300" b="0" i="0" u="none" strike="noStrike">
                          <a:solidFill>
                            <a:srgbClr val="000000"/>
                          </a:solidFill>
                          <a:effectLst/>
                          <a:latin typeface="Calibri" panose="020F0502020204030204" pitchFamily="34" charset="0"/>
                        </a:rPr>
                        <a:t>Social Immersion</a:t>
                      </a:r>
                    </a:p>
                  </a:txBody>
                  <a:tcPr marL="10958" marR="10958" marT="109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nb-NO" sz="1300" b="0" i="0" u="none" strike="noStrike">
                          <a:solidFill>
                            <a:srgbClr val="FFFFFF"/>
                          </a:solidFill>
                          <a:effectLst/>
                          <a:latin typeface="Calibri" panose="020F0502020204030204" pitchFamily="34" charset="0"/>
                        </a:rPr>
                        <a:t>Sharing &amp; Caring</a:t>
                      </a:r>
                    </a:p>
                  </a:txBody>
                  <a:tcPr marL="10958" marR="10958" marT="109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E4507"/>
                    </a:solidFill>
                  </a:tcPr>
                </a:tc>
                <a:tc>
                  <a:txBody>
                    <a:bodyPr/>
                    <a:lstStyle/>
                    <a:p>
                      <a:pPr algn="ctr" rtl="0" fontAlgn="ctr"/>
                      <a:r>
                        <a:rPr lang="nb-NO" sz="1300" b="0" i="0" u="none" strike="noStrike">
                          <a:solidFill>
                            <a:srgbClr val="FFFFFF"/>
                          </a:solidFill>
                          <a:effectLst/>
                          <a:latin typeface="Calibri" panose="020F0502020204030204" pitchFamily="34" charset="0"/>
                        </a:rPr>
                        <a:t>Escape</a:t>
                      </a:r>
                    </a:p>
                  </a:txBody>
                  <a:tcPr marL="10958" marR="10958" marT="109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nb-NO" sz="1300" b="0" i="0" u="none" strike="noStrike">
                          <a:solidFill>
                            <a:srgbClr val="FFFFFF"/>
                          </a:solidFill>
                          <a:effectLst/>
                          <a:latin typeface="Calibri" panose="020F0502020204030204" pitchFamily="34" charset="0"/>
                        </a:rPr>
                        <a:t>Control</a:t>
                      </a:r>
                    </a:p>
                  </a:txBody>
                  <a:tcPr marL="10958" marR="10958" marT="109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22223"/>
                    </a:solidFill>
                  </a:tcPr>
                </a:tc>
                <a:tc>
                  <a:txBody>
                    <a:bodyPr/>
                    <a:lstStyle/>
                    <a:p>
                      <a:pPr algn="ctr" rtl="0" fontAlgn="ctr"/>
                      <a:r>
                        <a:rPr lang="nb-NO" sz="1300" b="0" i="0" u="none" strike="noStrike">
                          <a:solidFill>
                            <a:srgbClr val="000000"/>
                          </a:solidFill>
                          <a:effectLst/>
                          <a:latin typeface="Calibri" panose="020F0502020204030204" pitchFamily="34" charset="0"/>
                        </a:rPr>
                        <a:t>Broadening My Cultural Horizon</a:t>
                      </a:r>
                    </a:p>
                  </a:txBody>
                  <a:tcPr marL="10958" marR="10958" marT="109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1300" b="0" i="0" u="none" strike="noStrike">
                          <a:solidFill>
                            <a:srgbClr val="FFFFFF"/>
                          </a:solidFill>
                          <a:effectLst/>
                          <a:latin typeface="Calibri" panose="020F0502020204030204" pitchFamily="34" charset="0"/>
                        </a:rPr>
                        <a:t>Adventures in the World of Natural Beauty</a:t>
                      </a:r>
                    </a:p>
                  </a:txBody>
                  <a:tcPr marL="10958" marR="10958" marT="109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nb-NO" sz="1300" b="0" i="0" u="none" strike="noStrike" dirty="0" err="1">
                          <a:solidFill>
                            <a:srgbClr val="FFFFFF"/>
                          </a:solidFill>
                          <a:effectLst/>
                          <a:latin typeface="Calibri" panose="020F0502020204030204" pitchFamily="34" charset="0"/>
                        </a:rPr>
                        <a:t>Extravagant</a:t>
                      </a:r>
                      <a:r>
                        <a:rPr lang="nb-NO" sz="1300" b="0" i="0" u="none" strike="noStrike" dirty="0">
                          <a:solidFill>
                            <a:srgbClr val="FFFFFF"/>
                          </a:solidFill>
                          <a:effectLst/>
                          <a:latin typeface="Calibri" panose="020F0502020204030204" pitchFamily="34" charset="0"/>
                        </a:rPr>
                        <a:t> </a:t>
                      </a:r>
                      <a:r>
                        <a:rPr lang="nb-NO" sz="1300" b="0" i="0" u="none" strike="noStrike" dirty="0" err="1">
                          <a:solidFill>
                            <a:srgbClr val="FFFFFF"/>
                          </a:solidFill>
                          <a:effectLst/>
                          <a:latin typeface="Calibri" panose="020F0502020204030204" pitchFamily="34" charset="0"/>
                        </a:rPr>
                        <a:t>indulgence</a:t>
                      </a:r>
                      <a:endParaRPr lang="nb-NO" sz="1300" b="0" i="0" u="none" strike="noStrike" dirty="0">
                        <a:solidFill>
                          <a:srgbClr val="FFFFFF"/>
                        </a:solidFill>
                        <a:effectLst/>
                        <a:latin typeface="Calibri" panose="020F0502020204030204" pitchFamily="34" charset="0"/>
                      </a:endParaRPr>
                    </a:p>
                  </a:txBody>
                  <a:tcPr marL="10958" marR="10958" marT="109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rtl="0" fontAlgn="ctr"/>
                      <a:r>
                        <a:rPr lang="nb-NO" sz="1300" b="0" i="0" u="none" strike="noStrike">
                          <a:solidFill>
                            <a:srgbClr val="FFFFFF"/>
                          </a:solidFill>
                          <a:effectLst/>
                          <a:latin typeface="Calibri" panose="020F0502020204030204" pitchFamily="34" charset="0"/>
                        </a:rPr>
                        <a:t>Energy</a:t>
                      </a:r>
                    </a:p>
                  </a:txBody>
                  <a:tcPr marL="10958" marR="10958" marT="109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845933273"/>
                  </a:ext>
                </a:extLst>
              </a:tr>
              <a:tr h="219155">
                <a:tc>
                  <a:txBody>
                    <a:bodyPr/>
                    <a:lstStyle/>
                    <a:p>
                      <a:pPr algn="l" fontAlgn="b"/>
                      <a:r>
                        <a:rPr lang="nb-NO" sz="1300" b="0" i="0" u="none" strike="noStrike">
                          <a:solidFill>
                            <a:srgbClr val="000000"/>
                          </a:solidFill>
                          <a:effectLst/>
                          <a:latin typeface="Calibri" panose="020F0502020204030204" pitchFamily="34" charset="0"/>
                        </a:rPr>
                        <a:t>Austria</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300" b="0" i="0" u="none" strike="noStrike">
                          <a:solidFill>
                            <a:srgbClr val="000000"/>
                          </a:solidFill>
                          <a:effectLst/>
                          <a:latin typeface="Calibri" panose="020F0502020204030204" pitchFamily="34" charset="0"/>
                        </a:rPr>
                        <a:t>-0.09</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-0.33</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300" b="0" i="0" u="none" strike="noStrike">
                          <a:solidFill>
                            <a:srgbClr val="000000"/>
                          </a:solidFill>
                          <a:effectLst/>
                          <a:latin typeface="Calibri" panose="020F0502020204030204" pitchFamily="34" charset="0"/>
                        </a:rPr>
                        <a:t>0.07</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0.01</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0.49</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300" b="0" i="0" u="none" strike="noStrike">
                          <a:solidFill>
                            <a:srgbClr val="000000"/>
                          </a:solidFill>
                          <a:effectLst/>
                          <a:latin typeface="Calibri" panose="020F0502020204030204" pitchFamily="34" charset="0"/>
                        </a:rPr>
                        <a:t>0.13</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-0.45</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300" b="0" i="0" u="none" strike="noStrike">
                          <a:solidFill>
                            <a:srgbClr val="000000"/>
                          </a:solidFill>
                          <a:effectLst/>
                          <a:latin typeface="Calibri" panose="020F0502020204030204" pitchFamily="34" charset="0"/>
                        </a:rPr>
                        <a:t>0.07</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-0.21</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219845967"/>
                  </a:ext>
                </a:extLst>
              </a:tr>
              <a:tr h="219155">
                <a:tc>
                  <a:txBody>
                    <a:bodyPr/>
                    <a:lstStyle/>
                    <a:p>
                      <a:pPr algn="l" fontAlgn="b"/>
                      <a:r>
                        <a:rPr lang="nb-NO" sz="1300" b="0" i="0" u="none" strike="noStrike">
                          <a:solidFill>
                            <a:srgbClr val="000000"/>
                          </a:solidFill>
                          <a:effectLst/>
                          <a:latin typeface="Calibri" panose="020F0502020204030204" pitchFamily="34" charset="0"/>
                        </a:rPr>
                        <a:t>Canada</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300" b="0" i="0" u="none" strike="noStrike">
                          <a:solidFill>
                            <a:srgbClr val="000000"/>
                          </a:solidFill>
                          <a:effectLst/>
                          <a:latin typeface="Calibri" panose="020F0502020204030204" pitchFamily="34" charset="0"/>
                        </a:rPr>
                        <a:t>0.04</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-0.26</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-0.53</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300" b="0" i="0" u="none" strike="noStrike">
                          <a:solidFill>
                            <a:srgbClr val="000000"/>
                          </a:solidFill>
                          <a:effectLst/>
                          <a:latin typeface="Calibri" panose="020F0502020204030204" pitchFamily="34" charset="0"/>
                        </a:rPr>
                        <a:t>-0.06</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0.06</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-0.05</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0.42</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300" b="0" i="0" u="none" strike="noStrike">
                          <a:solidFill>
                            <a:srgbClr val="000000"/>
                          </a:solidFill>
                          <a:effectLst/>
                          <a:latin typeface="Calibri" panose="020F0502020204030204" pitchFamily="34" charset="0"/>
                        </a:rPr>
                        <a:t>0.14</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0.04</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19653647"/>
                  </a:ext>
                </a:extLst>
              </a:tr>
              <a:tr h="219155">
                <a:tc>
                  <a:txBody>
                    <a:bodyPr/>
                    <a:lstStyle/>
                    <a:p>
                      <a:pPr algn="l" fontAlgn="b"/>
                      <a:r>
                        <a:rPr lang="nb-NO" sz="1300" b="0" i="0" u="none" strike="noStrike">
                          <a:solidFill>
                            <a:srgbClr val="000000"/>
                          </a:solidFill>
                          <a:effectLst/>
                          <a:latin typeface="Calibri" panose="020F0502020204030204" pitchFamily="34" charset="0"/>
                        </a:rPr>
                        <a:t>Croatia</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300" b="0" i="0" u="none" strike="noStrike">
                          <a:solidFill>
                            <a:srgbClr val="000000"/>
                          </a:solidFill>
                          <a:effectLst/>
                          <a:latin typeface="Calibri" panose="020F0502020204030204" pitchFamily="34" charset="0"/>
                        </a:rPr>
                        <a:t>0.19</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-0.06</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0.47</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300" b="0" i="0" u="none" strike="noStrike">
                          <a:solidFill>
                            <a:srgbClr val="000000"/>
                          </a:solidFill>
                          <a:effectLst/>
                          <a:latin typeface="Calibri" panose="020F0502020204030204" pitchFamily="34" charset="0"/>
                        </a:rPr>
                        <a:t>0.36</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300" b="0" i="0" u="none" strike="noStrike">
                          <a:solidFill>
                            <a:srgbClr val="000000"/>
                          </a:solidFill>
                          <a:effectLst/>
                          <a:latin typeface="Calibri" panose="020F0502020204030204" pitchFamily="34" charset="0"/>
                        </a:rPr>
                        <a:t>0.16</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-0.45</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300" b="0" i="0" u="none" strike="noStrike">
                          <a:solidFill>
                            <a:srgbClr val="000000"/>
                          </a:solidFill>
                          <a:effectLst/>
                          <a:latin typeface="Calibri" panose="020F0502020204030204" pitchFamily="34" charset="0"/>
                        </a:rPr>
                        <a:t>-0.40</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300" b="0" i="0" u="none" strike="noStrike">
                          <a:solidFill>
                            <a:srgbClr val="000000"/>
                          </a:solidFill>
                          <a:effectLst/>
                          <a:latin typeface="Calibri" panose="020F0502020204030204" pitchFamily="34" charset="0"/>
                        </a:rPr>
                        <a:t>-0.25</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0.15</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003718316"/>
                  </a:ext>
                </a:extLst>
              </a:tr>
              <a:tr h="219155">
                <a:tc>
                  <a:txBody>
                    <a:bodyPr/>
                    <a:lstStyle/>
                    <a:p>
                      <a:pPr algn="l" fontAlgn="b"/>
                      <a:r>
                        <a:rPr lang="nb-NO" sz="1300" b="0" i="0" u="none" strike="noStrike">
                          <a:solidFill>
                            <a:srgbClr val="000000"/>
                          </a:solidFill>
                          <a:effectLst/>
                          <a:latin typeface="Calibri" panose="020F0502020204030204" pitchFamily="34" charset="0"/>
                        </a:rPr>
                        <a:t>Czech Republic</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300" b="0" i="0" u="none" strike="noStrike">
                          <a:solidFill>
                            <a:srgbClr val="000000"/>
                          </a:solidFill>
                          <a:effectLst/>
                          <a:latin typeface="Calibri" panose="020F0502020204030204" pitchFamily="34" charset="0"/>
                        </a:rPr>
                        <a:t>0.06</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0.06</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0.15</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-0.08</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0.09</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0.15</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-0.20</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-0.08</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-0.13</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680999379"/>
                  </a:ext>
                </a:extLst>
              </a:tr>
              <a:tr h="219155">
                <a:tc>
                  <a:txBody>
                    <a:bodyPr/>
                    <a:lstStyle/>
                    <a:p>
                      <a:pPr algn="l" fontAlgn="b"/>
                      <a:r>
                        <a:rPr lang="nb-NO" sz="1300" b="0" i="0" u="none" strike="noStrike">
                          <a:solidFill>
                            <a:srgbClr val="000000"/>
                          </a:solidFill>
                          <a:effectLst/>
                          <a:latin typeface="Calibri" panose="020F0502020204030204" pitchFamily="34" charset="0"/>
                        </a:rPr>
                        <a:t>Denmark</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300" b="0" i="0" u="none" strike="noStrike">
                          <a:solidFill>
                            <a:srgbClr val="000000"/>
                          </a:solidFill>
                          <a:effectLst/>
                          <a:latin typeface="Calibri" panose="020F0502020204030204" pitchFamily="34" charset="0"/>
                        </a:rPr>
                        <a:t>-0.02</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-0.05</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-0.13</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0.09</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0.16</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0.13</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0.00</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0.01</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-0.14</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947775937"/>
                  </a:ext>
                </a:extLst>
              </a:tr>
              <a:tr h="219155">
                <a:tc>
                  <a:txBody>
                    <a:bodyPr/>
                    <a:lstStyle/>
                    <a:p>
                      <a:pPr algn="l" fontAlgn="b"/>
                      <a:r>
                        <a:rPr lang="nb-NO" sz="1300" b="0" i="0" u="none" strike="noStrike">
                          <a:solidFill>
                            <a:srgbClr val="000000"/>
                          </a:solidFill>
                          <a:effectLst/>
                          <a:latin typeface="Calibri" panose="020F0502020204030204" pitchFamily="34" charset="0"/>
                        </a:rPr>
                        <a:t>Finland</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300" b="0" i="0" u="none" strike="noStrike">
                          <a:solidFill>
                            <a:srgbClr val="000000"/>
                          </a:solidFill>
                          <a:effectLst/>
                          <a:latin typeface="Calibri" panose="020F0502020204030204" pitchFamily="34" charset="0"/>
                        </a:rPr>
                        <a:t>0.22</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-0.18</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-0.31</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300" b="0" i="0" u="none" strike="noStrike">
                          <a:solidFill>
                            <a:srgbClr val="000000"/>
                          </a:solidFill>
                          <a:effectLst/>
                          <a:latin typeface="Calibri" panose="020F0502020204030204" pitchFamily="34" charset="0"/>
                        </a:rPr>
                        <a:t>0.25</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-0.16</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-0.06</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0.32</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300" b="0" i="0" u="none" strike="noStrike">
                          <a:solidFill>
                            <a:srgbClr val="000000"/>
                          </a:solidFill>
                          <a:effectLst/>
                          <a:latin typeface="Calibri" panose="020F0502020204030204" pitchFamily="34" charset="0"/>
                        </a:rPr>
                        <a:t>-0.04</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0.03</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939969625"/>
                  </a:ext>
                </a:extLst>
              </a:tr>
              <a:tr h="219155">
                <a:tc>
                  <a:txBody>
                    <a:bodyPr/>
                    <a:lstStyle/>
                    <a:p>
                      <a:pPr algn="l" fontAlgn="b"/>
                      <a:r>
                        <a:rPr lang="nb-NO" sz="1300" b="0" i="0" u="none" strike="noStrike">
                          <a:solidFill>
                            <a:srgbClr val="000000"/>
                          </a:solidFill>
                          <a:effectLst/>
                          <a:latin typeface="Calibri" panose="020F0502020204030204" pitchFamily="34" charset="0"/>
                        </a:rPr>
                        <a:t>France</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300" b="0" i="0" u="none" strike="noStrike">
                          <a:solidFill>
                            <a:srgbClr val="000000"/>
                          </a:solidFill>
                          <a:effectLst/>
                          <a:latin typeface="Calibri" panose="020F0502020204030204" pitchFamily="34" charset="0"/>
                        </a:rPr>
                        <a:t>-0.13</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-0.14</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0.11</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-0.30</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300" b="0" i="0" u="none" strike="noStrike">
                          <a:solidFill>
                            <a:srgbClr val="000000"/>
                          </a:solidFill>
                          <a:effectLst/>
                          <a:latin typeface="Calibri" panose="020F0502020204030204" pitchFamily="34" charset="0"/>
                        </a:rPr>
                        <a:t>0.32</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300" b="0" i="0" u="none" strike="noStrike">
                          <a:solidFill>
                            <a:srgbClr val="000000"/>
                          </a:solidFill>
                          <a:effectLst/>
                          <a:latin typeface="Calibri" panose="020F0502020204030204" pitchFamily="34" charset="0"/>
                        </a:rPr>
                        <a:t>0.27</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-0.56</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300" b="0" i="0" u="none" strike="noStrike">
                          <a:solidFill>
                            <a:srgbClr val="000000"/>
                          </a:solidFill>
                          <a:effectLst/>
                          <a:latin typeface="Calibri" panose="020F0502020204030204" pitchFamily="34" charset="0"/>
                        </a:rPr>
                        <a:t>0.34</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300" b="0" i="0" u="none" strike="noStrike">
                          <a:solidFill>
                            <a:srgbClr val="000000"/>
                          </a:solidFill>
                          <a:effectLst/>
                          <a:latin typeface="Calibri" panose="020F0502020204030204" pitchFamily="34" charset="0"/>
                        </a:rPr>
                        <a:t>-0.27</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198427241"/>
                  </a:ext>
                </a:extLst>
              </a:tr>
              <a:tr h="219155">
                <a:tc>
                  <a:txBody>
                    <a:bodyPr/>
                    <a:lstStyle/>
                    <a:p>
                      <a:pPr algn="l" fontAlgn="b"/>
                      <a:r>
                        <a:rPr lang="nb-NO" sz="1300" b="0" i="0" u="none" strike="noStrike">
                          <a:solidFill>
                            <a:srgbClr val="000000"/>
                          </a:solidFill>
                          <a:effectLst/>
                          <a:latin typeface="Calibri" panose="020F0502020204030204" pitchFamily="34" charset="0"/>
                        </a:rPr>
                        <a:t>Germany</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300" b="0" i="0" u="none" strike="noStrike">
                          <a:solidFill>
                            <a:srgbClr val="000000"/>
                          </a:solidFill>
                          <a:effectLst/>
                          <a:latin typeface="Calibri" panose="020F0502020204030204" pitchFamily="34" charset="0"/>
                        </a:rPr>
                        <a:t>-0.11</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-0.18</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0.04</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-0.32</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300" b="0" i="0" u="none" strike="noStrike">
                          <a:solidFill>
                            <a:srgbClr val="000000"/>
                          </a:solidFill>
                          <a:effectLst/>
                          <a:latin typeface="Calibri" panose="020F0502020204030204" pitchFamily="34" charset="0"/>
                        </a:rPr>
                        <a:t>0.77</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nb-NO" sz="1300" b="0" i="0" u="none" strike="noStrike">
                          <a:solidFill>
                            <a:srgbClr val="000000"/>
                          </a:solidFill>
                          <a:effectLst/>
                          <a:latin typeface="Calibri" panose="020F0502020204030204" pitchFamily="34" charset="0"/>
                        </a:rPr>
                        <a:t>0.07</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-0.43</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300" b="0" i="0" u="none" strike="noStrike">
                          <a:solidFill>
                            <a:srgbClr val="000000"/>
                          </a:solidFill>
                          <a:effectLst/>
                          <a:latin typeface="Calibri" panose="020F0502020204030204" pitchFamily="34" charset="0"/>
                        </a:rPr>
                        <a:t>0.06</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-0.21</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851767267"/>
                  </a:ext>
                </a:extLst>
              </a:tr>
              <a:tr h="219155">
                <a:tc>
                  <a:txBody>
                    <a:bodyPr/>
                    <a:lstStyle/>
                    <a:p>
                      <a:pPr algn="l" fontAlgn="b"/>
                      <a:r>
                        <a:rPr lang="nb-NO" sz="1300" b="0" i="0" u="none" strike="noStrike">
                          <a:solidFill>
                            <a:srgbClr val="000000"/>
                          </a:solidFill>
                          <a:effectLst/>
                          <a:latin typeface="Calibri" panose="020F0502020204030204" pitchFamily="34" charset="0"/>
                        </a:rPr>
                        <a:t>Iceland</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300" b="0" i="0" u="none" strike="noStrike">
                          <a:solidFill>
                            <a:srgbClr val="000000"/>
                          </a:solidFill>
                          <a:effectLst/>
                          <a:latin typeface="Calibri" panose="020F0502020204030204" pitchFamily="34" charset="0"/>
                        </a:rPr>
                        <a:t>0.08</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-0.22</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-0.50</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300" b="0" i="0" u="none" strike="noStrike">
                          <a:solidFill>
                            <a:srgbClr val="000000"/>
                          </a:solidFill>
                          <a:effectLst/>
                          <a:latin typeface="Calibri" panose="020F0502020204030204" pitchFamily="34" charset="0"/>
                        </a:rPr>
                        <a:t>0.15</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-0.24</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-0.10</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0.68</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nb-NO" sz="1300" b="0" i="0" u="none" strike="noStrike">
                          <a:solidFill>
                            <a:srgbClr val="000000"/>
                          </a:solidFill>
                          <a:effectLst/>
                          <a:latin typeface="Calibri" panose="020F0502020204030204" pitchFamily="34" charset="0"/>
                        </a:rPr>
                        <a:t>0.03</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0.12</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610460709"/>
                  </a:ext>
                </a:extLst>
              </a:tr>
              <a:tr h="219155">
                <a:tc>
                  <a:txBody>
                    <a:bodyPr/>
                    <a:lstStyle/>
                    <a:p>
                      <a:pPr algn="l" fontAlgn="b"/>
                      <a:r>
                        <a:rPr lang="nb-NO" sz="1300" b="0" i="0" u="none" strike="noStrike">
                          <a:solidFill>
                            <a:srgbClr val="000000"/>
                          </a:solidFill>
                          <a:effectLst/>
                          <a:latin typeface="Calibri" panose="020F0502020204030204" pitchFamily="34" charset="0"/>
                        </a:rPr>
                        <a:t>Netherlands</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300" b="0" i="0" u="none" strike="noStrike">
                          <a:solidFill>
                            <a:srgbClr val="000000"/>
                          </a:solidFill>
                          <a:effectLst/>
                          <a:latin typeface="Calibri" panose="020F0502020204030204" pitchFamily="34" charset="0"/>
                        </a:rPr>
                        <a:t>0.10</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0.29</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-0.03</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-0.29</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0.19</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0.17</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-0.25</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-0.07</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-0.02</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621304460"/>
                  </a:ext>
                </a:extLst>
              </a:tr>
              <a:tr h="219155">
                <a:tc>
                  <a:txBody>
                    <a:bodyPr/>
                    <a:lstStyle/>
                    <a:p>
                      <a:pPr algn="l" fontAlgn="b"/>
                      <a:r>
                        <a:rPr lang="nb-NO" sz="1300" b="0" i="0" u="none" strike="noStrike">
                          <a:solidFill>
                            <a:srgbClr val="000000"/>
                          </a:solidFill>
                          <a:effectLst/>
                          <a:latin typeface="Calibri" panose="020F0502020204030204" pitchFamily="34" charset="0"/>
                        </a:rPr>
                        <a:t>New Zealand</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300" b="0" i="0" u="none" strike="noStrike">
                          <a:solidFill>
                            <a:srgbClr val="000000"/>
                          </a:solidFill>
                          <a:effectLst/>
                          <a:latin typeface="Calibri" panose="020F0502020204030204" pitchFamily="34" charset="0"/>
                        </a:rPr>
                        <a:t>-0.03</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-0.17</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-0.53</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300" b="0" i="0" u="none" strike="noStrike">
                          <a:solidFill>
                            <a:srgbClr val="000000"/>
                          </a:solidFill>
                          <a:effectLst/>
                          <a:latin typeface="Calibri" panose="020F0502020204030204" pitchFamily="34" charset="0"/>
                        </a:rPr>
                        <a:t>0.02</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-0.32</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300" b="0" i="0" u="none" strike="noStrike">
                          <a:solidFill>
                            <a:srgbClr val="000000"/>
                          </a:solidFill>
                          <a:effectLst/>
                          <a:latin typeface="Calibri" panose="020F0502020204030204" pitchFamily="34" charset="0"/>
                        </a:rPr>
                        <a:t>-0.07</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0.78</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nb-NO" sz="1300" b="0" i="0" u="none" strike="noStrike">
                          <a:solidFill>
                            <a:srgbClr val="000000"/>
                          </a:solidFill>
                          <a:effectLst/>
                          <a:latin typeface="Calibri" panose="020F0502020204030204" pitchFamily="34" charset="0"/>
                        </a:rPr>
                        <a:t>0.11</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0.20</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458241333"/>
                  </a:ext>
                </a:extLst>
              </a:tr>
              <a:tr h="219155">
                <a:tc>
                  <a:txBody>
                    <a:bodyPr/>
                    <a:lstStyle/>
                    <a:p>
                      <a:pPr algn="l" fontAlgn="b"/>
                      <a:r>
                        <a:rPr lang="nb-NO" sz="1300" b="1" i="0" u="none" strike="noStrike" dirty="0">
                          <a:solidFill>
                            <a:srgbClr val="000000"/>
                          </a:solidFill>
                          <a:effectLst/>
                          <a:latin typeface="Calibri" panose="020F0502020204030204" pitchFamily="34" charset="0"/>
                        </a:rPr>
                        <a:t>Norway</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300" b="1" i="0" u="none" strike="noStrike" dirty="0">
                          <a:solidFill>
                            <a:srgbClr val="000000"/>
                          </a:solidFill>
                          <a:effectLst/>
                          <a:latin typeface="Calibri" panose="020F0502020204030204" pitchFamily="34" charset="0"/>
                        </a:rPr>
                        <a:t>0.10</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1" i="0" u="none" strike="noStrike" dirty="0">
                          <a:solidFill>
                            <a:srgbClr val="000000"/>
                          </a:solidFill>
                          <a:effectLst/>
                          <a:latin typeface="Calibri" panose="020F0502020204030204" pitchFamily="34" charset="0"/>
                        </a:rPr>
                        <a:t>-0.19</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1" i="0" u="none" strike="noStrike" dirty="0">
                          <a:solidFill>
                            <a:srgbClr val="000000"/>
                          </a:solidFill>
                          <a:effectLst/>
                          <a:latin typeface="Calibri" panose="020F0502020204030204" pitchFamily="34" charset="0"/>
                        </a:rPr>
                        <a:t>-0.38</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300" b="1" i="0" u="none" strike="noStrike" dirty="0">
                          <a:solidFill>
                            <a:srgbClr val="000000"/>
                          </a:solidFill>
                          <a:effectLst/>
                          <a:latin typeface="Calibri" panose="020F0502020204030204" pitchFamily="34" charset="0"/>
                        </a:rPr>
                        <a:t>0.21</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1" i="0" u="none" strike="noStrike" dirty="0">
                          <a:solidFill>
                            <a:srgbClr val="000000"/>
                          </a:solidFill>
                          <a:effectLst/>
                          <a:latin typeface="Calibri" panose="020F0502020204030204" pitchFamily="34" charset="0"/>
                        </a:rPr>
                        <a:t>-0.06</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1" i="0" u="none" strike="noStrike" dirty="0">
                          <a:solidFill>
                            <a:srgbClr val="000000"/>
                          </a:solidFill>
                          <a:effectLst/>
                          <a:latin typeface="Calibri" panose="020F0502020204030204" pitchFamily="34" charset="0"/>
                        </a:rPr>
                        <a:t>0.08</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1" i="0" u="none" strike="noStrike" dirty="0">
                          <a:solidFill>
                            <a:srgbClr val="000000"/>
                          </a:solidFill>
                          <a:effectLst/>
                          <a:latin typeface="Calibri" panose="020F0502020204030204" pitchFamily="34" charset="0"/>
                        </a:rPr>
                        <a:t>0.37</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300" b="1" i="0" u="none" strike="noStrike" dirty="0">
                          <a:solidFill>
                            <a:srgbClr val="000000"/>
                          </a:solidFill>
                          <a:effectLst/>
                          <a:latin typeface="Calibri" panose="020F0502020204030204" pitchFamily="34" charset="0"/>
                        </a:rPr>
                        <a:t>-0.03</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1" i="0" u="none" strike="noStrike" dirty="0">
                          <a:solidFill>
                            <a:srgbClr val="000000"/>
                          </a:solidFill>
                          <a:effectLst/>
                          <a:latin typeface="Calibri" panose="020F0502020204030204" pitchFamily="34" charset="0"/>
                        </a:rPr>
                        <a:t>-0.05</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380549553"/>
                  </a:ext>
                </a:extLst>
              </a:tr>
              <a:tr h="219155">
                <a:tc>
                  <a:txBody>
                    <a:bodyPr/>
                    <a:lstStyle/>
                    <a:p>
                      <a:pPr algn="l" fontAlgn="b"/>
                      <a:r>
                        <a:rPr lang="nb-NO" sz="1300" b="0" i="0" u="none" strike="noStrike">
                          <a:solidFill>
                            <a:srgbClr val="000000"/>
                          </a:solidFill>
                          <a:effectLst/>
                          <a:latin typeface="Calibri" panose="020F0502020204030204" pitchFamily="34" charset="0"/>
                        </a:rPr>
                        <a:t>Portugal</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300" b="0" i="0" u="none" strike="noStrike">
                          <a:solidFill>
                            <a:srgbClr val="000000"/>
                          </a:solidFill>
                          <a:effectLst/>
                          <a:latin typeface="Calibri" panose="020F0502020204030204" pitchFamily="34" charset="0"/>
                        </a:rPr>
                        <a:t>0.03</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0.48</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300" b="0" i="0" u="none" strike="noStrike">
                          <a:solidFill>
                            <a:srgbClr val="000000"/>
                          </a:solidFill>
                          <a:effectLst/>
                          <a:latin typeface="Calibri" panose="020F0502020204030204" pitchFamily="34" charset="0"/>
                        </a:rPr>
                        <a:t>0.52</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300" b="0" i="0" u="none" strike="noStrike">
                          <a:solidFill>
                            <a:srgbClr val="000000"/>
                          </a:solidFill>
                          <a:effectLst/>
                          <a:latin typeface="Calibri" panose="020F0502020204030204" pitchFamily="34" charset="0"/>
                        </a:rPr>
                        <a:t>0.13</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-0.14</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0.05</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-0.35</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300" b="0" i="0" u="none" strike="noStrike">
                          <a:solidFill>
                            <a:srgbClr val="000000"/>
                          </a:solidFill>
                          <a:effectLst/>
                          <a:latin typeface="Calibri" panose="020F0502020204030204" pitchFamily="34" charset="0"/>
                        </a:rPr>
                        <a:t>-0.30</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-0.06</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736033623"/>
                  </a:ext>
                </a:extLst>
              </a:tr>
              <a:tr h="219155">
                <a:tc>
                  <a:txBody>
                    <a:bodyPr/>
                    <a:lstStyle/>
                    <a:p>
                      <a:pPr algn="l" fontAlgn="b"/>
                      <a:r>
                        <a:rPr lang="nb-NO" sz="1300" b="0" i="0" u="none" strike="noStrike">
                          <a:solidFill>
                            <a:srgbClr val="000000"/>
                          </a:solidFill>
                          <a:effectLst/>
                          <a:latin typeface="Calibri" panose="020F0502020204030204" pitchFamily="34" charset="0"/>
                        </a:rPr>
                        <a:t>Scotland</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300" b="0" i="0" u="none" strike="noStrike">
                          <a:solidFill>
                            <a:srgbClr val="000000"/>
                          </a:solidFill>
                          <a:effectLst/>
                          <a:latin typeface="Calibri" panose="020F0502020204030204" pitchFamily="34" charset="0"/>
                        </a:rPr>
                        <a:t>-0.03</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-0.08</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-0.22</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0.22</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-0.13</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0.26</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0.22</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-0.10</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-0.27</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0992146"/>
                  </a:ext>
                </a:extLst>
              </a:tr>
              <a:tr h="219155">
                <a:tc>
                  <a:txBody>
                    <a:bodyPr/>
                    <a:lstStyle/>
                    <a:p>
                      <a:pPr algn="l" fontAlgn="b"/>
                      <a:r>
                        <a:rPr lang="nb-NO" sz="1300" b="0" i="0" u="none" strike="noStrike">
                          <a:solidFill>
                            <a:srgbClr val="000000"/>
                          </a:solidFill>
                          <a:effectLst/>
                          <a:latin typeface="Calibri" panose="020F0502020204030204" pitchFamily="34" charset="0"/>
                        </a:rPr>
                        <a:t>Spain</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300" b="0" i="0" u="none" strike="noStrike">
                          <a:solidFill>
                            <a:srgbClr val="000000"/>
                          </a:solidFill>
                          <a:effectLst/>
                          <a:latin typeface="Calibri" panose="020F0502020204030204" pitchFamily="34" charset="0"/>
                        </a:rPr>
                        <a:t>0.14</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0.39</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300" b="0" i="0" u="none" strike="noStrike">
                          <a:solidFill>
                            <a:srgbClr val="000000"/>
                          </a:solidFill>
                          <a:effectLst/>
                          <a:latin typeface="Calibri" panose="020F0502020204030204" pitchFamily="34" charset="0"/>
                        </a:rPr>
                        <a:t>0.52</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300" b="0" i="0" u="none" strike="noStrike">
                          <a:solidFill>
                            <a:srgbClr val="000000"/>
                          </a:solidFill>
                          <a:effectLst/>
                          <a:latin typeface="Calibri" panose="020F0502020204030204" pitchFamily="34" charset="0"/>
                        </a:rPr>
                        <a:t>0.00</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-0.02</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-0.16</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-0.44</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300" b="0" i="0" u="none" strike="noStrike">
                          <a:solidFill>
                            <a:srgbClr val="000000"/>
                          </a:solidFill>
                          <a:effectLst/>
                          <a:latin typeface="Calibri" panose="020F0502020204030204" pitchFamily="34" charset="0"/>
                        </a:rPr>
                        <a:t>-0.24</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0.15</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534831149"/>
                  </a:ext>
                </a:extLst>
              </a:tr>
              <a:tr h="219155">
                <a:tc>
                  <a:txBody>
                    <a:bodyPr/>
                    <a:lstStyle/>
                    <a:p>
                      <a:pPr algn="l" fontAlgn="b"/>
                      <a:r>
                        <a:rPr lang="nb-NO" sz="1300" b="0" i="0" u="none" strike="noStrike">
                          <a:solidFill>
                            <a:srgbClr val="000000"/>
                          </a:solidFill>
                          <a:effectLst/>
                          <a:latin typeface="Calibri" panose="020F0502020204030204" pitchFamily="34" charset="0"/>
                        </a:rPr>
                        <a:t>Sweden</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300" b="0" i="0" u="none" strike="noStrike">
                          <a:solidFill>
                            <a:srgbClr val="000000"/>
                          </a:solidFill>
                          <a:effectLst/>
                          <a:latin typeface="Calibri" panose="020F0502020204030204" pitchFamily="34" charset="0"/>
                        </a:rPr>
                        <a:t>0.05</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-0.09</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-0.21</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0.08</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0.15</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0.07</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0.07</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-0.02</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-0.17</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049508858"/>
                  </a:ext>
                </a:extLst>
              </a:tr>
              <a:tr h="219155">
                <a:tc>
                  <a:txBody>
                    <a:bodyPr/>
                    <a:lstStyle/>
                    <a:p>
                      <a:pPr algn="l" fontAlgn="b"/>
                      <a:r>
                        <a:rPr lang="nb-NO" sz="1300" b="0" i="0" u="none" strike="noStrike">
                          <a:solidFill>
                            <a:srgbClr val="000000"/>
                          </a:solidFill>
                          <a:effectLst/>
                          <a:latin typeface="Calibri" panose="020F0502020204030204" pitchFamily="34" charset="0"/>
                        </a:rPr>
                        <a:t>Switzerland</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300" b="0" i="0" u="none" strike="noStrike">
                          <a:solidFill>
                            <a:srgbClr val="000000"/>
                          </a:solidFill>
                          <a:effectLst/>
                          <a:latin typeface="Calibri" panose="020F0502020204030204" pitchFamily="34" charset="0"/>
                        </a:rPr>
                        <a:t>-0.11</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-0.43</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300" b="0" i="0" u="none" strike="noStrike">
                          <a:solidFill>
                            <a:srgbClr val="000000"/>
                          </a:solidFill>
                          <a:effectLst/>
                          <a:latin typeface="Calibri" panose="020F0502020204030204" pitchFamily="34" charset="0"/>
                        </a:rPr>
                        <a:t>0.01</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0.01</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0.57</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300" b="0" i="0" u="none" strike="noStrike">
                          <a:solidFill>
                            <a:srgbClr val="000000"/>
                          </a:solidFill>
                          <a:effectLst/>
                          <a:latin typeface="Calibri" panose="020F0502020204030204" pitchFamily="34" charset="0"/>
                        </a:rPr>
                        <a:t>-0.02</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-0.39</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300" b="0" i="0" u="none" strike="noStrike">
                          <a:solidFill>
                            <a:srgbClr val="000000"/>
                          </a:solidFill>
                          <a:effectLst/>
                          <a:latin typeface="Calibri" panose="020F0502020204030204" pitchFamily="34" charset="0"/>
                        </a:rPr>
                        <a:t>0.26</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-0.27</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045506089"/>
                  </a:ext>
                </a:extLst>
              </a:tr>
              <a:tr h="219155">
                <a:tc>
                  <a:txBody>
                    <a:bodyPr/>
                    <a:lstStyle/>
                    <a:p>
                      <a:pPr algn="l" fontAlgn="b"/>
                      <a:r>
                        <a:rPr lang="nb-NO" sz="1300" b="0" i="0" u="none" strike="noStrike">
                          <a:solidFill>
                            <a:srgbClr val="000000"/>
                          </a:solidFill>
                          <a:effectLst/>
                          <a:latin typeface="Calibri" panose="020F0502020204030204" pitchFamily="34" charset="0"/>
                        </a:rPr>
                        <a:t>Thailand</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300" b="0" i="0" u="none" strike="noStrike">
                          <a:solidFill>
                            <a:srgbClr val="000000"/>
                          </a:solidFill>
                          <a:effectLst/>
                          <a:latin typeface="Calibri" panose="020F0502020204030204" pitchFamily="34" charset="0"/>
                        </a:rPr>
                        <a:t>0.21</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0.05</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-0.01</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0.29</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-0.46</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300" b="0" i="0" u="none" strike="noStrike">
                          <a:solidFill>
                            <a:srgbClr val="000000"/>
                          </a:solidFill>
                          <a:effectLst/>
                          <a:latin typeface="Calibri" panose="020F0502020204030204" pitchFamily="34" charset="0"/>
                        </a:rPr>
                        <a:t>-0.22</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0.21</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-0.04</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0.24</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469442300"/>
                  </a:ext>
                </a:extLst>
              </a:tr>
              <a:tr h="219155">
                <a:tc>
                  <a:txBody>
                    <a:bodyPr/>
                    <a:lstStyle/>
                    <a:p>
                      <a:pPr algn="l" fontAlgn="b"/>
                      <a:r>
                        <a:rPr lang="nb-NO" sz="1300" b="0" i="0" u="none" strike="noStrike">
                          <a:solidFill>
                            <a:srgbClr val="000000"/>
                          </a:solidFill>
                          <a:effectLst/>
                          <a:latin typeface="Calibri" panose="020F0502020204030204" pitchFamily="34" charset="0"/>
                        </a:rPr>
                        <a:t>USA</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300" b="0" i="0" u="none" strike="noStrike">
                          <a:solidFill>
                            <a:srgbClr val="000000"/>
                          </a:solidFill>
                          <a:effectLst/>
                          <a:latin typeface="Calibri" panose="020F0502020204030204" pitchFamily="34" charset="0"/>
                        </a:rPr>
                        <a:t>0.12</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-0.17</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-0.42</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300" b="0" i="0" u="none" strike="noStrike">
                          <a:solidFill>
                            <a:srgbClr val="000000"/>
                          </a:solidFill>
                          <a:effectLst/>
                          <a:latin typeface="Calibri" panose="020F0502020204030204" pitchFamily="34" charset="0"/>
                        </a:rPr>
                        <a:t>-0.54</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300" b="0" i="0" u="none" strike="noStrike">
                          <a:solidFill>
                            <a:srgbClr val="000000"/>
                          </a:solidFill>
                          <a:effectLst/>
                          <a:latin typeface="Calibri" panose="020F0502020204030204" pitchFamily="34" charset="0"/>
                        </a:rPr>
                        <a:t>0.10</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-0.14</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0.06</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300" b="0" i="0" u="none" strike="noStrike">
                          <a:solidFill>
                            <a:srgbClr val="000000"/>
                          </a:solidFill>
                          <a:effectLst/>
                          <a:latin typeface="Calibri" panose="020F0502020204030204" pitchFamily="34" charset="0"/>
                        </a:rPr>
                        <a:t>0.48</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300" b="0" i="0" u="none" strike="noStrike" dirty="0">
                          <a:solidFill>
                            <a:srgbClr val="000000"/>
                          </a:solidFill>
                          <a:effectLst/>
                          <a:latin typeface="Calibri" panose="020F0502020204030204" pitchFamily="34" charset="0"/>
                        </a:rPr>
                        <a:t>0.25</a:t>
                      </a:r>
                    </a:p>
                  </a:txBody>
                  <a:tcPr marL="10958" marR="10958" marT="109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979103915"/>
                  </a:ext>
                </a:extLst>
              </a:tr>
            </a:tbl>
          </a:graphicData>
        </a:graphic>
      </p:graphicFrame>
    </p:spTree>
    <p:extLst>
      <p:ext uri="{BB962C8B-B14F-4D97-AF65-F5344CB8AC3E}">
        <p14:creationId xmlns:p14="http://schemas.microsoft.com/office/powerpoint/2010/main" val="157509454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PRESGUID" val="bc2e8672-3fb8-4bd7-a13e-af7535a3ba56"/>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LUCIA~1.CAM\CONFIG~1\Temp\articulate\presenter\imgtemp\m7abUSQn_archivo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LUCIA~1.CAM\CONFIG~1\Temp\articulate\presenter\imgtemp\DkHEwcty_archivos\slide0001_image001.png"/>
</p:tagLst>
</file>

<file path=ppt/theme/theme1.xml><?xml version="1.0" encoding="utf-8"?>
<a:theme xmlns:a="http://schemas.openxmlformats.org/drawingml/2006/main" name="Presentation - Cerise">
  <a:themeElements>
    <a:clrScheme name="_Ipsos_No7">
      <a:dk1>
        <a:srgbClr val="222223"/>
      </a:dk1>
      <a:lt1>
        <a:sysClr val="window" lastClr="FFFFFF"/>
      </a:lt1>
      <a:dk2>
        <a:srgbClr val="85888C"/>
      </a:dk2>
      <a:lt2>
        <a:srgbClr val="D2D3D2"/>
      </a:lt2>
      <a:accent1>
        <a:srgbClr val="007788"/>
      </a:accent1>
      <a:accent2>
        <a:srgbClr val="D2D3D2"/>
      </a:accent2>
      <a:accent3>
        <a:srgbClr val="D35C09"/>
      </a:accent3>
      <a:accent4>
        <a:srgbClr val="85888C"/>
      </a:accent4>
      <a:accent5>
        <a:srgbClr val="222223"/>
      </a:accent5>
      <a:accent6>
        <a:srgbClr val="D35C09"/>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spPr>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defPPr>
          <a:lnSpc>
            <a:spcPct val="110000"/>
          </a:lnSpc>
          <a:spcBef>
            <a:spcPts val="2400"/>
          </a:spcBef>
          <a:buClr>
            <a:schemeClr val="bg2"/>
          </a:buClr>
          <a:defRPr sz="20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25000"/>
              <a:lumOff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36000" rtlCol="0">
        <a:spAutoFit/>
      </a:bodyPr>
      <a:lstStyle>
        <a:defPPr>
          <a:lnSpc>
            <a:spcPct val="110000"/>
          </a:lnSpc>
          <a:spcBef>
            <a:spcPts val="2400"/>
          </a:spcBef>
          <a:buClr>
            <a:schemeClr val="bg2"/>
          </a:buClr>
          <a:defRPr sz="2400" dirty="0" smtClean="0"/>
        </a:defPPr>
      </a:lstStyle>
    </a:txDef>
  </a:objectDefaults>
  <a:extraClrSchemeLst/>
  <a:extLst>
    <a:ext uri="{05A4C25C-085E-4340-85A3-A5531E510DB2}">
      <thm15:themeFamily xmlns:thm15="http://schemas.microsoft.com/office/thememl/2012/main" name="template_v1.potx" id="{66C5CDAE-9AC8-481E-8A90-14335E0C65C6}" vid="{F013F3B7-30ED-4448-ADEA-2E584930AABF}"/>
    </a:ext>
  </a:extLst>
</a:theme>
</file>

<file path=ppt/theme/theme2.xml><?xml version="1.0" encoding="utf-8"?>
<a:theme xmlns:a="http://schemas.openxmlformats.org/drawingml/2006/main" name="1_Presentation - Cerise">
  <a:themeElements>
    <a:clrScheme name="_Ipsos_No7">
      <a:dk1>
        <a:srgbClr val="222223"/>
      </a:dk1>
      <a:lt1>
        <a:sysClr val="window" lastClr="FFFFFF"/>
      </a:lt1>
      <a:dk2>
        <a:srgbClr val="85888C"/>
      </a:dk2>
      <a:lt2>
        <a:srgbClr val="D2D3D2"/>
      </a:lt2>
      <a:accent1>
        <a:srgbClr val="007788"/>
      </a:accent1>
      <a:accent2>
        <a:srgbClr val="D2D3D2"/>
      </a:accent2>
      <a:accent3>
        <a:srgbClr val="D35C09"/>
      </a:accent3>
      <a:accent4>
        <a:srgbClr val="85888C"/>
      </a:accent4>
      <a:accent5>
        <a:srgbClr val="222223"/>
      </a:accent5>
      <a:accent6>
        <a:srgbClr val="D35C09"/>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spPr>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defPPr>
          <a:lnSpc>
            <a:spcPct val="110000"/>
          </a:lnSpc>
          <a:spcBef>
            <a:spcPts val="2400"/>
          </a:spcBef>
          <a:buClr>
            <a:schemeClr val="bg2"/>
          </a:buClr>
          <a:defRPr sz="20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25000"/>
              <a:lumOff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36000" rtlCol="0">
        <a:spAutoFit/>
      </a:bodyPr>
      <a:lstStyle>
        <a:defPPr>
          <a:lnSpc>
            <a:spcPct val="110000"/>
          </a:lnSpc>
          <a:spcBef>
            <a:spcPts val="2400"/>
          </a:spcBef>
          <a:buClr>
            <a:schemeClr val="bg2"/>
          </a:buClr>
          <a:defRPr sz="2400" dirty="0" smtClean="0"/>
        </a:defPPr>
      </a:lstStyle>
    </a:txDef>
  </a:objectDefaults>
  <a:extraClrSchemeLst/>
  <a:extLst>
    <a:ext uri="{05A4C25C-085E-4340-85A3-A5531E510DB2}">
      <thm15:themeFamily xmlns:thm15="http://schemas.microsoft.com/office/thememl/2012/main" name="template_v1.potx" id="{66C5CDAE-9AC8-481E-8A90-14335E0C65C6}" vid="{F013F3B7-30ED-4448-ADEA-2E584930AABF}"/>
    </a:ext>
  </a:extLst>
</a:theme>
</file>

<file path=ppt/theme/theme3.xml><?xml version="1.0" encoding="utf-8"?>
<a:theme xmlns:a="http://schemas.openxmlformats.org/drawingml/2006/main" name="Office Theme">
  <a:themeElements>
    <a:clrScheme name="_Ipsos_Black_(Modern)">
      <a:dk1>
        <a:srgbClr val="222223"/>
      </a:dk1>
      <a:lt1>
        <a:sysClr val="window" lastClr="FFFFFF"/>
      </a:lt1>
      <a:dk2>
        <a:srgbClr val="888B8D"/>
      </a:dk2>
      <a:lt2>
        <a:srgbClr val="222223"/>
      </a:lt2>
      <a:accent1>
        <a:srgbClr val="F1BE48"/>
      </a:accent1>
      <a:accent2>
        <a:srgbClr val="888B8D"/>
      </a:accent2>
      <a:accent3>
        <a:srgbClr val="FF585D"/>
      </a:accent3>
      <a:accent4>
        <a:srgbClr val="71B2C9"/>
      </a:accent4>
      <a:accent5>
        <a:srgbClr val="C8C9C7"/>
      </a:accent5>
      <a:accent6>
        <a:srgbClr val="74AA50"/>
      </a:accent6>
      <a:hlink>
        <a:srgbClr val="485CC7"/>
      </a:hlink>
      <a:folHlink>
        <a:srgbClr val="00B2A9"/>
      </a:folHlink>
    </a:clrScheme>
    <a:fontScheme name="_Ipsos Report Fonts">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_Ipsos_Black_(Modern)">
      <a:dk1>
        <a:srgbClr val="222223"/>
      </a:dk1>
      <a:lt1>
        <a:sysClr val="window" lastClr="FFFFFF"/>
      </a:lt1>
      <a:dk2>
        <a:srgbClr val="888B8D"/>
      </a:dk2>
      <a:lt2>
        <a:srgbClr val="222223"/>
      </a:lt2>
      <a:accent1>
        <a:srgbClr val="F1BE48"/>
      </a:accent1>
      <a:accent2>
        <a:srgbClr val="888B8D"/>
      </a:accent2>
      <a:accent3>
        <a:srgbClr val="FF585D"/>
      </a:accent3>
      <a:accent4>
        <a:srgbClr val="71B2C9"/>
      </a:accent4>
      <a:accent5>
        <a:srgbClr val="C8C9C7"/>
      </a:accent5>
      <a:accent6>
        <a:srgbClr val="74AA50"/>
      </a:accent6>
      <a:hlink>
        <a:srgbClr val="485CC7"/>
      </a:hlink>
      <a:folHlink>
        <a:srgbClr val="00B2A9"/>
      </a:folHlink>
    </a:clrScheme>
    <a:fontScheme name="_Ipsos Report Fonts">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enutzerdefiniert 2">
    <a:dk1>
      <a:sysClr val="windowText" lastClr="000000"/>
    </a:dk1>
    <a:lt1>
      <a:sysClr val="window" lastClr="FFFFFF"/>
    </a:lt1>
    <a:dk2>
      <a:srgbClr val="00328C"/>
    </a:dk2>
    <a:lt2>
      <a:srgbClr val="FFFFFF"/>
    </a:lt2>
    <a:accent1>
      <a:srgbClr val="FFC000"/>
    </a:accent1>
    <a:accent2>
      <a:srgbClr val="AAC53A"/>
    </a:accent2>
    <a:accent3>
      <a:srgbClr val="A28E6A"/>
    </a:accent3>
    <a:accent4>
      <a:srgbClr val="AAC53A"/>
    </a:accent4>
    <a:accent5>
      <a:srgbClr val="D3ECB9"/>
    </a:accent5>
    <a:accent6>
      <a:srgbClr val="00328C"/>
    </a:accent6>
    <a:hlink>
      <a:srgbClr val="CC9900"/>
    </a:hlink>
    <a:folHlink>
      <a:srgbClr val="96A9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enutzerdefiniert 2">
    <a:dk1>
      <a:sysClr val="windowText" lastClr="000000"/>
    </a:dk1>
    <a:lt1>
      <a:sysClr val="window" lastClr="FFFFFF"/>
    </a:lt1>
    <a:dk2>
      <a:srgbClr val="00328C"/>
    </a:dk2>
    <a:lt2>
      <a:srgbClr val="FFFFFF"/>
    </a:lt2>
    <a:accent1>
      <a:srgbClr val="FFC000"/>
    </a:accent1>
    <a:accent2>
      <a:srgbClr val="AAC53A"/>
    </a:accent2>
    <a:accent3>
      <a:srgbClr val="A28E6A"/>
    </a:accent3>
    <a:accent4>
      <a:srgbClr val="AAC53A"/>
    </a:accent4>
    <a:accent5>
      <a:srgbClr val="D3ECB9"/>
    </a:accent5>
    <a:accent6>
      <a:srgbClr val="00328C"/>
    </a:accent6>
    <a:hlink>
      <a:srgbClr val="CC9900"/>
    </a:hlink>
    <a:folHlink>
      <a:srgbClr val="96A9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Ipsos">
    <a:dk1>
      <a:srgbClr val="1F497D"/>
    </a:dk1>
    <a:lt1>
      <a:srgbClr val="FFFFFF"/>
    </a:lt1>
    <a:dk2>
      <a:srgbClr val="58595B"/>
    </a:dk2>
    <a:lt2>
      <a:srgbClr val="BCBEC0"/>
    </a:lt2>
    <a:accent1>
      <a:srgbClr val="008E94"/>
    </a:accent1>
    <a:accent2>
      <a:srgbClr val="FBB040"/>
    </a:accent2>
    <a:accent3>
      <a:srgbClr val="ED6737"/>
    </a:accent3>
    <a:accent4>
      <a:srgbClr val="A8CCDD"/>
    </a:accent4>
    <a:accent5>
      <a:srgbClr val="A1C46B"/>
    </a:accent5>
    <a:accent6>
      <a:srgbClr val="281051"/>
    </a:accent6>
    <a:hlink>
      <a:srgbClr val="008E94"/>
    </a:hlink>
    <a:folHlink>
      <a:srgbClr val="1F497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12385</Words>
  <Application>Microsoft Office PowerPoint</Application>
  <PresentationFormat>Custom</PresentationFormat>
  <Paragraphs>2195</Paragraphs>
  <Slides>115</Slides>
  <Notes>16</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115</vt:i4>
      </vt:variant>
    </vt:vector>
  </HeadingPairs>
  <TitlesOfParts>
    <vt:vector size="132" baseType="lpstr">
      <vt:lpstr>ＭＳ Ｐゴシック</vt:lpstr>
      <vt:lpstr>Arial</vt:lpstr>
      <vt:lpstr>Arial Rounded MT Bold</vt:lpstr>
      <vt:lpstr>Calibri</vt:lpstr>
      <vt:lpstr>Calibri Light</vt:lpstr>
      <vt:lpstr>Century Gothic</vt:lpstr>
      <vt:lpstr>Geomanist Light</vt:lpstr>
      <vt:lpstr>Georgia</vt:lpstr>
      <vt:lpstr>Open Sans Light</vt:lpstr>
      <vt:lpstr>Segoe UI</vt:lpstr>
      <vt:lpstr>Segoe UI Light</vt:lpstr>
      <vt:lpstr>STHupo</vt:lpstr>
      <vt:lpstr>Times New Roman</vt:lpstr>
      <vt:lpstr>Verdana</vt:lpstr>
      <vt:lpstr>Wingdings</vt:lpstr>
      <vt:lpstr>Presentation - Cerise</vt:lpstr>
      <vt:lpstr>1_Presentation - Cerise</vt:lpstr>
      <vt:lpstr>PowerPoint Presentation</vt:lpstr>
      <vt:lpstr>PowerPoint Presentation</vt:lpstr>
      <vt:lpstr>Norway a true</vt:lpstr>
      <vt:lpstr>PowerPoint Presentation</vt:lpstr>
      <vt:lpstr>PowerPoint Presentation</vt:lpstr>
      <vt:lpstr>Behind the research</vt:lpstr>
      <vt:lpstr>THE starting point: </vt:lpstr>
      <vt:lpstr>The key to brand building</vt:lpstr>
      <vt:lpstr>PowerPoint Presentation</vt:lpstr>
      <vt:lpstr>Building deep brand relationships with Censydiam</vt:lpstr>
      <vt:lpstr>Censydiam in a nutshell</vt:lpstr>
      <vt:lpstr>Censydiam seeks to uncover the different drivers</vt:lpstr>
      <vt:lpstr>From Censydiam hypothesis to global category frame</vt:lpstr>
      <vt:lpstr>The same person, but different situations and different motivations</vt:lpstr>
      <vt:lpstr>PowerPoint Presentation</vt:lpstr>
      <vt:lpstr>PowerPoint Presentation</vt:lpstr>
      <vt:lpstr>And now the results…</vt:lpstr>
      <vt:lpstr>Sample N = 2168</vt:lpstr>
      <vt:lpstr>holiday</vt:lpstr>
      <vt:lpstr>Emotional Benefits</vt:lpstr>
      <vt:lpstr>Ideal destination characteristics</vt:lpstr>
      <vt:lpstr>Ideal brand Personality</vt:lpstr>
      <vt:lpstr>Ideal Social Identity</vt:lpstr>
      <vt:lpstr>PowerPoint Presentation</vt:lpstr>
      <vt:lpstr>WHEN, WHO, HOW, where</vt:lpstr>
      <vt:lpstr>Sources of information before and during travel</vt:lpstr>
      <vt:lpstr>Most travels are decided upon between 1-6 months in advance</vt:lpstr>
      <vt:lpstr>Ever visited this country?</vt:lpstr>
      <vt:lpstr>A note on planning horizons</vt:lpstr>
      <vt:lpstr>PowerPoint Presentation</vt:lpstr>
      <vt:lpstr>PowerPoint Presentation</vt:lpstr>
      <vt:lpstr>Segment overview and size*</vt:lpstr>
      <vt:lpstr>Segment size* per market</vt:lpstr>
      <vt:lpstr>PowerPoint Presentation</vt:lpstr>
      <vt:lpstr>Segments share of occasion – global</vt:lpstr>
      <vt:lpstr>Segments share of occasion – Italy </vt:lpstr>
      <vt:lpstr>PowerPoint Presentation</vt:lpstr>
      <vt:lpstr>PowerPoint Presentation</vt:lpstr>
      <vt:lpstr>PowerPoint Presentation</vt:lpstr>
      <vt:lpstr>Playful LIBERATION - Active, relaxed and fresh</vt:lpstr>
      <vt:lpstr>Segment profile – playful liberation</vt:lpstr>
      <vt:lpstr>Segment profile - playful liberation</vt:lpstr>
      <vt:lpstr>PowerPoint Presentation</vt:lpstr>
      <vt:lpstr>PowerPoint Presentation</vt:lpstr>
      <vt:lpstr>PowerPoint Presentation</vt:lpstr>
      <vt:lpstr>SOCIAL IMMERSION - Active, relaxed and fresh</vt:lpstr>
      <vt:lpstr>Segment profile – SOCIAL IMMERSION</vt:lpstr>
      <vt:lpstr>Segment profile - SOCIAL IMMERSION</vt:lpstr>
      <vt:lpstr>PowerPoint Presentation</vt:lpstr>
      <vt:lpstr>PowerPoint Presentation</vt:lpstr>
      <vt:lpstr>PowerPoint Presentation</vt:lpstr>
      <vt:lpstr>SHARING AND CARING</vt:lpstr>
      <vt:lpstr>Segment profile – SHARING AND CARING</vt:lpstr>
      <vt:lpstr>Segment profile - SHARING AND CARING</vt:lpstr>
      <vt:lpstr>PowerPoint Presentation</vt:lpstr>
      <vt:lpstr>PowerPoint Presentation</vt:lpstr>
      <vt:lpstr>PowerPoint Presentation</vt:lpstr>
      <vt:lpstr>ESCAPE</vt:lpstr>
      <vt:lpstr>Segment profile – ESCAPE</vt:lpstr>
      <vt:lpstr>Segment profile - ESCAPE</vt:lpstr>
      <vt:lpstr>PowerPoint Presentation</vt:lpstr>
      <vt:lpstr>PowerPoint Presentation</vt:lpstr>
      <vt:lpstr>PowerPoint Presentation</vt:lpstr>
      <vt:lpstr>CONTROL</vt:lpstr>
      <vt:lpstr>Segment profile – CONTROL</vt:lpstr>
      <vt:lpstr>Segment profile - CONTROL</vt:lpstr>
      <vt:lpstr>PowerPoint Presentation</vt:lpstr>
      <vt:lpstr>PowerPoint Presentation</vt:lpstr>
      <vt:lpstr>PowerPoint Presentation</vt:lpstr>
      <vt:lpstr>BROADENING MY CULTURAL HORIZON</vt:lpstr>
      <vt:lpstr>Segment profile – BROADENING MY CULTURAL HORIZON</vt:lpstr>
      <vt:lpstr>PowerPoint Presentation</vt:lpstr>
      <vt:lpstr>PowerPoint Presentation</vt:lpstr>
      <vt:lpstr>PowerPoint Presentation</vt:lpstr>
      <vt:lpstr>PowerPoint Presentation</vt:lpstr>
      <vt:lpstr>ADVENTURES IN the world of natural beauty</vt:lpstr>
      <vt:lpstr>Segment profile – ADVENTURES IN the world of natural beauty</vt:lpstr>
      <vt:lpstr>PowerPoint Presentation</vt:lpstr>
      <vt:lpstr>PowerPoint Presentation</vt:lpstr>
      <vt:lpstr>PowerPoint Presentation</vt:lpstr>
      <vt:lpstr>PowerPoint Presentation</vt:lpstr>
      <vt:lpstr>EXTRAVAGANT INDULGENCE</vt:lpstr>
      <vt:lpstr>Segment profile – EXTRAVAGANT INDULGENCE</vt:lpstr>
      <vt:lpstr>Segment profile - EXTRAVAGANT INDULGENCE</vt:lpstr>
      <vt:lpstr>PowerPoint Presentation</vt:lpstr>
      <vt:lpstr>PowerPoint Presentation</vt:lpstr>
      <vt:lpstr>PowerPoint Presentation</vt:lpstr>
      <vt:lpstr>ENERGY</vt:lpstr>
      <vt:lpstr>Segment profile – ENERGY</vt:lpstr>
      <vt:lpstr>Segment profile - ENERGY</vt:lpstr>
      <vt:lpstr>PowerPoint Presentation</vt:lpstr>
      <vt:lpstr>PowerPoint Presentation</vt:lpstr>
      <vt:lpstr>PowerPoint Presentation</vt:lpstr>
      <vt:lpstr>PowerPoint Presentation</vt:lpstr>
      <vt:lpstr>PowerPoint Presentation</vt:lpstr>
      <vt:lpstr>Top associations to Norway On all four facets</vt:lpstr>
      <vt:lpstr>PowerPoint Presentation</vt:lpstr>
      <vt:lpstr>Norway’s fit to segments in all markets</vt:lpstr>
      <vt:lpstr>Overview Destinations fit in the Italian market</vt:lpstr>
      <vt:lpstr>PowerPoint Presentation</vt:lpstr>
      <vt:lpstr>The task at hand</vt:lpstr>
      <vt:lpstr>PowerPoint Presentation</vt:lpstr>
      <vt:lpstr>We see a further fragmentation of holiday needs</vt:lpstr>
      <vt:lpstr>We see a further fragmentation of holiday needs</vt:lpstr>
      <vt:lpstr>Norway connects well with multiple needs</vt:lpstr>
      <vt:lpstr>Diversification is necessary to stay competitive</vt:lpstr>
      <vt:lpstr>Diversification is necessary to stay competitive</vt:lpstr>
      <vt:lpstr>Diversification is necessary to stay competitive</vt:lpstr>
      <vt:lpstr>Norway has a lot to offer</vt:lpstr>
      <vt:lpstr>Norway has a lot to offer</vt:lpstr>
      <vt:lpstr>Recommendations for Italy</vt:lpstr>
      <vt:lpstr>Norway Needs to continue to work on Holiday basics in Italy</vt:lpstr>
      <vt:lpstr>Norway connects well with multiple needs in Italy</vt:lpstr>
      <vt:lpstr>Looking at Norway’s current strengths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2016-05-04T14:05:50Z</dcterms:created>
  <dcterms:modified xsi:type="dcterms:W3CDTF">2017-10-25T13:39:43Z</dcterms:modified>
</cp:coreProperties>
</file>